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1" r:id="rId1"/>
    <p:sldMasterId id="2147483750" r:id="rId2"/>
    <p:sldMasterId id="2147483762" r:id="rId3"/>
    <p:sldMasterId id="2147483775" r:id="rId4"/>
  </p:sldMasterIdLst>
  <p:notesMasterIdLst>
    <p:notesMasterId r:id="rId39"/>
  </p:notesMasterIdLst>
  <p:sldIdLst>
    <p:sldId id="257" r:id="rId5"/>
    <p:sldId id="350" r:id="rId6"/>
    <p:sldId id="280" r:id="rId7"/>
    <p:sldId id="337" r:id="rId8"/>
    <p:sldId id="256" r:id="rId9"/>
    <p:sldId id="340" r:id="rId10"/>
    <p:sldId id="338" r:id="rId11"/>
    <p:sldId id="351" r:id="rId12"/>
    <p:sldId id="300" r:id="rId13"/>
    <p:sldId id="259" r:id="rId14"/>
    <p:sldId id="319" r:id="rId15"/>
    <p:sldId id="341" r:id="rId16"/>
    <p:sldId id="342" r:id="rId17"/>
    <p:sldId id="281" r:id="rId18"/>
    <p:sldId id="323" r:id="rId19"/>
    <p:sldId id="346" r:id="rId20"/>
    <p:sldId id="288" r:id="rId21"/>
    <p:sldId id="355" r:id="rId22"/>
    <p:sldId id="353" r:id="rId23"/>
    <p:sldId id="285" r:id="rId24"/>
    <p:sldId id="343" r:id="rId25"/>
    <p:sldId id="356" r:id="rId26"/>
    <p:sldId id="344" r:id="rId27"/>
    <p:sldId id="322" r:id="rId28"/>
    <p:sldId id="333" r:id="rId29"/>
    <p:sldId id="326" r:id="rId30"/>
    <p:sldId id="348" r:id="rId31"/>
    <p:sldId id="349" r:id="rId32"/>
    <p:sldId id="347" r:id="rId33"/>
    <p:sldId id="306" r:id="rId34"/>
    <p:sldId id="318" r:id="rId35"/>
    <p:sldId id="354" r:id="rId36"/>
    <p:sldId id="345" r:id="rId37"/>
    <p:sldId id="339" r:id="rId38"/>
  </p:sldIdLst>
  <p:sldSz cx="18288000" cy="10287000"/>
  <p:notesSz cx="6858000" cy="9144000"/>
  <p:embeddedFontLst>
    <p:embeddedFont>
      <p:font typeface="Cambria Math" panose="02040503050406030204" pitchFamily="18" charset="0"/>
      <p:regular r:id="rId40"/>
    </p:embeddedFont>
    <p:embeddedFont>
      <p:font typeface="Garamond" panose="02020404030301010803" pitchFamily="18" charset="0"/>
      <p:regular r:id="rId41"/>
      <p:bold r:id="rId42"/>
      <p:italic r:id="rId43"/>
    </p:embeddedFont>
    <p:embeddedFont>
      <p:font typeface="Muli Bold" panose="020B0604020202020204" charset="0"/>
      <p:regular r:id="rId44"/>
    </p:embeddedFont>
    <p:embeddedFont>
      <p:font typeface="Roboto Condensed Light" panose="02000000000000000000" pitchFamily="2" charset="0"/>
      <p:regular r:id="rId45"/>
      <p:italic r:id="rId46"/>
    </p:embeddedFont>
    <p:embeddedFont>
      <p:font typeface="Sitka Subheading" panose="02000505000000020004" pitchFamily="2" charset="0"/>
      <p:regular r:id="rId47"/>
      <p:bold r:id="rId48"/>
      <p:italic r:id="rId49"/>
      <p:boldItalic r:id="rId5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670EC"/>
    <a:srgbClr val="FF66FF"/>
    <a:srgbClr val="C18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663" autoAdjust="0"/>
  </p:normalViewPr>
  <p:slideViewPr>
    <p:cSldViewPr>
      <p:cViewPr varScale="1">
        <p:scale>
          <a:sx n="34" d="100"/>
          <a:sy n="34" d="100"/>
        </p:scale>
        <p:origin x="128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144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54A16-6236-4507-A0E6-3562ECDE1508}"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5A618-1814-475A-87B0-67283C602781}" type="slidenum">
              <a:rPr lang="en-US" smtClean="0"/>
              <a:t>‹#›</a:t>
            </a:fld>
            <a:endParaRPr lang="en-US"/>
          </a:p>
        </p:txBody>
      </p:sp>
    </p:spTree>
    <p:extLst>
      <p:ext uri="{BB962C8B-B14F-4D97-AF65-F5344CB8AC3E}">
        <p14:creationId xmlns:p14="http://schemas.microsoft.com/office/powerpoint/2010/main" val="2276374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D5A618-1814-475A-87B0-67283C602781}" type="slidenum">
              <a:rPr lang="en-US" smtClean="0"/>
              <a:t>1</a:t>
            </a:fld>
            <a:endParaRPr lang="en-US"/>
          </a:p>
        </p:txBody>
      </p:sp>
    </p:spTree>
    <p:extLst>
      <p:ext uri="{BB962C8B-B14F-4D97-AF65-F5344CB8AC3E}">
        <p14:creationId xmlns:p14="http://schemas.microsoft.com/office/powerpoint/2010/main" val="1430995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6C324-A353-C386-B642-8B42506D2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58872-DC45-E173-8F71-329448F305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E2CB3-AF86-EC84-49B1-1CB630DC66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461680-17DE-96E1-EDEF-20B1CE930E96}"/>
              </a:ext>
            </a:extLst>
          </p:cNvPr>
          <p:cNvSpPr>
            <a:spLocks noGrp="1"/>
          </p:cNvSpPr>
          <p:nvPr>
            <p:ph type="sldNum" sz="quarter" idx="5"/>
          </p:nvPr>
        </p:nvSpPr>
        <p:spPr/>
        <p:txBody>
          <a:bodyPr/>
          <a:lstStyle/>
          <a:p>
            <a:fld id="{5DD5A618-1814-475A-87B0-67283C602781}" type="slidenum">
              <a:rPr lang="en-US" smtClean="0"/>
              <a:t>22</a:t>
            </a:fld>
            <a:endParaRPr lang="en-US"/>
          </a:p>
        </p:txBody>
      </p:sp>
    </p:spTree>
    <p:extLst>
      <p:ext uri="{BB962C8B-B14F-4D97-AF65-F5344CB8AC3E}">
        <p14:creationId xmlns:p14="http://schemas.microsoft.com/office/powerpoint/2010/main" val="591783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D5A618-1814-475A-87B0-67283C602781}" type="slidenum">
              <a:rPr lang="en-US" smtClean="0"/>
              <a:t>23</a:t>
            </a:fld>
            <a:endParaRPr lang="en-US"/>
          </a:p>
        </p:txBody>
      </p:sp>
    </p:spTree>
    <p:extLst>
      <p:ext uri="{BB962C8B-B14F-4D97-AF65-F5344CB8AC3E}">
        <p14:creationId xmlns:p14="http://schemas.microsoft.com/office/powerpoint/2010/main" val="2752144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Bài học rút ra </a:t>
            </a:r>
            <a:endParaRPr lang="en-US" dirty="0"/>
          </a:p>
          <a:p>
            <a:r>
              <a:rPr lang="vi-VN" dirty="0"/>
              <a:t>Hiểu rõ bản chất và mức độ nguy hiểm của lạm phát, thấy được tầm quan trọng của việc kiểm soát lạm phát đối với sự ổn định của nền kinh tế và đời sống.Về thái độ: Hình thành thói quen chi tiêu hợp lý, tiết kiệm và cân nhắc khi tiêu dùng; tránh tâm lý chạy theo giá cả, đầu cơ tích trữ.Về hành vi: Biết ủng hộ các chính sách của Nhà nước nhằm ổn định giá cả, tăng năng suất lao động, và sử dụng tiền tệ một cách hiệu quả, góp phần vào phát triển kinh tế bền vững.</a:t>
            </a:r>
            <a:endParaRPr lang="en-US" dirty="0"/>
          </a:p>
        </p:txBody>
      </p:sp>
      <p:sp>
        <p:nvSpPr>
          <p:cNvPr id="4" name="Slide Number Placeholder 3"/>
          <p:cNvSpPr>
            <a:spLocks noGrp="1"/>
          </p:cNvSpPr>
          <p:nvPr>
            <p:ph type="sldNum" sz="quarter" idx="5"/>
          </p:nvPr>
        </p:nvSpPr>
        <p:spPr/>
        <p:txBody>
          <a:bodyPr/>
          <a:lstStyle/>
          <a:p>
            <a:fld id="{5DD5A618-1814-475A-87B0-67283C602781}" type="slidenum">
              <a:rPr lang="en-US" smtClean="0"/>
              <a:t>24</a:t>
            </a:fld>
            <a:endParaRPr lang="en-US"/>
          </a:p>
        </p:txBody>
      </p:sp>
    </p:spTree>
    <p:extLst>
      <p:ext uri="{BB962C8B-B14F-4D97-AF65-F5344CB8AC3E}">
        <p14:creationId xmlns:p14="http://schemas.microsoft.com/office/powerpoint/2010/main" val="3271797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a:t>
            </a:r>
            <a:r>
              <a:rPr lang="vi-VN" dirty="0"/>
              <a:t>Gây mất cân đối cung cầu, tăng giá hàng hóa, ảnh hưởng xấu đến thị trường.</a:t>
            </a:r>
            <a:endParaRPr lang="en-US" dirty="0"/>
          </a:p>
          <a:p>
            <a:r>
              <a:rPr lang="en-US" dirty="0"/>
              <a:t>3. </a:t>
            </a:r>
            <a:r>
              <a:rPr lang="en-US" dirty="0" err="1"/>
              <a:t>Tiêu</a:t>
            </a:r>
            <a:r>
              <a:rPr lang="en-US" dirty="0"/>
              <a:t> </a:t>
            </a:r>
            <a:r>
              <a:rPr lang="en-US" dirty="0" err="1"/>
              <a:t>dùng</a:t>
            </a:r>
            <a:r>
              <a:rPr lang="en-US" dirty="0"/>
              <a:t> </a:t>
            </a:r>
            <a:r>
              <a:rPr lang="en-US" dirty="0" err="1"/>
              <a:t>hợp</a:t>
            </a:r>
            <a:r>
              <a:rPr lang="en-US" dirty="0"/>
              <a:t> </a:t>
            </a:r>
            <a:r>
              <a:rPr lang="en-US" dirty="0" err="1"/>
              <a:t>lý</a:t>
            </a:r>
            <a:r>
              <a:rPr lang="en-US" dirty="0"/>
              <a:t> </a:t>
            </a:r>
            <a:r>
              <a:rPr lang="en-US" dirty="0" err="1"/>
              <a:t>giúp</a:t>
            </a:r>
            <a:r>
              <a:rPr lang="en-US" dirty="0"/>
              <a:t> </a:t>
            </a:r>
            <a:r>
              <a:rPr lang="en-US" b="1" dirty="0" err="1"/>
              <a:t>ổn</a:t>
            </a:r>
            <a:r>
              <a:rPr lang="en-US" b="1" dirty="0"/>
              <a:t> </a:t>
            </a:r>
            <a:r>
              <a:rPr lang="en-US" b="1" dirty="0" err="1"/>
              <a:t>định</a:t>
            </a:r>
            <a:r>
              <a:rPr lang="en-US" b="1" dirty="0"/>
              <a:t> </a:t>
            </a:r>
            <a:r>
              <a:rPr lang="en-US" b="1" dirty="0" err="1"/>
              <a:t>cầu</a:t>
            </a:r>
            <a:r>
              <a:rPr lang="en-US" b="1" dirty="0"/>
              <a:t> </a:t>
            </a:r>
            <a:r>
              <a:rPr lang="en-US" b="1" dirty="0" err="1"/>
              <a:t>hàng</a:t>
            </a:r>
            <a:r>
              <a:rPr lang="en-US" b="1" dirty="0"/>
              <a:t> </a:t>
            </a:r>
            <a:r>
              <a:rPr lang="en-US" b="1" dirty="0" err="1"/>
              <a:t>hóa</a:t>
            </a:r>
            <a:r>
              <a:rPr lang="en-US" dirty="0"/>
              <a:t>, </a:t>
            </a:r>
            <a:r>
              <a:rPr lang="en-US" dirty="0" err="1"/>
              <a:t>giảm</a:t>
            </a:r>
            <a:r>
              <a:rPr lang="en-US" dirty="0"/>
              <a:t> </a:t>
            </a:r>
            <a:r>
              <a:rPr lang="en-US" dirty="0" err="1"/>
              <a:t>áp</a:t>
            </a:r>
            <a:r>
              <a:rPr lang="en-US" dirty="0"/>
              <a:t> </a:t>
            </a:r>
            <a:r>
              <a:rPr lang="en-US" dirty="0" err="1"/>
              <a:t>lực</a:t>
            </a:r>
            <a:r>
              <a:rPr lang="en-US" dirty="0"/>
              <a:t> </a:t>
            </a:r>
            <a:r>
              <a:rPr lang="en-US" dirty="0" err="1"/>
              <a:t>tăng</a:t>
            </a:r>
            <a:r>
              <a:rPr lang="en-US" dirty="0"/>
              <a:t> </a:t>
            </a:r>
            <a:r>
              <a:rPr lang="en-US" dirty="0" err="1"/>
              <a:t>giá</a:t>
            </a:r>
            <a:r>
              <a:rPr lang="en-US" dirty="0"/>
              <a:t>.</a:t>
            </a:r>
          </a:p>
          <a:p>
            <a:r>
              <a:rPr lang="en-US" dirty="0"/>
              <a:t>4. </a:t>
            </a:r>
            <a:r>
              <a:rPr lang="en-US" dirty="0" err="1"/>
              <a:t>Lãng</a:t>
            </a:r>
            <a:r>
              <a:rPr lang="en-US" dirty="0"/>
              <a:t> </a:t>
            </a:r>
            <a:r>
              <a:rPr lang="en-US" dirty="0" err="1"/>
              <a:t>phí</a:t>
            </a:r>
            <a:r>
              <a:rPr lang="en-US" dirty="0"/>
              <a:t> </a:t>
            </a:r>
            <a:r>
              <a:rPr lang="en-US" dirty="0" err="1"/>
              <a:t>làm</a:t>
            </a:r>
            <a:r>
              <a:rPr lang="en-US" dirty="0"/>
              <a:t> </a:t>
            </a:r>
            <a:r>
              <a:rPr lang="en-US" dirty="0" err="1"/>
              <a:t>tăng</a:t>
            </a:r>
            <a:r>
              <a:rPr lang="en-US" dirty="0"/>
              <a:t> chi </a:t>
            </a:r>
            <a:r>
              <a:rPr lang="en-US" dirty="0" err="1"/>
              <a:t>phí</a:t>
            </a:r>
            <a:r>
              <a:rPr lang="en-US" dirty="0"/>
              <a:t> </a:t>
            </a:r>
            <a:r>
              <a:rPr lang="en-US" dirty="0" err="1"/>
              <a:t>sản</a:t>
            </a:r>
            <a:r>
              <a:rPr lang="en-US" dirty="0"/>
              <a:t> </a:t>
            </a:r>
            <a:r>
              <a:rPr lang="en-US" dirty="0" err="1"/>
              <a:t>xuất</a:t>
            </a:r>
            <a:r>
              <a:rPr lang="en-US" dirty="0"/>
              <a:t>, </a:t>
            </a:r>
            <a:r>
              <a:rPr lang="en-US" b="1" dirty="0" err="1"/>
              <a:t>đẩy</a:t>
            </a:r>
            <a:r>
              <a:rPr lang="en-US" b="1" dirty="0"/>
              <a:t> </a:t>
            </a:r>
            <a:r>
              <a:rPr lang="en-US" b="1" dirty="0" err="1"/>
              <a:t>giá</a:t>
            </a:r>
            <a:r>
              <a:rPr lang="en-US" b="1" dirty="0"/>
              <a:t> </a:t>
            </a:r>
            <a:r>
              <a:rPr lang="en-US" b="1" dirty="0" err="1"/>
              <a:t>hàng</a:t>
            </a:r>
            <a:r>
              <a:rPr lang="en-US" b="1" dirty="0"/>
              <a:t> </a:t>
            </a:r>
            <a:r>
              <a:rPr lang="en-US" b="1" dirty="0" err="1"/>
              <a:t>hóa</a:t>
            </a:r>
            <a:r>
              <a:rPr lang="en-US" b="1" dirty="0"/>
              <a:t> </a:t>
            </a:r>
            <a:r>
              <a:rPr lang="en-US" b="1" dirty="0" err="1"/>
              <a:t>tăng</a:t>
            </a:r>
            <a:r>
              <a:rPr lang="en-US" dirty="0"/>
              <a:t>, </a:t>
            </a:r>
            <a:r>
              <a:rPr lang="en-US" dirty="0" err="1"/>
              <a:t>góp</a:t>
            </a:r>
            <a:r>
              <a:rPr lang="en-US" dirty="0"/>
              <a:t> </a:t>
            </a:r>
            <a:r>
              <a:rPr lang="en-US" dirty="0" err="1"/>
              <a:t>phần</a:t>
            </a:r>
            <a:r>
              <a:rPr lang="en-US" dirty="0"/>
              <a:t> </a:t>
            </a:r>
            <a:r>
              <a:rPr lang="en-US" dirty="0" err="1"/>
              <a:t>gây</a:t>
            </a:r>
            <a:r>
              <a:rPr lang="en-US" dirty="0"/>
              <a:t> </a:t>
            </a:r>
            <a:r>
              <a:rPr lang="en-US" dirty="0" err="1"/>
              <a:t>lạm</a:t>
            </a:r>
            <a:r>
              <a:rPr lang="en-US" dirty="0"/>
              <a:t> </a:t>
            </a:r>
            <a:r>
              <a:rPr lang="en-US" dirty="0" err="1"/>
              <a:t>phát</a:t>
            </a:r>
            <a:r>
              <a:rPr lang="en-US" dirty="0"/>
              <a:t>.</a:t>
            </a:r>
          </a:p>
          <a:p>
            <a:r>
              <a:rPr lang="en-US" dirty="0" err="1"/>
              <a:t>Bài</a:t>
            </a:r>
            <a:r>
              <a:rPr lang="en-US" dirty="0"/>
              <a:t> </a:t>
            </a:r>
            <a:r>
              <a:rPr lang="en-US" dirty="0" err="1"/>
              <a:t>học</a:t>
            </a:r>
            <a:r>
              <a:rPr lang="en-US" dirty="0"/>
              <a:t> HS: </a:t>
            </a:r>
            <a:r>
              <a:rPr lang="vi-VN" dirty="0"/>
              <a:t>Hình thành thói quen chi tiêu hợp lý, tiết kiệm và cân nhắc khi tiêu dùng; tránh tâm lý chạy theo giá cả, đầu cơ tích trữ.</a:t>
            </a:r>
            <a:endParaRPr lang="en-US" dirty="0"/>
          </a:p>
          <a:p>
            <a:r>
              <a:rPr lang="vi-VN" dirty="0"/>
              <a:t>Biết ủng hộ các chính sách của Nhà nước nhằm ổn định giá cả, tăng năng suất lao động, và sử dụng tiền tệ một cách hiệu quả, góp phần vào phát triển kinh tế bền vững.</a:t>
            </a:r>
            <a:endParaRPr lang="en-US" dirty="0"/>
          </a:p>
        </p:txBody>
      </p:sp>
      <p:sp>
        <p:nvSpPr>
          <p:cNvPr id="4" name="Slide Number Placeholder 3"/>
          <p:cNvSpPr>
            <a:spLocks noGrp="1"/>
          </p:cNvSpPr>
          <p:nvPr>
            <p:ph type="sldNum" sz="quarter" idx="5"/>
          </p:nvPr>
        </p:nvSpPr>
        <p:spPr/>
        <p:txBody>
          <a:bodyPr/>
          <a:lstStyle/>
          <a:p>
            <a:fld id="{5DD5A618-1814-475A-87B0-67283C602781}" type="slidenum">
              <a:rPr lang="en-US" smtClean="0"/>
              <a:t>29</a:t>
            </a:fld>
            <a:endParaRPr lang="en-US"/>
          </a:p>
        </p:txBody>
      </p:sp>
    </p:spTree>
    <p:extLst>
      <p:ext uri="{BB962C8B-B14F-4D97-AF65-F5344CB8AC3E}">
        <p14:creationId xmlns:p14="http://schemas.microsoft.com/office/powerpoint/2010/main" val="895042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2282803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Theo em, giá tăng của một vài mặt hàng có phải là lạm phát không? Vì sao?</a:t>
            </a:r>
            <a:br>
              <a:rPr lang="vi-VN" dirty="0"/>
            </a:br>
            <a:r>
              <a:rPr lang="vi-VN" dirty="0"/>
              <a:t>➡️ </a:t>
            </a:r>
            <a:r>
              <a:rPr lang="vi-VN" i="1" dirty="0"/>
              <a:t>Không hẳn. Nếu chỉ một vài mặt hàng tăng do mùa vụ hay khan hiếm thì chưa gọi là lạm phát. Lạm phát là khi </a:t>
            </a:r>
            <a:r>
              <a:rPr lang="vi-VN" b="1" i="1" dirty="0"/>
              <a:t>mức giá chung của nhiều loại hàng hóa và dịch vụ tăng lên trong một thời gian dài.</a:t>
            </a:r>
            <a:endParaRPr lang="en-US" b="1" i="1" dirty="0"/>
          </a:p>
          <a:p>
            <a:r>
              <a:rPr lang="vi-VN" dirty="0"/>
              <a:t>1/ Tăng lên</a:t>
            </a:r>
          </a:p>
          <a:p>
            <a:r>
              <a:rPr lang="vi-VN" dirty="0"/>
              <a:t>2/ Không hẳn. Nếu chỉ một vài mặt hàng tăng do mùa vụ hay khan hiếm thì chưa gọi là lạm phát.</a:t>
            </a:r>
          </a:p>
          <a:p>
            <a:r>
              <a:rPr lang="vi-VN" dirty="0"/>
              <a:t>3/ Đồng tiền mất giá trị, cùng một số tiền như trước nhưng mua được ít hàng hóa hơn.</a:t>
            </a:r>
          </a:p>
          <a:p>
            <a:r>
              <a:rPr lang="vi-VN" dirty="0"/>
              <a:t>4/ Lạm phát</a:t>
            </a:r>
          </a:p>
          <a:p>
            <a:r>
              <a:rPr lang="vi-VN" dirty="0"/>
              <a:t>5/ Mức giá chung tăng lên.</a:t>
            </a:r>
          </a:p>
          <a:p>
            <a:r>
              <a:rPr lang="vi-VN" dirty="0"/>
              <a:t>6/ Giá nguyên vật liệu tăng, chi phí sản xuất tăng, khan hiếm hàng, nhu cầu tiêu dùng lớn.</a:t>
            </a:r>
          </a:p>
          <a:p>
            <a:r>
              <a:rPr lang="vi-VN" dirty="0"/>
              <a:t>7/ Chi phí sinh hoạt tăng, thu nhập không đủ chi tiêu, tiết kiệm giảm, đời sống khó khăn hơn.</a:t>
            </a:r>
          </a:p>
          <a:p>
            <a:r>
              <a:rPr lang="vi-VN" dirty="0"/>
              <a:t>8/ Xảy ra trong một khoảng thời gian nhất định</a:t>
            </a:r>
          </a:p>
          <a:p>
            <a:endParaRPr lang="en-US" dirty="0"/>
          </a:p>
        </p:txBody>
      </p:sp>
      <p:sp>
        <p:nvSpPr>
          <p:cNvPr id="4" name="Slide Number Placeholder 3"/>
          <p:cNvSpPr>
            <a:spLocks noGrp="1"/>
          </p:cNvSpPr>
          <p:nvPr>
            <p:ph type="sldNum" sz="quarter" idx="5"/>
          </p:nvPr>
        </p:nvSpPr>
        <p:spPr/>
        <p:txBody>
          <a:bodyPr/>
          <a:lstStyle/>
          <a:p>
            <a:fld id="{5DD5A618-1814-475A-87B0-67283C602781}" type="slidenum">
              <a:rPr lang="en-US" smtClean="0"/>
              <a:t>33</a:t>
            </a:fld>
            <a:endParaRPr lang="en-US"/>
          </a:p>
        </p:txBody>
      </p:sp>
    </p:spTree>
    <p:extLst>
      <p:ext uri="{BB962C8B-B14F-4D97-AF65-F5344CB8AC3E}">
        <p14:creationId xmlns:p14="http://schemas.microsoft.com/office/powerpoint/2010/main" val="1315164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D5A618-1814-475A-87B0-67283C602781}" type="slidenum">
              <a:rPr lang="en-US" smtClean="0"/>
              <a:t>34</a:t>
            </a:fld>
            <a:endParaRPr lang="en-US"/>
          </a:p>
        </p:txBody>
      </p:sp>
    </p:spTree>
    <p:extLst>
      <p:ext uri="{BB962C8B-B14F-4D97-AF65-F5344CB8AC3E}">
        <p14:creationId xmlns:p14="http://schemas.microsoft.com/office/powerpoint/2010/main" val="1659189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Qua </a:t>
            </a:r>
            <a:r>
              <a:rPr lang="en-US" dirty="0" err="1"/>
              <a:t>đoạn</a:t>
            </a:r>
            <a:r>
              <a:rPr lang="en-US" dirty="0"/>
              <a:t> video </a:t>
            </a:r>
            <a:r>
              <a:rPr lang="vi-VN" dirty="0"/>
              <a:t>vừa tìm hiểu, chúng ta có thể thấy:</a:t>
            </a:r>
            <a:br>
              <a:rPr lang="vi-VN" dirty="0"/>
            </a:br>
            <a:r>
              <a:rPr lang="vi-VN" dirty="0"/>
              <a:t>Giá cả hàng hóa – đặc biệt là những sản phẩm quen thuộ</a:t>
            </a:r>
            <a:r>
              <a:rPr lang="en-US" dirty="0"/>
              <a:t>c</a:t>
            </a:r>
            <a:r>
              <a:rPr lang="vi-VN" dirty="0"/>
              <a:t> – đang tăng lên ở nhiều nơi trên thế giới.</a:t>
            </a:r>
            <a:br>
              <a:rPr lang="vi-VN" dirty="0"/>
            </a:br>
            <a:r>
              <a:rPr lang="vi-VN" dirty="0"/>
              <a:t>Khi giá cả chung tăng lên khiến cùng một số tiền mua được ít hàng hơn, </a:t>
            </a:r>
            <a:r>
              <a:rPr lang="en-US" dirty="0" err="1"/>
              <a:t>sức</a:t>
            </a:r>
            <a:r>
              <a:rPr lang="en-US" dirty="0"/>
              <a:t> </a:t>
            </a:r>
            <a:r>
              <a:rPr lang="en-US" dirty="0" err="1"/>
              <a:t>mua</a:t>
            </a:r>
            <a:r>
              <a:rPr lang="en-US" dirty="0"/>
              <a:t> </a:t>
            </a:r>
            <a:r>
              <a:rPr lang="en-US" dirty="0" err="1"/>
              <a:t>của</a:t>
            </a:r>
            <a:r>
              <a:rPr lang="en-US" dirty="0"/>
              <a:t> </a:t>
            </a:r>
            <a:r>
              <a:rPr lang="en-US" dirty="0" err="1"/>
              <a:t>tiền</a:t>
            </a:r>
            <a:r>
              <a:rPr lang="en-US" dirty="0"/>
              <a:t> </a:t>
            </a:r>
            <a:r>
              <a:rPr lang="en-US" dirty="0" err="1"/>
              <a:t>tệ</a:t>
            </a:r>
            <a:r>
              <a:rPr lang="en-US" dirty="0"/>
              <a:t> </a:t>
            </a:r>
            <a:r>
              <a:rPr lang="en-US" dirty="0" err="1"/>
              <a:t>giảm</a:t>
            </a:r>
            <a:r>
              <a:rPr lang="en-US" dirty="0"/>
              <a:t> </a:t>
            </a:r>
            <a:r>
              <a:rPr lang="en-US" dirty="0" err="1"/>
              <a:t>sút</a:t>
            </a:r>
            <a:r>
              <a:rPr lang="en-US" dirty="0"/>
              <a:t>, </a:t>
            </a:r>
            <a:r>
              <a:rPr lang="vi-VN" dirty="0"/>
              <a:t>đó chính là </a:t>
            </a:r>
            <a:r>
              <a:rPr lang="vi-VN" b="1" dirty="0"/>
              <a:t>biểu hiện của tình trạng lạm phát</a:t>
            </a:r>
            <a:r>
              <a:rPr lang="vi-VN" dirty="0"/>
              <a:t>.</a:t>
            </a:r>
            <a:br>
              <a:rPr lang="vi-VN" dirty="0"/>
            </a:br>
            <a:r>
              <a:rPr lang="vi-VN" dirty="0"/>
              <a:t>Lạm phát không chỉ ảnh hưởng đến túi tiền của mỗi người dân, mà còn tác động sâu rộng đến doanh nghiệp và cả nền kinh tế quốc gia.</a:t>
            </a:r>
            <a:br>
              <a:rPr lang="vi-VN" dirty="0"/>
            </a:br>
            <a:r>
              <a:rPr lang="vi-VN" dirty="0"/>
              <a:t>Vậy </a:t>
            </a:r>
            <a:r>
              <a:rPr lang="vi-VN" b="1" dirty="0"/>
              <a:t>lạm phát là gì</a:t>
            </a:r>
            <a:r>
              <a:rPr lang="en-US" b="1" dirty="0"/>
              <a:t> </a:t>
            </a:r>
            <a:r>
              <a:rPr lang="en-US" b="1" dirty="0" err="1"/>
              <a:t>và</a:t>
            </a:r>
            <a:r>
              <a:rPr lang="en-US" b="1" dirty="0"/>
              <a:t> </a:t>
            </a:r>
            <a:r>
              <a:rPr lang="vi-VN" b="1" dirty="0"/>
              <a:t>có những loại hình </a:t>
            </a:r>
            <a:r>
              <a:rPr lang="en-US" b="1" dirty="0" err="1"/>
              <a:t>Lp</a:t>
            </a:r>
            <a:r>
              <a:rPr lang="en-US" b="1" dirty="0"/>
              <a:t> </a:t>
            </a:r>
            <a:r>
              <a:rPr lang="vi-VN" b="1" dirty="0"/>
              <a:t>nào?</a:t>
            </a:r>
            <a:r>
              <a:rPr lang="vi-VN" dirty="0"/>
              <a:t> — Chúng ta cùng tìm hiểu trong </a:t>
            </a:r>
            <a:r>
              <a:rPr lang="en-US" dirty="0" err="1"/>
              <a:t>tiết</a:t>
            </a:r>
            <a:r>
              <a:rPr lang="en-US" dirty="0"/>
              <a:t> </a:t>
            </a:r>
            <a:r>
              <a:rPr lang="en-US" dirty="0" err="1"/>
              <a:t>học</a:t>
            </a:r>
            <a:r>
              <a:rPr lang="vi-VN" dirty="0"/>
              <a:t> hôm nay:</a:t>
            </a:r>
            <a:r>
              <a:rPr lang="en-US" dirty="0"/>
              <a:t>  </a:t>
            </a:r>
            <a:r>
              <a:rPr lang="vi-VN" b="1" dirty="0"/>
              <a:t>Bài 6 – Lạm phát</a:t>
            </a:r>
            <a:r>
              <a:rPr lang="vi-VN" dirty="0"/>
              <a:t>.</a:t>
            </a:r>
            <a:endParaRPr lang="en-US" dirty="0"/>
          </a:p>
        </p:txBody>
      </p:sp>
      <p:sp>
        <p:nvSpPr>
          <p:cNvPr id="4" name="Slide Number Placeholder 3"/>
          <p:cNvSpPr>
            <a:spLocks noGrp="1"/>
          </p:cNvSpPr>
          <p:nvPr>
            <p:ph type="sldNum" sz="quarter" idx="5"/>
          </p:nvPr>
        </p:nvSpPr>
        <p:spPr/>
        <p:txBody>
          <a:bodyPr/>
          <a:lstStyle/>
          <a:p>
            <a:fld id="{5DD5A618-1814-475A-87B0-67283C602781}" type="slidenum">
              <a:rPr lang="en-US" smtClean="0"/>
              <a:t>4</a:t>
            </a:fld>
            <a:endParaRPr lang="en-US"/>
          </a:p>
        </p:txBody>
      </p:sp>
    </p:spTree>
    <p:extLst>
      <p:ext uri="{BB962C8B-B14F-4D97-AF65-F5344CB8AC3E}">
        <p14:creationId xmlns:p14="http://schemas.microsoft.com/office/powerpoint/2010/main" val="1385230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D5A618-1814-475A-87B0-67283C602781}" type="slidenum">
              <a:rPr lang="en-US" smtClean="0"/>
              <a:t>9</a:t>
            </a:fld>
            <a:endParaRPr lang="en-US"/>
          </a:p>
        </p:txBody>
      </p:sp>
    </p:spTree>
    <p:extLst>
      <p:ext uri="{BB962C8B-B14F-4D97-AF65-F5344CB8AC3E}">
        <p14:creationId xmlns:p14="http://schemas.microsoft.com/office/powerpoint/2010/main" val="3807780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Mức</a:t>
            </a:r>
            <a:r>
              <a:rPr lang="en-US" dirty="0"/>
              <a:t> </a:t>
            </a:r>
            <a:r>
              <a:rPr lang="en-US" dirty="0" err="1"/>
              <a:t>độ</a:t>
            </a:r>
            <a:r>
              <a:rPr lang="en-US" dirty="0"/>
              <a:t> </a:t>
            </a:r>
            <a:r>
              <a:rPr lang="en-US" dirty="0" err="1"/>
              <a:t>lạm</a:t>
            </a:r>
            <a:r>
              <a:rPr lang="en-US" dirty="0"/>
              <a:t> </a:t>
            </a:r>
            <a:r>
              <a:rPr lang="en-US" dirty="0" err="1"/>
              <a:t>phát</a:t>
            </a:r>
            <a:r>
              <a:rPr lang="en-US" dirty="0"/>
              <a:t> </a:t>
            </a:r>
            <a:r>
              <a:rPr lang="en-US" dirty="0" err="1"/>
              <a:t>thường</a:t>
            </a:r>
            <a:r>
              <a:rPr lang="en-US" dirty="0"/>
              <a:t> </a:t>
            </a:r>
            <a:r>
              <a:rPr lang="en-US" dirty="0" err="1"/>
              <a:t>được</a:t>
            </a:r>
            <a:r>
              <a:rPr lang="en-US" dirty="0"/>
              <a:t> </a:t>
            </a:r>
            <a:r>
              <a:rPr lang="en-US" dirty="0" err="1"/>
              <a:t>đo</a:t>
            </a:r>
            <a:r>
              <a:rPr lang="en-US" dirty="0"/>
              <a:t> </a:t>
            </a:r>
            <a:r>
              <a:rPr lang="en-US" dirty="0" err="1"/>
              <a:t>bằng</a:t>
            </a:r>
            <a:r>
              <a:rPr lang="en-US" dirty="0"/>
              <a:t> </a:t>
            </a:r>
            <a:r>
              <a:rPr lang="en-US" dirty="0" err="1"/>
              <a:t>chỉ</a:t>
            </a:r>
            <a:r>
              <a:rPr lang="en-US" dirty="0"/>
              <a:t> </a:t>
            </a:r>
            <a:r>
              <a:rPr lang="en-US" dirty="0" err="1"/>
              <a:t>số</a:t>
            </a:r>
            <a:r>
              <a:rPr lang="en-US" dirty="0"/>
              <a:t> </a:t>
            </a:r>
            <a:r>
              <a:rPr lang="en-US" dirty="0" err="1"/>
              <a:t>giá</a:t>
            </a:r>
            <a:r>
              <a:rPr lang="en-US" dirty="0"/>
              <a:t> </a:t>
            </a:r>
            <a:r>
              <a:rPr lang="en-US" dirty="0" err="1"/>
              <a:t>tiêu</a:t>
            </a:r>
            <a:r>
              <a:rPr lang="en-US" dirty="0"/>
              <a:t> dung CPI. CPI </a:t>
            </a:r>
            <a:r>
              <a:rPr lang="en-US" dirty="0" err="1"/>
              <a:t>tăng</a:t>
            </a:r>
            <a:r>
              <a:rPr lang="en-US" dirty="0"/>
              <a:t> </a:t>
            </a:r>
            <a:r>
              <a:rPr lang="en-US" dirty="0" err="1"/>
              <a:t>có</a:t>
            </a:r>
            <a:r>
              <a:rPr lang="en-US" dirty="0"/>
              <a:t> </a:t>
            </a:r>
            <a:r>
              <a:rPr lang="en-US" dirty="0" err="1"/>
              <a:t>nghĩa</a:t>
            </a:r>
            <a:r>
              <a:rPr lang="en-US" dirty="0"/>
              <a:t> </a:t>
            </a:r>
            <a:r>
              <a:rPr lang="en-US" dirty="0" err="1"/>
              <a:t>là</a:t>
            </a:r>
            <a:r>
              <a:rPr lang="en-US" dirty="0"/>
              <a:t> </a:t>
            </a:r>
            <a:r>
              <a:rPr lang="en-US" dirty="0" err="1"/>
              <a:t>giá</a:t>
            </a:r>
            <a:r>
              <a:rPr lang="en-US" dirty="0"/>
              <a:t> </a:t>
            </a:r>
            <a:r>
              <a:rPr lang="en-US" dirty="0" err="1"/>
              <a:t>cả</a:t>
            </a:r>
            <a:r>
              <a:rPr lang="en-US" dirty="0"/>
              <a:t> </a:t>
            </a:r>
            <a:r>
              <a:rPr lang="en-US" dirty="0" err="1"/>
              <a:t>đang</a:t>
            </a:r>
            <a:r>
              <a:rPr lang="en-US" dirty="0"/>
              <a:t> </a:t>
            </a:r>
            <a:r>
              <a:rPr lang="en-US" dirty="0" err="1"/>
              <a:t>tăng</a:t>
            </a:r>
            <a:r>
              <a:rPr lang="en-US" dirty="0"/>
              <a:t>, </a:t>
            </a:r>
            <a:r>
              <a:rPr lang="en-US" dirty="0" err="1"/>
              <a:t>làm</a:t>
            </a:r>
            <a:r>
              <a:rPr lang="en-US" dirty="0"/>
              <a:t> </a:t>
            </a:r>
            <a:r>
              <a:rPr lang="en-US" dirty="0" err="1"/>
              <a:t>giảm</a:t>
            </a:r>
            <a:r>
              <a:rPr lang="en-US" dirty="0"/>
              <a:t> </a:t>
            </a:r>
            <a:r>
              <a:rPr lang="en-US" dirty="0" err="1"/>
              <a:t>sức</a:t>
            </a:r>
            <a:r>
              <a:rPr lang="en-US" dirty="0"/>
              <a:t> </a:t>
            </a:r>
            <a:r>
              <a:rPr lang="en-US" dirty="0" err="1"/>
              <a:t>mua</a:t>
            </a:r>
            <a:r>
              <a:rPr lang="en-US" dirty="0"/>
              <a:t> </a:t>
            </a:r>
            <a:r>
              <a:rPr lang="en-US" dirty="0" err="1"/>
              <a:t>của</a:t>
            </a:r>
            <a:r>
              <a:rPr lang="en-US" dirty="0"/>
              <a:t> </a:t>
            </a:r>
            <a:r>
              <a:rPr lang="en-US" dirty="0" err="1"/>
              <a:t>đồng</a:t>
            </a:r>
            <a:r>
              <a:rPr lang="en-US" dirty="0"/>
              <a:t> </a:t>
            </a:r>
            <a:r>
              <a:rPr lang="en-US" dirty="0" err="1"/>
              <a:t>tiền</a:t>
            </a:r>
            <a:r>
              <a:rPr lang="en-US" dirty="0"/>
              <a:t>. </a:t>
            </a:r>
            <a:r>
              <a:rPr lang="en-US" dirty="0" err="1"/>
              <a:t>Ngược</a:t>
            </a:r>
            <a:r>
              <a:rPr lang="en-US" dirty="0"/>
              <a:t> </a:t>
            </a:r>
            <a:r>
              <a:rPr lang="en-US" dirty="0" err="1"/>
              <a:t>lại</a:t>
            </a:r>
            <a:r>
              <a:rPr lang="en-US" dirty="0"/>
              <a:t> CPI </a:t>
            </a:r>
            <a:r>
              <a:rPr lang="en-US" dirty="0" err="1"/>
              <a:t>giảm</a:t>
            </a:r>
            <a:r>
              <a:rPr lang="en-US" dirty="0"/>
              <a:t> </a:t>
            </a:r>
            <a:r>
              <a:rPr lang="en-US" dirty="0" err="1"/>
              <a:t>đó</a:t>
            </a:r>
            <a:r>
              <a:rPr lang="en-US" dirty="0"/>
              <a:t> </a:t>
            </a:r>
            <a:r>
              <a:rPr lang="en-US" dirty="0" err="1"/>
              <a:t>là</a:t>
            </a:r>
            <a:r>
              <a:rPr lang="en-US" dirty="0"/>
              <a:t> </a:t>
            </a:r>
            <a:r>
              <a:rPr lang="en-US" dirty="0" err="1"/>
              <a:t>dấu</a:t>
            </a:r>
            <a:r>
              <a:rPr lang="en-US" dirty="0"/>
              <a:t> </a:t>
            </a:r>
            <a:r>
              <a:rPr lang="en-US" dirty="0" err="1"/>
              <a:t>hiệu</a:t>
            </a:r>
            <a:r>
              <a:rPr lang="en-US" dirty="0"/>
              <a:t> </a:t>
            </a:r>
            <a:r>
              <a:rPr lang="en-US" dirty="0" err="1"/>
              <a:t>của</a:t>
            </a:r>
            <a:r>
              <a:rPr lang="en-US" dirty="0"/>
              <a:t> </a:t>
            </a:r>
            <a:r>
              <a:rPr lang="en-US" dirty="0" err="1"/>
              <a:t>giảm</a:t>
            </a:r>
            <a:r>
              <a:rPr lang="en-US" dirty="0"/>
              <a:t> </a:t>
            </a:r>
            <a:r>
              <a:rPr lang="en-US" dirty="0" err="1"/>
              <a:t>phát</a:t>
            </a:r>
            <a:r>
              <a:rPr lang="en-US" dirty="0"/>
              <a:t> </a:t>
            </a:r>
            <a:r>
              <a:rPr lang="en-US" dirty="0" err="1"/>
              <a:t>phản</a:t>
            </a:r>
            <a:r>
              <a:rPr lang="en-US" dirty="0"/>
              <a:t> </a:t>
            </a:r>
            <a:r>
              <a:rPr lang="en-US" dirty="0" err="1"/>
              <a:t>ánh</a:t>
            </a:r>
            <a:r>
              <a:rPr lang="en-US" dirty="0"/>
              <a:t> </a:t>
            </a:r>
            <a:r>
              <a:rPr lang="en-US" dirty="0" err="1"/>
              <a:t>nền</a:t>
            </a:r>
            <a:r>
              <a:rPr lang="en-US" dirty="0"/>
              <a:t> </a:t>
            </a:r>
            <a:r>
              <a:rPr lang="en-US" dirty="0" err="1"/>
              <a:t>kinh</a:t>
            </a:r>
            <a:r>
              <a:rPr lang="en-US" dirty="0"/>
              <a:t> </a:t>
            </a:r>
            <a:r>
              <a:rPr lang="en-US" dirty="0" err="1"/>
              <a:t>tế</a:t>
            </a:r>
            <a:r>
              <a:rPr lang="en-US" dirty="0"/>
              <a:t> </a:t>
            </a:r>
            <a:r>
              <a:rPr lang="en-US" dirty="0" err="1"/>
              <a:t>đang</a:t>
            </a:r>
            <a:r>
              <a:rPr lang="en-US" dirty="0"/>
              <a:t> </a:t>
            </a:r>
            <a:r>
              <a:rPr lang="en-US" dirty="0" err="1"/>
              <a:t>trong</a:t>
            </a:r>
            <a:r>
              <a:rPr lang="en-US" dirty="0"/>
              <a:t> </a:t>
            </a:r>
            <a:r>
              <a:rPr lang="en-US" dirty="0" err="1"/>
              <a:t>gia</a:t>
            </a:r>
            <a:r>
              <a:rPr lang="en-US" dirty="0"/>
              <a:t> </a:t>
            </a:r>
            <a:r>
              <a:rPr lang="en-US" dirty="0" err="1"/>
              <a:t>đoạn</a:t>
            </a:r>
            <a:r>
              <a:rPr lang="en-US" dirty="0"/>
              <a:t> </a:t>
            </a:r>
            <a:r>
              <a:rPr lang="en-US" dirty="0" err="1"/>
              <a:t>giá</a:t>
            </a:r>
            <a:r>
              <a:rPr lang="en-US" dirty="0"/>
              <a:t> </a:t>
            </a:r>
            <a:r>
              <a:rPr lang="en-US" dirty="0" err="1"/>
              <a:t>cả</a:t>
            </a:r>
            <a:r>
              <a:rPr lang="en-US" dirty="0"/>
              <a:t> </a:t>
            </a:r>
            <a:r>
              <a:rPr lang="en-US" dirty="0" err="1"/>
              <a:t>tăng</a:t>
            </a:r>
            <a:r>
              <a:rPr lang="en-US" dirty="0"/>
              <a:t> </a:t>
            </a:r>
            <a:r>
              <a:rPr lang="en-US" dirty="0" err="1"/>
              <a:t>chậm</a:t>
            </a:r>
            <a:r>
              <a:rPr lang="en-US" dirty="0"/>
              <a:t> </a:t>
            </a:r>
            <a:r>
              <a:rPr lang="en-US" dirty="0" err="1"/>
              <a:t>lại</a:t>
            </a:r>
            <a:r>
              <a:rPr lang="en-US" dirty="0"/>
              <a:t> </a:t>
            </a:r>
            <a:r>
              <a:rPr lang="en-US" dirty="0" err="1"/>
              <a:t>hoặc</a:t>
            </a:r>
            <a:r>
              <a:rPr lang="en-US" dirty="0"/>
              <a:t> </a:t>
            </a:r>
            <a:r>
              <a:rPr lang="en-US" dirty="0" err="1"/>
              <a:t>giảm</a:t>
            </a:r>
            <a:r>
              <a:rPr lang="en-US" dirty="0"/>
              <a:t> </a:t>
            </a:r>
            <a:r>
              <a:rPr lang="en-US" dirty="0" err="1"/>
              <a:t>xuống</a:t>
            </a:r>
            <a:r>
              <a:rPr lang="en-US" dirty="0"/>
              <a:t>.</a:t>
            </a:r>
          </a:p>
          <a:p>
            <a:r>
              <a:rPr lang="en-US" dirty="0" err="1"/>
              <a:t>Chỉ</a:t>
            </a:r>
            <a:r>
              <a:rPr lang="en-US" dirty="0"/>
              <a:t> </a:t>
            </a:r>
            <a:r>
              <a:rPr lang="en-US" dirty="0" err="1"/>
              <a:t>số</a:t>
            </a:r>
            <a:r>
              <a:rPr lang="en-US" dirty="0"/>
              <a:t> </a:t>
            </a:r>
            <a:r>
              <a:rPr lang="en-US" dirty="0" err="1"/>
              <a:t>này</a:t>
            </a:r>
            <a:r>
              <a:rPr lang="en-US" dirty="0"/>
              <a:t> </a:t>
            </a:r>
            <a:r>
              <a:rPr lang="en-US" dirty="0" err="1"/>
              <a:t>là</a:t>
            </a:r>
            <a:r>
              <a:rPr lang="en-US" dirty="0"/>
              <a:t> 1 </a:t>
            </a:r>
            <a:r>
              <a:rPr lang="en-US" dirty="0" err="1"/>
              <a:t>thước</a:t>
            </a:r>
            <a:r>
              <a:rPr lang="en-US" dirty="0"/>
              <a:t> </a:t>
            </a:r>
            <a:r>
              <a:rPr lang="en-US" dirty="0" err="1"/>
              <a:t>đo</a:t>
            </a:r>
            <a:r>
              <a:rPr lang="en-US" dirty="0"/>
              <a:t> </a:t>
            </a:r>
            <a:r>
              <a:rPr lang="en-US" dirty="0" err="1"/>
              <a:t>quan</a:t>
            </a:r>
            <a:r>
              <a:rPr lang="en-US" dirty="0"/>
              <a:t> </a:t>
            </a:r>
            <a:r>
              <a:rPr lang="en-US" dirty="0" err="1"/>
              <a:t>trọng</a:t>
            </a:r>
            <a:r>
              <a:rPr lang="en-US" dirty="0"/>
              <a:t> </a:t>
            </a:r>
            <a:r>
              <a:rPr lang="en-US" dirty="0" err="1"/>
              <a:t>về</a:t>
            </a:r>
            <a:r>
              <a:rPr lang="en-US" dirty="0"/>
              <a:t> </a:t>
            </a:r>
            <a:r>
              <a:rPr lang="en-US" dirty="0" err="1"/>
              <a:t>sức</a:t>
            </a:r>
            <a:r>
              <a:rPr lang="en-US" dirty="0"/>
              <a:t> </a:t>
            </a:r>
            <a:r>
              <a:rPr lang="en-US" dirty="0" err="1"/>
              <a:t>khỏe</a:t>
            </a:r>
            <a:r>
              <a:rPr lang="en-US" dirty="0"/>
              <a:t> </a:t>
            </a:r>
            <a:r>
              <a:rPr lang="en-US" dirty="0" err="1"/>
              <a:t>kinh</a:t>
            </a:r>
            <a:r>
              <a:rPr lang="en-US" dirty="0"/>
              <a:t> </a:t>
            </a:r>
            <a:r>
              <a:rPr lang="en-US" dirty="0" err="1"/>
              <a:t>tế</a:t>
            </a:r>
            <a:r>
              <a:rPr lang="en-US" dirty="0"/>
              <a:t> </a:t>
            </a:r>
            <a:r>
              <a:rPr lang="en-US" dirty="0" err="1"/>
              <a:t>và</a:t>
            </a:r>
            <a:r>
              <a:rPr lang="en-US" dirty="0"/>
              <a:t> </a:t>
            </a:r>
            <a:r>
              <a:rPr lang="en-US" dirty="0" err="1"/>
              <a:t>được</a:t>
            </a:r>
            <a:r>
              <a:rPr lang="en-US" dirty="0"/>
              <a:t> </a:t>
            </a:r>
            <a:r>
              <a:rPr lang="en-US" dirty="0" err="1"/>
              <a:t>sử</a:t>
            </a:r>
            <a:r>
              <a:rPr lang="en-US" dirty="0"/>
              <a:t> </a:t>
            </a:r>
            <a:r>
              <a:rPr lang="en-US" dirty="0" err="1"/>
              <a:t>dụng</a:t>
            </a:r>
            <a:r>
              <a:rPr lang="en-US" dirty="0"/>
              <a:t> </a:t>
            </a:r>
            <a:r>
              <a:rPr lang="en-US" dirty="0" err="1"/>
              <a:t>để</a:t>
            </a:r>
            <a:r>
              <a:rPr lang="en-US" dirty="0"/>
              <a:t> </a:t>
            </a:r>
            <a:r>
              <a:rPr lang="en-US" dirty="0" err="1"/>
              <a:t>hoạch</a:t>
            </a:r>
            <a:r>
              <a:rPr lang="en-US" dirty="0"/>
              <a:t> </a:t>
            </a:r>
            <a:r>
              <a:rPr lang="en-US" dirty="0" err="1"/>
              <a:t>định</a:t>
            </a:r>
            <a:r>
              <a:rPr lang="en-US" dirty="0"/>
              <a:t> </a:t>
            </a:r>
            <a:r>
              <a:rPr lang="en-US" dirty="0" err="1"/>
              <a:t>chính</a:t>
            </a:r>
            <a:r>
              <a:rPr lang="en-US" dirty="0"/>
              <a:t> </a:t>
            </a:r>
            <a:r>
              <a:rPr lang="en-US" dirty="0" err="1"/>
              <a:t>sách</a:t>
            </a:r>
            <a:r>
              <a:rPr lang="en-US" dirty="0"/>
              <a:t> </a:t>
            </a:r>
            <a:r>
              <a:rPr lang="en-US" dirty="0" err="1"/>
              <a:t>vĩ</a:t>
            </a:r>
            <a:r>
              <a:rPr lang="en-US" dirty="0"/>
              <a:t> </a:t>
            </a:r>
            <a:r>
              <a:rPr lang="en-US" dirty="0" err="1"/>
              <a:t>mô</a:t>
            </a:r>
            <a:r>
              <a:rPr lang="en-US" dirty="0"/>
              <a:t>.</a:t>
            </a:r>
          </a:p>
          <a:p>
            <a:r>
              <a:rPr lang="en-US" dirty="0"/>
              <a:t>-&gt; </a:t>
            </a:r>
            <a:r>
              <a:rPr lang="en-US" dirty="0" err="1"/>
              <a:t>Cách</a:t>
            </a:r>
            <a:r>
              <a:rPr lang="en-US" dirty="0"/>
              <a:t> </a:t>
            </a:r>
            <a:r>
              <a:rPr lang="en-US" dirty="0" err="1"/>
              <a:t>tính</a:t>
            </a:r>
            <a:r>
              <a:rPr lang="en-US" dirty="0"/>
              <a:t> CPI:</a:t>
            </a:r>
          </a:p>
        </p:txBody>
      </p:sp>
      <p:sp>
        <p:nvSpPr>
          <p:cNvPr id="4" name="Slide Number Placeholder 3"/>
          <p:cNvSpPr>
            <a:spLocks noGrp="1"/>
          </p:cNvSpPr>
          <p:nvPr>
            <p:ph type="sldNum" sz="quarter" idx="5"/>
          </p:nvPr>
        </p:nvSpPr>
        <p:spPr/>
        <p:txBody>
          <a:bodyPr/>
          <a:lstStyle/>
          <a:p>
            <a:fld id="{5DD5A618-1814-475A-87B0-67283C602781}" type="slidenum">
              <a:rPr lang="en-US" smtClean="0"/>
              <a:t>10</a:t>
            </a:fld>
            <a:endParaRPr lang="en-US"/>
          </a:p>
        </p:txBody>
      </p:sp>
    </p:spTree>
    <p:extLst>
      <p:ext uri="{BB962C8B-B14F-4D97-AF65-F5344CB8AC3E}">
        <p14:creationId xmlns:p14="http://schemas.microsoft.com/office/powerpoint/2010/main" val="16801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Mức</a:t>
            </a:r>
            <a:r>
              <a:rPr lang="en-US" dirty="0"/>
              <a:t> </a:t>
            </a:r>
            <a:r>
              <a:rPr lang="en-US" dirty="0" err="1"/>
              <a:t>độ</a:t>
            </a:r>
            <a:r>
              <a:rPr lang="en-US" dirty="0"/>
              <a:t> </a:t>
            </a:r>
            <a:r>
              <a:rPr lang="en-US" dirty="0" err="1"/>
              <a:t>lạm</a:t>
            </a:r>
            <a:r>
              <a:rPr lang="en-US" dirty="0"/>
              <a:t> </a:t>
            </a:r>
            <a:r>
              <a:rPr lang="en-US" dirty="0" err="1"/>
              <a:t>phát</a:t>
            </a:r>
            <a:r>
              <a:rPr lang="en-US" dirty="0"/>
              <a:t> </a:t>
            </a:r>
            <a:r>
              <a:rPr lang="en-US" dirty="0" err="1"/>
              <a:t>thường</a:t>
            </a:r>
            <a:r>
              <a:rPr lang="en-US" dirty="0"/>
              <a:t> </a:t>
            </a:r>
            <a:r>
              <a:rPr lang="en-US" dirty="0" err="1"/>
              <a:t>được</a:t>
            </a:r>
            <a:r>
              <a:rPr lang="en-US" dirty="0"/>
              <a:t> </a:t>
            </a:r>
            <a:r>
              <a:rPr lang="en-US" dirty="0" err="1"/>
              <a:t>đo</a:t>
            </a:r>
            <a:r>
              <a:rPr lang="en-US" dirty="0"/>
              <a:t> </a:t>
            </a:r>
            <a:r>
              <a:rPr lang="en-US" dirty="0" err="1"/>
              <a:t>bằng</a:t>
            </a:r>
            <a:r>
              <a:rPr lang="en-US" dirty="0"/>
              <a:t> </a:t>
            </a:r>
            <a:r>
              <a:rPr lang="en-US" dirty="0" err="1"/>
              <a:t>chỉ</a:t>
            </a:r>
            <a:r>
              <a:rPr lang="en-US" dirty="0"/>
              <a:t> </a:t>
            </a:r>
            <a:r>
              <a:rPr lang="en-US" dirty="0" err="1"/>
              <a:t>số</a:t>
            </a:r>
            <a:r>
              <a:rPr lang="en-US" dirty="0"/>
              <a:t> </a:t>
            </a:r>
            <a:r>
              <a:rPr lang="en-US" dirty="0" err="1"/>
              <a:t>giá</a:t>
            </a:r>
            <a:r>
              <a:rPr lang="en-US" dirty="0"/>
              <a:t> </a:t>
            </a:r>
            <a:r>
              <a:rPr lang="en-US" dirty="0" err="1"/>
              <a:t>tiêu</a:t>
            </a:r>
            <a:r>
              <a:rPr lang="en-US" dirty="0"/>
              <a:t> dung CPI. CPI </a:t>
            </a:r>
            <a:r>
              <a:rPr lang="en-US" dirty="0" err="1"/>
              <a:t>tăng</a:t>
            </a:r>
            <a:r>
              <a:rPr lang="en-US" dirty="0"/>
              <a:t> </a:t>
            </a:r>
            <a:r>
              <a:rPr lang="en-US" dirty="0" err="1"/>
              <a:t>có</a:t>
            </a:r>
            <a:r>
              <a:rPr lang="en-US" dirty="0"/>
              <a:t> </a:t>
            </a:r>
            <a:r>
              <a:rPr lang="en-US" dirty="0" err="1"/>
              <a:t>nghĩa</a:t>
            </a:r>
            <a:r>
              <a:rPr lang="en-US" dirty="0"/>
              <a:t> </a:t>
            </a:r>
            <a:r>
              <a:rPr lang="en-US" dirty="0" err="1"/>
              <a:t>là</a:t>
            </a:r>
            <a:r>
              <a:rPr lang="en-US" dirty="0"/>
              <a:t> </a:t>
            </a:r>
            <a:r>
              <a:rPr lang="en-US" dirty="0" err="1"/>
              <a:t>giá</a:t>
            </a:r>
            <a:r>
              <a:rPr lang="en-US" dirty="0"/>
              <a:t> </a:t>
            </a:r>
            <a:r>
              <a:rPr lang="en-US" dirty="0" err="1"/>
              <a:t>cả</a:t>
            </a:r>
            <a:r>
              <a:rPr lang="en-US" dirty="0"/>
              <a:t> </a:t>
            </a:r>
            <a:r>
              <a:rPr lang="en-US" dirty="0" err="1"/>
              <a:t>đang</a:t>
            </a:r>
            <a:r>
              <a:rPr lang="en-US" dirty="0"/>
              <a:t> </a:t>
            </a:r>
            <a:r>
              <a:rPr lang="en-US" dirty="0" err="1"/>
              <a:t>tăng</a:t>
            </a:r>
            <a:r>
              <a:rPr lang="en-US" dirty="0"/>
              <a:t>, </a:t>
            </a:r>
            <a:r>
              <a:rPr lang="en-US" dirty="0" err="1"/>
              <a:t>làm</a:t>
            </a:r>
            <a:r>
              <a:rPr lang="en-US" dirty="0"/>
              <a:t> </a:t>
            </a:r>
            <a:r>
              <a:rPr lang="en-US" dirty="0" err="1"/>
              <a:t>giảm</a:t>
            </a:r>
            <a:r>
              <a:rPr lang="en-US" dirty="0"/>
              <a:t> </a:t>
            </a:r>
            <a:r>
              <a:rPr lang="en-US" dirty="0" err="1"/>
              <a:t>sức</a:t>
            </a:r>
            <a:r>
              <a:rPr lang="en-US" dirty="0"/>
              <a:t> </a:t>
            </a:r>
            <a:r>
              <a:rPr lang="en-US" dirty="0" err="1"/>
              <a:t>mua</a:t>
            </a:r>
            <a:r>
              <a:rPr lang="en-US" dirty="0"/>
              <a:t> </a:t>
            </a:r>
            <a:r>
              <a:rPr lang="en-US" dirty="0" err="1"/>
              <a:t>của</a:t>
            </a:r>
            <a:r>
              <a:rPr lang="en-US" dirty="0"/>
              <a:t> </a:t>
            </a:r>
            <a:r>
              <a:rPr lang="en-US" dirty="0" err="1"/>
              <a:t>đồng</a:t>
            </a:r>
            <a:r>
              <a:rPr lang="en-US" dirty="0"/>
              <a:t> </a:t>
            </a:r>
            <a:r>
              <a:rPr lang="en-US" dirty="0" err="1"/>
              <a:t>tiền</a:t>
            </a:r>
            <a:r>
              <a:rPr lang="en-US" dirty="0"/>
              <a:t>. </a:t>
            </a:r>
            <a:r>
              <a:rPr lang="en-US" dirty="0" err="1"/>
              <a:t>Ngược</a:t>
            </a:r>
            <a:r>
              <a:rPr lang="en-US" dirty="0"/>
              <a:t> </a:t>
            </a:r>
            <a:r>
              <a:rPr lang="en-US" dirty="0" err="1"/>
              <a:t>lại</a:t>
            </a:r>
            <a:r>
              <a:rPr lang="en-US" dirty="0"/>
              <a:t> CPI </a:t>
            </a:r>
            <a:r>
              <a:rPr lang="en-US" dirty="0" err="1"/>
              <a:t>giảm</a:t>
            </a:r>
            <a:r>
              <a:rPr lang="en-US" dirty="0"/>
              <a:t> </a:t>
            </a:r>
            <a:r>
              <a:rPr lang="en-US" dirty="0" err="1"/>
              <a:t>đó</a:t>
            </a:r>
            <a:r>
              <a:rPr lang="en-US" dirty="0"/>
              <a:t> </a:t>
            </a:r>
            <a:r>
              <a:rPr lang="en-US" dirty="0" err="1"/>
              <a:t>là</a:t>
            </a:r>
            <a:r>
              <a:rPr lang="en-US" dirty="0"/>
              <a:t> </a:t>
            </a:r>
            <a:r>
              <a:rPr lang="en-US" dirty="0" err="1"/>
              <a:t>dấu</a:t>
            </a:r>
            <a:r>
              <a:rPr lang="en-US" dirty="0"/>
              <a:t> </a:t>
            </a:r>
            <a:r>
              <a:rPr lang="en-US" dirty="0" err="1"/>
              <a:t>hiệu</a:t>
            </a:r>
            <a:r>
              <a:rPr lang="en-US" dirty="0"/>
              <a:t> </a:t>
            </a:r>
            <a:r>
              <a:rPr lang="en-US" dirty="0" err="1"/>
              <a:t>của</a:t>
            </a:r>
            <a:r>
              <a:rPr lang="en-US" dirty="0"/>
              <a:t> </a:t>
            </a:r>
            <a:r>
              <a:rPr lang="en-US" dirty="0" err="1"/>
              <a:t>giảm</a:t>
            </a:r>
            <a:r>
              <a:rPr lang="en-US" dirty="0"/>
              <a:t> </a:t>
            </a:r>
            <a:r>
              <a:rPr lang="en-US" dirty="0" err="1"/>
              <a:t>phát</a:t>
            </a:r>
            <a:r>
              <a:rPr lang="en-US" dirty="0"/>
              <a:t> </a:t>
            </a:r>
            <a:r>
              <a:rPr lang="en-US" dirty="0" err="1"/>
              <a:t>phản</a:t>
            </a:r>
            <a:r>
              <a:rPr lang="en-US" dirty="0"/>
              <a:t> </a:t>
            </a:r>
            <a:r>
              <a:rPr lang="en-US" dirty="0" err="1"/>
              <a:t>ánh</a:t>
            </a:r>
            <a:r>
              <a:rPr lang="en-US" dirty="0"/>
              <a:t> </a:t>
            </a:r>
            <a:r>
              <a:rPr lang="en-US" dirty="0" err="1"/>
              <a:t>nền</a:t>
            </a:r>
            <a:r>
              <a:rPr lang="en-US" dirty="0"/>
              <a:t> </a:t>
            </a:r>
            <a:r>
              <a:rPr lang="en-US" dirty="0" err="1"/>
              <a:t>kinh</a:t>
            </a:r>
            <a:r>
              <a:rPr lang="en-US" dirty="0"/>
              <a:t> </a:t>
            </a:r>
            <a:r>
              <a:rPr lang="en-US" dirty="0" err="1"/>
              <a:t>tế</a:t>
            </a:r>
            <a:r>
              <a:rPr lang="en-US" dirty="0"/>
              <a:t> </a:t>
            </a:r>
            <a:r>
              <a:rPr lang="en-US" dirty="0" err="1"/>
              <a:t>đang</a:t>
            </a:r>
            <a:r>
              <a:rPr lang="en-US" dirty="0"/>
              <a:t> </a:t>
            </a:r>
            <a:r>
              <a:rPr lang="en-US" dirty="0" err="1"/>
              <a:t>trong</a:t>
            </a:r>
            <a:r>
              <a:rPr lang="en-US" dirty="0"/>
              <a:t> </a:t>
            </a:r>
            <a:r>
              <a:rPr lang="en-US" dirty="0" err="1"/>
              <a:t>gia</a:t>
            </a:r>
            <a:r>
              <a:rPr lang="en-US" dirty="0"/>
              <a:t> </a:t>
            </a:r>
            <a:r>
              <a:rPr lang="en-US" dirty="0" err="1"/>
              <a:t>đoạn</a:t>
            </a:r>
            <a:r>
              <a:rPr lang="en-US" dirty="0"/>
              <a:t> </a:t>
            </a:r>
            <a:r>
              <a:rPr lang="en-US" dirty="0" err="1"/>
              <a:t>giá</a:t>
            </a:r>
            <a:r>
              <a:rPr lang="en-US" dirty="0"/>
              <a:t> </a:t>
            </a:r>
            <a:r>
              <a:rPr lang="en-US" dirty="0" err="1"/>
              <a:t>cả</a:t>
            </a:r>
            <a:r>
              <a:rPr lang="en-US" dirty="0"/>
              <a:t> </a:t>
            </a:r>
            <a:r>
              <a:rPr lang="en-US" dirty="0" err="1"/>
              <a:t>tăng</a:t>
            </a:r>
            <a:r>
              <a:rPr lang="en-US" dirty="0"/>
              <a:t> </a:t>
            </a:r>
            <a:r>
              <a:rPr lang="en-US" dirty="0" err="1"/>
              <a:t>chậm</a:t>
            </a:r>
            <a:r>
              <a:rPr lang="en-US" dirty="0"/>
              <a:t> </a:t>
            </a:r>
            <a:r>
              <a:rPr lang="en-US" dirty="0" err="1"/>
              <a:t>lại</a:t>
            </a:r>
            <a:r>
              <a:rPr lang="en-US" dirty="0"/>
              <a:t> </a:t>
            </a:r>
            <a:r>
              <a:rPr lang="en-US" dirty="0" err="1"/>
              <a:t>hoặc</a:t>
            </a:r>
            <a:r>
              <a:rPr lang="en-US" dirty="0"/>
              <a:t> </a:t>
            </a:r>
            <a:r>
              <a:rPr lang="en-US" dirty="0" err="1"/>
              <a:t>giảm</a:t>
            </a:r>
            <a:r>
              <a:rPr lang="en-US" dirty="0"/>
              <a:t> </a:t>
            </a:r>
            <a:r>
              <a:rPr lang="en-US" dirty="0" err="1"/>
              <a:t>xuống</a:t>
            </a:r>
            <a:r>
              <a:rPr lang="en-US" dirty="0"/>
              <a:t>.</a:t>
            </a:r>
          </a:p>
          <a:p>
            <a:r>
              <a:rPr lang="en-US" dirty="0" err="1"/>
              <a:t>Chỉ</a:t>
            </a:r>
            <a:r>
              <a:rPr lang="en-US" dirty="0"/>
              <a:t> </a:t>
            </a:r>
            <a:r>
              <a:rPr lang="en-US" dirty="0" err="1"/>
              <a:t>số</a:t>
            </a:r>
            <a:r>
              <a:rPr lang="en-US" dirty="0"/>
              <a:t> </a:t>
            </a:r>
            <a:r>
              <a:rPr lang="en-US" dirty="0" err="1"/>
              <a:t>này</a:t>
            </a:r>
            <a:r>
              <a:rPr lang="en-US" dirty="0"/>
              <a:t> </a:t>
            </a:r>
            <a:r>
              <a:rPr lang="en-US" dirty="0" err="1"/>
              <a:t>là</a:t>
            </a:r>
            <a:r>
              <a:rPr lang="en-US" dirty="0"/>
              <a:t> 1 </a:t>
            </a:r>
            <a:r>
              <a:rPr lang="en-US" dirty="0" err="1"/>
              <a:t>thước</a:t>
            </a:r>
            <a:r>
              <a:rPr lang="en-US" dirty="0"/>
              <a:t> </a:t>
            </a:r>
            <a:r>
              <a:rPr lang="en-US" dirty="0" err="1"/>
              <a:t>đo</a:t>
            </a:r>
            <a:r>
              <a:rPr lang="en-US" dirty="0"/>
              <a:t> </a:t>
            </a:r>
            <a:r>
              <a:rPr lang="en-US" dirty="0" err="1"/>
              <a:t>quan</a:t>
            </a:r>
            <a:r>
              <a:rPr lang="en-US" dirty="0"/>
              <a:t> </a:t>
            </a:r>
            <a:r>
              <a:rPr lang="en-US" dirty="0" err="1"/>
              <a:t>trọng</a:t>
            </a:r>
            <a:r>
              <a:rPr lang="en-US" dirty="0"/>
              <a:t> </a:t>
            </a:r>
            <a:r>
              <a:rPr lang="en-US" dirty="0" err="1"/>
              <a:t>về</a:t>
            </a:r>
            <a:r>
              <a:rPr lang="en-US" dirty="0"/>
              <a:t> </a:t>
            </a:r>
            <a:r>
              <a:rPr lang="en-US" dirty="0" err="1"/>
              <a:t>sức</a:t>
            </a:r>
            <a:r>
              <a:rPr lang="en-US" dirty="0"/>
              <a:t> </a:t>
            </a:r>
            <a:r>
              <a:rPr lang="en-US" dirty="0" err="1"/>
              <a:t>khỏe</a:t>
            </a:r>
            <a:r>
              <a:rPr lang="en-US" dirty="0"/>
              <a:t> </a:t>
            </a:r>
            <a:r>
              <a:rPr lang="en-US" dirty="0" err="1"/>
              <a:t>kinh</a:t>
            </a:r>
            <a:r>
              <a:rPr lang="en-US" dirty="0"/>
              <a:t> </a:t>
            </a:r>
            <a:r>
              <a:rPr lang="en-US" dirty="0" err="1"/>
              <a:t>tế</a:t>
            </a:r>
            <a:r>
              <a:rPr lang="en-US" dirty="0"/>
              <a:t> </a:t>
            </a:r>
            <a:r>
              <a:rPr lang="en-US" dirty="0" err="1"/>
              <a:t>và</a:t>
            </a:r>
            <a:r>
              <a:rPr lang="en-US" dirty="0"/>
              <a:t> </a:t>
            </a:r>
            <a:r>
              <a:rPr lang="en-US" dirty="0" err="1"/>
              <a:t>được</a:t>
            </a:r>
            <a:r>
              <a:rPr lang="en-US" dirty="0"/>
              <a:t> </a:t>
            </a:r>
            <a:r>
              <a:rPr lang="en-US" dirty="0" err="1"/>
              <a:t>sử</a:t>
            </a:r>
            <a:r>
              <a:rPr lang="en-US" dirty="0"/>
              <a:t> </a:t>
            </a:r>
            <a:r>
              <a:rPr lang="en-US" dirty="0" err="1"/>
              <a:t>dụng</a:t>
            </a:r>
            <a:r>
              <a:rPr lang="en-US" dirty="0"/>
              <a:t> </a:t>
            </a:r>
            <a:r>
              <a:rPr lang="en-US" dirty="0" err="1"/>
              <a:t>để</a:t>
            </a:r>
            <a:r>
              <a:rPr lang="en-US" dirty="0"/>
              <a:t> </a:t>
            </a:r>
            <a:r>
              <a:rPr lang="en-US" dirty="0" err="1"/>
              <a:t>hoạch</a:t>
            </a:r>
            <a:r>
              <a:rPr lang="en-US" dirty="0"/>
              <a:t> </a:t>
            </a:r>
            <a:r>
              <a:rPr lang="en-US" dirty="0" err="1"/>
              <a:t>định</a:t>
            </a:r>
            <a:r>
              <a:rPr lang="en-US" dirty="0"/>
              <a:t> </a:t>
            </a:r>
            <a:r>
              <a:rPr lang="en-US" dirty="0" err="1"/>
              <a:t>chính</a:t>
            </a:r>
            <a:r>
              <a:rPr lang="en-US" dirty="0"/>
              <a:t> </a:t>
            </a:r>
            <a:r>
              <a:rPr lang="en-US" dirty="0" err="1"/>
              <a:t>sách</a:t>
            </a:r>
            <a:r>
              <a:rPr lang="en-US" dirty="0"/>
              <a:t> </a:t>
            </a:r>
            <a:r>
              <a:rPr lang="en-US" dirty="0" err="1"/>
              <a:t>vĩ</a:t>
            </a:r>
            <a:r>
              <a:rPr lang="en-US" dirty="0"/>
              <a:t> </a:t>
            </a:r>
            <a:r>
              <a:rPr lang="en-US" dirty="0" err="1"/>
              <a:t>mô</a:t>
            </a:r>
            <a:r>
              <a:rPr lang="en-US" dirty="0"/>
              <a:t>.</a:t>
            </a:r>
          </a:p>
          <a:p>
            <a:r>
              <a:rPr lang="en-US" dirty="0"/>
              <a:t>-&gt; </a:t>
            </a:r>
            <a:r>
              <a:rPr lang="en-US" dirty="0" err="1"/>
              <a:t>Cách</a:t>
            </a:r>
            <a:r>
              <a:rPr lang="en-US" dirty="0"/>
              <a:t> </a:t>
            </a:r>
            <a:r>
              <a:rPr lang="en-US" dirty="0" err="1"/>
              <a:t>tính</a:t>
            </a:r>
            <a:r>
              <a:rPr lang="en-US" dirty="0"/>
              <a:t> CPI:</a:t>
            </a:r>
          </a:p>
        </p:txBody>
      </p:sp>
      <p:sp>
        <p:nvSpPr>
          <p:cNvPr id="4" name="Slide Number Placeholder 3"/>
          <p:cNvSpPr>
            <a:spLocks noGrp="1"/>
          </p:cNvSpPr>
          <p:nvPr>
            <p:ph type="sldNum" sz="quarter" idx="5"/>
          </p:nvPr>
        </p:nvSpPr>
        <p:spPr/>
        <p:txBody>
          <a:bodyPr/>
          <a:lstStyle/>
          <a:p>
            <a:fld id="{5DD5A618-1814-475A-87B0-67283C602781}" type="slidenum">
              <a:rPr lang="en-US" smtClean="0"/>
              <a:t>11</a:t>
            </a:fld>
            <a:endParaRPr lang="en-US"/>
          </a:p>
        </p:txBody>
      </p:sp>
    </p:spTree>
    <p:extLst>
      <p:ext uri="{BB962C8B-B14F-4D97-AF65-F5344CB8AC3E}">
        <p14:creationId xmlns:p14="http://schemas.microsoft.com/office/powerpoint/2010/main" val="3249806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1DF3B-FE83-3C58-B295-E1146987BB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EEAB5-CB1B-27D5-9DF8-CD11F5C51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D9CB73-AEE4-8CEB-5019-7DD2D2520B25}"/>
              </a:ext>
            </a:extLst>
          </p:cNvPr>
          <p:cNvSpPr>
            <a:spLocks noGrp="1"/>
          </p:cNvSpPr>
          <p:nvPr>
            <p:ph type="body" idx="1"/>
          </p:nvPr>
        </p:nvSpPr>
        <p:spPr/>
        <p:txBody>
          <a:bodyPr/>
          <a:lstStyle/>
          <a:p>
            <a:r>
              <a:rPr lang="en-US" dirty="0" err="1"/>
              <a:t>Lạm</a:t>
            </a:r>
            <a:r>
              <a:rPr lang="en-US" dirty="0"/>
              <a:t> </a:t>
            </a:r>
            <a:r>
              <a:rPr lang="en-US" dirty="0" err="1"/>
              <a:t>phát</a:t>
            </a:r>
            <a:r>
              <a:rPr lang="en-US" dirty="0"/>
              <a:t> </a:t>
            </a:r>
            <a:r>
              <a:rPr lang="en-US" dirty="0" err="1"/>
              <a:t>là</a:t>
            </a:r>
            <a:r>
              <a:rPr lang="en-US" dirty="0"/>
              <a:t> </a:t>
            </a:r>
            <a:r>
              <a:rPr lang="en-US" dirty="0" err="1"/>
              <a:t>sự</a:t>
            </a:r>
            <a:r>
              <a:rPr lang="en-US" dirty="0"/>
              <a:t> </a:t>
            </a:r>
            <a:r>
              <a:rPr lang="en-US" dirty="0" err="1"/>
              <a:t>gia</a:t>
            </a:r>
            <a:r>
              <a:rPr lang="en-US" dirty="0"/>
              <a:t> </a:t>
            </a:r>
            <a:r>
              <a:rPr lang="en-US" dirty="0" err="1"/>
              <a:t>tăng</a:t>
            </a:r>
            <a:r>
              <a:rPr lang="en-US" dirty="0"/>
              <a:t> </a:t>
            </a:r>
            <a:r>
              <a:rPr lang="en-US" dirty="0" err="1"/>
              <a:t>liên</a:t>
            </a:r>
            <a:r>
              <a:rPr lang="en-US" dirty="0"/>
              <a:t> </a:t>
            </a:r>
            <a:r>
              <a:rPr lang="en-US" dirty="0" err="1"/>
              <a:t>tục</a:t>
            </a:r>
            <a:r>
              <a:rPr lang="en-US" dirty="0"/>
              <a:t> </a:t>
            </a:r>
            <a:r>
              <a:rPr lang="en-US" dirty="0" err="1"/>
              <a:t>của</a:t>
            </a:r>
            <a:r>
              <a:rPr lang="en-US" dirty="0"/>
              <a:t> </a:t>
            </a:r>
            <a:r>
              <a:rPr lang="en-US" dirty="0" err="1"/>
              <a:t>mức</a:t>
            </a:r>
            <a:r>
              <a:rPr lang="en-US" dirty="0"/>
              <a:t> </a:t>
            </a:r>
            <a:r>
              <a:rPr lang="en-US" dirty="0" err="1"/>
              <a:t>giá</a:t>
            </a:r>
            <a:r>
              <a:rPr lang="en-US" dirty="0"/>
              <a:t> </a:t>
            </a:r>
            <a:r>
              <a:rPr lang="en-US" dirty="0" err="1"/>
              <a:t>chung</a:t>
            </a:r>
            <a:r>
              <a:rPr lang="en-US" dirty="0"/>
              <a:t> </a:t>
            </a:r>
            <a:r>
              <a:rPr lang="en-US" dirty="0" err="1"/>
              <a:t>nhưng</a:t>
            </a:r>
            <a:r>
              <a:rPr lang="en-US" dirty="0"/>
              <a:t> </a:t>
            </a:r>
            <a:r>
              <a:rPr lang="en-US" dirty="0" err="1"/>
              <a:t>không</a:t>
            </a:r>
            <a:r>
              <a:rPr lang="en-US" dirty="0"/>
              <a:t> </a:t>
            </a:r>
            <a:r>
              <a:rPr lang="en-US" dirty="0" err="1"/>
              <a:t>có</a:t>
            </a:r>
            <a:r>
              <a:rPr lang="en-US" dirty="0"/>
              <a:t> </a:t>
            </a:r>
            <a:r>
              <a:rPr lang="en-US" dirty="0" err="1"/>
              <a:t>nghĩa</a:t>
            </a:r>
            <a:r>
              <a:rPr lang="en-US" dirty="0"/>
              <a:t> </a:t>
            </a:r>
            <a:r>
              <a:rPr lang="en-US" dirty="0" err="1"/>
              <a:t>là</a:t>
            </a:r>
            <a:r>
              <a:rPr lang="en-US" dirty="0"/>
              <a:t> </a:t>
            </a:r>
            <a:r>
              <a:rPr lang="en-US" dirty="0" err="1"/>
              <a:t>gái</a:t>
            </a:r>
            <a:r>
              <a:rPr lang="en-US" dirty="0"/>
              <a:t> </a:t>
            </a:r>
            <a:r>
              <a:rPr lang="en-US" dirty="0" err="1"/>
              <a:t>cả</a:t>
            </a:r>
            <a:r>
              <a:rPr lang="en-US" dirty="0"/>
              <a:t> </a:t>
            </a:r>
            <a:r>
              <a:rPr lang="en-US" dirty="0" err="1"/>
              <a:t>của</a:t>
            </a:r>
            <a:r>
              <a:rPr lang="en-US" dirty="0"/>
              <a:t> </a:t>
            </a:r>
            <a:r>
              <a:rPr lang="en-US" dirty="0" err="1"/>
              <a:t>các</a:t>
            </a:r>
            <a:r>
              <a:rPr lang="en-US" dirty="0"/>
              <a:t> </a:t>
            </a:r>
            <a:r>
              <a:rPr lang="en-US" dirty="0" err="1"/>
              <a:t>loại</a:t>
            </a:r>
            <a:r>
              <a:rPr lang="en-US" dirty="0"/>
              <a:t> hang </a:t>
            </a:r>
            <a:r>
              <a:rPr lang="en-US" dirty="0" err="1"/>
              <a:t>hóa</a:t>
            </a:r>
            <a:r>
              <a:rPr lang="en-US" dirty="0"/>
              <a:t>, </a:t>
            </a:r>
            <a:r>
              <a:rPr lang="en-US" dirty="0" err="1"/>
              <a:t>dịch</a:t>
            </a:r>
            <a:r>
              <a:rPr lang="en-US" dirty="0"/>
              <a:t> </a:t>
            </a:r>
            <a:r>
              <a:rPr lang="en-US" dirty="0" err="1"/>
              <a:t>vụ</a:t>
            </a:r>
            <a:r>
              <a:rPr lang="en-US" dirty="0"/>
              <a:t> </a:t>
            </a:r>
            <a:r>
              <a:rPr lang="en-US" dirty="0" err="1"/>
              <a:t>đồng</a:t>
            </a:r>
            <a:r>
              <a:rPr lang="en-US" dirty="0"/>
              <a:t> </a:t>
            </a:r>
            <a:r>
              <a:rPr lang="en-US" dirty="0" err="1"/>
              <a:t>thời</a:t>
            </a:r>
            <a:r>
              <a:rPr lang="en-US" dirty="0"/>
              <a:t> </a:t>
            </a:r>
            <a:r>
              <a:rPr lang="en-US" dirty="0" err="1"/>
              <a:t>tăng</a:t>
            </a:r>
            <a:r>
              <a:rPr lang="en-US" dirty="0"/>
              <a:t> </a:t>
            </a:r>
            <a:r>
              <a:rPr lang="en-US" dirty="0" err="1"/>
              <a:t>theo</a:t>
            </a:r>
            <a:r>
              <a:rPr lang="en-US" dirty="0"/>
              <a:t> </a:t>
            </a:r>
            <a:r>
              <a:rPr lang="en-US" dirty="0" err="1"/>
              <a:t>cùng</a:t>
            </a:r>
            <a:r>
              <a:rPr lang="en-US" dirty="0"/>
              <a:t> </a:t>
            </a:r>
            <a:r>
              <a:rPr lang="en-US" dirty="0" err="1"/>
              <a:t>một</a:t>
            </a:r>
            <a:r>
              <a:rPr lang="en-US" dirty="0"/>
              <a:t> </a:t>
            </a:r>
            <a:r>
              <a:rPr lang="en-US" dirty="0" err="1"/>
              <a:t>tỉ</a:t>
            </a:r>
            <a:r>
              <a:rPr lang="en-US" dirty="0"/>
              <a:t> </a:t>
            </a:r>
            <a:r>
              <a:rPr lang="en-US" dirty="0" err="1"/>
              <a:t>lệ</a:t>
            </a:r>
            <a:r>
              <a:rPr lang="en-US" dirty="0"/>
              <a:t>. </a:t>
            </a:r>
            <a:r>
              <a:rPr lang="en-US" dirty="0" err="1"/>
              <a:t>Để</a:t>
            </a:r>
            <a:r>
              <a:rPr lang="en-US" dirty="0"/>
              <a:t> </a:t>
            </a:r>
            <a:r>
              <a:rPr lang="en-US" dirty="0" err="1"/>
              <a:t>đo</a:t>
            </a:r>
            <a:r>
              <a:rPr lang="en-US" dirty="0"/>
              <a:t> </a:t>
            </a:r>
            <a:r>
              <a:rPr lang="en-US" dirty="0" err="1"/>
              <a:t>lường</a:t>
            </a:r>
            <a:r>
              <a:rPr lang="en-US" dirty="0"/>
              <a:t> </a:t>
            </a:r>
            <a:r>
              <a:rPr lang="en-US" dirty="0" err="1"/>
              <a:t>mức</a:t>
            </a:r>
            <a:r>
              <a:rPr lang="en-US" dirty="0"/>
              <a:t> </a:t>
            </a:r>
            <a:r>
              <a:rPr lang="en-US" dirty="0" err="1"/>
              <a:t>độ</a:t>
            </a:r>
            <a:r>
              <a:rPr lang="en-US" dirty="0"/>
              <a:t> </a:t>
            </a:r>
            <a:r>
              <a:rPr lang="en-US" dirty="0" err="1"/>
              <a:t>lạm</a:t>
            </a:r>
            <a:r>
              <a:rPr lang="en-US" dirty="0"/>
              <a:t> </a:t>
            </a:r>
            <a:r>
              <a:rPr lang="en-US" dirty="0" err="1"/>
              <a:t>phát</a:t>
            </a:r>
            <a:r>
              <a:rPr lang="en-US" dirty="0"/>
              <a:t> </a:t>
            </a:r>
            <a:r>
              <a:rPr lang="en-US" dirty="0" err="1"/>
              <a:t>người</a:t>
            </a:r>
            <a:r>
              <a:rPr lang="en-US" dirty="0"/>
              <a:t> ta </a:t>
            </a:r>
            <a:r>
              <a:rPr lang="en-US" dirty="0" err="1"/>
              <a:t>sử</a:t>
            </a:r>
            <a:r>
              <a:rPr lang="en-US" dirty="0"/>
              <a:t> </a:t>
            </a:r>
            <a:r>
              <a:rPr lang="en-US" dirty="0" err="1"/>
              <a:t>dụng</a:t>
            </a:r>
            <a:r>
              <a:rPr lang="en-US" dirty="0"/>
              <a:t> </a:t>
            </a:r>
            <a:r>
              <a:rPr lang="en-US" dirty="0" err="1"/>
              <a:t>chỉ</a:t>
            </a:r>
            <a:r>
              <a:rPr lang="en-US" dirty="0"/>
              <a:t> </a:t>
            </a:r>
            <a:r>
              <a:rPr lang="en-US" dirty="0" err="1"/>
              <a:t>tiêu</a:t>
            </a:r>
            <a:r>
              <a:rPr lang="en-US" dirty="0"/>
              <a:t> </a:t>
            </a:r>
            <a:r>
              <a:rPr lang="en-US" dirty="0" err="1"/>
              <a:t>tỉ</a:t>
            </a:r>
            <a:r>
              <a:rPr lang="en-US" dirty="0"/>
              <a:t> </a:t>
            </a:r>
            <a:r>
              <a:rPr lang="en-US" dirty="0" err="1"/>
              <a:t>lệ</a:t>
            </a:r>
            <a:r>
              <a:rPr lang="en-US" dirty="0"/>
              <a:t> </a:t>
            </a:r>
            <a:r>
              <a:rPr lang="en-US" dirty="0" err="1"/>
              <a:t>lạm</a:t>
            </a:r>
            <a:r>
              <a:rPr lang="en-US" dirty="0"/>
              <a:t> </a:t>
            </a:r>
            <a:r>
              <a:rPr lang="en-US" dirty="0" err="1"/>
              <a:t>phát</a:t>
            </a:r>
            <a:r>
              <a:rPr lang="en-US" dirty="0"/>
              <a:t> </a:t>
            </a:r>
            <a:r>
              <a:rPr lang="en-US" dirty="0" err="1"/>
              <a:t>được</a:t>
            </a:r>
            <a:r>
              <a:rPr lang="en-US" dirty="0"/>
              <a:t> </a:t>
            </a:r>
            <a:r>
              <a:rPr lang="en-US" dirty="0" err="1"/>
              <a:t>tính</a:t>
            </a:r>
            <a:r>
              <a:rPr lang="en-US" dirty="0"/>
              <a:t> </a:t>
            </a:r>
            <a:r>
              <a:rPr lang="en-US" dirty="0" err="1"/>
              <a:t>bằng</a:t>
            </a:r>
            <a:r>
              <a:rPr lang="en-US" dirty="0"/>
              <a:t> % </a:t>
            </a:r>
            <a:r>
              <a:rPr lang="en-US" dirty="0" err="1"/>
              <a:t>thay</a:t>
            </a:r>
            <a:r>
              <a:rPr lang="en-US" dirty="0"/>
              <a:t> </a:t>
            </a:r>
            <a:r>
              <a:rPr lang="en-US" dirty="0" err="1"/>
              <a:t>đổi</a:t>
            </a:r>
            <a:r>
              <a:rPr lang="en-US" dirty="0"/>
              <a:t> </a:t>
            </a:r>
            <a:r>
              <a:rPr lang="en-US" dirty="0" err="1"/>
              <a:t>của</a:t>
            </a:r>
            <a:r>
              <a:rPr lang="en-US" dirty="0"/>
              <a:t> </a:t>
            </a:r>
            <a:r>
              <a:rPr lang="en-US" dirty="0" err="1"/>
              <a:t>mức</a:t>
            </a:r>
            <a:r>
              <a:rPr lang="en-US" dirty="0"/>
              <a:t> </a:t>
            </a:r>
            <a:r>
              <a:rPr lang="en-US" dirty="0" err="1"/>
              <a:t>gía</a:t>
            </a:r>
            <a:r>
              <a:rPr lang="en-US" dirty="0"/>
              <a:t> </a:t>
            </a:r>
            <a:r>
              <a:rPr lang="en-US" dirty="0" err="1"/>
              <a:t>chung</a:t>
            </a:r>
            <a:r>
              <a:rPr lang="en-US" dirty="0"/>
              <a:t>. </a:t>
            </a:r>
            <a:r>
              <a:rPr lang="en-US" dirty="0" err="1"/>
              <a:t>Tỉ</a:t>
            </a:r>
            <a:r>
              <a:rPr lang="en-US" dirty="0"/>
              <a:t> </a:t>
            </a:r>
            <a:r>
              <a:rPr lang="en-US" dirty="0" err="1"/>
              <a:t>lệ</a:t>
            </a:r>
            <a:r>
              <a:rPr lang="en-US" dirty="0"/>
              <a:t> </a:t>
            </a:r>
            <a:r>
              <a:rPr lang="en-US" dirty="0" err="1"/>
              <a:t>lạm</a:t>
            </a:r>
            <a:r>
              <a:rPr lang="en-US" dirty="0"/>
              <a:t> </a:t>
            </a:r>
            <a:r>
              <a:rPr lang="en-US" dirty="0" err="1"/>
              <a:t>phát</a:t>
            </a:r>
            <a:r>
              <a:rPr lang="en-US" dirty="0"/>
              <a:t> </a:t>
            </a:r>
            <a:r>
              <a:rPr lang="en-US" dirty="0" err="1"/>
              <a:t>được</a:t>
            </a:r>
            <a:r>
              <a:rPr lang="en-US" dirty="0"/>
              <a:t> </a:t>
            </a:r>
            <a:r>
              <a:rPr lang="en-US" dirty="0" err="1"/>
              <a:t>tính</a:t>
            </a:r>
            <a:r>
              <a:rPr lang="en-US" dirty="0"/>
              <a:t> </a:t>
            </a:r>
            <a:r>
              <a:rPr lang="en-US" dirty="0" err="1"/>
              <a:t>theo</a:t>
            </a:r>
            <a:r>
              <a:rPr lang="en-US" dirty="0"/>
              <a:t> </a:t>
            </a:r>
            <a:r>
              <a:rPr lang="en-US" dirty="0" err="1"/>
              <a:t>công</a:t>
            </a:r>
            <a:r>
              <a:rPr lang="en-US" dirty="0"/>
              <a:t> </a:t>
            </a:r>
            <a:r>
              <a:rPr lang="en-US" dirty="0" err="1"/>
              <a:t>thức</a:t>
            </a:r>
            <a:r>
              <a:rPr lang="en-US" dirty="0"/>
              <a:t>.</a:t>
            </a:r>
          </a:p>
        </p:txBody>
      </p:sp>
      <p:sp>
        <p:nvSpPr>
          <p:cNvPr id="4" name="Slide Number Placeholder 3">
            <a:extLst>
              <a:ext uri="{FF2B5EF4-FFF2-40B4-BE49-F238E27FC236}">
                <a16:creationId xmlns:a16="http://schemas.microsoft.com/office/drawing/2014/main" id="{A4F082BD-D655-C460-875C-E8D30AA18EBE}"/>
              </a:ext>
            </a:extLst>
          </p:cNvPr>
          <p:cNvSpPr>
            <a:spLocks noGrp="1"/>
          </p:cNvSpPr>
          <p:nvPr>
            <p:ph type="sldNum" sz="quarter" idx="5"/>
          </p:nvPr>
        </p:nvSpPr>
        <p:spPr/>
        <p:txBody>
          <a:bodyPr/>
          <a:lstStyle/>
          <a:p>
            <a:fld id="{5DD5A618-1814-475A-87B0-67283C602781}" type="slidenum">
              <a:rPr lang="en-US" smtClean="0"/>
              <a:t>12</a:t>
            </a:fld>
            <a:endParaRPr lang="en-US"/>
          </a:p>
        </p:txBody>
      </p:sp>
    </p:spTree>
    <p:extLst>
      <p:ext uri="{BB962C8B-B14F-4D97-AF65-F5344CB8AC3E}">
        <p14:creationId xmlns:p14="http://schemas.microsoft.com/office/powerpoint/2010/main" val="422171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456ED-3E84-22A2-091E-E6F5E128B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805F7-23E7-ADE6-3801-BC3AAC3457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5EC5DD-7F28-CFF8-F5AA-3467B3738CE3}"/>
              </a:ext>
            </a:extLst>
          </p:cNvPr>
          <p:cNvSpPr>
            <a:spLocks noGrp="1"/>
          </p:cNvSpPr>
          <p:nvPr>
            <p:ph type="body" idx="1"/>
          </p:nvPr>
        </p:nvSpPr>
        <p:spPr/>
        <p:txBody>
          <a:bodyPr/>
          <a:lstStyle/>
          <a:p>
            <a:r>
              <a:rPr lang="vi-VN" b="1" dirty="0"/>
              <a:t>Theo em, giá tăng của một vài mặt hàng có phải là lạm phát không? Vì sao?</a:t>
            </a:r>
            <a:br>
              <a:rPr lang="vi-VN" dirty="0"/>
            </a:br>
            <a:r>
              <a:rPr lang="vi-VN" dirty="0"/>
              <a:t>➡️ </a:t>
            </a:r>
            <a:r>
              <a:rPr lang="vi-VN" i="1" dirty="0"/>
              <a:t>Không hẳn. Nếu chỉ một vài mặt hàng tăng do mùa vụ hay khan hiếm thì chưa gọi là lạm phát. Lạm phát là khi </a:t>
            </a:r>
            <a:r>
              <a:rPr lang="vi-VN" b="1" i="1" dirty="0"/>
              <a:t>mức giá chung của nhiều loại hàng hóa và dịch vụ tăng lên trong một thời gian dài.</a:t>
            </a:r>
            <a:endParaRPr lang="en-US" dirty="0"/>
          </a:p>
        </p:txBody>
      </p:sp>
      <p:sp>
        <p:nvSpPr>
          <p:cNvPr id="4" name="Slide Number Placeholder 3">
            <a:extLst>
              <a:ext uri="{FF2B5EF4-FFF2-40B4-BE49-F238E27FC236}">
                <a16:creationId xmlns:a16="http://schemas.microsoft.com/office/drawing/2014/main" id="{3EBBD0D1-198D-9ACA-A2BD-C2CA9E1FFCD3}"/>
              </a:ext>
            </a:extLst>
          </p:cNvPr>
          <p:cNvSpPr>
            <a:spLocks noGrp="1"/>
          </p:cNvSpPr>
          <p:nvPr>
            <p:ph type="sldNum" sz="quarter" idx="5"/>
          </p:nvPr>
        </p:nvSpPr>
        <p:spPr/>
        <p:txBody>
          <a:bodyPr/>
          <a:lstStyle/>
          <a:p>
            <a:fld id="{5DD5A618-1814-475A-87B0-67283C602781}" type="slidenum">
              <a:rPr lang="en-US" smtClean="0"/>
              <a:t>16</a:t>
            </a:fld>
            <a:endParaRPr lang="en-US"/>
          </a:p>
        </p:txBody>
      </p:sp>
    </p:spTree>
    <p:extLst>
      <p:ext uri="{BB962C8B-B14F-4D97-AF65-F5344CB8AC3E}">
        <p14:creationId xmlns:p14="http://schemas.microsoft.com/office/powerpoint/2010/main" val="1747745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Qua thảo luận, các em thấy đó, khi giá cả hàng hóa và dịch vụ tăng lên trong một thời gian nhất định, đồng tiền sẽ mất giá, cùng một số tiền nhưng mua được ít hàng hơn.</a:t>
            </a:r>
            <a:br>
              <a:rPr lang="vi-VN" dirty="0"/>
            </a:br>
            <a:r>
              <a:rPr lang="vi-VN" dirty="0"/>
              <a:t>Hiện tượng này được gọi là </a:t>
            </a:r>
            <a:r>
              <a:rPr lang="vi-VN" b="1" dirty="0"/>
              <a:t>lạm phát</a:t>
            </a:r>
            <a:r>
              <a:rPr lang="vi-VN" dirty="0"/>
              <a:t>.</a:t>
            </a:r>
            <a:br>
              <a:rPr lang="vi-VN" dirty="0"/>
            </a:br>
            <a:r>
              <a:rPr lang="vi-VN" dirty="0"/>
              <a:t>Như vậy, </a:t>
            </a:r>
            <a:r>
              <a:rPr lang="vi-VN" b="1" dirty="0"/>
              <a:t>lạm phát là sự tăng mức giá chung của hàng hóa và dịch vụ theo thời gian, làm cho sức mua của đồng tiền giảm xuống</a:t>
            </a:r>
            <a:r>
              <a:rPr lang="vi-VN" dirty="0"/>
              <a:t>.</a:t>
            </a:r>
            <a:br>
              <a:rPr lang="vi-VN" dirty="0"/>
            </a:br>
            <a:r>
              <a:rPr lang="vi-VN" dirty="0"/>
              <a:t>Lạm phát ở mức vừa phải có thể thúc đẩy kinh tế, nhưng nếu quá cao sẽ gây khó khăn cho người dân và làm mất ổn định xã hội.</a:t>
            </a:r>
            <a:endParaRPr lang="en-US" dirty="0"/>
          </a:p>
        </p:txBody>
      </p:sp>
      <p:sp>
        <p:nvSpPr>
          <p:cNvPr id="4" name="Slide Number Placeholder 3"/>
          <p:cNvSpPr>
            <a:spLocks noGrp="1"/>
          </p:cNvSpPr>
          <p:nvPr>
            <p:ph type="sldNum" sz="quarter" idx="5"/>
          </p:nvPr>
        </p:nvSpPr>
        <p:spPr/>
        <p:txBody>
          <a:bodyPr/>
          <a:lstStyle/>
          <a:p>
            <a:fld id="{5DD5A618-1814-475A-87B0-67283C602781}" type="slidenum">
              <a:rPr lang="en-US" smtClean="0"/>
              <a:t>17</a:t>
            </a:fld>
            <a:endParaRPr lang="en-US"/>
          </a:p>
        </p:txBody>
      </p:sp>
    </p:spTree>
    <p:extLst>
      <p:ext uri="{BB962C8B-B14F-4D97-AF65-F5344CB8AC3E}">
        <p14:creationId xmlns:p14="http://schemas.microsoft.com/office/powerpoint/2010/main" val="1177062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41C5F-26AE-2A95-8C82-44A47FE35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7298EE-F1A8-6B09-9D12-61358E2861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C6BF5-6244-93FC-96FC-78811B450DF8}"/>
              </a:ext>
            </a:extLst>
          </p:cNvPr>
          <p:cNvSpPr>
            <a:spLocks noGrp="1"/>
          </p:cNvSpPr>
          <p:nvPr>
            <p:ph type="body" idx="1"/>
          </p:nvPr>
        </p:nvSpPr>
        <p:spPr/>
        <p:txBody>
          <a:bodyPr/>
          <a:lstStyle/>
          <a:p>
            <a:r>
              <a:rPr lang="en-US" dirty="0" err="1"/>
              <a:t>Mức</a:t>
            </a:r>
            <a:r>
              <a:rPr lang="en-US" dirty="0"/>
              <a:t> </a:t>
            </a:r>
            <a:r>
              <a:rPr lang="en-US" dirty="0" err="1"/>
              <a:t>độ</a:t>
            </a:r>
            <a:r>
              <a:rPr lang="en-US" dirty="0"/>
              <a:t> </a:t>
            </a:r>
            <a:r>
              <a:rPr lang="en-US" dirty="0" err="1"/>
              <a:t>lạm</a:t>
            </a:r>
            <a:r>
              <a:rPr lang="en-US" dirty="0"/>
              <a:t> </a:t>
            </a:r>
            <a:r>
              <a:rPr lang="en-US" dirty="0" err="1"/>
              <a:t>phát</a:t>
            </a:r>
            <a:r>
              <a:rPr lang="en-US" dirty="0"/>
              <a:t> </a:t>
            </a:r>
            <a:r>
              <a:rPr lang="en-US" dirty="0" err="1"/>
              <a:t>thường</a:t>
            </a:r>
            <a:r>
              <a:rPr lang="en-US" dirty="0"/>
              <a:t> </a:t>
            </a:r>
            <a:r>
              <a:rPr lang="en-US" dirty="0" err="1"/>
              <a:t>được</a:t>
            </a:r>
            <a:r>
              <a:rPr lang="en-US" dirty="0"/>
              <a:t> </a:t>
            </a:r>
            <a:r>
              <a:rPr lang="en-US" dirty="0" err="1"/>
              <a:t>đo</a:t>
            </a:r>
            <a:r>
              <a:rPr lang="en-US" dirty="0"/>
              <a:t> </a:t>
            </a:r>
            <a:r>
              <a:rPr lang="en-US" dirty="0" err="1"/>
              <a:t>bằng</a:t>
            </a:r>
            <a:r>
              <a:rPr lang="en-US" dirty="0"/>
              <a:t> </a:t>
            </a:r>
            <a:r>
              <a:rPr lang="en-US" dirty="0" err="1"/>
              <a:t>chỉ</a:t>
            </a:r>
            <a:r>
              <a:rPr lang="en-US" dirty="0"/>
              <a:t> </a:t>
            </a:r>
            <a:r>
              <a:rPr lang="en-US" dirty="0" err="1"/>
              <a:t>số</a:t>
            </a:r>
            <a:r>
              <a:rPr lang="en-US" dirty="0"/>
              <a:t> </a:t>
            </a:r>
            <a:r>
              <a:rPr lang="en-US" dirty="0" err="1"/>
              <a:t>giá</a:t>
            </a:r>
            <a:r>
              <a:rPr lang="en-US" dirty="0"/>
              <a:t> </a:t>
            </a:r>
            <a:r>
              <a:rPr lang="en-US" dirty="0" err="1"/>
              <a:t>tiêu</a:t>
            </a:r>
            <a:r>
              <a:rPr lang="en-US" dirty="0"/>
              <a:t> dung CPI. CPI </a:t>
            </a:r>
            <a:r>
              <a:rPr lang="en-US" dirty="0" err="1"/>
              <a:t>tăng</a:t>
            </a:r>
            <a:r>
              <a:rPr lang="en-US" dirty="0"/>
              <a:t> </a:t>
            </a:r>
            <a:r>
              <a:rPr lang="en-US" dirty="0" err="1"/>
              <a:t>có</a:t>
            </a:r>
            <a:r>
              <a:rPr lang="en-US" dirty="0"/>
              <a:t> </a:t>
            </a:r>
            <a:r>
              <a:rPr lang="en-US" dirty="0" err="1"/>
              <a:t>nghĩa</a:t>
            </a:r>
            <a:r>
              <a:rPr lang="en-US" dirty="0"/>
              <a:t> </a:t>
            </a:r>
            <a:r>
              <a:rPr lang="en-US" dirty="0" err="1"/>
              <a:t>là</a:t>
            </a:r>
            <a:r>
              <a:rPr lang="en-US" dirty="0"/>
              <a:t> </a:t>
            </a:r>
            <a:r>
              <a:rPr lang="en-US" dirty="0" err="1"/>
              <a:t>giá</a:t>
            </a:r>
            <a:r>
              <a:rPr lang="en-US" dirty="0"/>
              <a:t> </a:t>
            </a:r>
            <a:r>
              <a:rPr lang="en-US" dirty="0" err="1"/>
              <a:t>cả</a:t>
            </a:r>
            <a:r>
              <a:rPr lang="en-US" dirty="0"/>
              <a:t> </a:t>
            </a:r>
            <a:r>
              <a:rPr lang="en-US" dirty="0" err="1"/>
              <a:t>đang</a:t>
            </a:r>
            <a:r>
              <a:rPr lang="en-US" dirty="0"/>
              <a:t> </a:t>
            </a:r>
            <a:r>
              <a:rPr lang="en-US" dirty="0" err="1"/>
              <a:t>tăng</a:t>
            </a:r>
            <a:r>
              <a:rPr lang="en-US" dirty="0"/>
              <a:t>, </a:t>
            </a:r>
            <a:r>
              <a:rPr lang="en-US" dirty="0" err="1"/>
              <a:t>làm</a:t>
            </a:r>
            <a:r>
              <a:rPr lang="en-US" dirty="0"/>
              <a:t> </a:t>
            </a:r>
            <a:r>
              <a:rPr lang="en-US" dirty="0" err="1"/>
              <a:t>giảm</a:t>
            </a:r>
            <a:r>
              <a:rPr lang="en-US" dirty="0"/>
              <a:t> </a:t>
            </a:r>
            <a:r>
              <a:rPr lang="en-US" dirty="0" err="1"/>
              <a:t>sức</a:t>
            </a:r>
            <a:r>
              <a:rPr lang="en-US" dirty="0"/>
              <a:t> </a:t>
            </a:r>
            <a:r>
              <a:rPr lang="en-US" dirty="0" err="1"/>
              <a:t>mua</a:t>
            </a:r>
            <a:r>
              <a:rPr lang="en-US" dirty="0"/>
              <a:t> </a:t>
            </a:r>
            <a:r>
              <a:rPr lang="en-US" dirty="0" err="1"/>
              <a:t>của</a:t>
            </a:r>
            <a:r>
              <a:rPr lang="en-US" dirty="0"/>
              <a:t> </a:t>
            </a:r>
            <a:r>
              <a:rPr lang="en-US" dirty="0" err="1"/>
              <a:t>đồng</a:t>
            </a:r>
            <a:r>
              <a:rPr lang="en-US" dirty="0"/>
              <a:t> </a:t>
            </a:r>
            <a:r>
              <a:rPr lang="en-US" dirty="0" err="1"/>
              <a:t>tiền</a:t>
            </a:r>
            <a:r>
              <a:rPr lang="en-US" dirty="0"/>
              <a:t>. </a:t>
            </a:r>
            <a:r>
              <a:rPr lang="en-US" dirty="0" err="1"/>
              <a:t>Ngược</a:t>
            </a:r>
            <a:r>
              <a:rPr lang="en-US" dirty="0"/>
              <a:t> </a:t>
            </a:r>
            <a:r>
              <a:rPr lang="en-US" dirty="0" err="1"/>
              <a:t>lại</a:t>
            </a:r>
            <a:r>
              <a:rPr lang="en-US" dirty="0"/>
              <a:t> CPI </a:t>
            </a:r>
            <a:r>
              <a:rPr lang="en-US" dirty="0" err="1"/>
              <a:t>giảm</a:t>
            </a:r>
            <a:r>
              <a:rPr lang="en-US" dirty="0"/>
              <a:t> </a:t>
            </a:r>
            <a:r>
              <a:rPr lang="en-US" dirty="0" err="1"/>
              <a:t>đó</a:t>
            </a:r>
            <a:r>
              <a:rPr lang="en-US" dirty="0"/>
              <a:t> </a:t>
            </a:r>
            <a:r>
              <a:rPr lang="en-US" dirty="0" err="1"/>
              <a:t>là</a:t>
            </a:r>
            <a:r>
              <a:rPr lang="en-US" dirty="0"/>
              <a:t> </a:t>
            </a:r>
            <a:r>
              <a:rPr lang="en-US" dirty="0" err="1"/>
              <a:t>dấu</a:t>
            </a:r>
            <a:r>
              <a:rPr lang="en-US" dirty="0"/>
              <a:t> </a:t>
            </a:r>
            <a:r>
              <a:rPr lang="en-US" dirty="0" err="1"/>
              <a:t>hiệu</a:t>
            </a:r>
            <a:r>
              <a:rPr lang="en-US" dirty="0"/>
              <a:t> </a:t>
            </a:r>
            <a:r>
              <a:rPr lang="en-US" dirty="0" err="1"/>
              <a:t>của</a:t>
            </a:r>
            <a:r>
              <a:rPr lang="en-US" dirty="0"/>
              <a:t> </a:t>
            </a:r>
            <a:r>
              <a:rPr lang="en-US" dirty="0" err="1"/>
              <a:t>giảm</a:t>
            </a:r>
            <a:r>
              <a:rPr lang="en-US" dirty="0"/>
              <a:t> </a:t>
            </a:r>
            <a:r>
              <a:rPr lang="en-US" dirty="0" err="1"/>
              <a:t>phát</a:t>
            </a:r>
            <a:r>
              <a:rPr lang="en-US" dirty="0"/>
              <a:t> </a:t>
            </a:r>
            <a:r>
              <a:rPr lang="en-US" dirty="0" err="1"/>
              <a:t>phản</a:t>
            </a:r>
            <a:r>
              <a:rPr lang="en-US" dirty="0"/>
              <a:t> </a:t>
            </a:r>
            <a:r>
              <a:rPr lang="en-US" dirty="0" err="1"/>
              <a:t>ánh</a:t>
            </a:r>
            <a:r>
              <a:rPr lang="en-US" dirty="0"/>
              <a:t> </a:t>
            </a:r>
            <a:r>
              <a:rPr lang="en-US" dirty="0" err="1"/>
              <a:t>nền</a:t>
            </a:r>
            <a:r>
              <a:rPr lang="en-US" dirty="0"/>
              <a:t> </a:t>
            </a:r>
            <a:r>
              <a:rPr lang="en-US" dirty="0" err="1"/>
              <a:t>kinh</a:t>
            </a:r>
            <a:r>
              <a:rPr lang="en-US" dirty="0"/>
              <a:t> </a:t>
            </a:r>
            <a:r>
              <a:rPr lang="en-US" dirty="0" err="1"/>
              <a:t>tế</a:t>
            </a:r>
            <a:r>
              <a:rPr lang="en-US" dirty="0"/>
              <a:t> </a:t>
            </a:r>
            <a:r>
              <a:rPr lang="en-US" dirty="0" err="1"/>
              <a:t>đang</a:t>
            </a:r>
            <a:r>
              <a:rPr lang="en-US" dirty="0"/>
              <a:t> </a:t>
            </a:r>
            <a:r>
              <a:rPr lang="en-US" dirty="0" err="1"/>
              <a:t>trong</a:t>
            </a:r>
            <a:r>
              <a:rPr lang="en-US" dirty="0"/>
              <a:t> </a:t>
            </a:r>
            <a:r>
              <a:rPr lang="en-US" dirty="0" err="1"/>
              <a:t>gia</a:t>
            </a:r>
            <a:r>
              <a:rPr lang="en-US" dirty="0"/>
              <a:t> </a:t>
            </a:r>
            <a:r>
              <a:rPr lang="en-US" dirty="0" err="1"/>
              <a:t>đoạn</a:t>
            </a:r>
            <a:r>
              <a:rPr lang="en-US" dirty="0"/>
              <a:t> </a:t>
            </a:r>
            <a:r>
              <a:rPr lang="en-US" dirty="0" err="1"/>
              <a:t>giá</a:t>
            </a:r>
            <a:r>
              <a:rPr lang="en-US" dirty="0"/>
              <a:t> </a:t>
            </a:r>
            <a:r>
              <a:rPr lang="en-US" dirty="0" err="1"/>
              <a:t>cả</a:t>
            </a:r>
            <a:r>
              <a:rPr lang="en-US" dirty="0"/>
              <a:t> </a:t>
            </a:r>
            <a:r>
              <a:rPr lang="en-US" dirty="0" err="1"/>
              <a:t>tăng</a:t>
            </a:r>
            <a:r>
              <a:rPr lang="en-US" dirty="0"/>
              <a:t> </a:t>
            </a:r>
            <a:r>
              <a:rPr lang="en-US" dirty="0" err="1"/>
              <a:t>chậm</a:t>
            </a:r>
            <a:r>
              <a:rPr lang="en-US" dirty="0"/>
              <a:t> </a:t>
            </a:r>
            <a:r>
              <a:rPr lang="en-US" dirty="0" err="1"/>
              <a:t>lại</a:t>
            </a:r>
            <a:r>
              <a:rPr lang="en-US" dirty="0"/>
              <a:t> </a:t>
            </a:r>
            <a:r>
              <a:rPr lang="en-US" dirty="0" err="1"/>
              <a:t>hoặc</a:t>
            </a:r>
            <a:r>
              <a:rPr lang="en-US" dirty="0"/>
              <a:t> </a:t>
            </a:r>
            <a:r>
              <a:rPr lang="en-US" dirty="0" err="1"/>
              <a:t>giảm</a:t>
            </a:r>
            <a:r>
              <a:rPr lang="en-US" dirty="0"/>
              <a:t> </a:t>
            </a:r>
            <a:r>
              <a:rPr lang="en-US" dirty="0" err="1"/>
              <a:t>xuống</a:t>
            </a:r>
            <a:r>
              <a:rPr lang="en-US" dirty="0"/>
              <a:t>.</a:t>
            </a:r>
          </a:p>
          <a:p>
            <a:r>
              <a:rPr lang="en-US" dirty="0" err="1"/>
              <a:t>Chỉ</a:t>
            </a:r>
            <a:r>
              <a:rPr lang="en-US" dirty="0"/>
              <a:t> </a:t>
            </a:r>
            <a:r>
              <a:rPr lang="en-US" dirty="0" err="1"/>
              <a:t>số</a:t>
            </a:r>
            <a:r>
              <a:rPr lang="en-US" dirty="0"/>
              <a:t> </a:t>
            </a:r>
            <a:r>
              <a:rPr lang="en-US" dirty="0" err="1"/>
              <a:t>này</a:t>
            </a:r>
            <a:r>
              <a:rPr lang="en-US" dirty="0"/>
              <a:t> </a:t>
            </a:r>
            <a:r>
              <a:rPr lang="en-US" dirty="0" err="1"/>
              <a:t>là</a:t>
            </a:r>
            <a:r>
              <a:rPr lang="en-US" dirty="0"/>
              <a:t> 1 </a:t>
            </a:r>
            <a:r>
              <a:rPr lang="en-US" dirty="0" err="1"/>
              <a:t>thước</a:t>
            </a:r>
            <a:r>
              <a:rPr lang="en-US" dirty="0"/>
              <a:t> </a:t>
            </a:r>
            <a:r>
              <a:rPr lang="en-US" dirty="0" err="1"/>
              <a:t>đo</a:t>
            </a:r>
            <a:r>
              <a:rPr lang="en-US" dirty="0"/>
              <a:t> </a:t>
            </a:r>
            <a:r>
              <a:rPr lang="en-US" dirty="0" err="1"/>
              <a:t>quan</a:t>
            </a:r>
            <a:r>
              <a:rPr lang="en-US" dirty="0"/>
              <a:t> </a:t>
            </a:r>
            <a:r>
              <a:rPr lang="en-US" dirty="0" err="1"/>
              <a:t>trọng</a:t>
            </a:r>
            <a:r>
              <a:rPr lang="en-US" dirty="0"/>
              <a:t> </a:t>
            </a:r>
            <a:r>
              <a:rPr lang="en-US" dirty="0" err="1"/>
              <a:t>về</a:t>
            </a:r>
            <a:r>
              <a:rPr lang="en-US" dirty="0"/>
              <a:t> </a:t>
            </a:r>
            <a:r>
              <a:rPr lang="en-US" dirty="0" err="1"/>
              <a:t>sức</a:t>
            </a:r>
            <a:r>
              <a:rPr lang="en-US" dirty="0"/>
              <a:t> </a:t>
            </a:r>
            <a:r>
              <a:rPr lang="en-US" dirty="0" err="1"/>
              <a:t>khỏe</a:t>
            </a:r>
            <a:r>
              <a:rPr lang="en-US" dirty="0"/>
              <a:t> </a:t>
            </a:r>
            <a:r>
              <a:rPr lang="en-US" dirty="0" err="1"/>
              <a:t>kinh</a:t>
            </a:r>
            <a:r>
              <a:rPr lang="en-US" dirty="0"/>
              <a:t> </a:t>
            </a:r>
            <a:r>
              <a:rPr lang="en-US" dirty="0" err="1"/>
              <a:t>tế</a:t>
            </a:r>
            <a:r>
              <a:rPr lang="en-US" dirty="0"/>
              <a:t> </a:t>
            </a:r>
            <a:r>
              <a:rPr lang="en-US" dirty="0" err="1"/>
              <a:t>và</a:t>
            </a:r>
            <a:r>
              <a:rPr lang="en-US" dirty="0"/>
              <a:t> </a:t>
            </a:r>
            <a:r>
              <a:rPr lang="en-US" dirty="0" err="1"/>
              <a:t>được</a:t>
            </a:r>
            <a:r>
              <a:rPr lang="en-US" dirty="0"/>
              <a:t> </a:t>
            </a:r>
            <a:r>
              <a:rPr lang="en-US" dirty="0" err="1"/>
              <a:t>sử</a:t>
            </a:r>
            <a:r>
              <a:rPr lang="en-US" dirty="0"/>
              <a:t> </a:t>
            </a:r>
            <a:r>
              <a:rPr lang="en-US" dirty="0" err="1"/>
              <a:t>dụng</a:t>
            </a:r>
            <a:r>
              <a:rPr lang="en-US" dirty="0"/>
              <a:t> </a:t>
            </a:r>
            <a:r>
              <a:rPr lang="en-US" dirty="0" err="1"/>
              <a:t>để</a:t>
            </a:r>
            <a:r>
              <a:rPr lang="en-US" dirty="0"/>
              <a:t> </a:t>
            </a:r>
            <a:r>
              <a:rPr lang="en-US" dirty="0" err="1"/>
              <a:t>hoạch</a:t>
            </a:r>
            <a:r>
              <a:rPr lang="en-US" dirty="0"/>
              <a:t> </a:t>
            </a:r>
            <a:r>
              <a:rPr lang="en-US" dirty="0" err="1"/>
              <a:t>định</a:t>
            </a:r>
            <a:r>
              <a:rPr lang="en-US" dirty="0"/>
              <a:t> </a:t>
            </a:r>
            <a:r>
              <a:rPr lang="en-US" dirty="0" err="1"/>
              <a:t>chính</a:t>
            </a:r>
            <a:r>
              <a:rPr lang="en-US" dirty="0"/>
              <a:t> </a:t>
            </a:r>
            <a:r>
              <a:rPr lang="en-US" dirty="0" err="1"/>
              <a:t>sách</a:t>
            </a:r>
            <a:r>
              <a:rPr lang="en-US" dirty="0"/>
              <a:t> </a:t>
            </a:r>
            <a:r>
              <a:rPr lang="en-US" dirty="0" err="1"/>
              <a:t>vĩ</a:t>
            </a:r>
            <a:r>
              <a:rPr lang="en-US" dirty="0"/>
              <a:t> </a:t>
            </a:r>
            <a:r>
              <a:rPr lang="en-US" dirty="0" err="1"/>
              <a:t>mô</a:t>
            </a:r>
            <a:r>
              <a:rPr lang="en-US" dirty="0"/>
              <a:t>.</a:t>
            </a:r>
          </a:p>
          <a:p>
            <a:r>
              <a:rPr lang="en-US" dirty="0"/>
              <a:t>-&gt; </a:t>
            </a:r>
            <a:r>
              <a:rPr lang="en-US" dirty="0" err="1"/>
              <a:t>Cách</a:t>
            </a:r>
            <a:r>
              <a:rPr lang="en-US" dirty="0"/>
              <a:t> </a:t>
            </a:r>
            <a:r>
              <a:rPr lang="en-US" dirty="0" err="1"/>
              <a:t>tính</a:t>
            </a:r>
            <a:r>
              <a:rPr lang="en-US" dirty="0"/>
              <a:t> CPI:</a:t>
            </a:r>
          </a:p>
        </p:txBody>
      </p:sp>
      <p:sp>
        <p:nvSpPr>
          <p:cNvPr id="4" name="Slide Number Placeholder 3">
            <a:extLst>
              <a:ext uri="{FF2B5EF4-FFF2-40B4-BE49-F238E27FC236}">
                <a16:creationId xmlns:a16="http://schemas.microsoft.com/office/drawing/2014/main" id="{89C9CF83-A63A-670B-6FAF-0FBD1B54515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D5A618-1814-475A-87B0-67283C6027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006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25401" y="0"/>
            <a:ext cx="18346740" cy="1028432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4038598" y="2806697"/>
            <a:ext cx="10223504" cy="2273300"/>
          </a:xfrm>
        </p:spPr>
        <p:txBody>
          <a:bodyPr anchor="b">
            <a:noAutofit/>
          </a:bodyPr>
          <a:lstStyle>
            <a:lvl1pPr algn="ctr">
              <a:defRPr sz="8100">
                <a:effectLst/>
              </a:defRPr>
            </a:lvl1pPr>
          </a:lstStyle>
          <a:p>
            <a:r>
              <a:rPr lang="en-US"/>
              <a:t>Click to edit Master title style</a:t>
            </a:r>
            <a:endParaRPr lang="en-US" dirty="0"/>
          </a:p>
        </p:txBody>
      </p:sp>
      <p:sp>
        <p:nvSpPr>
          <p:cNvPr id="3" name="Subtitle 2"/>
          <p:cNvSpPr>
            <a:spLocks noGrp="1"/>
          </p:cNvSpPr>
          <p:nvPr>
            <p:ph type="subTitle" idx="1"/>
          </p:nvPr>
        </p:nvSpPr>
        <p:spPr>
          <a:xfrm>
            <a:off x="4038598"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9" y="5283197"/>
            <a:ext cx="102235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3794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62141"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0184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8436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5560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5076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3102"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3392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3655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943102"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2"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0913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943102"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2794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446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46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112783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3258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8000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3902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9343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449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6239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237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7110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6665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79145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22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9004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2604" y="2628909"/>
            <a:ext cx="12238032" cy="2733771"/>
          </a:xfrm>
        </p:spPr>
        <p:txBody>
          <a:bodyPr anchor="b">
            <a:normAutofit/>
          </a:bodyPr>
          <a:lstStyle>
            <a:lvl1pPr algn="ctr">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3022601"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5" y="5565878"/>
            <a:ext cx="122450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4076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48C8-074E-82B1-920A-42A924853E9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FB91F1D-968E-B1A3-5FCE-4003CA1ABBD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32326A4-FBA2-D06A-133E-E1E8D67483AF}"/>
              </a:ext>
            </a:extLst>
          </p:cNvPr>
          <p:cNvSpPr>
            <a:spLocks noGrp="1"/>
          </p:cNvSpPr>
          <p:nvPr>
            <p:ph type="dt" sz="half" idx="10"/>
          </p:nvPr>
        </p:nvSpPr>
        <p:spPr/>
        <p:txBody>
          <a:bodyPr/>
          <a:lstStyle/>
          <a:p>
            <a:fld id="{740AEC91-1EA7-4B68-9DD0-287F0D1D62A1}" type="datetimeFigureOut">
              <a:rPr lang="en-US" smtClean="0"/>
              <a:t>11/9/2025</a:t>
            </a:fld>
            <a:endParaRPr lang="en-US"/>
          </a:p>
        </p:txBody>
      </p:sp>
      <p:sp>
        <p:nvSpPr>
          <p:cNvPr id="5" name="Footer Placeholder 4">
            <a:extLst>
              <a:ext uri="{FF2B5EF4-FFF2-40B4-BE49-F238E27FC236}">
                <a16:creationId xmlns:a16="http://schemas.microsoft.com/office/drawing/2014/main" id="{D2972DA9-BB7A-1064-F97E-D2471EB9A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E706C-4DF3-E006-5A45-F037D2ED0165}"/>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4291039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2B46-72BD-5228-A3B2-1FBC6D74C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4CC6A2-2276-EB62-206D-A51D39E166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CA5C6-6102-08A1-D468-1C0A83DB2C3E}"/>
              </a:ext>
            </a:extLst>
          </p:cNvPr>
          <p:cNvSpPr>
            <a:spLocks noGrp="1"/>
          </p:cNvSpPr>
          <p:nvPr>
            <p:ph type="dt" sz="half" idx="10"/>
          </p:nvPr>
        </p:nvSpPr>
        <p:spPr/>
        <p:txBody>
          <a:bodyPr/>
          <a:lstStyle/>
          <a:p>
            <a:fld id="{740AEC91-1EA7-4B68-9DD0-287F0D1D62A1}" type="datetimeFigureOut">
              <a:rPr lang="en-US" smtClean="0"/>
              <a:t>11/9/2025</a:t>
            </a:fld>
            <a:endParaRPr lang="en-US"/>
          </a:p>
        </p:txBody>
      </p:sp>
      <p:sp>
        <p:nvSpPr>
          <p:cNvPr id="5" name="Footer Placeholder 4">
            <a:extLst>
              <a:ext uri="{FF2B5EF4-FFF2-40B4-BE49-F238E27FC236}">
                <a16:creationId xmlns:a16="http://schemas.microsoft.com/office/drawing/2014/main" id="{1F0F1B51-4236-F8D1-18CF-215A1E56F8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B6FE6-A302-AC35-CC06-3ECB6FCAF2F6}"/>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4111431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B894C-8AB7-90AD-A80B-8532337F399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876CEEA-4694-5C2A-1DD8-8B0CE9E4A8D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9B874F-2D4E-E1B3-E1E4-A0493D8A4D6D}"/>
              </a:ext>
            </a:extLst>
          </p:cNvPr>
          <p:cNvSpPr>
            <a:spLocks noGrp="1"/>
          </p:cNvSpPr>
          <p:nvPr>
            <p:ph type="dt" sz="half" idx="10"/>
          </p:nvPr>
        </p:nvSpPr>
        <p:spPr/>
        <p:txBody>
          <a:bodyPr/>
          <a:lstStyle/>
          <a:p>
            <a:fld id="{740AEC91-1EA7-4B68-9DD0-287F0D1D62A1}" type="datetimeFigureOut">
              <a:rPr lang="en-US" smtClean="0"/>
              <a:t>11/9/2025</a:t>
            </a:fld>
            <a:endParaRPr lang="en-US"/>
          </a:p>
        </p:txBody>
      </p:sp>
      <p:sp>
        <p:nvSpPr>
          <p:cNvPr id="5" name="Footer Placeholder 4">
            <a:extLst>
              <a:ext uri="{FF2B5EF4-FFF2-40B4-BE49-F238E27FC236}">
                <a16:creationId xmlns:a16="http://schemas.microsoft.com/office/drawing/2014/main" id="{5B529522-524E-E3B3-9667-602ABF5FC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53ED5-3DA3-E65B-8084-73826734DD74}"/>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881586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52C35-1BD2-40C6-4601-0E3414744F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DC4C6-100E-88D2-DBD9-9127AEE011D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34732D-7AE3-3001-DF32-1F614C9DE7CA}"/>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A557E5-3765-C5EA-75EA-3E7689AC84F4}"/>
              </a:ext>
            </a:extLst>
          </p:cNvPr>
          <p:cNvSpPr>
            <a:spLocks noGrp="1"/>
          </p:cNvSpPr>
          <p:nvPr>
            <p:ph type="dt" sz="half" idx="10"/>
          </p:nvPr>
        </p:nvSpPr>
        <p:spPr/>
        <p:txBody>
          <a:bodyPr/>
          <a:lstStyle/>
          <a:p>
            <a:fld id="{740AEC91-1EA7-4B68-9DD0-287F0D1D62A1}" type="datetimeFigureOut">
              <a:rPr lang="en-US" smtClean="0"/>
              <a:t>11/9/2025</a:t>
            </a:fld>
            <a:endParaRPr lang="en-US"/>
          </a:p>
        </p:txBody>
      </p:sp>
      <p:sp>
        <p:nvSpPr>
          <p:cNvPr id="6" name="Footer Placeholder 5">
            <a:extLst>
              <a:ext uri="{FF2B5EF4-FFF2-40B4-BE49-F238E27FC236}">
                <a16:creationId xmlns:a16="http://schemas.microsoft.com/office/drawing/2014/main" id="{CCEAAD2D-3F52-B9B4-6FBB-E6320A816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259C13-28B0-3F86-F55A-D7A9FF6807C1}"/>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3227313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2D97E-C2C4-0EE6-8152-E84E49694A9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373422-A646-48A5-E4BF-10AFF95303D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1C4ED56-892A-4475-536A-4B76D02D761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2163FA-D5D4-2AC6-94B2-112CE9D23ED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4CD99-2B0B-EB93-7C4C-F069B5BA332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93644A-3DF3-FA79-61FB-578B42AEF448}"/>
              </a:ext>
            </a:extLst>
          </p:cNvPr>
          <p:cNvSpPr>
            <a:spLocks noGrp="1"/>
          </p:cNvSpPr>
          <p:nvPr>
            <p:ph type="dt" sz="half" idx="10"/>
          </p:nvPr>
        </p:nvSpPr>
        <p:spPr/>
        <p:txBody>
          <a:bodyPr/>
          <a:lstStyle/>
          <a:p>
            <a:fld id="{740AEC91-1EA7-4B68-9DD0-287F0D1D62A1}" type="datetimeFigureOut">
              <a:rPr lang="en-US" smtClean="0"/>
              <a:t>11/9/2025</a:t>
            </a:fld>
            <a:endParaRPr lang="en-US"/>
          </a:p>
        </p:txBody>
      </p:sp>
      <p:sp>
        <p:nvSpPr>
          <p:cNvPr id="8" name="Footer Placeholder 7">
            <a:extLst>
              <a:ext uri="{FF2B5EF4-FFF2-40B4-BE49-F238E27FC236}">
                <a16:creationId xmlns:a16="http://schemas.microsoft.com/office/drawing/2014/main" id="{3F5C31B2-9E84-91D3-CC61-D4BECF7694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1ED03E-0214-B201-F27B-27FAF0E28604}"/>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2063787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A42A-8615-9DC2-B6A8-9DAFF5E20A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D37248-6BA4-F7C6-5841-DD868BCA6B07}"/>
              </a:ext>
            </a:extLst>
          </p:cNvPr>
          <p:cNvSpPr>
            <a:spLocks noGrp="1"/>
          </p:cNvSpPr>
          <p:nvPr>
            <p:ph type="dt" sz="half" idx="10"/>
          </p:nvPr>
        </p:nvSpPr>
        <p:spPr/>
        <p:txBody>
          <a:bodyPr/>
          <a:lstStyle/>
          <a:p>
            <a:fld id="{740AEC91-1EA7-4B68-9DD0-287F0D1D62A1}" type="datetimeFigureOut">
              <a:rPr lang="en-US" smtClean="0"/>
              <a:t>11/9/2025</a:t>
            </a:fld>
            <a:endParaRPr lang="en-US"/>
          </a:p>
        </p:txBody>
      </p:sp>
      <p:sp>
        <p:nvSpPr>
          <p:cNvPr id="4" name="Footer Placeholder 3">
            <a:extLst>
              <a:ext uri="{FF2B5EF4-FFF2-40B4-BE49-F238E27FC236}">
                <a16:creationId xmlns:a16="http://schemas.microsoft.com/office/drawing/2014/main" id="{375901BA-E68F-1195-BAA7-7ADFB5B1CE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61EF3D-D33F-040D-1C92-6D930551938B}"/>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1833929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ABB2A5-B051-6B41-86D2-CE3AACEFD417}"/>
              </a:ext>
            </a:extLst>
          </p:cNvPr>
          <p:cNvSpPr>
            <a:spLocks noGrp="1"/>
          </p:cNvSpPr>
          <p:nvPr>
            <p:ph type="dt" sz="half" idx="10"/>
          </p:nvPr>
        </p:nvSpPr>
        <p:spPr/>
        <p:txBody>
          <a:bodyPr/>
          <a:lstStyle/>
          <a:p>
            <a:fld id="{740AEC91-1EA7-4B68-9DD0-287F0D1D62A1}" type="datetimeFigureOut">
              <a:rPr lang="en-US" smtClean="0"/>
              <a:t>11/9/2025</a:t>
            </a:fld>
            <a:endParaRPr lang="en-US"/>
          </a:p>
        </p:txBody>
      </p:sp>
      <p:sp>
        <p:nvSpPr>
          <p:cNvPr id="3" name="Footer Placeholder 2">
            <a:extLst>
              <a:ext uri="{FF2B5EF4-FFF2-40B4-BE49-F238E27FC236}">
                <a16:creationId xmlns:a16="http://schemas.microsoft.com/office/drawing/2014/main" id="{973582E0-CA1D-2F22-D422-90BFFF5FEA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AA77A4-2850-91FA-502A-B6D93C98F5E0}"/>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1192579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5B42-A57F-BB42-4EB9-52621CB3D8B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D0E6BF1-CECE-8578-30DC-EC98058E5A6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ACB536-8970-090F-EFC2-CBFE194B4B2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9570D6F-3BE3-0DBF-F289-B380054FBD01}"/>
              </a:ext>
            </a:extLst>
          </p:cNvPr>
          <p:cNvSpPr>
            <a:spLocks noGrp="1"/>
          </p:cNvSpPr>
          <p:nvPr>
            <p:ph type="dt" sz="half" idx="10"/>
          </p:nvPr>
        </p:nvSpPr>
        <p:spPr/>
        <p:txBody>
          <a:bodyPr/>
          <a:lstStyle/>
          <a:p>
            <a:fld id="{740AEC91-1EA7-4B68-9DD0-287F0D1D62A1}" type="datetimeFigureOut">
              <a:rPr lang="en-US" smtClean="0"/>
              <a:t>11/9/2025</a:t>
            </a:fld>
            <a:endParaRPr lang="en-US"/>
          </a:p>
        </p:txBody>
      </p:sp>
      <p:sp>
        <p:nvSpPr>
          <p:cNvPr id="6" name="Footer Placeholder 5">
            <a:extLst>
              <a:ext uri="{FF2B5EF4-FFF2-40B4-BE49-F238E27FC236}">
                <a16:creationId xmlns:a16="http://schemas.microsoft.com/office/drawing/2014/main" id="{1A8130C1-5A21-C147-02C0-1328A1626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3FD34C-86AA-EEC0-37F8-B2A3D49A4FB1}"/>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3896733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DF28-5136-886E-0FEC-B0BA521E80E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55D8F0A-989A-CBC9-A200-481C9B2F917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C5DD4F8C-9821-9CB9-D7BC-C2A96293D3F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19D4218-8B08-8C88-6F82-4D2F44E6B7EB}"/>
              </a:ext>
            </a:extLst>
          </p:cNvPr>
          <p:cNvSpPr>
            <a:spLocks noGrp="1"/>
          </p:cNvSpPr>
          <p:nvPr>
            <p:ph type="dt" sz="half" idx="10"/>
          </p:nvPr>
        </p:nvSpPr>
        <p:spPr/>
        <p:txBody>
          <a:bodyPr/>
          <a:lstStyle/>
          <a:p>
            <a:fld id="{740AEC91-1EA7-4B68-9DD0-287F0D1D62A1}" type="datetimeFigureOut">
              <a:rPr lang="en-US" smtClean="0"/>
              <a:t>11/9/2025</a:t>
            </a:fld>
            <a:endParaRPr lang="en-US"/>
          </a:p>
        </p:txBody>
      </p:sp>
      <p:sp>
        <p:nvSpPr>
          <p:cNvPr id="6" name="Footer Placeholder 5">
            <a:extLst>
              <a:ext uri="{FF2B5EF4-FFF2-40B4-BE49-F238E27FC236}">
                <a16:creationId xmlns:a16="http://schemas.microsoft.com/office/drawing/2014/main" id="{09DE2A9E-383A-3A85-2E96-962C2853FE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8E5331-09EA-D8B2-A4AB-A0A8C4C82666}"/>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2908531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2C058-D675-4B7B-83B8-89D0BCBC5C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246A75-3541-D92D-5B87-10D2043AA2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0F352-D9D3-FB8B-5888-0B2B66432213}"/>
              </a:ext>
            </a:extLst>
          </p:cNvPr>
          <p:cNvSpPr>
            <a:spLocks noGrp="1"/>
          </p:cNvSpPr>
          <p:nvPr>
            <p:ph type="dt" sz="half" idx="10"/>
          </p:nvPr>
        </p:nvSpPr>
        <p:spPr/>
        <p:txBody>
          <a:bodyPr/>
          <a:lstStyle/>
          <a:p>
            <a:fld id="{740AEC91-1EA7-4B68-9DD0-287F0D1D62A1}" type="datetimeFigureOut">
              <a:rPr lang="en-US" smtClean="0"/>
              <a:t>11/9/2025</a:t>
            </a:fld>
            <a:endParaRPr lang="en-US"/>
          </a:p>
        </p:txBody>
      </p:sp>
      <p:sp>
        <p:nvSpPr>
          <p:cNvPr id="5" name="Footer Placeholder 4">
            <a:extLst>
              <a:ext uri="{FF2B5EF4-FFF2-40B4-BE49-F238E27FC236}">
                <a16:creationId xmlns:a16="http://schemas.microsoft.com/office/drawing/2014/main" id="{945DEE83-9B41-8135-726A-AA46CAA7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19839D-DB0D-391F-7BD1-CBDBBB0E1A99}"/>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3879175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98041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7E039B-A7C8-3030-54D6-9C404980262C}"/>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795975-5FC7-80B0-E9FC-41F56AFEE1FA}"/>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2F09E7-ED73-1D0C-5CE7-C42034B8E820}"/>
              </a:ext>
            </a:extLst>
          </p:cNvPr>
          <p:cNvSpPr>
            <a:spLocks noGrp="1"/>
          </p:cNvSpPr>
          <p:nvPr>
            <p:ph type="dt" sz="half" idx="10"/>
          </p:nvPr>
        </p:nvSpPr>
        <p:spPr/>
        <p:txBody>
          <a:bodyPr/>
          <a:lstStyle/>
          <a:p>
            <a:fld id="{740AEC91-1EA7-4B68-9DD0-287F0D1D62A1}" type="datetimeFigureOut">
              <a:rPr lang="en-US" smtClean="0"/>
              <a:t>11/9/2025</a:t>
            </a:fld>
            <a:endParaRPr lang="en-US"/>
          </a:p>
        </p:txBody>
      </p:sp>
      <p:sp>
        <p:nvSpPr>
          <p:cNvPr id="5" name="Footer Placeholder 4">
            <a:extLst>
              <a:ext uri="{FF2B5EF4-FFF2-40B4-BE49-F238E27FC236}">
                <a16:creationId xmlns:a16="http://schemas.microsoft.com/office/drawing/2014/main" id="{013758A3-6756-B961-00F3-9995EC8993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5EEF6-881F-19E4-25AB-570341F7DD9D}"/>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1334194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320514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0EB7F-F86A-42C9-65A5-88743D2B1B0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9F4D9CFE-CCAC-5987-9EB2-39E7A9F5C3F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253583A-4A0C-9895-0869-165E202C4933}"/>
              </a:ext>
            </a:extLst>
          </p:cNvPr>
          <p:cNvSpPr>
            <a:spLocks noGrp="1"/>
          </p:cNvSpPr>
          <p:nvPr>
            <p:ph type="dt" sz="half" idx="10"/>
          </p:nvPr>
        </p:nvSpPr>
        <p:spPr/>
        <p:txBody>
          <a:bodyPr/>
          <a:lstStyle/>
          <a:p>
            <a:fld id="{50532B93-9E42-46A3-90F9-0C8C0C6A23F9}" type="datetimeFigureOut">
              <a:rPr lang="en-US" smtClean="0"/>
              <a:t>11/9/2025</a:t>
            </a:fld>
            <a:endParaRPr lang="en-US"/>
          </a:p>
        </p:txBody>
      </p:sp>
      <p:sp>
        <p:nvSpPr>
          <p:cNvPr id="5" name="Footer Placeholder 4">
            <a:extLst>
              <a:ext uri="{FF2B5EF4-FFF2-40B4-BE49-F238E27FC236}">
                <a16:creationId xmlns:a16="http://schemas.microsoft.com/office/drawing/2014/main" id="{3210DD72-0439-11C9-4548-B288DE7A8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668FC-BEDD-6DCE-96F7-553D1EB97CA0}"/>
              </a:ext>
            </a:extLst>
          </p:cNvPr>
          <p:cNvSpPr>
            <a:spLocks noGrp="1"/>
          </p:cNvSpPr>
          <p:nvPr>
            <p:ph type="sldNum" sz="quarter" idx="12"/>
          </p:nvPr>
        </p:nvSpPr>
        <p:spPr/>
        <p:txBody>
          <a:bodyPr/>
          <a:lstStyle/>
          <a:p>
            <a:fld id="{FE815ABF-C65F-40DA-A8C3-BEBF7E6B35D9}" type="slidenum">
              <a:rPr lang="en-US" smtClean="0"/>
              <a:t>‹#›</a:t>
            </a:fld>
            <a:endParaRPr lang="en-US"/>
          </a:p>
        </p:txBody>
      </p:sp>
    </p:spTree>
    <p:extLst>
      <p:ext uri="{BB962C8B-B14F-4D97-AF65-F5344CB8AC3E}">
        <p14:creationId xmlns:p14="http://schemas.microsoft.com/office/powerpoint/2010/main" val="4195945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629EA-350A-1C78-D367-C081082974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910CB0-9C83-6228-E63B-9EB2C13A4A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05790-8D67-0A71-43A7-E298BA3E9E78}"/>
              </a:ext>
            </a:extLst>
          </p:cNvPr>
          <p:cNvSpPr>
            <a:spLocks noGrp="1"/>
          </p:cNvSpPr>
          <p:nvPr>
            <p:ph type="dt" sz="half" idx="10"/>
          </p:nvPr>
        </p:nvSpPr>
        <p:spPr/>
        <p:txBody>
          <a:bodyPr/>
          <a:lstStyle/>
          <a:p>
            <a:fld id="{50532B93-9E42-46A3-90F9-0C8C0C6A23F9}" type="datetimeFigureOut">
              <a:rPr lang="en-US" smtClean="0"/>
              <a:t>11/9/2025</a:t>
            </a:fld>
            <a:endParaRPr lang="en-US"/>
          </a:p>
        </p:txBody>
      </p:sp>
      <p:sp>
        <p:nvSpPr>
          <p:cNvPr id="5" name="Footer Placeholder 4">
            <a:extLst>
              <a:ext uri="{FF2B5EF4-FFF2-40B4-BE49-F238E27FC236}">
                <a16:creationId xmlns:a16="http://schemas.microsoft.com/office/drawing/2014/main" id="{A98408D7-E9D1-E873-4B97-451E03B12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2AF54-8E49-15B1-E451-3C92AF842AC9}"/>
              </a:ext>
            </a:extLst>
          </p:cNvPr>
          <p:cNvSpPr>
            <a:spLocks noGrp="1"/>
          </p:cNvSpPr>
          <p:nvPr>
            <p:ph type="sldNum" sz="quarter" idx="12"/>
          </p:nvPr>
        </p:nvSpPr>
        <p:spPr/>
        <p:txBody>
          <a:bodyPr/>
          <a:lstStyle/>
          <a:p>
            <a:fld id="{FE815ABF-C65F-40DA-A8C3-BEBF7E6B35D9}" type="slidenum">
              <a:rPr lang="en-US" smtClean="0"/>
              <a:t>‹#›</a:t>
            </a:fld>
            <a:endParaRPr lang="en-US"/>
          </a:p>
        </p:txBody>
      </p:sp>
    </p:spTree>
    <p:extLst>
      <p:ext uri="{BB962C8B-B14F-4D97-AF65-F5344CB8AC3E}">
        <p14:creationId xmlns:p14="http://schemas.microsoft.com/office/powerpoint/2010/main" val="10991886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E23B-5947-6AF3-ADD1-FFA8BB596187}"/>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8922AA9-903F-669E-DA4F-8391843D009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BEF363-3291-18ED-3534-F8497A5B3883}"/>
              </a:ext>
            </a:extLst>
          </p:cNvPr>
          <p:cNvSpPr>
            <a:spLocks noGrp="1"/>
          </p:cNvSpPr>
          <p:nvPr>
            <p:ph type="dt" sz="half" idx="10"/>
          </p:nvPr>
        </p:nvSpPr>
        <p:spPr/>
        <p:txBody>
          <a:bodyPr/>
          <a:lstStyle/>
          <a:p>
            <a:fld id="{50532B93-9E42-46A3-90F9-0C8C0C6A23F9}" type="datetimeFigureOut">
              <a:rPr lang="en-US" smtClean="0"/>
              <a:t>11/9/2025</a:t>
            </a:fld>
            <a:endParaRPr lang="en-US"/>
          </a:p>
        </p:txBody>
      </p:sp>
      <p:sp>
        <p:nvSpPr>
          <p:cNvPr id="5" name="Footer Placeholder 4">
            <a:extLst>
              <a:ext uri="{FF2B5EF4-FFF2-40B4-BE49-F238E27FC236}">
                <a16:creationId xmlns:a16="http://schemas.microsoft.com/office/drawing/2014/main" id="{86B8DBDD-D634-8178-D880-E308BAF7C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98120-3975-BD06-9975-17CA38072C25}"/>
              </a:ext>
            </a:extLst>
          </p:cNvPr>
          <p:cNvSpPr>
            <a:spLocks noGrp="1"/>
          </p:cNvSpPr>
          <p:nvPr>
            <p:ph type="sldNum" sz="quarter" idx="12"/>
          </p:nvPr>
        </p:nvSpPr>
        <p:spPr/>
        <p:txBody>
          <a:bodyPr/>
          <a:lstStyle/>
          <a:p>
            <a:fld id="{FE815ABF-C65F-40DA-A8C3-BEBF7E6B35D9}" type="slidenum">
              <a:rPr lang="en-US" smtClean="0"/>
              <a:t>‹#›</a:t>
            </a:fld>
            <a:endParaRPr lang="en-US"/>
          </a:p>
        </p:txBody>
      </p:sp>
    </p:spTree>
    <p:extLst>
      <p:ext uri="{BB962C8B-B14F-4D97-AF65-F5344CB8AC3E}">
        <p14:creationId xmlns:p14="http://schemas.microsoft.com/office/powerpoint/2010/main" val="26039452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799E4-6CAD-A3F5-95BF-5201C9B3A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1F10D8-B234-7C9F-01E5-53030F9309B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CBF50B-E253-ED90-2D23-402362E161B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1B2D8A-9D71-E24E-44FB-996E7A3B32DC}"/>
              </a:ext>
            </a:extLst>
          </p:cNvPr>
          <p:cNvSpPr>
            <a:spLocks noGrp="1"/>
          </p:cNvSpPr>
          <p:nvPr>
            <p:ph type="dt" sz="half" idx="10"/>
          </p:nvPr>
        </p:nvSpPr>
        <p:spPr/>
        <p:txBody>
          <a:bodyPr/>
          <a:lstStyle/>
          <a:p>
            <a:fld id="{50532B93-9E42-46A3-90F9-0C8C0C6A23F9}" type="datetimeFigureOut">
              <a:rPr lang="en-US" smtClean="0"/>
              <a:t>11/9/2025</a:t>
            </a:fld>
            <a:endParaRPr lang="en-US"/>
          </a:p>
        </p:txBody>
      </p:sp>
      <p:sp>
        <p:nvSpPr>
          <p:cNvPr id="6" name="Footer Placeholder 5">
            <a:extLst>
              <a:ext uri="{FF2B5EF4-FFF2-40B4-BE49-F238E27FC236}">
                <a16:creationId xmlns:a16="http://schemas.microsoft.com/office/drawing/2014/main" id="{732FD3B7-A84A-7834-E039-3EC98239E0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E5A6E8-4FFF-EAC1-BBF8-F6FD2BFF1110}"/>
              </a:ext>
            </a:extLst>
          </p:cNvPr>
          <p:cNvSpPr>
            <a:spLocks noGrp="1"/>
          </p:cNvSpPr>
          <p:nvPr>
            <p:ph type="sldNum" sz="quarter" idx="12"/>
          </p:nvPr>
        </p:nvSpPr>
        <p:spPr/>
        <p:txBody>
          <a:bodyPr/>
          <a:lstStyle/>
          <a:p>
            <a:fld id="{FE815ABF-C65F-40DA-A8C3-BEBF7E6B35D9}" type="slidenum">
              <a:rPr lang="en-US" smtClean="0"/>
              <a:t>‹#›</a:t>
            </a:fld>
            <a:endParaRPr lang="en-US"/>
          </a:p>
        </p:txBody>
      </p:sp>
    </p:spTree>
    <p:extLst>
      <p:ext uri="{BB962C8B-B14F-4D97-AF65-F5344CB8AC3E}">
        <p14:creationId xmlns:p14="http://schemas.microsoft.com/office/powerpoint/2010/main" val="2109041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816B-E42D-81F0-16E6-CC5E00917DF8}"/>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A899E3-29A0-446E-66BF-E42074077D8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AB8D455-4234-3531-7D6C-B89F39E2655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38E542-7111-BF8C-D700-7F71F0B894C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A4B4EA7-0C0C-EF0F-2697-DB79FE783B2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F02BB4-22D9-1EA4-809C-9DE521F55FD7}"/>
              </a:ext>
            </a:extLst>
          </p:cNvPr>
          <p:cNvSpPr>
            <a:spLocks noGrp="1"/>
          </p:cNvSpPr>
          <p:nvPr>
            <p:ph type="dt" sz="half" idx="10"/>
          </p:nvPr>
        </p:nvSpPr>
        <p:spPr/>
        <p:txBody>
          <a:bodyPr/>
          <a:lstStyle/>
          <a:p>
            <a:fld id="{50532B93-9E42-46A3-90F9-0C8C0C6A23F9}" type="datetimeFigureOut">
              <a:rPr lang="en-US" smtClean="0"/>
              <a:t>11/9/2025</a:t>
            </a:fld>
            <a:endParaRPr lang="en-US"/>
          </a:p>
        </p:txBody>
      </p:sp>
      <p:sp>
        <p:nvSpPr>
          <p:cNvPr id="8" name="Footer Placeholder 7">
            <a:extLst>
              <a:ext uri="{FF2B5EF4-FFF2-40B4-BE49-F238E27FC236}">
                <a16:creationId xmlns:a16="http://schemas.microsoft.com/office/drawing/2014/main" id="{C9C562F1-3CB6-D0A5-0E80-C5465639C4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83510-16F2-B529-D1AF-205B919069C7}"/>
              </a:ext>
            </a:extLst>
          </p:cNvPr>
          <p:cNvSpPr>
            <a:spLocks noGrp="1"/>
          </p:cNvSpPr>
          <p:nvPr>
            <p:ph type="sldNum" sz="quarter" idx="12"/>
          </p:nvPr>
        </p:nvSpPr>
        <p:spPr/>
        <p:txBody>
          <a:bodyPr/>
          <a:lstStyle/>
          <a:p>
            <a:fld id="{FE815ABF-C65F-40DA-A8C3-BEBF7E6B35D9}" type="slidenum">
              <a:rPr lang="en-US" smtClean="0"/>
              <a:t>‹#›</a:t>
            </a:fld>
            <a:endParaRPr lang="en-US"/>
          </a:p>
        </p:txBody>
      </p:sp>
    </p:spTree>
    <p:extLst>
      <p:ext uri="{BB962C8B-B14F-4D97-AF65-F5344CB8AC3E}">
        <p14:creationId xmlns:p14="http://schemas.microsoft.com/office/powerpoint/2010/main" val="2398542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6E21-4697-4D5A-C265-601FC48131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DF255F-DEE9-A10E-18AB-927686435064}"/>
              </a:ext>
            </a:extLst>
          </p:cNvPr>
          <p:cNvSpPr>
            <a:spLocks noGrp="1"/>
          </p:cNvSpPr>
          <p:nvPr>
            <p:ph type="dt" sz="half" idx="10"/>
          </p:nvPr>
        </p:nvSpPr>
        <p:spPr/>
        <p:txBody>
          <a:bodyPr/>
          <a:lstStyle/>
          <a:p>
            <a:fld id="{50532B93-9E42-46A3-90F9-0C8C0C6A23F9}" type="datetimeFigureOut">
              <a:rPr lang="en-US" smtClean="0"/>
              <a:t>11/9/2025</a:t>
            </a:fld>
            <a:endParaRPr lang="en-US"/>
          </a:p>
        </p:txBody>
      </p:sp>
      <p:sp>
        <p:nvSpPr>
          <p:cNvPr id="4" name="Footer Placeholder 3">
            <a:extLst>
              <a:ext uri="{FF2B5EF4-FFF2-40B4-BE49-F238E27FC236}">
                <a16:creationId xmlns:a16="http://schemas.microsoft.com/office/drawing/2014/main" id="{72F78E0E-F48A-B818-3A0C-27CD05C2A0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5FFF28-12A2-16AE-1B27-57067A77DAC6}"/>
              </a:ext>
            </a:extLst>
          </p:cNvPr>
          <p:cNvSpPr>
            <a:spLocks noGrp="1"/>
          </p:cNvSpPr>
          <p:nvPr>
            <p:ph type="sldNum" sz="quarter" idx="12"/>
          </p:nvPr>
        </p:nvSpPr>
        <p:spPr/>
        <p:txBody>
          <a:bodyPr/>
          <a:lstStyle/>
          <a:p>
            <a:fld id="{FE815ABF-C65F-40DA-A8C3-BEBF7E6B35D9}" type="slidenum">
              <a:rPr lang="en-US" smtClean="0"/>
              <a:t>‹#›</a:t>
            </a:fld>
            <a:endParaRPr lang="en-US"/>
          </a:p>
        </p:txBody>
      </p:sp>
    </p:spTree>
    <p:extLst>
      <p:ext uri="{BB962C8B-B14F-4D97-AF65-F5344CB8AC3E}">
        <p14:creationId xmlns:p14="http://schemas.microsoft.com/office/powerpoint/2010/main" val="2449051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86EDE2-C1CE-1A80-B835-ED6A876B1354}"/>
              </a:ext>
            </a:extLst>
          </p:cNvPr>
          <p:cNvSpPr>
            <a:spLocks noGrp="1"/>
          </p:cNvSpPr>
          <p:nvPr>
            <p:ph type="dt" sz="half" idx="10"/>
          </p:nvPr>
        </p:nvSpPr>
        <p:spPr/>
        <p:txBody>
          <a:bodyPr/>
          <a:lstStyle/>
          <a:p>
            <a:fld id="{50532B93-9E42-46A3-90F9-0C8C0C6A23F9}" type="datetimeFigureOut">
              <a:rPr lang="en-US" smtClean="0"/>
              <a:t>11/9/2025</a:t>
            </a:fld>
            <a:endParaRPr lang="en-US"/>
          </a:p>
        </p:txBody>
      </p:sp>
      <p:sp>
        <p:nvSpPr>
          <p:cNvPr id="3" name="Footer Placeholder 2">
            <a:extLst>
              <a:ext uri="{FF2B5EF4-FFF2-40B4-BE49-F238E27FC236}">
                <a16:creationId xmlns:a16="http://schemas.microsoft.com/office/drawing/2014/main" id="{88CFEA9C-B9F7-EB9B-B721-17EA01B0C7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40B2FE-245B-128D-7F1C-27A62C5EAE5B}"/>
              </a:ext>
            </a:extLst>
          </p:cNvPr>
          <p:cNvSpPr>
            <a:spLocks noGrp="1"/>
          </p:cNvSpPr>
          <p:nvPr>
            <p:ph type="sldNum" sz="quarter" idx="12"/>
          </p:nvPr>
        </p:nvSpPr>
        <p:spPr/>
        <p:txBody>
          <a:bodyPr/>
          <a:lstStyle/>
          <a:p>
            <a:fld id="{FE815ABF-C65F-40DA-A8C3-BEBF7E6B35D9}" type="slidenum">
              <a:rPr lang="en-US" smtClean="0"/>
              <a:t>‹#›</a:t>
            </a:fld>
            <a:endParaRPr lang="en-US"/>
          </a:p>
        </p:txBody>
      </p:sp>
    </p:spTree>
    <p:extLst>
      <p:ext uri="{BB962C8B-B14F-4D97-AF65-F5344CB8AC3E}">
        <p14:creationId xmlns:p14="http://schemas.microsoft.com/office/powerpoint/2010/main" val="963820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F09C5-D018-CC9C-C76D-4CE4F9F96A8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4F50ADE-8D16-2D9B-59B3-66C8D0C2EC73}"/>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380F22-E292-8E23-C176-CA295EDA1A2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4B07CD8-7856-5430-D2FE-4541441F4514}"/>
              </a:ext>
            </a:extLst>
          </p:cNvPr>
          <p:cNvSpPr>
            <a:spLocks noGrp="1"/>
          </p:cNvSpPr>
          <p:nvPr>
            <p:ph type="dt" sz="half" idx="10"/>
          </p:nvPr>
        </p:nvSpPr>
        <p:spPr/>
        <p:txBody>
          <a:bodyPr/>
          <a:lstStyle/>
          <a:p>
            <a:fld id="{50532B93-9E42-46A3-90F9-0C8C0C6A23F9}" type="datetimeFigureOut">
              <a:rPr lang="en-US" smtClean="0"/>
              <a:t>11/9/2025</a:t>
            </a:fld>
            <a:endParaRPr lang="en-US"/>
          </a:p>
        </p:txBody>
      </p:sp>
      <p:sp>
        <p:nvSpPr>
          <p:cNvPr id="6" name="Footer Placeholder 5">
            <a:extLst>
              <a:ext uri="{FF2B5EF4-FFF2-40B4-BE49-F238E27FC236}">
                <a16:creationId xmlns:a16="http://schemas.microsoft.com/office/drawing/2014/main" id="{2B97CE47-73CD-7D1A-68FA-A1F51B472E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71DA72-BFD9-78FC-6E20-BAB4D00AC929}"/>
              </a:ext>
            </a:extLst>
          </p:cNvPr>
          <p:cNvSpPr>
            <a:spLocks noGrp="1"/>
          </p:cNvSpPr>
          <p:nvPr>
            <p:ph type="sldNum" sz="quarter" idx="12"/>
          </p:nvPr>
        </p:nvSpPr>
        <p:spPr/>
        <p:txBody>
          <a:bodyPr/>
          <a:lstStyle/>
          <a:p>
            <a:fld id="{FE815ABF-C65F-40DA-A8C3-BEBF7E6B35D9}" type="slidenum">
              <a:rPr lang="en-US" smtClean="0"/>
              <a:t>‹#›</a:t>
            </a:fld>
            <a:endParaRPr lang="en-US"/>
          </a:p>
        </p:txBody>
      </p:sp>
    </p:spTree>
    <p:extLst>
      <p:ext uri="{BB962C8B-B14F-4D97-AF65-F5344CB8AC3E}">
        <p14:creationId xmlns:p14="http://schemas.microsoft.com/office/powerpoint/2010/main" val="1958831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943100"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71005"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71005"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75853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4F74C-E318-49B1-92BB-FA00C0FCAEE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0445BBEA-2D5C-A965-A57A-2170863BAFE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EB4E653-672A-5439-1A06-994D461F931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3C99C05-961F-84D1-FDC7-84F83B0CC029}"/>
              </a:ext>
            </a:extLst>
          </p:cNvPr>
          <p:cNvSpPr>
            <a:spLocks noGrp="1"/>
          </p:cNvSpPr>
          <p:nvPr>
            <p:ph type="dt" sz="half" idx="10"/>
          </p:nvPr>
        </p:nvSpPr>
        <p:spPr/>
        <p:txBody>
          <a:bodyPr/>
          <a:lstStyle/>
          <a:p>
            <a:fld id="{50532B93-9E42-46A3-90F9-0C8C0C6A23F9}" type="datetimeFigureOut">
              <a:rPr lang="en-US" smtClean="0"/>
              <a:t>11/9/2025</a:t>
            </a:fld>
            <a:endParaRPr lang="en-US"/>
          </a:p>
        </p:txBody>
      </p:sp>
      <p:sp>
        <p:nvSpPr>
          <p:cNvPr id="6" name="Footer Placeholder 5">
            <a:extLst>
              <a:ext uri="{FF2B5EF4-FFF2-40B4-BE49-F238E27FC236}">
                <a16:creationId xmlns:a16="http://schemas.microsoft.com/office/drawing/2014/main" id="{10DDED73-4978-76A9-4661-120E3B1596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E065F8-0455-4168-A992-813B748A87A5}"/>
              </a:ext>
            </a:extLst>
          </p:cNvPr>
          <p:cNvSpPr>
            <a:spLocks noGrp="1"/>
          </p:cNvSpPr>
          <p:nvPr>
            <p:ph type="sldNum" sz="quarter" idx="12"/>
          </p:nvPr>
        </p:nvSpPr>
        <p:spPr/>
        <p:txBody>
          <a:bodyPr/>
          <a:lstStyle/>
          <a:p>
            <a:fld id="{FE815ABF-C65F-40DA-A8C3-BEBF7E6B35D9}" type="slidenum">
              <a:rPr lang="en-US" smtClean="0"/>
              <a:t>‹#›</a:t>
            </a:fld>
            <a:endParaRPr lang="en-US"/>
          </a:p>
        </p:txBody>
      </p:sp>
    </p:spTree>
    <p:extLst>
      <p:ext uri="{BB962C8B-B14F-4D97-AF65-F5344CB8AC3E}">
        <p14:creationId xmlns:p14="http://schemas.microsoft.com/office/powerpoint/2010/main" val="28615957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ABA9-03CC-B0DE-2606-F131D41FA1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F5271E-8DC4-2F1E-473A-3417AE8CFD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77317-F158-ABA1-E8DC-E4727907DB45}"/>
              </a:ext>
            </a:extLst>
          </p:cNvPr>
          <p:cNvSpPr>
            <a:spLocks noGrp="1"/>
          </p:cNvSpPr>
          <p:nvPr>
            <p:ph type="dt" sz="half" idx="10"/>
          </p:nvPr>
        </p:nvSpPr>
        <p:spPr/>
        <p:txBody>
          <a:bodyPr/>
          <a:lstStyle/>
          <a:p>
            <a:fld id="{50532B93-9E42-46A3-90F9-0C8C0C6A23F9}" type="datetimeFigureOut">
              <a:rPr lang="en-US" smtClean="0"/>
              <a:t>11/9/2025</a:t>
            </a:fld>
            <a:endParaRPr lang="en-US"/>
          </a:p>
        </p:txBody>
      </p:sp>
      <p:sp>
        <p:nvSpPr>
          <p:cNvPr id="5" name="Footer Placeholder 4">
            <a:extLst>
              <a:ext uri="{FF2B5EF4-FFF2-40B4-BE49-F238E27FC236}">
                <a16:creationId xmlns:a16="http://schemas.microsoft.com/office/drawing/2014/main" id="{1AAB0BFA-535E-B77C-8D39-EBFBD65AD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7952A7-7C9D-118C-73C6-0D1EA34D9513}"/>
              </a:ext>
            </a:extLst>
          </p:cNvPr>
          <p:cNvSpPr>
            <a:spLocks noGrp="1"/>
          </p:cNvSpPr>
          <p:nvPr>
            <p:ph type="sldNum" sz="quarter" idx="12"/>
          </p:nvPr>
        </p:nvSpPr>
        <p:spPr/>
        <p:txBody>
          <a:bodyPr/>
          <a:lstStyle/>
          <a:p>
            <a:fld id="{FE815ABF-C65F-40DA-A8C3-BEBF7E6B35D9}" type="slidenum">
              <a:rPr lang="en-US" smtClean="0"/>
              <a:t>‹#›</a:t>
            </a:fld>
            <a:endParaRPr lang="en-US"/>
          </a:p>
        </p:txBody>
      </p:sp>
    </p:spTree>
    <p:extLst>
      <p:ext uri="{BB962C8B-B14F-4D97-AF65-F5344CB8AC3E}">
        <p14:creationId xmlns:p14="http://schemas.microsoft.com/office/powerpoint/2010/main" val="37565702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9F8430-0E6E-1700-0DC4-B3FD4A24CC05}"/>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D74E2A-D247-8879-78FF-C446C90E563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59B2B-DDC2-3321-8D95-EEAB7641F627}"/>
              </a:ext>
            </a:extLst>
          </p:cNvPr>
          <p:cNvSpPr>
            <a:spLocks noGrp="1"/>
          </p:cNvSpPr>
          <p:nvPr>
            <p:ph type="dt" sz="half" idx="10"/>
          </p:nvPr>
        </p:nvSpPr>
        <p:spPr/>
        <p:txBody>
          <a:bodyPr/>
          <a:lstStyle/>
          <a:p>
            <a:fld id="{50532B93-9E42-46A3-90F9-0C8C0C6A23F9}" type="datetimeFigureOut">
              <a:rPr lang="en-US" smtClean="0"/>
              <a:t>11/9/2025</a:t>
            </a:fld>
            <a:endParaRPr lang="en-US"/>
          </a:p>
        </p:txBody>
      </p:sp>
      <p:sp>
        <p:nvSpPr>
          <p:cNvPr id="5" name="Footer Placeholder 4">
            <a:extLst>
              <a:ext uri="{FF2B5EF4-FFF2-40B4-BE49-F238E27FC236}">
                <a16:creationId xmlns:a16="http://schemas.microsoft.com/office/drawing/2014/main" id="{E844EC23-7FAD-2588-1DB2-EBC3A10D2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ACE84-4805-858A-B02C-CE5F0E560BC5}"/>
              </a:ext>
            </a:extLst>
          </p:cNvPr>
          <p:cNvSpPr>
            <a:spLocks noGrp="1"/>
          </p:cNvSpPr>
          <p:nvPr>
            <p:ph type="sldNum" sz="quarter" idx="12"/>
          </p:nvPr>
        </p:nvSpPr>
        <p:spPr/>
        <p:txBody>
          <a:bodyPr/>
          <a:lstStyle/>
          <a:p>
            <a:fld id="{FE815ABF-C65F-40DA-A8C3-BEBF7E6B35D9}" type="slidenum">
              <a:rPr lang="en-US" smtClean="0"/>
              <a:t>‹#›</a:t>
            </a:fld>
            <a:endParaRPr lang="en-US"/>
          </a:p>
        </p:txBody>
      </p:sp>
    </p:spTree>
    <p:extLst>
      <p:ext uri="{BB962C8B-B14F-4D97-AF65-F5344CB8AC3E}">
        <p14:creationId xmlns:p14="http://schemas.microsoft.com/office/powerpoint/2010/main" val="28429635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631353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1"/>
        <p:cNvGrpSpPr/>
        <p:nvPr/>
      </p:nvGrpSpPr>
      <p:grpSpPr>
        <a:xfrm>
          <a:off x="0" y="0"/>
          <a:ext cx="0" cy="0"/>
          <a:chOff x="0" y="0"/>
          <a:chExt cx="0" cy="0"/>
        </a:xfrm>
      </p:grpSpPr>
      <p:sp>
        <p:nvSpPr>
          <p:cNvPr id="382" name="Google Shape;382;p4"/>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83" name="Google Shape;383;p4"/>
          <p:cNvSpPr txBox="1">
            <a:spLocks noGrp="1"/>
          </p:cNvSpPr>
          <p:nvPr>
            <p:ph type="body" idx="1"/>
          </p:nvPr>
        </p:nvSpPr>
        <p:spPr>
          <a:xfrm>
            <a:off x="1440000" y="2304950"/>
            <a:ext cx="15408000" cy="68328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SzPts val="1200"/>
              <a:buAutoNum type="arabicPeriod"/>
              <a:defRPr sz="2501">
                <a:solidFill>
                  <a:srgbClr val="434343"/>
                </a:solidFill>
              </a:defRPr>
            </a:lvl1pPr>
            <a:lvl2pPr marL="1828755" lvl="1" indent="-609585"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grpSp>
        <p:nvGrpSpPr>
          <p:cNvPr id="384" name="Google Shape;384;p4"/>
          <p:cNvGrpSpPr/>
          <p:nvPr/>
        </p:nvGrpSpPr>
        <p:grpSpPr>
          <a:xfrm>
            <a:off x="16867778" y="1512458"/>
            <a:ext cx="1229045" cy="792515"/>
            <a:chOff x="7611555" y="141378"/>
            <a:chExt cx="1196500" cy="771529"/>
          </a:xfrm>
        </p:grpSpPr>
        <p:sp>
          <p:nvSpPr>
            <p:cNvPr id="385" name="Google Shape;385;p4"/>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 name="Google Shape;386;p4"/>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 name="Google Shape;387;p4"/>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 name="Google Shape;388;p4"/>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89" name="Google Shape;389;p4"/>
          <p:cNvGrpSpPr/>
          <p:nvPr/>
        </p:nvGrpSpPr>
        <p:grpSpPr>
          <a:xfrm flipH="1">
            <a:off x="16511676" y="481607"/>
            <a:ext cx="1776324" cy="1145412"/>
            <a:chOff x="7611555" y="141378"/>
            <a:chExt cx="1196500" cy="771529"/>
          </a:xfrm>
        </p:grpSpPr>
        <p:sp>
          <p:nvSpPr>
            <p:cNvPr id="390" name="Google Shape;390;p4"/>
            <p:cNvSpPr/>
            <p:nvPr/>
          </p:nvSpPr>
          <p:spPr>
            <a:xfrm rot="-789794">
              <a:off x="7674925" y="277443"/>
              <a:ext cx="1073569" cy="502604"/>
            </a:xfrm>
            <a:custGeom>
              <a:avLst/>
              <a:gdLst/>
              <a:ahLst/>
              <a:cxnLst/>
              <a:rect l="l" t="t" r="r" b="b"/>
              <a:pathLst>
                <a:path w="22332" h="10455" extrusionOk="0">
                  <a:moveTo>
                    <a:pt x="10137" y="0"/>
                  </a:moveTo>
                  <a:cubicBezTo>
                    <a:pt x="9893" y="6"/>
                    <a:pt x="9638" y="22"/>
                    <a:pt x="9376" y="56"/>
                  </a:cubicBezTo>
                  <a:cubicBezTo>
                    <a:pt x="8797" y="137"/>
                    <a:pt x="8246" y="284"/>
                    <a:pt x="7734" y="499"/>
                  </a:cubicBezTo>
                  <a:cubicBezTo>
                    <a:pt x="7308" y="682"/>
                    <a:pt x="6911" y="915"/>
                    <a:pt x="6541" y="1199"/>
                  </a:cubicBezTo>
                  <a:lnTo>
                    <a:pt x="6557" y="1193"/>
                  </a:lnTo>
                  <a:lnTo>
                    <a:pt x="6557" y="1193"/>
                  </a:lnTo>
                  <a:cubicBezTo>
                    <a:pt x="6211" y="1454"/>
                    <a:pt x="5904" y="1761"/>
                    <a:pt x="5642" y="2102"/>
                  </a:cubicBezTo>
                  <a:cubicBezTo>
                    <a:pt x="5490" y="2301"/>
                    <a:pt x="5359" y="2505"/>
                    <a:pt x="5246" y="2710"/>
                  </a:cubicBezTo>
                  <a:cubicBezTo>
                    <a:pt x="5319" y="2796"/>
                    <a:pt x="5387" y="2875"/>
                    <a:pt x="5445" y="2961"/>
                  </a:cubicBezTo>
                  <a:cubicBezTo>
                    <a:pt x="5461" y="2995"/>
                    <a:pt x="5466" y="3035"/>
                    <a:pt x="5461" y="3074"/>
                  </a:cubicBezTo>
                  <a:cubicBezTo>
                    <a:pt x="5450" y="3114"/>
                    <a:pt x="5421" y="3153"/>
                    <a:pt x="5387" y="3176"/>
                  </a:cubicBezTo>
                  <a:cubicBezTo>
                    <a:pt x="5364" y="3187"/>
                    <a:pt x="5336" y="3193"/>
                    <a:pt x="5308" y="3193"/>
                  </a:cubicBezTo>
                  <a:cubicBezTo>
                    <a:pt x="5262" y="3193"/>
                    <a:pt x="5222" y="3176"/>
                    <a:pt x="5199" y="3148"/>
                  </a:cubicBezTo>
                  <a:cubicBezTo>
                    <a:pt x="5080" y="3011"/>
                    <a:pt x="4967" y="2904"/>
                    <a:pt x="4847" y="2807"/>
                  </a:cubicBezTo>
                  <a:cubicBezTo>
                    <a:pt x="4700" y="2694"/>
                    <a:pt x="4530" y="2597"/>
                    <a:pt x="4347" y="2518"/>
                  </a:cubicBezTo>
                  <a:cubicBezTo>
                    <a:pt x="4149" y="2437"/>
                    <a:pt x="3932" y="2381"/>
                    <a:pt x="3699" y="2347"/>
                  </a:cubicBezTo>
                  <a:cubicBezTo>
                    <a:pt x="3563" y="2329"/>
                    <a:pt x="3415" y="2324"/>
                    <a:pt x="3279" y="2324"/>
                  </a:cubicBezTo>
                  <a:cubicBezTo>
                    <a:pt x="3114" y="2324"/>
                    <a:pt x="2943" y="2335"/>
                    <a:pt x="2773" y="2353"/>
                  </a:cubicBezTo>
                  <a:cubicBezTo>
                    <a:pt x="2421" y="2403"/>
                    <a:pt x="2075" y="2500"/>
                    <a:pt x="1745" y="2642"/>
                  </a:cubicBezTo>
                  <a:cubicBezTo>
                    <a:pt x="1472" y="2762"/>
                    <a:pt x="1217" y="2909"/>
                    <a:pt x="995" y="3074"/>
                  </a:cubicBezTo>
                  <a:cubicBezTo>
                    <a:pt x="808" y="3221"/>
                    <a:pt x="648" y="3381"/>
                    <a:pt x="517" y="3540"/>
                  </a:cubicBezTo>
                  <a:cubicBezTo>
                    <a:pt x="392" y="3711"/>
                    <a:pt x="290" y="3887"/>
                    <a:pt x="205" y="4074"/>
                  </a:cubicBezTo>
                  <a:cubicBezTo>
                    <a:pt x="119" y="4278"/>
                    <a:pt x="63" y="4488"/>
                    <a:pt x="29" y="4711"/>
                  </a:cubicBezTo>
                  <a:cubicBezTo>
                    <a:pt x="1" y="4949"/>
                    <a:pt x="1" y="5193"/>
                    <a:pt x="35" y="5432"/>
                  </a:cubicBezTo>
                  <a:cubicBezTo>
                    <a:pt x="69" y="5694"/>
                    <a:pt x="142" y="5954"/>
                    <a:pt x="245" y="6211"/>
                  </a:cubicBezTo>
                  <a:cubicBezTo>
                    <a:pt x="365" y="6483"/>
                    <a:pt x="512" y="6738"/>
                    <a:pt x="693" y="6977"/>
                  </a:cubicBezTo>
                  <a:cubicBezTo>
                    <a:pt x="864" y="7194"/>
                    <a:pt x="1063" y="7393"/>
                    <a:pt x="1278" y="7564"/>
                  </a:cubicBezTo>
                  <a:cubicBezTo>
                    <a:pt x="1477" y="7711"/>
                    <a:pt x="1682" y="7836"/>
                    <a:pt x="1899" y="7926"/>
                  </a:cubicBezTo>
                  <a:cubicBezTo>
                    <a:pt x="2103" y="8012"/>
                    <a:pt x="2313" y="8068"/>
                    <a:pt x="2523" y="8097"/>
                  </a:cubicBezTo>
                  <a:cubicBezTo>
                    <a:pt x="2626" y="8109"/>
                    <a:pt x="2723" y="8115"/>
                    <a:pt x="2813" y="8115"/>
                  </a:cubicBezTo>
                  <a:cubicBezTo>
                    <a:pt x="2915" y="8115"/>
                    <a:pt x="3012" y="8109"/>
                    <a:pt x="3109" y="8097"/>
                  </a:cubicBezTo>
                  <a:cubicBezTo>
                    <a:pt x="3313" y="8068"/>
                    <a:pt x="3518" y="8012"/>
                    <a:pt x="3717" y="7932"/>
                  </a:cubicBezTo>
                  <a:cubicBezTo>
                    <a:pt x="3801" y="7892"/>
                    <a:pt x="3893" y="7847"/>
                    <a:pt x="3984" y="7795"/>
                  </a:cubicBezTo>
                  <a:lnTo>
                    <a:pt x="3989" y="7795"/>
                  </a:lnTo>
                  <a:cubicBezTo>
                    <a:pt x="3989" y="7619"/>
                    <a:pt x="3995" y="7444"/>
                    <a:pt x="4018" y="7279"/>
                  </a:cubicBezTo>
                  <a:cubicBezTo>
                    <a:pt x="4024" y="7244"/>
                    <a:pt x="4029" y="7223"/>
                    <a:pt x="4052" y="7199"/>
                  </a:cubicBezTo>
                  <a:cubicBezTo>
                    <a:pt x="4074" y="7176"/>
                    <a:pt x="4103" y="7165"/>
                    <a:pt x="4131" y="7165"/>
                  </a:cubicBezTo>
                  <a:cubicBezTo>
                    <a:pt x="4160" y="7165"/>
                    <a:pt x="4189" y="7176"/>
                    <a:pt x="4210" y="7199"/>
                  </a:cubicBezTo>
                  <a:cubicBezTo>
                    <a:pt x="4228" y="7216"/>
                    <a:pt x="4245" y="7250"/>
                    <a:pt x="4239" y="7273"/>
                  </a:cubicBezTo>
                  <a:cubicBezTo>
                    <a:pt x="4210" y="7517"/>
                    <a:pt x="4205" y="7761"/>
                    <a:pt x="4239" y="7995"/>
                  </a:cubicBezTo>
                  <a:cubicBezTo>
                    <a:pt x="4268" y="8194"/>
                    <a:pt x="4320" y="8393"/>
                    <a:pt x="4399" y="8580"/>
                  </a:cubicBezTo>
                  <a:cubicBezTo>
                    <a:pt x="4478" y="8773"/>
                    <a:pt x="4585" y="8955"/>
                    <a:pt x="4716" y="9125"/>
                  </a:cubicBezTo>
                  <a:cubicBezTo>
                    <a:pt x="4858" y="9302"/>
                    <a:pt x="5018" y="9466"/>
                    <a:pt x="5199" y="9602"/>
                  </a:cubicBezTo>
                  <a:cubicBezTo>
                    <a:pt x="5416" y="9767"/>
                    <a:pt x="5655" y="9909"/>
                    <a:pt x="5910" y="10018"/>
                  </a:cubicBezTo>
                  <a:cubicBezTo>
                    <a:pt x="6206" y="10142"/>
                    <a:pt x="6518" y="10228"/>
                    <a:pt x="6836" y="10273"/>
                  </a:cubicBezTo>
                  <a:cubicBezTo>
                    <a:pt x="7001" y="10291"/>
                    <a:pt x="7160" y="10302"/>
                    <a:pt x="7325" y="10302"/>
                  </a:cubicBezTo>
                  <a:cubicBezTo>
                    <a:pt x="7473" y="10302"/>
                    <a:pt x="7627" y="10297"/>
                    <a:pt x="7779" y="10273"/>
                  </a:cubicBezTo>
                  <a:cubicBezTo>
                    <a:pt x="8063" y="10234"/>
                    <a:pt x="8343" y="10160"/>
                    <a:pt x="8598" y="10058"/>
                  </a:cubicBezTo>
                  <a:cubicBezTo>
                    <a:pt x="8820" y="9961"/>
                    <a:pt x="9030" y="9841"/>
                    <a:pt x="9217" y="9694"/>
                  </a:cubicBezTo>
                  <a:cubicBezTo>
                    <a:pt x="9387" y="9568"/>
                    <a:pt x="9524" y="9432"/>
                    <a:pt x="9638" y="9290"/>
                  </a:cubicBezTo>
                  <a:cubicBezTo>
                    <a:pt x="9723" y="9171"/>
                    <a:pt x="9809" y="9041"/>
                    <a:pt x="9882" y="8904"/>
                  </a:cubicBezTo>
                  <a:cubicBezTo>
                    <a:pt x="9916" y="8836"/>
                    <a:pt x="9950" y="8773"/>
                    <a:pt x="9985" y="8705"/>
                  </a:cubicBezTo>
                  <a:cubicBezTo>
                    <a:pt x="10006" y="8648"/>
                    <a:pt x="10035" y="8592"/>
                    <a:pt x="10064" y="8535"/>
                  </a:cubicBezTo>
                  <a:cubicBezTo>
                    <a:pt x="10069" y="8477"/>
                    <a:pt x="10109" y="8421"/>
                    <a:pt x="10166" y="8409"/>
                  </a:cubicBezTo>
                  <a:cubicBezTo>
                    <a:pt x="10184" y="8404"/>
                    <a:pt x="10195" y="8404"/>
                    <a:pt x="10205" y="8404"/>
                  </a:cubicBezTo>
                  <a:cubicBezTo>
                    <a:pt x="10263" y="8404"/>
                    <a:pt x="10313" y="8443"/>
                    <a:pt x="10336" y="8506"/>
                  </a:cubicBezTo>
                  <a:cubicBezTo>
                    <a:pt x="10354" y="8563"/>
                    <a:pt x="10376" y="8620"/>
                    <a:pt x="10399" y="8676"/>
                  </a:cubicBezTo>
                  <a:cubicBezTo>
                    <a:pt x="10478" y="8852"/>
                    <a:pt x="10575" y="9017"/>
                    <a:pt x="10695" y="9177"/>
                  </a:cubicBezTo>
                  <a:cubicBezTo>
                    <a:pt x="10825" y="9347"/>
                    <a:pt x="10984" y="9507"/>
                    <a:pt x="11166" y="9649"/>
                  </a:cubicBezTo>
                  <a:cubicBezTo>
                    <a:pt x="11393" y="9825"/>
                    <a:pt x="11650" y="9972"/>
                    <a:pt x="11933" y="10097"/>
                  </a:cubicBezTo>
                  <a:cubicBezTo>
                    <a:pt x="12297" y="10245"/>
                    <a:pt x="12689" y="10352"/>
                    <a:pt x="13103" y="10415"/>
                  </a:cubicBezTo>
                  <a:cubicBezTo>
                    <a:pt x="13320" y="10444"/>
                    <a:pt x="13536" y="10455"/>
                    <a:pt x="13751" y="10455"/>
                  </a:cubicBezTo>
                  <a:cubicBezTo>
                    <a:pt x="13950" y="10455"/>
                    <a:pt x="14160" y="10444"/>
                    <a:pt x="14365" y="10421"/>
                  </a:cubicBezTo>
                  <a:lnTo>
                    <a:pt x="14383" y="10415"/>
                  </a:lnTo>
                  <a:cubicBezTo>
                    <a:pt x="14831" y="10352"/>
                    <a:pt x="15269" y="10234"/>
                    <a:pt x="15678" y="10063"/>
                  </a:cubicBezTo>
                  <a:cubicBezTo>
                    <a:pt x="16053" y="9904"/>
                    <a:pt x="16400" y="9699"/>
                    <a:pt x="16712" y="9461"/>
                  </a:cubicBezTo>
                  <a:cubicBezTo>
                    <a:pt x="16968" y="9256"/>
                    <a:pt x="17195" y="9030"/>
                    <a:pt x="17388" y="8791"/>
                  </a:cubicBezTo>
                  <a:cubicBezTo>
                    <a:pt x="17582" y="8535"/>
                    <a:pt x="17740" y="8262"/>
                    <a:pt x="17866" y="7978"/>
                  </a:cubicBezTo>
                  <a:cubicBezTo>
                    <a:pt x="17894" y="7898"/>
                    <a:pt x="17923" y="7824"/>
                    <a:pt x="17945" y="7756"/>
                  </a:cubicBezTo>
                  <a:cubicBezTo>
                    <a:pt x="17957" y="7716"/>
                    <a:pt x="17968" y="7677"/>
                    <a:pt x="17979" y="7637"/>
                  </a:cubicBezTo>
                  <a:cubicBezTo>
                    <a:pt x="17997" y="7580"/>
                    <a:pt x="18013" y="7517"/>
                    <a:pt x="18036" y="7454"/>
                  </a:cubicBezTo>
                  <a:cubicBezTo>
                    <a:pt x="18059" y="7399"/>
                    <a:pt x="18104" y="7364"/>
                    <a:pt x="18162" y="7364"/>
                  </a:cubicBezTo>
                  <a:lnTo>
                    <a:pt x="18196" y="7364"/>
                  </a:lnTo>
                  <a:cubicBezTo>
                    <a:pt x="18230" y="7375"/>
                    <a:pt x="18257" y="7399"/>
                    <a:pt x="18269" y="7427"/>
                  </a:cubicBezTo>
                  <a:cubicBezTo>
                    <a:pt x="18291" y="7461"/>
                    <a:pt x="18291" y="7489"/>
                    <a:pt x="18286" y="7523"/>
                  </a:cubicBezTo>
                  <a:cubicBezTo>
                    <a:pt x="18269" y="7643"/>
                    <a:pt x="18235" y="7761"/>
                    <a:pt x="18189" y="7892"/>
                  </a:cubicBezTo>
                  <a:lnTo>
                    <a:pt x="18264" y="7926"/>
                  </a:lnTo>
                  <a:cubicBezTo>
                    <a:pt x="18298" y="7939"/>
                    <a:pt x="18320" y="7949"/>
                    <a:pt x="18343" y="7955"/>
                  </a:cubicBezTo>
                  <a:cubicBezTo>
                    <a:pt x="18417" y="7984"/>
                    <a:pt x="18479" y="8007"/>
                    <a:pt x="18542" y="8023"/>
                  </a:cubicBezTo>
                  <a:cubicBezTo>
                    <a:pt x="18678" y="8063"/>
                    <a:pt x="18820" y="8091"/>
                    <a:pt x="18957" y="8115"/>
                  </a:cubicBezTo>
                  <a:cubicBezTo>
                    <a:pt x="19088" y="8131"/>
                    <a:pt x="19219" y="8136"/>
                    <a:pt x="19355" y="8136"/>
                  </a:cubicBezTo>
                  <a:cubicBezTo>
                    <a:pt x="19508" y="8136"/>
                    <a:pt x="19662" y="8125"/>
                    <a:pt x="19814" y="8109"/>
                  </a:cubicBezTo>
                  <a:cubicBezTo>
                    <a:pt x="20132" y="8057"/>
                    <a:pt x="20451" y="7973"/>
                    <a:pt x="20746" y="7847"/>
                  </a:cubicBezTo>
                  <a:cubicBezTo>
                    <a:pt x="21008" y="7734"/>
                    <a:pt x="21252" y="7598"/>
                    <a:pt x="21456" y="7438"/>
                  </a:cubicBezTo>
                  <a:cubicBezTo>
                    <a:pt x="21627" y="7302"/>
                    <a:pt x="21776" y="7154"/>
                    <a:pt x="21900" y="6995"/>
                  </a:cubicBezTo>
                  <a:cubicBezTo>
                    <a:pt x="22007" y="6853"/>
                    <a:pt x="22099" y="6704"/>
                    <a:pt x="22167" y="6546"/>
                  </a:cubicBezTo>
                  <a:cubicBezTo>
                    <a:pt x="22241" y="6381"/>
                    <a:pt x="22287" y="6205"/>
                    <a:pt x="22314" y="6029"/>
                  </a:cubicBezTo>
                  <a:cubicBezTo>
                    <a:pt x="22332" y="5841"/>
                    <a:pt x="22332" y="5665"/>
                    <a:pt x="22309" y="5484"/>
                  </a:cubicBezTo>
                  <a:cubicBezTo>
                    <a:pt x="22280" y="5267"/>
                    <a:pt x="22224" y="5057"/>
                    <a:pt x="22138" y="4852"/>
                  </a:cubicBezTo>
                  <a:cubicBezTo>
                    <a:pt x="22041" y="4625"/>
                    <a:pt x="21917" y="4415"/>
                    <a:pt x="21763" y="4210"/>
                  </a:cubicBezTo>
                  <a:cubicBezTo>
                    <a:pt x="21605" y="4011"/>
                    <a:pt x="21422" y="3830"/>
                    <a:pt x="21223" y="3670"/>
                  </a:cubicBezTo>
                  <a:cubicBezTo>
                    <a:pt x="21036" y="3528"/>
                    <a:pt x="20837" y="3415"/>
                    <a:pt x="20633" y="3324"/>
                  </a:cubicBezTo>
                  <a:lnTo>
                    <a:pt x="20616" y="3324"/>
                  </a:lnTo>
                  <a:lnTo>
                    <a:pt x="20622" y="3318"/>
                  </a:lnTo>
                  <a:cubicBezTo>
                    <a:pt x="20423" y="3239"/>
                    <a:pt x="20218" y="3182"/>
                    <a:pt x="20008" y="3148"/>
                  </a:cubicBezTo>
                  <a:lnTo>
                    <a:pt x="19990" y="3148"/>
                  </a:lnTo>
                  <a:cubicBezTo>
                    <a:pt x="19900" y="3137"/>
                    <a:pt x="19804" y="3131"/>
                    <a:pt x="19712" y="3131"/>
                  </a:cubicBezTo>
                  <a:cubicBezTo>
                    <a:pt x="19621" y="3131"/>
                    <a:pt x="19525" y="3137"/>
                    <a:pt x="19439" y="3148"/>
                  </a:cubicBezTo>
                  <a:cubicBezTo>
                    <a:pt x="19235" y="3176"/>
                    <a:pt x="19041" y="3227"/>
                    <a:pt x="18854" y="3307"/>
                  </a:cubicBezTo>
                  <a:cubicBezTo>
                    <a:pt x="18797" y="3329"/>
                    <a:pt x="18741" y="3358"/>
                    <a:pt x="18689" y="3381"/>
                  </a:cubicBezTo>
                  <a:cubicBezTo>
                    <a:pt x="18689" y="3438"/>
                    <a:pt x="18684" y="3489"/>
                    <a:pt x="18684" y="3540"/>
                  </a:cubicBezTo>
                  <a:cubicBezTo>
                    <a:pt x="18678" y="3602"/>
                    <a:pt x="18666" y="3665"/>
                    <a:pt x="18655" y="3722"/>
                  </a:cubicBezTo>
                  <a:lnTo>
                    <a:pt x="18650" y="3779"/>
                  </a:lnTo>
                  <a:cubicBezTo>
                    <a:pt x="18644" y="3806"/>
                    <a:pt x="18616" y="3841"/>
                    <a:pt x="18593" y="3853"/>
                  </a:cubicBezTo>
                  <a:cubicBezTo>
                    <a:pt x="18571" y="3864"/>
                    <a:pt x="18548" y="3869"/>
                    <a:pt x="18524" y="3869"/>
                  </a:cubicBezTo>
                  <a:lnTo>
                    <a:pt x="18490" y="3869"/>
                  </a:lnTo>
                  <a:cubicBezTo>
                    <a:pt x="18440" y="3853"/>
                    <a:pt x="18400" y="3801"/>
                    <a:pt x="18400" y="3745"/>
                  </a:cubicBezTo>
                  <a:cubicBezTo>
                    <a:pt x="18400" y="3670"/>
                    <a:pt x="18388" y="3591"/>
                    <a:pt x="18377" y="3506"/>
                  </a:cubicBezTo>
                  <a:lnTo>
                    <a:pt x="18377" y="3489"/>
                  </a:lnTo>
                  <a:cubicBezTo>
                    <a:pt x="18359" y="3392"/>
                    <a:pt x="18343" y="3273"/>
                    <a:pt x="18314" y="3159"/>
                  </a:cubicBezTo>
                  <a:cubicBezTo>
                    <a:pt x="18286" y="3056"/>
                    <a:pt x="18252" y="2954"/>
                    <a:pt x="18212" y="2859"/>
                  </a:cubicBezTo>
                  <a:cubicBezTo>
                    <a:pt x="18144" y="2699"/>
                    <a:pt x="18053" y="2552"/>
                    <a:pt x="17957" y="2415"/>
                  </a:cubicBezTo>
                  <a:cubicBezTo>
                    <a:pt x="17848" y="2284"/>
                    <a:pt x="17729" y="2164"/>
                    <a:pt x="17587" y="2051"/>
                  </a:cubicBezTo>
                  <a:cubicBezTo>
                    <a:pt x="17405" y="1915"/>
                    <a:pt x="17200" y="1795"/>
                    <a:pt x="16974" y="1699"/>
                  </a:cubicBezTo>
                  <a:cubicBezTo>
                    <a:pt x="16667" y="1569"/>
                    <a:pt x="16321" y="1477"/>
                    <a:pt x="15956" y="1432"/>
                  </a:cubicBezTo>
                  <a:cubicBezTo>
                    <a:pt x="15752" y="1403"/>
                    <a:pt x="15542" y="1393"/>
                    <a:pt x="15337" y="1393"/>
                  </a:cubicBezTo>
                  <a:cubicBezTo>
                    <a:pt x="15127" y="1393"/>
                    <a:pt x="14916" y="1403"/>
                    <a:pt x="14711" y="1432"/>
                  </a:cubicBezTo>
                  <a:cubicBezTo>
                    <a:pt x="14354" y="1477"/>
                    <a:pt x="14024" y="1569"/>
                    <a:pt x="13729" y="1687"/>
                  </a:cubicBezTo>
                  <a:cubicBezTo>
                    <a:pt x="13706" y="1699"/>
                    <a:pt x="13683" y="1705"/>
                    <a:pt x="13661" y="1716"/>
                  </a:cubicBezTo>
                  <a:cubicBezTo>
                    <a:pt x="13667" y="1761"/>
                    <a:pt x="13672" y="1802"/>
                    <a:pt x="13678" y="1841"/>
                  </a:cubicBezTo>
                  <a:cubicBezTo>
                    <a:pt x="13689" y="1886"/>
                    <a:pt x="13689" y="1920"/>
                    <a:pt x="13667" y="1954"/>
                  </a:cubicBezTo>
                  <a:cubicBezTo>
                    <a:pt x="13649" y="1983"/>
                    <a:pt x="13620" y="2012"/>
                    <a:pt x="13586" y="2017"/>
                  </a:cubicBezTo>
                  <a:cubicBezTo>
                    <a:pt x="13570" y="2023"/>
                    <a:pt x="13559" y="2023"/>
                    <a:pt x="13547" y="2023"/>
                  </a:cubicBezTo>
                  <a:cubicBezTo>
                    <a:pt x="13507" y="2023"/>
                    <a:pt x="13450" y="1999"/>
                    <a:pt x="13428" y="1954"/>
                  </a:cubicBezTo>
                  <a:cubicBezTo>
                    <a:pt x="13410" y="1909"/>
                    <a:pt x="13394" y="1863"/>
                    <a:pt x="13371" y="1818"/>
                  </a:cubicBezTo>
                  <a:lnTo>
                    <a:pt x="13365" y="1802"/>
                  </a:lnTo>
                  <a:cubicBezTo>
                    <a:pt x="13360" y="1784"/>
                    <a:pt x="13354" y="1768"/>
                    <a:pt x="13348" y="1744"/>
                  </a:cubicBezTo>
                  <a:cubicBezTo>
                    <a:pt x="13245" y="1517"/>
                    <a:pt x="13138" y="1324"/>
                    <a:pt x="13013" y="1159"/>
                  </a:cubicBezTo>
                  <a:cubicBezTo>
                    <a:pt x="12888" y="1005"/>
                    <a:pt x="12746" y="863"/>
                    <a:pt x="12587" y="733"/>
                  </a:cubicBezTo>
                  <a:cubicBezTo>
                    <a:pt x="12371" y="574"/>
                    <a:pt x="12132" y="431"/>
                    <a:pt x="11871" y="318"/>
                  </a:cubicBezTo>
                  <a:cubicBezTo>
                    <a:pt x="11547" y="187"/>
                    <a:pt x="11200" y="90"/>
                    <a:pt x="10831" y="34"/>
                  </a:cubicBezTo>
                  <a:cubicBezTo>
                    <a:pt x="10643" y="11"/>
                    <a:pt x="10444" y="0"/>
                    <a:pt x="1023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1" name="Google Shape;391;p4"/>
            <p:cNvSpPr/>
            <p:nvPr/>
          </p:nvSpPr>
          <p:spPr>
            <a:xfrm rot="-789794">
              <a:off x="7729547" y="579048"/>
              <a:ext cx="1054772" cy="207868"/>
            </a:xfrm>
            <a:custGeom>
              <a:avLst/>
              <a:gdLst/>
              <a:ahLst/>
              <a:cxnLst/>
              <a:rect l="l" t="t" r="r" b="b"/>
              <a:pathLst>
                <a:path w="21941" h="4324" extrusionOk="0">
                  <a:moveTo>
                    <a:pt x="21843" y="0"/>
                  </a:moveTo>
                  <a:cubicBezTo>
                    <a:pt x="21826" y="45"/>
                    <a:pt x="21809" y="96"/>
                    <a:pt x="21786" y="142"/>
                  </a:cubicBezTo>
                  <a:cubicBezTo>
                    <a:pt x="21718" y="300"/>
                    <a:pt x="21626" y="449"/>
                    <a:pt x="21519" y="591"/>
                  </a:cubicBezTo>
                  <a:cubicBezTo>
                    <a:pt x="21395" y="750"/>
                    <a:pt x="21246" y="898"/>
                    <a:pt x="21075" y="1034"/>
                  </a:cubicBezTo>
                  <a:cubicBezTo>
                    <a:pt x="20871" y="1194"/>
                    <a:pt x="20627" y="1330"/>
                    <a:pt x="20365" y="1443"/>
                  </a:cubicBezTo>
                  <a:cubicBezTo>
                    <a:pt x="20070" y="1569"/>
                    <a:pt x="19751" y="1653"/>
                    <a:pt x="19433" y="1705"/>
                  </a:cubicBezTo>
                  <a:cubicBezTo>
                    <a:pt x="19281" y="1721"/>
                    <a:pt x="19127" y="1732"/>
                    <a:pt x="18974" y="1732"/>
                  </a:cubicBezTo>
                  <a:cubicBezTo>
                    <a:pt x="18838" y="1732"/>
                    <a:pt x="18707" y="1727"/>
                    <a:pt x="18576" y="1711"/>
                  </a:cubicBezTo>
                  <a:cubicBezTo>
                    <a:pt x="18439" y="1687"/>
                    <a:pt x="18297" y="1659"/>
                    <a:pt x="18161" y="1619"/>
                  </a:cubicBezTo>
                  <a:cubicBezTo>
                    <a:pt x="18098" y="1603"/>
                    <a:pt x="18036" y="1580"/>
                    <a:pt x="17962" y="1551"/>
                  </a:cubicBezTo>
                  <a:cubicBezTo>
                    <a:pt x="17939" y="1545"/>
                    <a:pt x="17917" y="1535"/>
                    <a:pt x="17883" y="1522"/>
                  </a:cubicBezTo>
                  <a:lnTo>
                    <a:pt x="17808" y="1488"/>
                  </a:lnTo>
                  <a:cubicBezTo>
                    <a:pt x="17854" y="1357"/>
                    <a:pt x="17888" y="1239"/>
                    <a:pt x="17905" y="1119"/>
                  </a:cubicBezTo>
                  <a:cubicBezTo>
                    <a:pt x="17910" y="1085"/>
                    <a:pt x="17910" y="1057"/>
                    <a:pt x="17888" y="1023"/>
                  </a:cubicBezTo>
                  <a:cubicBezTo>
                    <a:pt x="17876" y="995"/>
                    <a:pt x="17849" y="971"/>
                    <a:pt x="17815" y="960"/>
                  </a:cubicBezTo>
                  <a:lnTo>
                    <a:pt x="17781" y="960"/>
                  </a:lnTo>
                  <a:cubicBezTo>
                    <a:pt x="17723" y="960"/>
                    <a:pt x="17678" y="995"/>
                    <a:pt x="17655" y="1050"/>
                  </a:cubicBezTo>
                  <a:cubicBezTo>
                    <a:pt x="17632" y="1113"/>
                    <a:pt x="17616" y="1176"/>
                    <a:pt x="17598" y="1233"/>
                  </a:cubicBezTo>
                  <a:cubicBezTo>
                    <a:pt x="17587" y="1273"/>
                    <a:pt x="17576" y="1312"/>
                    <a:pt x="17564" y="1352"/>
                  </a:cubicBezTo>
                  <a:cubicBezTo>
                    <a:pt x="17542" y="1420"/>
                    <a:pt x="17513" y="1494"/>
                    <a:pt x="17485" y="1574"/>
                  </a:cubicBezTo>
                  <a:cubicBezTo>
                    <a:pt x="17359" y="1858"/>
                    <a:pt x="17201" y="2131"/>
                    <a:pt x="17007" y="2387"/>
                  </a:cubicBezTo>
                  <a:cubicBezTo>
                    <a:pt x="16814" y="2626"/>
                    <a:pt x="16587" y="2852"/>
                    <a:pt x="16331" y="3057"/>
                  </a:cubicBezTo>
                  <a:cubicBezTo>
                    <a:pt x="16019" y="3295"/>
                    <a:pt x="15672" y="3500"/>
                    <a:pt x="15297" y="3659"/>
                  </a:cubicBezTo>
                  <a:cubicBezTo>
                    <a:pt x="14888" y="3830"/>
                    <a:pt x="14450" y="3948"/>
                    <a:pt x="14002" y="4011"/>
                  </a:cubicBezTo>
                  <a:lnTo>
                    <a:pt x="13984" y="4017"/>
                  </a:lnTo>
                  <a:cubicBezTo>
                    <a:pt x="13779" y="4040"/>
                    <a:pt x="13569" y="4051"/>
                    <a:pt x="13370" y="4051"/>
                  </a:cubicBezTo>
                  <a:cubicBezTo>
                    <a:pt x="13155" y="4051"/>
                    <a:pt x="12939" y="4040"/>
                    <a:pt x="12722" y="4011"/>
                  </a:cubicBezTo>
                  <a:cubicBezTo>
                    <a:pt x="12308" y="3948"/>
                    <a:pt x="11916" y="3841"/>
                    <a:pt x="11552" y="3693"/>
                  </a:cubicBezTo>
                  <a:cubicBezTo>
                    <a:pt x="11269" y="3568"/>
                    <a:pt x="11012" y="3421"/>
                    <a:pt x="10785" y="3245"/>
                  </a:cubicBezTo>
                  <a:cubicBezTo>
                    <a:pt x="10603" y="3103"/>
                    <a:pt x="10444" y="2943"/>
                    <a:pt x="10314" y="2773"/>
                  </a:cubicBezTo>
                  <a:cubicBezTo>
                    <a:pt x="10194" y="2613"/>
                    <a:pt x="10097" y="2448"/>
                    <a:pt x="10018" y="2272"/>
                  </a:cubicBezTo>
                  <a:cubicBezTo>
                    <a:pt x="9995" y="2216"/>
                    <a:pt x="9973" y="2159"/>
                    <a:pt x="9955" y="2102"/>
                  </a:cubicBezTo>
                  <a:cubicBezTo>
                    <a:pt x="9932" y="2039"/>
                    <a:pt x="9882" y="2000"/>
                    <a:pt x="9824" y="2000"/>
                  </a:cubicBezTo>
                  <a:cubicBezTo>
                    <a:pt x="9814" y="2000"/>
                    <a:pt x="9803" y="2000"/>
                    <a:pt x="9785" y="2005"/>
                  </a:cubicBezTo>
                  <a:cubicBezTo>
                    <a:pt x="9728" y="2017"/>
                    <a:pt x="9688" y="2073"/>
                    <a:pt x="9683" y="2131"/>
                  </a:cubicBezTo>
                  <a:cubicBezTo>
                    <a:pt x="9654" y="2188"/>
                    <a:pt x="9625" y="2244"/>
                    <a:pt x="9604" y="2301"/>
                  </a:cubicBezTo>
                  <a:cubicBezTo>
                    <a:pt x="9569" y="2369"/>
                    <a:pt x="9535" y="2432"/>
                    <a:pt x="9501" y="2500"/>
                  </a:cubicBezTo>
                  <a:cubicBezTo>
                    <a:pt x="9428" y="2637"/>
                    <a:pt x="9342" y="2767"/>
                    <a:pt x="9257" y="2886"/>
                  </a:cubicBezTo>
                  <a:cubicBezTo>
                    <a:pt x="9143" y="3028"/>
                    <a:pt x="9006" y="3164"/>
                    <a:pt x="8836" y="3290"/>
                  </a:cubicBezTo>
                  <a:cubicBezTo>
                    <a:pt x="8649" y="3437"/>
                    <a:pt x="8439" y="3557"/>
                    <a:pt x="8217" y="3654"/>
                  </a:cubicBezTo>
                  <a:cubicBezTo>
                    <a:pt x="7962" y="3756"/>
                    <a:pt x="7682" y="3830"/>
                    <a:pt x="7398" y="3869"/>
                  </a:cubicBezTo>
                  <a:cubicBezTo>
                    <a:pt x="7246" y="3893"/>
                    <a:pt x="7092" y="3898"/>
                    <a:pt x="6944" y="3898"/>
                  </a:cubicBezTo>
                  <a:cubicBezTo>
                    <a:pt x="6779" y="3898"/>
                    <a:pt x="6620" y="3887"/>
                    <a:pt x="6455" y="3869"/>
                  </a:cubicBezTo>
                  <a:cubicBezTo>
                    <a:pt x="6137" y="3824"/>
                    <a:pt x="5825" y="3738"/>
                    <a:pt x="5529" y="3614"/>
                  </a:cubicBezTo>
                  <a:cubicBezTo>
                    <a:pt x="5274" y="3505"/>
                    <a:pt x="5035" y="3363"/>
                    <a:pt x="4818" y="3198"/>
                  </a:cubicBezTo>
                  <a:cubicBezTo>
                    <a:pt x="4637" y="3062"/>
                    <a:pt x="4477" y="2898"/>
                    <a:pt x="4335" y="2721"/>
                  </a:cubicBezTo>
                  <a:cubicBezTo>
                    <a:pt x="4204" y="2551"/>
                    <a:pt x="4097" y="2369"/>
                    <a:pt x="4018" y="2176"/>
                  </a:cubicBezTo>
                  <a:cubicBezTo>
                    <a:pt x="3939" y="1989"/>
                    <a:pt x="3887" y="1790"/>
                    <a:pt x="3858" y="1591"/>
                  </a:cubicBezTo>
                  <a:cubicBezTo>
                    <a:pt x="3829" y="1375"/>
                    <a:pt x="3829" y="1153"/>
                    <a:pt x="3853" y="932"/>
                  </a:cubicBezTo>
                  <a:lnTo>
                    <a:pt x="3853" y="932"/>
                  </a:lnTo>
                  <a:cubicBezTo>
                    <a:pt x="3819" y="943"/>
                    <a:pt x="3784" y="960"/>
                    <a:pt x="3750" y="971"/>
                  </a:cubicBezTo>
                  <a:cubicBezTo>
                    <a:pt x="3705" y="989"/>
                    <a:pt x="3666" y="1005"/>
                    <a:pt x="3619" y="1023"/>
                  </a:cubicBezTo>
                  <a:cubicBezTo>
                    <a:pt x="3608" y="1147"/>
                    <a:pt x="3608" y="1267"/>
                    <a:pt x="3608" y="1391"/>
                  </a:cubicBezTo>
                  <a:lnTo>
                    <a:pt x="3603" y="1391"/>
                  </a:lnTo>
                  <a:cubicBezTo>
                    <a:pt x="3512" y="1443"/>
                    <a:pt x="3420" y="1488"/>
                    <a:pt x="3336" y="1528"/>
                  </a:cubicBezTo>
                  <a:cubicBezTo>
                    <a:pt x="3137" y="1608"/>
                    <a:pt x="2932" y="1664"/>
                    <a:pt x="2728" y="1693"/>
                  </a:cubicBezTo>
                  <a:cubicBezTo>
                    <a:pt x="2631" y="1705"/>
                    <a:pt x="2534" y="1711"/>
                    <a:pt x="2432" y="1711"/>
                  </a:cubicBezTo>
                  <a:cubicBezTo>
                    <a:pt x="2342" y="1711"/>
                    <a:pt x="2245" y="1705"/>
                    <a:pt x="2142" y="1693"/>
                  </a:cubicBezTo>
                  <a:cubicBezTo>
                    <a:pt x="1932" y="1664"/>
                    <a:pt x="1722" y="1608"/>
                    <a:pt x="1518" y="1522"/>
                  </a:cubicBezTo>
                  <a:cubicBezTo>
                    <a:pt x="1301" y="1432"/>
                    <a:pt x="1096" y="1307"/>
                    <a:pt x="897" y="1160"/>
                  </a:cubicBezTo>
                  <a:cubicBezTo>
                    <a:pt x="682" y="989"/>
                    <a:pt x="483" y="790"/>
                    <a:pt x="312" y="573"/>
                  </a:cubicBezTo>
                  <a:cubicBezTo>
                    <a:pt x="239" y="478"/>
                    <a:pt x="170" y="375"/>
                    <a:pt x="108" y="273"/>
                  </a:cubicBezTo>
                  <a:cubicBezTo>
                    <a:pt x="74" y="324"/>
                    <a:pt x="34" y="369"/>
                    <a:pt x="0" y="415"/>
                  </a:cubicBezTo>
                  <a:cubicBezTo>
                    <a:pt x="244" y="761"/>
                    <a:pt x="500" y="1040"/>
                    <a:pt x="784" y="1262"/>
                  </a:cubicBezTo>
                  <a:cubicBezTo>
                    <a:pt x="994" y="1425"/>
                    <a:pt x="1216" y="1556"/>
                    <a:pt x="1443" y="1648"/>
                  </a:cubicBezTo>
                  <a:cubicBezTo>
                    <a:pt x="1676" y="1745"/>
                    <a:pt x="1927" y="1801"/>
                    <a:pt x="2182" y="1824"/>
                  </a:cubicBezTo>
                  <a:cubicBezTo>
                    <a:pt x="2250" y="1829"/>
                    <a:pt x="2324" y="1829"/>
                    <a:pt x="2397" y="1829"/>
                  </a:cubicBezTo>
                  <a:cubicBezTo>
                    <a:pt x="2819" y="1829"/>
                    <a:pt x="3268" y="1739"/>
                    <a:pt x="3727" y="1556"/>
                  </a:cubicBezTo>
                  <a:cubicBezTo>
                    <a:pt x="3756" y="1716"/>
                    <a:pt x="3795" y="1869"/>
                    <a:pt x="3842" y="2012"/>
                  </a:cubicBezTo>
                  <a:cubicBezTo>
                    <a:pt x="3898" y="2170"/>
                    <a:pt x="3973" y="2330"/>
                    <a:pt x="4068" y="2495"/>
                  </a:cubicBezTo>
                  <a:cubicBezTo>
                    <a:pt x="4228" y="2778"/>
                    <a:pt x="4443" y="3040"/>
                    <a:pt x="4716" y="3267"/>
                  </a:cubicBezTo>
                  <a:cubicBezTo>
                    <a:pt x="4967" y="3478"/>
                    <a:pt x="5261" y="3654"/>
                    <a:pt x="5597" y="3778"/>
                  </a:cubicBezTo>
                  <a:cubicBezTo>
                    <a:pt x="5751" y="3841"/>
                    <a:pt x="5921" y="3893"/>
                    <a:pt x="6114" y="3932"/>
                  </a:cubicBezTo>
                  <a:cubicBezTo>
                    <a:pt x="6291" y="3972"/>
                    <a:pt x="6461" y="4000"/>
                    <a:pt x="6625" y="4017"/>
                  </a:cubicBezTo>
                  <a:cubicBezTo>
                    <a:pt x="6796" y="4034"/>
                    <a:pt x="6973" y="4040"/>
                    <a:pt x="7137" y="4040"/>
                  </a:cubicBezTo>
                  <a:cubicBezTo>
                    <a:pt x="7267" y="4040"/>
                    <a:pt x="7404" y="4034"/>
                    <a:pt x="7529" y="4023"/>
                  </a:cubicBezTo>
                  <a:cubicBezTo>
                    <a:pt x="7608" y="4017"/>
                    <a:pt x="7671" y="3955"/>
                    <a:pt x="7682" y="3875"/>
                  </a:cubicBezTo>
                  <a:cubicBezTo>
                    <a:pt x="7773" y="3853"/>
                    <a:pt x="7870" y="3830"/>
                    <a:pt x="7967" y="3801"/>
                  </a:cubicBezTo>
                  <a:cubicBezTo>
                    <a:pt x="8183" y="3733"/>
                    <a:pt x="8398" y="3642"/>
                    <a:pt x="8620" y="3523"/>
                  </a:cubicBezTo>
                  <a:cubicBezTo>
                    <a:pt x="8898" y="3369"/>
                    <a:pt x="9155" y="3164"/>
                    <a:pt x="9387" y="2920"/>
                  </a:cubicBezTo>
                  <a:cubicBezTo>
                    <a:pt x="9557" y="2739"/>
                    <a:pt x="9706" y="2529"/>
                    <a:pt x="9830" y="2296"/>
                  </a:cubicBezTo>
                  <a:cubicBezTo>
                    <a:pt x="9853" y="2353"/>
                    <a:pt x="9882" y="2403"/>
                    <a:pt x="9910" y="2455"/>
                  </a:cubicBezTo>
                  <a:cubicBezTo>
                    <a:pt x="9961" y="2540"/>
                    <a:pt x="10024" y="2631"/>
                    <a:pt x="10103" y="2739"/>
                  </a:cubicBezTo>
                  <a:cubicBezTo>
                    <a:pt x="10223" y="2886"/>
                    <a:pt x="10365" y="3035"/>
                    <a:pt x="10535" y="3187"/>
                  </a:cubicBezTo>
                  <a:cubicBezTo>
                    <a:pt x="10791" y="3415"/>
                    <a:pt x="11104" y="3625"/>
                    <a:pt x="11461" y="3807"/>
                  </a:cubicBezTo>
                  <a:cubicBezTo>
                    <a:pt x="12114" y="4142"/>
                    <a:pt x="12871" y="4318"/>
                    <a:pt x="13648" y="4323"/>
                  </a:cubicBezTo>
                  <a:lnTo>
                    <a:pt x="13666" y="4323"/>
                  </a:lnTo>
                  <a:cubicBezTo>
                    <a:pt x="14023" y="4323"/>
                    <a:pt x="14393" y="4278"/>
                    <a:pt x="14757" y="4187"/>
                  </a:cubicBezTo>
                  <a:cubicBezTo>
                    <a:pt x="15114" y="4097"/>
                    <a:pt x="15473" y="3943"/>
                    <a:pt x="15825" y="3738"/>
                  </a:cubicBezTo>
                  <a:cubicBezTo>
                    <a:pt x="16115" y="3568"/>
                    <a:pt x="16399" y="3342"/>
                    <a:pt x="16666" y="3069"/>
                  </a:cubicBezTo>
                  <a:cubicBezTo>
                    <a:pt x="16882" y="2847"/>
                    <a:pt x="17086" y="2591"/>
                    <a:pt x="17314" y="2251"/>
                  </a:cubicBezTo>
                  <a:cubicBezTo>
                    <a:pt x="17467" y="2028"/>
                    <a:pt x="17616" y="1790"/>
                    <a:pt x="17752" y="1574"/>
                  </a:cubicBezTo>
                  <a:cubicBezTo>
                    <a:pt x="17802" y="1608"/>
                    <a:pt x="17865" y="1648"/>
                    <a:pt x="17933" y="1682"/>
                  </a:cubicBezTo>
                  <a:cubicBezTo>
                    <a:pt x="18064" y="1750"/>
                    <a:pt x="18206" y="1795"/>
                    <a:pt x="18326" y="1829"/>
                  </a:cubicBezTo>
                  <a:cubicBezTo>
                    <a:pt x="18531" y="1886"/>
                    <a:pt x="18752" y="1915"/>
                    <a:pt x="18990" y="1915"/>
                  </a:cubicBezTo>
                  <a:lnTo>
                    <a:pt x="19144" y="1915"/>
                  </a:lnTo>
                  <a:cubicBezTo>
                    <a:pt x="19672" y="1886"/>
                    <a:pt x="20223" y="1711"/>
                    <a:pt x="20740" y="1404"/>
                  </a:cubicBezTo>
                  <a:cubicBezTo>
                    <a:pt x="21280" y="1079"/>
                    <a:pt x="21689" y="648"/>
                    <a:pt x="21928" y="148"/>
                  </a:cubicBezTo>
                  <a:cubicBezTo>
                    <a:pt x="21940" y="124"/>
                    <a:pt x="21940" y="96"/>
                    <a:pt x="21928" y="74"/>
                  </a:cubicBezTo>
                  <a:cubicBezTo>
                    <a:pt x="21922" y="45"/>
                    <a:pt x="21899" y="22"/>
                    <a:pt x="21877" y="11"/>
                  </a:cubicBezTo>
                  <a:cubicBezTo>
                    <a:pt x="21872" y="11"/>
                    <a:pt x="21865" y="11"/>
                    <a:pt x="21860" y="6"/>
                  </a:cubicBezTo>
                  <a:cubicBezTo>
                    <a:pt x="21854" y="6"/>
                    <a:pt x="21849" y="0"/>
                    <a:pt x="21843"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 name="Google Shape;392;p4"/>
            <p:cNvSpPr/>
            <p:nvPr/>
          </p:nvSpPr>
          <p:spPr>
            <a:xfrm rot="-789794">
              <a:off x="7711863" y="552639"/>
              <a:ext cx="1063233" cy="223732"/>
            </a:xfrm>
            <a:custGeom>
              <a:avLst/>
              <a:gdLst/>
              <a:ahLst/>
              <a:cxnLst/>
              <a:rect l="l" t="t" r="r" b="b"/>
              <a:pathLst>
                <a:path w="22117" h="4654" extrusionOk="0">
                  <a:moveTo>
                    <a:pt x="0" y="1"/>
                  </a:moveTo>
                  <a:cubicBezTo>
                    <a:pt x="0" y="2"/>
                    <a:pt x="1" y="3"/>
                    <a:pt x="1" y="4"/>
                  </a:cubicBezTo>
                  <a:lnTo>
                    <a:pt x="1" y="4"/>
                  </a:lnTo>
                  <a:cubicBezTo>
                    <a:pt x="1" y="3"/>
                    <a:pt x="1" y="2"/>
                    <a:pt x="0" y="1"/>
                  </a:cubicBezTo>
                  <a:close/>
                  <a:moveTo>
                    <a:pt x="1" y="4"/>
                  </a:moveTo>
                  <a:cubicBezTo>
                    <a:pt x="41" y="139"/>
                    <a:pt x="87" y="275"/>
                    <a:pt x="137" y="410"/>
                  </a:cubicBezTo>
                  <a:cubicBezTo>
                    <a:pt x="142" y="421"/>
                    <a:pt x="148" y="438"/>
                    <a:pt x="154" y="449"/>
                  </a:cubicBezTo>
                  <a:cubicBezTo>
                    <a:pt x="223" y="597"/>
                    <a:pt x="296" y="740"/>
                    <a:pt x="381" y="876"/>
                  </a:cubicBezTo>
                  <a:cubicBezTo>
                    <a:pt x="443" y="978"/>
                    <a:pt x="512" y="1081"/>
                    <a:pt x="585" y="1176"/>
                  </a:cubicBezTo>
                  <a:cubicBezTo>
                    <a:pt x="756" y="1393"/>
                    <a:pt x="955" y="1592"/>
                    <a:pt x="1170" y="1763"/>
                  </a:cubicBezTo>
                  <a:cubicBezTo>
                    <a:pt x="1369" y="1910"/>
                    <a:pt x="1574" y="2035"/>
                    <a:pt x="1791" y="2125"/>
                  </a:cubicBezTo>
                  <a:cubicBezTo>
                    <a:pt x="1995" y="2211"/>
                    <a:pt x="2205" y="2267"/>
                    <a:pt x="2415" y="2296"/>
                  </a:cubicBezTo>
                  <a:cubicBezTo>
                    <a:pt x="2518" y="2308"/>
                    <a:pt x="2615" y="2314"/>
                    <a:pt x="2705" y="2314"/>
                  </a:cubicBezTo>
                  <a:cubicBezTo>
                    <a:pt x="2807" y="2314"/>
                    <a:pt x="2904" y="2308"/>
                    <a:pt x="3001" y="2296"/>
                  </a:cubicBezTo>
                  <a:cubicBezTo>
                    <a:pt x="3205" y="2267"/>
                    <a:pt x="3410" y="2211"/>
                    <a:pt x="3609" y="2131"/>
                  </a:cubicBezTo>
                  <a:cubicBezTo>
                    <a:pt x="3693" y="2091"/>
                    <a:pt x="3785" y="2046"/>
                    <a:pt x="3876" y="1994"/>
                  </a:cubicBezTo>
                  <a:lnTo>
                    <a:pt x="3881" y="1994"/>
                  </a:lnTo>
                  <a:cubicBezTo>
                    <a:pt x="3881" y="1870"/>
                    <a:pt x="3881" y="1750"/>
                    <a:pt x="3892" y="1626"/>
                  </a:cubicBezTo>
                  <a:lnTo>
                    <a:pt x="3892" y="1626"/>
                  </a:lnTo>
                  <a:cubicBezTo>
                    <a:pt x="3671" y="1716"/>
                    <a:pt x="3489" y="1779"/>
                    <a:pt x="3307" y="1824"/>
                  </a:cubicBezTo>
                  <a:cubicBezTo>
                    <a:pt x="3097" y="1870"/>
                    <a:pt x="2893" y="1892"/>
                    <a:pt x="2694" y="1892"/>
                  </a:cubicBezTo>
                  <a:lnTo>
                    <a:pt x="2677" y="1892"/>
                  </a:lnTo>
                  <a:cubicBezTo>
                    <a:pt x="2478" y="1887"/>
                    <a:pt x="2274" y="1858"/>
                    <a:pt x="2069" y="1802"/>
                  </a:cubicBezTo>
                  <a:cubicBezTo>
                    <a:pt x="1830" y="1734"/>
                    <a:pt x="1608" y="1637"/>
                    <a:pt x="1393" y="1506"/>
                  </a:cubicBezTo>
                  <a:cubicBezTo>
                    <a:pt x="1136" y="1353"/>
                    <a:pt x="898" y="1154"/>
                    <a:pt x="671" y="927"/>
                  </a:cubicBezTo>
                  <a:cubicBezTo>
                    <a:pt x="420" y="654"/>
                    <a:pt x="194" y="347"/>
                    <a:pt x="6" y="12"/>
                  </a:cubicBezTo>
                  <a:cubicBezTo>
                    <a:pt x="6" y="8"/>
                    <a:pt x="3" y="6"/>
                    <a:pt x="1" y="4"/>
                  </a:cubicBezTo>
                  <a:close/>
                  <a:moveTo>
                    <a:pt x="22070" y="591"/>
                  </a:moveTo>
                  <a:cubicBezTo>
                    <a:pt x="22043" y="591"/>
                    <a:pt x="22014" y="603"/>
                    <a:pt x="21996" y="625"/>
                  </a:cubicBezTo>
                  <a:lnTo>
                    <a:pt x="21968" y="677"/>
                  </a:lnTo>
                  <a:cubicBezTo>
                    <a:pt x="21946" y="706"/>
                    <a:pt x="21923" y="740"/>
                    <a:pt x="21899" y="774"/>
                  </a:cubicBezTo>
                  <a:cubicBezTo>
                    <a:pt x="21872" y="813"/>
                    <a:pt x="21831" y="853"/>
                    <a:pt x="21792" y="898"/>
                  </a:cubicBezTo>
                  <a:cubicBezTo>
                    <a:pt x="21655" y="1023"/>
                    <a:pt x="21503" y="1137"/>
                    <a:pt x="21332" y="1233"/>
                  </a:cubicBezTo>
                  <a:cubicBezTo>
                    <a:pt x="21093" y="1359"/>
                    <a:pt x="20826" y="1456"/>
                    <a:pt x="20530" y="1529"/>
                  </a:cubicBezTo>
                  <a:lnTo>
                    <a:pt x="20542" y="1524"/>
                  </a:lnTo>
                  <a:lnTo>
                    <a:pt x="20542" y="1524"/>
                  </a:lnTo>
                  <a:cubicBezTo>
                    <a:pt x="20252" y="1585"/>
                    <a:pt x="19956" y="1619"/>
                    <a:pt x="19661" y="1619"/>
                  </a:cubicBezTo>
                  <a:lnTo>
                    <a:pt x="19588" y="1619"/>
                  </a:lnTo>
                  <a:cubicBezTo>
                    <a:pt x="19297" y="1608"/>
                    <a:pt x="19030" y="1569"/>
                    <a:pt x="18791" y="1501"/>
                  </a:cubicBezTo>
                  <a:cubicBezTo>
                    <a:pt x="18605" y="1443"/>
                    <a:pt x="18440" y="1375"/>
                    <a:pt x="18292" y="1291"/>
                  </a:cubicBezTo>
                  <a:cubicBezTo>
                    <a:pt x="18190" y="1223"/>
                    <a:pt x="18093" y="1149"/>
                    <a:pt x="18013" y="1068"/>
                  </a:cubicBezTo>
                  <a:cubicBezTo>
                    <a:pt x="17939" y="989"/>
                    <a:pt x="17876" y="903"/>
                    <a:pt x="17820" y="813"/>
                  </a:cubicBezTo>
                  <a:lnTo>
                    <a:pt x="17815" y="801"/>
                  </a:lnTo>
                  <a:cubicBezTo>
                    <a:pt x="17808" y="774"/>
                    <a:pt x="17792" y="756"/>
                    <a:pt x="17774" y="740"/>
                  </a:cubicBezTo>
                  <a:cubicBezTo>
                    <a:pt x="17747" y="717"/>
                    <a:pt x="17718" y="706"/>
                    <a:pt x="17684" y="706"/>
                  </a:cubicBezTo>
                  <a:cubicBezTo>
                    <a:pt x="17679" y="706"/>
                    <a:pt x="17672" y="706"/>
                    <a:pt x="17666" y="711"/>
                  </a:cubicBezTo>
                  <a:cubicBezTo>
                    <a:pt x="17644" y="711"/>
                    <a:pt x="17621" y="722"/>
                    <a:pt x="17598" y="733"/>
                  </a:cubicBezTo>
                  <a:cubicBezTo>
                    <a:pt x="17564" y="762"/>
                    <a:pt x="17553" y="796"/>
                    <a:pt x="17542" y="830"/>
                  </a:cubicBezTo>
                  <a:cubicBezTo>
                    <a:pt x="17524" y="887"/>
                    <a:pt x="17514" y="944"/>
                    <a:pt x="17496" y="1006"/>
                  </a:cubicBezTo>
                  <a:cubicBezTo>
                    <a:pt x="17377" y="1393"/>
                    <a:pt x="17241" y="1722"/>
                    <a:pt x="17070" y="2007"/>
                  </a:cubicBezTo>
                  <a:cubicBezTo>
                    <a:pt x="16934" y="2233"/>
                    <a:pt x="16774" y="2438"/>
                    <a:pt x="16593" y="2615"/>
                  </a:cubicBezTo>
                  <a:lnTo>
                    <a:pt x="16581" y="2626"/>
                  </a:lnTo>
                  <a:cubicBezTo>
                    <a:pt x="16383" y="2813"/>
                    <a:pt x="16138" y="2983"/>
                    <a:pt x="15872" y="3132"/>
                  </a:cubicBezTo>
                  <a:lnTo>
                    <a:pt x="15883" y="3126"/>
                  </a:lnTo>
                  <a:lnTo>
                    <a:pt x="15883" y="3126"/>
                  </a:lnTo>
                  <a:cubicBezTo>
                    <a:pt x="15547" y="3302"/>
                    <a:pt x="15190" y="3439"/>
                    <a:pt x="14826" y="3529"/>
                  </a:cubicBezTo>
                  <a:cubicBezTo>
                    <a:pt x="14485" y="3609"/>
                    <a:pt x="14126" y="3649"/>
                    <a:pt x="13774" y="3649"/>
                  </a:cubicBezTo>
                  <a:cubicBezTo>
                    <a:pt x="13740" y="3649"/>
                    <a:pt x="13711" y="3649"/>
                    <a:pt x="13677" y="3643"/>
                  </a:cubicBezTo>
                  <a:cubicBezTo>
                    <a:pt x="13315" y="3631"/>
                    <a:pt x="12956" y="3580"/>
                    <a:pt x="12620" y="3484"/>
                  </a:cubicBezTo>
                  <a:cubicBezTo>
                    <a:pt x="12331" y="3399"/>
                    <a:pt x="12069" y="3285"/>
                    <a:pt x="11825" y="3143"/>
                  </a:cubicBezTo>
                  <a:cubicBezTo>
                    <a:pt x="11615" y="3012"/>
                    <a:pt x="11422" y="2859"/>
                    <a:pt x="11251" y="2689"/>
                  </a:cubicBezTo>
                  <a:cubicBezTo>
                    <a:pt x="11104" y="2524"/>
                    <a:pt x="10973" y="2348"/>
                    <a:pt x="10860" y="2154"/>
                  </a:cubicBezTo>
                  <a:cubicBezTo>
                    <a:pt x="10745" y="1938"/>
                    <a:pt x="10661" y="1711"/>
                    <a:pt x="10598" y="1449"/>
                  </a:cubicBezTo>
                  <a:cubicBezTo>
                    <a:pt x="10587" y="1422"/>
                    <a:pt x="10569" y="1398"/>
                    <a:pt x="10546" y="1381"/>
                  </a:cubicBezTo>
                  <a:cubicBezTo>
                    <a:pt x="10530" y="1364"/>
                    <a:pt x="10507" y="1359"/>
                    <a:pt x="10478" y="1353"/>
                  </a:cubicBezTo>
                  <a:lnTo>
                    <a:pt x="10456" y="1353"/>
                  </a:lnTo>
                  <a:cubicBezTo>
                    <a:pt x="10410" y="1353"/>
                    <a:pt x="10365" y="1370"/>
                    <a:pt x="10336" y="1409"/>
                  </a:cubicBezTo>
                  <a:cubicBezTo>
                    <a:pt x="10097" y="1694"/>
                    <a:pt x="9808" y="2028"/>
                    <a:pt x="9496" y="2330"/>
                  </a:cubicBezTo>
                  <a:cubicBezTo>
                    <a:pt x="9166" y="2649"/>
                    <a:pt x="8836" y="2893"/>
                    <a:pt x="8501" y="3080"/>
                  </a:cubicBezTo>
                  <a:cubicBezTo>
                    <a:pt x="8246" y="3216"/>
                    <a:pt x="7978" y="3319"/>
                    <a:pt x="7705" y="3387"/>
                  </a:cubicBezTo>
                  <a:lnTo>
                    <a:pt x="7700" y="3387"/>
                  </a:lnTo>
                  <a:lnTo>
                    <a:pt x="7695" y="3392"/>
                  </a:lnTo>
                  <a:cubicBezTo>
                    <a:pt x="7467" y="3439"/>
                    <a:pt x="7262" y="3467"/>
                    <a:pt x="7069" y="3467"/>
                  </a:cubicBezTo>
                  <a:lnTo>
                    <a:pt x="7052" y="3467"/>
                  </a:lnTo>
                  <a:cubicBezTo>
                    <a:pt x="6893" y="3455"/>
                    <a:pt x="6734" y="3433"/>
                    <a:pt x="6575" y="3392"/>
                  </a:cubicBezTo>
                  <a:cubicBezTo>
                    <a:pt x="6399" y="3342"/>
                    <a:pt x="6229" y="3263"/>
                    <a:pt x="6063" y="3171"/>
                  </a:cubicBezTo>
                  <a:cubicBezTo>
                    <a:pt x="5882" y="3058"/>
                    <a:pt x="5705" y="2922"/>
                    <a:pt x="5552" y="2762"/>
                  </a:cubicBezTo>
                  <a:cubicBezTo>
                    <a:pt x="5405" y="2603"/>
                    <a:pt x="5279" y="2427"/>
                    <a:pt x="5172" y="2233"/>
                  </a:cubicBezTo>
                  <a:cubicBezTo>
                    <a:pt x="5075" y="2052"/>
                    <a:pt x="5001" y="1858"/>
                    <a:pt x="4949" y="1660"/>
                  </a:cubicBezTo>
                  <a:cubicBezTo>
                    <a:pt x="4927" y="1558"/>
                    <a:pt x="4910" y="1449"/>
                    <a:pt x="4904" y="1336"/>
                  </a:cubicBezTo>
                  <a:cubicBezTo>
                    <a:pt x="4899" y="1291"/>
                    <a:pt x="4859" y="1257"/>
                    <a:pt x="4813" y="1257"/>
                  </a:cubicBezTo>
                  <a:cubicBezTo>
                    <a:pt x="4802" y="1257"/>
                    <a:pt x="4797" y="1257"/>
                    <a:pt x="4784" y="1262"/>
                  </a:cubicBezTo>
                  <a:cubicBezTo>
                    <a:pt x="4608" y="1330"/>
                    <a:pt x="4432" y="1404"/>
                    <a:pt x="4262" y="1478"/>
                  </a:cubicBezTo>
                  <a:cubicBezTo>
                    <a:pt x="4217" y="1495"/>
                    <a:pt x="4171" y="1512"/>
                    <a:pt x="4126" y="1535"/>
                  </a:cubicBezTo>
                  <a:cubicBezTo>
                    <a:pt x="4102" y="1756"/>
                    <a:pt x="4102" y="1978"/>
                    <a:pt x="4131" y="2194"/>
                  </a:cubicBezTo>
                  <a:cubicBezTo>
                    <a:pt x="4160" y="2393"/>
                    <a:pt x="4212" y="2592"/>
                    <a:pt x="4291" y="2779"/>
                  </a:cubicBezTo>
                  <a:cubicBezTo>
                    <a:pt x="4370" y="2972"/>
                    <a:pt x="4477" y="3154"/>
                    <a:pt x="4608" y="3324"/>
                  </a:cubicBezTo>
                  <a:cubicBezTo>
                    <a:pt x="4750" y="3501"/>
                    <a:pt x="4910" y="3665"/>
                    <a:pt x="5091" y="3801"/>
                  </a:cubicBezTo>
                  <a:cubicBezTo>
                    <a:pt x="5308" y="3966"/>
                    <a:pt x="5547" y="4108"/>
                    <a:pt x="5802" y="4217"/>
                  </a:cubicBezTo>
                  <a:cubicBezTo>
                    <a:pt x="6098" y="4341"/>
                    <a:pt x="6410" y="4427"/>
                    <a:pt x="6728" y="4472"/>
                  </a:cubicBezTo>
                  <a:cubicBezTo>
                    <a:pt x="6893" y="4490"/>
                    <a:pt x="7052" y="4501"/>
                    <a:pt x="7217" y="4501"/>
                  </a:cubicBezTo>
                  <a:cubicBezTo>
                    <a:pt x="7365" y="4501"/>
                    <a:pt x="7519" y="4496"/>
                    <a:pt x="7671" y="4472"/>
                  </a:cubicBezTo>
                  <a:cubicBezTo>
                    <a:pt x="7955" y="4433"/>
                    <a:pt x="8235" y="4359"/>
                    <a:pt x="8490" y="4257"/>
                  </a:cubicBezTo>
                  <a:cubicBezTo>
                    <a:pt x="8712" y="4160"/>
                    <a:pt x="8922" y="4040"/>
                    <a:pt x="9109" y="3893"/>
                  </a:cubicBezTo>
                  <a:cubicBezTo>
                    <a:pt x="9279" y="3767"/>
                    <a:pt x="9416" y="3631"/>
                    <a:pt x="9530" y="3489"/>
                  </a:cubicBezTo>
                  <a:cubicBezTo>
                    <a:pt x="9615" y="3370"/>
                    <a:pt x="9701" y="3240"/>
                    <a:pt x="9774" y="3103"/>
                  </a:cubicBezTo>
                  <a:cubicBezTo>
                    <a:pt x="9808" y="3035"/>
                    <a:pt x="9842" y="2972"/>
                    <a:pt x="9877" y="2904"/>
                  </a:cubicBezTo>
                  <a:cubicBezTo>
                    <a:pt x="9898" y="2847"/>
                    <a:pt x="9927" y="2791"/>
                    <a:pt x="9956" y="2734"/>
                  </a:cubicBezTo>
                  <a:cubicBezTo>
                    <a:pt x="9961" y="2676"/>
                    <a:pt x="10001" y="2620"/>
                    <a:pt x="10058" y="2608"/>
                  </a:cubicBezTo>
                  <a:cubicBezTo>
                    <a:pt x="10076" y="2603"/>
                    <a:pt x="10087" y="2603"/>
                    <a:pt x="10097" y="2603"/>
                  </a:cubicBezTo>
                  <a:cubicBezTo>
                    <a:pt x="10155" y="2603"/>
                    <a:pt x="10205" y="2642"/>
                    <a:pt x="10228" y="2705"/>
                  </a:cubicBezTo>
                  <a:cubicBezTo>
                    <a:pt x="10246" y="2762"/>
                    <a:pt x="10268" y="2819"/>
                    <a:pt x="10291" y="2875"/>
                  </a:cubicBezTo>
                  <a:cubicBezTo>
                    <a:pt x="10370" y="3051"/>
                    <a:pt x="10467" y="3216"/>
                    <a:pt x="10587" y="3376"/>
                  </a:cubicBezTo>
                  <a:cubicBezTo>
                    <a:pt x="10717" y="3546"/>
                    <a:pt x="10876" y="3706"/>
                    <a:pt x="11058" y="3848"/>
                  </a:cubicBezTo>
                  <a:cubicBezTo>
                    <a:pt x="11285" y="4024"/>
                    <a:pt x="11542" y="4171"/>
                    <a:pt x="11825" y="4296"/>
                  </a:cubicBezTo>
                  <a:cubicBezTo>
                    <a:pt x="12189" y="4444"/>
                    <a:pt x="12581" y="4551"/>
                    <a:pt x="12995" y="4614"/>
                  </a:cubicBezTo>
                  <a:cubicBezTo>
                    <a:pt x="13212" y="4643"/>
                    <a:pt x="13428" y="4654"/>
                    <a:pt x="13643" y="4654"/>
                  </a:cubicBezTo>
                  <a:cubicBezTo>
                    <a:pt x="13842" y="4654"/>
                    <a:pt x="14052" y="4643"/>
                    <a:pt x="14257" y="4620"/>
                  </a:cubicBezTo>
                  <a:lnTo>
                    <a:pt x="14275" y="4614"/>
                  </a:lnTo>
                  <a:cubicBezTo>
                    <a:pt x="14723" y="4551"/>
                    <a:pt x="15161" y="4433"/>
                    <a:pt x="15570" y="4262"/>
                  </a:cubicBezTo>
                  <a:cubicBezTo>
                    <a:pt x="15945" y="4103"/>
                    <a:pt x="16292" y="3898"/>
                    <a:pt x="16604" y="3660"/>
                  </a:cubicBezTo>
                  <a:cubicBezTo>
                    <a:pt x="16860" y="3455"/>
                    <a:pt x="17087" y="3229"/>
                    <a:pt x="17280" y="2990"/>
                  </a:cubicBezTo>
                  <a:cubicBezTo>
                    <a:pt x="17474" y="2734"/>
                    <a:pt x="17632" y="2461"/>
                    <a:pt x="17758" y="2177"/>
                  </a:cubicBezTo>
                  <a:cubicBezTo>
                    <a:pt x="17786" y="2097"/>
                    <a:pt x="17815" y="2023"/>
                    <a:pt x="17837" y="1955"/>
                  </a:cubicBezTo>
                  <a:cubicBezTo>
                    <a:pt x="17849" y="1915"/>
                    <a:pt x="17860" y="1876"/>
                    <a:pt x="17871" y="1836"/>
                  </a:cubicBezTo>
                  <a:cubicBezTo>
                    <a:pt x="17889" y="1779"/>
                    <a:pt x="17905" y="1716"/>
                    <a:pt x="17928" y="1653"/>
                  </a:cubicBezTo>
                  <a:cubicBezTo>
                    <a:pt x="17951" y="1598"/>
                    <a:pt x="17996" y="1563"/>
                    <a:pt x="18054" y="1563"/>
                  </a:cubicBezTo>
                  <a:lnTo>
                    <a:pt x="18088" y="1563"/>
                  </a:lnTo>
                  <a:cubicBezTo>
                    <a:pt x="18122" y="1574"/>
                    <a:pt x="18149" y="1598"/>
                    <a:pt x="18161" y="1626"/>
                  </a:cubicBezTo>
                  <a:cubicBezTo>
                    <a:pt x="18183" y="1660"/>
                    <a:pt x="18183" y="1688"/>
                    <a:pt x="18178" y="1722"/>
                  </a:cubicBezTo>
                  <a:cubicBezTo>
                    <a:pt x="18161" y="1842"/>
                    <a:pt x="18127" y="1960"/>
                    <a:pt x="18081" y="2091"/>
                  </a:cubicBezTo>
                  <a:lnTo>
                    <a:pt x="18156" y="2125"/>
                  </a:lnTo>
                  <a:cubicBezTo>
                    <a:pt x="18190" y="2138"/>
                    <a:pt x="18212" y="2148"/>
                    <a:pt x="18235" y="2154"/>
                  </a:cubicBezTo>
                  <a:cubicBezTo>
                    <a:pt x="18309" y="2183"/>
                    <a:pt x="18371" y="2206"/>
                    <a:pt x="18434" y="2222"/>
                  </a:cubicBezTo>
                  <a:cubicBezTo>
                    <a:pt x="18570" y="2262"/>
                    <a:pt x="18712" y="2290"/>
                    <a:pt x="18849" y="2314"/>
                  </a:cubicBezTo>
                  <a:cubicBezTo>
                    <a:pt x="18980" y="2330"/>
                    <a:pt x="19111" y="2335"/>
                    <a:pt x="19247" y="2335"/>
                  </a:cubicBezTo>
                  <a:cubicBezTo>
                    <a:pt x="19400" y="2335"/>
                    <a:pt x="19554" y="2324"/>
                    <a:pt x="19706" y="2308"/>
                  </a:cubicBezTo>
                  <a:cubicBezTo>
                    <a:pt x="20024" y="2256"/>
                    <a:pt x="20343" y="2172"/>
                    <a:pt x="20638" y="2046"/>
                  </a:cubicBezTo>
                  <a:cubicBezTo>
                    <a:pt x="20900" y="1933"/>
                    <a:pt x="21144" y="1797"/>
                    <a:pt x="21348" y="1637"/>
                  </a:cubicBezTo>
                  <a:cubicBezTo>
                    <a:pt x="21519" y="1501"/>
                    <a:pt x="21668" y="1353"/>
                    <a:pt x="21792" y="1194"/>
                  </a:cubicBezTo>
                  <a:cubicBezTo>
                    <a:pt x="21899" y="1052"/>
                    <a:pt x="21991" y="903"/>
                    <a:pt x="22059" y="745"/>
                  </a:cubicBezTo>
                  <a:cubicBezTo>
                    <a:pt x="22082" y="699"/>
                    <a:pt x="22099" y="648"/>
                    <a:pt x="22116" y="603"/>
                  </a:cubicBezTo>
                  <a:cubicBezTo>
                    <a:pt x="22104" y="597"/>
                    <a:pt x="22088" y="591"/>
                    <a:pt x="22070" y="5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 name="Google Shape;393;p4"/>
            <p:cNvSpPr/>
            <p:nvPr/>
          </p:nvSpPr>
          <p:spPr>
            <a:xfrm rot="-789794">
              <a:off x="7657877" y="260048"/>
              <a:ext cx="1103855" cy="534188"/>
            </a:xfrm>
            <a:custGeom>
              <a:avLst/>
              <a:gdLst/>
              <a:ahLst/>
              <a:cxnLst/>
              <a:rect l="l" t="t" r="r" b="b"/>
              <a:pathLst>
                <a:path w="22962" h="11112" extrusionOk="0">
                  <a:moveTo>
                    <a:pt x="10580" y="370"/>
                  </a:moveTo>
                  <a:cubicBezTo>
                    <a:pt x="10790" y="370"/>
                    <a:pt x="10989" y="381"/>
                    <a:pt x="11177" y="404"/>
                  </a:cubicBezTo>
                  <a:cubicBezTo>
                    <a:pt x="11540" y="460"/>
                    <a:pt x="11893" y="557"/>
                    <a:pt x="12217" y="688"/>
                  </a:cubicBezTo>
                  <a:cubicBezTo>
                    <a:pt x="12478" y="801"/>
                    <a:pt x="12717" y="944"/>
                    <a:pt x="12933" y="1103"/>
                  </a:cubicBezTo>
                  <a:cubicBezTo>
                    <a:pt x="13092" y="1233"/>
                    <a:pt x="13234" y="1375"/>
                    <a:pt x="13359" y="1529"/>
                  </a:cubicBezTo>
                  <a:cubicBezTo>
                    <a:pt x="13484" y="1694"/>
                    <a:pt x="13591" y="1887"/>
                    <a:pt x="13694" y="2114"/>
                  </a:cubicBezTo>
                  <a:cubicBezTo>
                    <a:pt x="13700" y="2138"/>
                    <a:pt x="13706" y="2154"/>
                    <a:pt x="13711" y="2172"/>
                  </a:cubicBezTo>
                  <a:lnTo>
                    <a:pt x="13717" y="2188"/>
                  </a:lnTo>
                  <a:cubicBezTo>
                    <a:pt x="13734" y="2233"/>
                    <a:pt x="13756" y="2279"/>
                    <a:pt x="13774" y="2324"/>
                  </a:cubicBezTo>
                  <a:cubicBezTo>
                    <a:pt x="13796" y="2369"/>
                    <a:pt x="13853" y="2393"/>
                    <a:pt x="13893" y="2393"/>
                  </a:cubicBezTo>
                  <a:cubicBezTo>
                    <a:pt x="13905" y="2393"/>
                    <a:pt x="13916" y="2393"/>
                    <a:pt x="13932" y="2387"/>
                  </a:cubicBezTo>
                  <a:cubicBezTo>
                    <a:pt x="13966" y="2382"/>
                    <a:pt x="13995" y="2353"/>
                    <a:pt x="14013" y="2324"/>
                  </a:cubicBezTo>
                  <a:cubicBezTo>
                    <a:pt x="14035" y="2290"/>
                    <a:pt x="14035" y="2256"/>
                    <a:pt x="14024" y="2211"/>
                  </a:cubicBezTo>
                  <a:cubicBezTo>
                    <a:pt x="14018" y="2172"/>
                    <a:pt x="14013" y="2131"/>
                    <a:pt x="14007" y="2086"/>
                  </a:cubicBezTo>
                  <a:cubicBezTo>
                    <a:pt x="14029" y="2075"/>
                    <a:pt x="14052" y="2069"/>
                    <a:pt x="14075" y="2057"/>
                  </a:cubicBezTo>
                  <a:cubicBezTo>
                    <a:pt x="14370" y="1939"/>
                    <a:pt x="14700" y="1847"/>
                    <a:pt x="15057" y="1802"/>
                  </a:cubicBezTo>
                  <a:cubicBezTo>
                    <a:pt x="15262" y="1773"/>
                    <a:pt x="15473" y="1763"/>
                    <a:pt x="15683" y="1763"/>
                  </a:cubicBezTo>
                  <a:cubicBezTo>
                    <a:pt x="15888" y="1763"/>
                    <a:pt x="16098" y="1773"/>
                    <a:pt x="16302" y="1797"/>
                  </a:cubicBezTo>
                  <a:cubicBezTo>
                    <a:pt x="16667" y="1847"/>
                    <a:pt x="17013" y="1939"/>
                    <a:pt x="17320" y="2069"/>
                  </a:cubicBezTo>
                  <a:cubicBezTo>
                    <a:pt x="17546" y="2165"/>
                    <a:pt x="17751" y="2285"/>
                    <a:pt x="17933" y="2421"/>
                  </a:cubicBezTo>
                  <a:cubicBezTo>
                    <a:pt x="18075" y="2534"/>
                    <a:pt x="18194" y="2654"/>
                    <a:pt x="18303" y="2785"/>
                  </a:cubicBezTo>
                  <a:cubicBezTo>
                    <a:pt x="18399" y="2922"/>
                    <a:pt x="18490" y="3069"/>
                    <a:pt x="18558" y="3229"/>
                  </a:cubicBezTo>
                  <a:cubicBezTo>
                    <a:pt x="18598" y="3324"/>
                    <a:pt x="18632" y="3426"/>
                    <a:pt x="18660" y="3529"/>
                  </a:cubicBezTo>
                  <a:cubicBezTo>
                    <a:pt x="18689" y="3643"/>
                    <a:pt x="18705" y="3762"/>
                    <a:pt x="18723" y="3859"/>
                  </a:cubicBezTo>
                  <a:lnTo>
                    <a:pt x="18723" y="3876"/>
                  </a:lnTo>
                  <a:cubicBezTo>
                    <a:pt x="18734" y="3961"/>
                    <a:pt x="18746" y="4040"/>
                    <a:pt x="18746" y="4115"/>
                  </a:cubicBezTo>
                  <a:cubicBezTo>
                    <a:pt x="18746" y="4171"/>
                    <a:pt x="18786" y="4223"/>
                    <a:pt x="18836" y="4239"/>
                  </a:cubicBezTo>
                  <a:lnTo>
                    <a:pt x="18870" y="4239"/>
                  </a:lnTo>
                  <a:cubicBezTo>
                    <a:pt x="18894" y="4239"/>
                    <a:pt x="18917" y="4234"/>
                    <a:pt x="18939" y="4223"/>
                  </a:cubicBezTo>
                  <a:cubicBezTo>
                    <a:pt x="18962" y="4211"/>
                    <a:pt x="18990" y="4176"/>
                    <a:pt x="18996" y="4149"/>
                  </a:cubicBezTo>
                  <a:lnTo>
                    <a:pt x="19001" y="4097"/>
                  </a:lnTo>
                  <a:cubicBezTo>
                    <a:pt x="19012" y="4035"/>
                    <a:pt x="19019" y="3972"/>
                    <a:pt x="19030" y="3910"/>
                  </a:cubicBezTo>
                  <a:cubicBezTo>
                    <a:pt x="19030" y="3859"/>
                    <a:pt x="19035" y="3808"/>
                    <a:pt x="19035" y="3756"/>
                  </a:cubicBezTo>
                  <a:lnTo>
                    <a:pt x="19035" y="3751"/>
                  </a:lnTo>
                  <a:cubicBezTo>
                    <a:pt x="19087" y="3728"/>
                    <a:pt x="19143" y="3699"/>
                    <a:pt x="19200" y="3677"/>
                  </a:cubicBezTo>
                  <a:cubicBezTo>
                    <a:pt x="19387" y="3597"/>
                    <a:pt x="19581" y="3546"/>
                    <a:pt x="19785" y="3518"/>
                  </a:cubicBezTo>
                  <a:cubicBezTo>
                    <a:pt x="19871" y="3507"/>
                    <a:pt x="19967" y="3501"/>
                    <a:pt x="20058" y="3501"/>
                  </a:cubicBezTo>
                  <a:cubicBezTo>
                    <a:pt x="20150" y="3501"/>
                    <a:pt x="20246" y="3507"/>
                    <a:pt x="20336" y="3518"/>
                  </a:cubicBezTo>
                  <a:lnTo>
                    <a:pt x="20354" y="3518"/>
                  </a:lnTo>
                  <a:cubicBezTo>
                    <a:pt x="20564" y="3552"/>
                    <a:pt x="20769" y="3609"/>
                    <a:pt x="20968" y="3688"/>
                  </a:cubicBezTo>
                  <a:lnTo>
                    <a:pt x="20968" y="3694"/>
                  </a:lnTo>
                  <a:lnTo>
                    <a:pt x="20979" y="3694"/>
                  </a:lnTo>
                  <a:cubicBezTo>
                    <a:pt x="21183" y="3785"/>
                    <a:pt x="21382" y="3898"/>
                    <a:pt x="21569" y="4040"/>
                  </a:cubicBezTo>
                  <a:cubicBezTo>
                    <a:pt x="21768" y="4200"/>
                    <a:pt x="21951" y="4381"/>
                    <a:pt x="22109" y="4580"/>
                  </a:cubicBezTo>
                  <a:cubicBezTo>
                    <a:pt x="22263" y="4785"/>
                    <a:pt x="22387" y="4995"/>
                    <a:pt x="22484" y="5222"/>
                  </a:cubicBezTo>
                  <a:cubicBezTo>
                    <a:pt x="22570" y="5427"/>
                    <a:pt x="22626" y="5637"/>
                    <a:pt x="22655" y="5854"/>
                  </a:cubicBezTo>
                  <a:cubicBezTo>
                    <a:pt x="22678" y="6035"/>
                    <a:pt x="22678" y="6211"/>
                    <a:pt x="22660" y="6399"/>
                  </a:cubicBezTo>
                  <a:cubicBezTo>
                    <a:pt x="22633" y="6575"/>
                    <a:pt x="22587" y="6751"/>
                    <a:pt x="22513" y="6916"/>
                  </a:cubicBezTo>
                  <a:cubicBezTo>
                    <a:pt x="22445" y="7074"/>
                    <a:pt x="22353" y="7223"/>
                    <a:pt x="22246" y="7365"/>
                  </a:cubicBezTo>
                  <a:cubicBezTo>
                    <a:pt x="22122" y="7524"/>
                    <a:pt x="21973" y="7672"/>
                    <a:pt x="21808" y="7808"/>
                  </a:cubicBezTo>
                  <a:cubicBezTo>
                    <a:pt x="21598" y="7968"/>
                    <a:pt x="21354" y="8104"/>
                    <a:pt x="21092" y="8217"/>
                  </a:cubicBezTo>
                  <a:cubicBezTo>
                    <a:pt x="20797" y="8343"/>
                    <a:pt x="20478" y="8427"/>
                    <a:pt x="20160" y="8479"/>
                  </a:cubicBezTo>
                  <a:cubicBezTo>
                    <a:pt x="20008" y="8495"/>
                    <a:pt x="19854" y="8506"/>
                    <a:pt x="19701" y="8506"/>
                  </a:cubicBezTo>
                  <a:cubicBezTo>
                    <a:pt x="19565" y="8506"/>
                    <a:pt x="19434" y="8501"/>
                    <a:pt x="19303" y="8485"/>
                  </a:cubicBezTo>
                  <a:cubicBezTo>
                    <a:pt x="19166" y="8461"/>
                    <a:pt x="19024" y="8433"/>
                    <a:pt x="18888" y="8393"/>
                  </a:cubicBezTo>
                  <a:cubicBezTo>
                    <a:pt x="18825" y="8377"/>
                    <a:pt x="18763" y="8354"/>
                    <a:pt x="18689" y="8325"/>
                  </a:cubicBezTo>
                  <a:cubicBezTo>
                    <a:pt x="18666" y="8319"/>
                    <a:pt x="18644" y="8309"/>
                    <a:pt x="18610" y="8296"/>
                  </a:cubicBezTo>
                  <a:lnTo>
                    <a:pt x="18542" y="8262"/>
                  </a:lnTo>
                  <a:lnTo>
                    <a:pt x="18535" y="8262"/>
                  </a:lnTo>
                  <a:cubicBezTo>
                    <a:pt x="18581" y="8138"/>
                    <a:pt x="18610" y="8013"/>
                    <a:pt x="18632" y="7893"/>
                  </a:cubicBezTo>
                  <a:cubicBezTo>
                    <a:pt x="18637" y="7859"/>
                    <a:pt x="18637" y="7831"/>
                    <a:pt x="18615" y="7797"/>
                  </a:cubicBezTo>
                  <a:cubicBezTo>
                    <a:pt x="18603" y="7769"/>
                    <a:pt x="18576" y="7745"/>
                    <a:pt x="18542" y="7734"/>
                  </a:cubicBezTo>
                  <a:lnTo>
                    <a:pt x="18508" y="7734"/>
                  </a:lnTo>
                  <a:cubicBezTo>
                    <a:pt x="18450" y="7734"/>
                    <a:pt x="18405" y="7769"/>
                    <a:pt x="18382" y="7824"/>
                  </a:cubicBezTo>
                  <a:cubicBezTo>
                    <a:pt x="18359" y="7887"/>
                    <a:pt x="18343" y="7950"/>
                    <a:pt x="18325" y="8007"/>
                  </a:cubicBezTo>
                  <a:cubicBezTo>
                    <a:pt x="18314" y="8047"/>
                    <a:pt x="18303" y="8086"/>
                    <a:pt x="18291" y="8126"/>
                  </a:cubicBezTo>
                  <a:cubicBezTo>
                    <a:pt x="18269" y="8194"/>
                    <a:pt x="18240" y="8268"/>
                    <a:pt x="18212" y="8348"/>
                  </a:cubicBezTo>
                  <a:cubicBezTo>
                    <a:pt x="18086" y="8632"/>
                    <a:pt x="17928" y="8910"/>
                    <a:pt x="17734" y="9161"/>
                  </a:cubicBezTo>
                  <a:cubicBezTo>
                    <a:pt x="17541" y="9400"/>
                    <a:pt x="17314" y="9626"/>
                    <a:pt x="17058" y="9831"/>
                  </a:cubicBezTo>
                  <a:cubicBezTo>
                    <a:pt x="16746" y="10069"/>
                    <a:pt x="16399" y="10274"/>
                    <a:pt x="16024" y="10433"/>
                  </a:cubicBezTo>
                  <a:cubicBezTo>
                    <a:pt x="15615" y="10604"/>
                    <a:pt x="15177" y="10722"/>
                    <a:pt x="14729" y="10785"/>
                  </a:cubicBezTo>
                  <a:lnTo>
                    <a:pt x="14711" y="10791"/>
                  </a:lnTo>
                  <a:cubicBezTo>
                    <a:pt x="14506" y="10814"/>
                    <a:pt x="14296" y="10825"/>
                    <a:pt x="14097" y="10825"/>
                  </a:cubicBezTo>
                  <a:cubicBezTo>
                    <a:pt x="13882" y="10825"/>
                    <a:pt x="13666" y="10814"/>
                    <a:pt x="13449" y="10785"/>
                  </a:cubicBezTo>
                  <a:cubicBezTo>
                    <a:pt x="13035" y="10722"/>
                    <a:pt x="12643" y="10620"/>
                    <a:pt x="12279" y="10467"/>
                  </a:cubicBezTo>
                  <a:cubicBezTo>
                    <a:pt x="11996" y="10342"/>
                    <a:pt x="11739" y="10195"/>
                    <a:pt x="11512" y="10019"/>
                  </a:cubicBezTo>
                  <a:cubicBezTo>
                    <a:pt x="11330" y="9877"/>
                    <a:pt x="11171" y="9717"/>
                    <a:pt x="11041" y="9547"/>
                  </a:cubicBezTo>
                  <a:cubicBezTo>
                    <a:pt x="10921" y="9387"/>
                    <a:pt x="10824" y="9222"/>
                    <a:pt x="10745" y="9046"/>
                  </a:cubicBezTo>
                  <a:cubicBezTo>
                    <a:pt x="10722" y="8990"/>
                    <a:pt x="10706" y="8933"/>
                    <a:pt x="10682" y="8876"/>
                  </a:cubicBezTo>
                  <a:cubicBezTo>
                    <a:pt x="10659" y="8813"/>
                    <a:pt x="10609" y="8774"/>
                    <a:pt x="10551" y="8774"/>
                  </a:cubicBezTo>
                  <a:cubicBezTo>
                    <a:pt x="10541" y="8774"/>
                    <a:pt x="10530" y="8774"/>
                    <a:pt x="10512" y="8779"/>
                  </a:cubicBezTo>
                  <a:cubicBezTo>
                    <a:pt x="10461" y="8791"/>
                    <a:pt x="10421" y="8842"/>
                    <a:pt x="10415" y="8899"/>
                  </a:cubicBezTo>
                  <a:lnTo>
                    <a:pt x="10410" y="8905"/>
                  </a:lnTo>
                  <a:lnTo>
                    <a:pt x="10410" y="8910"/>
                  </a:lnTo>
                  <a:cubicBezTo>
                    <a:pt x="10381" y="8967"/>
                    <a:pt x="10352" y="9018"/>
                    <a:pt x="10331" y="9075"/>
                  </a:cubicBezTo>
                  <a:cubicBezTo>
                    <a:pt x="10296" y="9143"/>
                    <a:pt x="10262" y="9206"/>
                    <a:pt x="10228" y="9274"/>
                  </a:cubicBezTo>
                  <a:cubicBezTo>
                    <a:pt x="10155" y="9411"/>
                    <a:pt x="10069" y="9541"/>
                    <a:pt x="9984" y="9660"/>
                  </a:cubicBezTo>
                  <a:cubicBezTo>
                    <a:pt x="9870" y="9802"/>
                    <a:pt x="9733" y="9933"/>
                    <a:pt x="9563" y="10064"/>
                  </a:cubicBezTo>
                  <a:cubicBezTo>
                    <a:pt x="9376" y="10211"/>
                    <a:pt x="9166" y="10331"/>
                    <a:pt x="8944" y="10428"/>
                  </a:cubicBezTo>
                  <a:cubicBezTo>
                    <a:pt x="8689" y="10530"/>
                    <a:pt x="8409" y="10604"/>
                    <a:pt x="8125" y="10643"/>
                  </a:cubicBezTo>
                  <a:cubicBezTo>
                    <a:pt x="7973" y="10667"/>
                    <a:pt x="7819" y="10672"/>
                    <a:pt x="7671" y="10672"/>
                  </a:cubicBezTo>
                  <a:cubicBezTo>
                    <a:pt x="7512" y="10672"/>
                    <a:pt x="7347" y="10661"/>
                    <a:pt x="7182" y="10643"/>
                  </a:cubicBezTo>
                  <a:cubicBezTo>
                    <a:pt x="6864" y="10598"/>
                    <a:pt x="6552" y="10512"/>
                    <a:pt x="6256" y="10388"/>
                  </a:cubicBezTo>
                  <a:cubicBezTo>
                    <a:pt x="6001" y="10279"/>
                    <a:pt x="5762" y="10137"/>
                    <a:pt x="5545" y="9972"/>
                  </a:cubicBezTo>
                  <a:cubicBezTo>
                    <a:pt x="5364" y="9836"/>
                    <a:pt x="5204" y="9672"/>
                    <a:pt x="5062" y="9502"/>
                  </a:cubicBezTo>
                  <a:cubicBezTo>
                    <a:pt x="4931" y="9325"/>
                    <a:pt x="4824" y="9143"/>
                    <a:pt x="4745" y="8950"/>
                  </a:cubicBezTo>
                  <a:cubicBezTo>
                    <a:pt x="4666" y="8763"/>
                    <a:pt x="4614" y="8564"/>
                    <a:pt x="4585" y="8365"/>
                  </a:cubicBezTo>
                  <a:cubicBezTo>
                    <a:pt x="4551" y="8131"/>
                    <a:pt x="4556" y="7887"/>
                    <a:pt x="4585" y="7643"/>
                  </a:cubicBezTo>
                  <a:cubicBezTo>
                    <a:pt x="4591" y="7620"/>
                    <a:pt x="4574" y="7586"/>
                    <a:pt x="4556" y="7569"/>
                  </a:cubicBezTo>
                  <a:cubicBezTo>
                    <a:pt x="4535" y="7546"/>
                    <a:pt x="4506" y="7535"/>
                    <a:pt x="4477" y="7535"/>
                  </a:cubicBezTo>
                  <a:cubicBezTo>
                    <a:pt x="4449" y="7535"/>
                    <a:pt x="4420" y="7546"/>
                    <a:pt x="4398" y="7569"/>
                  </a:cubicBezTo>
                  <a:cubicBezTo>
                    <a:pt x="4375" y="7593"/>
                    <a:pt x="4370" y="7614"/>
                    <a:pt x="4364" y="7643"/>
                  </a:cubicBezTo>
                  <a:cubicBezTo>
                    <a:pt x="4341" y="7814"/>
                    <a:pt x="4335" y="7989"/>
                    <a:pt x="4335" y="8160"/>
                  </a:cubicBezTo>
                  <a:lnTo>
                    <a:pt x="4330" y="8165"/>
                  </a:lnTo>
                  <a:cubicBezTo>
                    <a:pt x="4239" y="8223"/>
                    <a:pt x="4147" y="8262"/>
                    <a:pt x="4063" y="8302"/>
                  </a:cubicBezTo>
                  <a:cubicBezTo>
                    <a:pt x="3864" y="8382"/>
                    <a:pt x="3659" y="8438"/>
                    <a:pt x="3455" y="8467"/>
                  </a:cubicBezTo>
                  <a:cubicBezTo>
                    <a:pt x="3358" y="8479"/>
                    <a:pt x="3261" y="8485"/>
                    <a:pt x="3159" y="8485"/>
                  </a:cubicBezTo>
                  <a:cubicBezTo>
                    <a:pt x="3069" y="8485"/>
                    <a:pt x="2972" y="8479"/>
                    <a:pt x="2875" y="8467"/>
                  </a:cubicBezTo>
                  <a:cubicBezTo>
                    <a:pt x="2659" y="8438"/>
                    <a:pt x="2449" y="8382"/>
                    <a:pt x="2245" y="8296"/>
                  </a:cubicBezTo>
                  <a:cubicBezTo>
                    <a:pt x="2028" y="8206"/>
                    <a:pt x="1823" y="8081"/>
                    <a:pt x="1624" y="7934"/>
                  </a:cubicBezTo>
                  <a:cubicBezTo>
                    <a:pt x="1409" y="7763"/>
                    <a:pt x="1210" y="7564"/>
                    <a:pt x="1039" y="7347"/>
                  </a:cubicBezTo>
                  <a:cubicBezTo>
                    <a:pt x="858" y="7108"/>
                    <a:pt x="711" y="6853"/>
                    <a:pt x="591" y="6581"/>
                  </a:cubicBezTo>
                  <a:cubicBezTo>
                    <a:pt x="488" y="6324"/>
                    <a:pt x="415" y="6069"/>
                    <a:pt x="375" y="5802"/>
                  </a:cubicBezTo>
                  <a:cubicBezTo>
                    <a:pt x="347" y="5563"/>
                    <a:pt x="347" y="5319"/>
                    <a:pt x="375" y="5081"/>
                  </a:cubicBezTo>
                  <a:cubicBezTo>
                    <a:pt x="409" y="4858"/>
                    <a:pt x="465" y="4648"/>
                    <a:pt x="551" y="4444"/>
                  </a:cubicBezTo>
                  <a:cubicBezTo>
                    <a:pt x="636" y="4257"/>
                    <a:pt x="738" y="4081"/>
                    <a:pt x="863" y="3910"/>
                  </a:cubicBezTo>
                  <a:cubicBezTo>
                    <a:pt x="994" y="3751"/>
                    <a:pt x="1154" y="3591"/>
                    <a:pt x="1341" y="3444"/>
                  </a:cubicBezTo>
                  <a:cubicBezTo>
                    <a:pt x="1563" y="3279"/>
                    <a:pt x="1818" y="3132"/>
                    <a:pt x="2091" y="3012"/>
                  </a:cubicBezTo>
                  <a:cubicBezTo>
                    <a:pt x="2421" y="2870"/>
                    <a:pt x="2767" y="2779"/>
                    <a:pt x="3119" y="2723"/>
                  </a:cubicBezTo>
                  <a:cubicBezTo>
                    <a:pt x="3289" y="2705"/>
                    <a:pt x="3460" y="2694"/>
                    <a:pt x="3625" y="2694"/>
                  </a:cubicBezTo>
                  <a:cubicBezTo>
                    <a:pt x="3761" y="2694"/>
                    <a:pt x="3909" y="2699"/>
                    <a:pt x="4045" y="2717"/>
                  </a:cubicBezTo>
                  <a:cubicBezTo>
                    <a:pt x="4278" y="2751"/>
                    <a:pt x="4495" y="2807"/>
                    <a:pt x="4693" y="2888"/>
                  </a:cubicBezTo>
                  <a:cubicBezTo>
                    <a:pt x="4876" y="2967"/>
                    <a:pt x="5046" y="3064"/>
                    <a:pt x="5193" y="3177"/>
                  </a:cubicBezTo>
                  <a:cubicBezTo>
                    <a:pt x="5313" y="3274"/>
                    <a:pt x="5426" y="3381"/>
                    <a:pt x="5545" y="3518"/>
                  </a:cubicBezTo>
                  <a:cubicBezTo>
                    <a:pt x="5568" y="3546"/>
                    <a:pt x="5608" y="3563"/>
                    <a:pt x="5654" y="3563"/>
                  </a:cubicBezTo>
                  <a:cubicBezTo>
                    <a:pt x="5682" y="3563"/>
                    <a:pt x="5710" y="3557"/>
                    <a:pt x="5733" y="3546"/>
                  </a:cubicBezTo>
                  <a:cubicBezTo>
                    <a:pt x="5767" y="3523"/>
                    <a:pt x="5796" y="3484"/>
                    <a:pt x="5807" y="3444"/>
                  </a:cubicBezTo>
                  <a:cubicBezTo>
                    <a:pt x="5812" y="3405"/>
                    <a:pt x="5807" y="3365"/>
                    <a:pt x="5791" y="3331"/>
                  </a:cubicBezTo>
                  <a:cubicBezTo>
                    <a:pt x="5733" y="3245"/>
                    <a:pt x="5665" y="3166"/>
                    <a:pt x="5592" y="3080"/>
                  </a:cubicBezTo>
                  <a:cubicBezTo>
                    <a:pt x="5705" y="2875"/>
                    <a:pt x="5836" y="2671"/>
                    <a:pt x="5988" y="2472"/>
                  </a:cubicBezTo>
                  <a:cubicBezTo>
                    <a:pt x="6193" y="2206"/>
                    <a:pt x="6432" y="1955"/>
                    <a:pt x="6693" y="1728"/>
                  </a:cubicBezTo>
                  <a:cubicBezTo>
                    <a:pt x="6762" y="1671"/>
                    <a:pt x="6824" y="1619"/>
                    <a:pt x="6893" y="1563"/>
                  </a:cubicBezTo>
                  <a:lnTo>
                    <a:pt x="6893" y="1563"/>
                  </a:lnTo>
                  <a:lnTo>
                    <a:pt x="6887" y="1569"/>
                  </a:lnTo>
                  <a:cubicBezTo>
                    <a:pt x="7257" y="1285"/>
                    <a:pt x="7654" y="1052"/>
                    <a:pt x="8080" y="869"/>
                  </a:cubicBezTo>
                  <a:cubicBezTo>
                    <a:pt x="8592" y="654"/>
                    <a:pt x="9143" y="507"/>
                    <a:pt x="9722" y="426"/>
                  </a:cubicBezTo>
                  <a:cubicBezTo>
                    <a:pt x="9984" y="392"/>
                    <a:pt x="10239" y="376"/>
                    <a:pt x="10483" y="370"/>
                  </a:cubicBezTo>
                  <a:close/>
                  <a:moveTo>
                    <a:pt x="10598" y="1"/>
                  </a:moveTo>
                  <a:cubicBezTo>
                    <a:pt x="10262" y="12"/>
                    <a:pt x="9932" y="40"/>
                    <a:pt x="9602" y="97"/>
                  </a:cubicBezTo>
                  <a:cubicBezTo>
                    <a:pt x="9285" y="148"/>
                    <a:pt x="8972" y="222"/>
                    <a:pt x="8671" y="318"/>
                  </a:cubicBezTo>
                  <a:cubicBezTo>
                    <a:pt x="8359" y="415"/>
                    <a:pt x="8057" y="546"/>
                    <a:pt x="7768" y="688"/>
                  </a:cubicBezTo>
                  <a:cubicBezTo>
                    <a:pt x="7262" y="938"/>
                    <a:pt x="6796" y="1268"/>
                    <a:pt x="6387" y="1660"/>
                  </a:cubicBezTo>
                  <a:cubicBezTo>
                    <a:pt x="6001" y="2029"/>
                    <a:pt x="5688" y="2461"/>
                    <a:pt x="5432" y="2927"/>
                  </a:cubicBezTo>
                  <a:cubicBezTo>
                    <a:pt x="5330" y="2841"/>
                    <a:pt x="5222" y="2757"/>
                    <a:pt x="5102" y="2689"/>
                  </a:cubicBezTo>
                  <a:cubicBezTo>
                    <a:pt x="4841" y="2534"/>
                    <a:pt x="4540" y="2432"/>
                    <a:pt x="4239" y="2382"/>
                  </a:cubicBezTo>
                  <a:cubicBezTo>
                    <a:pt x="4040" y="2342"/>
                    <a:pt x="3840" y="2324"/>
                    <a:pt x="3636" y="2324"/>
                  </a:cubicBezTo>
                  <a:cubicBezTo>
                    <a:pt x="3193" y="2324"/>
                    <a:pt x="2749" y="2410"/>
                    <a:pt x="2329" y="2552"/>
                  </a:cubicBezTo>
                  <a:cubicBezTo>
                    <a:pt x="2028" y="2654"/>
                    <a:pt x="1733" y="2796"/>
                    <a:pt x="1461" y="2967"/>
                  </a:cubicBezTo>
                  <a:cubicBezTo>
                    <a:pt x="1204" y="3126"/>
                    <a:pt x="960" y="3319"/>
                    <a:pt x="756" y="3546"/>
                  </a:cubicBezTo>
                  <a:cubicBezTo>
                    <a:pt x="546" y="3767"/>
                    <a:pt x="375" y="4029"/>
                    <a:pt x="250" y="4307"/>
                  </a:cubicBezTo>
                  <a:cubicBezTo>
                    <a:pt x="187" y="4456"/>
                    <a:pt x="136" y="4598"/>
                    <a:pt x="97" y="4751"/>
                  </a:cubicBezTo>
                  <a:cubicBezTo>
                    <a:pt x="63" y="4899"/>
                    <a:pt x="40" y="5052"/>
                    <a:pt x="29" y="5206"/>
                  </a:cubicBezTo>
                  <a:cubicBezTo>
                    <a:pt x="0" y="5501"/>
                    <a:pt x="29" y="5797"/>
                    <a:pt x="85" y="6086"/>
                  </a:cubicBezTo>
                  <a:cubicBezTo>
                    <a:pt x="147" y="6376"/>
                    <a:pt x="250" y="6660"/>
                    <a:pt x="386" y="6927"/>
                  </a:cubicBezTo>
                  <a:cubicBezTo>
                    <a:pt x="648" y="7456"/>
                    <a:pt x="1045" y="7921"/>
                    <a:pt x="1534" y="8262"/>
                  </a:cubicBezTo>
                  <a:cubicBezTo>
                    <a:pt x="1739" y="8404"/>
                    <a:pt x="1960" y="8519"/>
                    <a:pt x="2193" y="8609"/>
                  </a:cubicBezTo>
                  <a:cubicBezTo>
                    <a:pt x="2432" y="8700"/>
                    <a:pt x="2676" y="8757"/>
                    <a:pt x="2932" y="8779"/>
                  </a:cubicBezTo>
                  <a:cubicBezTo>
                    <a:pt x="2997" y="8785"/>
                    <a:pt x="3063" y="8788"/>
                    <a:pt x="3129" y="8788"/>
                  </a:cubicBezTo>
                  <a:cubicBezTo>
                    <a:pt x="3317" y="8788"/>
                    <a:pt x="3507" y="8765"/>
                    <a:pt x="3688" y="8723"/>
                  </a:cubicBezTo>
                  <a:cubicBezTo>
                    <a:pt x="3926" y="8671"/>
                    <a:pt x="4154" y="8581"/>
                    <a:pt x="4364" y="8467"/>
                  </a:cubicBezTo>
                  <a:cubicBezTo>
                    <a:pt x="4398" y="8677"/>
                    <a:pt x="4449" y="8881"/>
                    <a:pt x="4535" y="9080"/>
                  </a:cubicBezTo>
                  <a:cubicBezTo>
                    <a:pt x="4625" y="9297"/>
                    <a:pt x="4739" y="9495"/>
                    <a:pt x="4876" y="9678"/>
                  </a:cubicBezTo>
                  <a:cubicBezTo>
                    <a:pt x="5017" y="9859"/>
                    <a:pt x="5177" y="10024"/>
                    <a:pt x="5358" y="10166"/>
                  </a:cubicBezTo>
                  <a:cubicBezTo>
                    <a:pt x="5722" y="10467"/>
                    <a:pt x="6153" y="10683"/>
                    <a:pt x="6609" y="10814"/>
                  </a:cubicBezTo>
                  <a:cubicBezTo>
                    <a:pt x="6958" y="10917"/>
                    <a:pt x="7324" y="10972"/>
                    <a:pt x="7689" y="10972"/>
                  </a:cubicBezTo>
                  <a:cubicBezTo>
                    <a:pt x="7804" y="10972"/>
                    <a:pt x="7919" y="10967"/>
                    <a:pt x="8034" y="10956"/>
                  </a:cubicBezTo>
                  <a:cubicBezTo>
                    <a:pt x="8518" y="10911"/>
                    <a:pt x="8989" y="10774"/>
                    <a:pt x="9415" y="10530"/>
                  </a:cubicBezTo>
                  <a:cubicBezTo>
                    <a:pt x="9631" y="10410"/>
                    <a:pt x="9830" y="10257"/>
                    <a:pt x="10006" y="10087"/>
                  </a:cubicBezTo>
                  <a:cubicBezTo>
                    <a:pt x="10239" y="9859"/>
                    <a:pt x="10421" y="9581"/>
                    <a:pt x="10557" y="9285"/>
                  </a:cubicBezTo>
                  <a:cubicBezTo>
                    <a:pt x="10580" y="9331"/>
                    <a:pt x="10598" y="9371"/>
                    <a:pt x="10620" y="9416"/>
                  </a:cubicBezTo>
                  <a:cubicBezTo>
                    <a:pt x="10700" y="9558"/>
                    <a:pt x="10802" y="9694"/>
                    <a:pt x="10905" y="9820"/>
                  </a:cubicBezTo>
                  <a:cubicBezTo>
                    <a:pt x="11115" y="10075"/>
                    <a:pt x="11375" y="10286"/>
                    <a:pt x="11655" y="10456"/>
                  </a:cubicBezTo>
                  <a:cubicBezTo>
                    <a:pt x="11944" y="10632"/>
                    <a:pt x="12256" y="10769"/>
                    <a:pt x="12575" y="10871"/>
                  </a:cubicBezTo>
                  <a:cubicBezTo>
                    <a:pt x="12899" y="10979"/>
                    <a:pt x="13229" y="11042"/>
                    <a:pt x="13569" y="11081"/>
                  </a:cubicBezTo>
                  <a:cubicBezTo>
                    <a:pt x="13745" y="11102"/>
                    <a:pt x="13923" y="11111"/>
                    <a:pt x="14101" y="11111"/>
                  </a:cubicBezTo>
                  <a:cubicBezTo>
                    <a:pt x="14612" y="11111"/>
                    <a:pt x="15127" y="11030"/>
                    <a:pt x="15621" y="10882"/>
                  </a:cubicBezTo>
                  <a:cubicBezTo>
                    <a:pt x="16308" y="10672"/>
                    <a:pt x="16956" y="10320"/>
                    <a:pt x="17496" y="9831"/>
                  </a:cubicBezTo>
                  <a:cubicBezTo>
                    <a:pt x="17758" y="9592"/>
                    <a:pt x="17989" y="9314"/>
                    <a:pt x="18183" y="9012"/>
                  </a:cubicBezTo>
                  <a:cubicBezTo>
                    <a:pt x="18274" y="8860"/>
                    <a:pt x="18359" y="8705"/>
                    <a:pt x="18433" y="8540"/>
                  </a:cubicBezTo>
                  <a:cubicBezTo>
                    <a:pt x="18433" y="8530"/>
                    <a:pt x="18439" y="8519"/>
                    <a:pt x="18445" y="8506"/>
                  </a:cubicBezTo>
                  <a:cubicBezTo>
                    <a:pt x="18484" y="8535"/>
                    <a:pt x="18524" y="8553"/>
                    <a:pt x="18564" y="8575"/>
                  </a:cubicBezTo>
                  <a:cubicBezTo>
                    <a:pt x="18644" y="8615"/>
                    <a:pt x="18729" y="8643"/>
                    <a:pt x="18814" y="8677"/>
                  </a:cubicBezTo>
                  <a:cubicBezTo>
                    <a:pt x="18973" y="8729"/>
                    <a:pt x="19143" y="8763"/>
                    <a:pt x="19314" y="8786"/>
                  </a:cubicBezTo>
                  <a:cubicBezTo>
                    <a:pt x="19438" y="8802"/>
                    <a:pt x="19563" y="8810"/>
                    <a:pt x="19688" y="8810"/>
                  </a:cubicBezTo>
                  <a:cubicBezTo>
                    <a:pt x="19906" y="8810"/>
                    <a:pt x="20125" y="8787"/>
                    <a:pt x="20342" y="8752"/>
                  </a:cubicBezTo>
                  <a:cubicBezTo>
                    <a:pt x="20683" y="8695"/>
                    <a:pt x="21013" y="8587"/>
                    <a:pt x="21331" y="8438"/>
                  </a:cubicBezTo>
                  <a:cubicBezTo>
                    <a:pt x="21627" y="8302"/>
                    <a:pt x="21905" y="8120"/>
                    <a:pt x="22149" y="7905"/>
                  </a:cubicBezTo>
                  <a:cubicBezTo>
                    <a:pt x="22547" y="7552"/>
                    <a:pt x="22838" y="7069"/>
                    <a:pt x="22928" y="6541"/>
                  </a:cubicBezTo>
                  <a:cubicBezTo>
                    <a:pt x="22945" y="6416"/>
                    <a:pt x="22956" y="6290"/>
                    <a:pt x="22962" y="6166"/>
                  </a:cubicBezTo>
                  <a:cubicBezTo>
                    <a:pt x="22962" y="6035"/>
                    <a:pt x="22951" y="5910"/>
                    <a:pt x="22928" y="5786"/>
                  </a:cubicBezTo>
                  <a:cubicBezTo>
                    <a:pt x="22893" y="5540"/>
                    <a:pt x="22820" y="5308"/>
                    <a:pt x="22718" y="5081"/>
                  </a:cubicBezTo>
                  <a:cubicBezTo>
                    <a:pt x="22518" y="4626"/>
                    <a:pt x="22201" y="4228"/>
                    <a:pt x="21815" y="3916"/>
                  </a:cubicBezTo>
                  <a:cubicBezTo>
                    <a:pt x="21427" y="3597"/>
                    <a:pt x="20962" y="3370"/>
                    <a:pt x="20462" y="3297"/>
                  </a:cubicBezTo>
                  <a:cubicBezTo>
                    <a:pt x="20336" y="3279"/>
                    <a:pt x="20205" y="3268"/>
                    <a:pt x="20081" y="3268"/>
                  </a:cubicBezTo>
                  <a:cubicBezTo>
                    <a:pt x="19940" y="3268"/>
                    <a:pt x="19796" y="3279"/>
                    <a:pt x="19655" y="3302"/>
                  </a:cubicBezTo>
                  <a:cubicBezTo>
                    <a:pt x="19434" y="3342"/>
                    <a:pt x="19224" y="3415"/>
                    <a:pt x="19019" y="3512"/>
                  </a:cubicBezTo>
                  <a:cubicBezTo>
                    <a:pt x="19007" y="3444"/>
                    <a:pt x="19001" y="3376"/>
                    <a:pt x="18985" y="3308"/>
                  </a:cubicBezTo>
                  <a:cubicBezTo>
                    <a:pt x="18962" y="3182"/>
                    <a:pt x="18917" y="3058"/>
                    <a:pt x="18865" y="2944"/>
                  </a:cubicBezTo>
                  <a:cubicBezTo>
                    <a:pt x="18825" y="2836"/>
                    <a:pt x="18768" y="2739"/>
                    <a:pt x="18712" y="2649"/>
                  </a:cubicBezTo>
                  <a:cubicBezTo>
                    <a:pt x="18450" y="2251"/>
                    <a:pt x="18058" y="1955"/>
                    <a:pt x="17627" y="1773"/>
                  </a:cubicBezTo>
                  <a:cubicBezTo>
                    <a:pt x="17166" y="1574"/>
                    <a:pt x="16672" y="1483"/>
                    <a:pt x="16172" y="1461"/>
                  </a:cubicBezTo>
                  <a:lnTo>
                    <a:pt x="15990" y="1461"/>
                  </a:lnTo>
                  <a:cubicBezTo>
                    <a:pt x="15802" y="1461"/>
                    <a:pt x="15621" y="1472"/>
                    <a:pt x="15439" y="1490"/>
                  </a:cubicBezTo>
                  <a:cubicBezTo>
                    <a:pt x="15194" y="1517"/>
                    <a:pt x="14950" y="1558"/>
                    <a:pt x="14711" y="1614"/>
                  </a:cubicBezTo>
                  <a:cubicBezTo>
                    <a:pt x="14450" y="1682"/>
                    <a:pt x="14200" y="1773"/>
                    <a:pt x="13955" y="1887"/>
                  </a:cubicBezTo>
                  <a:cubicBezTo>
                    <a:pt x="13945" y="1853"/>
                    <a:pt x="13932" y="1818"/>
                    <a:pt x="13921" y="1784"/>
                  </a:cubicBezTo>
                  <a:cubicBezTo>
                    <a:pt x="13871" y="1643"/>
                    <a:pt x="13796" y="1506"/>
                    <a:pt x="13717" y="1381"/>
                  </a:cubicBezTo>
                  <a:cubicBezTo>
                    <a:pt x="13632" y="1251"/>
                    <a:pt x="13535" y="1131"/>
                    <a:pt x="13433" y="1023"/>
                  </a:cubicBezTo>
                  <a:cubicBezTo>
                    <a:pt x="13331" y="910"/>
                    <a:pt x="13216" y="813"/>
                    <a:pt x="13092" y="722"/>
                  </a:cubicBezTo>
                  <a:cubicBezTo>
                    <a:pt x="12984" y="637"/>
                    <a:pt x="12864" y="557"/>
                    <a:pt x="12739" y="489"/>
                  </a:cubicBezTo>
                  <a:cubicBezTo>
                    <a:pt x="12603" y="410"/>
                    <a:pt x="12461" y="347"/>
                    <a:pt x="12319" y="290"/>
                  </a:cubicBezTo>
                  <a:cubicBezTo>
                    <a:pt x="12052" y="182"/>
                    <a:pt x="11773" y="108"/>
                    <a:pt x="11490" y="63"/>
                  </a:cubicBezTo>
                  <a:cubicBezTo>
                    <a:pt x="11233" y="17"/>
                    <a:pt x="10978" y="1"/>
                    <a:pt x="10716"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94" name="Google Shape;394;p4"/>
          <p:cNvGrpSpPr/>
          <p:nvPr/>
        </p:nvGrpSpPr>
        <p:grpSpPr>
          <a:xfrm flipH="1">
            <a:off x="-1921835" y="9297715"/>
            <a:ext cx="20612982" cy="2359349"/>
            <a:chOff x="0" y="4694675"/>
            <a:chExt cx="10045313" cy="1149780"/>
          </a:xfrm>
        </p:grpSpPr>
        <p:sp>
          <p:nvSpPr>
            <p:cNvPr id="395" name="Google Shape;395;p4"/>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396" name="Google Shape;396;p4"/>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397" name="Google Shape;397;p4"/>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398" name="Google Shape;398;p4"/>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399" name="Google Shape;399;p4"/>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00" name="Google Shape;400;p4"/>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01" name="Google Shape;401;p4"/>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02" name="Google Shape;402;p4"/>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403" name="Google Shape;403;p4"/>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04" name="Google Shape;404;p4"/>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405" name="Google Shape;405;p4"/>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406" name="Google Shape;406;p4"/>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Tree>
    <p:extLst>
      <p:ext uri="{BB962C8B-B14F-4D97-AF65-F5344CB8AC3E}">
        <p14:creationId xmlns:p14="http://schemas.microsoft.com/office/powerpoint/2010/main" val="7149937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l="7097" b="20917"/>
          <a:stretch/>
        </p:blipFill>
        <p:spPr>
          <a:xfrm flipH="1">
            <a:off x="0" y="2"/>
            <a:ext cx="18288000" cy="10287002"/>
          </a:xfrm>
          <a:prstGeom prst="rect">
            <a:avLst/>
          </a:prstGeom>
          <a:noFill/>
          <a:ln>
            <a:noFill/>
          </a:ln>
        </p:spPr>
      </p:pic>
      <p:pic>
        <p:nvPicPr>
          <p:cNvPr id="18" name="Google Shape;18;p3"/>
          <p:cNvPicPr preferRelativeResize="0"/>
          <p:nvPr/>
        </p:nvPicPr>
        <p:blipFill rotWithShape="1">
          <a:blip r:embed="rId3">
            <a:alphaModFix/>
          </a:blip>
          <a:srcRect l="13577" b="69268"/>
          <a:stretch/>
        </p:blipFill>
        <p:spPr>
          <a:xfrm>
            <a:off x="-95100" y="8423702"/>
            <a:ext cx="15805697" cy="1863302"/>
          </a:xfrm>
          <a:prstGeom prst="rect">
            <a:avLst/>
          </a:prstGeom>
          <a:noFill/>
          <a:ln>
            <a:noFill/>
          </a:ln>
        </p:spPr>
      </p:pic>
      <p:pic>
        <p:nvPicPr>
          <p:cNvPr id="19" name="Google Shape;19;p3"/>
          <p:cNvPicPr preferRelativeResize="0"/>
          <p:nvPr/>
        </p:nvPicPr>
        <p:blipFill rotWithShape="1">
          <a:blip r:embed="rId4">
            <a:alphaModFix/>
          </a:blip>
          <a:srcRect r="40387"/>
          <a:stretch/>
        </p:blipFill>
        <p:spPr>
          <a:xfrm>
            <a:off x="13850601" y="5015651"/>
            <a:ext cx="4437402" cy="2876201"/>
          </a:xfrm>
          <a:prstGeom prst="rect">
            <a:avLst/>
          </a:prstGeom>
          <a:noFill/>
          <a:ln>
            <a:noFill/>
          </a:ln>
        </p:spPr>
      </p:pic>
      <p:sp>
        <p:nvSpPr>
          <p:cNvPr id="20" name="Google Shape;20;p3"/>
          <p:cNvSpPr txBox="1">
            <a:spLocks noGrp="1"/>
          </p:cNvSpPr>
          <p:nvPr>
            <p:ph type="title"/>
          </p:nvPr>
        </p:nvSpPr>
        <p:spPr>
          <a:xfrm>
            <a:off x="3724451" y="4301700"/>
            <a:ext cx="10839000" cy="1683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0001">
                <a:solidFill>
                  <a:schemeClr val="dk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1" name="Google Shape;21;p3"/>
          <p:cNvSpPr txBox="1">
            <a:spLocks noGrp="1"/>
          </p:cNvSpPr>
          <p:nvPr>
            <p:ph type="title" idx="2" hasCustomPrompt="1"/>
          </p:nvPr>
        </p:nvSpPr>
        <p:spPr>
          <a:xfrm flipH="1">
            <a:off x="11036003" y="2066051"/>
            <a:ext cx="28146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2000">
                <a:solidFill>
                  <a:schemeClr val="lt1"/>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22" name="Google Shape;22;p3"/>
          <p:cNvSpPr txBox="1">
            <a:spLocks noGrp="1"/>
          </p:cNvSpPr>
          <p:nvPr>
            <p:ph type="subTitle" idx="1"/>
          </p:nvPr>
        </p:nvSpPr>
        <p:spPr>
          <a:xfrm>
            <a:off x="4076400" y="5807150"/>
            <a:ext cx="10135200" cy="85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4290330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4062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6773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en-US"/>
              <a:t>Click to edit Master title style</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3500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376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23604" y="0"/>
            <a:ext cx="18344943" cy="10284321"/>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43102" y="3835398"/>
            <a:ext cx="14401794" cy="4978404"/>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3655208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6496076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9E928C-B7F4-F5A3-9B92-148D3652962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BA85CE-A9C5-33AC-15DF-4B371C80FEF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7B1D6-74A8-FF3F-E70E-B910ADB9A38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740AEC91-1EA7-4B68-9DD0-287F0D1D62A1}" type="datetimeFigureOut">
              <a:rPr lang="en-US" smtClean="0"/>
              <a:t>11/9/2025</a:t>
            </a:fld>
            <a:endParaRPr lang="en-US"/>
          </a:p>
        </p:txBody>
      </p:sp>
      <p:sp>
        <p:nvSpPr>
          <p:cNvPr id="5" name="Footer Placeholder 4">
            <a:extLst>
              <a:ext uri="{FF2B5EF4-FFF2-40B4-BE49-F238E27FC236}">
                <a16:creationId xmlns:a16="http://schemas.microsoft.com/office/drawing/2014/main" id="{D25AC0D6-9CD8-4AF2-8978-804A3B386C1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483640-79ED-6CBF-DCD6-7A0085FFBFD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7F5378B-04DB-4AF7-8E3C-8623FED5C6AF}" type="slidenum">
              <a:rPr lang="en-US" smtClean="0"/>
              <a:t>‹#›</a:t>
            </a:fld>
            <a:endParaRPr lang="en-US"/>
          </a:p>
        </p:txBody>
      </p:sp>
    </p:spTree>
    <p:extLst>
      <p:ext uri="{BB962C8B-B14F-4D97-AF65-F5344CB8AC3E}">
        <p14:creationId xmlns:p14="http://schemas.microsoft.com/office/powerpoint/2010/main" val="160660154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8F31ED-BFE6-A471-09CD-A6C47D49838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D1C088-C42A-6103-DB82-3C74DE112DF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9E5FD-311B-7C9F-1236-9DC326F6A34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0532B93-9E42-46A3-90F9-0C8C0C6A23F9}" type="datetimeFigureOut">
              <a:rPr lang="en-US" smtClean="0"/>
              <a:t>11/9/2025</a:t>
            </a:fld>
            <a:endParaRPr lang="en-US"/>
          </a:p>
        </p:txBody>
      </p:sp>
      <p:sp>
        <p:nvSpPr>
          <p:cNvPr id="5" name="Footer Placeholder 4">
            <a:extLst>
              <a:ext uri="{FF2B5EF4-FFF2-40B4-BE49-F238E27FC236}">
                <a16:creationId xmlns:a16="http://schemas.microsoft.com/office/drawing/2014/main" id="{418BA1F2-208F-4A0C-DCD4-E5A9C67AF52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FDFA19-4142-9C6C-65EB-8A406FE9767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E815ABF-C65F-40DA-A8C3-BEBF7E6B35D9}" type="slidenum">
              <a:rPr lang="en-US" smtClean="0"/>
              <a:t>‹#›</a:t>
            </a:fld>
            <a:endParaRPr lang="en-US"/>
          </a:p>
        </p:txBody>
      </p:sp>
    </p:spTree>
    <p:extLst>
      <p:ext uri="{BB962C8B-B14F-4D97-AF65-F5344CB8AC3E}">
        <p14:creationId xmlns:p14="http://schemas.microsoft.com/office/powerpoint/2010/main" val="164004962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2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90.png"/><Relationship Id="rId4" Type="http://schemas.openxmlformats.org/officeDocument/2006/relationships/image" Target="../media/image32.wmf"/></Relationships>
</file>

<file path=ppt/slides/_rels/slide12.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emf"/><Relationship Id="rId11" Type="http://schemas.openxmlformats.org/officeDocument/2006/relationships/image" Target="../media/image35.png"/><Relationship Id="rId5" Type="http://schemas.openxmlformats.org/officeDocument/2006/relationships/oleObject" Target="../embeddings/oleObject2.bin"/><Relationship Id="rId10" Type="http://schemas.openxmlformats.org/officeDocument/2006/relationships/image" Target="../media/image37.wmf"/><Relationship Id="rId4" Type="http://schemas.openxmlformats.org/officeDocument/2006/relationships/image" Target="../media/image32.wmf"/><Relationship Id="rId9"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3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8.png"/><Relationship Id="rId5" Type="http://schemas.openxmlformats.org/officeDocument/2006/relationships/slideLayout" Target="../slideLayouts/slideLayout18.xml"/><Relationship Id="rId4" Type="http://schemas.openxmlformats.org/officeDocument/2006/relationships/audio" Target="../media/media3.m4a"/></Relationships>
</file>

<file path=ppt/slides/_rels/slide14.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slideLayout" Target="../slideLayouts/slideLayout7.xml"/><Relationship Id="rId7" Type="http://schemas.openxmlformats.org/officeDocument/2006/relationships/image" Target="../media/image20.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28.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 Id="rId9" Type="http://schemas.openxmlformats.org/officeDocument/2006/relationships/image" Target="../media/image20.svg"/></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slideLayout" Target="../slideLayouts/slideLayout7.xml"/><Relationship Id="rId7" Type="http://schemas.openxmlformats.org/officeDocument/2006/relationships/image" Target="../media/image20.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8.xml"/><Relationship Id="rId4" Type="http://schemas.openxmlformats.org/officeDocument/2006/relationships/image" Target="../media/image20.sv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www.youtube.com/embed/n0XqsMByAsU?start=36&amp;feature=oembed" TargetMode="Externa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jp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5.jp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powerpoint dep">
            <a:extLst>
              <a:ext uri="{FF2B5EF4-FFF2-40B4-BE49-F238E27FC236}">
                <a16:creationId xmlns:a16="http://schemas.microsoft.com/office/drawing/2014/main" id="{CDB378E2-5EEF-C16A-7A3C-BA1B80723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 y="0"/>
            <a:ext cx="18273964" cy="102791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86DD18-D1CF-FF95-1E50-40A076BC84A6}"/>
              </a:ext>
            </a:extLst>
          </p:cNvPr>
          <p:cNvSpPr txBox="1"/>
          <p:nvPr/>
        </p:nvSpPr>
        <p:spPr>
          <a:xfrm>
            <a:off x="1447800" y="3162300"/>
            <a:ext cx="15392400" cy="2554545"/>
          </a:xfrm>
          <a:prstGeom prst="rect">
            <a:avLst/>
          </a:prstGeom>
          <a:noFill/>
        </p:spPr>
        <p:txBody>
          <a:bodyPr wrap="square" rtlCol="0">
            <a:spAutoFit/>
          </a:bodyPr>
          <a:lstStyle/>
          <a:p>
            <a:pPr algn="ctr" defTabSz="1189463">
              <a:defRPr/>
            </a:pPr>
            <a:r>
              <a:rPr lang="vi-VN" sz="80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mj-lt"/>
                <a:cs typeface="Aharoni" pitchFamily="2" charset="-79"/>
              </a:rPr>
              <a:t>CHÀO MỪNG QUÝ THẦY</a:t>
            </a:r>
            <a:r>
              <a:rPr lang="en-US" sz="80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mj-lt"/>
                <a:cs typeface="Aharoni" pitchFamily="2" charset="-79"/>
              </a:rPr>
              <a:t> </a:t>
            </a:r>
            <a:r>
              <a:rPr lang="en-US" sz="80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CÔ</a:t>
            </a:r>
          </a:p>
          <a:p>
            <a:pPr algn="ctr" defTabSz="1189463">
              <a:defRPr/>
            </a:pPr>
            <a:r>
              <a:rPr lang="vi-VN" sz="80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mj-lt"/>
                <a:cs typeface="Aharoni" pitchFamily="2" charset="-79"/>
              </a:rPr>
              <a:t> VỀ DỰ GIỜ</a:t>
            </a:r>
            <a:endParaRPr lang="en-US" sz="8000" b="1" cap="all"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latin typeface="+mj-lt"/>
            </a:endParaRPr>
          </a:p>
        </p:txBody>
      </p:sp>
      <p:sp>
        <p:nvSpPr>
          <p:cNvPr id="5" name="TextBox 4">
            <a:extLst>
              <a:ext uri="{FF2B5EF4-FFF2-40B4-BE49-F238E27FC236}">
                <a16:creationId xmlns:a16="http://schemas.microsoft.com/office/drawing/2014/main" id="{02CC183C-7496-C248-6445-31297CFBA825}"/>
              </a:ext>
            </a:extLst>
          </p:cNvPr>
          <p:cNvSpPr txBox="1"/>
          <p:nvPr/>
        </p:nvSpPr>
        <p:spPr>
          <a:xfrm>
            <a:off x="3359818" y="6510803"/>
            <a:ext cx="11582400" cy="1323439"/>
          </a:xfrm>
          <a:prstGeom prst="rect">
            <a:avLst/>
          </a:prstGeom>
          <a:noFill/>
        </p:spPr>
        <p:txBody>
          <a:bodyPr wrap="square" rtlCol="0">
            <a:spAutoFit/>
          </a:bodyPr>
          <a:lstStyle/>
          <a:p>
            <a:pPr algn="ctr"/>
            <a:r>
              <a:rPr lang="en-US" sz="8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Lớp</a:t>
            </a:r>
            <a:r>
              <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11A8</a:t>
            </a:r>
          </a:p>
        </p:txBody>
      </p:sp>
    </p:spTree>
    <p:extLst>
      <p:ext uri="{BB962C8B-B14F-4D97-AF65-F5344CB8AC3E}">
        <p14:creationId xmlns:p14="http://schemas.microsoft.com/office/powerpoint/2010/main" val="396851245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4354" r="-1468" b="-56033"/>
            </a:stretch>
          </a:blipFill>
        </p:spPr>
      </p:sp>
      <p:grpSp>
        <p:nvGrpSpPr>
          <p:cNvPr id="5" name="Group 5"/>
          <p:cNvGrpSpPr/>
          <p:nvPr/>
        </p:nvGrpSpPr>
        <p:grpSpPr>
          <a:xfrm>
            <a:off x="737403" y="803506"/>
            <a:ext cx="11183850" cy="7899493"/>
            <a:chOff x="0" y="0"/>
            <a:chExt cx="3286657" cy="2111403"/>
          </a:xfrm>
        </p:grpSpPr>
        <p:sp>
          <p:nvSpPr>
            <p:cNvPr id="6" name="Freeform 6"/>
            <p:cNvSpPr/>
            <p:nvPr/>
          </p:nvSpPr>
          <p:spPr>
            <a:xfrm>
              <a:off x="0" y="0"/>
              <a:ext cx="3286657" cy="2111403"/>
            </a:xfrm>
            <a:custGeom>
              <a:avLst/>
              <a:gdLst/>
              <a:ahLst/>
              <a:cxnLst/>
              <a:rect l="l" t="t" r="r" b="b"/>
              <a:pathLst>
                <a:path w="3286657" h="2111403">
                  <a:moveTo>
                    <a:pt x="0" y="0"/>
                  </a:moveTo>
                  <a:lnTo>
                    <a:pt x="3286657" y="0"/>
                  </a:lnTo>
                  <a:lnTo>
                    <a:pt x="3286657" y="2111403"/>
                  </a:lnTo>
                  <a:lnTo>
                    <a:pt x="0" y="2111403"/>
                  </a:lnTo>
                  <a:close/>
                </a:path>
              </a:pathLst>
            </a:custGeom>
            <a:solidFill>
              <a:srgbClr val="FFFFFF"/>
            </a:solidFill>
          </p:spPr>
        </p:sp>
      </p:grpSp>
      <p:grpSp>
        <p:nvGrpSpPr>
          <p:cNvPr id="7" name="Group 7"/>
          <p:cNvGrpSpPr/>
          <p:nvPr/>
        </p:nvGrpSpPr>
        <p:grpSpPr>
          <a:xfrm>
            <a:off x="10261150" y="657204"/>
            <a:ext cx="7087021" cy="8045795"/>
            <a:chOff x="0" y="0"/>
            <a:chExt cx="2585364" cy="2935128"/>
          </a:xfrm>
        </p:grpSpPr>
        <p:sp>
          <p:nvSpPr>
            <p:cNvPr id="8" name="Freeform 8"/>
            <p:cNvSpPr/>
            <p:nvPr/>
          </p:nvSpPr>
          <p:spPr>
            <a:xfrm>
              <a:off x="0" y="0"/>
              <a:ext cx="2585364" cy="2935128"/>
            </a:xfrm>
            <a:custGeom>
              <a:avLst/>
              <a:gdLst/>
              <a:ahLst/>
              <a:cxnLst/>
              <a:rect l="l" t="t" r="r" b="b"/>
              <a:pathLst>
                <a:path w="2585364" h="2935128">
                  <a:moveTo>
                    <a:pt x="0" y="0"/>
                  </a:moveTo>
                  <a:lnTo>
                    <a:pt x="2585364" y="0"/>
                  </a:lnTo>
                  <a:lnTo>
                    <a:pt x="2585364" y="2935128"/>
                  </a:lnTo>
                  <a:lnTo>
                    <a:pt x="0" y="2935128"/>
                  </a:lnTo>
                  <a:close/>
                </a:path>
              </a:pathLst>
            </a:custGeom>
            <a:solidFill>
              <a:srgbClr val="FFFFFF"/>
            </a:solidFill>
          </p:spPr>
        </p:sp>
      </p:grpSp>
      <p:grpSp>
        <p:nvGrpSpPr>
          <p:cNvPr id="9" name="Group 9"/>
          <p:cNvGrpSpPr/>
          <p:nvPr/>
        </p:nvGrpSpPr>
        <p:grpSpPr>
          <a:xfrm>
            <a:off x="10626673" y="1011978"/>
            <a:ext cx="6355975" cy="7351955"/>
            <a:chOff x="0" y="0"/>
            <a:chExt cx="8474633" cy="9802607"/>
          </a:xfrm>
          <a:blipFill>
            <a:blip r:embed="rId4"/>
            <a:stretch>
              <a:fillRect/>
            </a:stretch>
          </a:blipFill>
        </p:grpSpPr>
        <p:pic>
          <p:nvPicPr>
            <p:cNvPr id="10" name="Picture 10"/>
            <p:cNvPicPr>
              <a:picLocks noChangeAspect="1"/>
            </p:cNvPicPr>
            <p:nvPr/>
          </p:nvPicPr>
          <p:blipFill>
            <a:blip r:embed="rId5">
              <a:extLst>
                <a:ext uri="{28A0092B-C50C-407E-A947-70E740481C1C}">
                  <a14:useLocalDpi xmlns:a14="http://schemas.microsoft.com/office/drawing/2010/main" val="0"/>
                </a:ext>
              </a:extLst>
            </a:blip>
            <a:srcRect l="6774" r="6774"/>
            <a:stretch/>
          </p:blipFill>
          <p:spPr>
            <a:xfrm>
              <a:off x="0" y="0"/>
              <a:ext cx="8474633" cy="9802607"/>
            </a:xfrm>
            <a:prstGeom prst="rect">
              <a:avLst/>
            </a:prstGeom>
            <a:grpFill/>
          </p:spPr>
        </p:pic>
      </p:grpSp>
      <p:grpSp>
        <p:nvGrpSpPr>
          <p:cNvPr id="12" name="Group 12"/>
          <p:cNvGrpSpPr/>
          <p:nvPr/>
        </p:nvGrpSpPr>
        <p:grpSpPr>
          <a:xfrm>
            <a:off x="1328641" y="1126801"/>
            <a:ext cx="13972870" cy="3544101"/>
            <a:chOff x="0" y="-28575"/>
            <a:chExt cx="15292872" cy="4649464"/>
          </a:xfrm>
        </p:grpSpPr>
        <p:sp>
          <p:nvSpPr>
            <p:cNvPr id="15" name="TextBox 15"/>
            <p:cNvSpPr txBox="1"/>
            <p:nvPr/>
          </p:nvSpPr>
          <p:spPr>
            <a:xfrm>
              <a:off x="0" y="-28575"/>
              <a:ext cx="15292872" cy="721148"/>
            </a:xfrm>
            <a:prstGeom prst="rect">
              <a:avLst/>
            </a:prstGeom>
          </p:spPr>
          <p:txBody>
            <a:bodyPr wrap="square" lIns="0" tIns="0" rIns="0" bIns="0" rtlCol="0" anchor="t">
              <a:spAutoFit/>
            </a:bodyPr>
            <a:lstStyle/>
            <a:p>
              <a:pPr algn="l">
                <a:lnSpc>
                  <a:spcPts val="4550"/>
                </a:lnSpc>
              </a:pPr>
              <a:r>
                <a:rPr lang="en-US" sz="3500" dirty="0">
                  <a:solidFill>
                    <a:srgbClr val="003EA8"/>
                  </a:solidFill>
                  <a:latin typeface="Muli Bold"/>
                  <a:ea typeface="Muli Bold"/>
                  <a:cs typeface="Muli Bold"/>
                  <a:sym typeface="Muli Bold"/>
                </a:rPr>
                <a:t>1. </a:t>
              </a:r>
              <a:r>
                <a:rPr lang="en-US" sz="3500" dirty="0" err="1">
                  <a:solidFill>
                    <a:srgbClr val="003EA8"/>
                  </a:solidFill>
                  <a:latin typeface="Muli Bold"/>
                  <a:ea typeface="Muli Bold"/>
                  <a:cs typeface="Muli Bold"/>
                  <a:sym typeface="Muli Bold"/>
                </a:rPr>
                <a:t>Khái</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niệm</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lạm</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phát</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và</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các</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loại</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hình</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lạm</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phát</a:t>
              </a:r>
              <a:endParaRPr lang="en-US" sz="3500" dirty="0">
                <a:solidFill>
                  <a:srgbClr val="003EA8"/>
                </a:solidFill>
                <a:latin typeface="Muli Bold"/>
                <a:ea typeface="Muli Bold"/>
                <a:cs typeface="Muli Bold"/>
                <a:sym typeface="Muli Bold"/>
              </a:endParaRPr>
            </a:p>
          </p:txBody>
        </p:sp>
        <p:sp>
          <p:nvSpPr>
            <p:cNvPr id="17" name="TextBox 17"/>
            <p:cNvSpPr txBox="1"/>
            <p:nvPr/>
          </p:nvSpPr>
          <p:spPr>
            <a:xfrm>
              <a:off x="0" y="1380394"/>
              <a:ext cx="12056406" cy="1278275"/>
            </a:xfrm>
            <a:prstGeom prst="rect">
              <a:avLst/>
            </a:prstGeom>
          </p:spPr>
          <p:txBody>
            <a:bodyPr wrap="square" lIns="0" tIns="0" rIns="0" bIns="0" rtlCol="0" anchor="t">
              <a:spAutoFit/>
            </a:bodyPr>
            <a:lstStyle/>
            <a:p>
              <a:pPr algn="l">
                <a:lnSpc>
                  <a:spcPts val="4550"/>
                </a:lnSpc>
              </a:pPr>
              <a:endParaRPr lang="en-US" sz="3500" dirty="0">
                <a:solidFill>
                  <a:srgbClr val="003EA8"/>
                </a:solidFill>
                <a:latin typeface="Muli Bold"/>
                <a:ea typeface="Muli Bold"/>
                <a:cs typeface="Muli Bold"/>
                <a:sym typeface="Muli Bold"/>
              </a:endParaRPr>
            </a:p>
          </p:txBody>
        </p:sp>
        <p:sp>
          <p:nvSpPr>
            <p:cNvPr id="18" name="TextBox 18"/>
            <p:cNvSpPr txBox="1"/>
            <p:nvPr/>
          </p:nvSpPr>
          <p:spPr>
            <a:xfrm>
              <a:off x="3012" y="3899742"/>
              <a:ext cx="9398777" cy="721147"/>
            </a:xfrm>
            <a:prstGeom prst="rect">
              <a:avLst/>
            </a:prstGeom>
          </p:spPr>
          <p:txBody>
            <a:bodyPr lIns="0" tIns="0" rIns="0" bIns="0" rtlCol="0" anchor="t">
              <a:spAutoFit/>
            </a:bodyPr>
            <a:lstStyle/>
            <a:p>
              <a:pPr algn="l">
                <a:lnSpc>
                  <a:spcPts val="4550"/>
                </a:lnSpc>
              </a:pPr>
              <a:endParaRPr lang="en-US" sz="3500" dirty="0">
                <a:solidFill>
                  <a:srgbClr val="003EA8"/>
                </a:solidFill>
                <a:latin typeface="Muli Bold"/>
                <a:ea typeface="Muli Bold"/>
                <a:cs typeface="Muli Bold"/>
                <a:sym typeface="Muli Bold"/>
              </a:endParaRPr>
            </a:p>
          </p:txBody>
        </p:sp>
      </p:grpSp>
      <p:sp>
        <p:nvSpPr>
          <p:cNvPr id="19" name="Freeform 19"/>
          <p:cNvSpPr/>
          <p:nvPr/>
        </p:nvSpPr>
        <p:spPr>
          <a:xfrm>
            <a:off x="15301511" y="-207276"/>
            <a:ext cx="4876557" cy="1728961"/>
          </a:xfrm>
          <a:custGeom>
            <a:avLst/>
            <a:gdLst/>
            <a:ahLst/>
            <a:cxnLst/>
            <a:rect l="l" t="t" r="r" b="b"/>
            <a:pathLst>
              <a:path w="4876557" h="1728961">
                <a:moveTo>
                  <a:pt x="0" y="0"/>
                </a:moveTo>
                <a:lnTo>
                  <a:pt x="4876558" y="0"/>
                </a:lnTo>
                <a:lnTo>
                  <a:pt x="4876558" y="1728961"/>
                </a:lnTo>
                <a:lnTo>
                  <a:pt x="0" y="17289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0800000">
            <a:off x="8469322" y="9150674"/>
            <a:ext cx="4876557" cy="1728961"/>
          </a:xfrm>
          <a:custGeom>
            <a:avLst/>
            <a:gdLst/>
            <a:ahLst/>
            <a:cxnLst/>
            <a:rect l="l" t="t" r="r" b="b"/>
            <a:pathLst>
              <a:path w="4876557" h="1728961">
                <a:moveTo>
                  <a:pt x="0" y="0"/>
                </a:moveTo>
                <a:lnTo>
                  <a:pt x="4876557" y="0"/>
                </a:lnTo>
                <a:lnTo>
                  <a:pt x="4876557" y="1728961"/>
                </a:lnTo>
                <a:lnTo>
                  <a:pt x="0" y="17289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295787" y="291782"/>
            <a:ext cx="441616" cy="633141"/>
          </a:xfrm>
          <a:custGeom>
            <a:avLst/>
            <a:gdLst/>
            <a:ahLst/>
            <a:cxnLst/>
            <a:rect l="l" t="t" r="r" b="b"/>
            <a:pathLst>
              <a:path w="441616" h="633141">
                <a:moveTo>
                  <a:pt x="0" y="0"/>
                </a:moveTo>
                <a:lnTo>
                  <a:pt x="441615" y="0"/>
                </a:lnTo>
                <a:lnTo>
                  <a:pt x="441615" y="633141"/>
                </a:lnTo>
                <a:lnTo>
                  <a:pt x="0" y="633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TextBox 12">
            <a:extLst>
              <a:ext uri="{FF2B5EF4-FFF2-40B4-BE49-F238E27FC236}">
                <a16:creationId xmlns:a16="http://schemas.microsoft.com/office/drawing/2014/main" id="{6996A514-42CD-152D-33D0-E2F556D7D929}"/>
              </a:ext>
            </a:extLst>
          </p:cNvPr>
          <p:cNvSpPr txBox="1"/>
          <p:nvPr/>
        </p:nvSpPr>
        <p:spPr>
          <a:xfrm>
            <a:off x="1600199" y="2200802"/>
            <a:ext cx="7136405" cy="630942"/>
          </a:xfrm>
          <a:prstGeom prst="rect">
            <a:avLst/>
          </a:prstGeom>
          <a:noFill/>
        </p:spPr>
        <p:txBody>
          <a:bodyPr wrap="square" rtlCol="0">
            <a:spAutoFit/>
          </a:bodyPr>
          <a:lstStyle/>
          <a:p>
            <a:r>
              <a:rPr lang="en-US" sz="3500" dirty="0">
                <a:latin typeface="Muli Bold" panose="020B0604020202020204" charset="0"/>
              </a:rPr>
              <a:t>a) </a:t>
            </a:r>
            <a:r>
              <a:rPr lang="en-US" sz="3500" dirty="0" err="1">
                <a:latin typeface="Muli Bold" panose="020B0604020202020204" charset="0"/>
              </a:rPr>
              <a:t>Khái</a:t>
            </a:r>
            <a:r>
              <a:rPr lang="en-US" sz="3500" dirty="0">
                <a:latin typeface="Muli Bold" panose="020B0604020202020204" charset="0"/>
              </a:rPr>
              <a:t> </a:t>
            </a:r>
            <a:r>
              <a:rPr lang="en-US" sz="3500" dirty="0" err="1">
                <a:latin typeface="Muli Bold" panose="020B0604020202020204" charset="0"/>
              </a:rPr>
              <a:t>niệm</a:t>
            </a:r>
            <a:r>
              <a:rPr lang="en-US" sz="3500" dirty="0">
                <a:latin typeface="Muli Bold" panose="020B0604020202020204" charset="0"/>
              </a:rPr>
              <a:t> </a:t>
            </a:r>
            <a:r>
              <a:rPr lang="en-US" sz="3500" dirty="0" err="1">
                <a:latin typeface="Muli Bold" panose="020B0604020202020204" charset="0"/>
              </a:rPr>
              <a:t>lạm</a:t>
            </a:r>
            <a:r>
              <a:rPr lang="en-US" sz="3500" dirty="0">
                <a:latin typeface="Muli Bold" panose="020B0604020202020204" charset="0"/>
              </a:rPr>
              <a:t> </a:t>
            </a:r>
            <a:r>
              <a:rPr lang="en-US" sz="3500" dirty="0" err="1">
                <a:latin typeface="Muli Bold" panose="020B0604020202020204" charset="0"/>
              </a:rPr>
              <a:t>phát</a:t>
            </a:r>
            <a:endParaRPr lang="en-US" sz="3500" dirty="0">
              <a:latin typeface="Muli Bold" panose="020B0604020202020204" charset="0"/>
            </a:endParaRPr>
          </a:p>
        </p:txBody>
      </p:sp>
      <p:sp>
        <p:nvSpPr>
          <p:cNvPr id="22" name="TextBox 21">
            <a:extLst>
              <a:ext uri="{FF2B5EF4-FFF2-40B4-BE49-F238E27FC236}">
                <a16:creationId xmlns:a16="http://schemas.microsoft.com/office/drawing/2014/main" id="{00259F8E-CE0C-E580-9A22-E49B4E49CDFF}"/>
              </a:ext>
            </a:extLst>
          </p:cNvPr>
          <p:cNvSpPr txBox="1"/>
          <p:nvPr/>
        </p:nvSpPr>
        <p:spPr>
          <a:xfrm>
            <a:off x="939829" y="3316098"/>
            <a:ext cx="9956771" cy="4843057"/>
          </a:xfrm>
          <a:prstGeom prst="rect">
            <a:avLst/>
          </a:prstGeom>
          <a:noFill/>
        </p:spPr>
        <p:txBody>
          <a:bodyPr wrap="square">
            <a:spAutoFit/>
          </a:bodyPr>
          <a:lstStyle/>
          <a:p>
            <a:pPr algn="just">
              <a:lnSpc>
                <a:spcPct val="150000"/>
              </a:lnSpc>
              <a:spcBef>
                <a:spcPts val="600"/>
              </a:spcBef>
              <a:spcAft>
                <a:spcPts val="1200"/>
              </a:spcAft>
            </a:pPr>
            <a:r>
              <a:rPr lang="en-US" sz="3500" b="1" dirty="0">
                <a:latin typeface="Times New Roman" panose="02020603050405020304" pitchFamily="18" charset="0"/>
                <a:cs typeface="Times New Roman" panose="02020603050405020304" pitchFamily="18" charset="0"/>
              </a:rPr>
              <a:t>	CPI (</a:t>
            </a:r>
            <a:r>
              <a:rPr lang="en-US" sz="3500" b="1" dirty="0" err="1">
                <a:latin typeface="Times New Roman" panose="02020603050405020304" pitchFamily="18" charset="0"/>
                <a:cs typeface="Times New Roman" panose="02020603050405020304" pitchFamily="18" charset="0"/>
              </a:rPr>
              <a:t>chỉ</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số</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giá</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tiêu</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dùng</a:t>
            </a:r>
            <a:r>
              <a:rPr lang="en-US" sz="3500" b="1"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chỉ</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số</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phản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ảnh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thay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đổi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trung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số</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cố</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định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loại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hàng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dịch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vụ</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gọi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giỏ</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hàng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chọn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tiêu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dùng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phục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vụ</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đời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sống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thường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người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hộ</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điển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mua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thời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điểm</a:t>
            </a:r>
            <a:r>
              <a:rPr lang="en-US" sz="3500" dirty="0">
                <a:latin typeface="Times New Roman" panose="02020603050405020304" pitchFamily="18" charset="0"/>
                <a:cs typeface="Times New Roman" panose="02020603050405020304" pitchFamily="18" charset="0"/>
              </a:rPr>
              <a:t> so </a:t>
            </a:r>
            <a:r>
              <a:rPr lang="en-US" sz="3500" dirty="0" err="1">
                <a:latin typeface="Times New Roman" panose="02020603050405020304" pitchFamily="18" charset="0"/>
                <a:cs typeface="Times New Roman" panose="02020603050405020304" pitchFamily="18" charset="0"/>
              </a:rPr>
              <a:t>với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thời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kì</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gốc</a:t>
            </a:r>
            <a:endParaRPr lang="en-US" sz="35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DA8B5495-4359-F52B-427B-3670A476A769}"/>
              </a:ext>
            </a:extLst>
          </p:cNvPr>
          <p:cNvGraphicFramePr>
            <a:graphicFrameLocks noChangeAspect="1"/>
          </p:cNvGraphicFramePr>
          <p:nvPr>
            <p:extLst>
              <p:ext uri="{D42A27DB-BD31-4B8C-83A1-F6EECF244321}">
                <p14:modId xmlns:p14="http://schemas.microsoft.com/office/powerpoint/2010/main" val="852089501"/>
              </p:ext>
            </p:extLst>
          </p:nvPr>
        </p:nvGraphicFramePr>
        <p:xfrm>
          <a:off x="4114800" y="2590800"/>
          <a:ext cx="914400" cy="198438"/>
        </p:xfrm>
        <a:graphic>
          <a:graphicData uri="http://schemas.openxmlformats.org/presentationml/2006/ole">
            <mc:AlternateContent xmlns:mc="http://schemas.openxmlformats.org/markup-compatibility/2006">
              <mc:Choice xmlns:v="urn:schemas-microsoft-com:vml" Requires="v">
                <p:oleObj name="Equation" r:id="rId3" imgW="914400" imgH="198720" progId="Equation.DSMT4">
                  <p:embed/>
                </p:oleObj>
              </mc:Choice>
              <mc:Fallback>
                <p:oleObj name="Equation" r:id="rId3" imgW="914400" imgH="198720" progId="Equation.DSMT4">
                  <p:embed/>
                  <p:pic>
                    <p:nvPicPr>
                      <p:cNvPr id="5" name="Object 4">
                        <a:extLst>
                          <a:ext uri="{FF2B5EF4-FFF2-40B4-BE49-F238E27FC236}">
                            <a16:creationId xmlns:a16="http://schemas.microsoft.com/office/drawing/2014/main" id="{DA8B5495-4359-F52B-427B-3670A476A769}"/>
                          </a:ext>
                        </a:extLst>
                      </p:cNvPr>
                      <p:cNvPicPr/>
                      <p:nvPr/>
                    </p:nvPicPr>
                    <p:blipFill>
                      <a:blip r:embed="rId4"/>
                      <a:stretch>
                        <a:fillRect/>
                      </a:stretch>
                    </p:blipFill>
                    <p:spPr>
                      <a:xfrm>
                        <a:off x="4114800" y="2590800"/>
                        <a:ext cx="914400" cy="198438"/>
                      </a:xfrm>
                      <a:prstGeom prst="rect">
                        <a:avLst/>
                      </a:prstGeom>
                    </p:spPr>
                  </p:pic>
                </p:oleObj>
              </mc:Fallback>
            </mc:AlternateContent>
          </a:graphicData>
        </a:graphic>
      </p:graphicFrame>
      <p:sp>
        <p:nvSpPr>
          <p:cNvPr id="11" name="Rectangle: Rounded Corners 10">
            <a:extLst>
              <a:ext uri="{FF2B5EF4-FFF2-40B4-BE49-F238E27FC236}">
                <a16:creationId xmlns:a16="http://schemas.microsoft.com/office/drawing/2014/main" id="{58B29BAD-1B60-08FA-C16E-D629A63DDB39}"/>
              </a:ext>
            </a:extLst>
          </p:cNvPr>
          <p:cNvSpPr/>
          <p:nvPr/>
        </p:nvSpPr>
        <p:spPr>
          <a:xfrm>
            <a:off x="304800" y="2104588"/>
            <a:ext cx="9067800" cy="676323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986CF17-38A3-529B-3FA2-6FA7182DB61D}"/>
                  </a:ext>
                </a:extLst>
              </p:cNvPr>
              <p:cNvSpPr txBox="1"/>
              <p:nvPr/>
            </p:nvSpPr>
            <p:spPr>
              <a:xfrm>
                <a:off x="304800" y="2015862"/>
                <a:ext cx="9144000" cy="7749878"/>
              </a:xfrm>
              <a:prstGeom prst="rect">
                <a:avLst/>
              </a:prstGeom>
              <a:noFill/>
              <a:ln>
                <a:noFill/>
              </a:ln>
            </p:spPr>
            <p:txBody>
              <a:bodyPr wrap="square" rtlCol="0">
                <a:spAutoFit/>
              </a:bodyPr>
              <a:lstStyle/>
              <a:p>
                <a:endParaRPr lang="en-US" sz="2800" i="1" dirty="0"/>
              </a:p>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𝐶𝑃𝐼</m:t>
                      </m:r>
                      <m:r>
                        <a:rPr lang="en-US" sz="2800" i="1" smtClean="0">
                          <a:latin typeface="Cambria Math" panose="02040503050406030204" pitchFamily="18" charset="0"/>
                        </a:rPr>
                        <m:t>=</m:t>
                      </m:r>
                      <m:f>
                        <m:fPr>
                          <m:ctrlPr>
                            <a:rPr lang="en-US" sz="2800" i="1">
                              <a:latin typeface="Cambria Math" panose="02040503050406030204" pitchFamily="18" charset="0"/>
                            </a:rPr>
                          </m:ctrlPr>
                        </m:fPr>
                        <m:num>
                          <m:r>
                            <a:rPr lang="en-US" sz="2800" b="0" i="1" smtClean="0">
                              <a:latin typeface="Cambria Math" panose="02040503050406030204" pitchFamily="18" charset="0"/>
                              <a:cs typeface="Times New Roman" panose="02020603050405020304" pitchFamily="18" charset="0"/>
                            </a:rPr>
                            <m:t>𝐶h𝑖</m:t>
                          </m:r>
                          <m:r>
                            <a:rPr lang="en-US" sz="2800" b="0" i="1" smtClean="0">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𝑝h</m:t>
                          </m:r>
                          <m:r>
                            <a:rPr lang="en-US" sz="2800" b="0" i="1" smtClean="0">
                              <a:latin typeface="Cambria Math" panose="02040503050406030204" pitchFamily="18" charset="0"/>
                              <a:cs typeface="Times New Roman" panose="02020603050405020304" pitchFamily="18" charset="0"/>
                            </a:rPr>
                            <m:t>í </m:t>
                          </m:r>
                          <m:r>
                            <a:rPr lang="en-US" sz="2800" b="0" i="1" smtClean="0">
                              <a:latin typeface="Cambria Math" panose="02040503050406030204" pitchFamily="18" charset="0"/>
                              <a:cs typeface="Times New Roman" panose="02020603050405020304" pitchFamily="18" charset="0"/>
                            </a:rPr>
                            <m:t>𝑚𝑢𝑎</m:t>
                          </m:r>
                          <m:r>
                            <a:rPr lang="en-US" sz="2800" i="1">
                              <a:latin typeface="Cambria Math" panose="02040503050406030204" pitchFamily="18" charset="0"/>
                              <a:cs typeface="Times New Roman" panose="02020603050405020304" pitchFamily="18" charset="0"/>
                            </a:rPr>
                            <m:t> </m:t>
                          </m:r>
                          <m:r>
                            <a:rPr lang="en-US" sz="2800" i="1">
                              <a:latin typeface="Cambria Math" panose="02040503050406030204" pitchFamily="18" charset="0"/>
                            </a:rPr>
                            <m:t>𝑔𝑖</m:t>
                          </m:r>
                          <m:r>
                            <a:rPr lang="en-US" sz="2800" i="1">
                              <a:latin typeface="Cambria Math" panose="02040503050406030204" pitchFamily="18" charset="0"/>
                              <a:cs typeface="Times New Roman" panose="02020603050405020304" pitchFamily="18" charset="0"/>
                            </a:rPr>
                            <m:t>ỏ </m:t>
                          </m:r>
                          <m:r>
                            <a:rPr lang="en-US" sz="2800" i="1">
                              <a:latin typeface="Cambria Math" panose="02040503050406030204" pitchFamily="18" charset="0"/>
                            </a:rPr>
                            <m:t>h</m:t>
                          </m:r>
                          <m:acc>
                            <m:accPr>
                              <m:chr m:val="ˋ"/>
                              <m:ctrlPr>
                                <a:rPr lang="en-US" sz="2800" i="1">
                                  <a:latin typeface="Cambria Math" panose="02040503050406030204" pitchFamily="18" charset="0"/>
                                </a:rPr>
                              </m:ctrlPr>
                            </m:accPr>
                            <m:e>
                              <m:r>
                                <a:rPr lang="en-US" sz="2800" i="1">
                                  <a:latin typeface="Cambria Math" panose="02040503050406030204" pitchFamily="18" charset="0"/>
                                </a:rPr>
                                <m:t>𝑎</m:t>
                              </m:r>
                            </m:e>
                          </m:acc>
                          <m:r>
                            <a:rPr lang="en-US" sz="2800" i="1">
                              <a:latin typeface="Cambria Math" panose="02040503050406030204" pitchFamily="18" charset="0"/>
                            </a:rPr>
                            <m:t>𝑛𝑔</m:t>
                          </m:r>
                          <m:r>
                            <a:rPr lang="en-US" sz="2800" i="1">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h</m:t>
                          </m:r>
                          <m:r>
                            <a:rPr lang="en-US" sz="2800" b="0" i="1" smtClean="0">
                              <a:latin typeface="Cambria Math" panose="02040503050406030204" pitchFamily="18" charset="0"/>
                              <a:cs typeface="Times New Roman" panose="02020603050405020304" pitchFamily="18" charset="0"/>
                            </a:rPr>
                            <m:t>ó</m:t>
                          </m:r>
                          <m:r>
                            <a:rPr lang="en-US" sz="2800" b="0" i="1" smtClean="0">
                              <a:latin typeface="Cambria Math" panose="02040503050406030204" pitchFamily="18" charset="0"/>
                              <a:cs typeface="Times New Roman" panose="02020603050405020304" pitchFamily="18" charset="0"/>
                            </a:rPr>
                            <m:t>𝑎</m:t>
                          </m:r>
                          <m:r>
                            <a:rPr lang="en-US" sz="2800" b="0" i="1" smtClean="0">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𝑡h</m:t>
                          </m:r>
                          <m:r>
                            <a:rPr lang="en-US" sz="2800" b="0" i="1" smtClean="0">
                              <a:latin typeface="Cambria Math" panose="02040503050406030204" pitchFamily="18" charset="0"/>
                              <a:cs typeface="Times New Roman" panose="02020603050405020304" pitchFamily="18" charset="0"/>
                            </a:rPr>
                            <m:t>ờ</m:t>
                          </m:r>
                          <m:r>
                            <a:rPr lang="en-US" sz="2800" b="0" i="1" smtClean="0">
                              <a:latin typeface="Cambria Math" panose="02040503050406030204" pitchFamily="18" charset="0"/>
                              <a:cs typeface="Times New Roman" panose="02020603050405020304" pitchFamily="18" charset="0"/>
                            </a:rPr>
                            <m:t>𝑖</m:t>
                          </m:r>
                          <m:r>
                            <a:rPr lang="en-US" sz="2800" b="0" i="1" smtClean="0">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𝑘</m:t>
                          </m:r>
                          <m:r>
                            <a:rPr lang="en-US" sz="2800" b="0" i="1" smtClean="0">
                              <a:latin typeface="Cambria Math" panose="02040503050406030204" pitchFamily="18" charset="0"/>
                              <a:cs typeface="Times New Roman" panose="02020603050405020304" pitchFamily="18" charset="0"/>
                            </a:rPr>
                            <m:t>ì </m:t>
                          </m:r>
                          <m:r>
                            <a:rPr lang="en-US" sz="2800" b="0" i="1" smtClean="0">
                              <a:latin typeface="Cambria Math" panose="02040503050406030204" pitchFamily="18" charset="0"/>
                              <a:cs typeface="Times New Roman" panose="02020603050405020304" pitchFamily="18" charset="0"/>
                            </a:rPr>
                            <m:t>𝑡</m:t>
                          </m:r>
                        </m:num>
                        <m:den>
                          <m:r>
                            <a:rPr lang="en-US" sz="2800" i="1">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𝐶h𝑖</m:t>
                          </m:r>
                          <m:r>
                            <a:rPr lang="en-US" sz="2800" b="0" i="1" smtClean="0">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𝑝h</m:t>
                          </m:r>
                          <m:r>
                            <a:rPr lang="en-US" sz="2800" b="0" i="1" smtClean="0">
                              <a:latin typeface="Cambria Math" panose="02040503050406030204" pitchFamily="18" charset="0"/>
                              <a:cs typeface="Times New Roman" panose="02020603050405020304" pitchFamily="18" charset="0"/>
                            </a:rPr>
                            <m:t>í </m:t>
                          </m:r>
                          <m:r>
                            <a:rPr lang="en-US" sz="2800" b="0" i="1" smtClean="0">
                              <a:latin typeface="Cambria Math" panose="02040503050406030204" pitchFamily="18" charset="0"/>
                              <a:cs typeface="Times New Roman" panose="02020603050405020304" pitchFamily="18" charset="0"/>
                            </a:rPr>
                            <m:t>𝑚𝑢𝑎</m:t>
                          </m:r>
                          <m:r>
                            <a:rPr lang="en-US" sz="2800" b="0" i="1" smtClean="0">
                              <a:latin typeface="Cambria Math" panose="02040503050406030204" pitchFamily="18" charset="0"/>
                              <a:cs typeface="Times New Roman" panose="02020603050405020304" pitchFamily="18" charset="0"/>
                            </a:rPr>
                            <m:t> </m:t>
                          </m:r>
                          <m:r>
                            <a:rPr lang="en-US" sz="2800" i="1">
                              <a:latin typeface="Cambria Math" panose="02040503050406030204" pitchFamily="18" charset="0"/>
                            </a:rPr>
                            <m:t>𝑔𝑖</m:t>
                          </m:r>
                          <m:r>
                            <a:rPr lang="en-US" sz="2800" i="1">
                              <a:latin typeface="Cambria Math" panose="02040503050406030204" pitchFamily="18" charset="0"/>
                              <a:cs typeface="Times New Roman" panose="02020603050405020304" pitchFamily="18" charset="0"/>
                            </a:rPr>
                            <m:t>ỏ </m:t>
                          </m:r>
                          <m:r>
                            <a:rPr lang="en-US" sz="2800" i="1">
                              <a:latin typeface="Cambria Math" panose="02040503050406030204" pitchFamily="18" charset="0"/>
                            </a:rPr>
                            <m:t>h</m:t>
                          </m:r>
                          <m:acc>
                            <m:accPr>
                              <m:chr m:val="ˋ"/>
                              <m:ctrlPr>
                                <a:rPr lang="en-US" sz="2800" i="1">
                                  <a:latin typeface="Cambria Math" panose="02040503050406030204" pitchFamily="18" charset="0"/>
                                </a:rPr>
                              </m:ctrlPr>
                            </m:accPr>
                            <m:e>
                              <m:r>
                                <a:rPr lang="en-US" sz="2800" i="1">
                                  <a:latin typeface="Cambria Math" panose="02040503050406030204" pitchFamily="18" charset="0"/>
                                </a:rPr>
                                <m:t>𝑎</m:t>
                              </m:r>
                            </m:e>
                          </m:acc>
                          <m:r>
                            <a:rPr lang="en-US" sz="2800" i="1">
                              <a:latin typeface="Cambria Math" panose="02040503050406030204" pitchFamily="18" charset="0"/>
                            </a:rPr>
                            <m:t>𝑛𝑔</m:t>
                          </m:r>
                          <m:r>
                            <a:rPr lang="en-US" sz="2800" i="1">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h</m:t>
                          </m:r>
                          <m:r>
                            <a:rPr lang="en-US" sz="2800" b="0" i="1" smtClean="0">
                              <a:latin typeface="Cambria Math" panose="02040503050406030204" pitchFamily="18" charset="0"/>
                              <a:cs typeface="Times New Roman" panose="02020603050405020304" pitchFamily="18" charset="0"/>
                            </a:rPr>
                            <m:t>ó</m:t>
                          </m:r>
                          <m:r>
                            <a:rPr lang="en-US" sz="2800" b="0" i="1" smtClean="0">
                              <a:latin typeface="Cambria Math" panose="02040503050406030204" pitchFamily="18" charset="0"/>
                              <a:cs typeface="Times New Roman" panose="02020603050405020304" pitchFamily="18" charset="0"/>
                            </a:rPr>
                            <m:t>𝑎</m:t>
                          </m:r>
                          <m:r>
                            <a:rPr lang="en-US" sz="2800" b="0" i="1" smtClean="0">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𝑡h</m:t>
                          </m:r>
                          <m:r>
                            <a:rPr lang="en-US" sz="2800" b="0" i="1" smtClean="0">
                              <a:latin typeface="Cambria Math" panose="02040503050406030204" pitchFamily="18" charset="0"/>
                              <a:cs typeface="Times New Roman" panose="02020603050405020304" pitchFamily="18" charset="0"/>
                            </a:rPr>
                            <m:t>ờ</m:t>
                          </m:r>
                          <m:r>
                            <a:rPr lang="en-US" sz="2800" b="0" i="1" smtClean="0">
                              <a:latin typeface="Cambria Math" panose="02040503050406030204" pitchFamily="18" charset="0"/>
                              <a:cs typeface="Times New Roman" panose="02020603050405020304" pitchFamily="18" charset="0"/>
                            </a:rPr>
                            <m:t>𝑖</m:t>
                          </m:r>
                          <m:r>
                            <a:rPr lang="en-US" sz="2800" b="0" i="1" smtClean="0">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𝑘</m:t>
                          </m:r>
                          <m:r>
                            <a:rPr lang="en-US" sz="2800" b="0" i="1" smtClean="0">
                              <a:latin typeface="Cambria Math" panose="02040503050406030204" pitchFamily="18" charset="0"/>
                              <a:cs typeface="Times New Roman" panose="02020603050405020304" pitchFamily="18" charset="0"/>
                            </a:rPr>
                            <m:t>ì </m:t>
                          </m:r>
                          <m:r>
                            <a:rPr lang="en-US" sz="2800" i="1">
                              <a:latin typeface="Cambria Math" panose="02040503050406030204" pitchFamily="18" charset="0"/>
                            </a:rPr>
                            <m:t>𝑔</m:t>
                          </m:r>
                          <m:acc>
                            <m:accPr>
                              <m:chr m:val="ˊ"/>
                              <m:ctrlPr>
                                <a:rPr lang="en-US" sz="2800" i="1">
                                  <a:latin typeface="Cambria Math" panose="02040503050406030204" pitchFamily="18" charset="0"/>
                                </a:rPr>
                              </m:ctrlPr>
                            </m:accPr>
                            <m:e>
                              <m:acc>
                                <m:accPr>
                                  <m:chr m:val="̂"/>
                                  <m:ctrlPr>
                                    <a:rPr lang="en-US" sz="2800" i="1">
                                      <a:latin typeface="Cambria Math" panose="02040503050406030204" pitchFamily="18" charset="0"/>
                                    </a:rPr>
                                  </m:ctrlPr>
                                </m:accPr>
                                <m:e>
                                  <m:r>
                                    <a:rPr lang="en-US" sz="2800" i="1">
                                      <a:latin typeface="Cambria Math" panose="02040503050406030204" pitchFamily="18" charset="0"/>
                                    </a:rPr>
                                    <m:t>𝑜</m:t>
                                  </m:r>
                                </m:e>
                              </m:acc>
                            </m:e>
                          </m:acc>
                          <m:r>
                            <a:rPr lang="en-US" sz="2800" i="1">
                              <a:latin typeface="Cambria Math" panose="02040503050406030204" pitchFamily="18" charset="0"/>
                            </a:rPr>
                            <m:t>𝑐</m:t>
                          </m:r>
                        </m:den>
                      </m:f>
                      <m:r>
                        <a:rPr lang="en-US" sz="2800" i="1">
                          <a:latin typeface="Cambria Math" panose="02040503050406030204" pitchFamily="18" charset="0"/>
                        </a:rPr>
                        <m:t>×100</m:t>
                      </m:r>
                    </m:oMath>
                  </m:oMathPara>
                </a14:m>
                <a:endParaRPr lang="en-US" sz="28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a:p>
                <a:r>
                  <a:rPr lang="en-US" sz="3000" b="1" u="sng" dirty="0" err="1">
                    <a:latin typeface="Times New Roman" panose="02020603050405020304" pitchFamily="18" charset="0"/>
                    <a:cs typeface="Times New Roman" panose="02020603050405020304" pitchFamily="18" charset="0"/>
                  </a:rPr>
                  <a:t>Ví</a:t>
                </a:r>
                <a:r>
                  <a:rPr lang="en-US" sz="3000" b="1" u="sng" dirty="0">
                    <a:latin typeface="Times New Roman" panose="02020603050405020304" pitchFamily="18" charset="0"/>
                    <a:cs typeface="Times New Roman" panose="02020603050405020304" pitchFamily="18" charset="0"/>
                  </a:rPr>
                  <a:t> </a:t>
                </a:r>
                <a:r>
                  <a:rPr lang="en-US" sz="3000" b="1" u="sng" dirty="0" err="1">
                    <a:latin typeface="Times New Roman" panose="02020603050405020304" pitchFamily="18" charset="0"/>
                    <a:cs typeface="Times New Roman" panose="02020603050405020304" pitchFamily="18" charset="0"/>
                  </a:rPr>
                  <a:t>dụ</a:t>
                </a:r>
                <a:r>
                  <a:rPr lang="en-US" sz="3000" b="1" u="sng" dirty="0">
                    <a:latin typeface="Times New Roman" panose="02020603050405020304" pitchFamily="18" charset="0"/>
                    <a:cs typeface="Times New Roman" panose="02020603050405020304" pitchFamily="18" charset="0"/>
                  </a:rPr>
                  <a:t>:</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giỏ</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gồm</a:t>
                </a:r>
                <a:r>
                  <a:rPr lang="en-US" sz="3000" dirty="0">
                    <a:latin typeface="Times New Roman" panose="02020603050405020304" pitchFamily="18" charset="0"/>
                    <a:cs typeface="Times New Roman" panose="02020603050405020304" pitchFamily="18" charset="0"/>
                  </a:rPr>
                  <a:t>: </a:t>
                </a: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    </a:t>
                </a:r>
              </a:p>
              <a:p>
                <a:endParaRPr lang="en-US" sz="2800" b="1" dirty="0"/>
              </a:p>
              <a:p>
                <a:endParaRPr lang="en-US" sz="4000" dirty="0">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986CF17-38A3-529B-3FA2-6FA7182DB61D}"/>
                  </a:ext>
                </a:extLst>
              </p:cNvPr>
              <p:cNvSpPr txBox="1">
                <a:spLocks noRot="1" noChangeAspect="1" noMove="1" noResize="1" noEditPoints="1" noAdjustHandles="1" noChangeArrowheads="1" noChangeShapeType="1" noTextEdit="1"/>
              </p:cNvSpPr>
              <p:nvPr/>
            </p:nvSpPr>
            <p:spPr>
              <a:xfrm>
                <a:off x="304800" y="2015862"/>
                <a:ext cx="9144000" cy="7749878"/>
              </a:xfrm>
              <a:prstGeom prst="rect">
                <a:avLst/>
              </a:prstGeom>
              <a:blipFill>
                <a:blip r:embed="rId5"/>
                <a:stretch>
                  <a:fillRect l="-1533" r="-1867"/>
                </a:stretch>
              </a:blipFill>
              <a:ln>
                <a:noFill/>
              </a:ln>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id="{00903EA2-E388-7C75-C858-89BF61275A74}"/>
              </a:ext>
            </a:extLst>
          </p:cNvPr>
          <p:cNvSpPr/>
          <p:nvPr/>
        </p:nvSpPr>
        <p:spPr>
          <a:xfrm>
            <a:off x="9525000" y="2146210"/>
            <a:ext cx="8458200" cy="672161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1" name="TextBox 20">
            <a:extLst>
              <a:ext uri="{FF2B5EF4-FFF2-40B4-BE49-F238E27FC236}">
                <a16:creationId xmlns:a16="http://schemas.microsoft.com/office/drawing/2014/main" id="{1A027676-98E1-548F-140A-25D8B7B02F66}"/>
              </a:ext>
            </a:extLst>
          </p:cNvPr>
          <p:cNvSpPr txBox="1"/>
          <p:nvPr/>
        </p:nvSpPr>
        <p:spPr>
          <a:xfrm>
            <a:off x="-653717" y="896271"/>
            <a:ext cx="18288000" cy="707886"/>
          </a:xfrm>
          <a:prstGeom prst="rect">
            <a:avLst/>
          </a:prstGeom>
          <a:noFill/>
        </p:spPr>
        <p:txBody>
          <a:bodyPr wrap="square" rtlCol="0">
            <a:spAutoFit/>
          </a:bodyPr>
          <a:lstStyle/>
          <a:p>
            <a:pPr algn="ctr"/>
            <a:r>
              <a:rPr lang="en-US" sz="4000" b="1" dirty="0" err="1">
                <a:solidFill>
                  <a:schemeClr val="accent1">
                    <a:lumMod val="50000"/>
                  </a:schemeClr>
                </a:solidFill>
                <a:latin typeface="Times New Roman" panose="02020603050405020304" pitchFamily="18" charset="0"/>
                <a:cs typeface="Times New Roman" panose="02020603050405020304" pitchFamily="18" charset="0"/>
              </a:rPr>
              <a:t>Cách</a:t>
            </a:r>
            <a:r>
              <a:rPr lang="en-US" sz="4000" b="1" dirty="0">
                <a:solidFill>
                  <a:schemeClr val="accent1">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cs typeface="Times New Roman" panose="02020603050405020304" pitchFamily="18" charset="0"/>
              </a:rPr>
              <a:t>tính</a:t>
            </a:r>
            <a:r>
              <a:rPr lang="en-US" sz="4000" b="1" dirty="0">
                <a:solidFill>
                  <a:schemeClr val="accent1">
                    <a:lumMod val="50000"/>
                  </a:schemeClr>
                </a:solidFill>
                <a:latin typeface="Times New Roman" panose="02020603050405020304" pitchFamily="18" charset="0"/>
                <a:cs typeface="Times New Roman" panose="02020603050405020304" pitchFamily="18" charset="0"/>
              </a:rPr>
              <a:t> CPI</a:t>
            </a:r>
          </a:p>
        </p:txBody>
      </p:sp>
      <p:graphicFrame>
        <p:nvGraphicFramePr>
          <p:cNvPr id="6" name="Table 5">
            <a:extLst>
              <a:ext uri="{FF2B5EF4-FFF2-40B4-BE49-F238E27FC236}">
                <a16:creationId xmlns:a16="http://schemas.microsoft.com/office/drawing/2014/main" id="{FF77F47D-11AB-5C9D-0475-E3F7B7B0D541}"/>
              </a:ext>
            </a:extLst>
          </p:cNvPr>
          <p:cNvGraphicFramePr>
            <a:graphicFrameLocks noGrp="1"/>
          </p:cNvGraphicFramePr>
          <p:nvPr>
            <p:extLst>
              <p:ext uri="{D42A27DB-BD31-4B8C-83A1-F6EECF244321}">
                <p14:modId xmlns:p14="http://schemas.microsoft.com/office/powerpoint/2010/main" val="1116269924"/>
              </p:ext>
            </p:extLst>
          </p:nvPr>
        </p:nvGraphicFramePr>
        <p:xfrm>
          <a:off x="1606216" y="4827506"/>
          <a:ext cx="6922167" cy="2266518"/>
        </p:xfrm>
        <a:graphic>
          <a:graphicData uri="http://schemas.openxmlformats.org/drawingml/2006/table">
            <a:tbl>
              <a:tblPr firstRow="1" firstCol="1" bandRow="1">
                <a:tableStyleId>{5C22544A-7EE6-4342-B048-85BDC9FD1C3A}</a:tableStyleId>
              </a:tblPr>
              <a:tblGrid>
                <a:gridCol w="2307389">
                  <a:extLst>
                    <a:ext uri="{9D8B030D-6E8A-4147-A177-3AD203B41FA5}">
                      <a16:colId xmlns:a16="http://schemas.microsoft.com/office/drawing/2014/main" val="3926705749"/>
                    </a:ext>
                  </a:extLst>
                </a:gridCol>
                <a:gridCol w="2307389">
                  <a:extLst>
                    <a:ext uri="{9D8B030D-6E8A-4147-A177-3AD203B41FA5}">
                      <a16:colId xmlns:a16="http://schemas.microsoft.com/office/drawing/2014/main" val="2065230128"/>
                    </a:ext>
                  </a:extLst>
                </a:gridCol>
                <a:gridCol w="2307389">
                  <a:extLst>
                    <a:ext uri="{9D8B030D-6E8A-4147-A177-3AD203B41FA5}">
                      <a16:colId xmlns:a16="http://schemas.microsoft.com/office/drawing/2014/main" val="1330498874"/>
                    </a:ext>
                  </a:extLst>
                </a:gridCol>
              </a:tblGrid>
              <a:tr h="841482">
                <a:tc>
                  <a:txBody>
                    <a:bodyPr/>
                    <a:lstStyle/>
                    <a:p>
                      <a:pPr algn="ctr">
                        <a:lnSpc>
                          <a:spcPct val="107000"/>
                        </a:lnSpc>
                        <a:spcAft>
                          <a:spcPts val="800"/>
                        </a:spcAft>
                        <a:buNone/>
                      </a:pPr>
                      <a:r>
                        <a:rPr lang="en-US" sz="2800" kern="0" dirty="0" err="1">
                          <a:effectLst/>
                          <a:latin typeface="Times New Roman" panose="02020603050405020304" pitchFamily="18" charset="0"/>
                          <a:cs typeface="Times New Roman" panose="02020603050405020304" pitchFamily="18" charset="0"/>
                        </a:rPr>
                        <a:t>Hàng</a:t>
                      </a:r>
                      <a:r>
                        <a:rPr lang="en-US" sz="2800" kern="0" dirty="0">
                          <a:effectLst/>
                          <a:latin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cs typeface="Times New Roman" panose="02020603050405020304" pitchFamily="18" charset="0"/>
                        </a:rPr>
                        <a:t>hóa</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n-US" sz="2800" kern="0" dirty="0" err="1">
                          <a:effectLst/>
                          <a:latin typeface="Times New Roman" panose="02020603050405020304" pitchFamily="18" charset="0"/>
                          <a:cs typeface="Times New Roman" panose="02020603050405020304" pitchFamily="18" charset="0"/>
                        </a:rPr>
                        <a:t>Năm</a:t>
                      </a:r>
                      <a:r>
                        <a:rPr lang="en-US" sz="2800" kern="0" dirty="0">
                          <a:effectLst/>
                          <a:latin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cs typeface="Times New Roman" panose="02020603050405020304" pitchFamily="18" charset="0"/>
                        </a:rPr>
                        <a:t>gốc</a:t>
                      </a:r>
                      <a:r>
                        <a:rPr lang="en-US" sz="2800" kern="0" dirty="0">
                          <a:effectLst/>
                          <a:latin typeface="Times New Roman" panose="02020603050405020304" pitchFamily="18" charset="0"/>
                          <a:cs typeface="Times New Roman" panose="02020603050405020304" pitchFamily="18" charset="0"/>
                        </a:rPr>
                        <a:t> 2024</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n-US" sz="2800" kern="0" dirty="0" err="1">
                          <a:effectLst/>
                          <a:latin typeface="Times New Roman" panose="02020603050405020304" pitchFamily="18" charset="0"/>
                          <a:cs typeface="Times New Roman" panose="02020603050405020304" pitchFamily="18" charset="0"/>
                        </a:rPr>
                        <a:t>Năm</a:t>
                      </a:r>
                      <a:r>
                        <a:rPr lang="en-US" sz="2800" kern="0" dirty="0">
                          <a:effectLst/>
                          <a:latin typeface="Times New Roman" panose="02020603050405020304" pitchFamily="18" charset="0"/>
                          <a:cs typeface="Times New Roman" panose="02020603050405020304" pitchFamily="18" charset="0"/>
                        </a:rPr>
                        <a:t> 2025</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404818350"/>
                  </a:ext>
                </a:extLst>
              </a:tr>
              <a:tr h="475012">
                <a:tc>
                  <a:txBody>
                    <a:bodyPr/>
                    <a:lstStyle/>
                    <a:p>
                      <a:pPr algn="ctr">
                        <a:lnSpc>
                          <a:spcPct val="107000"/>
                        </a:lnSpc>
                        <a:spcAft>
                          <a:spcPts val="800"/>
                        </a:spcAft>
                        <a:buNone/>
                      </a:pPr>
                      <a:r>
                        <a:rPr lang="en-US" sz="2800" kern="0" dirty="0">
                          <a:effectLst/>
                          <a:latin typeface="Times New Roman" panose="02020603050405020304" pitchFamily="18" charset="0"/>
                          <a:cs typeface="Times New Roman" panose="02020603050405020304" pitchFamily="18" charset="0"/>
                        </a:rPr>
                        <a:t>1 kg </a:t>
                      </a:r>
                      <a:r>
                        <a:rPr lang="en-US" sz="2800" kern="0" dirty="0" err="1">
                          <a:effectLst/>
                          <a:latin typeface="Times New Roman" panose="02020603050405020304" pitchFamily="18" charset="0"/>
                          <a:cs typeface="Times New Roman" panose="02020603050405020304" pitchFamily="18" charset="0"/>
                        </a:rPr>
                        <a:t>gạo</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n-US" sz="2800" kern="0" dirty="0">
                          <a:effectLst/>
                          <a:latin typeface="Times New Roman" panose="02020603050405020304" pitchFamily="18" charset="0"/>
                          <a:cs typeface="Times New Roman" panose="02020603050405020304" pitchFamily="18" charset="0"/>
                        </a:rPr>
                        <a:t>20.000đ</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n-US" sz="2800" kern="0" dirty="0">
                          <a:effectLst/>
                          <a:latin typeface="Times New Roman" panose="02020603050405020304" pitchFamily="18" charset="0"/>
                          <a:cs typeface="Times New Roman" panose="02020603050405020304" pitchFamily="18" charset="0"/>
                        </a:rPr>
                        <a:t>24.000đ</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366642689"/>
                  </a:ext>
                </a:extLst>
              </a:tr>
              <a:tr h="475012">
                <a:tc>
                  <a:txBody>
                    <a:bodyPr/>
                    <a:lstStyle/>
                    <a:p>
                      <a:pPr algn="ctr">
                        <a:lnSpc>
                          <a:spcPct val="107000"/>
                        </a:lnSpc>
                        <a:spcAft>
                          <a:spcPts val="800"/>
                        </a:spcAft>
                        <a:buNone/>
                      </a:pPr>
                      <a:r>
                        <a:rPr lang="en-US" sz="2800" kern="0" dirty="0">
                          <a:effectLst/>
                          <a:latin typeface="Times New Roman" panose="02020603050405020304" pitchFamily="18" charset="0"/>
                          <a:cs typeface="Times New Roman" panose="02020603050405020304" pitchFamily="18" charset="0"/>
                        </a:rPr>
                        <a:t>1 </a:t>
                      </a:r>
                      <a:r>
                        <a:rPr lang="en-US" sz="2800" kern="0" dirty="0" err="1">
                          <a:effectLst/>
                          <a:latin typeface="Times New Roman" panose="02020603050405020304" pitchFamily="18" charset="0"/>
                          <a:cs typeface="Times New Roman" panose="02020603050405020304" pitchFamily="18" charset="0"/>
                        </a:rPr>
                        <a:t>lít</a:t>
                      </a:r>
                      <a:r>
                        <a:rPr lang="en-US" sz="2800" kern="0" dirty="0">
                          <a:effectLst/>
                          <a:latin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cs typeface="Times New Roman" panose="02020603050405020304" pitchFamily="18" charset="0"/>
                        </a:rPr>
                        <a:t>xăng</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n-US" sz="2800" kern="0">
                          <a:effectLst/>
                          <a:latin typeface="Times New Roman" panose="02020603050405020304" pitchFamily="18" charset="0"/>
                          <a:cs typeface="Times New Roman" panose="02020603050405020304" pitchFamily="18" charset="0"/>
                        </a:rPr>
                        <a:t>23.000đ</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n-US" sz="2800" kern="0" dirty="0">
                          <a:effectLst/>
                          <a:latin typeface="Times New Roman" panose="02020603050405020304" pitchFamily="18" charset="0"/>
                          <a:cs typeface="Times New Roman" panose="02020603050405020304" pitchFamily="18" charset="0"/>
                        </a:rPr>
                        <a:t>30.000đ</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049781329"/>
                  </a:ext>
                </a:extLst>
              </a:tr>
              <a:tr h="475012">
                <a:tc>
                  <a:txBody>
                    <a:bodyPr/>
                    <a:lstStyle/>
                    <a:p>
                      <a:pPr algn="ctr">
                        <a:lnSpc>
                          <a:spcPct val="107000"/>
                        </a:lnSpc>
                        <a:spcAft>
                          <a:spcPts val="800"/>
                        </a:spcAft>
                        <a:buNone/>
                      </a:pPr>
                      <a:r>
                        <a:rPr lang="en-US" sz="2800" kern="0" dirty="0">
                          <a:effectLst/>
                          <a:latin typeface="Times New Roman" panose="02020603050405020304" pitchFamily="18" charset="0"/>
                          <a:cs typeface="Times New Roman" panose="02020603050405020304" pitchFamily="18" charset="0"/>
                        </a:rPr>
                        <a:t>1kg </a:t>
                      </a:r>
                      <a:r>
                        <a:rPr lang="en-US" sz="2800" kern="0" dirty="0" err="1">
                          <a:effectLst/>
                          <a:latin typeface="Times New Roman" panose="02020603050405020304" pitchFamily="18" charset="0"/>
                          <a:cs typeface="Times New Roman" panose="02020603050405020304" pitchFamily="18" charset="0"/>
                        </a:rPr>
                        <a:t>thịt</a:t>
                      </a:r>
                      <a:r>
                        <a:rPr lang="en-US" sz="2800" kern="0" dirty="0">
                          <a:effectLst/>
                          <a:latin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cs typeface="Times New Roman" panose="02020603050405020304" pitchFamily="18" charset="0"/>
                        </a:rPr>
                        <a:t>heo</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n-US" sz="2800" kern="0">
                          <a:effectLst/>
                          <a:latin typeface="Times New Roman" panose="02020603050405020304" pitchFamily="18" charset="0"/>
                          <a:cs typeface="Times New Roman" panose="02020603050405020304" pitchFamily="18" charset="0"/>
                        </a:rPr>
                        <a:t>100.000đ</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buNone/>
                      </a:pPr>
                      <a:r>
                        <a:rPr lang="en-US" sz="2800" kern="0" dirty="0">
                          <a:effectLst/>
                          <a:latin typeface="Times New Roman" panose="02020603050405020304" pitchFamily="18" charset="0"/>
                          <a:cs typeface="Times New Roman" panose="02020603050405020304" pitchFamily="18" charset="0"/>
                        </a:rPr>
                        <a:t>130.000đ</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276268939"/>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8FAC5CE-B4A9-6D1D-7FE1-49BB4368EFEB}"/>
                  </a:ext>
                </a:extLst>
              </p:cNvPr>
              <p:cNvSpPr txBox="1"/>
              <p:nvPr/>
            </p:nvSpPr>
            <p:spPr>
              <a:xfrm>
                <a:off x="9705474" y="2569572"/>
                <a:ext cx="7744326" cy="6317692"/>
              </a:xfrm>
              <a:prstGeom prst="rect">
                <a:avLst/>
              </a:prstGeom>
              <a:noFill/>
            </p:spPr>
            <p:txBody>
              <a:bodyPr wrap="square" rtlCol="0">
                <a:spAutoFit/>
              </a:bodyPr>
              <a:lstStyle/>
              <a:p>
                <a:r>
                  <a:rPr lang="en-US" sz="3200" b="1" dirty="0" err="1"/>
                  <a:t>Bước</a:t>
                </a:r>
                <a:r>
                  <a:rPr lang="en-US" sz="3200" b="1" dirty="0"/>
                  <a:t> 2: </a:t>
                </a:r>
                <a:r>
                  <a:rPr lang="en-US" sz="3200" b="1" dirty="0" err="1"/>
                  <a:t>Tính</a:t>
                </a:r>
                <a:r>
                  <a:rPr lang="en-US" sz="3200" b="1" dirty="0"/>
                  <a:t> CPI</a:t>
                </a:r>
                <a:endParaRPr lang="en-US" sz="3200" dirty="0"/>
              </a:p>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𝐶𝑃𝐼</m:t>
                      </m:r>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𝐺𝑖</m:t>
                          </m:r>
                          <m:acc>
                            <m:accPr>
                              <m:chr m:val="ˊ"/>
                              <m:ctrlPr>
                                <a:rPr lang="en-US" sz="3200" i="1">
                                  <a:latin typeface="Cambria Math" panose="02040503050406030204" pitchFamily="18" charset="0"/>
                                </a:rPr>
                              </m:ctrlPr>
                            </m:accPr>
                            <m:e>
                              <m:r>
                                <a:rPr lang="en-US" sz="3200" i="1">
                                  <a:latin typeface="Cambria Math" panose="02040503050406030204" pitchFamily="18" charset="0"/>
                                </a:rPr>
                                <m:t>𝑎</m:t>
                              </m:r>
                            </m:e>
                          </m:acc>
                          <m:r>
                            <m:rPr>
                              <m:nor/>
                            </m:rPr>
                            <a:rPr lang="en-US" sz="3200"/>
                            <m:t> </m:t>
                          </m:r>
                          <m:r>
                            <a:rPr lang="en-US" sz="3200" i="1">
                              <a:latin typeface="Cambria Math" panose="02040503050406030204" pitchFamily="18" charset="0"/>
                            </a:rPr>
                            <m:t>𝑔𝑖</m:t>
                          </m:r>
                          <m:r>
                            <m:rPr>
                              <m:nor/>
                            </m:rPr>
                            <a:rPr lang="en-US" sz="3200"/>
                            <m:t>ỏ </m:t>
                          </m:r>
                          <m:r>
                            <a:rPr lang="en-US" sz="3200" i="1">
                              <a:latin typeface="Cambria Math" panose="02040503050406030204" pitchFamily="18" charset="0"/>
                            </a:rPr>
                            <m:t>h</m:t>
                          </m:r>
                          <m:acc>
                            <m:accPr>
                              <m:chr m:val="ˋ"/>
                              <m:ctrlPr>
                                <a:rPr lang="en-US" sz="3200" i="1">
                                  <a:latin typeface="Cambria Math" panose="02040503050406030204" pitchFamily="18" charset="0"/>
                                </a:rPr>
                              </m:ctrlPr>
                            </m:accPr>
                            <m:e>
                              <m:r>
                                <a:rPr lang="en-US" sz="3200" i="1">
                                  <a:latin typeface="Cambria Math" panose="02040503050406030204" pitchFamily="18" charset="0"/>
                                </a:rPr>
                                <m:t>𝑎</m:t>
                              </m:r>
                            </m:e>
                          </m:acc>
                          <m:r>
                            <a:rPr lang="en-US" sz="3200" i="1">
                              <a:latin typeface="Cambria Math" panose="02040503050406030204" pitchFamily="18" charset="0"/>
                            </a:rPr>
                            <m:t>𝑛𝑔</m:t>
                          </m:r>
                          <m:r>
                            <m:rPr>
                              <m:nor/>
                            </m:rPr>
                            <a:rPr lang="en-US" sz="3200"/>
                            <m:t> </m:t>
                          </m:r>
                          <m:r>
                            <a:rPr lang="en-US" sz="3200" i="1">
                              <a:latin typeface="Cambria Math" panose="02040503050406030204" pitchFamily="18" charset="0"/>
                            </a:rPr>
                            <m:t>𝑛</m:t>
                          </m:r>
                          <m:acc>
                            <m:accPr>
                              <m:chr m:val="̆"/>
                              <m:ctrlPr>
                                <a:rPr lang="en-US" sz="3200" i="1">
                                  <a:latin typeface="Cambria Math" panose="02040503050406030204" pitchFamily="18" charset="0"/>
                                </a:rPr>
                              </m:ctrlPr>
                            </m:accPr>
                            <m:e>
                              <m:r>
                                <a:rPr lang="en-US" sz="3200" i="1">
                                  <a:latin typeface="Cambria Math" panose="02040503050406030204" pitchFamily="18" charset="0"/>
                                </a:rPr>
                                <m:t>𝑎</m:t>
                              </m:r>
                            </m:e>
                          </m:acc>
                          <m:r>
                            <a:rPr lang="en-US" sz="3200" i="1">
                              <a:latin typeface="Cambria Math" panose="02040503050406030204" pitchFamily="18" charset="0"/>
                            </a:rPr>
                            <m:t>𝑚</m:t>
                          </m:r>
                          <m:r>
                            <m:rPr>
                              <m:nor/>
                            </m:rPr>
                            <a:rPr lang="en-US" sz="3200"/>
                            <m:t> </m:t>
                          </m:r>
                          <m:r>
                            <a:rPr lang="en-US" sz="3200" i="1">
                              <a:latin typeface="Cambria Math" panose="02040503050406030204" pitchFamily="18" charset="0"/>
                            </a:rPr>
                            <m:t>𝑠𝑎𝑢</m:t>
                          </m:r>
                        </m:num>
                        <m:den>
                          <m:r>
                            <a:rPr lang="en-US" sz="3200" i="1">
                              <a:latin typeface="Cambria Math" panose="02040503050406030204" pitchFamily="18" charset="0"/>
                            </a:rPr>
                            <m:t>𝐺𝑖</m:t>
                          </m:r>
                          <m:acc>
                            <m:accPr>
                              <m:chr m:val="ˊ"/>
                              <m:ctrlPr>
                                <a:rPr lang="en-US" sz="3200" i="1">
                                  <a:latin typeface="Cambria Math" panose="02040503050406030204" pitchFamily="18" charset="0"/>
                                </a:rPr>
                              </m:ctrlPr>
                            </m:accPr>
                            <m:e>
                              <m:r>
                                <a:rPr lang="en-US" sz="3200" i="1">
                                  <a:latin typeface="Cambria Math" panose="02040503050406030204" pitchFamily="18" charset="0"/>
                                </a:rPr>
                                <m:t>𝑎</m:t>
                              </m:r>
                            </m:e>
                          </m:acc>
                          <m:r>
                            <m:rPr>
                              <m:nor/>
                            </m:rPr>
                            <a:rPr lang="en-US" sz="3200"/>
                            <m:t> </m:t>
                          </m:r>
                          <m:r>
                            <a:rPr lang="en-US" sz="3200" i="1">
                              <a:latin typeface="Cambria Math" panose="02040503050406030204" pitchFamily="18" charset="0"/>
                            </a:rPr>
                            <m:t>𝑔𝑖</m:t>
                          </m:r>
                          <m:r>
                            <m:rPr>
                              <m:nor/>
                            </m:rPr>
                            <a:rPr lang="en-US" sz="3200"/>
                            <m:t>ỏ </m:t>
                          </m:r>
                          <m:r>
                            <a:rPr lang="en-US" sz="3200" i="1">
                              <a:latin typeface="Cambria Math" panose="02040503050406030204" pitchFamily="18" charset="0"/>
                            </a:rPr>
                            <m:t>h</m:t>
                          </m:r>
                          <m:acc>
                            <m:accPr>
                              <m:chr m:val="ˋ"/>
                              <m:ctrlPr>
                                <a:rPr lang="en-US" sz="3200" i="1">
                                  <a:latin typeface="Cambria Math" panose="02040503050406030204" pitchFamily="18" charset="0"/>
                                </a:rPr>
                              </m:ctrlPr>
                            </m:accPr>
                            <m:e>
                              <m:r>
                                <a:rPr lang="en-US" sz="3200" i="1">
                                  <a:latin typeface="Cambria Math" panose="02040503050406030204" pitchFamily="18" charset="0"/>
                                </a:rPr>
                                <m:t>𝑎</m:t>
                              </m:r>
                            </m:e>
                          </m:acc>
                          <m:r>
                            <a:rPr lang="en-US" sz="3200" i="1">
                              <a:latin typeface="Cambria Math" panose="02040503050406030204" pitchFamily="18" charset="0"/>
                            </a:rPr>
                            <m:t>𝑛𝑔</m:t>
                          </m:r>
                          <m:r>
                            <m:rPr>
                              <m:nor/>
                            </m:rPr>
                            <a:rPr lang="en-US" sz="3200"/>
                            <m:t> </m:t>
                          </m:r>
                          <m:r>
                            <a:rPr lang="en-US" sz="3200" i="1">
                              <a:latin typeface="Cambria Math" panose="02040503050406030204" pitchFamily="18" charset="0"/>
                            </a:rPr>
                            <m:t>𝑛</m:t>
                          </m:r>
                          <m:acc>
                            <m:accPr>
                              <m:chr m:val="̆"/>
                              <m:ctrlPr>
                                <a:rPr lang="en-US" sz="3200" i="1">
                                  <a:latin typeface="Cambria Math" panose="02040503050406030204" pitchFamily="18" charset="0"/>
                                </a:rPr>
                              </m:ctrlPr>
                            </m:accPr>
                            <m:e>
                              <m:r>
                                <a:rPr lang="en-US" sz="3200" i="1">
                                  <a:latin typeface="Cambria Math" panose="02040503050406030204" pitchFamily="18" charset="0"/>
                                </a:rPr>
                                <m:t>𝑎</m:t>
                              </m:r>
                            </m:e>
                          </m:acc>
                          <m:r>
                            <a:rPr lang="en-US" sz="3200" i="1">
                              <a:latin typeface="Cambria Math" panose="02040503050406030204" pitchFamily="18" charset="0"/>
                            </a:rPr>
                            <m:t>𝑚</m:t>
                          </m:r>
                          <m:r>
                            <m:rPr>
                              <m:nor/>
                            </m:rPr>
                            <a:rPr lang="en-US" sz="3200"/>
                            <m:t> </m:t>
                          </m:r>
                          <m:r>
                            <a:rPr lang="en-US" sz="3200" i="1">
                              <a:latin typeface="Cambria Math" panose="02040503050406030204" pitchFamily="18" charset="0"/>
                            </a:rPr>
                            <m:t>𝑔</m:t>
                          </m:r>
                          <m:acc>
                            <m:accPr>
                              <m:chr m:val="ˊ"/>
                              <m:ctrlPr>
                                <a:rPr lang="en-US" sz="3200" i="1">
                                  <a:latin typeface="Cambria Math" panose="02040503050406030204" pitchFamily="18" charset="0"/>
                                </a:rPr>
                              </m:ctrlPr>
                            </m:accPr>
                            <m:e>
                              <m:acc>
                                <m:accPr>
                                  <m:chr m:val="̂"/>
                                  <m:ctrlPr>
                                    <a:rPr lang="en-US" sz="3200" i="1">
                                      <a:latin typeface="Cambria Math" panose="02040503050406030204" pitchFamily="18" charset="0"/>
                                    </a:rPr>
                                  </m:ctrlPr>
                                </m:accPr>
                                <m:e>
                                  <m:r>
                                    <a:rPr lang="en-US" sz="3200" i="1">
                                      <a:latin typeface="Cambria Math" panose="02040503050406030204" pitchFamily="18" charset="0"/>
                                    </a:rPr>
                                    <m:t>𝑜</m:t>
                                  </m:r>
                                </m:e>
                              </m:acc>
                            </m:e>
                          </m:acc>
                          <m:r>
                            <a:rPr lang="en-US" sz="3200" i="1">
                              <a:latin typeface="Cambria Math" panose="02040503050406030204" pitchFamily="18" charset="0"/>
                            </a:rPr>
                            <m:t>𝑐</m:t>
                          </m:r>
                        </m:den>
                      </m:f>
                      <m:r>
                        <a:rPr lang="en-US" sz="3200" i="1">
                          <a:latin typeface="Cambria Math" panose="02040503050406030204" pitchFamily="18" charset="0"/>
                        </a:rPr>
                        <m:t>×100</m:t>
                      </m:r>
                    </m:oMath>
                  </m:oMathPara>
                </a14:m>
                <a:br>
                  <a:rPr lang="en-US" sz="3200" i="1" dirty="0">
                    <a:latin typeface="Cambria Math" panose="02040503050406030204" pitchFamily="18" charset="0"/>
                  </a:rPr>
                </a:br>
                <a:endParaRPr lang="en-US" sz="3200" i="1" dirty="0">
                  <a:latin typeface="Cambria Math" panose="02040503050406030204" pitchFamily="18" charset="0"/>
                </a:endParaRPr>
              </a:p>
              <a:p>
                <a:endParaRPr lang="en-US" sz="3200" i="1"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𝐶𝑃</m:t>
                      </m:r>
                      <m:sSub>
                        <m:sSubPr>
                          <m:ctrlPr>
                            <a:rPr lang="en-US" sz="3200" i="1">
                              <a:latin typeface="Cambria Math" panose="02040503050406030204" pitchFamily="18" charset="0"/>
                            </a:rPr>
                          </m:ctrlPr>
                        </m:sSubPr>
                        <m:e>
                          <m:r>
                            <a:rPr lang="en-US" sz="3200" i="1">
                              <a:latin typeface="Cambria Math" panose="02040503050406030204" pitchFamily="18" charset="0"/>
                            </a:rPr>
                            <m:t>𝐼</m:t>
                          </m:r>
                        </m:e>
                        <m:sub>
                          <m:r>
                            <a:rPr lang="en-US" sz="3200" i="1">
                              <a:latin typeface="Cambria Math" panose="02040503050406030204" pitchFamily="18" charset="0"/>
                            </a:rPr>
                            <m:t>2025</m:t>
                          </m:r>
                        </m:sub>
                      </m:sSub>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184.000</m:t>
                          </m:r>
                        </m:num>
                        <m:den>
                          <m:r>
                            <a:rPr lang="en-US" sz="3200" i="1">
                              <a:latin typeface="Cambria Math" panose="02040503050406030204" pitchFamily="18" charset="0"/>
                            </a:rPr>
                            <m:t>143.000</m:t>
                          </m:r>
                        </m:den>
                      </m:f>
                      <m:r>
                        <a:rPr lang="en-US" sz="3200" i="1">
                          <a:latin typeface="Cambria Math" panose="02040503050406030204" pitchFamily="18" charset="0"/>
                        </a:rPr>
                        <m:t>×100≈128,7</m:t>
                      </m:r>
                    </m:oMath>
                  </m:oMathPara>
                </a14:m>
                <a:endParaRPr lang="en-US" sz="3200" dirty="0">
                  <a:latin typeface="Times New Roman" panose="02020603050405020304" pitchFamily="18" charset="0"/>
                  <a:cs typeface="Times New Roman" panose="02020603050405020304" pitchFamily="18" charset="0"/>
                </a:endParaRPr>
              </a:p>
              <a:p>
                <a:endParaRPr lang="en-US" sz="3200" b="1" dirty="0"/>
              </a:p>
              <a:p>
                <a:pPr algn="ctr"/>
                <a:r>
                  <a:rPr lang="en-US" sz="3200" b="1" dirty="0">
                    <a:latin typeface="Times New Roman" panose="02020603050405020304" pitchFamily="18" charset="0"/>
                    <a:cs typeface="Times New Roman" panose="02020603050405020304" pitchFamily="18" charset="0"/>
                  </a:rPr>
                  <a:t>- CPI = 128,7</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 28,7% so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gốc</a:t>
                </a:r>
                <a:r>
                  <a:rPr lang="en-US" sz="3200" dirty="0">
                    <a:latin typeface="Times New Roman" panose="02020603050405020304" pitchFamily="18" charset="0"/>
                    <a:cs typeface="Times New Roman" panose="02020603050405020304" pitchFamily="18" charset="0"/>
                  </a:rPr>
                  <a:t> 2024</a:t>
                </a:r>
              </a:p>
              <a:p>
                <a:pPr algn="ctr"/>
                <a:endParaRPr lang="en-US" sz="3200" dirty="0">
                  <a:latin typeface="Times New Roman" panose="02020603050405020304" pitchFamily="18" charset="0"/>
                  <a:cs typeface="Times New Roman" panose="02020603050405020304" pitchFamily="18" charset="0"/>
                </a:endParaRPr>
              </a:p>
              <a:p>
                <a:pPr marL="457200" indent="-457200" algn="ctr">
                  <a:buFontTx/>
                  <a:buChar char="-"/>
                </a:pP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kịp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p>
              <a:p>
                <a:pPr algn="ct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a:t>
                </a:r>
              </a:p>
              <a:p>
                <a:endParaRPr lang="en-US" dirty="0"/>
              </a:p>
            </p:txBody>
          </p:sp>
        </mc:Choice>
        <mc:Fallback xmlns="">
          <p:sp>
            <p:nvSpPr>
              <p:cNvPr id="7" name="TextBox 6">
                <a:extLst>
                  <a:ext uri="{FF2B5EF4-FFF2-40B4-BE49-F238E27FC236}">
                    <a16:creationId xmlns:a16="http://schemas.microsoft.com/office/drawing/2014/main" id="{48FAC5CE-B4A9-6D1D-7FE1-49BB4368EFEB}"/>
                  </a:ext>
                </a:extLst>
              </p:cNvPr>
              <p:cNvSpPr txBox="1">
                <a:spLocks noRot="1" noChangeAspect="1" noMove="1" noResize="1" noEditPoints="1" noAdjustHandles="1" noChangeArrowheads="1" noChangeShapeType="1" noTextEdit="1"/>
              </p:cNvSpPr>
              <p:nvPr/>
            </p:nvSpPr>
            <p:spPr>
              <a:xfrm>
                <a:off x="9705474" y="2569572"/>
                <a:ext cx="7744326" cy="6317692"/>
              </a:xfrm>
              <a:prstGeom prst="rect">
                <a:avLst/>
              </a:prstGeom>
              <a:blipFill>
                <a:blip r:embed="rId6"/>
                <a:stretch>
                  <a:fillRect l="-1967" t="-1544" r="-708"/>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2402DFD7-50E1-525E-40C4-DB29D49E3B47}"/>
              </a:ext>
            </a:extLst>
          </p:cNvPr>
          <p:cNvPicPr>
            <a:picLocks noChangeAspect="1"/>
          </p:cNvPicPr>
          <p:nvPr/>
        </p:nvPicPr>
        <p:blipFill>
          <a:blip r:embed="rId7"/>
          <a:stretch>
            <a:fillRect/>
          </a:stretch>
        </p:blipFill>
        <p:spPr>
          <a:xfrm>
            <a:off x="1408244" y="7182750"/>
            <a:ext cx="7529213" cy="1621677"/>
          </a:xfrm>
          <a:prstGeom prst="rect">
            <a:avLst/>
          </a:prstGeom>
        </p:spPr>
      </p:pic>
    </p:spTree>
    <p:extLst>
      <p:ext uri="{BB962C8B-B14F-4D97-AF65-F5344CB8AC3E}">
        <p14:creationId xmlns:p14="http://schemas.microsoft.com/office/powerpoint/2010/main" val="1616474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additive="base">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1000"/>
                                        <p:tgtEl>
                                          <p:spTgt spid="7">
                                            <p:txEl>
                                              <p:pRg st="5" end="5"/>
                                            </p:txEl>
                                          </p:spTgt>
                                        </p:tgtEl>
                                      </p:cBhvr>
                                    </p:animEffect>
                                    <p:anim calcmode="lin" valueType="num">
                                      <p:cBhvr>
                                        <p:cTn id="38"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
                                            <p:txEl>
                                              <p:pRg st="7" end="7"/>
                                            </p:txEl>
                                          </p:spTgt>
                                        </p:tgtEl>
                                        <p:attrNameLst>
                                          <p:attrName>style.visibility</p:attrName>
                                        </p:attrNameLst>
                                      </p:cBhvr>
                                      <p:to>
                                        <p:strVal val="visible"/>
                                      </p:to>
                                    </p:set>
                                    <p:animEffect transition="in" filter="fade">
                                      <p:cBhvr>
                                        <p:cTn id="44" dur="1000"/>
                                        <p:tgtEl>
                                          <p:spTgt spid="7">
                                            <p:txEl>
                                              <p:pRg st="7" end="7"/>
                                            </p:txEl>
                                          </p:spTgt>
                                        </p:tgtEl>
                                      </p:cBhvr>
                                    </p:animEffect>
                                    <p:anim calcmode="lin" valueType="num">
                                      <p:cBhvr>
                                        <p:cTn id="45"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animEffect transition="in" filter="fade">
                                      <p:cBhvr>
                                        <p:cTn id="51" dur="1000"/>
                                        <p:tgtEl>
                                          <p:spTgt spid="7">
                                            <p:txEl>
                                              <p:pRg st="8" end="8"/>
                                            </p:txEl>
                                          </p:spTgt>
                                        </p:tgtEl>
                                      </p:cBhvr>
                                    </p:animEffect>
                                    <p:anim calcmode="lin" valueType="num">
                                      <p:cBhvr>
                                        <p:cTn id="52"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AE335-A6ED-42D4-C0A6-7F6927ADFFA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A5E5A6C-7D14-B743-4F9F-CC1381DE8E90}"/>
              </a:ext>
            </a:extLst>
          </p:cNvPr>
          <p:cNvSpPr txBox="1"/>
          <p:nvPr/>
        </p:nvSpPr>
        <p:spPr>
          <a:xfrm>
            <a:off x="280737" y="109341"/>
            <a:ext cx="17449800" cy="707886"/>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F2C4A55D-CC04-705A-1BC0-FBA232B2E34F}"/>
              </a:ext>
            </a:extLst>
          </p:cNvPr>
          <p:cNvGraphicFramePr>
            <a:graphicFrameLocks noChangeAspect="1"/>
          </p:cNvGraphicFramePr>
          <p:nvPr>
            <p:extLst>
              <p:ext uri="{D42A27DB-BD31-4B8C-83A1-F6EECF244321}">
                <p14:modId xmlns:p14="http://schemas.microsoft.com/office/powerpoint/2010/main" val="1587182103"/>
              </p:ext>
            </p:extLst>
          </p:nvPr>
        </p:nvGraphicFramePr>
        <p:xfrm>
          <a:off x="4090737" y="2450432"/>
          <a:ext cx="914400" cy="198438"/>
        </p:xfrm>
        <a:graphic>
          <a:graphicData uri="http://schemas.openxmlformats.org/presentationml/2006/ole">
            <mc:AlternateContent xmlns:mc="http://schemas.openxmlformats.org/markup-compatibility/2006">
              <mc:Choice xmlns:v="urn:schemas-microsoft-com:vml" Requires="v">
                <p:oleObj name="Equation" r:id="rId3" imgW="914400" imgH="198720" progId="Equation.DSMT4">
                  <p:embed/>
                </p:oleObj>
              </mc:Choice>
              <mc:Fallback>
                <p:oleObj name="Equation" r:id="rId3" imgW="914400" imgH="198720" progId="Equation.DSMT4">
                  <p:embed/>
                  <p:pic>
                    <p:nvPicPr>
                      <p:cNvPr id="5" name="Object 4">
                        <a:extLst>
                          <a:ext uri="{FF2B5EF4-FFF2-40B4-BE49-F238E27FC236}">
                            <a16:creationId xmlns:a16="http://schemas.microsoft.com/office/drawing/2014/main" id="{DA8B5495-4359-F52B-427B-3670A476A769}"/>
                          </a:ext>
                        </a:extLst>
                      </p:cNvPr>
                      <p:cNvPicPr/>
                      <p:nvPr/>
                    </p:nvPicPr>
                    <p:blipFill>
                      <a:blip r:embed="rId4"/>
                      <a:stretch>
                        <a:fillRect/>
                      </a:stretch>
                    </p:blipFill>
                    <p:spPr>
                      <a:xfrm>
                        <a:off x="4090737" y="2450432"/>
                        <a:ext cx="914400" cy="198438"/>
                      </a:xfrm>
                      <a:prstGeom prst="rect">
                        <a:avLst/>
                      </a:prstGeom>
                    </p:spPr>
                  </p:pic>
                </p:oleObj>
              </mc:Fallback>
            </mc:AlternateContent>
          </a:graphicData>
        </a:graphic>
      </p:graphicFrame>
      <p:sp>
        <p:nvSpPr>
          <p:cNvPr id="11" name="Rectangle: Rounded Corners 10">
            <a:extLst>
              <a:ext uri="{FF2B5EF4-FFF2-40B4-BE49-F238E27FC236}">
                <a16:creationId xmlns:a16="http://schemas.microsoft.com/office/drawing/2014/main" id="{B2F2F946-9B2B-FDBC-1CC1-FFA06367F36D}"/>
              </a:ext>
            </a:extLst>
          </p:cNvPr>
          <p:cNvSpPr/>
          <p:nvPr/>
        </p:nvSpPr>
        <p:spPr>
          <a:xfrm>
            <a:off x="165264" y="2450432"/>
            <a:ext cx="8064336" cy="6858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3F692481-BE15-D879-DC2B-6AEE01E1B867}"/>
              </a:ext>
            </a:extLst>
          </p:cNvPr>
          <p:cNvSpPr txBox="1"/>
          <p:nvPr/>
        </p:nvSpPr>
        <p:spPr>
          <a:xfrm>
            <a:off x="533400" y="2723226"/>
            <a:ext cx="7696200" cy="5139869"/>
          </a:xfrm>
          <a:prstGeom prst="rect">
            <a:avLst/>
          </a:prstGeom>
          <a:noFill/>
          <a:ln>
            <a:noFill/>
          </a:ln>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kì</a:t>
            </a:r>
            <a:r>
              <a:rPr lang="en-US" sz="3600" dirty="0">
                <a:latin typeface="Times New Roman" panose="02020603050405020304" pitchFamily="18" charset="0"/>
                <a:cs typeface="Times New Roman" panose="02020603050405020304" pitchFamily="18" charset="0"/>
              </a:rPr>
              <a:t> t</a:t>
            </a:r>
          </a:p>
          <a:p>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p>
          <a:p>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Trong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Mức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kì</a:t>
            </a:r>
            <a:r>
              <a:rPr lang="en-US" sz="3600" dirty="0">
                <a:latin typeface="Times New Roman" panose="02020603050405020304" pitchFamily="18" charset="0"/>
                <a:cs typeface="Times New Roman" panose="02020603050405020304" pitchFamily="18" charset="0"/>
              </a:rPr>
              <a:t> t</a:t>
            </a:r>
          </a:p>
          <a:p>
            <a:r>
              <a:rPr lang="en-US" sz="3600" dirty="0">
                <a:latin typeface="Times New Roman" panose="02020603050405020304" pitchFamily="18" charset="0"/>
                <a:cs typeface="Times New Roman" panose="02020603050405020304" pitchFamily="18" charset="0"/>
              </a:rPr>
              <a:t>    </a:t>
            </a:r>
          </a:p>
          <a:p>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Mức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kì</a:t>
            </a:r>
            <a:r>
              <a:rPr lang="en-US" sz="3600" dirty="0">
                <a:latin typeface="Times New Roman" panose="02020603050405020304" pitchFamily="18" charset="0"/>
                <a:cs typeface="Times New Roman" panose="02020603050405020304" pitchFamily="18" charset="0"/>
              </a:rPr>
              <a:t> t-1)  </a:t>
            </a:r>
          </a:p>
        </p:txBody>
      </p:sp>
      <p:graphicFrame>
        <p:nvGraphicFramePr>
          <p:cNvPr id="13" name="Object 12">
            <a:extLst>
              <a:ext uri="{FF2B5EF4-FFF2-40B4-BE49-F238E27FC236}">
                <a16:creationId xmlns:a16="http://schemas.microsoft.com/office/drawing/2014/main" id="{9D428C04-BEF9-E2D9-E921-B283E0FBA106}"/>
              </a:ext>
            </a:extLst>
          </p:cNvPr>
          <p:cNvGraphicFramePr>
            <a:graphicFrameLocks noChangeAspect="1"/>
          </p:cNvGraphicFramePr>
          <p:nvPr>
            <p:extLst>
              <p:ext uri="{D42A27DB-BD31-4B8C-83A1-F6EECF244321}">
                <p14:modId xmlns:p14="http://schemas.microsoft.com/office/powerpoint/2010/main" val="3078312059"/>
              </p:ext>
            </p:extLst>
          </p:nvPr>
        </p:nvGraphicFramePr>
        <p:xfrm>
          <a:off x="1662786" y="3621345"/>
          <a:ext cx="5634408" cy="1522155"/>
        </p:xfrm>
        <a:graphic>
          <a:graphicData uri="http://schemas.openxmlformats.org/presentationml/2006/ole">
            <mc:AlternateContent xmlns:mc="http://schemas.openxmlformats.org/markup-compatibility/2006">
              <mc:Choice xmlns:v="urn:schemas-microsoft-com:vml" Requires="v">
                <p:oleObj name="Equation" r:id="rId5" imgW="4037330" imgH="1091282" progId="Equation.DSMT4">
                  <p:embed/>
                </p:oleObj>
              </mc:Choice>
              <mc:Fallback>
                <p:oleObj name="Equation" r:id="rId5" imgW="4037330" imgH="1091282" progId="Equation.DSMT4">
                  <p:embed/>
                  <p:pic>
                    <p:nvPicPr>
                      <p:cNvPr id="13" name="Object 12">
                        <a:extLst>
                          <a:ext uri="{FF2B5EF4-FFF2-40B4-BE49-F238E27FC236}">
                            <a16:creationId xmlns:a16="http://schemas.microsoft.com/office/drawing/2014/main" id="{484F0012-8C55-2204-D523-042BC55EE55B}"/>
                          </a:ext>
                        </a:extLst>
                      </p:cNvPr>
                      <p:cNvPicPr/>
                      <p:nvPr/>
                    </p:nvPicPr>
                    <p:blipFill>
                      <a:blip r:embed="rId6"/>
                      <a:stretch>
                        <a:fillRect/>
                      </a:stretch>
                    </p:blipFill>
                    <p:spPr>
                      <a:xfrm>
                        <a:off x="1662786" y="3621345"/>
                        <a:ext cx="5634408" cy="152215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B37E5C6B-5FCA-9FEC-ABEA-8855C0C73BA1}"/>
              </a:ext>
            </a:extLst>
          </p:cNvPr>
          <p:cNvGraphicFramePr>
            <a:graphicFrameLocks noChangeAspect="1"/>
          </p:cNvGraphicFramePr>
          <p:nvPr>
            <p:extLst>
              <p:ext uri="{D42A27DB-BD31-4B8C-83A1-F6EECF244321}">
                <p14:modId xmlns:p14="http://schemas.microsoft.com/office/powerpoint/2010/main" val="2093823769"/>
              </p:ext>
            </p:extLst>
          </p:nvPr>
        </p:nvGraphicFramePr>
        <p:xfrm>
          <a:off x="598817" y="5552792"/>
          <a:ext cx="554298" cy="653280"/>
        </p:xfrm>
        <a:graphic>
          <a:graphicData uri="http://schemas.openxmlformats.org/presentationml/2006/ole">
            <mc:AlternateContent xmlns:mc="http://schemas.openxmlformats.org/markup-compatibility/2006">
              <mc:Choice xmlns:v="urn:schemas-microsoft-com:vml" Requires="v">
                <p:oleObj name="Equation" r:id="rId7" imgW="152280" imgH="228600" progId="Equation.DSMT4">
                  <p:embed/>
                </p:oleObj>
              </mc:Choice>
              <mc:Fallback>
                <p:oleObj name="Equation" r:id="rId7" imgW="152280" imgH="228600" progId="Equation.DSMT4">
                  <p:embed/>
                  <p:pic>
                    <p:nvPicPr>
                      <p:cNvPr id="14" name="Object 13">
                        <a:extLst>
                          <a:ext uri="{FF2B5EF4-FFF2-40B4-BE49-F238E27FC236}">
                            <a16:creationId xmlns:a16="http://schemas.microsoft.com/office/drawing/2014/main" id="{0EDDCBA1-F124-6FB6-9AE5-1256D553D0D9}"/>
                          </a:ext>
                        </a:extLst>
                      </p:cNvPr>
                      <p:cNvPicPr/>
                      <p:nvPr/>
                    </p:nvPicPr>
                    <p:blipFill>
                      <a:blip r:embed="rId8"/>
                      <a:stretch>
                        <a:fillRect/>
                      </a:stretch>
                    </p:blipFill>
                    <p:spPr>
                      <a:xfrm>
                        <a:off x="598817" y="5552792"/>
                        <a:ext cx="554298" cy="65328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AF7EDAAB-3918-27CC-6C1E-AB957CD1F468}"/>
              </a:ext>
            </a:extLst>
          </p:cNvPr>
          <p:cNvGraphicFramePr>
            <a:graphicFrameLocks noChangeAspect="1"/>
          </p:cNvGraphicFramePr>
          <p:nvPr>
            <p:extLst>
              <p:ext uri="{D42A27DB-BD31-4B8C-83A1-F6EECF244321}">
                <p14:modId xmlns:p14="http://schemas.microsoft.com/office/powerpoint/2010/main" val="3775329153"/>
              </p:ext>
            </p:extLst>
          </p:nvPr>
        </p:nvGraphicFramePr>
        <p:xfrm>
          <a:off x="598817" y="6502631"/>
          <a:ext cx="976170" cy="772801"/>
        </p:xfrm>
        <a:graphic>
          <a:graphicData uri="http://schemas.openxmlformats.org/presentationml/2006/ole">
            <mc:AlternateContent xmlns:mc="http://schemas.openxmlformats.org/markup-compatibility/2006">
              <mc:Choice xmlns:v="urn:schemas-microsoft-com:vml" Requires="v">
                <p:oleObj name="Equation" r:id="rId9" imgW="304560" imgH="241200" progId="Equation.DSMT4">
                  <p:embed/>
                </p:oleObj>
              </mc:Choice>
              <mc:Fallback>
                <p:oleObj name="Equation" r:id="rId9" imgW="304560" imgH="241200" progId="Equation.DSMT4">
                  <p:embed/>
                  <p:pic>
                    <p:nvPicPr>
                      <p:cNvPr id="15" name="Object 14">
                        <a:extLst>
                          <a:ext uri="{FF2B5EF4-FFF2-40B4-BE49-F238E27FC236}">
                            <a16:creationId xmlns:a16="http://schemas.microsoft.com/office/drawing/2014/main" id="{59243244-EDE3-F7A4-41EC-1CEDED41692C}"/>
                          </a:ext>
                        </a:extLst>
                      </p:cNvPr>
                      <p:cNvPicPr/>
                      <p:nvPr/>
                    </p:nvPicPr>
                    <p:blipFill>
                      <a:blip r:embed="rId10"/>
                      <a:stretch>
                        <a:fillRect/>
                      </a:stretch>
                    </p:blipFill>
                    <p:spPr>
                      <a:xfrm>
                        <a:off x="598817" y="6502631"/>
                        <a:ext cx="976170" cy="772801"/>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1B77DC00-E5BD-76DA-5385-EE41593CF44E}"/>
              </a:ext>
            </a:extLst>
          </p:cNvPr>
          <p:cNvSpPr txBox="1"/>
          <p:nvPr/>
        </p:nvSpPr>
        <p:spPr>
          <a:xfrm>
            <a:off x="0" y="1151019"/>
            <a:ext cx="18288000" cy="707886"/>
          </a:xfrm>
          <a:prstGeom prst="rect">
            <a:avLst/>
          </a:prstGeom>
          <a:noFill/>
        </p:spPr>
        <p:txBody>
          <a:bodyPr wrap="square" rtlCol="0">
            <a:spAutoFit/>
          </a:bodyPr>
          <a:lstStyle/>
          <a:p>
            <a:pPr algn="ctr"/>
            <a:r>
              <a:rPr lang="en-US" sz="4000" b="1" dirty="0" err="1">
                <a:solidFill>
                  <a:schemeClr val="accent1">
                    <a:lumMod val="50000"/>
                  </a:schemeClr>
                </a:solidFill>
                <a:latin typeface="Times New Roman" panose="02020603050405020304" pitchFamily="18" charset="0"/>
                <a:cs typeface="Times New Roman" panose="02020603050405020304" pitchFamily="18" charset="0"/>
              </a:rPr>
              <a:t>Cách</a:t>
            </a:r>
            <a:r>
              <a:rPr lang="en-US" sz="4000" b="1" dirty="0">
                <a:solidFill>
                  <a:schemeClr val="accent1">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cs typeface="Times New Roman" panose="02020603050405020304" pitchFamily="18" charset="0"/>
              </a:rPr>
              <a:t>tính</a:t>
            </a:r>
            <a:r>
              <a:rPr lang="en-US" sz="4000" b="1" dirty="0">
                <a:solidFill>
                  <a:schemeClr val="accent1">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cs typeface="Times New Roman" panose="02020603050405020304" pitchFamily="18" charset="0"/>
              </a:rPr>
              <a:t>tỉ</a:t>
            </a:r>
            <a:r>
              <a:rPr lang="en-US" sz="4000" b="1" dirty="0">
                <a:solidFill>
                  <a:schemeClr val="accent1">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cs typeface="Times New Roman" panose="02020603050405020304" pitchFamily="18" charset="0"/>
              </a:rPr>
              <a:t>lệ</a:t>
            </a:r>
            <a:r>
              <a:rPr lang="en-US" sz="4000" b="1" dirty="0">
                <a:solidFill>
                  <a:schemeClr val="accent1">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cs typeface="Times New Roman" panose="02020603050405020304" pitchFamily="18" charset="0"/>
              </a:rPr>
              <a:t>lạm</a:t>
            </a:r>
            <a:r>
              <a:rPr lang="en-US" sz="4000" b="1" dirty="0">
                <a:solidFill>
                  <a:schemeClr val="accent1">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1">
                    <a:lumMod val="50000"/>
                  </a:schemeClr>
                </a:solidFill>
                <a:latin typeface="Times New Roman" panose="02020603050405020304" pitchFamily="18" charset="0"/>
                <a:cs typeface="Times New Roman" panose="02020603050405020304" pitchFamily="18" charset="0"/>
              </a:rPr>
              <a:t>phát</a:t>
            </a:r>
            <a:endParaRPr lang="en-US" sz="4000" b="1" dirty="0">
              <a:solidFill>
                <a:schemeClr val="accent1">
                  <a:lumMod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7A7ABC34-AEDB-95AE-C7C3-3B1CE46168A5}"/>
                  </a:ext>
                </a:extLst>
              </p:cNvPr>
              <p:cNvSpPr/>
              <p:nvPr/>
            </p:nvSpPr>
            <p:spPr>
              <a:xfrm>
                <a:off x="8426580" y="2549651"/>
                <a:ext cx="8723246" cy="68580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spcBef>
                    <a:spcPts val="600"/>
                  </a:spcBef>
                  <a:spcAft>
                    <a:spcPts val="600"/>
                  </a:spcAft>
                </a:pPr>
                <a:r>
                  <a:rPr lang="vi-VN" sz="3600" b="1" u="sng" dirty="0"/>
                  <a:t>Ví dụ</a:t>
                </a:r>
                <a:r>
                  <a:rPr lang="en-US" sz="3600" b="1" dirty="0"/>
                  <a:t>: </a:t>
                </a:r>
                <a:r>
                  <a:rPr lang="vi-VN" sz="3600" dirty="0"/>
                  <a:t>Giả sử ta có chỉ số giá tiêu dùng (CPI) như sau:</a:t>
                </a:r>
              </a:p>
              <a:p>
                <a:pPr algn="just">
                  <a:spcBef>
                    <a:spcPts val="600"/>
                  </a:spcBef>
                  <a:spcAft>
                    <a:spcPts val="600"/>
                  </a:spcAft>
                </a:pPr>
                <a:r>
                  <a:rPr lang="vi-VN" sz="3600" dirty="0"/>
                  <a:t>Năm </a:t>
                </a:r>
                <a:r>
                  <a:rPr lang="vi-VN" sz="3600" b="1" dirty="0"/>
                  <a:t>2024</a:t>
                </a:r>
                <a:r>
                  <a:rPr lang="vi-VN" sz="3600" dirty="0"/>
                  <a:t> (t−1): CPI = </a:t>
                </a:r>
                <a:r>
                  <a:rPr lang="vi-VN" sz="3600" b="1" dirty="0"/>
                  <a:t>110</a:t>
                </a:r>
                <a:endParaRPr lang="vi-VN" sz="3600" dirty="0"/>
              </a:p>
              <a:p>
                <a:pPr algn="just">
                  <a:spcBef>
                    <a:spcPts val="600"/>
                  </a:spcBef>
                  <a:spcAft>
                    <a:spcPts val="600"/>
                  </a:spcAft>
                </a:pPr>
                <a:r>
                  <a:rPr lang="vi-VN" sz="3600" dirty="0"/>
                  <a:t>Năm </a:t>
                </a:r>
                <a:r>
                  <a:rPr lang="vi-VN" sz="3600" b="1" dirty="0"/>
                  <a:t>2025</a:t>
                </a:r>
                <a:r>
                  <a:rPr lang="vi-VN" sz="3600" dirty="0"/>
                  <a:t> (t): CPI = </a:t>
                </a:r>
                <a:r>
                  <a:rPr lang="vi-VN" sz="3600" b="1" dirty="0"/>
                  <a:t>121</a:t>
                </a:r>
                <a:endParaRPr lang="vi-VN" sz="3600" dirty="0"/>
              </a:p>
              <a:p>
                <a:pPr algn="just">
                  <a:spcBef>
                    <a:spcPts val="600"/>
                  </a:spcBef>
                  <a:spcAft>
                    <a:spcPts val="600"/>
                  </a:spcAft>
                </a:pPr>
                <a:r>
                  <a:rPr lang="vi-VN" sz="3600" dirty="0"/>
                  <a:t>Áp dụng công thức:</a:t>
                </a:r>
              </a:p>
              <a:p>
                <a:pPr algn="just">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3600" b="0" i="0">
                          <a:latin typeface="Times New Roman" panose="02020603050405020304" pitchFamily="18" charset="0"/>
                          <a:cs typeface="Times New Roman" panose="02020603050405020304" pitchFamily="18" charset="0"/>
                        </a:rPr>
                        <m:t>T</m:t>
                      </m:r>
                      <m:r>
                        <m:rPr>
                          <m:nor/>
                        </m:rPr>
                        <a:rPr lang="vi-VN" sz="3600" b="0" i="0">
                          <a:latin typeface="Times New Roman" panose="02020603050405020304" pitchFamily="18" charset="0"/>
                          <a:cs typeface="Times New Roman" panose="02020603050405020304" pitchFamily="18" charset="0"/>
                        </a:rPr>
                        <m:t>ỉ </m:t>
                      </m:r>
                      <m:r>
                        <m:rPr>
                          <m:nor/>
                        </m:rPr>
                        <a:rPr lang="vi-VN" sz="3600" b="0" i="0">
                          <a:latin typeface="Times New Roman" panose="02020603050405020304" pitchFamily="18" charset="0"/>
                          <a:cs typeface="Times New Roman" panose="02020603050405020304" pitchFamily="18" charset="0"/>
                        </a:rPr>
                        <m:t>l</m:t>
                      </m:r>
                      <m:r>
                        <m:rPr>
                          <m:nor/>
                        </m:rPr>
                        <a:rPr lang="vi-VN" sz="3600" b="0" i="0">
                          <a:latin typeface="Times New Roman" panose="02020603050405020304" pitchFamily="18" charset="0"/>
                          <a:cs typeface="Times New Roman" panose="02020603050405020304" pitchFamily="18" charset="0"/>
                        </a:rPr>
                        <m:t>ệ </m:t>
                      </m:r>
                      <m:r>
                        <m:rPr>
                          <m:nor/>
                        </m:rPr>
                        <a:rPr lang="vi-VN" sz="3600" b="0" i="0">
                          <a:latin typeface="Times New Roman" panose="02020603050405020304" pitchFamily="18" charset="0"/>
                          <a:cs typeface="Times New Roman" panose="02020603050405020304" pitchFamily="18" charset="0"/>
                        </a:rPr>
                        <m:t>l</m:t>
                      </m:r>
                      <m:r>
                        <m:rPr>
                          <m:nor/>
                        </m:rPr>
                        <a:rPr lang="vi-VN" sz="3600" b="0" i="0">
                          <a:latin typeface="Times New Roman" panose="02020603050405020304" pitchFamily="18" charset="0"/>
                          <a:cs typeface="Times New Roman" panose="02020603050405020304" pitchFamily="18" charset="0"/>
                        </a:rPr>
                        <m:t>ạ</m:t>
                      </m:r>
                      <m:r>
                        <m:rPr>
                          <m:nor/>
                        </m:rPr>
                        <a:rPr lang="vi-VN" sz="3600" b="0" i="0">
                          <a:latin typeface="Times New Roman" panose="02020603050405020304" pitchFamily="18" charset="0"/>
                          <a:cs typeface="Times New Roman" panose="02020603050405020304" pitchFamily="18" charset="0"/>
                        </a:rPr>
                        <m:t>m</m:t>
                      </m:r>
                      <m:r>
                        <m:rPr>
                          <m:nor/>
                        </m:rPr>
                        <a:rPr lang="vi-VN" sz="3600" b="0" i="0">
                          <a:latin typeface="Times New Roman" panose="02020603050405020304" pitchFamily="18" charset="0"/>
                          <a:cs typeface="Times New Roman" panose="02020603050405020304" pitchFamily="18" charset="0"/>
                        </a:rPr>
                        <m:t> </m:t>
                      </m:r>
                      <m:r>
                        <m:rPr>
                          <m:nor/>
                        </m:rPr>
                        <a:rPr lang="vi-VN" sz="3600" b="0" i="0">
                          <a:latin typeface="Times New Roman" panose="02020603050405020304" pitchFamily="18" charset="0"/>
                          <a:cs typeface="Times New Roman" panose="02020603050405020304" pitchFamily="18" charset="0"/>
                        </a:rPr>
                        <m:t>ph</m:t>
                      </m:r>
                      <m:r>
                        <m:rPr>
                          <m:nor/>
                        </m:rPr>
                        <a:rPr lang="en-US" sz="3600" b="0" i="0" smtClean="0">
                          <a:latin typeface="Cambria Math" panose="02040503050406030204" pitchFamily="18" charset="0"/>
                        </a:rPr>
                        <m:t>á</m:t>
                      </m:r>
                      <m:r>
                        <m:rPr>
                          <m:nor/>
                        </m:rPr>
                        <a:rPr lang="vi-VN" sz="3600" i="0"/>
                        <m:t>t</m:t>
                      </m:r>
                      <m:r>
                        <a:rPr lang="vi-VN" sz="3600">
                          <a:latin typeface="Cambria Math" panose="02040503050406030204" pitchFamily="18" charset="0"/>
                        </a:rPr>
                        <m:t>=</m:t>
                      </m:r>
                      <m:f>
                        <m:fPr>
                          <m:ctrlPr>
                            <a:rPr lang="ar-AE" sz="3600" i="1">
                              <a:latin typeface="Cambria Math" panose="02040503050406030204" pitchFamily="18" charset="0"/>
                            </a:rPr>
                          </m:ctrlPr>
                        </m:fPr>
                        <m:num>
                          <m:r>
                            <a:rPr lang="ar-AE" sz="3600">
                              <a:latin typeface="Cambria Math" panose="02040503050406030204" pitchFamily="18" charset="0"/>
                            </a:rPr>
                            <m:t>121</m:t>
                          </m:r>
                          <m:r>
                            <a:rPr lang="ar-AE" sz="3600">
                              <a:latin typeface="Cambria Math" panose="02040503050406030204" pitchFamily="18" charset="0"/>
                            </a:rPr>
                            <m:t>−</m:t>
                          </m:r>
                          <m:r>
                            <a:rPr lang="ar-AE" sz="3600">
                              <a:latin typeface="Cambria Math" panose="02040503050406030204" pitchFamily="18" charset="0"/>
                            </a:rPr>
                            <m:t>110</m:t>
                          </m:r>
                        </m:num>
                        <m:den>
                          <m:r>
                            <a:rPr lang="ar-AE" sz="3600">
                              <a:latin typeface="Cambria Math" panose="02040503050406030204" pitchFamily="18" charset="0"/>
                            </a:rPr>
                            <m:t>110</m:t>
                          </m:r>
                        </m:den>
                      </m:f>
                      <m:r>
                        <a:rPr lang="ar-AE" sz="3600">
                          <a:latin typeface="Cambria Math" panose="02040503050406030204" pitchFamily="18" charset="0"/>
                        </a:rPr>
                        <m:t>×</m:t>
                      </m:r>
                      <m:r>
                        <a:rPr lang="ar-AE" sz="3600">
                          <a:latin typeface="Cambria Math" panose="02040503050406030204" pitchFamily="18" charset="0"/>
                        </a:rPr>
                        <m:t>100</m:t>
                      </m:r>
                      <m:r>
                        <a:rPr lang="ar-AE" sz="3600">
                          <a:latin typeface="Cambria Math" panose="02040503050406030204" pitchFamily="18" charset="0"/>
                        </a:rPr>
                        <m:t>%=</m:t>
                      </m:r>
                      <m:f>
                        <m:fPr>
                          <m:ctrlPr>
                            <a:rPr lang="ar-AE" sz="3600" i="1">
                              <a:latin typeface="Cambria Math" panose="02040503050406030204" pitchFamily="18" charset="0"/>
                            </a:rPr>
                          </m:ctrlPr>
                        </m:fPr>
                        <m:num>
                          <m:r>
                            <a:rPr lang="ar-AE" sz="3600">
                              <a:latin typeface="Cambria Math" panose="02040503050406030204" pitchFamily="18" charset="0"/>
                            </a:rPr>
                            <m:t>11</m:t>
                          </m:r>
                        </m:num>
                        <m:den>
                          <m:r>
                            <a:rPr lang="ar-AE" sz="3600">
                              <a:latin typeface="Cambria Math" panose="02040503050406030204" pitchFamily="18" charset="0"/>
                            </a:rPr>
                            <m:t>110</m:t>
                          </m:r>
                        </m:den>
                      </m:f>
                      <m:r>
                        <a:rPr lang="ar-AE" sz="3600">
                          <a:latin typeface="Cambria Math" panose="02040503050406030204" pitchFamily="18" charset="0"/>
                        </a:rPr>
                        <m:t>×</m:t>
                      </m:r>
                      <m:r>
                        <a:rPr lang="ar-AE" sz="3600">
                          <a:latin typeface="Cambria Math" panose="02040503050406030204" pitchFamily="18" charset="0"/>
                        </a:rPr>
                        <m:t>100</m:t>
                      </m:r>
                      <m:r>
                        <a:rPr lang="ar-AE" sz="3600">
                          <a:latin typeface="Cambria Math" panose="02040503050406030204" pitchFamily="18" charset="0"/>
                        </a:rPr>
                        <m:t>%=</m:t>
                      </m:r>
                      <m:r>
                        <a:rPr lang="ar-AE" sz="3600">
                          <a:latin typeface="Cambria Math" panose="02040503050406030204" pitchFamily="18" charset="0"/>
                        </a:rPr>
                        <m:t>10</m:t>
                      </m:r>
                      <m:r>
                        <a:rPr lang="ar-AE" sz="3600">
                          <a:latin typeface="Cambria Math" panose="02040503050406030204" pitchFamily="18" charset="0"/>
                        </a:rPr>
                        <m:t>%</m:t>
                      </m:r>
                    </m:oMath>
                  </m:oMathPara>
                </a14:m>
                <a:endParaRPr lang="en-US" sz="3600" dirty="0"/>
              </a:p>
              <a:p>
                <a:pPr>
                  <a:spcBef>
                    <a:spcPts val="600"/>
                  </a:spcBef>
                  <a:spcAft>
                    <a:spcPts val="600"/>
                  </a:spcAft>
                </a:pPr>
                <a:r>
                  <a:rPr lang="vi-VN" sz="3600" b="1" dirty="0"/>
                  <a:t>Kết quả:</a:t>
                </a:r>
                <a:r>
                  <a:rPr lang="en-US" sz="3600" b="1" dirty="0"/>
                  <a:t> </a:t>
                </a:r>
              </a:p>
              <a:p>
                <a:pPr>
                  <a:spcBef>
                    <a:spcPts val="600"/>
                  </a:spcBef>
                  <a:spcAft>
                    <a:spcPts val="600"/>
                  </a:spcAft>
                </a:pPr>
                <a:r>
                  <a:rPr lang="vi-VN" sz="3600" dirty="0"/>
                  <a:t>Tỉ lệ lạm phát của năm 2025 là</a:t>
                </a:r>
                <a:r>
                  <a:rPr lang="en-US" sz="3600" dirty="0"/>
                  <a:t> </a:t>
                </a:r>
                <a:r>
                  <a:rPr lang="vi-VN" sz="3600" b="1" dirty="0"/>
                  <a:t>10%</a:t>
                </a:r>
                <a:r>
                  <a:rPr lang="vi-VN" sz="3600" dirty="0"/>
                  <a:t>.</a:t>
                </a:r>
              </a:p>
            </p:txBody>
          </p:sp>
        </mc:Choice>
        <mc:Fallback xmlns="">
          <p:sp>
            <p:nvSpPr>
              <p:cNvPr id="2" name="Rectangle: Rounded Corners 1">
                <a:extLst>
                  <a:ext uri="{FF2B5EF4-FFF2-40B4-BE49-F238E27FC236}">
                    <a16:creationId xmlns:a16="http://schemas.microsoft.com/office/drawing/2014/main" id="{7A7ABC34-AEDB-95AE-C7C3-3B1CE46168A5}"/>
                  </a:ext>
                </a:extLst>
              </p:cNvPr>
              <p:cNvSpPr>
                <a:spLocks noRot="1" noChangeAspect="1" noMove="1" noResize="1" noEditPoints="1" noAdjustHandles="1" noChangeArrowheads="1" noChangeShapeType="1" noTextEdit="1"/>
              </p:cNvSpPr>
              <p:nvPr/>
            </p:nvSpPr>
            <p:spPr>
              <a:xfrm>
                <a:off x="8426580" y="2549651"/>
                <a:ext cx="8723246" cy="6858000"/>
              </a:xfrm>
              <a:prstGeom prst="roundRect">
                <a:avLst/>
              </a:prstGeom>
              <a:blipFill>
                <a:blip r:embed="rId11"/>
                <a:stretch>
                  <a:fillRect t="-1330" b="-2660"/>
                </a:stretch>
              </a:blipFill>
              <a:ln/>
            </p:spPr>
            <p:txBody>
              <a:bodyPr/>
              <a:lstStyle/>
              <a:p>
                <a:r>
                  <a:rPr lang="en-US">
                    <a:noFill/>
                  </a:rPr>
                  <a:t> </a:t>
                </a:r>
              </a:p>
            </p:txBody>
          </p:sp>
        </mc:Fallback>
      </mc:AlternateContent>
    </p:spTree>
    <p:extLst>
      <p:ext uri="{BB962C8B-B14F-4D97-AF65-F5344CB8AC3E}">
        <p14:creationId xmlns:p14="http://schemas.microsoft.com/office/powerpoint/2010/main" val="42491887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EFBDBA-9980-C43D-67E7-71143D8EB629}"/>
              </a:ext>
            </a:extLst>
          </p:cNvPr>
          <p:cNvSpPr/>
          <p:nvPr/>
        </p:nvSpPr>
        <p:spPr>
          <a:xfrm>
            <a:off x="12032" y="-38100"/>
            <a:ext cx="18288000" cy="10287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90CCF8-DF0A-15D9-0A59-EC281CC6F4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7536" y="541672"/>
            <a:ext cx="16928432" cy="8991600"/>
          </a:xfrm>
          <a:prstGeom prst="rect">
            <a:avLst/>
          </a:prstGeom>
        </p:spPr>
      </p:pic>
      <p:pic>
        <p:nvPicPr>
          <p:cNvPr id="6" name="Thông tin 1 Trong gi">
            <a:hlinkClick r:id="" action="ppaction://media"/>
            <a:extLst>
              <a:ext uri="{FF2B5EF4-FFF2-40B4-BE49-F238E27FC236}">
                <a16:creationId xmlns:a16="http://schemas.microsoft.com/office/drawing/2014/main" id="{B9F5908B-CB8E-E8A2-B5DF-70CF0C3672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713200" y="9780588"/>
            <a:ext cx="406400" cy="406400"/>
          </a:xfrm>
          <a:prstGeom prst="rect">
            <a:avLst/>
          </a:prstGeom>
        </p:spPr>
      </p:pic>
      <p:pic>
        <p:nvPicPr>
          <p:cNvPr id="7" name="Thông tin 2 Năm 2021">
            <a:hlinkClick r:id="" action="ppaction://media"/>
            <a:extLst>
              <a:ext uri="{FF2B5EF4-FFF2-40B4-BE49-F238E27FC236}">
                <a16:creationId xmlns:a16="http://schemas.microsoft.com/office/drawing/2014/main" id="{DAC7422C-1A2D-F6EA-05F8-0BF1111B379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7498595" y="9780588"/>
            <a:ext cx="406400" cy="406400"/>
          </a:xfrm>
          <a:prstGeom prst="rect">
            <a:avLst/>
          </a:prstGeom>
        </p:spPr>
      </p:pic>
    </p:spTree>
    <p:extLst>
      <p:ext uri="{BB962C8B-B14F-4D97-AF65-F5344CB8AC3E}">
        <p14:creationId xmlns:p14="http://schemas.microsoft.com/office/powerpoint/2010/main" val="3688264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1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7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0184950" y="882739"/>
            <a:ext cx="7087021" cy="8045795"/>
            <a:chOff x="0" y="0"/>
            <a:chExt cx="2585364" cy="2935128"/>
          </a:xfrm>
        </p:grpSpPr>
        <p:sp>
          <p:nvSpPr>
            <p:cNvPr id="8" name="Freeform 8"/>
            <p:cNvSpPr/>
            <p:nvPr/>
          </p:nvSpPr>
          <p:spPr>
            <a:xfrm>
              <a:off x="0" y="0"/>
              <a:ext cx="2585364" cy="2935128"/>
            </a:xfrm>
            <a:custGeom>
              <a:avLst/>
              <a:gdLst/>
              <a:ahLst/>
              <a:cxnLst/>
              <a:rect l="l" t="t" r="r" b="b"/>
              <a:pathLst>
                <a:path w="2585364" h="2935128">
                  <a:moveTo>
                    <a:pt x="0" y="0"/>
                  </a:moveTo>
                  <a:lnTo>
                    <a:pt x="2585364" y="0"/>
                  </a:lnTo>
                  <a:lnTo>
                    <a:pt x="2585364" y="2935128"/>
                  </a:lnTo>
                  <a:lnTo>
                    <a:pt x="0" y="2935128"/>
                  </a:lnTo>
                  <a:close/>
                </a:path>
              </a:pathLst>
            </a:custGeom>
            <a:solidFill>
              <a:srgbClr val="FFFFFF"/>
            </a:solidFill>
          </p:spPr>
        </p:sp>
      </p:grpSp>
      <p:sp>
        <p:nvSpPr>
          <p:cNvPr id="19" name="Freeform 19"/>
          <p:cNvSpPr/>
          <p:nvPr/>
        </p:nvSpPr>
        <p:spPr>
          <a:xfrm>
            <a:off x="15630134" y="-166861"/>
            <a:ext cx="4876557" cy="1728961"/>
          </a:xfrm>
          <a:custGeom>
            <a:avLst/>
            <a:gdLst/>
            <a:ahLst/>
            <a:cxnLst/>
            <a:rect l="l" t="t" r="r" b="b"/>
            <a:pathLst>
              <a:path w="4876557" h="1728961">
                <a:moveTo>
                  <a:pt x="0" y="0"/>
                </a:moveTo>
                <a:lnTo>
                  <a:pt x="4876558" y="0"/>
                </a:lnTo>
                <a:lnTo>
                  <a:pt x="4876558" y="1728961"/>
                </a:lnTo>
                <a:lnTo>
                  <a:pt x="0" y="1728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rot="-10800000">
            <a:off x="7924800" y="8958613"/>
            <a:ext cx="4876557" cy="1728961"/>
          </a:xfrm>
          <a:custGeom>
            <a:avLst/>
            <a:gdLst/>
            <a:ahLst/>
            <a:cxnLst/>
            <a:rect l="l" t="t" r="r" b="b"/>
            <a:pathLst>
              <a:path w="4876557" h="1728961">
                <a:moveTo>
                  <a:pt x="0" y="0"/>
                </a:moveTo>
                <a:lnTo>
                  <a:pt x="4876557" y="0"/>
                </a:lnTo>
                <a:lnTo>
                  <a:pt x="4876557" y="1728961"/>
                </a:lnTo>
                <a:lnTo>
                  <a:pt x="0" y="1728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a:off x="23300" y="381048"/>
            <a:ext cx="441616" cy="633141"/>
          </a:xfrm>
          <a:custGeom>
            <a:avLst/>
            <a:gdLst/>
            <a:ahLst/>
            <a:cxnLst/>
            <a:rect l="l" t="t" r="r" b="b"/>
            <a:pathLst>
              <a:path w="441616" h="633141">
                <a:moveTo>
                  <a:pt x="0" y="0"/>
                </a:moveTo>
                <a:lnTo>
                  <a:pt x="441615" y="0"/>
                </a:lnTo>
                <a:lnTo>
                  <a:pt x="441615" y="633141"/>
                </a:lnTo>
                <a:lnTo>
                  <a:pt x="0" y="6331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8" name="Picture 27">
            <a:extLst>
              <a:ext uri="{FF2B5EF4-FFF2-40B4-BE49-F238E27FC236}">
                <a16:creationId xmlns:a16="http://schemas.microsoft.com/office/drawing/2014/main" id="{4B136164-13D8-7FE0-EDB6-E0697792124C}"/>
              </a:ext>
            </a:extLst>
          </p:cNvPr>
          <p:cNvPicPr>
            <a:picLocks noChangeAspect="1"/>
          </p:cNvPicPr>
          <p:nvPr/>
        </p:nvPicPr>
        <p:blipFill>
          <a:blip r:embed="rId8">
            <a:extLst>
              <a:ext uri="{28A0092B-C50C-407E-A947-70E740481C1C}">
                <a14:useLocalDpi xmlns:a14="http://schemas.microsoft.com/office/drawing/2010/main" val="0"/>
              </a:ext>
            </a:extLst>
          </a:blip>
          <a:srcRect l="10278" r="8721"/>
          <a:stretch/>
        </p:blipFill>
        <p:spPr>
          <a:xfrm>
            <a:off x="2560686" y="3058895"/>
            <a:ext cx="6172200" cy="5193708"/>
          </a:xfrm>
          <a:prstGeom prst="rect">
            <a:avLst/>
          </a:prstGeom>
        </p:spPr>
      </p:pic>
      <p:pic>
        <p:nvPicPr>
          <p:cNvPr id="29" name="2 Minutes timer (Đồng hồ đếm ngược 2 phút)">
            <a:hlinkClick r:id="" action="ppaction://media"/>
            <a:extLst>
              <a:ext uri="{FF2B5EF4-FFF2-40B4-BE49-F238E27FC236}">
                <a16:creationId xmlns:a16="http://schemas.microsoft.com/office/drawing/2014/main" id="{A9AD4657-B585-3595-6E1C-4967A4FAD387}"/>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l="31373" t="33571" r="32934" b="35865"/>
          <a:stretch/>
        </p:blipFill>
        <p:spPr>
          <a:xfrm>
            <a:off x="11349789" y="2400300"/>
            <a:ext cx="4297314" cy="2069859"/>
          </a:xfrm>
          <a:prstGeom prst="rect">
            <a:avLst/>
          </a:prstGeom>
        </p:spPr>
      </p:pic>
      <p:sp>
        <p:nvSpPr>
          <p:cNvPr id="32" name="TextBox 11">
            <a:extLst>
              <a:ext uri="{FF2B5EF4-FFF2-40B4-BE49-F238E27FC236}">
                <a16:creationId xmlns:a16="http://schemas.microsoft.com/office/drawing/2014/main" id="{7B4A095E-33FF-EE6B-0121-787AAD94A769}"/>
              </a:ext>
            </a:extLst>
          </p:cNvPr>
          <p:cNvSpPr txBox="1"/>
          <p:nvPr/>
        </p:nvSpPr>
        <p:spPr>
          <a:xfrm>
            <a:off x="1473659" y="1024215"/>
            <a:ext cx="9018935" cy="1308500"/>
          </a:xfrm>
          <a:prstGeom prst="rect">
            <a:avLst/>
          </a:prstGeom>
        </p:spPr>
        <p:txBody>
          <a:bodyPr wrap="square" lIns="0" tIns="0" rIns="0" bIns="0" rtlCol="0" anchor="t">
            <a:spAutoFit/>
          </a:bodyPr>
          <a:lstStyle/>
          <a:p>
            <a:pPr marL="0" lvl="0" indent="0" algn="ctr">
              <a:lnSpc>
                <a:spcPts val="10800"/>
              </a:lnSpc>
              <a:spcBef>
                <a:spcPct val="0"/>
              </a:spcBef>
            </a:pPr>
            <a:r>
              <a:rPr lang="en-US" sz="8000" dirty="0" err="1">
                <a:solidFill>
                  <a:srgbClr val="003EA8"/>
                </a:solidFill>
                <a:latin typeface="Muli Bold"/>
                <a:ea typeface="Muli Bold"/>
                <a:cs typeface="Muli Bold"/>
                <a:sym typeface="Muli Bold"/>
              </a:rPr>
              <a:t>Thảo</a:t>
            </a:r>
            <a:r>
              <a:rPr lang="en-US" sz="8000" dirty="0">
                <a:solidFill>
                  <a:srgbClr val="003EA8"/>
                </a:solidFill>
                <a:latin typeface="Muli Bold"/>
                <a:ea typeface="Muli Bold"/>
                <a:cs typeface="Muli Bold"/>
                <a:sym typeface="Muli Bold"/>
              </a:rPr>
              <a:t> </a:t>
            </a:r>
            <a:r>
              <a:rPr lang="en-US" sz="8000" dirty="0" err="1">
                <a:solidFill>
                  <a:srgbClr val="003EA8"/>
                </a:solidFill>
                <a:latin typeface="Muli Bold"/>
                <a:ea typeface="Muli Bold"/>
                <a:cs typeface="Muli Bold"/>
                <a:sym typeface="Muli Bold"/>
              </a:rPr>
              <a:t>luận</a:t>
            </a:r>
            <a:r>
              <a:rPr lang="en-US" sz="8000" dirty="0">
                <a:solidFill>
                  <a:srgbClr val="003EA8"/>
                </a:solidFill>
                <a:latin typeface="Muli Bold"/>
                <a:ea typeface="Muli Bold"/>
                <a:cs typeface="Muli Bold"/>
                <a:sym typeface="Muli Bold"/>
              </a:rPr>
              <a:t> </a:t>
            </a:r>
            <a:r>
              <a:rPr lang="en-US" sz="8000" dirty="0" err="1">
                <a:solidFill>
                  <a:srgbClr val="003EA8"/>
                </a:solidFill>
                <a:latin typeface="Muli Bold"/>
                <a:ea typeface="Muli Bold"/>
                <a:cs typeface="Muli Bold"/>
                <a:sym typeface="Muli Bold"/>
              </a:rPr>
              <a:t>nhóm</a:t>
            </a:r>
            <a:endParaRPr lang="en-US" sz="8000" dirty="0">
              <a:solidFill>
                <a:srgbClr val="003EA8"/>
              </a:solidFill>
              <a:latin typeface="Muli Bold"/>
              <a:ea typeface="Muli Bold"/>
              <a:cs typeface="Muli Bold"/>
              <a:sym typeface="Muli Bold"/>
            </a:endParaRPr>
          </a:p>
        </p:txBody>
      </p:sp>
      <p:sp>
        <p:nvSpPr>
          <p:cNvPr id="2" name="TextBox 1">
            <a:extLst>
              <a:ext uri="{FF2B5EF4-FFF2-40B4-BE49-F238E27FC236}">
                <a16:creationId xmlns:a16="http://schemas.microsoft.com/office/drawing/2014/main" id="{B704A90D-E756-E76A-FE66-A892C65ABB34}"/>
              </a:ext>
            </a:extLst>
          </p:cNvPr>
          <p:cNvSpPr txBox="1"/>
          <p:nvPr/>
        </p:nvSpPr>
        <p:spPr>
          <a:xfrm>
            <a:off x="11023571" y="1485900"/>
            <a:ext cx="6248400" cy="707886"/>
          </a:xfrm>
          <a:prstGeom prst="rect">
            <a:avLst/>
          </a:prstGeom>
          <a:solidFill>
            <a:schemeClr val="bg1"/>
          </a:solidFill>
        </p:spPr>
        <p:txBody>
          <a:bodyPr wrap="square" rtlCol="0">
            <a:spAutoFit/>
          </a:bodyPr>
          <a:lstStyle/>
          <a:p>
            <a:r>
              <a:rPr lang="en-US" sz="4000" b="1" dirty="0">
                <a:latin typeface="Times New Roman" panose="02020603050405020304" pitchFamily="18" charset="0"/>
                <a:cs typeface="Times New Roman" panose="02020603050405020304" pitchFamily="18" charset="0"/>
              </a:rPr>
              <a:t>LÀM VIỆC CÁ NHÂN</a:t>
            </a:r>
          </a:p>
        </p:txBody>
      </p:sp>
      <p:sp>
        <p:nvSpPr>
          <p:cNvPr id="9" name="TextBox 8">
            <a:extLst>
              <a:ext uri="{FF2B5EF4-FFF2-40B4-BE49-F238E27FC236}">
                <a16:creationId xmlns:a16="http://schemas.microsoft.com/office/drawing/2014/main" id="{3E94487D-F2EA-2F0D-20B0-F9A38E0BC39B}"/>
              </a:ext>
            </a:extLst>
          </p:cNvPr>
          <p:cNvSpPr txBox="1"/>
          <p:nvPr/>
        </p:nvSpPr>
        <p:spPr>
          <a:xfrm>
            <a:off x="10591800" y="5143500"/>
            <a:ext cx="6248400" cy="707886"/>
          </a:xfrm>
          <a:prstGeom prst="rect">
            <a:avLst/>
          </a:prstGeom>
          <a:solidFill>
            <a:schemeClr val="bg1"/>
          </a:solid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LÀM VIỆC NHÓM</a:t>
            </a:r>
          </a:p>
        </p:txBody>
      </p:sp>
      <p:pic>
        <p:nvPicPr>
          <p:cNvPr id="10" name="2 Minutes timer (Đồng hồ đếm ngược 2 phút)">
            <a:hlinkClick r:id="" action="ppaction://media"/>
            <a:extLst>
              <a:ext uri="{FF2B5EF4-FFF2-40B4-BE49-F238E27FC236}">
                <a16:creationId xmlns:a16="http://schemas.microsoft.com/office/drawing/2014/main" id="{040D98EB-EE3C-31E7-975F-E7A7AA0D302D}"/>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l="31373" t="33571" r="32934" b="35865"/>
          <a:stretch/>
        </p:blipFill>
        <p:spPr>
          <a:xfrm>
            <a:off x="11442032" y="6438900"/>
            <a:ext cx="4297314" cy="2069859"/>
          </a:xfrm>
          <a:prstGeom prst="rect">
            <a:avLst/>
          </a:prstGeom>
        </p:spPr>
      </p:pic>
    </p:spTree>
    <p:extLst>
      <p:ext uri="{BB962C8B-B14F-4D97-AF65-F5344CB8AC3E}">
        <p14:creationId xmlns:p14="http://schemas.microsoft.com/office/powerpoint/2010/main" val="220797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2"/>
                                        </p:tgtEl>
                                        <p:attrNameLst>
                                          <p:attrName>style.color</p:attrName>
                                        </p:attrNameLst>
                                      </p:cBhvr>
                                      <p:to>
                                        <p:clrVal>
                                          <a:schemeClr val="accent2"/>
                                        </p:clrVal>
                                      </p:to>
                                    </p:set>
                                    <p:set>
                                      <p:cBhvr>
                                        <p:cTn id="7" dur="500" fill="hold"/>
                                        <p:tgtEl>
                                          <p:spTgt spid="32"/>
                                        </p:tgtEl>
                                        <p:attrNameLst>
                                          <p:attrName>fillcolor</p:attrName>
                                        </p:attrNameLst>
                                      </p:cBhvr>
                                      <p:to>
                                        <p:clrVal>
                                          <a:schemeClr val="accent2"/>
                                        </p:clrVal>
                                      </p:to>
                                    </p:set>
                                    <p:set>
                                      <p:cBhvr>
                                        <p:cTn id="8" dur="500" fill="hold"/>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9"/>
                </p:tgtEl>
              </p:cMediaNode>
            </p:video>
            <p:seq concurrent="1" nextAc="seek">
              <p:cTn id="10" restart="whenNotActive" fill="hold" evtFilter="cancelBubble" nodeType="interactiveSeq">
                <p:stCondLst>
                  <p:cond evt="onClick" delay="0">
                    <p:tgtEl>
                      <p:spTgt spid="2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9"/>
                                        </p:tgtEl>
                                      </p:cBhvr>
                                    </p:cmd>
                                  </p:childTnLst>
                                </p:cTn>
                              </p:par>
                            </p:childTnLst>
                          </p:cTn>
                        </p:par>
                      </p:childTnLst>
                    </p:cTn>
                  </p:par>
                </p:childTnLst>
              </p:cTn>
              <p:nextCondLst>
                <p:cond evt="onClick" delay="0">
                  <p:tgtEl>
                    <p:spTgt spid="2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0"/>
                                        </p:tgtEl>
                                      </p:cBhvr>
                                    </p:cmd>
                                  </p:childTnLst>
                                </p:cTn>
                              </p:par>
                            </p:childTnLst>
                          </p:cTn>
                        </p:par>
                      </p:childTnLst>
                    </p:cTn>
                  </p:par>
                </p:childTnLst>
              </p:cTn>
              <p:nextCondLst>
                <p:cond evt="onClick" delay="0">
                  <p:tgtEl>
                    <p:spTgt spid="10"/>
                  </p:tgtEl>
                </p:cond>
              </p:nextCondLst>
            </p:seq>
            <p:video>
              <p:cMediaNode vol="80000">
                <p:cTn id="20" fill="hold" display="0">
                  <p:stCondLst>
                    <p:cond delay="indefinite"/>
                  </p:stCondLst>
                </p:cTn>
                <p:tgtEl>
                  <p:spTgt spid="10"/>
                </p:tgtEl>
              </p:cMediaNode>
            </p:video>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4478B9-0231-AA90-1DBB-93DC9F555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807493"/>
            <a:ext cx="8305801" cy="4672013"/>
          </a:xfrm>
          <a:prstGeom prst="rect">
            <a:avLst/>
          </a:prstGeom>
        </p:spPr>
      </p:pic>
      <p:sp>
        <p:nvSpPr>
          <p:cNvPr id="3" name="TextBox 2">
            <a:extLst>
              <a:ext uri="{FF2B5EF4-FFF2-40B4-BE49-F238E27FC236}">
                <a16:creationId xmlns:a16="http://schemas.microsoft.com/office/drawing/2014/main" id="{EB6CC99A-A7D4-251A-3739-A6ACEF6E3F51}"/>
              </a:ext>
            </a:extLst>
          </p:cNvPr>
          <p:cNvSpPr txBox="1"/>
          <p:nvPr/>
        </p:nvSpPr>
        <p:spPr>
          <a:xfrm>
            <a:off x="8915400" y="1562100"/>
            <a:ext cx="9067800" cy="7940635"/>
          </a:xfrm>
          <a:prstGeom prst="rect">
            <a:avLst/>
          </a:prstGeom>
          <a:solidFill>
            <a:schemeClr val="bg1"/>
          </a:solidFill>
        </p:spPr>
        <p:txBody>
          <a:bodyPr wrap="square" rtlCol="0">
            <a:spAutoFit/>
          </a:bodyPr>
          <a:lstStyle/>
          <a:p>
            <a:pPr marL="571500" marR="0" lvl="0" indent="-571500" algn="just"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571500" marR="0" lvl="0" indent="-571500" algn="just"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ngồi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trí</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vực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1200"/>
              </a:spcAft>
              <a:buClrTx/>
              <a:buSzTx/>
              <a:buFont typeface="Wingdings" panose="05000000000000000000" pitchFamily="2" charset="2"/>
              <a:buChar char="ü"/>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thúc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sẻ</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thống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ô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823752E2-E4E9-5B52-7E8A-632F440E1CC0}"/>
              </a:ext>
            </a:extLst>
          </p:cNvPr>
          <p:cNvSpPr txBox="1"/>
          <p:nvPr/>
        </p:nvSpPr>
        <p:spPr>
          <a:xfrm>
            <a:off x="4343400" y="26068"/>
            <a:ext cx="9144000" cy="1315040"/>
          </a:xfrm>
          <a:prstGeom prst="rect">
            <a:avLst/>
          </a:prstGeom>
          <a:noFill/>
        </p:spPr>
        <p:txBody>
          <a:bodyPr wrap="square">
            <a:spAutoFit/>
          </a:bodyPr>
          <a:lstStyle/>
          <a:p>
            <a:pPr marL="0" lvl="0" indent="0" algn="ctr">
              <a:lnSpc>
                <a:spcPts val="10800"/>
              </a:lnSpc>
              <a:spcBef>
                <a:spcPct val="0"/>
              </a:spcBef>
            </a:pPr>
            <a:r>
              <a:rPr lang="en-US" sz="6000" dirty="0">
                <a:solidFill>
                  <a:srgbClr val="003EA8"/>
                </a:solidFill>
                <a:latin typeface="Muli Bold"/>
                <a:ea typeface="Muli Bold"/>
                <a:cs typeface="Muli Bold"/>
                <a:sym typeface="Muli Bold"/>
              </a:rPr>
              <a:t>Thảo </a:t>
            </a:r>
            <a:r>
              <a:rPr lang="en-US" sz="6000" dirty="0" err="1">
                <a:solidFill>
                  <a:srgbClr val="003EA8"/>
                </a:solidFill>
                <a:latin typeface="Muli Bold"/>
                <a:ea typeface="Muli Bold"/>
                <a:cs typeface="Muli Bold"/>
                <a:sym typeface="Muli Bold"/>
              </a:rPr>
              <a:t>luận</a:t>
            </a:r>
            <a:r>
              <a:rPr lang="en-US" sz="6000" dirty="0">
                <a:solidFill>
                  <a:srgbClr val="003EA8"/>
                </a:solidFill>
                <a:latin typeface="Muli Bold"/>
                <a:ea typeface="Muli Bold"/>
                <a:cs typeface="Muli Bold"/>
                <a:sym typeface="Muli Bold"/>
              </a:rPr>
              <a:t> </a:t>
            </a:r>
            <a:r>
              <a:rPr lang="en-US" sz="6000" dirty="0" err="1">
                <a:solidFill>
                  <a:srgbClr val="003EA8"/>
                </a:solidFill>
                <a:latin typeface="Muli Bold"/>
                <a:ea typeface="Muli Bold"/>
                <a:cs typeface="Muli Bold"/>
                <a:sym typeface="Muli Bold"/>
              </a:rPr>
              <a:t>nhóm</a:t>
            </a:r>
            <a:endParaRPr lang="en-US" sz="6000" dirty="0">
              <a:solidFill>
                <a:srgbClr val="003EA8"/>
              </a:solidFill>
              <a:latin typeface="Muli Bold"/>
              <a:ea typeface="Muli Bold"/>
              <a:cs typeface="Muli Bold"/>
              <a:sym typeface="Muli Bold"/>
            </a:endParaRPr>
          </a:p>
        </p:txBody>
      </p:sp>
    </p:spTree>
    <p:extLst>
      <p:ext uri="{BB962C8B-B14F-4D97-AF65-F5344CB8AC3E}">
        <p14:creationId xmlns:p14="http://schemas.microsoft.com/office/powerpoint/2010/main" val="3337594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31BD0-72CA-7D13-C2E0-8D8EC2F2AE46}"/>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3D475952-0375-F84A-3F26-3A3A7BAA93F6}"/>
              </a:ext>
            </a:extLst>
          </p:cNvPr>
          <p:cNvGrpSpPr/>
          <p:nvPr/>
        </p:nvGrpSpPr>
        <p:grpSpPr>
          <a:xfrm>
            <a:off x="152400" y="1215092"/>
            <a:ext cx="17983200" cy="8608874"/>
            <a:chOff x="0" y="0"/>
            <a:chExt cx="3286657" cy="2111403"/>
          </a:xfrm>
        </p:grpSpPr>
        <p:sp>
          <p:nvSpPr>
            <p:cNvPr id="6" name="Freeform 6">
              <a:extLst>
                <a:ext uri="{FF2B5EF4-FFF2-40B4-BE49-F238E27FC236}">
                  <a16:creationId xmlns:a16="http://schemas.microsoft.com/office/drawing/2014/main" id="{5D7EE45C-BF97-768E-FE2E-51DFC8D722DD}"/>
                </a:ext>
              </a:extLst>
            </p:cNvPr>
            <p:cNvSpPr/>
            <p:nvPr/>
          </p:nvSpPr>
          <p:spPr>
            <a:xfrm>
              <a:off x="0" y="0"/>
              <a:ext cx="3286657" cy="2111403"/>
            </a:xfrm>
            <a:custGeom>
              <a:avLst/>
              <a:gdLst/>
              <a:ahLst/>
              <a:cxnLst/>
              <a:rect l="l" t="t" r="r" b="b"/>
              <a:pathLst>
                <a:path w="3286657" h="2111403">
                  <a:moveTo>
                    <a:pt x="0" y="0"/>
                  </a:moveTo>
                  <a:lnTo>
                    <a:pt x="3286657" y="0"/>
                  </a:lnTo>
                  <a:lnTo>
                    <a:pt x="3286657" y="2111403"/>
                  </a:lnTo>
                  <a:lnTo>
                    <a:pt x="0" y="2111403"/>
                  </a:lnTo>
                  <a:close/>
                </a:path>
              </a:pathLst>
            </a:custGeom>
          </p:spPr>
          <p:style>
            <a:lnRef idx="2">
              <a:schemeClr val="accent2"/>
            </a:lnRef>
            <a:fillRef idx="1">
              <a:schemeClr val="lt1"/>
            </a:fillRef>
            <a:effectRef idx="0">
              <a:schemeClr val="accent2"/>
            </a:effectRef>
            <a:fontRef idx="minor">
              <a:schemeClr val="dk1"/>
            </a:fontRef>
          </p:style>
        </p:sp>
      </p:grpSp>
      <p:sp>
        <p:nvSpPr>
          <p:cNvPr id="14" name="TextBox 14">
            <a:extLst>
              <a:ext uri="{FF2B5EF4-FFF2-40B4-BE49-F238E27FC236}">
                <a16:creationId xmlns:a16="http://schemas.microsoft.com/office/drawing/2014/main" id="{CC651B50-225F-9539-A95D-5236CE3082BE}"/>
              </a:ext>
            </a:extLst>
          </p:cNvPr>
          <p:cNvSpPr txBox="1"/>
          <p:nvPr/>
        </p:nvSpPr>
        <p:spPr>
          <a:xfrm>
            <a:off x="1143000" y="4226035"/>
            <a:ext cx="8474861" cy="663067"/>
          </a:xfrm>
          <a:prstGeom prst="rect">
            <a:avLst/>
          </a:prstGeom>
        </p:spPr>
        <p:txBody>
          <a:bodyPr wrap="square" lIns="0" tIns="0" rIns="0" bIns="0" rtlCol="0" anchor="t">
            <a:spAutoFit/>
          </a:bodyPr>
          <a:lstStyle/>
          <a:p>
            <a:pPr algn="just">
              <a:lnSpc>
                <a:spcPct val="115000"/>
              </a:lnSpc>
              <a:spcAft>
                <a:spcPts val="1000"/>
              </a:spcAft>
            </a:pPr>
            <a:r>
              <a:rPr lang="vi-VN"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5" name="Freeform 25">
            <a:extLst>
              <a:ext uri="{FF2B5EF4-FFF2-40B4-BE49-F238E27FC236}">
                <a16:creationId xmlns:a16="http://schemas.microsoft.com/office/drawing/2014/main" id="{42E35923-B578-AF87-A7D8-F18C897F18AA}"/>
              </a:ext>
            </a:extLst>
          </p:cNvPr>
          <p:cNvSpPr/>
          <p:nvPr/>
        </p:nvSpPr>
        <p:spPr>
          <a:xfrm>
            <a:off x="23300" y="381048"/>
            <a:ext cx="441616" cy="633141"/>
          </a:xfrm>
          <a:custGeom>
            <a:avLst/>
            <a:gdLst/>
            <a:ahLst/>
            <a:cxnLst/>
            <a:rect l="l" t="t" r="r" b="b"/>
            <a:pathLst>
              <a:path w="441616" h="633141">
                <a:moveTo>
                  <a:pt x="0" y="0"/>
                </a:moveTo>
                <a:lnTo>
                  <a:pt x="441615" y="0"/>
                </a:lnTo>
                <a:lnTo>
                  <a:pt x="441615" y="633141"/>
                </a:lnTo>
                <a:lnTo>
                  <a:pt x="0" y="6331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2" name="TextBox 11">
            <a:extLst>
              <a:ext uri="{FF2B5EF4-FFF2-40B4-BE49-F238E27FC236}">
                <a16:creationId xmlns:a16="http://schemas.microsoft.com/office/drawing/2014/main" id="{0EE12B01-8FC0-5A7D-E5A8-945C197A7E8C}"/>
              </a:ext>
            </a:extLst>
          </p:cNvPr>
          <p:cNvSpPr txBox="1"/>
          <p:nvPr/>
        </p:nvSpPr>
        <p:spPr>
          <a:xfrm>
            <a:off x="4627261" y="-98710"/>
            <a:ext cx="9018935" cy="1222707"/>
          </a:xfrm>
          <a:prstGeom prst="rect">
            <a:avLst/>
          </a:prstGeom>
        </p:spPr>
        <p:txBody>
          <a:bodyPr wrap="square" lIns="0" tIns="0" rIns="0" bIns="0" rtlCol="0" anchor="t">
            <a:spAutoFit/>
          </a:bodyPr>
          <a:lstStyle/>
          <a:p>
            <a:pPr marL="0" lvl="0" indent="0" algn="ctr">
              <a:lnSpc>
                <a:spcPts val="10800"/>
              </a:lnSpc>
              <a:spcBef>
                <a:spcPts val="600"/>
              </a:spcBef>
              <a:spcAft>
                <a:spcPts val="1200"/>
              </a:spcAft>
            </a:pPr>
            <a:r>
              <a:rPr lang="en-US" sz="6000" dirty="0" err="1">
                <a:solidFill>
                  <a:srgbClr val="003EA8"/>
                </a:solidFill>
                <a:latin typeface="Muli Bold"/>
                <a:ea typeface="Muli Bold"/>
                <a:cs typeface="Muli Bold"/>
                <a:sym typeface="Muli Bold"/>
              </a:rPr>
              <a:t>Thảo</a:t>
            </a:r>
            <a:r>
              <a:rPr lang="en-US" sz="6000" dirty="0">
                <a:solidFill>
                  <a:srgbClr val="003EA8"/>
                </a:solidFill>
                <a:latin typeface="Muli Bold"/>
                <a:ea typeface="Muli Bold"/>
                <a:cs typeface="Muli Bold"/>
                <a:sym typeface="Muli Bold"/>
              </a:rPr>
              <a:t> </a:t>
            </a:r>
            <a:r>
              <a:rPr lang="en-US" sz="6000" dirty="0" err="1">
                <a:solidFill>
                  <a:srgbClr val="003EA8"/>
                </a:solidFill>
                <a:latin typeface="Muli Bold"/>
                <a:ea typeface="Muli Bold"/>
                <a:cs typeface="Muli Bold"/>
                <a:sym typeface="Muli Bold"/>
              </a:rPr>
              <a:t>luận</a:t>
            </a:r>
            <a:r>
              <a:rPr lang="en-US" sz="6000" dirty="0">
                <a:solidFill>
                  <a:srgbClr val="003EA8"/>
                </a:solidFill>
                <a:latin typeface="Muli Bold"/>
                <a:ea typeface="Muli Bold"/>
                <a:cs typeface="Muli Bold"/>
                <a:sym typeface="Muli Bold"/>
              </a:rPr>
              <a:t> </a:t>
            </a:r>
            <a:r>
              <a:rPr lang="en-US" sz="6000" dirty="0" err="1">
                <a:solidFill>
                  <a:srgbClr val="003EA8"/>
                </a:solidFill>
                <a:latin typeface="Muli Bold"/>
                <a:ea typeface="Muli Bold"/>
                <a:cs typeface="Muli Bold"/>
                <a:sym typeface="Muli Bold"/>
              </a:rPr>
              <a:t>nhóm</a:t>
            </a:r>
            <a:endParaRPr lang="en-US" sz="6000" dirty="0">
              <a:solidFill>
                <a:srgbClr val="003EA8"/>
              </a:solidFill>
              <a:latin typeface="Muli Bold"/>
              <a:ea typeface="Muli Bold"/>
              <a:cs typeface="Muli Bold"/>
              <a:sym typeface="Muli Bold"/>
            </a:endParaRPr>
          </a:p>
        </p:txBody>
      </p:sp>
      <p:sp>
        <p:nvSpPr>
          <p:cNvPr id="12" name="TextBox 11">
            <a:extLst>
              <a:ext uri="{FF2B5EF4-FFF2-40B4-BE49-F238E27FC236}">
                <a16:creationId xmlns:a16="http://schemas.microsoft.com/office/drawing/2014/main" id="{812B7682-99E3-FF44-08DB-5297A0E52F6F}"/>
              </a:ext>
            </a:extLst>
          </p:cNvPr>
          <p:cNvSpPr txBox="1"/>
          <p:nvPr/>
        </p:nvSpPr>
        <p:spPr>
          <a:xfrm>
            <a:off x="226831" y="1324900"/>
            <a:ext cx="15059835" cy="8407110"/>
          </a:xfrm>
          <a:prstGeom prst="rect">
            <a:avLst/>
          </a:prstGeom>
          <a:noFill/>
        </p:spPr>
        <p:txBody>
          <a:bodyPr wrap="square">
            <a:spAutoFit/>
          </a:bodyPr>
          <a:lstStyle/>
          <a:p>
            <a:pPr algn="just">
              <a:lnSpc>
                <a:spcPct val="115000"/>
              </a:lnSpc>
              <a:spcBef>
                <a:spcPts val="600"/>
              </a:spcBef>
              <a:spcAft>
                <a:spcPts val="120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ea typeface="Times New Roman" panose="02020603050405020304" pitchFamily="18" charset="0"/>
                <a:cs typeface="Times New Roman" panose="02020603050405020304" pitchFamily="18" charset="0"/>
              </a:rPr>
              <a:t>Từ thông tin 2, em hãy cho biết năm 2021, giá cả các mặt hàng thiết yếu đã thay đổi theo xu hướng nào</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1200"/>
              </a:spcAft>
            </a:pPr>
            <a:r>
              <a:rPr lang="en-US" sz="4000" dirty="0">
                <a:solidFill>
                  <a:schemeClr val="tx2"/>
                </a:solidFill>
                <a:latin typeface="Times New Roman" panose="02020603050405020304" pitchFamily="18" charset="0"/>
                <a:cs typeface="Times New Roman" panose="02020603050405020304" pitchFamily="18" charset="0"/>
              </a:rPr>
              <a:t>2/ Theo </a:t>
            </a:r>
            <a:r>
              <a:rPr lang="en-US" sz="4000" dirty="0" err="1">
                <a:solidFill>
                  <a:schemeClr val="tx2"/>
                </a:solidFill>
                <a:latin typeface="Times New Roman" panose="02020603050405020304" pitchFamily="18" charset="0"/>
                <a:cs typeface="Times New Roman" panose="02020603050405020304" pitchFamily="18" charset="0"/>
              </a:rPr>
              <a:t>em</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giá</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tăng</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của</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một</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vài</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mặt</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hàng</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có</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phải</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là</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lạm</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phát</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không</a:t>
            </a:r>
            <a:r>
              <a:rPr lang="en-US" sz="4000" dirty="0">
                <a:solidFill>
                  <a:schemeClr val="tx2"/>
                </a:solidFill>
                <a:latin typeface="Times New Roman" panose="02020603050405020304" pitchFamily="18" charset="0"/>
                <a:cs typeface="Times New Roman" panose="02020603050405020304" pitchFamily="18" charset="0"/>
              </a:rPr>
              <a:t>?</a:t>
            </a:r>
          </a:p>
          <a:p>
            <a:pPr algn="just">
              <a:spcBef>
                <a:spcPts val="600"/>
              </a:spcBef>
              <a:spcAft>
                <a:spcPts val="1200"/>
              </a:spcAft>
              <a:buNone/>
            </a:pPr>
            <a:r>
              <a:rPr lang="en-US" sz="4000" dirty="0">
                <a:solidFill>
                  <a:schemeClr val="accent2"/>
                </a:solidFill>
                <a:latin typeface="Times New Roman" panose="02020603050405020304" pitchFamily="18" charset="0"/>
                <a:cs typeface="Times New Roman" panose="02020603050405020304" pitchFamily="18" charset="0"/>
              </a:rPr>
              <a:t>3/ </a:t>
            </a:r>
            <a:r>
              <a:rPr lang="vi-VN" sz="4000" dirty="0">
                <a:solidFill>
                  <a:schemeClr val="accent2"/>
                </a:solidFill>
                <a:latin typeface="Times New Roman" panose="02020603050405020304" pitchFamily="18" charset="0"/>
                <a:cs typeface="Times New Roman" panose="02020603050405020304" pitchFamily="18" charset="0"/>
              </a:rPr>
              <a:t>Khi giá hàng hóa tăng, sức mua của đồng tiền thay đổi như thế nào?</a:t>
            </a:r>
            <a:endParaRPr lang="en-US" sz="4000" dirty="0">
              <a:solidFill>
                <a:schemeClr val="accent2"/>
              </a:solidFill>
              <a:latin typeface="Times New Roman" panose="02020603050405020304" pitchFamily="18" charset="0"/>
              <a:cs typeface="Times New Roman" panose="02020603050405020304" pitchFamily="18" charset="0"/>
            </a:endParaRPr>
          </a:p>
          <a:p>
            <a:pPr algn="just">
              <a:spcBef>
                <a:spcPts val="600"/>
              </a:spcBef>
              <a:spcAft>
                <a:spcPts val="1200"/>
              </a:spcAft>
            </a:pPr>
            <a:r>
              <a:rPr lang="en-US" sz="4000" dirty="0">
                <a:solidFill>
                  <a:schemeClr val="accent3">
                    <a:lumMod val="50000"/>
                  </a:schemeClr>
                </a:solidFill>
                <a:latin typeface="Times New Roman" panose="02020603050405020304" pitchFamily="18" charset="0"/>
                <a:cs typeface="Times New Roman" panose="02020603050405020304" pitchFamily="18" charset="0"/>
              </a:rPr>
              <a:t>4/ </a:t>
            </a:r>
            <a:r>
              <a:rPr lang="vi-VN" sz="4000" dirty="0">
                <a:solidFill>
                  <a:schemeClr val="accent3">
                    <a:lumMod val="50000"/>
                  </a:schemeClr>
                </a:solidFill>
                <a:latin typeface="Times New Roman" panose="02020603050405020304" pitchFamily="18" charset="0"/>
                <a:cs typeface="Times New Roman" panose="02020603050405020304" pitchFamily="18" charset="0"/>
              </a:rPr>
              <a:t>Giá cả hàng hóa tăng lên theo thời gian gọi là hiện tượng gì</a:t>
            </a:r>
            <a:r>
              <a:rPr lang="en-US" sz="4000" dirty="0">
                <a:solidFill>
                  <a:schemeClr val="accent3">
                    <a:lumMod val="50000"/>
                  </a:schemeClr>
                </a:solidFill>
                <a:latin typeface="Times New Roman" panose="02020603050405020304" pitchFamily="18" charset="0"/>
                <a:cs typeface="Times New Roman" panose="02020603050405020304" pitchFamily="18" charset="0"/>
              </a:rPr>
              <a:t>?</a:t>
            </a:r>
          </a:p>
          <a:p>
            <a:pPr algn="just">
              <a:spcBef>
                <a:spcPts val="600"/>
              </a:spcBef>
              <a:spcAft>
                <a:spcPts val="1200"/>
              </a:spcAft>
            </a:pPr>
            <a:r>
              <a:rPr lang="en-US" sz="40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5/ </a:t>
            </a:r>
            <a:r>
              <a:rPr lang="en-US" sz="40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4000" dirty="0" err="1">
                <a:solidFill>
                  <a:srgbClr val="00B050"/>
                </a:solidFill>
                <a:latin typeface="Times New Roman" panose="02020603050405020304" pitchFamily="18" charset="0"/>
                <a:cs typeface="Times New Roman" panose="02020603050405020304" pitchFamily="18" charset="0"/>
              </a:rPr>
              <a:t>ạm</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phát</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thể</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hiện</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sự</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thay</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đổi</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nào</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của</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mức</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giá</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trong</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nền</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kinh</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tế</a:t>
            </a:r>
            <a:r>
              <a:rPr lang="en-US" sz="4000" dirty="0">
                <a:solidFill>
                  <a:srgbClr val="00B050"/>
                </a:solidFill>
                <a:latin typeface="Times New Roman" panose="02020603050405020304" pitchFamily="18" charset="0"/>
                <a:cs typeface="Times New Roman" panose="02020603050405020304" pitchFamily="18" charset="0"/>
              </a:rPr>
              <a:t>?</a:t>
            </a:r>
          </a:p>
          <a:p>
            <a:pPr algn="just">
              <a:spcBef>
                <a:spcPts val="600"/>
              </a:spcBef>
              <a:spcAft>
                <a:spcPts val="1200"/>
              </a:spcAft>
            </a:pPr>
            <a:r>
              <a:rPr lang="en-US" sz="4000" dirty="0">
                <a:solidFill>
                  <a:srgbClr val="FF0000"/>
                </a:solidFill>
                <a:latin typeface="Times New Roman" panose="02020603050405020304" pitchFamily="18" charset="0"/>
                <a:cs typeface="Times New Roman" panose="02020603050405020304" pitchFamily="18" charset="0"/>
              </a:rPr>
              <a:t>6/</a:t>
            </a:r>
            <a:r>
              <a:rPr lang="en-US" sz="4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FF0000"/>
                </a:solidFill>
                <a:latin typeface="Times New Roman" panose="02020603050405020304" pitchFamily="18" charset="0"/>
                <a:cs typeface="Times New Roman" panose="02020603050405020304" pitchFamily="18" charset="0"/>
              </a:rPr>
              <a:t>Nguyên </a:t>
            </a:r>
            <a:r>
              <a:rPr lang="en-US" sz="4000" dirty="0" err="1">
                <a:solidFill>
                  <a:srgbClr val="FF0000"/>
                </a:solidFill>
                <a:latin typeface="Times New Roman" panose="02020603050405020304" pitchFamily="18" charset="0"/>
                <a:cs typeface="Times New Roman" panose="02020603050405020304" pitchFamily="18" charset="0"/>
              </a:rPr>
              <a:t>nhân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nào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có</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thể</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giá</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tăng</a:t>
            </a:r>
            <a:r>
              <a:rPr lang="en-US" sz="4000" dirty="0">
                <a:solidFill>
                  <a:srgbClr val="FF0000"/>
                </a:solidFill>
                <a:latin typeface="Times New Roman" panose="02020603050405020304" pitchFamily="18" charset="0"/>
                <a:cs typeface="Times New Roman" panose="02020603050405020304" pitchFamily="18" charset="0"/>
              </a:rPr>
              <a:t>?</a:t>
            </a:r>
          </a:p>
          <a:p>
            <a:pPr algn="just">
              <a:spcBef>
                <a:spcPts val="600"/>
              </a:spcBef>
              <a:spcAft>
                <a:spcPts val="1200"/>
              </a:spcAft>
              <a:buNone/>
            </a:pPr>
            <a:r>
              <a:rPr lang="en-US" sz="4000" dirty="0">
                <a:solidFill>
                  <a:srgbClr val="7030A0"/>
                </a:solidFill>
                <a:latin typeface="Times New Roman" panose="02020603050405020304" pitchFamily="18" charset="0"/>
                <a:cs typeface="Times New Roman" panose="02020603050405020304" pitchFamily="18" charset="0"/>
              </a:rPr>
              <a:t>7/ </a:t>
            </a:r>
            <a:r>
              <a:rPr lang="vi-VN" sz="4000" dirty="0">
                <a:solidFill>
                  <a:srgbClr val="7030A0"/>
                </a:solidFill>
                <a:latin typeface="Times New Roman" panose="02020603050405020304" pitchFamily="18" charset="0"/>
                <a:cs typeface="Times New Roman" panose="02020603050405020304" pitchFamily="18" charset="0"/>
              </a:rPr>
              <a:t>Khi giá cả tăng mà thu nhập không đổi, người dân gặp khó khăn gì?</a:t>
            </a:r>
          </a:p>
          <a:p>
            <a:pPr algn="just">
              <a:lnSpc>
                <a:spcPct val="115000"/>
              </a:lnSpc>
              <a:spcBef>
                <a:spcPts val="600"/>
              </a:spcBef>
              <a:spcAft>
                <a:spcPts val="1200"/>
              </a:spcAft>
            </a:pPr>
            <a:r>
              <a:rPr lang="en-US" sz="40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8/ </a:t>
            </a:r>
            <a:r>
              <a:rPr lang="vi-VN" sz="4000" dirty="0">
                <a:solidFill>
                  <a:schemeClr val="accent5">
                    <a:lumMod val="50000"/>
                  </a:schemeClr>
                </a:solidFill>
                <a:latin typeface="Times New Roman" panose="02020603050405020304" pitchFamily="18" charset="0"/>
                <a:cs typeface="Times New Roman" panose="02020603050405020304" pitchFamily="18" charset="0"/>
              </a:rPr>
              <a:t>Lạm phát diễn ra trong một thời gian như thế nào?</a:t>
            </a:r>
            <a:endParaRPr lang="en-US" sz="4000" dirty="0">
              <a:solidFill>
                <a:schemeClr val="accent5">
                  <a:lumMod val="50000"/>
                </a:schemeClr>
              </a:solidFill>
              <a:latin typeface="Times New Roman" panose="02020603050405020304" pitchFamily="18" charset="0"/>
              <a:cs typeface="Times New Roman" panose="02020603050405020304" pitchFamily="18" charset="0"/>
            </a:endParaRPr>
          </a:p>
          <a:p>
            <a:pPr algn="just">
              <a:lnSpc>
                <a:spcPct val="115000"/>
              </a:lnSpc>
              <a:spcBef>
                <a:spcPts val="600"/>
              </a:spcBef>
              <a:spcAft>
                <a:spcPts val="120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ea typeface="Times New Roman" panose="02020603050405020304" pitchFamily="18" charset="0"/>
                <a:cs typeface="Times New Roman" panose="02020603050405020304" pitchFamily="18" charset="0"/>
              </a:rPr>
              <a:t>Từ thông tin 1, 2 em hãy cho biết lạm phát là gì</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1C1353AD-3E17-629A-6843-8CC99CB75186}"/>
              </a:ext>
            </a:extLst>
          </p:cNvPr>
          <p:cNvCxnSpPr>
            <a:cxnSpLocks/>
          </p:cNvCxnSpPr>
          <p:nvPr/>
        </p:nvCxnSpPr>
        <p:spPr>
          <a:xfrm>
            <a:off x="152400" y="9334500"/>
            <a:ext cx="44169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4" name="TextBox 33">
            <a:extLst>
              <a:ext uri="{FF2B5EF4-FFF2-40B4-BE49-F238E27FC236}">
                <a16:creationId xmlns:a16="http://schemas.microsoft.com/office/drawing/2014/main" id="{0681A434-C189-9EC1-0C6B-9197E897C6DA}"/>
              </a:ext>
            </a:extLst>
          </p:cNvPr>
          <p:cNvSpPr txBox="1"/>
          <p:nvPr/>
        </p:nvSpPr>
        <p:spPr>
          <a:xfrm>
            <a:off x="1143000" y="9639300"/>
            <a:ext cx="184731" cy="369332"/>
          </a:xfrm>
          <a:prstGeom prst="rect">
            <a:avLst/>
          </a:prstGeom>
          <a:noFill/>
        </p:spPr>
        <p:txBody>
          <a:bodyPr wrap="none" rtlCol="0">
            <a:spAutoFit/>
          </a:bodyPr>
          <a:lstStyle/>
          <a:p>
            <a:endParaRPr lang="en-US" dirty="0"/>
          </a:p>
        </p:txBody>
      </p:sp>
      <p:pic>
        <p:nvPicPr>
          <p:cNvPr id="3" name="2 Minutes timer (Đồng hồ đếm ngược 2 phút)">
            <a:hlinkClick r:id="" action="ppaction://media"/>
            <a:extLst>
              <a:ext uri="{FF2B5EF4-FFF2-40B4-BE49-F238E27FC236}">
                <a16:creationId xmlns:a16="http://schemas.microsoft.com/office/drawing/2014/main" id="{154D75F7-A720-4291-AE66-187F43B568BF}"/>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31373" t="33571" r="32934" b="35865"/>
          <a:stretch/>
        </p:blipFill>
        <p:spPr>
          <a:xfrm>
            <a:off x="14864024" y="8255241"/>
            <a:ext cx="2873498" cy="1384059"/>
          </a:xfrm>
          <a:prstGeom prst="rect">
            <a:avLst/>
          </a:prstGeom>
        </p:spPr>
      </p:pic>
      <p:pic>
        <p:nvPicPr>
          <p:cNvPr id="2" name="2 Minutes timer (Đồng hồ đếm ngược 2 phút)">
            <a:hlinkClick r:id="" action="ppaction://media"/>
            <a:extLst>
              <a:ext uri="{FF2B5EF4-FFF2-40B4-BE49-F238E27FC236}">
                <a16:creationId xmlns:a16="http://schemas.microsoft.com/office/drawing/2014/main" id="{AF8B845E-C60B-AE37-6C69-22087471BCE9}"/>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31373" t="33571" r="32934" b="35865"/>
          <a:stretch/>
        </p:blipFill>
        <p:spPr>
          <a:xfrm>
            <a:off x="14825924" y="6362700"/>
            <a:ext cx="2873498" cy="1384059"/>
          </a:xfrm>
          <a:prstGeom prst="rect">
            <a:avLst/>
          </a:prstGeom>
        </p:spPr>
      </p:pic>
    </p:spTree>
    <p:extLst>
      <p:ext uri="{BB962C8B-B14F-4D97-AF65-F5344CB8AC3E}">
        <p14:creationId xmlns:p14="http://schemas.microsoft.com/office/powerpoint/2010/main" val="339732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2"/>
                                        </p:tgtEl>
                                        <p:attrNameLst>
                                          <p:attrName>style.color</p:attrName>
                                        </p:attrNameLst>
                                      </p:cBhvr>
                                      <p:to>
                                        <p:clrVal>
                                          <a:schemeClr val="accent2"/>
                                        </p:clrVal>
                                      </p:to>
                                    </p:set>
                                    <p:set>
                                      <p:cBhvr>
                                        <p:cTn id="7" dur="500" fill="hold"/>
                                        <p:tgtEl>
                                          <p:spTgt spid="32"/>
                                        </p:tgtEl>
                                        <p:attrNameLst>
                                          <p:attrName>fillcolor</p:attrName>
                                        </p:attrNameLst>
                                      </p:cBhvr>
                                      <p:to>
                                        <p:clrVal>
                                          <a:schemeClr val="accent2"/>
                                        </p:clrVal>
                                      </p:to>
                                    </p:set>
                                    <p:set>
                                      <p:cBhvr>
                                        <p:cTn id="8" dur="500" fill="hold"/>
                                        <p:tgtEl>
                                          <p:spTgt spid="3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video>
              <p:cMediaNode vol="80000">
                <p:cTn id="27" fill="hold" display="0">
                  <p:stCondLst>
                    <p:cond delay="indefinite"/>
                  </p:stCondLst>
                </p:cTn>
                <p:tgtEl>
                  <p:spTgt spid="2"/>
                </p:tgtEl>
              </p:cMediaNode>
            </p:video>
          </p:childTnLst>
        </p:cTn>
      </p:par>
    </p:tnLst>
    <p:bldLst>
      <p:bldP spid="14"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04EDD4-7D26-020C-9097-D7E7E79BECBE}"/>
              </a:ext>
            </a:extLst>
          </p:cNvPr>
          <p:cNvSpPr/>
          <p:nvPr/>
        </p:nvSpPr>
        <p:spPr>
          <a:xfrm>
            <a:off x="0" y="0"/>
            <a:ext cx="18288000" cy="9567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
          <p:cNvGrpSpPr/>
          <p:nvPr/>
        </p:nvGrpSpPr>
        <p:grpSpPr>
          <a:xfrm>
            <a:off x="7772400" y="2027412"/>
            <a:ext cx="9689238" cy="1907038"/>
            <a:chOff x="0" y="0"/>
            <a:chExt cx="3286657" cy="695693"/>
          </a:xfrm>
        </p:grpSpPr>
        <p:sp>
          <p:nvSpPr>
            <p:cNvPr id="4" name="Freeform 4"/>
            <p:cNvSpPr/>
            <p:nvPr/>
          </p:nvSpPr>
          <p:spPr>
            <a:xfrm>
              <a:off x="0" y="0"/>
              <a:ext cx="3286657" cy="695693"/>
            </a:xfrm>
            <a:custGeom>
              <a:avLst/>
              <a:gdLst/>
              <a:ahLst/>
              <a:cxnLst/>
              <a:rect l="l" t="t" r="r" b="b"/>
              <a:pathLst>
                <a:path w="3286657" h="695693">
                  <a:moveTo>
                    <a:pt x="0" y="0"/>
                  </a:moveTo>
                  <a:lnTo>
                    <a:pt x="3286657" y="0"/>
                  </a:lnTo>
                  <a:lnTo>
                    <a:pt x="3286657" y="695693"/>
                  </a:lnTo>
                  <a:lnTo>
                    <a:pt x="0" y="695693"/>
                  </a:lnTo>
                  <a:close/>
                </a:path>
              </a:pathLst>
            </a:custGeom>
            <a:solidFill>
              <a:srgbClr val="FFFFFF"/>
            </a:solidFill>
          </p:spPr>
        </p:sp>
      </p:grpSp>
      <p:grpSp>
        <p:nvGrpSpPr>
          <p:cNvPr id="5" name="Group 5"/>
          <p:cNvGrpSpPr/>
          <p:nvPr/>
        </p:nvGrpSpPr>
        <p:grpSpPr>
          <a:xfrm>
            <a:off x="7628699" y="4340677"/>
            <a:ext cx="9946977" cy="4057095"/>
            <a:chOff x="0" y="0"/>
            <a:chExt cx="3286657" cy="2111403"/>
          </a:xfrm>
        </p:grpSpPr>
        <p:sp>
          <p:nvSpPr>
            <p:cNvPr id="6" name="Freeform 6"/>
            <p:cNvSpPr/>
            <p:nvPr/>
          </p:nvSpPr>
          <p:spPr>
            <a:xfrm>
              <a:off x="0" y="0"/>
              <a:ext cx="3286657" cy="2111403"/>
            </a:xfrm>
            <a:custGeom>
              <a:avLst/>
              <a:gdLst/>
              <a:ahLst/>
              <a:cxnLst/>
              <a:rect l="l" t="t" r="r" b="b"/>
              <a:pathLst>
                <a:path w="3286657" h="2111403">
                  <a:moveTo>
                    <a:pt x="0" y="0"/>
                  </a:moveTo>
                  <a:lnTo>
                    <a:pt x="3286657" y="0"/>
                  </a:lnTo>
                  <a:lnTo>
                    <a:pt x="3286657" y="2111403"/>
                  </a:lnTo>
                  <a:lnTo>
                    <a:pt x="0" y="2111403"/>
                  </a:lnTo>
                  <a:close/>
                </a:path>
              </a:pathLst>
            </a:custGeom>
            <a:solidFill>
              <a:srgbClr val="FFFFFF"/>
            </a:solidFill>
          </p:spPr>
        </p:sp>
      </p:grpSp>
      <p:sp>
        <p:nvSpPr>
          <p:cNvPr id="11" name="TextBox 11"/>
          <p:cNvSpPr txBox="1"/>
          <p:nvPr/>
        </p:nvSpPr>
        <p:spPr>
          <a:xfrm>
            <a:off x="8556741" y="2350428"/>
            <a:ext cx="9018935" cy="1307474"/>
          </a:xfrm>
          <a:prstGeom prst="rect">
            <a:avLst/>
          </a:prstGeom>
        </p:spPr>
        <p:txBody>
          <a:bodyPr wrap="square" lIns="0" tIns="0" rIns="0" bIns="0" rtlCol="0" anchor="t">
            <a:spAutoFit/>
          </a:bodyPr>
          <a:lstStyle/>
          <a:p>
            <a:pPr marL="0" lvl="0" indent="0" algn="ctr">
              <a:lnSpc>
                <a:spcPts val="10800"/>
              </a:lnSpc>
              <a:spcBef>
                <a:spcPct val="0"/>
              </a:spcBef>
            </a:pPr>
            <a:r>
              <a:rPr lang="en-US" sz="8800" b="1" dirty="0" err="1">
                <a:effectLst/>
                <a:latin typeface="Sitka Subheading" panose="02000505000000020004" pitchFamily="2" charset="0"/>
                <a:ea typeface="Times New Roman" panose="02020603050405020304" pitchFamily="18" charset="0"/>
              </a:rPr>
              <a:t>Lạm</a:t>
            </a:r>
            <a:r>
              <a:rPr lang="en-US" sz="8800" b="1" dirty="0">
                <a:effectLst/>
                <a:latin typeface="Sitka Subheading" panose="02000505000000020004" pitchFamily="2" charset="0"/>
                <a:ea typeface="Times New Roman" panose="02020603050405020304" pitchFamily="18" charset="0"/>
              </a:rPr>
              <a:t> </a:t>
            </a:r>
            <a:r>
              <a:rPr lang="en-US" sz="8800" b="1" dirty="0" err="1">
                <a:effectLst/>
                <a:latin typeface="Sitka Subheading" panose="02000505000000020004" pitchFamily="2" charset="0"/>
                <a:ea typeface="Times New Roman" panose="02020603050405020304" pitchFamily="18" charset="0"/>
              </a:rPr>
              <a:t>phát</a:t>
            </a:r>
            <a:endParaRPr lang="en-US" sz="85700" b="1" dirty="0">
              <a:latin typeface="Sitka Subheading" panose="02000505000000020004" pitchFamily="2" charset="0"/>
              <a:ea typeface="Muli Bold"/>
              <a:cs typeface="Muli Bold"/>
              <a:sym typeface="Muli Bold"/>
            </a:endParaRPr>
          </a:p>
        </p:txBody>
      </p:sp>
      <p:sp>
        <p:nvSpPr>
          <p:cNvPr id="14" name="TextBox 14"/>
          <p:cNvSpPr txBox="1"/>
          <p:nvPr/>
        </p:nvSpPr>
        <p:spPr>
          <a:xfrm>
            <a:off x="7772400" y="5460721"/>
            <a:ext cx="9489571" cy="2286716"/>
          </a:xfrm>
          <a:prstGeom prst="rect">
            <a:avLst/>
          </a:prstGeom>
        </p:spPr>
        <p:txBody>
          <a:bodyPr wrap="square" lIns="0" tIns="0" rIns="0" bIns="0" rtlCol="0" anchor="t">
            <a:spAutoFit/>
          </a:bodyPr>
          <a:lstStyle/>
          <a:p>
            <a:pPr algn="ctr">
              <a:lnSpc>
                <a:spcPct val="115000"/>
              </a:lnSpc>
              <a:spcAft>
                <a:spcPts val="1000"/>
              </a:spcAft>
            </a:pP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Freeform 19"/>
          <p:cNvSpPr/>
          <p:nvPr/>
        </p:nvSpPr>
        <p:spPr>
          <a:xfrm>
            <a:off x="15023360" y="-252128"/>
            <a:ext cx="4876557" cy="1728961"/>
          </a:xfrm>
          <a:custGeom>
            <a:avLst/>
            <a:gdLst/>
            <a:ahLst/>
            <a:cxnLst/>
            <a:rect l="l" t="t" r="r" b="b"/>
            <a:pathLst>
              <a:path w="4876557" h="1728961">
                <a:moveTo>
                  <a:pt x="0" y="0"/>
                </a:moveTo>
                <a:lnTo>
                  <a:pt x="4876558" y="0"/>
                </a:lnTo>
                <a:lnTo>
                  <a:pt x="4876558" y="1728961"/>
                </a:lnTo>
                <a:lnTo>
                  <a:pt x="0" y="17289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rot="-10800000">
            <a:off x="5562600" y="8948352"/>
            <a:ext cx="4876557" cy="1728961"/>
          </a:xfrm>
          <a:custGeom>
            <a:avLst/>
            <a:gdLst/>
            <a:ahLst/>
            <a:cxnLst/>
            <a:rect l="l" t="t" r="r" b="b"/>
            <a:pathLst>
              <a:path w="4876557" h="1728961">
                <a:moveTo>
                  <a:pt x="0" y="0"/>
                </a:moveTo>
                <a:lnTo>
                  <a:pt x="4876557" y="0"/>
                </a:lnTo>
                <a:lnTo>
                  <a:pt x="4876557" y="1728961"/>
                </a:lnTo>
                <a:lnTo>
                  <a:pt x="0" y="17289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Freeform 25"/>
          <p:cNvSpPr/>
          <p:nvPr/>
        </p:nvSpPr>
        <p:spPr>
          <a:xfrm>
            <a:off x="262941" y="4611943"/>
            <a:ext cx="441616" cy="633141"/>
          </a:xfrm>
          <a:custGeom>
            <a:avLst/>
            <a:gdLst/>
            <a:ahLst/>
            <a:cxnLst/>
            <a:rect l="l" t="t" r="r" b="b"/>
            <a:pathLst>
              <a:path w="441616" h="633141">
                <a:moveTo>
                  <a:pt x="0" y="0"/>
                </a:moveTo>
                <a:lnTo>
                  <a:pt x="441615" y="0"/>
                </a:lnTo>
                <a:lnTo>
                  <a:pt x="441615" y="633141"/>
                </a:lnTo>
                <a:lnTo>
                  <a:pt x="0" y="6331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17">
            <a:extLst>
              <a:ext uri="{FF2B5EF4-FFF2-40B4-BE49-F238E27FC236}">
                <a16:creationId xmlns:a16="http://schemas.microsoft.com/office/drawing/2014/main" id="{482E8605-9E81-1FD1-8CD5-F3BF75AC8F7E}"/>
              </a:ext>
            </a:extLst>
          </p:cNvPr>
          <p:cNvSpPr/>
          <p:nvPr/>
        </p:nvSpPr>
        <p:spPr>
          <a:xfrm>
            <a:off x="1158062" y="956718"/>
            <a:ext cx="6017132" cy="7597672"/>
          </a:xfrm>
          <a:custGeom>
            <a:avLst/>
            <a:gdLst/>
            <a:ahLst/>
            <a:cxnLst/>
            <a:rect l="l" t="t" r="r" b="b"/>
            <a:pathLst>
              <a:path w="9220840" h="8229600">
                <a:moveTo>
                  <a:pt x="0" y="0"/>
                </a:moveTo>
                <a:lnTo>
                  <a:pt x="9220840" y="0"/>
                </a:lnTo>
                <a:lnTo>
                  <a:pt x="9220840" y="8229600"/>
                </a:lnTo>
                <a:lnTo>
                  <a:pt x="0" y="8229600"/>
                </a:lnTo>
                <a:lnTo>
                  <a:pt x="0" y="0"/>
                </a:lnTo>
                <a:close/>
              </a:path>
            </a:pathLst>
          </a:custGeom>
          <a:blipFill>
            <a:blip r:embed="rId7"/>
            <a:stretch>
              <a:fillRect/>
            </a:stretch>
          </a:blipFill>
        </p:spPr>
      </p:sp>
    </p:spTree>
    <p:extLst>
      <p:ext uri="{BB962C8B-B14F-4D97-AF65-F5344CB8AC3E}">
        <p14:creationId xmlns:p14="http://schemas.microsoft.com/office/powerpoint/2010/main" val="1265577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02AB1-2781-0C21-ABB6-FA4189D393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F1EF565-89C7-720D-D209-2BD6BF0AD29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4354" r="-1468" b="-56033"/>
            </a:stretch>
          </a:blipFill>
        </p:spPr>
      </p:sp>
      <p:grpSp>
        <p:nvGrpSpPr>
          <p:cNvPr id="5" name="Group 5">
            <a:extLst>
              <a:ext uri="{FF2B5EF4-FFF2-40B4-BE49-F238E27FC236}">
                <a16:creationId xmlns:a16="http://schemas.microsoft.com/office/drawing/2014/main" id="{2CA7D596-5630-0A66-35F4-C58788BB6357}"/>
              </a:ext>
            </a:extLst>
          </p:cNvPr>
          <p:cNvGrpSpPr/>
          <p:nvPr/>
        </p:nvGrpSpPr>
        <p:grpSpPr>
          <a:xfrm>
            <a:off x="737403" y="803506"/>
            <a:ext cx="11183850" cy="7899493"/>
            <a:chOff x="0" y="0"/>
            <a:chExt cx="3286657" cy="2111403"/>
          </a:xfrm>
        </p:grpSpPr>
        <p:sp>
          <p:nvSpPr>
            <p:cNvPr id="6" name="Freeform 6">
              <a:extLst>
                <a:ext uri="{FF2B5EF4-FFF2-40B4-BE49-F238E27FC236}">
                  <a16:creationId xmlns:a16="http://schemas.microsoft.com/office/drawing/2014/main" id="{7E052028-B4BE-AD96-B430-33F4A4961E37}"/>
                </a:ext>
              </a:extLst>
            </p:cNvPr>
            <p:cNvSpPr/>
            <p:nvPr/>
          </p:nvSpPr>
          <p:spPr>
            <a:xfrm>
              <a:off x="0" y="0"/>
              <a:ext cx="3286657" cy="2111403"/>
            </a:xfrm>
            <a:custGeom>
              <a:avLst/>
              <a:gdLst/>
              <a:ahLst/>
              <a:cxnLst/>
              <a:rect l="l" t="t" r="r" b="b"/>
              <a:pathLst>
                <a:path w="3286657" h="2111403">
                  <a:moveTo>
                    <a:pt x="0" y="0"/>
                  </a:moveTo>
                  <a:lnTo>
                    <a:pt x="3286657" y="0"/>
                  </a:lnTo>
                  <a:lnTo>
                    <a:pt x="3286657" y="2111403"/>
                  </a:lnTo>
                  <a:lnTo>
                    <a:pt x="0" y="2111403"/>
                  </a:lnTo>
                  <a:close/>
                </a:path>
              </a:pathLst>
            </a:custGeom>
            <a:solidFill>
              <a:srgbClr val="FFFFFF"/>
            </a:solidFill>
          </p:spPr>
        </p:sp>
      </p:grpSp>
      <p:grpSp>
        <p:nvGrpSpPr>
          <p:cNvPr id="7" name="Group 7">
            <a:extLst>
              <a:ext uri="{FF2B5EF4-FFF2-40B4-BE49-F238E27FC236}">
                <a16:creationId xmlns:a16="http://schemas.microsoft.com/office/drawing/2014/main" id="{00699299-0AEC-5C36-CB21-F7A9CABF4A99}"/>
              </a:ext>
            </a:extLst>
          </p:cNvPr>
          <p:cNvGrpSpPr/>
          <p:nvPr/>
        </p:nvGrpSpPr>
        <p:grpSpPr>
          <a:xfrm>
            <a:off x="10261150" y="657204"/>
            <a:ext cx="7087021" cy="8045795"/>
            <a:chOff x="0" y="0"/>
            <a:chExt cx="2585364" cy="2935128"/>
          </a:xfrm>
        </p:grpSpPr>
        <p:sp>
          <p:nvSpPr>
            <p:cNvPr id="8" name="Freeform 8">
              <a:extLst>
                <a:ext uri="{FF2B5EF4-FFF2-40B4-BE49-F238E27FC236}">
                  <a16:creationId xmlns:a16="http://schemas.microsoft.com/office/drawing/2014/main" id="{29A436E6-027A-9D8E-60F6-DF4F4279D934}"/>
                </a:ext>
              </a:extLst>
            </p:cNvPr>
            <p:cNvSpPr/>
            <p:nvPr/>
          </p:nvSpPr>
          <p:spPr>
            <a:xfrm>
              <a:off x="0" y="0"/>
              <a:ext cx="2585364" cy="2935128"/>
            </a:xfrm>
            <a:custGeom>
              <a:avLst/>
              <a:gdLst/>
              <a:ahLst/>
              <a:cxnLst/>
              <a:rect l="l" t="t" r="r" b="b"/>
              <a:pathLst>
                <a:path w="2585364" h="2935128">
                  <a:moveTo>
                    <a:pt x="0" y="0"/>
                  </a:moveTo>
                  <a:lnTo>
                    <a:pt x="2585364" y="0"/>
                  </a:lnTo>
                  <a:lnTo>
                    <a:pt x="2585364" y="2935128"/>
                  </a:lnTo>
                  <a:lnTo>
                    <a:pt x="0" y="2935128"/>
                  </a:lnTo>
                  <a:close/>
                </a:path>
              </a:pathLst>
            </a:custGeom>
            <a:solidFill>
              <a:srgbClr val="FFFFFF"/>
            </a:solidFill>
          </p:spPr>
        </p:sp>
      </p:grpSp>
      <p:grpSp>
        <p:nvGrpSpPr>
          <p:cNvPr id="9" name="Group 9">
            <a:extLst>
              <a:ext uri="{FF2B5EF4-FFF2-40B4-BE49-F238E27FC236}">
                <a16:creationId xmlns:a16="http://schemas.microsoft.com/office/drawing/2014/main" id="{AEB79F28-FB8E-00CC-2002-E994F83D0B8D}"/>
              </a:ext>
            </a:extLst>
          </p:cNvPr>
          <p:cNvGrpSpPr/>
          <p:nvPr/>
        </p:nvGrpSpPr>
        <p:grpSpPr>
          <a:xfrm>
            <a:off x="10626673" y="1011978"/>
            <a:ext cx="6355975" cy="7351955"/>
            <a:chOff x="0" y="0"/>
            <a:chExt cx="8474633" cy="9802607"/>
          </a:xfrm>
          <a:blipFill>
            <a:blip r:embed="rId4"/>
            <a:stretch>
              <a:fillRect/>
            </a:stretch>
          </a:blipFill>
        </p:grpSpPr>
        <p:pic>
          <p:nvPicPr>
            <p:cNvPr id="10" name="Picture 10">
              <a:extLst>
                <a:ext uri="{FF2B5EF4-FFF2-40B4-BE49-F238E27FC236}">
                  <a16:creationId xmlns:a16="http://schemas.microsoft.com/office/drawing/2014/main" id="{BAF68244-DFCD-3119-7A35-592EE4290574}"/>
                </a:ext>
              </a:extLst>
            </p:cNvPr>
            <p:cNvPicPr>
              <a:picLocks noChangeAspect="1"/>
            </p:cNvPicPr>
            <p:nvPr/>
          </p:nvPicPr>
          <p:blipFill>
            <a:blip r:embed="rId5">
              <a:extLst>
                <a:ext uri="{28A0092B-C50C-407E-A947-70E740481C1C}">
                  <a14:useLocalDpi xmlns:a14="http://schemas.microsoft.com/office/drawing/2010/main" val="0"/>
                </a:ext>
              </a:extLst>
            </a:blip>
            <a:srcRect l="6774" r="6774"/>
            <a:stretch/>
          </p:blipFill>
          <p:spPr>
            <a:xfrm>
              <a:off x="0" y="0"/>
              <a:ext cx="8474633" cy="9802607"/>
            </a:xfrm>
            <a:prstGeom prst="rect">
              <a:avLst/>
            </a:prstGeom>
            <a:grpFill/>
          </p:spPr>
        </p:pic>
      </p:grpSp>
      <p:grpSp>
        <p:nvGrpSpPr>
          <p:cNvPr id="12" name="Group 12">
            <a:extLst>
              <a:ext uri="{FF2B5EF4-FFF2-40B4-BE49-F238E27FC236}">
                <a16:creationId xmlns:a16="http://schemas.microsoft.com/office/drawing/2014/main" id="{A72AD1BE-2CEF-7330-7052-CFF8B3F9B619}"/>
              </a:ext>
            </a:extLst>
          </p:cNvPr>
          <p:cNvGrpSpPr/>
          <p:nvPr/>
        </p:nvGrpSpPr>
        <p:grpSpPr>
          <a:xfrm>
            <a:off x="1328641" y="1126801"/>
            <a:ext cx="13972870" cy="3544101"/>
            <a:chOff x="0" y="-28575"/>
            <a:chExt cx="15292872" cy="4649464"/>
          </a:xfrm>
        </p:grpSpPr>
        <p:sp>
          <p:nvSpPr>
            <p:cNvPr id="15" name="TextBox 15">
              <a:extLst>
                <a:ext uri="{FF2B5EF4-FFF2-40B4-BE49-F238E27FC236}">
                  <a16:creationId xmlns:a16="http://schemas.microsoft.com/office/drawing/2014/main" id="{D44C4EF2-5431-FAEB-2552-D4A51400A71C}"/>
                </a:ext>
              </a:extLst>
            </p:cNvPr>
            <p:cNvSpPr txBox="1"/>
            <p:nvPr/>
          </p:nvSpPr>
          <p:spPr>
            <a:xfrm>
              <a:off x="0" y="-28575"/>
              <a:ext cx="15292872" cy="721148"/>
            </a:xfrm>
            <a:prstGeom prst="rect">
              <a:avLst/>
            </a:prstGeom>
          </p:spPr>
          <p:txBody>
            <a:bodyPr wrap="square" lIns="0" tIns="0" rIns="0" bIns="0" rtlCol="0" anchor="t">
              <a:spAutoFit/>
            </a:bodyPr>
            <a:lstStyle/>
            <a:p>
              <a:pPr marL="0" marR="0" lvl="0" indent="0" algn="l" defTabSz="457200" rtl="0" eaLnBrk="1" fontAlgn="auto" latinLnBrk="0" hangingPunct="1">
                <a:lnSpc>
                  <a:spcPts val="455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003EA8"/>
                  </a:solidFill>
                  <a:effectLst/>
                  <a:uLnTx/>
                  <a:uFillTx/>
                  <a:latin typeface="Muli Bold"/>
                  <a:ea typeface="Muli Bold"/>
                  <a:cs typeface="Muli Bold"/>
                  <a:sym typeface="Muli Bold"/>
                </a:rPr>
                <a:t>1. </a:t>
              </a:r>
              <a:r>
                <a:rPr kumimoji="0" lang="en-US" sz="3500" b="0" i="0" u="none" strike="noStrike" kern="1200" cap="none" spc="0" normalizeH="0" baseline="0" noProof="0" dirty="0" err="1">
                  <a:ln>
                    <a:noFill/>
                  </a:ln>
                  <a:solidFill>
                    <a:srgbClr val="003EA8"/>
                  </a:solidFill>
                  <a:effectLst/>
                  <a:uLnTx/>
                  <a:uFillTx/>
                  <a:latin typeface="Muli Bold"/>
                  <a:ea typeface="Muli Bold"/>
                  <a:cs typeface="Muli Bold"/>
                  <a:sym typeface="Muli Bold"/>
                </a:rPr>
                <a:t>Khái</a:t>
              </a:r>
              <a:r>
                <a:rPr kumimoji="0" lang="en-US" sz="3500" b="0" i="0" u="none" strike="noStrike" kern="1200" cap="none" spc="0" normalizeH="0" baseline="0" noProof="0" dirty="0">
                  <a:ln>
                    <a:noFill/>
                  </a:ln>
                  <a:solidFill>
                    <a:srgbClr val="003EA8"/>
                  </a:solidFill>
                  <a:effectLst/>
                  <a:uLnTx/>
                  <a:uFillTx/>
                  <a:latin typeface="Muli Bold"/>
                  <a:ea typeface="Muli Bold"/>
                  <a:cs typeface="Muli Bold"/>
                  <a:sym typeface="Muli Bold"/>
                </a:rPr>
                <a:t> </a:t>
              </a:r>
              <a:r>
                <a:rPr kumimoji="0" lang="en-US" sz="3500" b="0" i="0" u="none" strike="noStrike" kern="1200" cap="none" spc="0" normalizeH="0" baseline="0" noProof="0" dirty="0" err="1">
                  <a:ln>
                    <a:noFill/>
                  </a:ln>
                  <a:solidFill>
                    <a:srgbClr val="003EA8"/>
                  </a:solidFill>
                  <a:effectLst/>
                  <a:uLnTx/>
                  <a:uFillTx/>
                  <a:latin typeface="Muli Bold"/>
                  <a:ea typeface="Muli Bold"/>
                  <a:cs typeface="Muli Bold"/>
                  <a:sym typeface="Muli Bold"/>
                </a:rPr>
                <a:t>niệm</a:t>
              </a:r>
              <a:r>
                <a:rPr kumimoji="0" lang="en-US" sz="3500" b="0" i="0" u="none" strike="noStrike" kern="1200" cap="none" spc="0" normalizeH="0" baseline="0" noProof="0" dirty="0">
                  <a:ln>
                    <a:noFill/>
                  </a:ln>
                  <a:solidFill>
                    <a:srgbClr val="003EA8"/>
                  </a:solidFill>
                  <a:effectLst/>
                  <a:uLnTx/>
                  <a:uFillTx/>
                  <a:latin typeface="Muli Bold"/>
                  <a:ea typeface="Muli Bold"/>
                  <a:cs typeface="Muli Bold"/>
                  <a:sym typeface="Muli Bold"/>
                </a:rPr>
                <a:t> </a:t>
              </a:r>
              <a:r>
                <a:rPr kumimoji="0" lang="en-US" sz="3500" b="0" i="0" u="none" strike="noStrike" kern="1200" cap="none" spc="0" normalizeH="0" baseline="0" noProof="0" dirty="0" err="1">
                  <a:ln>
                    <a:noFill/>
                  </a:ln>
                  <a:solidFill>
                    <a:srgbClr val="003EA8"/>
                  </a:solidFill>
                  <a:effectLst/>
                  <a:uLnTx/>
                  <a:uFillTx/>
                  <a:latin typeface="Muli Bold"/>
                  <a:ea typeface="Muli Bold"/>
                  <a:cs typeface="Muli Bold"/>
                  <a:sym typeface="Muli Bold"/>
                </a:rPr>
                <a:t>lạm</a:t>
              </a:r>
              <a:r>
                <a:rPr kumimoji="0" lang="en-US" sz="3500" b="0" i="0" u="none" strike="noStrike" kern="1200" cap="none" spc="0" normalizeH="0" baseline="0" noProof="0" dirty="0">
                  <a:ln>
                    <a:noFill/>
                  </a:ln>
                  <a:solidFill>
                    <a:srgbClr val="003EA8"/>
                  </a:solidFill>
                  <a:effectLst/>
                  <a:uLnTx/>
                  <a:uFillTx/>
                  <a:latin typeface="Muli Bold"/>
                  <a:ea typeface="Muli Bold"/>
                  <a:cs typeface="Muli Bold"/>
                  <a:sym typeface="Muli Bold"/>
                </a:rPr>
                <a:t> </a:t>
              </a:r>
              <a:r>
                <a:rPr kumimoji="0" lang="en-US" sz="3500" b="0" i="0" u="none" strike="noStrike" kern="1200" cap="none" spc="0" normalizeH="0" baseline="0" noProof="0" dirty="0" err="1">
                  <a:ln>
                    <a:noFill/>
                  </a:ln>
                  <a:solidFill>
                    <a:srgbClr val="003EA8"/>
                  </a:solidFill>
                  <a:effectLst/>
                  <a:uLnTx/>
                  <a:uFillTx/>
                  <a:latin typeface="Muli Bold"/>
                  <a:ea typeface="Muli Bold"/>
                  <a:cs typeface="Muli Bold"/>
                  <a:sym typeface="Muli Bold"/>
                </a:rPr>
                <a:t>phát</a:t>
              </a:r>
              <a:r>
                <a:rPr kumimoji="0" lang="en-US" sz="3500" b="0" i="0" u="none" strike="noStrike" kern="1200" cap="none" spc="0" normalizeH="0" baseline="0" noProof="0" dirty="0">
                  <a:ln>
                    <a:noFill/>
                  </a:ln>
                  <a:solidFill>
                    <a:srgbClr val="003EA8"/>
                  </a:solidFill>
                  <a:effectLst/>
                  <a:uLnTx/>
                  <a:uFillTx/>
                  <a:latin typeface="Muli Bold"/>
                  <a:ea typeface="Muli Bold"/>
                  <a:cs typeface="Muli Bold"/>
                  <a:sym typeface="Muli Bold"/>
                </a:rPr>
                <a:t> </a:t>
              </a:r>
              <a:r>
                <a:rPr kumimoji="0" lang="en-US" sz="3500" b="0" i="0" u="none" strike="noStrike" kern="1200" cap="none" spc="0" normalizeH="0" baseline="0" noProof="0" dirty="0" err="1">
                  <a:ln>
                    <a:noFill/>
                  </a:ln>
                  <a:solidFill>
                    <a:srgbClr val="003EA8"/>
                  </a:solidFill>
                  <a:effectLst/>
                  <a:uLnTx/>
                  <a:uFillTx/>
                  <a:latin typeface="Muli Bold"/>
                  <a:ea typeface="Muli Bold"/>
                  <a:cs typeface="Muli Bold"/>
                  <a:sym typeface="Muli Bold"/>
                </a:rPr>
                <a:t>và</a:t>
              </a:r>
              <a:r>
                <a:rPr kumimoji="0" lang="en-US" sz="3500" b="0" i="0" u="none" strike="noStrike" kern="1200" cap="none" spc="0" normalizeH="0" baseline="0" noProof="0" dirty="0">
                  <a:ln>
                    <a:noFill/>
                  </a:ln>
                  <a:solidFill>
                    <a:srgbClr val="003EA8"/>
                  </a:solidFill>
                  <a:effectLst/>
                  <a:uLnTx/>
                  <a:uFillTx/>
                  <a:latin typeface="Muli Bold"/>
                  <a:ea typeface="Muli Bold"/>
                  <a:cs typeface="Muli Bold"/>
                  <a:sym typeface="Muli Bold"/>
                </a:rPr>
                <a:t> </a:t>
              </a:r>
              <a:r>
                <a:rPr kumimoji="0" lang="en-US" sz="3500" b="0" i="0" u="none" strike="noStrike" kern="1200" cap="none" spc="0" normalizeH="0" baseline="0" noProof="0" dirty="0" err="1">
                  <a:ln>
                    <a:noFill/>
                  </a:ln>
                  <a:solidFill>
                    <a:srgbClr val="003EA8"/>
                  </a:solidFill>
                  <a:effectLst/>
                  <a:uLnTx/>
                  <a:uFillTx/>
                  <a:latin typeface="Muli Bold"/>
                  <a:ea typeface="Muli Bold"/>
                  <a:cs typeface="Muli Bold"/>
                  <a:sym typeface="Muli Bold"/>
                </a:rPr>
                <a:t>các</a:t>
              </a:r>
              <a:r>
                <a:rPr kumimoji="0" lang="en-US" sz="3500" b="0" i="0" u="none" strike="noStrike" kern="1200" cap="none" spc="0" normalizeH="0" baseline="0" noProof="0" dirty="0">
                  <a:ln>
                    <a:noFill/>
                  </a:ln>
                  <a:solidFill>
                    <a:srgbClr val="003EA8"/>
                  </a:solidFill>
                  <a:effectLst/>
                  <a:uLnTx/>
                  <a:uFillTx/>
                  <a:latin typeface="Muli Bold"/>
                  <a:ea typeface="Muli Bold"/>
                  <a:cs typeface="Muli Bold"/>
                  <a:sym typeface="Muli Bold"/>
                </a:rPr>
                <a:t> </a:t>
              </a:r>
              <a:r>
                <a:rPr kumimoji="0" lang="en-US" sz="3500" b="0" i="0" u="none" strike="noStrike" kern="1200" cap="none" spc="0" normalizeH="0" baseline="0" noProof="0" dirty="0" err="1">
                  <a:ln>
                    <a:noFill/>
                  </a:ln>
                  <a:solidFill>
                    <a:srgbClr val="003EA8"/>
                  </a:solidFill>
                  <a:effectLst/>
                  <a:uLnTx/>
                  <a:uFillTx/>
                  <a:latin typeface="Muli Bold"/>
                  <a:ea typeface="Muli Bold"/>
                  <a:cs typeface="Muli Bold"/>
                  <a:sym typeface="Muli Bold"/>
                </a:rPr>
                <a:t>loại</a:t>
              </a:r>
              <a:r>
                <a:rPr kumimoji="0" lang="en-US" sz="3500" b="0" i="0" u="none" strike="noStrike" kern="1200" cap="none" spc="0" normalizeH="0" baseline="0" noProof="0" dirty="0">
                  <a:ln>
                    <a:noFill/>
                  </a:ln>
                  <a:solidFill>
                    <a:srgbClr val="003EA8"/>
                  </a:solidFill>
                  <a:effectLst/>
                  <a:uLnTx/>
                  <a:uFillTx/>
                  <a:latin typeface="Muli Bold"/>
                  <a:ea typeface="Muli Bold"/>
                  <a:cs typeface="Muli Bold"/>
                  <a:sym typeface="Muli Bold"/>
                </a:rPr>
                <a:t> </a:t>
              </a:r>
              <a:r>
                <a:rPr kumimoji="0" lang="en-US" sz="3500" b="0" i="0" u="none" strike="noStrike" kern="1200" cap="none" spc="0" normalizeH="0" baseline="0" noProof="0" dirty="0" err="1">
                  <a:ln>
                    <a:noFill/>
                  </a:ln>
                  <a:solidFill>
                    <a:srgbClr val="003EA8"/>
                  </a:solidFill>
                  <a:effectLst/>
                  <a:uLnTx/>
                  <a:uFillTx/>
                  <a:latin typeface="Muli Bold"/>
                  <a:ea typeface="Muli Bold"/>
                  <a:cs typeface="Muli Bold"/>
                  <a:sym typeface="Muli Bold"/>
                </a:rPr>
                <a:t>hình</a:t>
              </a:r>
              <a:r>
                <a:rPr kumimoji="0" lang="en-US" sz="3500" b="0" i="0" u="none" strike="noStrike" kern="1200" cap="none" spc="0" normalizeH="0" baseline="0" noProof="0" dirty="0">
                  <a:ln>
                    <a:noFill/>
                  </a:ln>
                  <a:solidFill>
                    <a:srgbClr val="003EA8"/>
                  </a:solidFill>
                  <a:effectLst/>
                  <a:uLnTx/>
                  <a:uFillTx/>
                  <a:latin typeface="Muli Bold"/>
                  <a:ea typeface="Muli Bold"/>
                  <a:cs typeface="Muli Bold"/>
                  <a:sym typeface="Muli Bold"/>
                </a:rPr>
                <a:t> </a:t>
              </a:r>
              <a:r>
                <a:rPr kumimoji="0" lang="en-US" sz="3500" b="0" i="0" u="none" strike="noStrike" kern="1200" cap="none" spc="0" normalizeH="0" baseline="0" noProof="0" dirty="0" err="1">
                  <a:ln>
                    <a:noFill/>
                  </a:ln>
                  <a:solidFill>
                    <a:srgbClr val="003EA8"/>
                  </a:solidFill>
                  <a:effectLst/>
                  <a:uLnTx/>
                  <a:uFillTx/>
                  <a:latin typeface="Muli Bold"/>
                  <a:ea typeface="Muli Bold"/>
                  <a:cs typeface="Muli Bold"/>
                  <a:sym typeface="Muli Bold"/>
                </a:rPr>
                <a:t>lạm</a:t>
              </a:r>
              <a:r>
                <a:rPr kumimoji="0" lang="en-US" sz="3500" b="0" i="0" u="none" strike="noStrike" kern="1200" cap="none" spc="0" normalizeH="0" baseline="0" noProof="0" dirty="0">
                  <a:ln>
                    <a:noFill/>
                  </a:ln>
                  <a:solidFill>
                    <a:srgbClr val="003EA8"/>
                  </a:solidFill>
                  <a:effectLst/>
                  <a:uLnTx/>
                  <a:uFillTx/>
                  <a:latin typeface="Muli Bold"/>
                  <a:ea typeface="Muli Bold"/>
                  <a:cs typeface="Muli Bold"/>
                  <a:sym typeface="Muli Bold"/>
                </a:rPr>
                <a:t> </a:t>
              </a:r>
              <a:r>
                <a:rPr kumimoji="0" lang="en-US" sz="3500" b="0" i="0" u="none" strike="noStrike" kern="1200" cap="none" spc="0" normalizeH="0" baseline="0" noProof="0" dirty="0" err="1">
                  <a:ln>
                    <a:noFill/>
                  </a:ln>
                  <a:solidFill>
                    <a:srgbClr val="003EA8"/>
                  </a:solidFill>
                  <a:effectLst/>
                  <a:uLnTx/>
                  <a:uFillTx/>
                  <a:latin typeface="Muli Bold"/>
                  <a:ea typeface="Muli Bold"/>
                  <a:cs typeface="Muli Bold"/>
                  <a:sym typeface="Muli Bold"/>
                </a:rPr>
                <a:t>phát</a:t>
              </a:r>
              <a:endParaRPr kumimoji="0" lang="en-US" sz="3500" b="0" i="0" u="none" strike="noStrike" kern="1200" cap="none" spc="0" normalizeH="0" baseline="0" noProof="0" dirty="0">
                <a:ln>
                  <a:noFill/>
                </a:ln>
                <a:solidFill>
                  <a:srgbClr val="003EA8"/>
                </a:solidFill>
                <a:effectLst/>
                <a:uLnTx/>
                <a:uFillTx/>
                <a:latin typeface="Muli Bold"/>
                <a:ea typeface="Muli Bold"/>
                <a:cs typeface="Muli Bold"/>
                <a:sym typeface="Muli Bold"/>
              </a:endParaRPr>
            </a:p>
          </p:txBody>
        </p:sp>
        <p:sp>
          <p:nvSpPr>
            <p:cNvPr id="17" name="TextBox 17">
              <a:extLst>
                <a:ext uri="{FF2B5EF4-FFF2-40B4-BE49-F238E27FC236}">
                  <a16:creationId xmlns:a16="http://schemas.microsoft.com/office/drawing/2014/main" id="{3FA8F5AF-0F69-A87D-0B2E-A43CA78FEBB1}"/>
                </a:ext>
              </a:extLst>
            </p:cNvPr>
            <p:cNvSpPr txBox="1"/>
            <p:nvPr/>
          </p:nvSpPr>
          <p:spPr>
            <a:xfrm>
              <a:off x="0" y="1380394"/>
              <a:ext cx="12056406" cy="1278275"/>
            </a:xfrm>
            <a:prstGeom prst="rect">
              <a:avLst/>
            </a:prstGeom>
          </p:spPr>
          <p:txBody>
            <a:bodyPr wrap="square" lIns="0" tIns="0" rIns="0" bIns="0" rtlCol="0" anchor="t">
              <a:spAutoFit/>
            </a:bodyPr>
            <a:lstStyle/>
            <a:p>
              <a:pPr marL="0" marR="0" lvl="0" indent="0" algn="l" defTabSz="457200" rtl="0" eaLnBrk="1" fontAlgn="auto" latinLnBrk="0" hangingPunct="1">
                <a:lnSpc>
                  <a:spcPts val="455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003EA8"/>
                </a:solidFill>
                <a:effectLst/>
                <a:uLnTx/>
                <a:uFillTx/>
                <a:latin typeface="Muli Bold"/>
                <a:ea typeface="Muli Bold"/>
                <a:cs typeface="Muli Bold"/>
                <a:sym typeface="Muli Bold"/>
              </a:endParaRPr>
            </a:p>
          </p:txBody>
        </p:sp>
        <p:sp>
          <p:nvSpPr>
            <p:cNvPr id="18" name="TextBox 18">
              <a:extLst>
                <a:ext uri="{FF2B5EF4-FFF2-40B4-BE49-F238E27FC236}">
                  <a16:creationId xmlns:a16="http://schemas.microsoft.com/office/drawing/2014/main" id="{5B014359-C04D-83B9-F158-ECFF85C3957B}"/>
                </a:ext>
              </a:extLst>
            </p:cNvPr>
            <p:cNvSpPr txBox="1"/>
            <p:nvPr/>
          </p:nvSpPr>
          <p:spPr>
            <a:xfrm>
              <a:off x="3012" y="3899742"/>
              <a:ext cx="9398777" cy="721147"/>
            </a:xfrm>
            <a:prstGeom prst="rect">
              <a:avLst/>
            </a:prstGeom>
          </p:spPr>
          <p:txBody>
            <a:bodyPr lIns="0" tIns="0" rIns="0" bIns="0" rtlCol="0" anchor="t">
              <a:spAutoFit/>
            </a:bodyPr>
            <a:lstStyle/>
            <a:p>
              <a:pPr marL="0" marR="0" lvl="0" indent="0" algn="l" defTabSz="457200" rtl="0" eaLnBrk="1" fontAlgn="auto" latinLnBrk="0" hangingPunct="1">
                <a:lnSpc>
                  <a:spcPts val="455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003EA8"/>
                </a:solidFill>
                <a:effectLst/>
                <a:uLnTx/>
                <a:uFillTx/>
                <a:latin typeface="Muli Bold"/>
                <a:ea typeface="Muli Bold"/>
                <a:cs typeface="Muli Bold"/>
                <a:sym typeface="Muli Bold"/>
              </a:endParaRPr>
            </a:p>
          </p:txBody>
        </p:sp>
      </p:grpSp>
      <p:sp>
        <p:nvSpPr>
          <p:cNvPr id="19" name="Freeform 19">
            <a:extLst>
              <a:ext uri="{FF2B5EF4-FFF2-40B4-BE49-F238E27FC236}">
                <a16:creationId xmlns:a16="http://schemas.microsoft.com/office/drawing/2014/main" id="{F1420AEA-E800-3109-F501-D7E77FD275B3}"/>
              </a:ext>
            </a:extLst>
          </p:cNvPr>
          <p:cNvSpPr/>
          <p:nvPr/>
        </p:nvSpPr>
        <p:spPr>
          <a:xfrm>
            <a:off x="15301511" y="-207276"/>
            <a:ext cx="4876557" cy="1728961"/>
          </a:xfrm>
          <a:custGeom>
            <a:avLst/>
            <a:gdLst/>
            <a:ahLst/>
            <a:cxnLst/>
            <a:rect l="l" t="t" r="r" b="b"/>
            <a:pathLst>
              <a:path w="4876557" h="1728961">
                <a:moveTo>
                  <a:pt x="0" y="0"/>
                </a:moveTo>
                <a:lnTo>
                  <a:pt x="4876558" y="0"/>
                </a:lnTo>
                <a:lnTo>
                  <a:pt x="4876558" y="1728961"/>
                </a:lnTo>
                <a:lnTo>
                  <a:pt x="0" y="17289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a:extLst>
              <a:ext uri="{FF2B5EF4-FFF2-40B4-BE49-F238E27FC236}">
                <a16:creationId xmlns:a16="http://schemas.microsoft.com/office/drawing/2014/main" id="{1207980F-2299-CC2D-0195-6F6FD723E2FC}"/>
              </a:ext>
            </a:extLst>
          </p:cNvPr>
          <p:cNvSpPr/>
          <p:nvPr/>
        </p:nvSpPr>
        <p:spPr>
          <a:xfrm rot="-10800000">
            <a:off x="8469322" y="9150674"/>
            <a:ext cx="4876557" cy="1728961"/>
          </a:xfrm>
          <a:custGeom>
            <a:avLst/>
            <a:gdLst/>
            <a:ahLst/>
            <a:cxnLst/>
            <a:rect l="l" t="t" r="r" b="b"/>
            <a:pathLst>
              <a:path w="4876557" h="1728961">
                <a:moveTo>
                  <a:pt x="0" y="0"/>
                </a:moveTo>
                <a:lnTo>
                  <a:pt x="4876557" y="0"/>
                </a:lnTo>
                <a:lnTo>
                  <a:pt x="4876557" y="1728961"/>
                </a:lnTo>
                <a:lnTo>
                  <a:pt x="0" y="17289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a:extLst>
              <a:ext uri="{FF2B5EF4-FFF2-40B4-BE49-F238E27FC236}">
                <a16:creationId xmlns:a16="http://schemas.microsoft.com/office/drawing/2014/main" id="{5B189036-379B-6C57-D893-28B80027094B}"/>
              </a:ext>
            </a:extLst>
          </p:cNvPr>
          <p:cNvSpPr/>
          <p:nvPr/>
        </p:nvSpPr>
        <p:spPr>
          <a:xfrm>
            <a:off x="295787" y="291782"/>
            <a:ext cx="441616" cy="633141"/>
          </a:xfrm>
          <a:custGeom>
            <a:avLst/>
            <a:gdLst/>
            <a:ahLst/>
            <a:cxnLst/>
            <a:rect l="l" t="t" r="r" b="b"/>
            <a:pathLst>
              <a:path w="441616" h="633141">
                <a:moveTo>
                  <a:pt x="0" y="0"/>
                </a:moveTo>
                <a:lnTo>
                  <a:pt x="441615" y="0"/>
                </a:lnTo>
                <a:lnTo>
                  <a:pt x="441615" y="633141"/>
                </a:lnTo>
                <a:lnTo>
                  <a:pt x="0" y="633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TextBox 12">
            <a:extLst>
              <a:ext uri="{FF2B5EF4-FFF2-40B4-BE49-F238E27FC236}">
                <a16:creationId xmlns:a16="http://schemas.microsoft.com/office/drawing/2014/main" id="{CE809D68-343E-C067-27C4-207F58C06285}"/>
              </a:ext>
            </a:extLst>
          </p:cNvPr>
          <p:cNvSpPr txBox="1"/>
          <p:nvPr/>
        </p:nvSpPr>
        <p:spPr>
          <a:xfrm>
            <a:off x="1600199" y="2200802"/>
            <a:ext cx="7136405" cy="63094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500" dirty="0">
                <a:solidFill>
                  <a:prstClr val="black"/>
                </a:solidFill>
                <a:latin typeface="Muli Bold" panose="020B0604020202020204" charset="0"/>
              </a:rPr>
              <a:t>b</a:t>
            </a:r>
            <a:r>
              <a:rPr kumimoji="0" lang="en-US" sz="3500" b="0" i="0" u="none" strike="noStrike" kern="1200" cap="none" spc="0" normalizeH="0" baseline="0" noProof="0" dirty="0">
                <a:ln>
                  <a:noFill/>
                </a:ln>
                <a:solidFill>
                  <a:prstClr val="black"/>
                </a:solidFill>
                <a:effectLst/>
                <a:uLnTx/>
                <a:uFillTx/>
                <a:latin typeface="Muli Bold" panose="020B0604020202020204" charset="0"/>
                <a:ea typeface="+mn-ea"/>
                <a:cs typeface="+mn-cs"/>
              </a:rPr>
              <a:t>) Các </a:t>
            </a:r>
            <a:r>
              <a:rPr kumimoji="0" lang="en-US" sz="3500" b="0" i="0" u="none" strike="noStrike" kern="1200" cap="none" spc="0" normalizeH="0" baseline="0" noProof="0" dirty="0" err="1">
                <a:ln>
                  <a:noFill/>
                </a:ln>
                <a:solidFill>
                  <a:prstClr val="black"/>
                </a:solidFill>
                <a:effectLst/>
                <a:uLnTx/>
                <a:uFillTx/>
                <a:latin typeface="Muli Bold" panose="020B0604020202020204" charset="0"/>
                <a:ea typeface="+mn-ea"/>
                <a:cs typeface="+mn-cs"/>
              </a:rPr>
              <a:t>loại</a:t>
            </a:r>
            <a:r>
              <a:rPr kumimoji="0" lang="en-US" sz="3500" b="0" i="0" u="none" strike="noStrike" kern="1200" cap="none" spc="0" normalizeH="0" baseline="0" noProof="0" dirty="0">
                <a:ln>
                  <a:noFill/>
                </a:ln>
                <a:solidFill>
                  <a:prstClr val="black"/>
                </a:solidFill>
                <a:effectLst/>
                <a:uLnTx/>
                <a:uFillTx/>
                <a:latin typeface="Muli Bold" panose="020B0604020202020204" charset="0"/>
                <a:ea typeface="+mn-ea"/>
                <a:cs typeface="+mn-cs"/>
              </a:rPr>
              <a:t> </a:t>
            </a:r>
            <a:r>
              <a:rPr kumimoji="0" lang="en-US" sz="3500" b="0" i="0" u="none" strike="noStrike" kern="1200" cap="none" spc="0" normalizeH="0" baseline="0" noProof="0" dirty="0" err="1">
                <a:ln>
                  <a:noFill/>
                </a:ln>
                <a:solidFill>
                  <a:prstClr val="black"/>
                </a:solidFill>
                <a:effectLst/>
                <a:uLnTx/>
                <a:uFillTx/>
                <a:latin typeface="Muli Bold" panose="020B0604020202020204" charset="0"/>
                <a:ea typeface="+mn-ea"/>
                <a:cs typeface="+mn-cs"/>
              </a:rPr>
              <a:t>hình</a:t>
            </a:r>
            <a:r>
              <a:rPr kumimoji="0" lang="en-US" sz="3500" b="0" i="0" u="none" strike="noStrike" kern="1200" cap="none" spc="0" normalizeH="0" baseline="0" noProof="0" dirty="0">
                <a:ln>
                  <a:noFill/>
                </a:ln>
                <a:solidFill>
                  <a:prstClr val="black"/>
                </a:solidFill>
                <a:effectLst/>
                <a:uLnTx/>
                <a:uFillTx/>
                <a:latin typeface="Muli Bold" panose="020B0604020202020204" charset="0"/>
                <a:ea typeface="+mn-ea"/>
                <a:cs typeface="+mn-cs"/>
              </a:rPr>
              <a:t> </a:t>
            </a:r>
            <a:r>
              <a:rPr kumimoji="0" lang="en-US" sz="3500" b="0" i="0" u="none" strike="noStrike" kern="1200" cap="none" spc="0" normalizeH="0" baseline="0" noProof="0" dirty="0" err="1">
                <a:ln>
                  <a:noFill/>
                </a:ln>
                <a:solidFill>
                  <a:prstClr val="black"/>
                </a:solidFill>
                <a:effectLst/>
                <a:uLnTx/>
                <a:uFillTx/>
                <a:latin typeface="Muli Bold" panose="020B0604020202020204" charset="0"/>
                <a:ea typeface="+mn-ea"/>
                <a:cs typeface="+mn-cs"/>
              </a:rPr>
              <a:t>lạm</a:t>
            </a:r>
            <a:r>
              <a:rPr kumimoji="0" lang="en-US" sz="3500" b="0" i="0" u="none" strike="noStrike" kern="1200" cap="none" spc="0" normalizeH="0" baseline="0" noProof="0" dirty="0">
                <a:ln>
                  <a:noFill/>
                </a:ln>
                <a:solidFill>
                  <a:prstClr val="black"/>
                </a:solidFill>
                <a:effectLst/>
                <a:uLnTx/>
                <a:uFillTx/>
                <a:latin typeface="Muli Bold" panose="020B0604020202020204" charset="0"/>
                <a:ea typeface="+mn-ea"/>
                <a:cs typeface="+mn-cs"/>
              </a:rPr>
              <a:t> </a:t>
            </a:r>
            <a:r>
              <a:rPr kumimoji="0" lang="en-US" sz="3500" b="0" i="0" u="none" strike="noStrike" kern="1200" cap="none" spc="0" normalizeH="0" baseline="0" noProof="0" dirty="0" err="1">
                <a:ln>
                  <a:noFill/>
                </a:ln>
                <a:solidFill>
                  <a:prstClr val="black"/>
                </a:solidFill>
                <a:effectLst/>
                <a:uLnTx/>
                <a:uFillTx/>
                <a:latin typeface="Muli Bold" panose="020B0604020202020204" charset="0"/>
                <a:ea typeface="+mn-ea"/>
                <a:cs typeface="+mn-cs"/>
              </a:rPr>
              <a:t>phát</a:t>
            </a:r>
            <a:endParaRPr kumimoji="0" lang="en-US" sz="3500" b="0" i="0" u="none" strike="noStrike" kern="1200" cap="none" spc="0" normalizeH="0" baseline="0" noProof="0" dirty="0">
              <a:ln>
                <a:noFill/>
              </a:ln>
              <a:solidFill>
                <a:prstClr val="black"/>
              </a:solidFill>
              <a:effectLst/>
              <a:uLnTx/>
              <a:uFillTx/>
              <a:latin typeface="Muli Bold" panose="020B0604020202020204" charset="0"/>
              <a:ea typeface="+mn-ea"/>
              <a:cs typeface="+mn-cs"/>
            </a:endParaRPr>
          </a:p>
        </p:txBody>
      </p:sp>
    </p:spTree>
    <p:extLst>
      <p:ext uri="{BB962C8B-B14F-4D97-AF65-F5344CB8AC3E}">
        <p14:creationId xmlns:p14="http://schemas.microsoft.com/office/powerpoint/2010/main" val="1285866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016029" y="1014189"/>
            <a:ext cx="16255942" cy="8091712"/>
            <a:chOff x="0" y="0"/>
            <a:chExt cx="3286657" cy="2111403"/>
          </a:xfrm>
        </p:grpSpPr>
        <p:sp>
          <p:nvSpPr>
            <p:cNvPr id="6" name="Freeform 6"/>
            <p:cNvSpPr/>
            <p:nvPr/>
          </p:nvSpPr>
          <p:spPr>
            <a:xfrm>
              <a:off x="0" y="0"/>
              <a:ext cx="3286657" cy="2111403"/>
            </a:xfrm>
            <a:custGeom>
              <a:avLst/>
              <a:gdLst/>
              <a:ahLst/>
              <a:cxnLst/>
              <a:rect l="l" t="t" r="r" b="b"/>
              <a:pathLst>
                <a:path w="3286657" h="2111403">
                  <a:moveTo>
                    <a:pt x="0" y="0"/>
                  </a:moveTo>
                  <a:lnTo>
                    <a:pt x="3286657" y="0"/>
                  </a:lnTo>
                  <a:lnTo>
                    <a:pt x="3286657" y="2111403"/>
                  </a:lnTo>
                  <a:lnTo>
                    <a:pt x="0" y="2111403"/>
                  </a:lnTo>
                  <a:close/>
                </a:path>
              </a:pathLst>
            </a:custGeom>
            <a:solidFill>
              <a:srgbClr val="FFFFFF"/>
            </a:solidFill>
          </p:spPr>
        </p:sp>
      </p:grpSp>
      <p:sp>
        <p:nvSpPr>
          <p:cNvPr id="14" name="TextBox 14"/>
          <p:cNvSpPr txBox="1"/>
          <p:nvPr/>
        </p:nvSpPr>
        <p:spPr>
          <a:xfrm>
            <a:off x="2209800" y="1255413"/>
            <a:ext cx="13563600" cy="2207079"/>
          </a:xfrm>
          <a:prstGeom prst="rect">
            <a:avLst/>
          </a:prstGeom>
        </p:spPr>
        <p:txBody>
          <a:bodyPr wrap="square" lIns="0" tIns="0" rIns="0" bIns="0" rtlCol="0" anchor="t">
            <a:spAutoFit/>
          </a:bodyPr>
          <a:lstStyle/>
          <a:p>
            <a:pPr algn="just">
              <a:lnSpc>
                <a:spcPct val="115000"/>
              </a:lnSpc>
              <a:spcAft>
                <a:spcPts val="1000"/>
              </a:spcAft>
              <a:buNone/>
            </a:pP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4000" i="1" dirty="0">
                <a:effectLst/>
                <a:latin typeface="Times New Roman" panose="02020603050405020304" pitchFamily="18" charset="0"/>
                <a:ea typeface="Times New Roman" panose="02020603050405020304" pitchFamily="18" charset="0"/>
                <a:cs typeface="Times New Roman" panose="02020603050405020304" pitchFamily="18" charset="0"/>
              </a:rPr>
              <a:t>Từ thông tin 1, </a:t>
            </a:r>
            <a:r>
              <a:rPr lang="en-US" sz="4000" i="1" dirty="0">
                <a:latin typeface="Times New Roman" panose="02020603050405020304" pitchFamily="18" charset="0"/>
                <a:ea typeface="Times New Roman" panose="02020603050405020304" pitchFamily="18" charset="0"/>
                <a:cs typeface="Times New Roman" panose="02020603050405020304" pitchFamily="18" charset="0"/>
              </a:rPr>
              <a:t>2 c</a:t>
            </a:r>
            <a:r>
              <a:rPr lang="vi-VN" sz="4000" i="1" dirty="0">
                <a:ea typeface="Times New Roman" panose="02020603050405020304" pitchFamily="18" charset="0"/>
                <a:cs typeface="Times New Roman" panose="02020603050405020304" pitchFamily="18" charset="0"/>
              </a:rPr>
              <a:t>ăn cứ vào tỉ lệ lạm phát, có những loại hình lạm phát nào?</a:t>
            </a:r>
            <a:endParaRPr lang="en-US" sz="3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n-US" sz="40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Freeform 19"/>
          <p:cNvSpPr/>
          <p:nvPr/>
        </p:nvSpPr>
        <p:spPr>
          <a:xfrm>
            <a:off x="15630134" y="-166861"/>
            <a:ext cx="4876557" cy="1728961"/>
          </a:xfrm>
          <a:custGeom>
            <a:avLst/>
            <a:gdLst/>
            <a:ahLst/>
            <a:cxnLst/>
            <a:rect l="l" t="t" r="r" b="b"/>
            <a:pathLst>
              <a:path w="4876557" h="1728961">
                <a:moveTo>
                  <a:pt x="0" y="0"/>
                </a:moveTo>
                <a:lnTo>
                  <a:pt x="4876558" y="0"/>
                </a:lnTo>
                <a:lnTo>
                  <a:pt x="4876558" y="1728961"/>
                </a:lnTo>
                <a:lnTo>
                  <a:pt x="0" y="17289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rot="-10800000">
            <a:off x="7924800" y="8958613"/>
            <a:ext cx="4876557" cy="1728961"/>
          </a:xfrm>
          <a:custGeom>
            <a:avLst/>
            <a:gdLst/>
            <a:ahLst/>
            <a:cxnLst/>
            <a:rect l="l" t="t" r="r" b="b"/>
            <a:pathLst>
              <a:path w="4876557" h="1728961">
                <a:moveTo>
                  <a:pt x="0" y="0"/>
                </a:moveTo>
                <a:lnTo>
                  <a:pt x="4876557" y="0"/>
                </a:lnTo>
                <a:lnTo>
                  <a:pt x="4876557" y="1728961"/>
                </a:lnTo>
                <a:lnTo>
                  <a:pt x="0" y="17289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Freeform 25"/>
          <p:cNvSpPr/>
          <p:nvPr/>
        </p:nvSpPr>
        <p:spPr>
          <a:xfrm>
            <a:off x="23300" y="381048"/>
            <a:ext cx="441616" cy="633141"/>
          </a:xfrm>
          <a:custGeom>
            <a:avLst/>
            <a:gdLst/>
            <a:ahLst/>
            <a:cxnLst/>
            <a:rect l="l" t="t" r="r" b="b"/>
            <a:pathLst>
              <a:path w="441616" h="633141">
                <a:moveTo>
                  <a:pt x="0" y="0"/>
                </a:moveTo>
                <a:lnTo>
                  <a:pt x="441615" y="0"/>
                </a:lnTo>
                <a:lnTo>
                  <a:pt x="441615" y="633141"/>
                </a:lnTo>
                <a:lnTo>
                  <a:pt x="0" y="6331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Rectangle 8">
            <a:extLst>
              <a:ext uri="{FF2B5EF4-FFF2-40B4-BE49-F238E27FC236}">
                <a16:creationId xmlns:a16="http://schemas.microsoft.com/office/drawing/2014/main" id="{4B4A9B80-AAFF-2712-BAB9-1CADEFCD6E2B}"/>
              </a:ext>
            </a:extLst>
          </p:cNvPr>
          <p:cNvSpPr/>
          <p:nvPr/>
        </p:nvSpPr>
        <p:spPr>
          <a:xfrm>
            <a:off x="4062772" y="2933700"/>
            <a:ext cx="9525000" cy="93155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a:latin typeface="Times New Roman" panose="02020603050405020304" pitchFamily="18" charset="0"/>
                <a:cs typeface="Times New Roman" panose="02020603050405020304" pitchFamily="18" charset="0"/>
              </a:rPr>
              <a:t>CÁC LOẠI HÌNH LẠM PHÁT</a:t>
            </a:r>
          </a:p>
        </p:txBody>
      </p:sp>
      <p:sp>
        <p:nvSpPr>
          <p:cNvPr id="10" name="Down Arrow 1">
            <a:extLst>
              <a:ext uri="{FF2B5EF4-FFF2-40B4-BE49-F238E27FC236}">
                <a16:creationId xmlns:a16="http://schemas.microsoft.com/office/drawing/2014/main" id="{041B6218-2F3F-DB64-DB4C-F8ED4DF7C370}"/>
              </a:ext>
            </a:extLst>
          </p:cNvPr>
          <p:cNvSpPr/>
          <p:nvPr/>
        </p:nvSpPr>
        <p:spPr>
          <a:xfrm>
            <a:off x="6019800" y="4315932"/>
            <a:ext cx="186960" cy="480060"/>
          </a:xfrm>
          <a:prstGeom prst="downArrow">
            <a:avLst/>
          </a:prstGeom>
          <a:solidFill>
            <a:schemeClr val="tx1"/>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a:p>
        </p:txBody>
      </p:sp>
      <p:sp>
        <p:nvSpPr>
          <p:cNvPr id="12" name="Down Arrow 29">
            <a:extLst>
              <a:ext uri="{FF2B5EF4-FFF2-40B4-BE49-F238E27FC236}">
                <a16:creationId xmlns:a16="http://schemas.microsoft.com/office/drawing/2014/main" id="{6D2CAA67-E68B-63B1-8817-A2679A80B40D}"/>
              </a:ext>
            </a:extLst>
          </p:cNvPr>
          <p:cNvSpPr/>
          <p:nvPr/>
        </p:nvSpPr>
        <p:spPr>
          <a:xfrm>
            <a:off x="8825272" y="4325569"/>
            <a:ext cx="186960" cy="480060"/>
          </a:xfrm>
          <a:prstGeom prst="downArrow">
            <a:avLst/>
          </a:prstGeom>
          <a:solidFill>
            <a:schemeClr val="tx1"/>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a:p>
        </p:txBody>
      </p:sp>
      <p:sp>
        <p:nvSpPr>
          <p:cNvPr id="13" name="Down Arrow 30">
            <a:extLst>
              <a:ext uri="{FF2B5EF4-FFF2-40B4-BE49-F238E27FC236}">
                <a16:creationId xmlns:a16="http://schemas.microsoft.com/office/drawing/2014/main" id="{E26393FE-6958-3113-25A4-D7CC03B513B3}"/>
              </a:ext>
            </a:extLst>
          </p:cNvPr>
          <p:cNvSpPr/>
          <p:nvPr/>
        </p:nvSpPr>
        <p:spPr>
          <a:xfrm>
            <a:off x="11869817" y="4314936"/>
            <a:ext cx="186960" cy="480060"/>
          </a:xfrm>
          <a:prstGeom prst="downArrow">
            <a:avLst/>
          </a:prstGeom>
          <a:solidFill>
            <a:schemeClr val="tx1"/>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a:p>
        </p:txBody>
      </p:sp>
      <p:cxnSp>
        <p:nvCxnSpPr>
          <p:cNvPr id="15" name="Straight Connector 14">
            <a:extLst>
              <a:ext uri="{FF2B5EF4-FFF2-40B4-BE49-F238E27FC236}">
                <a16:creationId xmlns:a16="http://schemas.microsoft.com/office/drawing/2014/main" id="{92F96EEA-776E-C88B-541C-AF7332ACAAAC}"/>
              </a:ext>
            </a:extLst>
          </p:cNvPr>
          <p:cNvCxnSpPr>
            <a:cxnSpLocks/>
          </p:cNvCxnSpPr>
          <p:nvPr/>
        </p:nvCxnSpPr>
        <p:spPr>
          <a:xfrm>
            <a:off x="6172200" y="4305300"/>
            <a:ext cx="5756124" cy="9636"/>
          </a:xfrm>
          <a:prstGeom prst="line">
            <a:avLst/>
          </a:prstGeom>
          <a:ln>
            <a:solidFill>
              <a:schemeClr val="tx1"/>
            </a:solidFill>
          </a:ln>
          <a:effectLst>
            <a:outerShdw blurRad="40000" dist="23000" dir="5400000" rotWithShape="0">
              <a:srgbClr val="000000">
                <a:alpha val="35000"/>
              </a:srgbClr>
            </a:outerShdw>
            <a:reflection blurRad="698500" stA="50000" endA="300" endPos="55000" dir="5400000" sy="-100000" algn="bl" rotWithShape="0"/>
          </a:effectLst>
        </p:spPr>
        <p:style>
          <a:lnRef idx="3">
            <a:schemeClr val="accent6"/>
          </a:lnRef>
          <a:fillRef idx="0">
            <a:schemeClr val="accent6"/>
          </a:fillRef>
          <a:effectRef idx="2">
            <a:schemeClr val="accent6"/>
          </a:effectRef>
          <a:fontRef idx="minor">
            <a:schemeClr val="tx1"/>
          </a:fontRef>
        </p:style>
      </p:cxnSp>
      <p:sp>
        <p:nvSpPr>
          <p:cNvPr id="16" name="Rectangle 15">
            <a:extLst>
              <a:ext uri="{FF2B5EF4-FFF2-40B4-BE49-F238E27FC236}">
                <a16:creationId xmlns:a16="http://schemas.microsoft.com/office/drawing/2014/main" id="{C17C13CC-73EF-F3E5-EEE5-500C1E80C0BD}"/>
              </a:ext>
            </a:extLst>
          </p:cNvPr>
          <p:cNvSpPr/>
          <p:nvPr/>
        </p:nvSpPr>
        <p:spPr>
          <a:xfrm>
            <a:off x="4648200" y="4831697"/>
            <a:ext cx="2530642" cy="3612260"/>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Lạm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endParaRPr lang="en-US" sz="44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C3ECA468-6437-EADA-D99E-50F2657632D4}"/>
              </a:ext>
            </a:extLst>
          </p:cNvPr>
          <p:cNvSpPr/>
          <p:nvPr/>
        </p:nvSpPr>
        <p:spPr>
          <a:xfrm>
            <a:off x="7775752" y="4865786"/>
            <a:ext cx="2286000" cy="3578171"/>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Lạm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phi </a:t>
            </a:r>
            <a:r>
              <a:rPr lang="en-US" sz="4400" dirty="0" err="1">
                <a:latin typeface="Times New Roman" panose="02020603050405020304" pitchFamily="18" charset="0"/>
                <a:cs typeface="Times New Roman" panose="02020603050405020304" pitchFamily="18" charset="0"/>
              </a:rPr>
              <a:t>mã</a:t>
            </a:r>
            <a:endParaRPr lang="en-US" sz="44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D10028A2-8882-5457-1613-096561FF5572}"/>
              </a:ext>
            </a:extLst>
          </p:cNvPr>
          <p:cNvSpPr/>
          <p:nvPr/>
        </p:nvSpPr>
        <p:spPr>
          <a:xfrm>
            <a:off x="10820297" y="4835210"/>
            <a:ext cx="2286000" cy="3608748"/>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Siêu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6814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587F9-9918-4279-7F48-1CEF03AA63D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D85942-09A4-1215-EA36-C3A71FD54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Rectangle 3">
            <a:extLst>
              <a:ext uri="{FF2B5EF4-FFF2-40B4-BE49-F238E27FC236}">
                <a16:creationId xmlns:a16="http://schemas.microsoft.com/office/drawing/2014/main" id="{F9C5D8D2-0E34-8A71-A004-9A5CE5567A01}"/>
              </a:ext>
            </a:extLst>
          </p:cNvPr>
          <p:cNvSpPr/>
          <p:nvPr/>
        </p:nvSpPr>
        <p:spPr>
          <a:xfrm>
            <a:off x="1371602" y="3399183"/>
            <a:ext cx="15713763" cy="301155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9000" b="1"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52819004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113473" y="746228"/>
            <a:ext cx="9009410" cy="1907038"/>
            <a:chOff x="0" y="0"/>
            <a:chExt cx="3286657" cy="695693"/>
          </a:xfrm>
        </p:grpSpPr>
        <p:sp>
          <p:nvSpPr>
            <p:cNvPr id="4" name="Freeform 4"/>
            <p:cNvSpPr/>
            <p:nvPr/>
          </p:nvSpPr>
          <p:spPr>
            <a:xfrm>
              <a:off x="0" y="0"/>
              <a:ext cx="3286657" cy="695693"/>
            </a:xfrm>
            <a:custGeom>
              <a:avLst/>
              <a:gdLst/>
              <a:ahLst/>
              <a:cxnLst/>
              <a:rect l="l" t="t" r="r" b="b"/>
              <a:pathLst>
                <a:path w="3286657" h="695693">
                  <a:moveTo>
                    <a:pt x="0" y="0"/>
                  </a:moveTo>
                  <a:lnTo>
                    <a:pt x="3286657" y="0"/>
                  </a:lnTo>
                  <a:lnTo>
                    <a:pt x="3286657" y="695693"/>
                  </a:lnTo>
                  <a:lnTo>
                    <a:pt x="0" y="695693"/>
                  </a:lnTo>
                  <a:close/>
                </a:path>
              </a:pathLst>
            </a:custGeom>
            <a:solidFill>
              <a:srgbClr val="FFFFFF"/>
            </a:solidFill>
          </p:spPr>
        </p:sp>
      </p:grpSp>
      <p:grpSp>
        <p:nvGrpSpPr>
          <p:cNvPr id="5" name="Group 5"/>
          <p:cNvGrpSpPr/>
          <p:nvPr/>
        </p:nvGrpSpPr>
        <p:grpSpPr>
          <a:xfrm>
            <a:off x="905495" y="2915205"/>
            <a:ext cx="9009410" cy="5787794"/>
            <a:chOff x="0" y="0"/>
            <a:chExt cx="3286657" cy="2111403"/>
          </a:xfrm>
        </p:grpSpPr>
        <p:sp>
          <p:nvSpPr>
            <p:cNvPr id="6" name="Freeform 6"/>
            <p:cNvSpPr/>
            <p:nvPr/>
          </p:nvSpPr>
          <p:spPr>
            <a:xfrm>
              <a:off x="0" y="0"/>
              <a:ext cx="3286657" cy="2111403"/>
            </a:xfrm>
            <a:custGeom>
              <a:avLst/>
              <a:gdLst/>
              <a:ahLst/>
              <a:cxnLst/>
              <a:rect l="l" t="t" r="r" b="b"/>
              <a:pathLst>
                <a:path w="3286657" h="2111403">
                  <a:moveTo>
                    <a:pt x="0" y="0"/>
                  </a:moveTo>
                  <a:lnTo>
                    <a:pt x="3286657" y="0"/>
                  </a:lnTo>
                  <a:lnTo>
                    <a:pt x="3286657" y="2111403"/>
                  </a:lnTo>
                  <a:lnTo>
                    <a:pt x="0" y="2111403"/>
                  </a:lnTo>
                  <a:close/>
                </a:path>
              </a:pathLst>
            </a:custGeom>
            <a:solidFill>
              <a:srgbClr val="FFFFFF"/>
            </a:solidFill>
          </p:spPr>
        </p:sp>
      </p:grpSp>
      <p:grpSp>
        <p:nvGrpSpPr>
          <p:cNvPr id="7" name="Group 7"/>
          <p:cNvGrpSpPr/>
          <p:nvPr/>
        </p:nvGrpSpPr>
        <p:grpSpPr>
          <a:xfrm>
            <a:off x="10261150" y="190500"/>
            <a:ext cx="7087021" cy="9372600"/>
            <a:chOff x="0" y="0"/>
            <a:chExt cx="2585364" cy="2935128"/>
          </a:xfrm>
        </p:grpSpPr>
        <p:sp>
          <p:nvSpPr>
            <p:cNvPr id="8" name="Freeform 8"/>
            <p:cNvSpPr/>
            <p:nvPr/>
          </p:nvSpPr>
          <p:spPr>
            <a:xfrm>
              <a:off x="0" y="0"/>
              <a:ext cx="2585364" cy="2935128"/>
            </a:xfrm>
            <a:custGeom>
              <a:avLst/>
              <a:gdLst/>
              <a:ahLst/>
              <a:cxnLst/>
              <a:rect l="l" t="t" r="r" b="b"/>
              <a:pathLst>
                <a:path w="2585364" h="2935128">
                  <a:moveTo>
                    <a:pt x="0" y="0"/>
                  </a:moveTo>
                  <a:lnTo>
                    <a:pt x="2585364" y="0"/>
                  </a:lnTo>
                  <a:lnTo>
                    <a:pt x="2585364" y="2935128"/>
                  </a:lnTo>
                  <a:lnTo>
                    <a:pt x="0" y="2935128"/>
                  </a:lnTo>
                  <a:close/>
                </a:path>
              </a:pathLst>
            </a:custGeom>
            <a:solidFill>
              <a:srgbClr val="FFFFFF"/>
            </a:solidFill>
          </p:spPr>
        </p:sp>
      </p:grpSp>
      <p:sp>
        <p:nvSpPr>
          <p:cNvPr id="11" name="TextBox 11"/>
          <p:cNvSpPr txBox="1"/>
          <p:nvPr/>
        </p:nvSpPr>
        <p:spPr>
          <a:xfrm>
            <a:off x="895970" y="924956"/>
            <a:ext cx="9018935" cy="1307474"/>
          </a:xfrm>
          <a:prstGeom prst="rect">
            <a:avLst/>
          </a:prstGeom>
        </p:spPr>
        <p:txBody>
          <a:bodyPr wrap="square" lIns="0" tIns="0" rIns="0" bIns="0" rtlCol="0" anchor="t">
            <a:spAutoFit/>
          </a:bodyPr>
          <a:lstStyle/>
          <a:p>
            <a:pPr marL="0" lvl="0" indent="0" algn="ctr">
              <a:lnSpc>
                <a:spcPts val="10800"/>
              </a:lnSpc>
              <a:spcBef>
                <a:spcPct val="0"/>
              </a:spcBef>
            </a:pPr>
            <a:r>
              <a:rPr lang="en-US" sz="8800" b="1" dirty="0">
                <a:solidFill>
                  <a:schemeClr val="tx2">
                    <a:lumMod val="60000"/>
                    <a:lumOff val="40000"/>
                  </a:schemeClr>
                </a:solidFill>
                <a:effectLst/>
                <a:latin typeface="Sitka Subheading" panose="02000505000000020004" pitchFamily="2" charset="0"/>
                <a:ea typeface="Times New Roman" panose="02020603050405020304" pitchFamily="18" charset="0"/>
              </a:rPr>
              <a:t>“</a:t>
            </a:r>
            <a:r>
              <a:rPr lang="en-US" sz="8800" b="1" dirty="0" err="1">
                <a:solidFill>
                  <a:schemeClr val="tx2">
                    <a:lumMod val="60000"/>
                    <a:lumOff val="40000"/>
                  </a:schemeClr>
                </a:solidFill>
                <a:effectLst/>
                <a:latin typeface="Sitka Subheading" panose="02000505000000020004" pitchFamily="2" charset="0"/>
                <a:ea typeface="Times New Roman" panose="02020603050405020304" pitchFamily="18" charset="0"/>
              </a:rPr>
              <a:t>Ghép</a:t>
            </a:r>
            <a:r>
              <a:rPr lang="en-US" sz="8800" b="1" dirty="0">
                <a:solidFill>
                  <a:schemeClr val="tx2">
                    <a:lumMod val="60000"/>
                    <a:lumOff val="40000"/>
                  </a:schemeClr>
                </a:solidFill>
                <a:effectLst/>
                <a:latin typeface="Sitka Subheading" panose="02000505000000020004" pitchFamily="2" charset="0"/>
                <a:ea typeface="Times New Roman" panose="02020603050405020304" pitchFamily="18" charset="0"/>
              </a:rPr>
              <a:t> – </a:t>
            </a:r>
            <a:r>
              <a:rPr lang="en-US" sz="8800" b="1" dirty="0" err="1">
                <a:solidFill>
                  <a:schemeClr val="tx2">
                    <a:lumMod val="60000"/>
                    <a:lumOff val="40000"/>
                  </a:schemeClr>
                </a:solidFill>
                <a:effectLst/>
                <a:latin typeface="Sitka Subheading" panose="02000505000000020004" pitchFamily="2" charset="0"/>
                <a:ea typeface="Times New Roman" panose="02020603050405020304" pitchFamily="18" charset="0"/>
              </a:rPr>
              <a:t>nối</a:t>
            </a:r>
            <a:r>
              <a:rPr lang="en-US" sz="8800" b="1" dirty="0">
                <a:solidFill>
                  <a:schemeClr val="tx2">
                    <a:lumMod val="60000"/>
                    <a:lumOff val="40000"/>
                  </a:schemeClr>
                </a:solidFill>
                <a:effectLst/>
                <a:latin typeface="Sitka Subheading" panose="02000505000000020004" pitchFamily="2" charset="0"/>
                <a:ea typeface="Times New Roman" panose="02020603050405020304" pitchFamily="18" charset="0"/>
              </a:rPr>
              <a:t>”</a:t>
            </a:r>
            <a:endParaRPr lang="en-US" sz="85700" b="1" dirty="0">
              <a:solidFill>
                <a:schemeClr val="tx2">
                  <a:lumMod val="60000"/>
                  <a:lumOff val="40000"/>
                </a:schemeClr>
              </a:solidFill>
              <a:latin typeface="Sitka Subheading" panose="02000505000000020004" pitchFamily="2" charset="0"/>
              <a:ea typeface="Muli Bold"/>
              <a:cs typeface="Muli Bold"/>
              <a:sym typeface="Muli Bold"/>
            </a:endParaRPr>
          </a:p>
        </p:txBody>
      </p:sp>
      <p:sp>
        <p:nvSpPr>
          <p:cNvPr id="14" name="TextBox 14"/>
          <p:cNvSpPr txBox="1"/>
          <p:nvPr/>
        </p:nvSpPr>
        <p:spPr>
          <a:xfrm>
            <a:off x="1126339" y="3162300"/>
            <a:ext cx="8474861" cy="5166864"/>
          </a:xfrm>
          <a:prstGeom prst="rect">
            <a:avLst/>
          </a:prstGeom>
        </p:spPr>
        <p:txBody>
          <a:bodyPr wrap="square" lIns="0" tIns="0" rIns="0" bIns="0" rtlCol="0" anchor="t">
            <a:spAutoFit/>
          </a:bodyPr>
          <a:lstStyle/>
          <a:p>
            <a:pPr algn="just">
              <a:lnSpc>
                <a:spcPct val="115000"/>
              </a:lnSpc>
              <a:spcAft>
                <a:spcPts val="100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1/ Các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thẻ</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khoá</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2/ Trong 90s,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ghép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lạm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100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3/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bảng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khoá</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Freeform 19"/>
          <p:cNvSpPr/>
          <p:nvPr/>
        </p:nvSpPr>
        <p:spPr>
          <a:xfrm>
            <a:off x="15301511" y="-207276"/>
            <a:ext cx="4876557" cy="1728961"/>
          </a:xfrm>
          <a:custGeom>
            <a:avLst/>
            <a:gdLst/>
            <a:ahLst/>
            <a:cxnLst/>
            <a:rect l="l" t="t" r="r" b="b"/>
            <a:pathLst>
              <a:path w="4876557" h="1728961">
                <a:moveTo>
                  <a:pt x="0" y="0"/>
                </a:moveTo>
                <a:lnTo>
                  <a:pt x="4876558" y="0"/>
                </a:lnTo>
                <a:lnTo>
                  <a:pt x="4876558" y="1728961"/>
                </a:lnTo>
                <a:lnTo>
                  <a:pt x="0" y="1728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rot="-10800000">
            <a:off x="4973034" y="8954980"/>
            <a:ext cx="4876557" cy="1728961"/>
          </a:xfrm>
          <a:custGeom>
            <a:avLst/>
            <a:gdLst/>
            <a:ahLst/>
            <a:cxnLst/>
            <a:rect l="l" t="t" r="r" b="b"/>
            <a:pathLst>
              <a:path w="4876557" h="1728961">
                <a:moveTo>
                  <a:pt x="0" y="0"/>
                </a:moveTo>
                <a:lnTo>
                  <a:pt x="4876557" y="0"/>
                </a:lnTo>
                <a:lnTo>
                  <a:pt x="4876557" y="1728961"/>
                </a:lnTo>
                <a:lnTo>
                  <a:pt x="0" y="1728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a:off x="295787" y="291782"/>
            <a:ext cx="441616" cy="633141"/>
          </a:xfrm>
          <a:custGeom>
            <a:avLst/>
            <a:gdLst/>
            <a:ahLst/>
            <a:cxnLst/>
            <a:rect l="l" t="t" r="r" b="b"/>
            <a:pathLst>
              <a:path w="441616" h="633141">
                <a:moveTo>
                  <a:pt x="0" y="0"/>
                </a:moveTo>
                <a:lnTo>
                  <a:pt x="441615" y="0"/>
                </a:lnTo>
                <a:lnTo>
                  <a:pt x="441615" y="633141"/>
                </a:lnTo>
                <a:lnTo>
                  <a:pt x="0" y="6331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8" name="Picture 27">
            <a:extLst>
              <a:ext uri="{FF2B5EF4-FFF2-40B4-BE49-F238E27FC236}">
                <a16:creationId xmlns:a16="http://schemas.microsoft.com/office/drawing/2014/main" id="{4B136164-13D8-7FE0-EDB6-E0697792124C}"/>
              </a:ext>
            </a:extLst>
          </p:cNvPr>
          <p:cNvPicPr>
            <a:picLocks noChangeAspect="1"/>
          </p:cNvPicPr>
          <p:nvPr/>
        </p:nvPicPr>
        <p:blipFill>
          <a:blip r:embed="rId8">
            <a:extLst>
              <a:ext uri="{28A0092B-C50C-407E-A947-70E740481C1C}">
                <a14:useLocalDpi xmlns:a14="http://schemas.microsoft.com/office/drawing/2010/main" val="0"/>
              </a:ext>
            </a:extLst>
          </a:blip>
          <a:srcRect l="10278" r="8721"/>
          <a:stretch/>
        </p:blipFill>
        <p:spPr>
          <a:xfrm>
            <a:off x="10744200" y="565446"/>
            <a:ext cx="6172200" cy="5193708"/>
          </a:xfrm>
          <a:prstGeom prst="rect">
            <a:avLst/>
          </a:prstGeom>
        </p:spPr>
      </p:pic>
      <p:pic>
        <p:nvPicPr>
          <p:cNvPr id="12" name="1p30">
            <a:hlinkClick r:id="" action="ppaction://media"/>
            <a:extLst>
              <a:ext uri="{FF2B5EF4-FFF2-40B4-BE49-F238E27FC236}">
                <a16:creationId xmlns:a16="http://schemas.microsoft.com/office/drawing/2014/main" id="{FF095C77-F8A4-BD7D-1EE8-451196066D9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678704" y="6157811"/>
            <a:ext cx="6237695" cy="3508703"/>
          </a:xfrm>
          <a:prstGeom prst="rect">
            <a:avLst/>
          </a:prstGeom>
        </p:spPr>
      </p:pic>
    </p:spTree>
    <p:extLst>
      <p:ext uri="{BB962C8B-B14F-4D97-AF65-F5344CB8AC3E}">
        <p14:creationId xmlns:p14="http://schemas.microsoft.com/office/powerpoint/2010/main" val="41388774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982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2"/>
                </p:tgtEl>
              </p:cMediaNode>
            </p:video>
          </p:childTnLst>
        </p:cTn>
      </p:par>
    </p:tnLst>
    <p:bldLst>
      <p:bldP spid="1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958689-D12B-5A6D-43F1-F896D3B4EEEE}"/>
              </a:ext>
            </a:extLst>
          </p:cNvPr>
          <p:cNvSpPr/>
          <p:nvPr/>
        </p:nvSpPr>
        <p:spPr>
          <a:xfrm>
            <a:off x="120316" y="2005"/>
            <a:ext cx="18288000" cy="10477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DBE256-8973-6BF2-DCEB-28F3E7CE1038}"/>
              </a:ext>
            </a:extLst>
          </p:cNvPr>
          <p:cNvSpPr/>
          <p:nvPr/>
        </p:nvSpPr>
        <p:spPr>
          <a:xfrm>
            <a:off x="304800" y="2667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ền</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tế</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86240A38-AE17-1706-CAE9-28AC577B8019}"/>
              </a:ext>
            </a:extLst>
          </p:cNvPr>
          <p:cNvSpPr/>
          <p:nvPr/>
        </p:nvSpPr>
        <p:spPr>
          <a:xfrm>
            <a:off x="304800" y="14859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lạm</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67DABB04-CDA3-3CA6-3643-FE93D91573F2}"/>
              </a:ext>
            </a:extLst>
          </p:cNvPr>
          <p:cNvSpPr/>
          <p:nvPr/>
        </p:nvSpPr>
        <p:spPr>
          <a:xfrm>
            <a:off x="304800" y="27051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khá</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ổn</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định</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8E266D6-96ED-1E71-CC3E-71FDA9B2658B}"/>
              </a:ext>
            </a:extLst>
          </p:cNvPr>
          <p:cNvSpPr/>
          <p:nvPr/>
        </p:nvSpPr>
        <p:spPr>
          <a:xfrm>
            <a:off x="304800" y="39243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phải</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8BBC283D-6C03-BF66-B2B3-A9E32B3CAD50}"/>
              </a:ext>
            </a:extLst>
          </p:cNvPr>
          <p:cNvSpPr/>
          <p:nvPr/>
        </p:nvSpPr>
        <p:spPr>
          <a:xfrm>
            <a:off x="304800" y="51435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tiền</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C85953A5-5BEF-7E17-9544-8E261983F004}"/>
              </a:ext>
            </a:extLst>
          </p:cNvPr>
          <p:cNvSpPr/>
          <p:nvPr/>
        </p:nvSpPr>
        <p:spPr>
          <a:xfrm>
            <a:off x="304800" y="63627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xấu</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83039AA-A76F-8243-6689-C8A569DFF83F}"/>
              </a:ext>
            </a:extLst>
          </p:cNvPr>
          <p:cNvSpPr/>
          <p:nvPr/>
        </p:nvSpPr>
        <p:spPr>
          <a:xfrm>
            <a:off x="304800" y="75819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 &lt;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&lt; 10%</a:t>
            </a:r>
          </a:p>
        </p:txBody>
      </p:sp>
      <p:sp>
        <p:nvSpPr>
          <p:cNvPr id="10" name="Rectangle 9">
            <a:extLst>
              <a:ext uri="{FF2B5EF4-FFF2-40B4-BE49-F238E27FC236}">
                <a16:creationId xmlns:a16="http://schemas.microsoft.com/office/drawing/2014/main" id="{C4BC74B1-C793-D5A8-060D-9179D465AB16}"/>
              </a:ext>
            </a:extLst>
          </p:cNvPr>
          <p:cNvSpPr/>
          <p:nvPr/>
        </p:nvSpPr>
        <p:spPr>
          <a:xfrm>
            <a:off x="304800" y="88011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ền</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tế</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AFEFA505-D9E7-9BAB-D619-A5016ECDDB00}"/>
              </a:ext>
            </a:extLst>
          </p:cNvPr>
          <p:cNvSpPr/>
          <p:nvPr/>
        </p:nvSpPr>
        <p:spPr>
          <a:xfrm>
            <a:off x="5486400" y="2667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ền</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tế</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265865B9-54F5-90DD-2F7F-313265C5A38F}"/>
              </a:ext>
            </a:extLst>
          </p:cNvPr>
          <p:cNvSpPr/>
          <p:nvPr/>
        </p:nvSpPr>
        <p:spPr>
          <a:xfrm>
            <a:off x="5486400" y="14859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tiền</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DFBE06E4-2681-26F3-6B4C-7DF63C990FC5}"/>
              </a:ext>
            </a:extLst>
          </p:cNvPr>
          <p:cNvSpPr/>
          <p:nvPr/>
        </p:nvSpPr>
        <p:spPr>
          <a:xfrm>
            <a:off x="5486400" y="27051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trầm</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trọng</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F5553515-8D1E-BC49-556E-73708D8873FB}"/>
              </a:ext>
            </a:extLst>
          </p:cNvPr>
          <p:cNvSpPr/>
          <p:nvPr/>
        </p:nvSpPr>
        <p:spPr>
          <a:xfrm>
            <a:off x="5486400" y="3926305"/>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lạm</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0F437133-5098-52F5-C46E-4741EE7DAB10}"/>
              </a:ext>
            </a:extLst>
          </p:cNvPr>
          <p:cNvSpPr/>
          <p:nvPr/>
        </p:nvSpPr>
        <p:spPr>
          <a:xfrm>
            <a:off x="5486400" y="51435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siêu</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480B2663-A749-C33E-6033-C66654F9341D}"/>
              </a:ext>
            </a:extLst>
          </p:cNvPr>
          <p:cNvSpPr/>
          <p:nvPr/>
        </p:nvSpPr>
        <p:spPr>
          <a:xfrm>
            <a:off x="5486400" y="63627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chóng</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03E8E861-BE7C-F4AF-34DD-E15F91153DBF}"/>
              </a:ext>
            </a:extLst>
          </p:cNvPr>
          <p:cNvSpPr/>
          <p:nvPr/>
        </p:nvSpPr>
        <p:spPr>
          <a:xfrm>
            <a:off x="5486400" y="75819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lạm</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5DB19FA7-BB5A-B0EB-3BF3-7388B30C27F3}"/>
              </a:ext>
            </a:extLst>
          </p:cNvPr>
          <p:cNvSpPr/>
          <p:nvPr/>
        </p:nvSpPr>
        <p:spPr>
          <a:xfrm>
            <a:off x="5486400" y="88011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lạm</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28C6E687-AB14-AADE-9557-C35B9ECEE5A2}"/>
              </a:ext>
            </a:extLst>
          </p:cNvPr>
          <p:cNvSpPr/>
          <p:nvPr/>
        </p:nvSpPr>
        <p:spPr>
          <a:xfrm>
            <a:off x="10744200" y="2667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lạm</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028CE0A7-07BE-4A5C-3244-B5BA03CB9A8E}"/>
              </a:ext>
            </a:extLst>
          </p:cNvPr>
          <p:cNvSpPr/>
          <p:nvPr/>
        </p:nvSpPr>
        <p:spPr>
          <a:xfrm>
            <a:off x="10744200" y="14859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 ≤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&lt; 1000%</a:t>
            </a:r>
          </a:p>
        </p:txBody>
      </p:sp>
      <p:sp>
        <p:nvSpPr>
          <p:cNvPr id="21" name="Rectangle 20">
            <a:extLst>
              <a:ext uri="{FF2B5EF4-FFF2-40B4-BE49-F238E27FC236}">
                <a16:creationId xmlns:a16="http://schemas.microsoft.com/office/drawing/2014/main" id="{4950ED5E-8C86-237E-E5F6-FEFD7EAEDBE0}"/>
              </a:ext>
            </a:extLst>
          </p:cNvPr>
          <p:cNvSpPr/>
          <p:nvPr/>
        </p:nvSpPr>
        <p:spPr>
          <a:xfrm>
            <a:off x="10744200" y="27051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mã</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3522FC02-8B45-35B0-0401-E53CD1BCCF18}"/>
              </a:ext>
            </a:extLst>
          </p:cNvPr>
          <p:cNvSpPr/>
          <p:nvPr/>
        </p:nvSpPr>
        <p:spPr>
          <a:xfrm>
            <a:off x="10744200" y="39243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lạm</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44D5B950-7ADE-8FA8-7840-67833C85D512}"/>
              </a:ext>
            </a:extLst>
          </p:cNvPr>
          <p:cNvSpPr/>
          <p:nvPr/>
        </p:nvSpPr>
        <p:spPr>
          <a:xfrm>
            <a:off x="10744200" y="51435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hậu</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đáng</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kể</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2029E56D-7A8B-4A0E-A5B1-5B80FDF199C8}"/>
              </a:ext>
            </a:extLst>
          </p:cNvPr>
          <p:cNvSpPr/>
          <p:nvPr/>
        </p:nvSpPr>
        <p:spPr>
          <a:xfrm>
            <a:off x="10744200" y="63627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tiền</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E4E195EF-DDA6-A97E-ADC0-3A7FFCB537D6}"/>
              </a:ext>
            </a:extLst>
          </p:cNvPr>
          <p:cNvSpPr/>
          <p:nvPr/>
        </p:nvSpPr>
        <p:spPr>
          <a:xfrm>
            <a:off x="10744200" y="75819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nghiêm</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trọng</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51877E49-4F8D-D9E1-105B-3E9E655041C7}"/>
              </a:ext>
            </a:extLst>
          </p:cNvPr>
          <p:cNvSpPr/>
          <p:nvPr/>
        </p:nvSpPr>
        <p:spPr>
          <a:xfrm>
            <a:off x="10744200" y="8801100"/>
            <a:ext cx="4953000" cy="10668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1000%</a:t>
            </a:r>
          </a:p>
        </p:txBody>
      </p:sp>
      <p:sp>
        <p:nvSpPr>
          <p:cNvPr id="27" name="Rectangle 26">
            <a:extLst>
              <a:ext uri="{FF2B5EF4-FFF2-40B4-BE49-F238E27FC236}">
                <a16:creationId xmlns:a16="http://schemas.microsoft.com/office/drawing/2014/main" id="{BAA4B20E-B993-F96F-4D21-F2DEF7CAC8F1}"/>
              </a:ext>
            </a:extLst>
          </p:cNvPr>
          <p:cNvSpPr/>
          <p:nvPr/>
        </p:nvSpPr>
        <p:spPr>
          <a:xfrm>
            <a:off x="15849600" y="4762500"/>
            <a:ext cx="2286000" cy="1524000"/>
          </a:xfrm>
          <a:prstGeom prst="rect">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Phân</a:t>
            </a:r>
            <a:r>
              <a:rPr lang="en-US" sz="4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loại</a:t>
            </a:r>
            <a:r>
              <a:rPr lang="en-US" sz="4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lạm</a:t>
            </a:r>
            <a:r>
              <a:rPr lang="en-US" sz="4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phát</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87290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15F9D-C9AC-25A3-537F-3BDC1429F14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B8FB64D-F7CD-9257-4142-E9270252ACC4}"/>
              </a:ext>
            </a:extLst>
          </p:cNvPr>
          <p:cNvSpPr/>
          <p:nvPr/>
        </p:nvSpPr>
        <p:spPr>
          <a:xfrm>
            <a:off x="0" y="0"/>
            <a:ext cx="18288000" cy="104775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3" name="Rectangle 2">
            <a:extLst>
              <a:ext uri="{FF2B5EF4-FFF2-40B4-BE49-F238E27FC236}">
                <a16:creationId xmlns:a16="http://schemas.microsoft.com/office/drawing/2014/main" id="{AEB56950-025D-349A-10E0-21AC7825985F}"/>
              </a:ext>
            </a:extLst>
          </p:cNvPr>
          <p:cNvSpPr/>
          <p:nvPr/>
        </p:nvSpPr>
        <p:spPr>
          <a:xfrm>
            <a:off x="6477000" y="266700"/>
            <a:ext cx="5486400" cy="914400"/>
          </a:xfrm>
          <a:prstGeom prst="rect">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Phân</a:t>
            </a:r>
            <a:r>
              <a:rPr lang="en-US" sz="4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loại</a:t>
            </a:r>
            <a:r>
              <a:rPr lang="en-US" sz="4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lạm</a:t>
            </a:r>
            <a:r>
              <a:rPr lang="en-US" sz="4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phát</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1A17354-92C8-A61B-A724-F437D6D7CF05}"/>
              </a:ext>
            </a:extLst>
          </p:cNvPr>
          <p:cNvSpPr/>
          <p:nvPr/>
        </p:nvSpPr>
        <p:spPr>
          <a:xfrm>
            <a:off x="1371600" y="1790700"/>
            <a:ext cx="2209800" cy="1066800"/>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11DA7EBF-6C08-3195-6A32-6FE53A28C4DE}"/>
              </a:ext>
            </a:extLst>
          </p:cNvPr>
          <p:cNvSpPr/>
          <p:nvPr/>
        </p:nvSpPr>
        <p:spPr>
          <a:xfrm>
            <a:off x="7239000" y="1790700"/>
            <a:ext cx="2209800" cy="1066800"/>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0EEA23B9-A622-6B59-D80C-237242658326}"/>
              </a:ext>
            </a:extLst>
          </p:cNvPr>
          <p:cNvSpPr/>
          <p:nvPr/>
        </p:nvSpPr>
        <p:spPr>
          <a:xfrm>
            <a:off x="14249400" y="1824789"/>
            <a:ext cx="2209800" cy="1066800"/>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6C0844C7-6841-B80B-5FAD-4B6C20D599CD}"/>
              </a:ext>
            </a:extLst>
          </p:cNvPr>
          <p:cNvSpPr/>
          <p:nvPr/>
        </p:nvSpPr>
        <p:spPr>
          <a:xfrm>
            <a:off x="3549316" y="1790700"/>
            <a:ext cx="2209800" cy="1066800"/>
          </a:xfrm>
          <a:prstGeom prst="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E426095F-3AB2-97F7-131C-4C31818B7921}"/>
              </a:ext>
            </a:extLst>
          </p:cNvPr>
          <p:cNvSpPr/>
          <p:nvPr/>
        </p:nvSpPr>
        <p:spPr>
          <a:xfrm>
            <a:off x="13174579" y="1824789"/>
            <a:ext cx="1066800" cy="1066800"/>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4631B5DC-72E8-62AA-1BD7-1548397463DB}"/>
              </a:ext>
            </a:extLst>
          </p:cNvPr>
          <p:cNvSpPr/>
          <p:nvPr/>
        </p:nvSpPr>
        <p:spPr>
          <a:xfrm>
            <a:off x="9448800" y="1790700"/>
            <a:ext cx="1600200" cy="1066800"/>
          </a:xfrm>
          <a:prstGeom prst="rect">
            <a:avLst/>
          </a:prstGeom>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341CE04-08A2-3892-63A2-F23EA3D5AF2A}"/>
              </a:ext>
            </a:extLst>
          </p:cNvPr>
          <p:cNvSpPr/>
          <p:nvPr/>
        </p:nvSpPr>
        <p:spPr>
          <a:xfrm>
            <a:off x="2177716" y="3547320"/>
            <a:ext cx="3994484" cy="1602205"/>
          </a:xfrm>
          <a:prstGeom prst="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F2915E85-514F-278D-7CAA-3194CF5817E5}"/>
              </a:ext>
            </a:extLst>
          </p:cNvPr>
          <p:cNvSpPr/>
          <p:nvPr/>
        </p:nvSpPr>
        <p:spPr>
          <a:xfrm>
            <a:off x="6286500" y="3549312"/>
            <a:ext cx="1935079" cy="1600213"/>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A38645F-4766-1975-41B2-54EFCF649C25}"/>
              </a:ext>
            </a:extLst>
          </p:cNvPr>
          <p:cNvSpPr/>
          <p:nvPr/>
        </p:nvSpPr>
        <p:spPr>
          <a:xfrm>
            <a:off x="128337" y="3547320"/>
            <a:ext cx="2081463" cy="1602205"/>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A94E675-6726-E09A-8362-9AB58EE09317}"/>
              </a:ext>
            </a:extLst>
          </p:cNvPr>
          <p:cNvSpPr/>
          <p:nvPr/>
        </p:nvSpPr>
        <p:spPr>
          <a:xfrm>
            <a:off x="12877800" y="3553335"/>
            <a:ext cx="2007268" cy="1598181"/>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E48BB5D3-E508-A961-ABF4-567A3F9F0A76}"/>
              </a:ext>
            </a:extLst>
          </p:cNvPr>
          <p:cNvSpPr/>
          <p:nvPr/>
        </p:nvSpPr>
        <p:spPr>
          <a:xfrm>
            <a:off x="8229599" y="3541301"/>
            <a:ext cx="4419601" cy="1610215"/>
          </a:xfrm>
          <a:prstGeom prst="rect">
            <a:avLst/>
          </a:prstGeom>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6C83E972-EE36-4AEB-A00D-452B40BA0E66}"/>
              </a:ext>
            </a:extLst>
          </p:cNvPr>
          <p:cNvSpPr/>
          <p:nvPr/>
        </p:nvSpPr>
        <p:spPr>
          <a:xfrm>
            <a:off x="14881057" y="3547320"/>
            <a:ext cx="3254543" cy="1594183"/>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778E9759-0691-A80A-40D9-6A9C774AFFE7}"/>
              </a:ext>
            </a:extLst>
          </p:cNvPr>
          <p:cNvSpPr/>
          <p:nvPr/>
        </p:nvSpPr>
        <p:spPr>
          <a:xfrm>
            <a:off x="2743200" y="5759126"/>
            <a:ext cx="3429000" cy="1678404"/>
          </a:xfrm>
          <a:prstGeom prst="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185BEF40-22FC-6C2D-63E8-611C7C4DB276}"/>
              </a:ext>
            </a:extLst>
          </p:cNvPr>
          <p:cNvSpPr/>
          <p:nvPr/>
        </p:nvSpPr>
        <p:spPr>
          <a:xfrm>
            <a:off x="152400" y="5759126"/>
            <a:ext cx="2590800" cy="1678404"/>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CD9D38F4-5858-2B98-00FD-181FF62BB911}"/>
              </a:ext>
            </a:extLst>
          </p:cNvPr>
          <p:cNvSpPr/>
          <p:nvPr/>
        </p:nvSpPr>
        <p:spPr>
          <a:xfrm>
            <a:off x="6244389" y="5773166"/>
            <a:ext cx="2518611" cy="1664362"/>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5E4FB7B0-FA67-44D2-2742-6DAB88B9702F}"/>
              </a:ext>
            </a:extLst>
          </p:cNvPr>
          <p:cNvSpPr/>
          <p:nvPr/>
        </p:nvSpPr>
        <p:spPr>
          <a:xfrm>
            <a:off x="8763000" y="5773166"/>
            <a:ext cx="3886200" cy="1662359"/>
          </a:xfrm>
          <a:prstGeom prst="rect">
            <a:avLst/>
          </a:prstGeom>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BB6D0F8B-7A9B-CAAA-E9E6-E60AFD2FC3D0}"/>
              </a:ext>
            </a:extLst>
          </p:cNvPr>
          <p:cNvSpPr/>
          <p:nvPr/>
        </p:nvSpPr>
        <p:spPr>
          <a:xfrm>
            <a:off x="12877800" y="5791212"/>
            <a:ext cx="2290011" cy="1678401"/>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7788E117-F019-1C2B-709D-652519219832}"/>
              </a:ext>
            </a:extLst>
          </p:cNvPr>
          <p:cNvSpPr/>
          <p:nvPr/>
        </p:nvSpPr>
        <p:spPr>
          <a:xfrm>
            <a:off x="15183853" y="5791213"/>
            <a:ext cx="2951747" cy="1678401"/>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B22FC6E2-CE65-8B31-6E34-197A60F1EBCB}"/>
              </a:ext>
            </a:extLst>
          </p:cNvPr>
          <p:cNvSpPr/>
          <p:nvPr/>
        </p:nvSpPr>
        <p:spPr>
          <a:xfrm>
            <a:off x="12877800" y="8043119"/>
            <a:ext cx="2290011" cy="1678401"/>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8F9DB9B0-BC25-8533-96CE-D7E48CBE0338}"/>
              </a:ext>
            </a:extLst>
          </p:cNvPr>
          <p:cNvSpPr/>
          <p:nvPr/>
        </p:nvSpPr>
        <p:spPr>
          <a:xfrm>
            <a:off x="160421" y="8061165"/>
            <a:ext cx="2049379" cy="1660356"/>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788B46FA-7D9A-085D-0D0B-F73DEF2B0B23}"/>
              </a:ext>
            </a:extLst>
          </p:cNvPr>
          <p:cNvSpPr/>
          <p:nvPr/>
        </p:nvSpPr>
        <p:spPr>
          <a:xfrm>
            <a:off x="6236368" y="8037102"/>
            <a:ext cx="2069432" cy="1684417"/>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13F58981-ACCD-ED4D-0D7A-FF1676AED5CA}"/>
              </a:ext>
            </a:extLst>
          </p:cNvPr>
          <p:cNvSpPr/>
          <p:nvPr/>
        </p:nvSpPr>
        <p:spPr>
          <a:xfrm>
            <a:off x="2133600" y="8061165"/>
            <a:ext cx="4022558" cy="1660355"/>
          </a:xfrm>
          <a:prstGeom prst="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9192BFD1-45EF-71C4-1839-C164A15DD8BA}"/>
              </a:ext>
            </a:extLst>
          </p:cNvPr>
          <p:cNvSpPr/>
          <p:nvPr/>
        </p:nvSpPr>
        <p:spPr>
          <a:xfrm>
            <a:off x="8301789" y="8035100"/>
            <a:ext cx="4347411" cy="1686420"/>
          </a:xfrm>
          <a:prstGeom prst="rect">
            <a:avLst/>
          </a:prstGeom>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7195CB13-2B19-EE77-3638-E8D59092A78B}"/>
              </a:ext>
            </a:extLst>
          </p:cNvPr>
          <p:cNvSpPr/>
          <p:nvPr/>
        </p:nvSpPr>
        <p:spPr>
          <a:xfrm>
            <a:off x="15183852" y="8037102"/>
            <a:ext cx="3027947" cy="1688424"/>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3C4F8EA7-F40D-53B5-E8C3-2179FEF4E686}"/>
              </a:ext>
            </a:extLst>
          </p:cNvPr>
          <p:cNvCxnSpPr>
            <a:stCxn id="3" idx="2"/>
          </p:cNvCxnSpPr>
          <p:nvPr/>
        </p:nvCxnSpPr>
        <p:spPr>
          <a:xfrm flipH="1">
            <a:off x="4038600" y="1181100"/>
            <a:ext cx="5181600" cy="6096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7688527-FE51-921A-8FE2-2FD7B9C7ED7D}"/>
              </a:ext>
            </a:extLst>
          </p:cNvPr>
          <p:cNvCxnSpPr>
            <a:stCxn id="3" idx="2"/>
          </p:cNvCxnSpPr>
          <p:nvPr/>
        </p:nvCxnSpPr>
        <p:spPr>
          <a:xfrm>
            <a:off x="9220200" y="1181100"/>
            <a:ext cx="0" cy="6096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08508A7-83C2-DAA8-823A-171EC6463B5D}"/>
              </a:ext>
            </a:extLst>
          </p:cNvPr>
          <p:cNvCxnSpPr>
            <a:stCxn id="3" idx="2"/>
          </p:cNvCxnSpPr>
          <p:nvPr/>
        </p:nvCxnSpPr>
        <p:spPr>
          <a:xfrm>
            <a:off x="9220200" y="1181100"/>
            <a:ext cx="5867400" cy="6096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670880E-4B34-1FDC-6131-75DB6F9321B6}"/>
              </a:ext>
            </a:extLst>
          </p:cNvPr>
          <p:cNvCxnSpPr>
            <a:cxnSpLocks/>
          </p:cNvCxnSpPr>
          <p:nvPr/>
        </p:nvCxnSpPr>
        <p:spPr>
          <a:xfrm>
            <a:off x="3276600" y="2891589"/>
            <a:ext cx="0" cy="64971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7E6B461-20AE-F380-9B00-09C15D0D8748}"/>
              </a:ext>
            </a:extLst>
          </p:cNvPr>
          <p:cNvCxnSpPr>
            <a:cxnSpLocks/>
          </p:cNvCxnSpPr>
          <p:nvPr/>
        </p:nvCxnSpPr>
        <p:spPr>
          <a:xfrm>
            <a:off x="9220200" y="2857500"/>
            <a:ext cx="0" cy="6838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0B1E5DC-94C4-3E3A-A4CD-DF43BA44EF2A}"/>
              </a:ext>
            </a:extLst>
          </p:cNvPr>
          <p:cNvCxnSpPr>
            <a:cxnSpLocks/>
          </p:cNvCxnSpPr>
          <p:nvPr/>
        </p:nvCxnSpPr>
        <p:spPr>
          <a:xfrm>
            <a:off x="15240000" y="2893595"/>
            <a:ext cx="0" cy="6477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F406AB0-8E6C-C795-93C8-A65F67DF7A56}"/>
              </a:ext>
            </a:extLst>
          </p:cNvPr>
          <p:cNvCxnSpPr>
            <a:cxnSpLocks/>
          </p:cNvCxnSpPr>
          <p:nvPr/>
        </p:nvCxnSpPr>
        <p:spPr>
          <a:xfrm>
            <a:off x="3296653" y="5149525"/>
            <a:ext cx="0" cy="6296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6395A4A-7296-863E-2AAE-0841491DFA76}"/>
              </a:ext>
            </a:extLst>
          </p:cNvPr>
          <p:cNvCxnSpPr>
            <a:cxnSpLocks/>
          </p:cNvCxnSpPr>
          <p:nvPr/>
        </p:nvCxnSpPr>
        <p:spPr>
          <a:xfrm>
            <a:off x="9220200" y="5149525"/>
            <a:ext cx="0" cy="6236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CAF67A4-0FC9-F64F-A41E-08A50094D9AC}"/>
              </a:ext>
            </a:extLst>
          </p:cNvPr>
          <p:cNvCxnSpPr>
            <a:cxnSpLocks/>
          </p:cNvCxnSpPr>
          <p:nvPr/>
        </p:nvCxnSpPr>
        <p:spPr>
          <a:xfrm>
            <a:off x="15240000" y="5141503"/>
            <a:ext cx="0" cy="6176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7D85FB0-374D-882A-E695-C2B22C23F792}"/>
              </a:ext>
            </a:extLst>
          </p:cNvPr>
          <p:cNvCxnSpPr/>
          <p:nvPr/>
        </p:nvCxnSpPr>
        <p:spPr>
          <a:xfrm>
            <a:off x="3276600" y="7479627"/>
            <a:ext cx="0" cy="6216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CD09BBD-4BD0-B7BF-EB22-74E87228DA73}"/>
              </a:ext>
            </a:extLst>
          </p:cNvPr>
          <p:cNvCxnSpPr/>
          <p:nvPr/>
        </p:nvCxnSpPr>
        <p:spPr>
          <a:xfrm>
            <a:off x="9220200" y="7469613"/>
            <a:ext cx="0" cy="6216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E31DA9D-BCEE-0DE6-A08E-480E0F3ECC0F}"/>
              </a:ext>
            </a:extLst>
          </p:cNvPr>
          <p:cNvCxnSpPr/>
          <p:nvPr/>
        </p:nvCxnSpPr>
        <p:spPr>
          <a:xfrm>
            <a:off x="15264064" y="7479627"/>
            <a:ext cx="0" cy="6216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536482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3E8DF-088C-1312-8CFF-D862097ACE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A6A2515-D8CD-0C29-EC83-874BAEBA5B54}"/>
              </a:ext>
            </a:extLst>
          </p:cNvPr>
          <p:cNvSpPr/>
          <p:nvPr/>
        </p:nvSpPr>
        <p:spPr>
          <a:xfrm>
            <a:off x="0" y="0"/>
            <a:ext cx="18288000" cy="1047750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3" name="Rectangle 2">
            <a:extLst>
              <a:ext uri="{FF2B5EF4-FFF2-40B4-BE49-F238E27FC236}">
                <a16:creationId xmlns:a16="http://schemas.microsoft.com/office/drawing/2014/main" id="{8BD4B9A4-6A38-243D-97F2-396564230BC6}"/>
              </a:ext>
            </a:extLst>
          </p:cNvPr>
          <p:cNvSpPr/>
          <p:nvPr/>
        </p:nvSpPr>
        <p:spPr>
          <a:xfrm>
            <a:off x="6477000" y="266700"/>
            <a:ext cx="5486400" cy="914400"/>
          </a:xfrm>
          <a:prstGeom prst="rect">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Phân</a:t>
            </a:r>
            <a:r>
              <a:rPr lang="en-US" sz="4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loại</a:t>
            </a:r>
            <a:r>
              <a:rPr lang="en-US" sz="4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lạm</a:t>
            </a:r>
            <a:r>
              <a:rPr lang="en-US" sz="4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phát</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7379062-BEB0-2C64-CAD4-47D66094146E}"/>
              </a:ext>
            </a:extLst>
          </p:cNvPr>
          <p:cNvSpPr/>
          <p:nvPr/>
        </p:nvSpPr>
        <p:spPr>
          <a:xfrm>
            <a:off x="1371600" y="1790700"/>
            <a:ext cx="2209800" cy="1066800"/>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lạm</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74EBA4D-8BE5-CF36-93D1-DD6C1DB40AB1}"/>
              </a:ext>
            </a:extLst>
          </p:cNvPr>
          <p:cNvSpPr/>
          <p:nvPr/>
        </p:nvSpPr>
        <p:spPr>
          <a:xfrm>
            <a:off x="7239000" y="1790700"/>
            <a:ext cx="2209800" cy="1066800"/>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lạm</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F982C29-90C7-F8B8-59D7-E915D45EF36A}"/>
              </a:ext>
            </a:extLst>
          </p:cNvPr>
          <p:cNvSpPr/>
          <p:nvPr/>
        </p:nvSpPr>
        <p:spPr>
          <a:xfrm>
            <a:off x="14249400" y="1824789"/>
            <a:ext cx="2209800" cy="1066800"/>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lạm</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9CE8516B-559A-E8E5-D478-D57B1600BDA7}"/>
              </a:ext>
            </a:extLst>
          </p:cNvPr>
          <p:cNvSpPr/>
          <p:nvPr/>
        </p:nvSpPr>
        <p:spPr>
          <a:xfrm>
            <a:off x="3549316" y="1790700"/>
            <a:ext cx="2209800" cy="1066800"/>
          </a:xfrm>
          <a:prstGeom prst="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phải</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AF1B6235-6A2B-B7AF-E941-3A0BC5331B4E}"/>
              </a:ext>
            </a:extLst>
          </p:cNvPr>
          <p:cNvSpPr/>
          <p:nvPr/>
        </p:nvSpPr>
        <p:spPr>
          <a:xfrm>
            <a:off x="13174579" y="1824789"/>
            <a:ext cx="1066800" cy="1066800"/>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siêu</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0BFDEEEF-E06C-7EEA-95D6-08B731C10591}"/>
              </a:ext>
            </a:extLst>
          </p:cNvPr>
          <p:cNvSpPr/>
          <p:nvPr/>
        </p:nvSpPr>
        <p:spPr>
          <a:xfrm>
            <a:off x="9448800" y="1790700"/>
            <a:ext cx="1600200" cy="1066800"/>
          </a:xfrm>
          <a:prstGeom prst="rect">
            <a:avLst/>
          </a:prstGeom>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mã</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36009B97-CD7E-394A-3704-7A76D5B8A779}"/>
              </a:ext>
            </a:extLst>
          </p:cNvPr>
          <p:cNvSpPr/>
          <p:nvPr/>
        </p:nvSpPr>
        <p:spPr>
          <a:xfrm>
            <a:off x="2177716" y="3547320"/>
            <a:ext cx="3994484" cy="1602205"/>
          </a:xfrm>
          <a:prstGeom prst="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 &lt;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&lt; 10%</a:t>
            </a:r>
          </a:p>
        </p:txBody>
      </p:sp>
      <p:sp>
        <p:nvSpPr>
          <p:cNvPr id="11" name="Rectangle 10">
            <a:extLst>
              <a:ext uri="{FF2B5EF4-FFF2-40B4-BE49-F238E27FC236}">
                <a16:creationId xmlns:a16="http://schemas.microsoft.com/office/drawing/2014/main" id="{859E1561-21F3-4D6E-3FD9-46EA7239C5A0}"/>
              </a:ext>
            </a:extLst>
          </p:cNvPr>
          <p:cNvSpPr/>
          <p:nvPr/>
        </p:nvSpPr>
        <p:spPr>
          <a:xfrm>
            <a:off x="6286500" y="3549312"/>
            <a:ext cx="1935079" cy="1600213"/>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lạm</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4ADE7C7-B8CF-9F9B-3F06-65D842BC88C6}"/>
              </a:ext>
            </a:extLst>
          </p:cNvPr>
          <p:cNvSpPr/>
          <p:nvPr/>
        </p:nvSpPr>
        <p:spPr>
          <a:xfrm>
            <a:off x="128337" y="3547320"/>
            <a:ext cx="2081463" cy="1602205"/>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lạm</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9370E773-7361-C85E-F567-7E3869390CA3}"/>
              </a:ext>
            </a:extLst>
          </p:cNvPr>
          <p:cNvSpPr/>
          <p:nvPr/>
        </p:nvSpPr>
        <p:spPr>
          <a:xfrm>
            <a:off x="12877800" y="3553335"/>
            <a:ext cx="2007268" cy="1598181"/>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lạm</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94603A84-382A-CA6D-3C83-98613F4663CD}"/>
              </a:ext>
            </a:extLst>
          </p:cNvPr>
          <p:cNvSpPr/>
          <p:nvPr/>
        </p:nvSpPr>
        <p:spPr>
          <a:xfrm>
            <a:off x="8229599" y="3541301"/>
            <a:ext cx="4419601" cy="1610215"/>
          </a:xfrm>
          <a:prstGeom prst="rect">
            <a:avLst/>
          </a:prstGeom>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 ≤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&lt; 1000%</a:t>
            </a:r>
          </a:p>
        </p:txBody>
      </p:sp>
      <p:sp>
        <p:nvSpPr>
          <p:cNvPr id="15" name="Rectangle 14">
            <a:extLst>
              <a:ext uri="{FF2B5EF4-FFF2-40B4-BE49-F238E27FC236}">
                <a16:creationId xmlns:a16="http://schemas.microsoft.com/office/drawing/2014/main" id="{21A6B18C-ECB3-FED1-6533-716F5D2E0916}"/>
              </a:ext>
            </a:extLst>
          </p:cNvPr>
          <p:cNvSpPr/>
          <p:nvPr/>
        </p:nvSpPr>
        <p:spPr>
          <a:xfrm>
            <a:off x="14881057" y="3547320"/>
            <a:ext cx="3254543" cy="1594183"/>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1000%</a:t>
            </a:r>
          </a:p>
        </p:txBody>
      </p:sp>
      <p:sp>
        <p:nvSpPr>
          <p:cNvPr id="16" name="Rectangle 15">
            <a:extLst>
              <a:ext uri="{FF2B5EF4-FFF2-40B4-BE49-F238E27FC236}">
                <a16:creationId xmlns:a16="http://schemas.microsoft.com/office/drawing/2014/main" id="{1464FAB2-9A0F-9359-A4CE-49F9F10A27C2}"/>
              </a:ext>
            </a:extLst>
          </p:cNvPr>
          <p:cNvSpPr/>
          <p:nvPr/>
        </p:nvSpPr>
        <p:spPr>
          <a:xfrm>
            <a:off x="2743200" y="5759126"/>
            <a:ext cx="3429000" cy="1678404"/>
          </a:xfrm>
          <a:prstGeom prst="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khá</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ổn</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định</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74D09B58-BAC0-576A-1486-010C953B3A9A}"/>
              </a:ext>
            </a:extLst>
          </p:cNvPr>
          <p:cNvSpPr/>
          <p:nvPr/>
        </p:nvSpPr>
        <p:spPr>
          <a:xfrm>
            <a:off x="152400" y="5759126"/>
            <a:ext cx="2590800" cy="1678404"/>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tiền</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880D654D-1D80-18AE-66B4-B42A4456EB97}"/>
              </a:ext>
            </a:extLst>
          </p:cNvPr>
          <p:cNvSpPr/>
          <p:nvPr/>
        </p:nvSpPr>
        <p:spPr>
          <a:xfrm>
            <a:off x="6244389" y="5773166"/>
            <a:ext cx="2518611" cy="1664362"/>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tiền</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F90F4240-716B-1738-0BDD-9B0B5771FC4F}"/>
              </a:ext>
            </a:extLst>
          </p:cNvPr>
          <p:cNvSpPr/>
          <p:nvPr/>
        </p:nvSpPr>
        <p:spPr>
          <a:xfrm>
            <a:off x="8763000" y="5773166"/>
            <a:ext cx="3886200" cy="1662359"/>
          </a:xfrm>
          <a:prstGeom prst="rect">
            <a:avLst/>
          </a:prstGeom>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chóng</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98FEAD6A-7C2A-7C52-1DF6-1125BDBCC546}"/>
              </a:ext>
            </a:extLst>
          </p:cNvPr>
          <p:cNvSpPr/>
          <p:nvPr/>
        </p:nvSpPr>
        <p:spPr>
          <a:xfrm>
            <a:off x="12877800" y="5791212"/>
            <a:ext cx="2290011" cy="1678401"/>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tiền</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0E8F358D-3F84-40A0-D06C-FAEB52893919}"/>
              </a:ext>
            </a:extLst>
          </p:cNvPr>
          <p:cNvSpPr/>
          <p:nvPr/>
        </p:nvSpPr>
        <p:spPr>
          <a:xfrm>
            <a:off x="15183853" y="5791213"/>
            <a:ext cx="2951747" cy="1678401"/>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nghiêm</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trọng</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9FA46D24-E42F-FE75-1379-E820BF6B8275}"/>
              </a:ext>
            </a:extLst>
          </p:cNvPr>
          <p:cNvSpPr/>
          <p:nvPr/>
        </p:nvSpPr>
        <p:spPr>
          <a:xfrm>
            <a:off x="12877800" y="8043119"/>
            <a:ext cx="2290011" cy="1678401"/>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ền</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tế</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863444EE-A34B-65A5-BC78-D40FEDEC5B1B}"/>
              </a:ext>
            </a:extLst>
          </p:cNvPr>
          <p:cNvSpPr/>
          <p:nvPr/>
        </p:nvSpPr>
        <p:spPr>
          <a:xfrm>
            <a:off x="160421" y="8061165"/>
            <a:ext cx="2049379" cy="1660356"/>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ền</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tế</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8F3299E2-C27D-7A2D-E543-759005DC4B90}"/>
              </a:ext>
            </a:extLst>
          </p:cNvPr>
          <p:cNvSpPr/>
          <p:nvPr/>
        </p:nvSpPr>
        <p:spPr>
          <a:xfrm>
            <a:off x="6236368" y="8037102"/>
            <a:ext cx="2069432" cy="1684417"/>
          </a:xfrm>
          <a:prstGeom prst="rect">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ền</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tế</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71633C5D-1B08-E48A-CF68-0F7BAAFECB13}"/>
              </a:ext>
            </a:extLst>
          </p:cNvPr>
          <p:cNvSpPr/>
          <p:nvPr/>
        </p:nvSpPr>
        <p:spPr>
          <a:xfrm>
            <a:off x="2133600" y="8061165"/>
            <a:ext cx="4022558" cy="1660355"/>
          </a:xfrm>
          <a:prstGeom prst="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hậu</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đáng</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kể</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8AE3231-8DE2-5A09-65B7-7765EB6F38FB}"/>
              </a:ext>
            </a:extLst>
          </p:cNvPr>
          <p:cNvSpPr/>
          <p:nvPr/>
        </p:nvSpPr>
        <p:spPr>
          <a:xfrm>
            <a:off x="8301789" y="8035100"/>
            <a:ext cx="4347411" cy="1686420"/>
          </a:xfrm>
          <a:prstGeom prst="rect">
            <a:avLst/>
          </a:prstGeom>
          <a:solidFill>
            <a:schemeClr val="accent4">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ị</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xấu</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3B63E2AB-B699-F14E-DBCA-B91B8E289F19}"/>
              </a:ext>
            </a:extLst>
          </p:cNvPr>
          <p:cNvSpPr/>
          <p:nvPr/>
        </p:nvSpPr>
        <p:spPr>
          <a:xfrm>
            <a:off x="15183852" y="8037102"/>
            <a:ext cx="3027947" cy="1688424"/>
          </a:xfrm>
          <a:prstGeom prst="rect">
            <a:avLst/>
          </a:prstGeom>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trầm</a:t>
            </a:r>
            <a:r>
              <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trọng</a:t>
            </a:r>
            <a:endParaRPr lang="en-US" sz="4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3DE0486A-5ACD-242B-F449-36B36684A7D6}"/>
              </a:ext>
            </a:extLst>
          </p:cNvPr>
          <p:cNvCxnSpPr>
            <a:stCxn id="3" idx="2"/>
          </p:cNvCxnSpPr>
          <p:nvPr/>
        </p:nvCxnSpPr>
        <p:spPr>
          <a:xfrm flipH="1">
            <a:off x="4038600" y="1181100"/>
            <a:ext cx="5181600" cy="6096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E526BD0-56C7-1BF3-2323-D47D032C07D0}"/>
              </a:ext>
            </a:extLst>
          </p:cNvPr>
          <p:cNvCxnSpPr>
            <a:stCxn id="3" idx="2"/>
          </p:cNvCxnSpPr>
          <p:nvPr/>
        </p:nvCxnSpPr>
        <p:spPr>
          <a:xfrm>
            <a:off x="9220200" y="1181100"/>
            <a:ext cx="0" cy="6096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F4A40E2-1B34-0C4A-453E-4588B06AC508}"/>
              </a:ext>
            </a:extLst>
          </p:cNvPr>
          <p:cNvCxnSpPr>
            <a:stCxn id="3" idx="2"/>
          </p:cNvCxnSpPr>
          <p:nvPr/>
        </p:nvCxnSpPr>
        <p:spPr>
          <a:xfrm>
            <a:off x="9220200" y="1181100"/>
            <a:ext cx="5867400" cy="6096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ABB65C4-2F76-3E8B-695A-FA618B7A01A6}"/>
              </a:ext>
            </a:extLst>
          </p:cNvPr>
          <p:cNvCxnSpPr>
            <a:cxnSpLocks/>
          </p:cNvCxnSpPr>
          <p:nvPr/>
        </p:nvCxnSpPr>
        <p:spPr>
          <a:xfrm>
            <a:off x="3276600" y="2891589"/>
            <a:ext cx="0" cy="64971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F197120-B61E-0890-9669-AAA8B42A00F1}"/>
              </a:ext>
            </a:extLst>
          </p:cNvPr>
          <p:cNvCxnSpPr>
            <a:cxnSpLocks/>
          </p:cNvCxnSpPr>
          <p:nvPr/>
        </p:nvCxnSpPr>
        <p:spPr>
          <a:xfrm>
            <a:off x="9220200" y="2857500"/>
            <a:ext cx="0" cy="6838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98E7413-243E-BF7A-85FB-C9343BC9548F}"/>
              </a:ext>
            </a:extLst>
          </p:cNvPr>
          <p:cNvCxnSpPr>
            <a:cxnSpLocks/>
          </p:cNvCxnSpPr>
          <p:nvPr/>
        </p:nvCxnSpPr>
        <p:spPr>
          <a:xfrm>
            <a:off x="15240000" y="2893595"/>
            <a:ext cx="0" cy="6477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8DE3FFD-3C91-209A-4212-31751F096597}"/>
              </a:ext>
            </a:extLst>
          </p:cNvPr>
          <p:cNvCxnSpPr>
            <a:cxnSpLocks/>
          </p:cNvCxnSpPr>
          <p:nvPr/>
        </p:nvCxnSpPr>
        <p:spPr>
          <a:xfrm>
            <a:off x="3296653" y="5149525"/>
            <a:ext cx="0" cy="6296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2509C44-7305-B436-7597-2AC72535871F}"/>
              </a:ext>
            </a:extLst>
          </p:cNvPr>
          <p:cNvCxnSpPr>
            <a:cxnSpLocks/>
          </p:cNvCxnSpPr>
          <p:nvPr/>
        </p:nvCxnSpPr>
        <p:spPr>
          <a:xfrm>
            <a:off x="9220200" y="5149525"/>
            <a:ext cx="0" cy="6236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7A3C158-651F-1CE4-FA57-EEF66AD8D0A0}"/>
              </a:ext>
            </a:extLst>
          </p:cNvPr>
          <p:cNvCxnSpPr>
            <a:cxnSpLocks/>
          </p:cNvCxnSpPr>
          <p:nvPr/>
        </p:nvCxnSpPr>
        <p:spPr>
          <a:xfrm>
            <a:off x="15240000" y="5141503"/>
            <a:ext cx="0" cy="6176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D21E2CD-F055-55C8-73B2-8A4A0AA9AF1B}"/>
              </a:ext>
            </a:extLst>
          </p:cNvPr>
          <p:cNvCxnSpPr/>
          <p:nvPr/>
        </p:nvCxnSpPr>
        <p:spPr>
          <a:xfrm>
            <a:off x="3276600" y="7479627"/>
            <a:ext cx="0" cy="6216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2124CC6-AE98-1DA5-1020-D5F2CFF6DD77}"/>
              </a:ext>
            </a:extLst>
          </p:cNvPr>
          <p:cNvCxnSpPr/>
          <p:nvPr/>
        </p:nvCxnSpPr>
        <p:spPr>
          <a:xfrm>
            <a:off x="9220200" y="7469613"/>
            <a:ext cx="0" cy="6216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35EFED3-B614-CDC4-C6F8-A07799BEFD06}"/>
              </a:ext>
            </a:extLst>
          </p:cNvPr>
          <p:cNvCxnSpPr/>
          <p:nvPr/>
        </p:nvCxnSpPr>
        <p:spPr>
          <a:xfrm>
            <a:off x="15264064" y="7479627"/>
            <a:ext cx="0" cy="6216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739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8" name="Group 5">
            <a:extLst>
              <a:ext uri="{FF2B5EF4-FFF2-40B4-BE49-F238E27FC236}">
                <a16:creationId xmlns:a16="http://schemas.microsoft.com/office/drawing/2014/main" id="{EDFA4CE2-5BFB-7338-AF44-89DFE6D905B6}"/>
              </a:ext>
            </a:extLst>
          </p:cNvPr>
          <p:cNvGrpSpPr>
            <a:grpSpLocks/>
          </p:cNvGrpSpPr>
          <p:nvPr/>
        </p:nvGrpSpPr>
        <p:grpSpPr bwMode="auto">
          <a:xfrm>
            <a:off x="1659733" y="2121693"/>
            <a:ext cx="6441281" cy="678895"/>
            <a:chOff x="6372201" y="2011203"/>
            <a:chExt cx="2736305" cy="452625"/>
          </a:xfrm>
        </p:grpSpPr>
        <p:sp>
          <p:nvSpPr>
            <p:cNvPr id="7" name="TextBox 6">
              <a:extLst>
                <a:ext uri="{FF2B5EF4-FFF2-40B4-BE49-F238E27FC236}">
                  <a16:creationId xmlns:a16="http://schemas.microsoft.com/office/drawing/2014/main" id="{2F3B1056-4A7F-D631-E392-E17C9DEA2F12}"/>
                </a:ext>
              </a:extLst>
            </p:cNvPr>
            <p:cNvSpPr txBox="1"/>
            <p:nvPr/>
          </p:nvSpPr>
          <p:spPr>
            <a:xfrm>
              <a:off x="6372201" y="2217591"/>
              <a:ext cx="2736305" cy="246237"/>
            </a:xfrm>
            <a:prstGeom prst="rect">
              <a:avLst/>
            </a:prstGeom>
            <a:noFill/>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a:endParaRPr lang="en-US" altLang="ko-KR">
                <a:solidFill>
                  <a:srgbClr val="595959"/>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8" name="TextBox 7">
              <a:extLst>
                <a:ext uri="{FF2B5EF4-FFF2-40B4-BE49-F238E27FC236}">
                  <a16:creationId xmlns:a16="http://schemas.microsoft.com/office/drawing/2014/main" id="{80178FA8-D0AE-BDAA-4606-217814FB4FC2}"/>
                </a:ext>
              </a:extLst>
            </p:cNvPr>
            <p:cNvSpPr txBox="1"/>
            <p:nvPr/>
          </p:nvSpPr>
          <p:spPr>
            <a:xfrm>
              <a:off x="6372201" y="2011203"/>
              <a:ext cx="2736305" cy="277016"/>
            </a:xfrm>
            <a:prstGeom prst="rect">
              <a:avLst/>
            </a:prstGeom>
            <a:noFill/>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a:endParaRPr lang="ko-KR" altLang="en-US" sz="2100" b="1">
                <a:solidFill>
                  <a:srgbClr val="595959"/>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grpSp>
      <p:grpSp>
        <p:nvGrpSpPr>
          <p:cNvPr id="90121" name="Group 8">
            <a:extLst>
              <a:ext uri="{FF2B5EF4-FFF2-40B4-BE49-F238E27FC236}">
                <a16:creationId xmlns:a16="http://schemas.microsoft.com/office/drawing/2014/main" id="{D05588C1-D587-7347-4814-D5DE4505946A}"/>
              </a:ext>
            </a:extLst>
          </p:cNvPr>
          <p:cNvGrpSpPr>
            <a:grpSpLocks/>
          </p:cNvGrpSpPr>
          <p:nvPr/>
        </p:nvGrpSpPr>
        <p:grpSpPr bwMode="auto">
          <a:xfrm>
            <a:off x="1562100" y="5474493"/>
            <a:ext cx="6441282" cy="678895"/>
            <a:chOff x="6372201" y="2011203"/>
            <a:chExt cx="2736305" cy="452625"/>
          </a:xfrm>
        </p:grpSpPr>
        <p:sp>
          <p:nvSpPr>
            <p:cNvPr id="10" name="TextBox 9">
              <a:extLst>
                <a:ext uri="{FF2B5EF4-FFF2-40B4-BE49-F238E27FC236}">
                  <a16:creationId xmlns:a16="http://schemas.microsoft.com/office/drawing/2014/main" id="{FC8FB410-E4EB-25D7-0A07-D6EE091D566D}"/>
                </a:ext>
              </a:extLst>
            </p:cNvPr>
            <p:cNvSpPr txBox="1"/>
            <p:nvPr/>
          </p:nvSpPr>
          <p:spPr>
            <a:xfrm>
              <a:off x="6372201" y="2217591"/>
              <a:ext cx="2736305" cy="246237"/>
            </a:xfrm>
            <a:prstGeom prst="rect">
              <a:avLst/>
            </a:prstGeom>
            <a:noFill/>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a:endParaRPr lang="en-US" altLang="ko-KR">
                <a:solidFill>
                  <a:srgbClr val="595959"/>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11" name="TextBox 10">
              <a:extLst>
                <a:ext uri="{FF2B5EF4-FFF2-40B4-BE49-F238E27FC236}">
                  <a16:creationId xmlns:a16="http://schemas.microsoft.com/office/drawing/2014/main" id="{9A473330-3895-689B-D8BC-FAE0DA7943B2}"/>
                </a:ext>
              </a:extLst>
            </p:cNvPr>
            <p:cNvSpPr txBox="1"/>
            <p:nvPr/>
          </p:nvSpPr>
          <p:spPr>
            <a:xfrm>
              <a:off x="6372201" y="2011203"/>
              <a:ext cx="2736305" cy="277016"/>
            </a:xfrm>
            <a:prstGeom prst="rect">
              <a:avLst/>
            </a:prstGeom>
            <a:noFill/>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a:endParaRPr lang="ko-KR" altLang="en-US" sz="2100" b="1">
                <a:solidFill>
                  <a:srgbClr val="595959"/>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grpSp>
      <p:grpSp>
        <p:nvGrpSpPr>
          <p:cNvPr id="90127" name="Group 14">
            <a:extLst>
              <a:ext uri="{FF2B5EF4-FFF2-40B4-BE49-F238E27FC236}">
                <a16:creationId xmlns:a16="http://schemas.microsoft.com/office/drawing/2014/main" id="{FFD5D5FE-C91D-B17B-AC4A-07A0100AFF60}"/>
              </a:ext>
            </a:extLst>
          </p:cNvPr>
          <p:cNvGrpSpPr>
            <a:grpSpLocks/>
          </p:cNvGrpSpPr>
          <p:nvPr/>
        </p:nvGrpSpPr>
        <p:grpSpPr bwMode="auto">
          <a:xfrm>
            <a:off x="269079" y="2229305"/>
            <a:ext cx="7574757" cy="1107282"/>
            <a:chOff x="2625593" y="2891686"/>
            <a:chExt cx="5049081" cy="738667"/>
          </a:xfrm>
        </p:grpSpPr>
        <p:cxnSp>
          <p:nvCxnSpPr>
            <p:cNvPr id="16" name="Straight Connector 15">
              <a:extLst>
                <a:ext uri="{FF2B5EF4-FFF2-40B4-BE49-F238E27FC236}">
                  <a16:creationId xmlns:a16="http://schemas.microsoft.com/office/drawing/2014/main" id="{3218FAA3-9132-A748-7508-C0E8C749252D}"/>
                </a:ext>
              </a:extLst>
            </p:cNvPr>
            <p:cNvCxnSpPr>
              <a:cxnSpLocks/>
            </p:cNvCxnSpPr>
            <p:nvPr/>
          </p:nvCxnSpPr>
          <p:spPr>
            <a:xfrm flipV="1">
              <a:off x="3304941" y="3604937"/>
              <a:ext cx="4369733" cy="7942"/>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3586136-3D5F-78BA-17CD-E61A143AAA51}"/>
                </a:ext>
              </a:extLst>
            </p:cNvPr>
            <p:cNvSpPr/>
            <p:nvPr/>
          </p:nvSpPr>
          <p:spPr>
            <a:xfrm>
              <a:off x="2625593" y="2891686"/>
              <a:ext cx="738077" cy="738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4050">
                <a:latin typeface="Times New Roman" panose="02020603050405020304" pitchFamily="18" charset="0"/>
                <a:cs typeface="Times New Roman" panose="02020603050405020304" pitchFamily="18" charset="0"/>
              </a:endParaRPr>
            </a:p>
          </p:txBody>
        </p:sp>
      </p:grpSp>
      <p:grpSp>
        <p:nvGrpSpPr>
          <p:cNvPr id="90130" name="Group 17">
            <a:extLst>
              <a:ext uri="{FF2B5EF4-FFF2-40B4-BE49-F238E27FC236}">
                <a16:creationId xmlns:a16="http://schemas.microsoft.com/office/drawing/2014/main" id="{C2C7F17E-27B6-488A-16B6-78895FFA6A13}"/>
              </a:ext>
            </a:extLst>
          </p:cNvPr>
          <p:cNvGrpSpPr>
            <a:grpSpLocks/>
          </p:cNvGrpSpPr>
          <p:nvPr/>
        </p:nvGrpSpPr>
        <p:grpSpPr bwMode="auto">
          <a:xfrm>
            <a:off x="384062" y="4640728"/>
            <a:ext cx="7567613" cy="1107282"/>
            <a:chOff x="1846976" y="4010395"/>
            <a:chExt cx="5043977" cy="738667"/>
          </a:xfrm>
        </p:grpSpPr>
        <p:cxnSp>
          <p:nvCxnSpPr>
            <p:cNvPr id="19" name="Straight Connector 18">
              <a:extLst>
                <a:ext uri="{FF2B5EF4-FFF2-40B4-BE49-F238E27FC236}">
                  <a16:creationId xmlns:a16="http://schemas.microsoft.com/office/drawing/2014/main" id="{B9877841-C339-0D66-8DE6-6278A5118CCE}"/>
                </a:ext>
              </a:extLst>
            </p:cNvPr>
            <p:cNvCxnSpPr>
              <a:cxnSpLocks/>
            </p:cNvCxnSpPr>
            <p:nvPr/>
          </p:nvCxnSpPr>
          <p:spPr>
            <a:xfrm flipV="1">
              <a:off x="2519930" y="4723646"/>
              <a:ext cx="4371023" cy="7942"/>
            </a:xfrm>
            <a:prstGeom prst="line">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1DE5AF6-FB9D-5818-B575-82F500029914}"/>
                </a:ext>
              </a:extLst>
            </p:cNvPr>
            <p:cNvSpPr/>
            <p:nvPr/>
          </p:nvSpPr>
          <p:spPr>
            <a:xfrm>
              <a:off x="1846976" y="4010395"/>
              <a:ext cx="738027" cy="7386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4050">
                <a:latin typeface="Times New Roman" panose="02020603050405020304" pitchFamily="18" charset="0"/>
                <a:cs typeface="Times New Roman" panose="02020603050405020304" pitchFamily="18" charset="0"/>
              </a:endParaRPr>
            </a:p>
          </p:txBody>
        </p:sp>
      </p:grpSp>
      <p:sp>
        <p:nvSpPr>
          <p:cNvPr id="21" name="Rounded Rectangle 5">
            <a:extLst>
              <a:ext uri="{FF2B5EF4-FFF2-40B4-BE49-F238E27FC236}">
                <a16:creationId xmlns:a16="http://schemas.microsoft.com/office/drawing/2014/main" id="{AA7A0D4B-765F-C165-CCCE-23BAC9EAAC17}"/>
              </a:ext>
            </a:extLst>
          </p:cNvPr>
          <p:cNvSpPr/>
          <p:nvPr/>
        </p:nvSpPr>
        <p:spPr>
          <a:xfrm flipH="1">
            <a:off x="716757" y="2497933"/>
            <a:ext cx="502443" cy="414338"/>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700" dirty="0">
              <a:latin typeface="Times New Roman" panose="02020603050405020304" pitchFamily="18" charset="0"/>
              <a:cs typeface="Times New Roman" panose="02020603050405020304" pitchFamily="18" charset="0"/>
            </a:endParaRPr>
          </a:p>
        </p:txBody>
      </p:sp>
      <p:sp>
        <p:nvSpPr>
          <p:cNvPr id="23" name="Rounded Rectangle 27">
            <a:extLst>
              <a:ext uri="{FF2B5EF4-FFF2-40B4-BE49-F238E27FC236}">
                <a16:creationId xmlns:a16="http://schemas.microsoft.com/office/drawing/2014/main" id="{AD30BF99-B286-9207-3DB4-D0EF2C6C75C2}"/>
              </a:ext>
            </a:extLst>
          </p:cNvPr>
          <p:cNvSpPr/>
          <p:nvPr/>
        </p:nvSpPr>
        <p:spPr>
          <a:xfrm>
            <a:off x="672694" y="4914900"/>
            <a:ext cx="442913" cy="340518"/>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700" dirty="0">
              <a:latin typeface="Times New Roman" panose="02020603050405020304" pitchFamily="18" charset="0"/>
              <a:cs typeface="Times New Roman" panose="02020603050405020304" pitchFamily="18" charset="0"/>
            </a:endParaRPr>
          </a:p>
        </p:txBody>
      </p:sp>
      <p:grpSp>
        <p:nvGrpSpPr>
          <p:cNvPr id="90141" name="Group 28">
            <a:extLst>
              <a:ext uri="{FF2B5EF4-FFF2-40B4-BE49-F238E27FC236}">
                <a16:creationId xmlns:a16="http://schemas.microsoft.com/office/drawing/2014/main" id="{55F60F8F-ABD0-91C4-07B4-4F335EC27CAC}"/>
              </a:ext>
            </a:extLst>
          </p:cNvPr>
          <p:cNvGrpSpPr>
            <a:grpSpLocks/>
          </p:cNvGrpSpPr>
          <p:nvPr/>
        </p:nvGrpSpPr>
        <p:grpSpPr bwMode="auto">
          <a:xfrm>
            <a:off x="384062" y="7286962"/>
            <a:ext cx="7579572" cy="1107282"/>
            <a:chOff x="762698" y="5360580"/>
            <a:chExt cx="5051948" cy="738667"/>
          </a:xfrm>
        </p:grpSpPr>
        <p:cxnSp>
          <p:nvCxnSpPr>
            <p:cNvPr id="30" name="Straight Connector 29">
              <a:extLst>
                <a:ext uri="{FF2B5EF4-FFF2-40B4-BE49-F238E27FC236}">
                  <a16:creationId xmlns:a16="http://schemas.microsoft.com/office/drawing/2014/main" id="{C0DD4396-BBDC-5F57-D147-40CFD2ACEFFE}"/>
                </a:ext>
              </a:extLst>
            </p:cNvPr>
            <p:cNvCxnSpPr>
              <a:cxnSpLocks/>
            </p:cNvCxnSpPr>
            <p:nvPr/>
          </p:nvCxnSpPr>
          <p:spPr>
            <a:xfrm flipV="1">
              <a:off x="1443623" y="6076588"/>
              <a:ext cx="4371023" cy="7943"/>
            </a:xfrm>
            <a:prstGeom prst="line">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51556ED-D0DE-ECB1-97F9-73C8ACF3CDD9}"/>
                </a:ext>
              </a:extLst>
            </p:cNvPr>
            <p:cNvSpPr/>
            <p:nvPr/>
          </p:nvSpPr>
          <p:spPr>
            <a:xfrm>
              <a:off x="762698" y="5360580"/>
              <a:ext cx="738026" cy="7386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4050">
                <a:latin typeface="Times New Roman" panose="02020603050405020304" pitchFamily="18" charset="0"/>
                <a:cs typeface="Times New Roman" panose="02020603050405020304" pitchFamily="18" charset="0"/>
              </a:endParaRPr>
            </a:p>
          </p:txBody>
        </p:sp>
      </p:grpSp>
      <p:sp>
        <p:nvSpPr>
          <p:cNvPr id="32" name="Rectangle 16">
            <a:extLst>
              <a:ext uri="{FF2B5EF4-FFF2-40B4-BE49-F238E27FC236}">
                <a16:creationId xmlns:a16="http://schemas.microsoft.com/office/drawing/2014/main" id="{E6EF4B51-5655-891E-49A9-B320E530D6A7}"/>
              </a:ext>
            </a:extLst>
          </p:cNvPr>
          <p:cNvSpPr/>
          <p:nvPr/>
        </p:nvSpPr>
        <p:spPr>
          <a:xfrm rot="2700000">
            <a:off x="726912" y="7548459"/>
            <a:ext cx="345282" cy="621506"/>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700" dirty="0">
              <a:latin typeface="Times New Roman" panose="02020603050405020304" pitchFamily="18" charset="0"/>
              <a:cs typeface="Times New Roman" panose="02020603050405020304" pitchFamily="18" charset="0"/>
            </a:endParaRPr>
          </a:p>
        </p:txBody>
      </p:sp>
      <p:grpSp>
        <p:nvGrpSpPr>
          <p:cNvPr id="90145" name="Group 32">
            <a:extLst>
              <a:ext uri="{FF2B5EF4-FFF2-40B4-BE49-F238E27FC236}">
                <a16:creationId xmlns:a16="http://schemas.microsoft.com/office/drawing/2014/main" id="{FCD1ECFF-FF67-040C-855D-95C0E835BDE0}"/>
              </a:ext>
            </a:extLst>
          </p:cNvPr>
          <p:cNvGrpSpPr>
            <a:grpSpLocks/>
          </p:cNvGrpSpPr>
          <p:nvPr/>
        </p:nvGrpSpPr>
        <p:grpSpPr bwMode="auto">
          <a:xfrm>
            <a:off x="2402683" y="8201023"/>
            <a:ext cx="6441281" cy="678893"/>
            <a:chOff x="6372201" y="2011203"/>
            <a:chExt cx="2736305" cy="452623"/>
          </a:xfrm>
        </p:grpSpPr>
        <p:sp>
          <p:nvSpPr>
            <p:cNvPr id="34" name="TextBox 33">
              <a:extLst>
                <a:ext uri="{FF2B5EF4-FFF2-40B4-BE49-F238E27FC236}">
                  <a16:creationId xmlns:a16="http://schemas.microsoft.com/office/drawing/2014/main" id="{70777622-9641-0591-40D8-5A3732185E6E}"/>
                </a:ext>
              </a:extLst>
            </p:cNvPr>
            <p:cNvSpPr txBox="1"/>
            <p:nvPr/>
          </p:nvSpPr>
          <p:spPr>
            <a:xfrm>
              <a:off x="6372201" y="2217590"/>
              <a:ext cx="2736305" cy="246236"/>
            </a:xfrm>
            <a:prstGeom prst="rect">
              <a:avLst/>
            </a:prstGeom>
            <a:noFill/>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a:endParaRPr lang="en-US" altLang="ko-KR">
                <a:solidFill>
                  <a:srgbClr val="595959"/>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35" name="TextBox 34">
              <a:extLst>
                <a:ext uri="{FF2B5EF4-FFF2-40B4-BE49-F238E27FC236}">
                  <a16:creationId xmlns:a16="http://schemas.microsoft.com/office/drawing/2014/main" id="{FCDDBBBB-04C3-3DE5-661F-0E55CFFF2264}"/>
                </a:ext>
              </a:extLst>
            </p:cNvPr>
            <p:cNvSpPr txBox="1"/>
            <p:nvPr/>
          </p:nvSpPr>
          <p:spPr>
            <a:xfrm>
              <a:off x="6372201" y="2011203"/>
              <a:ext cx="2736305" cy="277016"/>
            </a:xfrm>
            <a:prstGeom prst="rect">
              <a:avLst/>
            </a:prstGeom>
            <a:noFill/>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371600"/>
              <a:endParaRPr lang="ko-KR" altLang="en-US" sz="2100" b="1">
                <a:solidFill>
                  <a:srgbClr val="595959"/>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grpSp>
      <p:sp>
        <p:nvSpPr>
          <p:cNvPr id="90148" name="Rectangle 36">
            <a:extLst>
              <a:ext uri="{FF2B5EF4-FFF2-40B4-BE49-F238E27FC236}">
                <a16:creationId xmlns:a16="http://schemas.microsoft.com/office/drawing/2014/main" id="{8C56334B-C75D-3600-4313-AD223C6365F5}"/>
              </a:ext>
            </a:extLst>
          </p:cNvPr>
          <p:cNvSpPr>
            <a:spLocks noChangeArrowheads="1"/>
          </p:cNvSpPr>
          <p:nvPr/>
        </p:nvSpPr>
        <p:spPr bwMode="auto">
          <a:xfrm>
            <a:off x="6392899" y="842724"/>
            <a:ext cx="4533613" cy="66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vi-VN" altLang="en-US" sz="3750" dirty="0">
                <a:latin typeface="Times New Roman" panose="02020603050405020304" pitchFamily="18" charset="0"/>
                <a:cs typeface="Times New Roman" panose="02020603050405020304" pitchFamily="18" charset="0"/>
              </a:rPr>
              <a:t>Các loại hình lạm phát</a:t>
            </a:r>
          </a:p>
        </p:txBody>
      </p:sp>
      <p:sp>
        <p:nvSpPr>
          <p:cNvPr id="90149" name="Rectangle 37">
            <a:extLst>
              <a:ext uri="{FF2B5EF4-FFF2-40B4-BE49-F238E27FC236}">
                <a16:creationId xmlns:a16="http://schemas.microsoft.com/office/drawing/2014/main" id="{9ACC8016-41F8-56CD-8F7F-D9FEE9885DAB}"/>
              </a:ext>
            </a:extLst>
          </p:cNvPr>
          <p:cNvSpPr>
            <a:spLocks noChangeArrowheads="1"/>
          </p:cNvSpPr>
          <p:nvPr/>
        </p:nvSpPr>
        <p:spPr bwMode="auto">
          <a:xfrm>
            <a:off x="1812130" y="1901931"/>
            <a:ext cx="13961270"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vi-VN" altLang="en-US" sz="3450" dirty="0">
                <a:solidFill>
                  <a:srgbClr val="FF0000"/>
                </a:solidFill>
                <a:latin typeface="Times New Roman" panose="02020603050405020304" pitchFamily="18" charset="0"/>
                <a:cs typeface="Times New Roman" panose="02020603050405020304" pitchFamily="18" charset="0"/>
              </a:rPr>
              <a:t>Lạm phát vừa phải</a:t>
            </a:r>
            <a:r>
              <a:rPr lang="en-US" altLang="en-US" sz="3450" dirty="0">
                <a:solidFill>
                  <a:srgbClr val="FF0000"/>
                </a:solidFill>
                <a:latin typeface="Times New Roman" panose="02020603050405020304" pitchFamily="18" charset="0"/>
                <a:cs typeface="Times New Roman" panose="02020603050405020304" pitchFamily="18" charset="0"/>
              </a:rPr>
              <a:t> (0% &lt; </a:t>
            </a:r>
            <a:r>
              <a:rPr lang="en-US" altLang="en-US" sz="3450" dirty="0" err="1">
                <a:solidFill>
                  <a:srgbClr val="FF0000"/>
                </a:solidFill>
                <a:latin typeface="Times New Roman" panose="02020603050405020304" pitchFamily="18" charset="0"/>
                <a:cs typeface="Times New Roman" panose="02020603050405020304" pitchFamily="18" charset="0"/>
              </a:rPr>
              <a:t>tỉ</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lệ</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lạm</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phát</a:t>
            </a:r>
            <a:r>
              <a:rPr lang="en-US" altLang="en-US" sz="3450" dirty="0">
                <a:solidFill>
                  <a:srgbClr val="FF0000"/>
                </a:solidFill>
                <a:latin typeface="Times New Roman" panose="02020603050405020304" pitchFamily="18" charset="0"/>
                <a:cs typeface="Times New Roman" panose="02020603050405020304" pitchFamily="18" charset="0"/>
              </a:rPr>
              <a:t> &lt; 10%): </a:t>
            </a:r>
            <a:r>
              <a:rPr lang="en-US" altLang="en-US" sz="3450" dirty="0" err="1">
                <a:solidFill>
                  <a:srgbClr val="FF0000"/>
                </a:solidFill>
                <a:latin typeface="Times New Roman" panose="02020603050405020304" pitchFamily="18" charset="0"/>
                <a:cs typeface="Times New Roman" panose="02020603050405020304" pitchFamily="18" charset="0"/>
              </a:rPr>
              <a:t>Giá</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trị</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đồng</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tiền</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khá</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ổn</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định</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Đây</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là</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mức</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lạm</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phát</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bình</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thường</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không</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gây</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hậu</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quả</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đáng</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kể</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tới</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nền</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kinh</a:t>
            </a:r>
            <a:r>
              <a:rPr lang="en-US" altLang="en-US" sz="3450" dirty="0">
                <a:solidFill>
                  <a:srgbClr val="FF0000"/>
                </a:solidFill>
                <a:latin typeface="Times New Roman" panose="02020603050405020304" pitchFamily="18" charset="0"/>
                <a:cs typeface="Times New Roman" panose="02020603050405020304" pitchFamily="18" charset="0"/>
              </a:rPr>
              <a:t> </a:t>
            </a:r>
            <a:r>
              <a:rPr lang="en-US" altLang="en-US" sz="3450" dirty="0" err="1">
                <a:solidFill>
                  <a:srgbClr val="FF0000"/>
                </a:solidFill>
                <a:latin typeface="Times New Roman" panose="02020603050405020304" pitchFamily="18" charset="0"/>
                <a:cs typeface="Times New Roman" panose="02020603050405020304" pitchFamily="18" charset="0"/>
              </a:rPr>
              <a:t>tế</a:t>
            </a:r>
            <a:r>
              <a:rPr lang="en-US" altLang="en-US" sz="3450" dirty="0">
                <a:solidFill>
                  <a:srgbClr val="FF0000"/>
                </a:solidFill>
                <a:latin typeface="Times New Roman" panose="02020603050405020304" pitchFamily="18" charset="0"/>
                <a:cs typeface="Times New Roman" panose="02020603050405020304" pitchFamily="18" charset="0"/>
              </a:rPr>
              <a:t>.</a:t>
            </a:r>
            <a:endParaRPr lang="vi-VN" altLang="en-US" sz="3450" dirty="0">
              <a:solidFill>
                <a:srgbClr val="FF0000"/>
              </a:solidFill>
              <a:latin typeface="Times New Roman" panose="02020603050405020304" pitchFamily="18" charset="0"/>
              <a:cs typeface="Times New Roman" panose="02020603050405020304" pitchFamily="18" charset="0"/>
            </a:endParaRPr>
          </a:p>
        </p:txBody>
      </p:sp>
      <p:sp>
        <p:nvSpPr>
          <p:cNvPr id="90150" name="Rectangle 38">
            <a:extLst>
              <a:ext uri="{FF2B5EF4-FFF2-40B4-BE49-F238E27FC236}">
                <a16:creationId xmlns:a16="http://schemas.microsoft.com/office/drawing/2014/main" id="{ABC61D6F-678D-9A55-9A5D-62A9FC883589}"/>
              </a:ext>
            </a:extLst>
          </p:cNvPr>
          <p:cNvSpPr>
            <a:spLocks noChangeArrowheads="1"/>
          </p:cNvSpPr>
          <p:nvPr/>
        </p:nvSpPr>
        <p:spPr bwMode="auto">
          <a:xfrm>
            <a:off x="1812130" y="4606117"/>
            <a:ext cx="1396127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vi-VN" altLang="en-US" sz="3300" dirty="0">
                <a:solidFill>
                  <a:srgbClr val="0000FF"/>
                </a:solidFill>
                <a:latin typeface="Times New Roman" panose="02020603050405020304" pitchFamily="18" charset="0"/>
                <a:cs typeface="Times New Roman" panose="02020603050405020304" pitchFamily="18" charset="0"/>
              </a:rPr>
              <a:t>Lạm phát phi mã</a:t>
            </a:r>
            <a:r>
              <a:rPr lang="en-US" altLang="en-US" sz="3300" dirty="0">
                <a:solidFill>
                  <a:srgbClr val="0000FF"/>
                </a:solidFill>
                <a:latin typeface="Times New Roman" panose="02020603050405020304" pitchFamily="18" charset="0"/>
                <a:cs typeface="Times New Roman" panose="02020603050405020304" pitchFamily="18" charset="0"/>
              </a:rPr>
              <a:t> (10% ≤ </a:t>
            </a:r>
            <a:r>
              <a:rPr lang="en-US" altLang="en-US" sz="3300" dirty="0" err="1">
                <a:solidFill>
                  <a:srgbClr val="0000FF"/>
                </a:solidFill>
                <a:latin typeface="Times New Roman" panose="02020603050405020304" pitchFamily="18" charset="0"/>
                <a:cs typeface="Times New Roman" panose="02020603050405020304" pitchFamily="18" charset="0"/>
              </a:rPr>
              <a:t>tỉ</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lệ</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lạm</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phát</a:t>
            </a:r>
            <a:r>
              <a:rPr lang="en-US" altLang="en-US" sz="3300" dirty="0">
                <a:solidFill>
                  <a:srgbClr val="0000FF"/>
                </a:solidFill>
                <a:latin typeface="Times New Roman" panose="02020603050405020304" pitchFamily="18" charset="0"/>
                <a:cs typeface="Times New Roman" panose="02020603050405020304" pitchFamily="18" charset="0"/>
              </a:rPr>
              <a:t> ≤ 1 000%): </a:t>
            </a:r>
            <a:r>
              <a:rPr lang="en-US" altLang="en-US" sz="3300" dirty="0" err="1">
                <a:solidFill>
                  <a:srgbClr val="0000FF"/>
                </a:solidFill>
                <a:latin typeface="Times New Roman" panose="02020603050405020304" pitchFamily="18" charset="0"/>
                <a:cs typeface="Times New Roman" panose="02020603050405020304" pitchFamily="18" charset="0"/>
              </a:rPr>
              <a:t>Đồng</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tiền</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mất</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giá</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nhanh</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chóng</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Mức</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lạm</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phát</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này</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gây</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ảnh</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hưởng</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xấu</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đến</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nền</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kinh</a:t>
            </a:r>
            <a:r>
              <a:rPr lang="en-US" altLang="en-US" sz="3300" dirty="0">
                <a:solidFill>
                  <a:srgbClr val="0000FF"/>
                </a:solidFill>
                <a:latin typeface="Times New Roman" panose="02020603050405020304" pitchFamily="18" charset="0"/>
                <a:cs typeface="Times New Roman" panose="02020603050405020304" pitchFamily="18" charset="0"/>
              </a:rPr>
              <a:t> </a:t>
            </a:r>
            <a:r>
              <a:rPr lang="en-US" altLang="en-US" sz="3300" dirty="0" err="1">
                <a:solidFill>
                  <a:srgbClr val="0000FF"/>
                </a:solidFill>
                <a:latin typeface="Times New Roman" panose="02020603050405020304" pitchFamily="18" charset="0"/>
                <a:cs typeface="Times New Roman" panose="02020603050405020304" pitchFamily="18" charset="0"/>
              </a:rPr>
              <a:t>tế</a:t>
            </a:r>
            <a:r>
              <a:rPr lang="en-US" altLang="en-US" sz="3300" dirty="0">
                <a:solidFill>
                  <a:srgbClr val="0000FF"/>
                </a:solidFill>
                <a:latin typeface="Times New Roman" panose="02020603050405020304" pitchFamily="18" charset="0"/>
                <a:cs typeface="Times New Roman" panose="02020603050405020304" pitchFamily="18" charset="0"/>
              </a:rPr>
              <a:t>. </a:t>
            </a:r>
            <a:endParaRPr lang="vi-VN" altLang="en-US" sz="3300" dirty="0">
              <a:solidFill>
                <a:srgbClr val="0000FF"/>
              </a:solidFill>
              <a:latin typeface="Times New Roman" panose="02020603050405020304" pitchFamily="18" charset="0"/>
              <a:cs typeface="Times New Roman" panose="02020603050405020304" pitchFamily="18" charset="0"/>
            </a:endParaRPr>
          </a:p>
        </p:txBody>
      </p:sp>
      <p:sp>
        <p:nvSpPr>
          <p:cNvPr id="90151" name="Rectangle 39">
            <a:extLst>
              <a:ext uri="{FF2B5EF4-FFF2-40B4-BE49-F238E27FC236}">
                <a16:creationId xmlns:a16="http://schemas.microsoft.com/office/drawing/2014/main" id="{F9EC1672-63A7-1EE6-9433-4EB764688908}"/>
              </a:ext>
            </a:extLst>
          </p:cNvPr>
          <p:cNvSpPr>
            <a:spLocks noChangeArrowheads="1"/>
          </p:cNvSpPr>
          <p:nvPr/>
        </p:nvSpPr>
        <p:spPr bwMode="auto">
          <a:xfrm>
            <a:off x="1657350" y="7002869"/>
            <a:ext cx="14116049"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vi-VN" altLang="en-US" sz="3450" dirty="0">
                <a:latin typeface="Times New Roman" panose="02020603050405020304" pitchFamily="18" charset="0"/>
                <a:cs typeface="Times New Roman" panose="02020603050405020304" pitchFamily="18" charset="0"/>
              </a:rPr>
              <a:t>Siêu lạm phát</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tỉ</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lệ</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lạm</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phát</a:t>
            </a:r>
            <a:r>
              <a:rPr lang="en-US" altLang="en-US" sz="3450" dirty="0">
                <a:latin typeface="Times New Roman" panose="02020603050405020304" pitchFamily="18" charset="0"/>
                <a:cs typeface="Times New Roman" panose="02020603050405020304" pitchFamily="18" charset="0"/>
              </a:rPr>
              <a:t> ≥ 1 000%): </a:t>
            </a:r>
            <a:r>
              <a:rPr lang="en-US" altLang="en-US" sz="3450" dirty="0" err="1">
                <a:latin typeface="Times New Roman" panose="02020603050405020304" pitchFamily="18" charset="0"/>
                <a:cs typeface="Times New Roman" panose="02020603050405020304" pitchFamily="18" charset="0"/>
              </a:rPr>
              <a:t>Đồng</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tiền</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mất</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giá</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nghiêm</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trọng</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Mức</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lạm</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phát</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này</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gây</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ảnh</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hưởng</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trầm</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trọng</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đến</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nền</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kinh</a:t>
            </a:r>
            <a:r>
              <a:rPr lang="en-US" altLang="en-US" sz="3450" dirty="0">
                <a:latin typeface="Times New Roman" panose="02020603050405020304" pitchFamily="18" charset="0"/>
                <a:cs typeface="Times New Roman" panose="02020603050405020304" pitchFamily="18" charset="0"/>
              </a:rPr>
              <a:t> </a:t>
            </a:r>
            <a:r>
              <a:rPr lang="en-US" altLang="en-US" sz="3450" dirty="0" err="1">
                <a:latin typeface="Times New Roman" panose="02020603050405020304" pitchFamily="18" charset="0"/>
                <a:cs typeface="Times New Roman" panose="02020603050405020304" pitchFamily="18" charset="0"/>
              </a:rPr>
              <a:t>tế</a:t>
            </a:r>
            <a:r>
              <a:rPr lang="en-US" altLang="en-US" sz="3450" dirty="0">
                <a:latin typeface="Times New Roman" panose="02020603050405020304" pitchFamily="18" charset="0"/>
                <a:cs typeface="Times New Roman" panose="02020603050405020304" pitchFamily="18" charset="0"/>
              </a:rPr>
              <a:t>.</a:t>
            </a:r>
            <a:endParaRPr lang="vi-VN" altLang="en-US" sz="345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149"/>
                                        </p:tgtEl>
                                        <p:attrNameLst>
                                          <p:attrName>style.visibility</p:attrName>
                                        </p:attrNameLst>
                                      </p:cBhvr>
                                      <p:to>
                                        <p:strVal val="visible"/>
                                      </p:to>
                                    </p:set>
                                    <p:animEffect transition="in" filter="fade">
                                      <p:cBhvr>
                                        <p:cTn id="7" dur="500"/>
                                        <p:tgtEl>
                                          <p:spTgt spid="90149"/>
                                        </p:tgtEl>
                                      </p:cBhvr>
                                    </p:animEffect>
                                  </p:childTnLst>
                                </p:cTn>
                              </p:par>
                              <p:par>
                                <p:cTn id="8" presetID="10" presetClass="entr" presetSubtype="0" fill="hold" nodeType="withEffect">
                                  <p:stCondLst>
                                    <p:cond delay="0"/>
                                  </p:stCondLst>
                                  <p:childTnLst>
                                    <p:set>
                                      <p:cBhvr>
                                        <p:cTn id="9" dur="1" fill="hold">
                                          <p:stCondLst>
                                            <p:cond delay="0"/>
                                          </p:stCondLst>
                                        </p:cTn>
                                        <p:tgtEl>
                                          <p:spTgt spid="90127"/>
                                        </p:tgtEl>
                                        <p:attrNameLst>
                                          <p:attrName>style.visibility</p:attrName>
                                        </p:attrNameLst>
                                      </p:cBhvr>
                                      <p:to>
                                        <p:strVal val="visible"/>
                                      </p:to>
                                    </p:set>
                                    <p:animEffect transition="in" filter="fade">
                                      <p:cBhvr>
                                        <p:cTn id="10" dur="500"/>
                                        <p:tgtEl>
                                          <p:spTgt spid="901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0130"/>
                                        </p:tgtEl>
                                        <p:attrNameLst>
                                          <p:attrName>style.visibility</p:attrName>
                                        </p:attrNameLst>
                                      </p:cBhvr>
                                      <p:to>
                                        <p:strVal val="visible"/>
                                      </p:to>
                                    </p:set>
                                    <p:anim calcmode="lin" valueType="num">
                                      <p:cBhvr additive="base">
                                        <p:cTn id="18" dur="500" fill="hold"/>
                                        <p:tgtEl>
                                          <p:spTgt spid="90130"/>
                                        </p:tgtEl>
                                        <p:attrNameLst>
                                          <p:attrName>ppt_x</p:attrName>
                                        </p:attrNameLst>
                                      </p:cBhvr>
                                      <p:tavLst>
                                        <p:tav tm="0">
                                          <p:val>
                                            <p:strVal val="#ppt_x"/>
                                          </p:val>
                                        </p:tav>
                                        <p:tav tm="100000">
                                          <p:val>
                                            <p:strVal val="#ppt_x"/>
                                          </p:val>
                                        </p:tav>
                                      </p:tavLst>
                                    </p:anim>
                                    <p:anim calcmode="lin" valueType="num">
                                      <p:cBhvr additive="base">
                                        <p:cTn id="19" dur="500" fill="hold"/>
                                        <p:tgtEl>
                                          <p:spTgt spid="9013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90150"/>
                                        </p:tgtEl>
                                        <p:attrNameLst>
                                          <p:attrName>style.visibility</p:attrName>
                                        </p:attrNameLst>
                                      </p:cBhvr>
                                      <p:to>
                                        <p:strVal val="visible"/>
                                      </p:to>
                                    </p:set>
                                    <p:anim calcmode="lin" valueType="num">
                                      <p:cBhvr additive="base">
                                        <p:cTn id="26" dur="500" fill="hold"/>
                                        <p:tgtEl>
                                          <p:spTgt spid="90150"/>
                                        </p:tgtEl>
                                        <p:attrNameLst>
                                          <p:attrName>ppt_x</p:attrName>
                                        </p:attrNameLst>
                                      </p:cBhvr>
                                      <p:tavLst>
                                        <p:tav tm="0">
                                          <p:val>
                                            <p:strVal val="#ppt_x"/>
                                          </p:val>
                                        </p:tav>
                                        <p:tav tm="100000">
                                          <p:val>
                                            <p:strVal val="#ppt_x"/>
                                          </p:val>
                                        </p:tav>
                                      </p:tavLst>
                                    </p:anim>
                                    <p:anim calcmode="lin" valueType="num">
                                      <p:cBhvr additive="base">
                                        <p:cTn id="27" dur="500" fill="hold"/>
                                        <p:tgtEl>
                                          <p:spTgt spid="9015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0141"/>
                                        </p:tgtEl>
                                        <p:attrNameLst>
                                          <p:attrName>style.visibility</p:attrName>
                                        </p:attrNameLst>
                                      </p:cBhvr>
                                      <p:to>
                                        <p:strVal val="visible"/>
                                      </p:to>
                                    </p:set>
                                    <p:anim calcmode="lin" valueType="num">
                                      <p:cBhvr additive="base">
                                        <p:cTn id="32" dur="500" fill="hold"/>
                                        <p:tgtEl>
                                          <p:spTgt spid="90141"/>
                                        </p:tgtEl>
                                        <p:attrNameLst>
                                          <p:attrName>ppt_x</p:attrName>
                                        </p:attrNameLst>
                                      </p:cBhvr>
                                      <p:tavLst>
                                        <p:tav tm="0">
                                          <p:val>
                                            <p:strVal val="#ppt_x"/>
                                          </p:val>
                                        </p:tav>
                                        <p:tav tm="100000">
                                          <p:val>
                                            <p:strVal val="#ppt_x"/>
                                          </p:val>
                                        </p:tav>
                                      </p:tavLst>
                                    </p:anim>
                                    <p:anim calcmode="lin" valueType="num">
                                      <p:cBhvr additive="base">
                                        <p:cTn id="33" dur="500" fill="hold"/>
                                        <p:tgtEl>
                                          <p:spTgt spid="9014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90151"/>
                                        </p:tgtEl>
                                        <p:attrNameLst>
                                          <p:attrName>style.visibility</p:attrName>
                                        </p:attrNameLst>
                                      </p:cBhvr>
                                      <p:to>
                                        <p:strVal val="visible"/>
                                      </p:to>
                                    </p:set>
                                    <p:anim calcmode="lin" valueType="num">
                                      <p:cBhvr additive="base">
                                        <p:cTn id="36" dur="500" fill="hold"/>
                                        <p:tgtEl>
                                          <p:spTgt spid="90151"/>
                                        </p:tgtEl>
                                        <p:attrNameLst>
                                          <p:attrName>ppt_x</p:attrName>
                                        </p:attrNameLst>
                                      </p:cBhvr>
                                      <p:tavLst>
                                        <p:tav tm="0">
                                          <p:val>
                                            <p:strVal val="#ppt_x"/>
                                          </p:val>
                                        </p:tav>
                                        <p:tav tm="100000">
                                          <p:val>
                                            <p:strVal val="#ppt_x"/>
                                          </p:val>
                                        </p:tav>
                                      </p:tavLst>
                                    </p:anim>
                                    <p:anim calcmode="lin" valueType="num">
                                      <p:cBhvr additive="base">
                                        <p:cTn id="37" dur="500" fill="hold"/>
                                        <p:tgtEl>
                                          <p:spTgt spid="90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90149" grpId="0"/>
      <p:bldP spid="90150" grpId="0"/>
      <p:bldP spid="901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587F9-9918-4279-7F48-1CEF03AA63D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D85942-09A4-1215-EA36-C3A71FD54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Rectangle 3">
            <a:extLst>
              <a:ext uri="{FF2B5EF4-FFF2-40B4-BE49-F238E27FC236}">
                <a16:creationId xmlns:a16="http://schemas.microsoft.com/office/drawing/2014/main" id="{F9C5D8D2-0E34-8A71-A004-9A5CE5567A01}"/>
              </a:ext>
            </a:extLst>
          </p:cNvPr>
          <p:cNvSpPr/>
          <p:nvPr/>
        </p:nvSpPr>
        <p:spPr>
          <a:xfrm>
            <a:off x="1371602" y="3399183"/>
            <a:ext cx="15713763" cy="301155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9000" b="1" dirty="0">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285695633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29E860-2F49-5A40-7F27-66EA22084391}"/>
              </a:ext>
            </a:extLst>
          </p:cNvPr>
          <p:cNvSpPr txBox="1"/>
          <p:nvPr/>
        </p:nvSpPr>
        <p:spPr>
          <a:xfrm>
            <a:off x="838200" y="723900"/>
            <a:ext cx="16535400" cy="2217017"/>
          </a:xfrm>
          <a:prstGeom prst="rect">
            <a:avLst/>
          </a:prstGeom>
          <a:solidFill>
            <a:schemeClr val="bg1"/>
          </a:solidFill>
        </p:spPr>
        <p:txBody>
          <a:bodyPr wrap="square">
            <a:spAutoFit/>
          </a:bodyPr>
          <a:lstStyle/>
          <a:p>
            <a:pPr algn="just">
              <a:lnSpc>
                <a:spcPct val="107000"/>
              </a:lnSpc>
              <a:spcBef>
                <a:spcPts val="300"/>
              </a:spcBef>
              <a:spcAft>
                <a:spcPts val="800"/>
              </a:spcAft>
            </a:pPr>
            <a:r>
              <a:rPr lang="pt-BR" sz="4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1: </a:t>
            </a:r>
            <a:r>
              <a:rPr lang="vi-VN" sz="4400" kern="100" dirty="0">
                <a:solidFill>
                  <a:srgbClr val="000000"/>
                </a:solidFill>
                <a:ea typeface="Calibri" panose="020F0502020204030204" pitchFamily="34" charset="0"/>
                <a:cs typeface="Times New Roman" panose="02020603050405020304" pitchFamily="18" charset="0"/>
              </a:rPr>
              <a:t>Sự tăng mức giá chung các hàng hóa, dịch vụ của nền kinh tế (thường tính bằng chỉ số giá tiêu dùng CPI) một cách liên tục trong một thời gian nhất định được gọi là</a:t>
            </a:r>
            <a:endParaRPr lang="en-US" sz="4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55BF7A9E-136F-4111-6E75-48BF5DBB24C5}"/>
              </a:ext>
            </a:extLst>
          </p:cNvPr>
          <p:cNvSpPr/>
          <p:nvPr/>
        </p:nvSpPr>
        <p:spPr>
          <a:xfrm>
            <a:off x="1522229" y="3771900"/>
            <a:ext cx="6477000" cy="149252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0000"/>
                </a:solidFill>
              </a:rPr>
              <a:t>A. </a:t>
            </a:r>
            <a:r>
              <a:rPr lang="en-US" sz="4400" dirty="0">
                <a:solidFill>
                  <a:srgbClr val="000000"/>
                </a:solidFill>
              </a:rPr>
              <a:t>  </a:t>
            </a:r>
            <a:r>
              <a:rPr lang="vi-VN" sz="4400" dirty="0">
                <a:solidFill>
                  <a:srgbClr val="000000"/>
                </a:solidFill>
              </a:rPr>
              <a:t>tăng trưởng.</a:t>
            </a:r>
            <a:endParaRPr lang="en-US" sz="4400" dirty="0"/>
          </a:p>
        </p:txBody>
      </p:sp>
      <p:sp>
        <p:nvSpPr>
          <p:cNvPr id="9" name="Rectangle 8">
            <a:extLst>
              <a:ext uri="{FF2B5EF4-FFF2-40B4-BE49-F238E27FC236}">
                <a16:creationId xmlns:a16="http://schemas.microsoft.com/office/drawing/2014/main" id="{1152E928-6DC7-A00F-D3B3-3D3E905F6231}"/>
              </a:ext>
            </a:extLst>
          </p:cNvPr>
          <p:cNvSpPr/>
          <p:nvPr/>
        </p:nvSpPr>
        <p:spPr>
          <a:xfrm>
            <a:off x="1547038" y="6362700"/>
            <a:ext cx="6477000" cy="149252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0000"/>
                </a:solidFill>
                <a:latin typeface="Times New Roman" panose="02020603050405020304" pitchFamily="18" charset="0"/>
                <a:cs typeface="Times New Roman" panose="02020603050405020304" pitchFamily="18" charset="0"/>
              </a:rPr>
              <a:t>C.   </a:t>
            </a:r>
            <a:r>
              <a:rPr lang="en-US" sz="4400" dirty="0" err="1">
                <a:solidFill>
                  <a:srgbClr val="000000"/>
                </a:solidFill>
                <a:latin typeface="Times New Roman" panose="02020603050405020304" pitchFamily="18" charset="0"/>
                <a:cs typeface="Times New Roman" panose="02020603050405020304" pitchFamily="18" charset="0"/>
              </a:rPr>
              <a:t>khủng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hoảng</a:t>
            </a:r>
            <a:r>
              <a:rPr lang="en-US" sz="4400" dirty="0">
                <a:solidFill>
                  <a:srgbClr val="000000"/>
                </a:solidFill>
                <a:latin typeface="Times New Roman" panose="02020603050405020304" pitchFamily="18" charset="0"/>
                <a:cs typeface="Times New Roman" panose="02020603050405020304" pitchFamily="18" charset="0"/>
              </a:rPr>
              <a:t>.</a:t>
            </a:r>
            <a:endParaRPr lang="pt-BR"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5D5F82D2-39CB-7522-67AA-9A61A437D4F5}"/>
              </a:ext>
            </a:extLst>
          </p:cNvPr>
          <p:cNvSpPr/>
          <p:nvPr/>
        </p:nvSpPr>
        <p:spPr>
          <a:xfrm>
            <a:off x="10139918" y="3771900"/>
            <a:ext cx="6477000" cy="149252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0000"/>
                </a:solidFill>
                <a:latin typeface="Times New Roman" panose="02020603050405020304" pitchFamily="18" charset="0"/>
                <a:cs typeface="Times New Roman" panose="02020603050405020304" pitchFamily="18" charset="0"/>
              </a:rPr>
              <a:t>B.   </a:t>
            </a:r>
            <a:r>
              <a:rPr lang="en-US" sz="4400" dirty="0" err="1">
                <a:solidFill>
                  <a:srgbClr val="000000"/>
                </a:solidFill>
                <a:latin typeface="Times New Roman" panose="02020603050405020304" pitchFamily="18" charset="0"/>
                <a:cs typeface="Times New Roman" panose="02020603050405020304" pitchFamily="18" charset="0"/>
              </a:rPr>
              <a:t>lạm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phát</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252E99C-1609-C66C-48AA-C887F5167509}"/>
              </a:ext>
            </a:extLst>
          </p:cNvPr>
          <p:cNvSpPr/>
          <p:nvPr/>
        </p:nvSpPr>
        <p:spPr>
          <a:xfrm>
            <a:off x="10164727" y="6362700"/>
            <a:ext cx="6477000" cy="149252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0000"/>
                </a:solidFill>
                <a:latin typeface="Times New Roman" panose="02020603050405020304" pitchFamily="18" charset="0"/>
                <a:cs typeface="Times New Roman" panose="02020603050405020304" pitchFamily="18" charset="0"/>
              </a:rPr>
              <a:t>D.   </a:t>
            </a:r>
            <a:r>
              <a:rPr lang="en-US" sz="4400" dirty="0" err="1">
                <a:solidFill>
                  <a:srgbClr val="000000"/>
                </a:solidFill>
                <a:latin typeface="Times New Roman" panose="02020603050405020304" pitchFamily="18" charset="0"/>
                <a:cs typeface="Times New Roman" panose="02020603050405020304" pitchFamily="18" charset="0"/>
              </a:rPr>
              <a:t>suy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thoái</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6" name="Arrow: Left 15">
            <a:extLst>
              <a:ext uri="{FF2B5EF4-FFF2-40B4-BE49-F238E27FC236}">
                <a16:creationId xmlns:a16="http://schemas.microsoft.com/office/drawing/2014/main" id="{C5786771-4DDC-0FD3-6C48-4388C47344D3}"/>
              </a:ext>
            </a:extLst>
          </p:cNvPr>
          <p:cNvSpPr/>
          <p:nvPr/>
        </p:nvSpPr>
        <p:spPr>
          <a:xfrm>
            <a:off x="304800" y="9258300"/>
            <a:ext cx="2514600" cy="83820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hlinkClick r:id="" action="ppaction://noaction"/>
              </a:rPr>
              <a:t>BACK</a:t>
            </a:r>
            <a:endParaRPr lang="en-US" dirty="0"/>
          </a:p>
        </p:txBody>
      </p:sp>
      <p:sp>
        <p:nvSpPr>
          <p:cNvPr id="2" name="Oval 1">
            <a:extLst>
              <a:ext uri="{FF2B5EF4-FFF2-40B4-BE49-F238E27FC236}">
                <a16:creationId xmlns:a16="http://schemas.microsoft.com/office/drawing/2014/main" id="{B38589AB-3786-E6E6-8DCC-FB372A4A0B03}"/>
              </a:ext>
            </a:extLst>
          </p:cNvPr>
          <p:cNvSpPr/>
          <p:nvPr/>
        </p:nvSpPr>
        <p:spPr>
          <a:xfrm>
            <a:off x="11506200" y="4039193"/>
            <a:ext cx="1143000" cy="990600"/>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a:p>
        </p:txBody>
      </p:sp>
    </p:spTree>
    <p:extLst>
      <p:ext uri="{BB962C8B-B14F-4D97-AF65-F5344CB8AC3E}">
        <p14:creationId xmlns:p14="http://schemas.microsoft.com/office/powerpoint/2010/main" val="11591476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51B3F-58B0-7A77-55F3-9F5FB4DE78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1B0415C-9EA9-8BD2-3430-09DCBBA83328}"/>
              </a:ext>
            </a:extLst>
          </p:cNvPr>
          <p:cNvSpPr txBox="1"/>
          <p:nvPr/>
        </p:nvSpPr>
        <p:spPr>
          <a:xfrm>
            <a:off x="838200" y="723900"/>
            <a:ext cx="16535400" cy="4140814"/>
          </a:xfrm>
          <a:prstGeom prst="rect">
            <a:avLst/>
          </a:prstGeom>
          <a:solidFill>
            <a:schemeClr val="bg1"/>
          </a:solidFill>
        </p:spPr>
        <p:txBody>
          <a:bodyPr wrap="square">
            <a:spAutoFit/>
          </a:bodyPr>
          <a:lstStyle/>
          <a:p>
            <a:pPr algn="just">
              <a:lnSpc>
                <a:spcPct val="107000"/>
              </a:lnSpc>
              <a:spcBef>
                <a:spcPts val="300"/>
              </a:spcBef>
              <a:spcAft>
                <a:spcPts val="800"/>
              </a:spcAft>
            </a:pPr>
            <a:r>
              <a:rPr lang="pt-BR" sz="40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2: </a:t>
            </a:r>
            <a:r>
              <a:rPr lang="pt-BR" sz="4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 báo cáo tổng quan thị trường giá cả tháng 10 và tháng 10 năm 2025 vừa công bố Cục thống kê (Bộ tài chính) cho biết lạm phát tháng 10 tăng 0,2% so với tháng trước, tính chung tháng 10 năm nay lạm phát tăng 3,27% so với cùng kỳ năm 2024. </a:t>
            </a:r>
            <a:r>
              <a:rPr lang="pt-BR" sz="4000"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Xác định tình trạng lạm phát của Việt Nam trong thông tin?</a:t>
            </a:r>
          </a:p>
          <a:p>
            <a:pPr algn="just">
              <a:lnSpc>
                <a:spcPct val="107000"/>
              </a:lnSpc>
              <a:spcBef>
                <a:spcPts val="300"/>
              </a:spcBef>
              <a:spcAft>
                <a:spcPts val="800"/>
              </a:spcAft>
            </a:pP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(Chinhphu.vn) </a:t>
            </a:r>
          </a:p>
        </p:txBody>
      </p:sp>
      <p:sp>
        <p:nvSpPr>
          <p:cNvPr id="4" name="Rectangle 3">
            <a:extLst>
              <a:ext uri="{FF2B5EF4-FFF2-40B4-BE49-F238E27FC236}">
                <a16:creationId xmlns:a16="http://schemas.microsoft.com/office/drawing/2014/main" id="{3B72FCC5-0707-F963-A6F8-E58F04DBD895}"/>
              </a:ext>
            </a:extLst>
          </p:cNvPr>
          <p:cNvSpPr/>
          <p:nvPr/>
        </p:nvSpPr>
        <p:spPr>
          <a:xfrm>
            <a:off x="1371600" y="4864145"/>
            <a:ext cx="6477000" cy="149252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1800"/>
              </a:lnSpc>
              <a:buNone/>
            </a:pPr>
            <a:endParaRPr lang="en-US" sz="4000" dirty="0">
              <a:solidFill>
                <a:srgbClr val="000000"/>
              </a:solidFill>
              <a:latin typeface="Times New Roman" panose="02020603050405020304" pitchFamily="18" charset="0"/>
              <a:cs typeface="Times New Roman" panose="02020603050405020304" pitchFamily="18" charset="0"/>
            </a:endParaRPr>
          </a:p>
          <a:p>
            <a:pPr algn="just">
              <a:lnSpc>
                <a:spcPts val="1800"/>
              </a:lnSpc>
              <a:buNone/>
            </a:pPr>
            <a:endParaRPr lang="en-US" sz="4000" b="0" i="0" dirty="0">
              <a:solidFill>
                <a:srgbClr val="000000"/>
              </a:solidFill>
              <a:effectLst/>
              <a:latin typeface="Times New Roman" panose="02020603050405020304" pitchFamily="18" charset="0"/>
              <a:cs typeface="Times New Roman" panose="02020603050405020304" pitchFamily="18" charset="0"/>
            </a:endParaRPr>
          </a:p>
          <a:p>
            <a:pPr algn="just">
              <a:lnSpc>
                <a:spcPts val="1800"/>
              </a:lnSpc>
              <a:buNone/>
            </a:pPr>
            <a:endParaRPr lang="en-US" sz="4000" dirty="0">
              <a:solidFill>
                <a:srgbClr val="000000"/>
              </a:solidFill>
              <a:latin typeface="Times New Roman" panose="02020603050405020304" pitchFamily="18" charset="0"/>
              <a:cs typeface="Times New Roman" panose="02020603050405020304" pitchFamily="18" charset="0"/>
            </a:endParaRPr>
          </a:p>
          <a:p>
            <a:pPr algn="just">
              <a:lnSpc>
                <a:spcPts val="1800"/>
              </a:lnSpc>
              <a:buNone/>
            </a:pPr>
            <a:endParaRPr lang="en-US" sz="4000" b="0" i="0" dirty="0">
              <a:solidFill>
                <a:srgbClr val="000000"/>
              </a:solidFill>
              <a:effectLst/>
              <a:latin typeface="Times New Roman" panose="02020603050405020304" pitchFamily="18" charset="0"/>
              <a:cs typeface="Times New Roman" panose="02020603050405020304" pitchFamily="18" charset="0"/>
            </a:endParaRPr>
          </a:p>
          <a:p>
            <a:pPr algn="just">
              <a:lnSpc>
                <a:spcPts val="1800"/>
              </a:lnSpc>
              <a:buNone/>
            </a:pPr>
            <a:endParaRPr lang="en-US" sz="4000" dirty="0">
              <a:solidFill>
                <a:srgbClr val="000000"/>
              </a:solidFill>
              <a:latin typeface="Times New Roman" panose="02020603050405020304" pitchFamily="18" charset="0"/>
              <a:cs typeface="Times New Roman" panose="02020603050405020304" pitchFamily="18" charset="0"/>
            </a:endParaRPr>
          </a:p>
          <a:p>
            <a:pPr algn="just">
              <a:lnSpc>
                <a:spcPts val="1800"/>
              </a:lnSpc>
              <a:buNone/>
            </a:pPr>
            <a:r>
              <a:rPr lang="en-US" sz="4000" b="0" i="0" dirty="0">
                <a:solidFill>
                  <a:srgbClr val="000000"/>
                </a:solidFill>
                <a:effectLst/>
                <a:latin typeface="Times New Roman" panose="02020603050405020304" pitchFamily="18" charset="0"/>
                <a:cs typeface="Times New Roman" panose="02020603050405020304" pitchFamily="18" charset="0"/>
              </a:rPr>
              <a:t> </a:t>
            </a:r>
          </a:p>
          <a:p>
            <a:pPr>
              <a:lnSpc>
                <a:spcPts val="1800"/>
              </a:lnSpc>
              <a:buNone/>
            </a:pPr>
            <a:r>
              <a:rPr lang="en-US" sz="4000" dirty="0">
                <a:solidFill>
                  <a:srgbClr val="000000"/>
                </a:solidFill>
                <a:latin typeface="Times New Roman" panose="02020603050405020304" pitchFamily="18" charset="0"/>
                <a:cs typeface="Times New Roman" panose="02020603050405020304" pitchFamily="18" charset="0"/>
              </a:rPr>
              <a:t> </a:t>
            </a:r>
            <a:r>
              <a:rPr lang="en-US" sz="4000" b="0" i="0" dirty="0">
                <a:solidFill>
                  <a:srgbClr val="000000"/>
                </a:solidFill>
                <a:effectLst/>
                <a:latin typeface="Times New Roman" panose="02020603050405020304" pitchFamily="18" charset="0"/>
                <a:cs typeface="Times New Roman" panose="02020603050405020304" pitchFamily="18" charset="0"/>
              </a:rPr>
              <a:t>A.   </a:t>
            </a:r>
            <a:r>
              <a:rPr lang="en-US" sz="4000" b="0" i="0" dirty="0" err="1">
                <a:solidFill>
                  <a:srgbClr val="000000"/>
                </a:solidFill>
                <a:effectLst/>
                <a:latin typeface="Times New Roman" panose="02020603050405020304" pitchFamily="18" charset="0"/>
                <a:cs typeface="Times New Roman" panose="02020603050405020304" pitchFamily="18" charset="0"/>
              </a:rPr>
              <a:t>Lạm</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phát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vừa</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phải</a:t>
            </a:r>
            <a:r>
              <a:rPr lang="en-US" sz="4000" b="0" i="0" dirty="0">
                <a:solidFill>
                  <a:srgbClr val="000000"/>
                </a:solidFill>
                <a:effectLst/>
                <a:latin typeface="Times New Roman" panose="02020603050405020304" pitchFamily="18" charset="0"/>
                <a:cs typeface="Times New Roman" panose="02020603050405020304" pitchFamily="18" charset="0"/>
              </a:rPr>
              <a:t>.</a:t>
            </a:r>
          </a:p>
          <a:p>
            <a:pPr>
              <a:buNone/>
            </a:pPr>
            <a:br>
              <a:rPr lang="en-US"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7162A32-F6E1-2A53-B01A-2868B7DB60BD}"/>
              </a:ext>
            </a:extLst>
          </p:cNvPr>
          <p:cNvSpPr/>
          <p:nvPr/>
        </p:nvSpPr>
        <p:spPr>
          <a:xfrm>
            <a:off x="1371600" y="7667518"/>
            <a:ext cx="6477000" cy="149252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4000" b="0" i="0" dirty="0">
                <a:solidFill>
                  <a:srgbClr val="000000"/>
                </a:solidFill>
                <a:effectLst/>
                <a:latin typeface="Times New Roman" panose="02020603050405020304" pitchFamily="18" charset="0"/>
                <a:cs typeface="Times New Roman" panose="02020603050405020304" pitchFamily="18" charset="0"/>
              </a:rPr>
              <a:t>  C.  </a:t>
            </a:r>
            <a:r>
              <a:rPr lang="fr-FR" sz="4000" b="0" i="0" dirty="0" err="1">
                <a:solidFill>
                  <a:srgbClr val="000000"/>
                </a:solidFill>
                <a:effectLst/>
                <a:latin typeface="Times New Roman" panose="02020603050405020304" pitchFamily="18" charset="0"/>
                <a:cs typeface="Times New Roman" panose="02020603050405020304" pitchFamily="18" charset="0"/>
              </a:rPr>
              <a:t>Lạm</a:t>
            </a:r>
            <a:r>
              <a:rPr lang="fr-FR" sz="4000" b="0" i="0" dirty="0">
                <a:solidFill>
                  <a:srgbClr val="000000"/>
                </a:solidFill>
                <a:effectLst/>
                <a:latin typeface="Times New Roman" panose="02020603050405020304" pitchFamily="18" charset="0"/>
                <a:cs typeface="Times New Roman" panose="02020603050405020304" pitchFamily="18" charset="0"/>
              </a:rPr>
              <a:t> </a:t>
            </a:r>
            <a:r>
              <a:rPr lang="fr-FR" sz="4000" b="0" i="0" dirty="0" err="1">
                <a:solidFill>
                  <a:srgbClr val="000000"/>
                </a:solidFill>
                <a:effectLst/>
                <a:latin typeface="Times New Roman" panose="02020603050405020304" pitchFamily="18" charset="0"/>
                <a:cs typeface="Times New Roman" panose="02020603050405020304" pitchFamily="18" charset="0"/>
              </a:rPr>
              <a:t>phát</a:t>
            </a:r>
            <a:r>
              <a:rPr lang="fr-FR" sz="4000" b="0" i="0" dirty="0">
                <a:solidFill>
                  <a:srgbClr val="000000"/>
                </a:solidFill>
                <a:effectLst/>
                <a:latin typeface="Times New Roman" panose="02020603050405020304" pitchFamily="18" charset="0"/>
                <a:cs typeface="Times New Roman" panose="02020603050405020304" pitchFamily="18" charset="0"/>
              </a:rPr>
              <a:t> phi </a:t>
            </a:r>
            <a:r>
              <a:rPr lang="fr-FR" sz="4000" b="0" i="0" dirty="0" err="1">
                <a:solidFill>
                  <a:srgbClr val="000000"/>
                </a:solidFill>
                <a:effectLst/>
                <a:latin typeface="Times New Roman" panose="02020603050405020304" pitchFamily="18" charset="0"/>
                <a:cs typeface="Times New Roman" panose="02020603050405020304" pitchFamily="18" charset="0"/>
              </a:rPr>
              <a:t>mã</a:t>
            </a:r>
            <a:r>
              <a:rPr lang="fr-FR" sz="4000" b="0" i="0" dirty="0">
                <a:solidFill>
                  <a:srgbClr val="000000"/>
                </a:solidFill>
                <a:effectLst/>
                <a:latin typeface="Times New Roman" panose="02020603050405020304" pitchFamily="18" charset="0"/>
                <a:cs typeface="Times New Roman" panose="02020603050405020304" pitchFamily="18" charset="0"/>
              </a:rPr>
              <a:t>.</a:t>
            </a:r>
            <a:endParaRPr lang="pt-BR"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C3A82218-4D4E-CD73-8D80-E1E2188FAD71}"/>
              </a:ext>
            </a:extLst>
          </p:cNvPr>
          <p:cNvSpPr/>
          <p:nvPr/>
        </p:nvSpPr>
        <p:spPr>
          <a:xfrm>
            <a:off x="10164727" y="5110470"/>
            <a:ext cx="6751673" cy="149252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rgbClr val="000000"/>
                </a:solidFill>
                <a:latin typeface="Times New Roman" panose="02020603050405020304" pitchFamily="18" charset="0"/>
                <a:cs typeface="Times New Roman" panose="02020603050405020304" pitchFamily="18" charset="0"/>
              </a:rPr>
              <a:t>   B.  </a:t>
            </a:r>
            <a:r>
              <a:rPr lang="en-US" sz="4000" b="0" i="0" dirty="0" err="1">
                <a:solidFill>
                  <a:srgbClr val="000000"/>
                </a:solidFill>
                <a:effectLst/>
                <a:latin typeface="Times New Roman" panose="02020603050405020304" pitchFamily="18" charset="0"/>
                <a:cs typeface="Times New Roman" panose="02020603050405020304" pitchFamily="18" charset="0"/>
              </a:rPr>
              <a:t>Siêu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lạm</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phát</a:t>
            </a:r>
            <a:r>
              <a:rPr lang="en-US" sz="4000" b="0" i="0" dirty="0">
                <a:solidFill>
                  <a:srgbClr val="000000"/>
                </a:solidFill>
                <a:effectLst/>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B26634D5-1D3A-A174-8C07-15D7CB5117E0}"/>
              </a:ext>
            </a:extLst>
          </p:cNvPr>
          <p:cNvSpPr/>
          <p:nvPr/>
        </p:nvSpPr>
        <p:spPr>
          <a:xfrm>
            <a:off x="10164726" y="7689576"/>
            <a:ext cx="6751673" cy="149252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0" i="0" dirty="0">
                <a:solidFill>
                  <a:srgbClr val="000000"/>
                </a:solidFill>
                <a:effectLst/>
                <a:latin typeface="Times New Roman" panose="02020603050405020304" pitchFamily="18" charset="0"/>
                <a:cs typeface="Times New Roman" panose="02020603050405020304" pitchFamily="18" charset="0"/>
              </a:rPr>
              <a:t>    D.  </a:t>
            </a:r>
            <a:r>
              <a:rPr lang="en-US" sz="4000" b="0" i="0" dirty="0" err="1">
                <a:solidFill>
                  <a:srgbClr val="000000"/>
                </a:solidFill>
                <a:effectLst/>
                <a:latin typeface="Times New Roman" panose="02020603050405020304" pitchFamily="18" charset="0"/>
                <a:cs typeface="Times New Roman" panose="02020603050405020304" pitchFamily="18" charset="0"/>
              </a:rPr>
              <a:t>Lạm</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phát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nghiêm</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trọng</a:t>
            </a:r>
            <a:r>
              <a:rPr lang="en-US" sz="4000" b="0" i="0" dirty="0">
                <a:solidFill>
                  <a:srgbClr val="000000"/>
                </a:solidFill>
                <a:effectLst/>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16" name="Arrow: Left 15">
            <a:extLst>
              <a:ext uri="{FF2B5EF4-FFF2-40B4-BE49-F238E27FC236}">
                <a16:creationId xmlns:a16="http://schemas.microsoft.com/office/drawing/2014/main" id="{611C5BF5-89AF-6789-8451-54671B72F47F}"/>
              </a:ext>
            </a:extLst>
          </p:cNvPr>
          <p:cNvSpPr/>
          <p:nvPr/>
        </p:nvSpPr>
        <p:spPr>
          <a:xfrm>
            <a:off x="304800" y="9258300"/>
            <a:ext cx="2514600" cy="83820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hlinkClick r:id="" action="ppaction://noaction"/>
              </a:rPr>
              <a:t>BACK</a:t>
            </a:r>
            <a:endParaRPr lang="en-US" dirty="0"/>
          </a:p>
        </p:txBody>
      </p:sp>
      <p:sp>
        <p:nvSpPr>
          <p:cNvPr id="2" name="Oval 1">
            <a:extLst>
              <a:ext uri="{FF2B5EF4-FFF2-40B4-BE49-F238E27FC236}">
                <a16:creationId xmlns:a16="http://schemas.microsoft.com/office/drawing/2014/main" id="{FA570FEB-F404-C144-91F7-F44FFCF4AFD9}"/>
              </a:ext>
            </a:extLst>
          </p:cNvPr>
          <p:cNvSpPr/>
          <p:nvPr/>
        </p:nvSpPr>
        <p:spPr>
          <a:xfrm>
            <a:off x="1219200" y="5143500"/>
            <a:ext cx="1143000" cy="990600"/>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a:p>
        </p:txBody>
      </p:sp>
    </p:spTree>
    <p:extLst>
      <p:ext uri="{BB962C8B-B14F-4D97-AF65-F5344CB8AC3E}">
        <p14:creationId xmlns:p14="http://schemas.microsoft.com/office/powerpoint/2010/main" val="36775381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C8FDC-F5EE-2E08-321F-560615BCFB0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B8913B-BEE6-5EF4-74E3-8E82A755F3C8}"/>
              </a:ext>
            </a:extLst>
          </p:cNvPr>
          <p:cNvSpPr txBox="1"/>
          <p:nvPr/>
        </p:nvSpPr>
        <p:spPr>
          <a:xfrm>
            <a:off x="838200" y="723900"/>
            <a:ext cx="16535400" cy="2023824"/>
          </a:xfrm>
          <a:prstGeom prst="rect">
            <a:avLst/>
          </a:prstGeom>
          <a:solidFill>
            <a:schemeClr val="bg1"/>
          </a:solidFill>
        </p:spPr>
        <p:txBody>
          <a:bodyPr wrap="square">
            <a:spAutoFit/>
          </a:bodyPr>
          <a:lstStyle/>
          <a:p>
            <a:pPr algn="just">
              <a:lnSpc>
                <a:spcPct val="107000"/>
              </a:lnSpc>
              <a:spcBef>
                <a:spcPts val="300"/>
              </a:spcBef>
              <a:spcAft>
                <a:spcPts val="800"/>
              </a:spcAft>
            </a:pPr>
            <a:r>
              <a:rPr lang="pt-BR" sz="40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3: </a:t>
            </a:r>
            <a:r>
              <a:rPr lang="pt-BR" sz="4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Năm X, một quốc gia ghi nhận mức lạm phát 8%/năm; năm Y, mức lạm phát tăng lên 120%; đến năm Z, đồng tiền mất giá nghiêm trọng, giá hàng hóa tăng gấp 50 lần trong 1 năm. Hãy xác định loại lạm phát trong từng năm?</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2BFB6634-91AA-E754-0058-96B6799C3F7B}"/>
              </a:ext>
            </a:extLst>
          </p:cNvPr>
          <p:cNvSpPr/>
          <p:nvPr/>
        </p:nvSpPr>
        <p:spPr>
          <a:xfrm>
            <a:off x="1295400" y="3108462"/>
            <a:ext cx="6477000" cy="28194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4000" b="1" dirty="0">
                <a:solidFill>
                  <a:srgbClr val="000000"/>
                </a:solidFill>
                <a:latin typeface="Times New Roman" panose="02020603050405020304" pitchFamily="18" charset="0"/>
                <a:cs typeface="Times New Roman" panose="02020603050405020304" pitchFamily="18" charset="0"/>
              </a:rPr>
              <a:t>A</a:t>
            </a:r>
          </a:p>
          <a:p>
            <a:pPr>
              <a:spcAft>
                <a:spcPts val="600"/>
              </a:spcAft>
            </a:pPr>
            <a:r>
              <a:rPr lang="en-US" sz="4000" dirty="0" err="1">
                <a:solidFill>
                  <a:srgbClr val="000000"/>
                </a:solidFill>
                <a:latin typeface="Times New Roman" panose="02020603050405020304" pitchFamily="18" charset="0"/>
                <a:cs typeface="Times New Roman" panose="02020603050405020304" pitchFamily="18" charset="0"/>
              </a:rPr>
              <a:t>Năm</a:t>
            </a:r>
            <a:r>
              <a:rPr lang="en-US" sz="4000" dirty="0">
                <a:solidFill>
                  <a:srgbClr val="000000"/>
                </a:solidFill>
                <a:latin typeface="Times New Roman" panose="02020603050405020304" pitchFamily="18" charset="0"/>
                <a:cs typeface="Times New Roman" panose="02020603050405020304" pitchFamily="18" charset="0"/>
              </a:rPr>
              <a:t> X: </a:t>
            </a:r>
            <a:r>
              <a:rPr lang="en-US" sz="4000" dirty="0" err="1">
                <a:solidFill>
                  <a:srgbClr val="000000"/>
                </a:solidFill>
                <a:latin typeface="Times New Roman" panose="02020603050405020304" pitchFamily="18" charset="0"/>
                <a:cs typeface="Times New Roman" panose="02020603050405020304" pitchFamily="18" charset="0"/>
              </a:rPr>
              <a:t>Lạm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vừa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phải</a:t>
            </a:r>
            <a:r>
              <a:rPr lang="en-US" sz="4000" dirty="0">
                <a:solidFill>
                  <a:srgbClr val="000000"/>
                </a:solidFill>
                <a:latin typeface="Times New Roman" panose="02020603050405020304" pitchFamily="18" charset="0"/>
                <a:cs typeface="Times New Roman" panose="02020603050405020304" pitchFamily="18" charset="0"/>
              </a:rPr>
              <a:t>.</a:t>
            </a:r>
          </a:p>
          <a:p>
            <a:pPr>
              <a:spcAft>
                <a:spcPts val="600"/>
              </a:spcAft>
            </a:pPr>
            <a:r>
              <a:rPr lang="en-US" sz="4000" dirty="0" err="1">
                <a:solidFill>
                  <a:srgbClr val="000000"/>
                </a:solidFill>
                <a:latin typeface="Times New Roman" panose="02020603050405020304" pitchFamily="18" charset="0"/>
                <a:cs typeface="Times New Roman" panose="02020603050405020304" pitchFamily="18" charset="0"/>
              </a:rPr>
              <a:t>Năm</a:t>
            </a:r>
            <a:r>
              <a:rPr lang="en-US" sz="4000" dirty="0">
                <a:solidFill>
                  <a:srgbClr val="000000"/>
                </a:solidFill>
                <a:latin typeface="Times New Roman" panose="02020603050405020304" pitchFamily="18" charset="0"/>
                <a:cs typeface="Times New Roman" panose="02020603050405020304" pitchFamily="18" charset="0"/>
              </a:rPr>
              <a:t> Y:  </a:t>
            </a:r>
            <a:r>
              <a:rPr lang="en-US" sz="4000" dirty="0" err="1">
                <a:solidFill>
                  <a:srgbClr val="000000"/>
                </a:solidFill>
                <a:latin typeface="Times New Roman" panose="02020603050405020304" pitchFamily="18" charset="0"/>
                <a:cs typeface="Times New Roman" panose="02020603050405020304" pitchFamily="18" charset="0"/>
              </a:rPr>
              <a:t>Siêu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lạm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phát</a:t>
            </a:r>
            <a:r>
              <a:rPr lang="vi-VN" sz="4000" dirty="0">
                <a:solidFill>
                  <a:srgbClr val="000000"/>
                </a:solidFill>
                <a:latin typeface="Times New Roman" panose="02020603050405020304" pitchFamily="18" charset="0"/>
                <a:cs typeface="Times New Roman" panose="02020603050405020304" pitchFamily="18" charset="0"/>
              </a:rPr>
              <a:t>.</a:t>
            </a:r>
            <a:endParaRPr lang="en-US" sz="4000" dirty="0">
              <a:solidFill>
                <a:srgbClr val="000000"/>
              </a:solidFill>
              <a:latin typeface="Times New Roman" panose="02020603050405020304" pitchFamily="18" charset="0"/>
              <a:cs typeface="Times New Roman" panose="02020603050405020304" pitchFamily="18" charset="0"/>
            </a:endParaRPr>
          </a:p>
          <a:p>
            <a:pPr>
              <a:spcAft>
                <a:spcPts val="600"/>
              </a:spcAft>
            </a:pPr>
            <a:r>
              <a:rPr lang="en-US" sz="4000" dirty="0" err="1">
                <a:solidFill>
                  <a:srgbClr val="000000"/>
                </a:solidFill>
                <a:latin typeface="Times New Roman" panose="02020603050405020304" pitchFamily="18" charset="0"/>
                <a:cs typeface="Times New Roman" panose="02020603050405020304" pitchFamily="18" charset="0"/>
              </a:rPr>
              <a:t>Năm</a:t>
            </a:r>
            <a:r>
              <a:rPr lang="en-US" sz="4000" dirty="0">
                <a:solidFill>
                  <a:srgbClr val="000000"/>
                </a:solidFill>
                <a:latin typeface="Times New Roman" panose="02020603050405020304" pitchFamily="18" charset="0"/>
                <a:cs typeface="Times New Roman" panose="02020603050405020304" pitchFamily="18" charset="0"/>
              </a:rPr>
              <a:t> Z: </a:t>
            </a:r>
            <a:r>
              <a:rPr lang="en-US" sz="4000" dirty="0" err="1">
                <a:solidFill>
                  <a:srgbClr val="000000"/>
                </a:solidFill>
                <a:latin typeface="Times New Roman" panose="02020603050405020304" pitchFamily="18" charset="0"/>
                <a:cs typeface="Times New Roman" panose="02020603050405020304" pitchFamily="18" charset="0"/>
              </a:rPr>
              <a:t>Lạm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phát</a:t>
            </a:r>
            <a:r>
              <a:rPr lang="en-US" sz="4000" dirty="0">
                <a:solidFill>
                  <a:srgbClr val="000000"/>
                </a:solidFill>
                <a:latin typeface="Times New Roman" panose="02020603050405020304" pitchFamily="18" charset="0"/>
                <a:cs typeface="Times New Roman" panose="02020603050405020304" pitchFamily="18" charset="0"/>
              </a:rPr>
              <a:t> phi </a:t>
            </a:r>
            <a:r>
              <a:rPr lang="en-US" sz="4000" dirty="0" err="1">
                <a:solidFill>
                  <a:srgbClr val="000000"/>
                </a:solidFill>
                <a:latin typeface="Times New Roman" panose="02020603050405020304" pitchFamily="18" charset="0"/>
                <a:cs typeface="Times New Roman" panose="02020603050405020304" pitchFamily="18" charset="0"/>
              </a:rPr>
              <a:t>mã</a:t>
            </a:r>
            <a:r>
              <a:rPr lang="en-US" sz="4000" dirty="0">
                <a:solidFill>
                  <a:srgbClr val="00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1A9808FF-3756-E2A6-715D-1464B73D2C89}"/>
              </a:ext>
            </a:extLst>
          </p:cNvPr>
          <p:cNvSpPr/>
          <p:nvPr/>
        </p:nvSpPr>
        <p:spPr>
          <a:xfrm>
            <a:off x="1295400" y="6362700"/>
            <a:ext cx="6477000" cy="28956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4000" b="1" dirty="0">
                <a:solidFill>
                  <a:srgbClr val="000000"/>
                </a:solidFill>
                <a:latin typeface="Times New Roman" panose="02020603050405020304" pitchFamily="18" charset="0"/>
                <a:cs typeface="Times New Roman" panose="02020603050405020304" pitchFamily="18" charset="0"/>
              </a:rPr>
              <a:t>C</a:t>
            </a:r>
          </a:p>
          <a:p>
            <a:pPr>
              <a:spcAft>
                <a:spcPts val="600"/>
              </a:spcAft>
            </a:pPr>
            <a:r>
              <a:rPr lang="en-US" sz="4000" dirty="0" err="1">
                <a:solidFill>
                  <a:srgbClr val="000000"/>
                </a:solidFill>
                <a:latin typeface="Times New Roman" panose="02020603050405020304" pitchFamily="18" charset="0"/>
                <a:cs typeface="Times New Roman" panose="02020603050405020304" pitchFamily="18" charset="0"/>
              </a:rPr>
              <a:t>Năm</a:t>
            </a:r>
            <a:r>
              <a:rPr lang="en-US" sz="4000" dirty="0">
                <a:solidFill>
                  <a:srgbClr val="000000"/>
                </a:solidFill>
                <a:latin typeface="Times New Roman" panose="02020603050405020304" pitchFamily="18" charset="0"/>
                <a:cs typeface="Times New Roman" panose="02020603050405020304" pitchFamily="18" charset="0"/>
              </a:rPr>
              <a:t> X: </a:t>
            </a:r>
            <a:r>
              <a:rPr lang="en-US" sz="4000" dirty="0" err="1">
                <a:solidFill>
                  <a:srgbClr val="000000"/>
                </a:solidFill>
                <a:latin typeface="Times New Roman" panose="02020603050405020304" pitchFamily="18" charset="0"/>
                <a:cs typeface="Times New Roman" panose="02020603050405020304" pitchFamily="18" charset="0"/>
              </a:rPr>
              <a:t>Lạm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phát</a:t>
            </a:r>
            <a:r>
              <a:rPr lang="en-US" sz="4000" dirty="0">
                <a:solidFill>
                  <a:srgbClr val="000000"/>
                </a:solidFill>
                <a:latin typeface="Times New Roman" panose="02020603050405020304" pitchFamily="18" charset="0"/>
                <a:cs typeface="Times New Roman" panose="02020603050405020304" pitchFamily="18" charset="0"/>
              </a:rPr>
              <a:t> phi </a:t>
            </a:r>
            <a:r>
              <a:rPr lang="en-US" sz="4000" dirty="0" err="1">
                <a:solidFill>
                  <a:srgbClr val="000000"/>
                </a:solidFill>
                <a:latin typeface="Times New Roman" panose="02020603050405020304" pitchFamily="18" charset="0"/>
                <a:cs typeface="Times New Roman" panose="02020603050405020304" pitchFamily="18" charset="0"/>
              </a:rPr>
              <a:t>mã</a:t>
            </a:r>
            <a:r>
              <a:rPr lang="en-US" sz="4000" dirty="0">
                <a:solidFill>
                  <a:srgbClr val="000000"/>
                </a:solidFill>
                <a:latin typeface="Times New Roman" panose="02020603050405020304" pitchFamily="18" charset="0"/>
                <a:cs typeface="Times New Roman" panose="02020603050405020304" pitchFamily="18" charset="0"/>
              </a:rPr>
              <a:t>.</a:t>
            </a:r>
          </a:p>
          <a:p>
            <a:pPr>
              <a:spcAft>
                <a:spcPts val="600"/>
              </a:spcAft>
            </a:pPr>
            <a:r>
              <a:rPr lang="en-US" sz="4000" dirty="0" err="1">
                <a:solidFill>
                  <a:srgbClr val="000000"/>
                </a:solidFill>
                <a:latin typeface="Times New Roman" panose="02020603050405020304" pitchFamily="18" charset="0"/>
                <a:cs typeface="Times New Roman" panose="02020603050405020304" pitchFamily="18" charset="0"/>
              </a:rPr>
              <a:t>Năm</a:t>
            </a:r>
            <a:r>
              <a:rPr lang="en-US" sz="4000" dirty="0">
                <a:solidFill>
                  <a:srgbClr val="000000"/>
                </a:solidFill>
                <a:latin typeface="Times New Roman" panose="02020603050405020304" pitchFamily="18" charset="0"/>
                <a:cs typeface="Times New Roman" panose="02020603050405020304" pitchFamily="18" charset="0"/>
              </a:rPr>
              <a:t> Y:  </a:t>
            </a:r>
            <a:r>
              <a:rPr lang="en-US" sz="4000" dirty="0" err="1">
                <a:solidFill>
                  <a:srgbClr val="000000"/>
                </a:solidFill>
                <a:latin typeface="Times New Roman" panose="02020603050405020304" pitchFamily="18" charset="0"/>
                <a:cs typeface="Times New Roman" panose="02020603050405020304" pitchFamily="18" charset="0"/>
              </a:rPr>
              <a:t>Siêu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lạm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phát</a:t>
            </a:r>
            <a:r>
              <a:rPr lang="en-US" sz="4000" dirty="0">
                <a:solidFill>
                  <a:srgbClr val="000000"/>
                </a:solidFill>
                <a:latin typeface="Times New Roman" panose="02020603050405020304" pitchFamily="18" charset="0"/>
                <a:cs typeface="Times New Roman" panose="02020603050405020304" pitchFamily="18" charset="0"/>
              </a:rPr>
              <a:t>.</a:t>
            </a:r>
          </a:p>
          <a:p>
            <a:pPr>
              <a:spcAft>
                <a:spcPts val="600"/>
              </a:spcAft>
            </a:pPr>
            <a:r>
              <a:rPr lang="en-US" sz="4000" dirty="0" err="1">
                <a:solidFill>
                  <a:srgbClr val="000000"/>
                </a:solidFill>
                <a:latin typeface="Times New Roman" panose="02020603050405020304" pitchFamily="18" charset="0"/>
                <a:cs typeface="Times New Roman" panose="02020603050405020304" pitchFamily="18" charset="0"/>
              </a:rPr>
              <a:t>Năm</a:t>
            </a:r>
            <a:r>
              <a:rPr lang="en-US" sz="4000" dirty="0">
                <a:solidFill>
                  <a:srgbClr val="000000"/>
                </a:solidFill>
                <a:latin typeface="Times New Roman" panose="02020603050405020304" pitchFamily="18" charset="0"/>
                <a:cs typeface="Times New Roman" panose="02020603050405020304" pitchFamily="18" charset="0"/>
              </a:rPr>
              <a:t> Z: </a:t>
            </a:r>
            <a:r>
              <a:rPr lang="en-US" sz="4000" dirty="0" err="1">
                <a:solidFill>
                  <a:srgbClr val="000000"/>
                </a:solidFill>
                <a:latin typeface="Times New Roman" panose="02020603050405020304" pitchFamily="18" charset="0"/>
                <a:cs typeface="Times New Roman" panose="02020603050405020304" pitchFamily="18" charset="0"/>
              </a:rPr>
              <a:t>Lạm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vừa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phải</a:t>
            </a:r>
            <a:r>
              <a:rPr lang="en-US" sz="4000" dirty="0">
                <a:solidFill>
                  <a:srgbClr val="00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72067F0-8BDF-9E16-EA9D-6C1BFFB2C7E3}"/>
              </a:ext>
            </a:extLst>
          </p:cNvPr>
          <p:cNvSpPr/>
          <p:nvPr/>
        </p:nvSpPr>
        <p:spPr>
          <a:xfrm>
            <a:off x="9982200" y="3108462"/>
            <a:ext cx="6634718" cy="28194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dirty="0">
                <a:solidFill>
                  <a:srgbClr val="000000"/>
                </a:solidFill>
                <a:latin typeface="Times New Roman" panose="02020603050405020304" pitchFamily="18" charset="0"/>
                <a:cs typeface="Times New Roman" panose="02020603050405020304" pitchFamily="18" charset="0"/>
              </a:rPr>
              <a:t>B</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X: </a:t>
            </a:r>
            <a:r>
              <a:rPr lang="en-US" sz="4000" dirty="0" err="1">
                <a:solidFill>
                  <a:srgbClr val="000000"/>
                </a:solidFill>
                <a:latin typeface="Times New Roman" panose="02020603050405020304" pitchFamily="18" charset="0"/>
                <a:cs typeface="Times New Roman" panose="02020603050405020304" pitchFamily="18" charset="0"/>
              </a:rPr>
              <a:t>Siêu</a:t>
            </a:r>
            <a:r>
              <a:rPr lang="en-US" sz="4000" dirty="0">
                <a:solidFill>
                  <a:srgbClr val="000000"/>
                </a:solidFill>
                <a:latin typeface="Times New Roman" panose="02020603050405020304" pitchFamily="18" charset="0"/>
                <a:cs typeface="Times New Roman" panose="02020603050405020304" pitchFamily="18" charset="0"/>
              </a:rPr>
              <a:t> l</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ạm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phát</a:t>
            </a:r>
            <a:r>
              <a:rPr lang="en-US" sz="4000" dirty="0">
                <a:solidFill>
                  <a:srgbClr val="000000"/>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Y:  </a:t>
            </a:r>
            <a:r>
              <a:rPr lang="en-US" sz="4000" dirty="0">
                <a:solidFill>
                  <a:srgbClr val="000000"/>
                </a:solidFill>
                <a:latin typeface="Times New Roman" panose="02020603050405020304" pitchFamily="18" charset="0"/>
                <a:cs typeface="Times New Roman" panose="02020603050405020304" pitchFamily="18" charset="0"/>
              </a:rPr>
              <a:t>L</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ạm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vừa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phải</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Z: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mã</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5ADDB698-D26E-CE84-9D9C-2E92149CC1B5}"/>
              </a:ext>
            </a:extLst>
          </p:cNvPr>
          <p:cNvSpPr/>
          <p:nvPr/>
        </p:nvSpPr>
        <p:spPr>
          <a:xfrm>
            <a:off x="9982200" y="6362700"/>
            <a:ext cx="6634718" cy="2819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dirty="0">
                <a:solidFill>
                  <a:srgbClr val="000000"/>
                </a:solidFill>
                <a:latin typeface="Times New Roman" panose="02020603050405020304" pitchFamily="18" charset="0"/>
                <a:cs typeface="Times New Roman" panose="02020603050405020304" pitchFamily="18" charset="0"/>
              </a:rPr>
              <a:t>D</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X: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vừa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phải</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Y:  </a:t>
            </a:r>
            <a:r>
              <a:rPr lang="en-US" sz="4000" dirty="0">
                <a:solidFill>
                  <a:srgbClr val="000000"/>
                </a:solidFill>
                <a:latin typeface="Times New Roman" panose="02020603050405020304" pitchFamily="18" charset="0"/>
                <a:cs typeface="Times New Roman" panose="02020603050405020304" pitchFamily="18" charset="0"/>
              </a:rPr>
              <a:t>L</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ạm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phát</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mã</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Z: </a:t>
            </a:r>
            <a:r>
              <a:rPr lang="en-US" sz="4000" dirty="0" err="1">
                <a:solidFill>
                  <a:srgbClr val="000000"/>
                </a:solidFill>
                <a:latin typeface="Times New Roman" panose="02020603050405020304" pitchFamily="18" charset="0"/>
                <a:cs typeface="Times New Roman" panose="02020603050405020304" pitchFamily="18" charset="0"/>
              </a:rPr>
              <a:t>Siêu</a:t>
            </a:r>
            <a:r>
              <a:rPr lang="en-US" sz="4000" dirty="0">
                <a:solidFill>
                  <a:srgbClr val="000000"/>
                </a:solidFill>
                <a:latin typeface="Times New Roman" panose="02020603050405020304" pitchFamily="18" charset="0"/>
                <a:cs typeface="Times New Roman" panose="02020603050405020304" pitchFamily="18" charset="0"/>
              </a:rPr>
              <a:t> l</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ạm</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phát</a:t>
            </a:r>
            <a:r>
              <a:rPr lang="en-US" sz="4000" dirty="0">
                <a:solidFill>
                  <a:srgbClr val="000000"/>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Arrow: Left 15">
            <a:extLst>
              <a:ext uri="{FF2B5EF4-FFF2-40B4-BE49-F238E27FC236}">
                <a16:creationId xmlns:a16="http://schemas.microsoft.com/office/drawing/2014/main" id="{992B5370-5D3F-95F5-AAFC-7EBF539F87AA}"/>
              </a:ext>
            </a:extLst>
          </p:cNvPr>
          <p:cNvSpPr/>
          <p:nvPr/>
        </p:nvSpPr>
        <p:spPr>
          <a:xfrm>
            <a:off x="304800" y="9258300"/>
            <a:ext cx="2514600" cy="83820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hlinkClick r:id="" action="ppaction://noaction"/>
              </a:rPr>
              <a:t>BACK</a:t>
            </a:r>
            <a:endParaRPr lang="en-US" dirty="0"/>
          </a:p>
        </p:txBody>
      </p:sp>
      <p:sp>
        <p:nvSpPr>
          <p:cNvPr id="2" name="Oval 1">
            <a:extLst>
              <a:ext uri="{FF2B5EF4-FFF2-40B4-BE49-F238E27FC236}">
                <a16:creationId xmlns:a16="http://schemas.microsoft.com/office/drawing/2014/main" id="{5EE706B9-A1BF-7FF2-CAE1-C1398C4BDF22}"/>
              </a:ext>
            </a:extLst>
          </p:cNvPr>
          <p:cNvSpPr/>
          <p:nvPr/>
        </p:nvSpPr>
        <p:spPr>
          <a:xfrm>
            <a:off x="12725400" y="6362700"/>
            <a:ext cx="1066800" cy="838201"/>
          </a:xfrm>
          <a:prstGeom prst="ellipse">
            <a:avLst/>
          </a:prstGeom>
          <a:noFill/>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a:p>
        </p:txBody>
      </p:sp>
    </p:spTree>
    <p:extLst>
      <p:ext uri="{BB962C8B-B14F-4D97-AF65-F5344CB8AC3E}">
        <p14:creationId xmlns:p14="http://schemas.microsoft.com/office/powerpoint/2010/main" val="3184472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B91142-4458-5AF0-57A0-084F8427FF07}"/>
              </a:ext>
            </a:extLst>
          </p:cNvPr>
          <p:cNvSpPr/>
          <p:nvPr/>
        </p:nvSpPr>
        <p:spPr>
          <a:xfrm>
            <a:off x="-20053" y="-14037"/>
            <a:ext cx="18288000" cy="10287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83003D6C-44FD-D945-AA6C-0667A1933F90}"/>
              </a:ext>
            </a:extLst>
          </p:cNvPr>
          <p:cNvGraphicFramePr>
            <a:graphicFrameLocks noGrp="1"/>
          </p:cNvGraphicFramePr>
          <p:nvPr>
            <p:extLst>
              <p:ext uri="{D42A27DB-BD31-4B8C-83A1-F6EECF244321}">
                <p14:modId xmlns:p14="http://schemas.microsoft.com/office/powerpoint/2010/main" val="1141826145"/>
              </p:ext>
            </p:extLst>
          </p:nvPr>
        </p:nvGraphicFramePr>
        <p:xfrm>
          <a:off x="838200" y="678281"/>
          <a:ext cx="16611600" cy="9129803"/>
        </p:xfrm>
        <a:graphic>
          <a:graphicData uri="http://schemas.openxmlformats.org/drawingml/2006/table">
            <a:tbl>
              <a:tblPr firstRow="1" bandRow="1">
                <a:tableStyleId>{BDBED569-4797-4DF1-A0F4-6AAB3CD982D8}</a:tableStyleId>
              </a:tblPr>
              <a:tblGrid>
                <a:gridCol w="762000">
                  <a:extLst>
                    <a:ext uri="{9D8B030D-6E8A-4147-A177-3AD203B41FA5}">
                      <a16:colId xmlns:a16="http://schemas.microsoft.com/office/drawing/2014/main" val="2790430923"/>
                    </a:ext>
                  </a:extLst>
                </a:gridCol>
                <a:gridCol w="12062162">
                  <a:extLst>
                    <a:ext uri="{9D8B030D-6E8A-4147-A177-3AD203B41FA5}">
                      <a16:colId xmlns:a16="http://schemas.microsoft.com/office/drawing/2014/main" val="3142054409"/>
                    </a:ext>
                  </a:extLst>
                </a:gridCol>
                <a:gridCol w="1939907">
                  <a:extLst>
                    <a:ext uri="{9D8B030D-6E8A-4147-A177-3AD203B41FA5}">
                      <a16:colId xmlns:a16="http://schemas.microsoft.com/office/drawing/2014/main" val="772053319"/>
                    </a:ext>
                  </a:extLst>
                </a:gridCol>
                <a:gridCol w="1847531">
                  <a:extLst>
                    <a:ext uri="{9D8B030D-6E8A-4147-A177-3AD203B41FA5}">
                      <a16:colId xmlns:a16="http://schemas.microsoft.com/office/drawing/2014/main" val="2923343580"/>
                    </a:ext>
                  </a:extLst>
                </a:gridCol>
              </a:tblGrid>
              <a:tr h="1582469">
                <a:tc gridSpan="2">
                  <a:txBody>
                    <a:bodyPr/>
                    <a:lstStyle/>
                    <a:p>
                      <a:pPr algn="ct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endParaRPr lang="en-US" sz="40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tc>
                  <a:txBody>
                    <a:bodyPr/>
                    <a:lstStyle/>
                    <a:p>
                      <a:pPr algn="ctr"/>
                      <a:r>
                        <a:rPr lang="en-US" sz="4000" dirty="0" err="1">
                          <a:latin typeface="Times New Roman" panose="02020603050405020304" pitchFamily="18" charset="0"/>
                          <a:cs typeface="Times New Roman" panose="02020603050405020304" pitchFamily="18" charset="0"/>
                        </a:rPr>
                        <a:t>Đúng</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000" dirty="0">
                          <a:latin typeface="Times New Roman" panose="02020603050405020304" pitchFamily="18" charset="0"/>
                          <a:cs typeface="Times New Roman" panose="02020603050405020304" pitchFamily="18" charset="0"/>
                        </a:rPr>
                        <a:t>Sai</a:t>
                      </a:r>
                    </a:p>
                  </a:txBody>
                  <a:tcPr/>
                </a:tc>
                <a:extLst>
                  <a:ext uri="{0D108BD9-81ED-4DB2-BD59-A6C34878D82A}">
                    <a16:rowId xmlns:a16="http://schemas.microsoft.com/office/drawing/2014/main" val="2193478343"/>
                  </a:ext>
                </a:extLst>
              </a:tr>
              <a:tr h="2091515">
                <a:tc>
                  <a:txBody>
                    <a:bodyPr/>
                    <a:lstStyle/>
                    <a:p>
                      <a:pPr algn="ctr"/>
                      <a:r>
                        <a:rPr lang="en-US" sz="4000" dirty="0">
                          <a:latin typeface="Times New Roman" panose="02020603050405020304" pitchFamily="18" charset="0"/>
                          <a:cs typeface="Times New Roman" panose="02020603050405020304" pitchFamily="18" charset="0"/>
                        </a:rPr>
                        <a:t>1</a:t>
                      </a:r>
                    </a:p>
                  </a:txBody>
                  <a:tcPr/>
                </a:tc>
                <a:tc>
                  <a:txBody>
                    <a:bodyPr/>
                    <a:lstStyle/>
                    <a:p>
                      <a:pPr algn="just"/>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Lạm</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phát</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tình</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trạng</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mức</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giá</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chung</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nền</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kinh</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tế</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giảm</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xuống</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trong</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một</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khoản</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thời</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gian</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nhất</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4000" b="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định</a:t>
                      </a:r>
                      <a:r>
                        <a:rPr kumimoji="0" lang="en-US" altLang="en-US" sz="40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1126278"/>
                  </a:ext>
                </a:extLst>
              </a:tr>
              <a:tr h="1781835">
                <a:tc>
                  <a:txBody>
                    <a:bodyPr/>
                    <a:lstStyle/>
                    <a:p>
                      <a:pPr algn="ctr"/>
                      <a:r>
                        <a:rPr lang="en-US" sz="4000" dirty="0">
                          <a:latin typeface="Times New Roman" panose="02020603050405020304" pitchFamily="18" charset="0"/>
                          <a:cs typeface="Times New Roman" panose="02020603050405020304" pitchFamily="18" charset="0"/>
                        </a:rPr>
                        <a:t>2</a:t>
                      </a:r>
                    </a:p>
                  </a:txBody>
                  <a:tcPr/>
                </a:tc>
                <a:tc>
                  <a:txBody>
                    <a:bodyPr/>
                    <a:lstStyle/>
                    <a:p>
                      <a:pPr algn="just"/>
                      <a:r>
                        <a:rPr lang="vi-VN" sz="4000" dirty="0">
                          <a:latin typeface="Times New Roman" panose="02020603050405020304" pitchFamily="18" charset="0"/>
                          <a:cs typeface="Times New Roman" panose="02020603050405020304" pitchFamily="18" charset="0"/>
                        </a:rPr>
                        <a:t>Đầu cơ, buôn lậu, làm hàng giả là những hành vi góp phần làm tăng lạm phát.</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86398406"/>
                  </a:ext>
                </a:extLst>
              </a:tr>
              <a:tr h="1582469">
                <a:tc>
                  <a:txBody>
                    <a:bodyPr/>
                    <a:lstStyle/>
                    <a:p>
                      <a:pPr algn="ctr"/>
                      <a:r>
                        <a:rPr lang="en-US" sz="4000" dirty="0">
                          <a:latin typeface="Times New Roman" panose="02020603050405020304" pitchFamily="18" charset="0"/>
                          <a:cs typeface="Times New Roman" panose="02020603050405020304" pitchFamily="18" charset="0"/>
                        </a:rPr>
                        <a:t>3</a:t>
                      </a:r>
                    </a:p>
                  </a:txBody>
                  <a:tcPr/>
                </a:tc>
                <a:tc>
                  <a:txBody>
                    <a:bodyPr/>
                    <a:lstStyle/>
                    <a:p>
                      <a:pPr algn="just"/>
                      <a:r>
                        <a:rPr lang="en-US" sz="4000" dirty="0" err="1">
                          <a:latin typeface="Times New Roman" panose="02020603050405020304" pitchFamily="18" charset="0"/>
                          <a:cs typeface="Times New Roman" panose="02020603050405020304" pitchFamily="18" charset="0"/>
                        </a:rPr>
                        <a:t>Tiêu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giúp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góp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kiềm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a:t>
                      </a:r>
                    </a:p>
                  </a:txBody>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4122135"/>
                  </a:ext>
                </a:extLst>
              </a:tr>
              <a:tr h="2091515">
                <a:tc>
                  <a:txBody>
                    <a:bodyPr/>
                    <a:lstStyle/>
                    <a:p>
                      <a:pPr algn="ctr"/>
                      <a:r>
                        <a:rPr lang="en-US" sz="4000" dirty="0">
                          <a:latin typeface="Times New Roman" panose="02020603050405020304" pitchFamily="18" charset="0"/>
                          <a:cs typeface="Times New Roman" panose="02020603050405020304" pitchFamily="18" charset="0"/>
                        </a:rPr>
                        <a:t>4</a:t>
                      </a:r>
                    </a:p>
                  </a:txBody>
                  <a:tcPr/>
                </a:tc>
                <a:tc>
                  <a:txBody>
                    <a:bodyPr/>
                    <a:lstStyle/>
                    <a:p>
                      <a:pPr algn="just"/>
                      <a:r>
                        <a:rPr lang="vi-VN" sz="4000" dirty="0">
                          <a:latin typeface="Times New Roman" panose="02020603050405020304" pitchFamily="18" charset="0"/>
                          <a:cs typeface="Times New Roman" panose="02020603050405020304" pitchFamily="18" charset="0"/>
                        </a:rPr>
                        <a:t>Lãng phí tài nguyên, năng lượng là hành vi kinh tế bình thường, không liên quan đến lạm phát.</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tc>
                <a:tc>
                  <a:txBody>
                    <a:bodyPr/>
                    <a:lstStyle/>
                    <a:p>
                      <a:pPr algn="ctr"/>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8160994"/>
                  </a:ext>
                </a:extLst>
              </a:tr>
            </a:tbl>
          </a:graphicData>
        </a:graphic>
      </p:graphicFrame>
      <p:sp>
        <p:nvSpPr>
          <p:cNvPr id="5" name="Rectangle 4">
            <a:extLst>
              <a:ext uri="{FF2B5EF4-FFF2-40B4-BE49-F238E27FC236}">
                <a16:creationId xmlns:a16="http://schemas.microsoft.com/office/drawing/2014/main" id="{46A7DE7C-816D-1F0F-759F-F8A439C0A6CE}"/>
              </a:ext>
            </a:extLst>
          </p:cNvPr>
          <p:cNvSpPr/>
          <p:nvPr/>
        </p:nvSpPr>
        <p:spPr>
          <a:xfrm>
            <a:off x="16002000" y="2857500"/>
            <a:ext cx="1066800" cy="990600"/>
          </a:xfrm>
          <a:prstGeom prst="rect">
            <a:avLst/>
          </a:prstGeom>
          <a:noFill/>
          <a:ln>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X</a:t>
            </a:r>
          </a:p>
        </p:txBody>
      </p:sp>
      <p:sp>
        <p:nvSpPr>
          <p:cNvPr id="6" name="Rectangle 5">
            <a:extLst>
              <a:ext uri="{FF2B5EF4-FFF2-40B4-BE49-F238E27FC236}">
                <a16:creationId xmlns:a16="http://schemas.microsoft.com/office/drawing/2014/main" id="{D3377430-936D-7E91-5EEC-6A921E075C92}"/>
              </a:ext>
            </a:extLst>
          </p:cNvPr>
          <p:cNvSpPr/>
          <p:nvPr/>
        </p:nvSpPr>
        <p:spPr>
          <a:xfrm>
            <a:off x="14020800" y="4747882"/>
            <a:ext cx="1066800" cy="990600"/>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X</a:t>
            </a:r>
          </a:p>
        </p:txBody>
      </p:sp>
      <p:sp>
        <p:nvSpPr>
          <p:cNvPr id="7" name="Rectangle 6">
            <a:extLst>
              <a:ext uri="{FF2B5EF4-FFF2-40B4-BE49-F238E27FC236}">
                <a16:creationId xmlns:a16="http://schemas.microsoft.com/office/drawing/2014/main" id="{9BA5C74E-1680-9B3C-E586-7238EC8D9A7C}"/>
              </a:ext>
            </a:extLst>
          </p:cNvPr>
          <p:cNvSpPr/>
          <p:nvPr/>
        </p:nvSpPr>
        <p:spPr>
          <a:xfrm>
            <a:off x="14020800" y="6430800"/>
            <a:ext cx="1066800" cy="990600"/>
          </a:xfrm>
          <a:prstGeom prst="rect">
            <a:avLst/>
          </a:prstGeom>
          <a:noFill/>
          <a:ln>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X</a:t>
            </a:r>
          </a:p>
        </p:txBody>
      </p:sp>
      <p:sp>
        <p:nvSpPr>
          <p:cNvPr id="10" name="Rectangle 9">
            <a:extLst>
              <a:ext uri="{FF2B5EF4-FFF2-40B4-BE49-F238E27FC236}">
                <a16:creationId xmlns:a16="http://schemas.microsoft.com/office/drawing/2014/main" id="{A44514F2-4B03-B4D8-C37C-FDA612CBAF49}"/>
              </a:ext>
            </a:extLst>
          </p:cNvPr>
          <p:cNvSpPr/>
          <p:nvPr/>
        </p:nvSpPr>
        <p:spPr>
          <a:xfrm>
            <a:off x="16002000" y="8343900"/>
            <a:ext cx="1066800" cy="990600"/>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X</a:t>
            </a:r>
          </a:p>
        </p:txBody>
      </p:sp>
    </p:spTree>
    <p:extLst>
      <p:ext uri="{BB962C8B-B14F-4D97-AF65-F5344CB8AC3E}">
        <p14:creationId xmlns:p14="http://schemas.microsoft.com/office/powerpoint/2010/main" val="11839872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ạm phát toàn cầu nhìn từ những chiếc bánh - VTV24">
            <a:hlinkClick r:id="" action="ppaction://media"/>
            <a:extLst>
              <a:ext uri="{FF2B5EF4-FFF2-40B4-BE49-F238E27FC236}">
                <a16:creationId xmlns:a16="http://schemas.microsoft.com/office/drawing/2014/main" id="{D37C1EF9-AE5F-2BD9-DE0B-190A17782D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50"/>
            <a:ext cx="18288000" cy="8881040"/>
          </a:xfrm>
          <a:prstGeom prst="rect">
            <a:avLst/>
          </a:prstGeom>
        </p:spPr>
      </p:pic>
      <p:grpSp>
        <p:nvGrpSpPr>
          <p:cNvPr id="3" name="Group 3">
            <a:extLst>
              <a:ext uri="{FF2B5EF4-FFF2-40B4-BE49-F238E27FC236}">
                <a16:creationId xmlns:a16="http://schemas.microsoft.com/office/drawing/2014/main" id="{FDB456F6-1733-DEBC-ABCD-3CA288E018E2}"/>
              </a:ext>
            </a:extLst>
          </p:cNvPr>
          <p:cNvGrpSpPr/>
          <p:nvPr/>
        </p:nvGrpSpPr>
        <p:grpSpPr>
          <a:xfrm>
            <a:off x="133350" y="8861990"/>
            <a:ext cx="18135600" cy="1233864"/>
            <a:chOff x="0" y="0"/>
            <a:chExt cx="3286657" cy="547037"/>
          </a:xfrm>
        </p:grpSpPr>
        <p:sp>
          <p:nvSpPr>
            <p:cNvPr id="4" name="Freeform 4">
              <a:extLst>
                <a:ext uri="{FF2B5EF4-FFF2-40B4-BE49-F238E27FC236}">
                  <a16:creationId xmlns:a16="http://schemas.microsoft.com/office/drawing/2014/main" id="{2B8B3617-683F-C123-D643-4EAFC65D80BE}"/>
                </a:ext>
              </a:extLst>
            </p:cNvPr>
            <p:cNvSpPr/>
            <p:nvPr/>
          </p:nvSpPr>
          <p:spPr>
            <a:xfrm>
              <a:off x="0" y="0"/>
              <a:ext cx="3286657" cy="547037"/>
            </a:xfrm>
            <a:custGeom>
              <a:avLst/>
              <a:gdLst/>
              <a:ahLst/>
              <a:cxnLst/>
              <a:rect l="l" t="t" r="r" b="b"/>
              <a:pathLst>
                <a:path w="3286657" h="695693">
                  <a:moveTo>
                    <a:pt x="0" y="0"/>
                  </a:moveTo>
                  <a:lnTo>
                    <a:pt x="3286657" y="0"/>
                  </a:lnTo>
                  <a:lnTo>
                    <a:pt x="3286657" y="695693"/>
                  </a:lnTo>
                  <a:lnTo>
                    <a:pt x="0" y="695693"/>
                  </a:lnTo>
                  <a:close/>
                </a:path>
              </a:pathLst>
            </a:custGeom>
            <a:solidFill>
              <a:srgbClr val="FFFFFF"/>
            </a:solidFill>
          </p:spPr>
        </p:sp>
      </p:grpSp>
      <p:sp>
        <p:nvSpPr>
          <p:cNvPr id="5" name="TextBox 11">
            <a:extLst>
              <a:ext uri="{FF2B5EF4-FFF2-40B4-BE49-F238E27FC236}">
                <a16:creationId xmlns:a16="http://schemas.microsoft.com/office/drawing/2014/main" id="{63A8812C-D13B-7B1B-DC98-BF81AD03CDAF}"/>
              </a:ext>
            </a:extLst>
          </p:cNvPr>
          <p:cNvSpPr txBox="1"/>
          <p:nvPr/>
        </p:nvSpPr>
        <p:spPr>
          <a:xfrm>
            <a:off x="257175" y="8953500"/>
            <a:ext cx="17773650" cy="1233864"/>
          </a:xfrm>
          <a:prstGeom prst="rect">
            <a:avLst/>
          </a:prstGeom>
        </p:spPr>
        <p:txBody>
          <a:bodyPr wrap="square" lIns="0" tIns="0" rIns="0" bIns="0" rtlCol="0" anchor="t">
            <a:spAutoFit/>
          </a:bodyPr>
          <a:lstStyle/>
          <a:p>
            <a:pPr algn="just">
              <a:lnSpc>
                <a:spcPct val="115000"/>
              </a:lnSpc>
              <a:spcAft>
                <a:spcPts val="1000"/>
              </a:spcAft>
            </a:pP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Video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i="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video?</a:t>
            </a:r>
            <a:endParaRPr lang="en-US" sz="3600" b="1" dirty="0">
              <a:solidFill>
                <a:schemeClr val="tx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900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8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0577CB05-11F2-A9E0-69B4-1C6073DBF222}"/>
              </a:ext>
            </a:extLst>
          </p:cNvPr>
          <p:cNvGrpSpPr/>
          <p:nvPr/>
        </p:nvGrpSpPr>
        <p:grpSpPr>
          <a:xfrm>
            <a:off x="293549" y="38101"/>
            <a:ext cx="17308651" cy="1759072"/>
            <a:chOff x="0" y="0"/>
            <a:chExt cx="5997128" cy="1278204"/>
          </a:xfrm>
        </p:grpSpPr>
        <p:sp>
          <p:nvSpPr>
            <p:cNvPr id="3" name="Freeform 4">
              <a:extLst>
                <a:ext uri="{FF2B5EF4-FFF2-40B4-BE49-F238E27FC236}">
                  <a16:creationId xmlns:a16="http://schemas.microsoft.com/office/drawing/2014/main" id="{3C644A85-6235-3178-CEC4-E636BAA02EBF}"/>
                </a:ext>
              </a:extLst>
            </p:cNvPr>
            <p:cNvSpPr/>
            <p:nvPr/>
          </p:nvSpPr>
          <p:spPr>
            <a:xfrm>
              <a:off x="0" y="0"/>
              <a:ext cx="5997129" cy="1278204"/>
            </a:xfrm>
            <a:custGeom>
              <a:avLst/>
              <a:gdLst/>
              <a:ahLst/>
              <a:cxnLst/>
              <a:rect l="l" t="t" r="r" b="b"/>
              <a:pathLst>
                <a:path w="5997129" h="1278204">
                  <a:moveTo>
                    <a:pt x="0" y="0"/>
                  </a:moveTo>
                  <a:lnTo>
                    <a:pt x="5997129" y="0"/>
                  </a:lnTo>
                  <a:lnTo>
                    <a:pt x="5997129" y="1278204"/>
                  </a:lnTo>
                  <a:lnTo>
                    <a:pt x="0" y="1278204"/>
                  </a:lnTo>
                  <a:close/>
                </a:path>
              </a:pathLst>
            </a:custGeom>
            <a:solidFill>
              <a:srgbClr val="FFFFFF"/>
            </a:solidFill>
          </p:spPr>
        </p:sp>
      </p:grpSp>
      <p:sp>
        <p:nvSpPr>
          <p:cNvPr id="4" name="TextBox 14">
            <a:extLst>
              <a:ext uri="{FF2B5EF4-FFF2-40B4-BE49-F238E27FC236}">
                <a16:creationId xmlns:a16="http://schemas.microsoft.com/office/drawing/2014/main" id="{26DC1300-BC3E-12AC-897B-393A07962459}"/>
              </a:ext>
            </a:extLst>
          </p:cNvPr>
          <p:cNvSpPr txBox="1"/>
          <p:nvPr/>
        </p:nvSpPr>
        <p:spPr>
          <a:xfrm>
            <a:off x="924044" y="266700"/>
            <a:ext cx="16678156" cy="1759071"/>
          </a:xfrm>
          <a:prstGeom prst="rect">
            <a:avLst/>
          </a:prstGeom>
        </p:spPr>
        <p:txBody>
          <a:bodyPr wrap="square" lIns="0" tIns="0" rIns="0" bIns="0" rtlCol="0" anchor="t">
            <a:spAutoFit/>
          </a:bodyPr>
          <a:lstStyle/>
          <a:p>
            <a:pPr algn="just">
              <a:lnSpc>
                <a:spcPct val="115000"/>
              </a:lnSpc>
              <a:spcAft>
                <a:spcPts val="1000"/>
              </a:spcAft>
            </a:pPr>
            <a:r>
              <a:rPr lang="en-US" sz="4800" b="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800" b="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vi-VN" sz="4800" b="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4800" b="1"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4800"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Em hãy quan sát </a:t>
            </a:r>
            <a:r>
              <a:rPr lang="en-US" sz="4800"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4800"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4800"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800"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 trả lời câu hỏi</a:t>
            </a:r>
            <a:endParaRPr lang="en-US" sz="4800"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pPr>
            <a:endParaRPr lang="en-US" sz="4800" dirty="0">
              <a:solidFill>
                <a:schemeClr val="tx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05F6BA8-2765-2A26-42D2-9D96876F9F45}"/>
              </a:ext>
            </a:extLst>
          </p:cNvPr>
          <p:cNvPicPr>
            <a:picLocks noChangeAspect="1"/>
          </p:cNvPicPr>
          <p:nvPr/>
        </p:nvPicPr>
        <p:blipFill>
          <a:blip r:embed="rId2"/>
          <a:stretch>
            <a:fillRect/>
          </a:stretch>
        </p:blipFill>
        <p:spPr>
          <a:xfrm>
            <a:off x="12032" y="1797173"/>
            <a:ext cx="10884568" cy="7842127"/>
          </a:xfrm>
          <a:prstGeom prst="rect">
            <a:avLst/>
          </a:prstGeom>
        </p:spPr>
      </p:pic>
      <p:sp>
        <p:nvSpPr>
          <p:cNvPr id="7" name="TextBox 6">
            <a:extLst>
              <a:ext uri="{FF2B5EF4-FFF2-40B4-BE49-F238E27FC236}">
                <a16:creationId xmlns:a16="http://schemas.microsoft.com/office/drawing/2014/main" id="{B3194874-BFDB-3286-FD72-6844A3F22C25}"/>
              </a:ext>
            </a:extLst>
          </p:cNvPr>
          <p:cNvSpPr txBox="1"/>
          <p:nvPr/>
        </p:nvSpPr>
        <p:spPr>
          <a:xfrm>
            <a:off x="10876547" y="1812679"/>
            <a:ext cx="7295147" cy="1938992"/>
          </a:xfrm>
          <a:prstGeom prst="rect">
            <a:avLst/>
          </a:prstGeom>
          <a:solidFill>
            <a:schemeClr val="bg1"/>
          </a:solid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Sắp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năm</a:t>
            </a:r>
            <a:r>
              <a:rPr lang="en-US" sz="4000" dirty="0">
                <a:latin typeface="Times New Roman" panose="02020603050405020304" pitchFamily="18" charset="0"/>
                <a:cs typeface="Times New Roman" panose="02020603050405020304" pitchFamily="18" charset="0"/>
              </a:rPr>
              <a:t> 2004 – 2013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vừa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phi </a:t>
            </a:r>
            <a:r>
              <a:rPr lang="en-US" sz="4000" dirty="0" err="1">
                <a:latin typeface="Times New Roman" panose="02020603050405020304" pitchFamily="18" charset="0"/>
                <a:cs typeface="Times New Roman" panose="02020603050405020304" pitchFamily="18" charset="0"/>
              </a:rPr>
              <a:t>mã</a:t>
            </a:r>
            <a:endParaRPr lang="en-US" sz="4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7AED7DA-A76C-5ECA-BCA2-D026FFEF004A}"/>
              </a:ext>
            </a:extLst>
          </p:cNvPr>
          <p:cNvSpPr txBox="1"/>
          <p:nvPr/>
        </p:nvSpPr>
        <p:spPr>
          <a:xfrm>
            <a:off x="10876547" y="4367224"/>
            <a:ext cx="3200400" cy="1261884"/>
          </a:xfrm>
          <a:prstGeom prst="rect">
            <a:avLst/>
          </a:prstGeom>
          <a:solidFill>
            <a:schemeClr val="accent6">
              <a:lumMod val="20000"/>
              <a:lumOff val="80000"/>
            </a:schemeClr>
          </a:solidFill>
        </p:spPr>
        <p:txBody>
          <a:bodyPr wrap="square" rtlCol="0">
            <a:spAutoFit/>
          </a:bodyPr>
          <a:lstStyle/>
          <a:p>
            <a:pPr algn="ctr"/>
            <a:r>
              <a:rPr lang="en-US" sz="3800" spc="-150" dirty="0">
                <a:latin typeface="Times New Roman" panose="02020603050405020304" pitchFamily="18" charset="0"/>
                <a:cs typeface="Times New Roman" panose="02020603050405020304" pitchFamily="18" charset="0"/>
              </a:rPr>
              <a:t>LP </a:t>
            </a:r>
            <a:r>
              <a:rPr lang="en-US" sz="3800" spc="-150" dirty="0" err="1">
                <a:latin typeface="Times New Roman" panose="02020603050405020304" pitchFamily="18" charset="0"/>
                <a:cs typeface="Times New Roman" panose="02020603050405020304" pitchFamily="18" charset="0"/>
              </a:rPr>
              <a:t>vừa</a:t>
            </a:r>
            <a:r>
              <a:rPr lang="en-US" sz="3800" spc="-150" dirty="0">
                <a:latin typeface="Times New Roman" panose="02020603050405020304" pitchFamily="18" charset="0"/>
                <a:cs typeface="Times New Roman" panose="02020603050405020304" pitchFamily="18" charset="0"/>
              </a:rPr>
              <a:t> </a:t>
            </a:r>
            <a:r>
              <a:rPr lang="en-US" sz="3800" spc="-150" dirty="0" err="1">
                <a:latin typeface="Times New Roman" panose="02020603050405020304" pitchFamily="18" charset="0"/>
                <a:cs typeface="Times New Roman" panose="02020603050405020304" pitchFamily="18" charset="0"/>
              </a:rPr>
              <a:t>phải</a:t>
            </a:r>
            <a:endParaRPr lang="en-US" sz="3800" spc="-150" dirty="0">
              <a:latin typeface="Times New Roman" panose="02020603050405020304" pitchFamily="18" charset="0"/>
              <a:cs typeface="Times New Roman" panose="02020603050405020304" pitchFamily="18" charset="0"/>
            </a:endParaRPr>
          </a:p>
          <a:p>
            <a:pPr algn="ctr"/>
            <a:r>
              <a:rPr lang="en-US" sz="3800" kern="100" spc="-1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 &lt; </a:t>
            </a:r>
            <a:r>
              <a:rPr lang="en-US" sz="3800" kern="100" spc="-15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3800" kern="100" spc="-1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800" kern="100" spc="-15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3800" kern="100" spc="-1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&lt; 10%</a:t>
            </a:r>
            <a:endParaRPr lang="en-US" sz="3800" spc="-15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B756E2C-C737-20A2-E7D9-61818F004682}"/>
              </a:ext>
            </a:extLst>
          </p:cNvPr>
          <p:cNvSpPr txBox="1"/>
          <p:nvPr/>
        </p:nvSpPr>
        <p:spPr>
          <a:xfrm>
            <a:off x="14285494" y="4342053"/>
            <a:ext cx="3886200" cy="1261884"/>
          </a:xfrm>
          <a:prstGeom prst="rect">
            <a:avLst/>
          </a:prstGeom>
          <a:solidFill>
            <a:schemeClr val="accent6">
              <a:lumMod val="40000"/>
              <a:lumOff val="60000"/>
            </a:schemeClr>
          </a:solidFill>
        </p:spPr>
        <p:txBody>
          <a:bodyPr wrap="square" rtlCol="0">
            <a:spAutoFit/>
          </a:bodyPr>
          <a:lstStyle/>
          <a:p>
            <a:pPr algn="ctr"/>
            <a:r>
              <a:rPr lang="en-US" sz="3800" spc="-150" dirty="0">
                <a:latin typeface="Times New Roman" panose="02020603050405020304" pitchFamily="18" charset="0"/>
                <a:cs typeface="Times New Roman" panose="02020603050405020304" pitchFamily="18" charset="0"/>
              </a:rPr>
              <a:t>LP phi </a:t>
            </a:r>
            <a:r>
              <a:rPr lang="en-US" sz="3800" spc="-150" dirty="0" err="1">
                <a:latin typeface="Times New Roman" panose="02020603050405020304" pitchFamily="18" charset="0"/>
                <a:cs typeface="Times New Roman" panose="02020603050405020304" pitchFamily="18" charset="0"/>
              </a:rPr>
              <a:t>mã</a:t>
            </a:r>
            <a:endParaRPr lang="en-US" sz="3800" spc="-150" dirty="0">
              <a:latin typeface="Times New Roman" panose="02020603050405020304" pitchFamily="18" charset="0"/>
              <a:cs typeface="Times New Roman" panose="02020603050405020304" pitchFamily="18" charset="0"/>
            </a:endParaRPr>
          </a:p>
          <a:p>
            <a:pPr algn="ctr"/>
            <a:r>
              <a:rPr lang="en-US" sz="3800" kern="100" spc="-1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 ≤ </a:t>
            </a:r>
            <a:r>
              <a:rPr lang="en-US" sz="3800" kern="100" spc="-15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tỉ</a:t>
            </a:r>
            <a:r>
              <a:rPr lang="en-US" sz="3800" kern="100" spc="-1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800" kern="100" spc="-15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US" sz="3800" kern="100" spc="-1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&lt; 1000%</a:t>
            </a:r>
          </a:p>
        </p:txBody>
      </p:sp>
      <p:sp>
        <p:nvSpPr>
          <p:cNvPr id="10" name="TextBox 9">
            <a:extLst>
              <a:ext uri="{FF2B5EF4-FFF2-40B4-BE49-F238E27FC236}">
                <a16:creationId xmlns:a16="http://schemas.microsoft.com/office/drawing/2014/main" id="{FE53B146-B423-78ED-E0FB-1538A82C90B6}"/>
              </a:ext>
            </a:extLst>
          </p:cNvPr>
          <p:cNvSpPr txBox="1"/>
          <p:nvPr/>
        </p:nvSpPr>
        <p:spPr>
          <a:xfrm>
            <a:off x="10896600" y="5854471"/>
            <a:ext cx="3200400" cy="4057521"/>
          </a:xfrm>
          <a:prstGeom prst="rect">
            <a:avLst/>
          </a:prstGeom>
          <a:solidFill>
            <a:schemeClr val="accent6">
              <a:lumMod val="20000"/>
              <a:lumOff val="80000"/>
            </a:schemeClr>
          </a:solidFill>
        </p:spPr>
        <p:txBody>
          <a:bodyPr wrap="square" rtlCol="0">
            <a:spAutoFit/>
          </a:bodyPr>
          <a:lstStyle/>
          <a:p>
            <a:pPr algn="ctr">
              <a:spcAft>
                <a:spcPts val="1000"/>
              </a:spcAft>
            </a:pPr>
            <a:r>
              <a:rPr lang="vi-VN" sz="36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2004</a:t>
            </a:r>
            <a:endParaRPr lang="en-US" sz="36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endParaRPr>
          </a:p>
          <a:p>
            <a:pPr algn="ctr">
              <a:spcAft>
                <a:spcPts val="1000"/>
              </a:spcAft>
            </a:pPr>
            <a:r>
              <a:rPr lang="vi-VN" sz="36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2005 </a:t>
            </a:r>
            <a:endParaRPr lang="en-US" sz="3600" dirty="0">
              <a:solidFill>
                <a:srgbClr val="000000"/>
              </a:solidFill>
              <a:latin typeface="Times New Roman" panose="02020603050405020304" pitchFamily="18" charset="0"/>
              <a:ea typeface="Batang" panose="02030600000101010101" pitchFamily="18" charset="-127"/>
              <a:cs typeface="Times New Roman" panose="02020603050405020304" pitchFamily="18" charset="0"/>
            </a:endParaRPr>
          </a:p>
          <a:p>
            <a:pPr algn="ctr">
              <a:spcAft>
                <a:spcPts val="1000"/>
              </a:spcAft>
            </a:pPr>
            <a:r>
              <a:rPr lang="vi-VN" sz="36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2006 </a:t>
            </a:r>
            <a:endParaRPr lang="en-US" sz="36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endParaRPr>
          </a:p>
          <a:p>
            <a:pPr algn="ctr">
              <a:spcAft>
                <a:spcPts val="1000"/>
              </a:spcAft>
            </a:pPr>
            <a:r>
              <a:rPr lang="vi-VN" sz="36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2009 </a:t>
            </a:r>
            <a:endParaRPr lang="en-US" sz="36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endParaRPr>
          </a:p>
          <a:p>
            <a:pPr algn="ctr">
              <a:spcAft>
                <a:spcPts val="1000"/>
              </a:spcAft>
            </a:pPr>
            <a:r>
              <a:rPr lang="vi-VN" sz="36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2012 </a:t>
            </a:r>
            <a:endParaRPr lang="en-US" sz="36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endParaRPr>
          </a:p>
          <a:p>
            <a:pPr algn="ctr">
              <a:spcAft>
                <a:spcPts val="1000"/>
              </a:spcAft>
            </a:pPr>
            <a:r>
              <a:rPr lang="vi-VN" sz="36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2013</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B0C0CBE-806E-E60A-F2B6-C9C3D14ED68C}"/>
              </a:ext>
            </a:extLst>
          </p:cNvPr>
          <p:cNvSpPr txBox="1"/>
          <p:nvPr/>
        </p:nvSpPr>
        <p:spPr>
          <a:xfrm>
            <a:off x="14285494" y="5854471"/>
            <a:ext cx="3886200" cy="2431435"/>
          </a:xfrm>
          <a:prstGeom prst="rect">
            <a:avLst/>
          </a:prstGeom>
          <a:solidFill>
            <a:schemeClr val="accent6">
              <a:lumMod val="40000"/>
              <a:lumOff val="60000"/>
            </a:schemeClr>
          </a:solidFill>
        </p:spPr>
        <p:txBody>
          <a:bodyPr wrap="square" rtlCol="0">
            <a:spAutoFit/>
          </a:bodyPr>
          <a:lstStyle/>
          <a:p>
            <a:pPr algn="ctr"/>
            <a:r>
              <a:rPr lang="vi-VN" sz="3800" dirty="0">
                <a:solidFill>
                  <a:srgbClr val="000000"/>
                </a:solidFill>
                <a:effectLst/>
                <a:latin typeface="Times New Roman" panose="02020603050405020304" pitchFamily="18" charset="0"/>
                <a:ea typeface="Batang" panose="02030600000101010101" pitchFamily="18" charset="-127"/>
              </a:rPr>
              <a:t>2007</a:t>
            </a:r>
            <a:endParaRPr lang="en-US" sz="3800" dirty="0">
              <a:solidFill>
                <a:srgbClr val="000000"/>
              </a:solidFill>
              <a:effectLst/>
              <a:latin typeface="Times New Roman" panose="02020603050405020304" pitchFamily="18" charset="0"/>
              <a:ea typeface="Batang" panose="02030600000101010101" pitchFamily="18" charset="-127"/>
            </a:endParaRPr>
          </a:p>
          <a:p>
            <a:pPr algn="ctr"/>
            <a:r>
              <a:rPr lang="vi-VN" sz="3800" dirty="0">
                <a:solidFill>
                  <a:srgbClr val="000000"/>
                </a:solidFill>
                <a:effectLst/>
                <a:latin typeface="Times New Roman" panose="02020603050405020304" pitchFamily="18" charset="0"/>
                <a:ea typeface="Batang" panose="02030600000101010101" pitchFamily="18" charset="-127"/>
              </a:rPr>
              <a:t>2008</a:t>
            </a:r>
            <a:endParaRPr lang="en-US" sz="3800" dirty="0">
              <a:solidFill>
                <a:srgbClr val="000000"/>
              </a:solidFill>
              <a:effectLst/>
              <a:latin typeface="Times New Roman" panose="02020603050405020304" pitchFamily="18" charset="0"/>
              <a:ea typeface="Batang" panose="02030600000101010101" pitchFamily="18" charset="-127"/>
            </a:endParaRPr>
          </a:p>
          <a:p>
            <a:pPr algn="ctr"/>
            <a:r>
              <a:rPr lang="vi-VN" sz="3800" dirty="0">
                <a:solidFill>
                  <a:srgbClr val="000000"/>
                </a:solidFill>
                <a:effectLst/>
                <a:latin typeface="Times New Roman" panose="02020603050405020304" pitchFamily="18" charset="0"/>
                <a:ea typeface="Batang" panose="02030600000101010101" pitchFamily="18" charset="-127"/>
              </a:rPr>
              <a:t>2010</a:t>
            </a:r>
            <a:endParaRPr lang="en-US" sz="3800" dirty="0">
              <a:solidFill>
                <a:srgbClr val="000000"/>
              </a:solidFill>
              <a:effectLst/>
              <a:latin typeface="Times New Roman" panose="02020603050405020304" pitchFamily="18" charset="0"/>
              <a:ea typeface="Batang" panose="02030600000101010101" pitchFamily="18" charset="-127"/>
            </a:endParaRPr>
          </a:p>
          <a:p>
            <a:pPr algn="ctr"/>
            <a:r>
              <a:rPr lang="vi-VN" sz="3800" dirty="0">
                <a:solidFill>
                  <a:srgbClr val="000000"/>
                </a:solidFill>
                <a:effectLst/>
                <a:latin typeface="Times New Roman" panose="02020603050405020304" pitchFamily="18" charset="0"/>
                <a:ea typeface="Batang" panose="02030600000101010101" pitchFamily="18" charset="-127"/>
              </a:rPr>
              <a:t>2011</a:t>
            </a:r>
            <a:endParaRPr lang="en-US" sz="3800" kern="100" spc="-1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202C01F7-F448-43DF-AC62-3D63548021A3}"/>
              </a:ext>
            </a:extLst>
          </p:cNvPr>
          <p:cNvSpPr/>
          <p:nvPr/>
        </p:nvSpPr>
        <p:spPr>
          <a:xfrm>
            <a:off x="909867" y="8724900"/>
            <a:ext cx="599956" cy="435223"/>
          </a:xfrm>
          <a:prstGeom prst="rect">
            <a:avLst/>
          </a:prstGeom>
          <a:solidFill>
            <a:schemeClr val="accent6">
              <a:lumMod val="20000"/>
              <a:lumOff val="80000"/>
            </a:schemeClr>
          </a:solidFill>
          <a:ln w="76200">
            <a:solidFill>
              <a:schemeClr val="accent6">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700" b="1" spc="-150" dirty="0"/>
              <a:t>2004</a:t>
            </a:r>
          </a:p>
        </p:txBody>
      </p:sp>
      <p:sp>
        <p:nvSpPr>
          <p:cNvPr id="15" name="Rectangle 14">
            <a:extLst>
              <a:ext uri="{FF2B5EF4-FFF2-40B4-BE49-F238E27FC236}">
                <a16:creationId xmlns:a16="http://schemas.microsoft.com/office/drawing/2014/main" id="{F2F44EB0-166A-A8B9-CAA5-80EDA94E01E4}"/>
              </a:ext>
            </a:extLst>
          </p:cNvPr>
          <p:cNvSpPr/>
          <p:nvPr/>
        </p:nvSpPr>
        <p:spPr>
          <a:xfrm>
            <a:off x="1853115" y="8724899"/>
            <a:ext cx="599956" cy="435223"/>
          </a:xfrm>
          <a:prstGeom prst="rect">
            <a:avLst/>
          </a:prstGeom>
          <a:solidFill>
            <a:schemeClr val="accent6">
              <a:lumMod val="20000"/>
              <a:lumOff val="80000"/>
            </a:schemeClr>
          </a:solidFill>
          <a:ln w="76200">
            <a:solidFill>
              <a:schemeClr val="accent6">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700" b="1" spc="-150" dirty="0"/>
              <a:t>2005</a:t>
            </a:r>
          </a:p>
        </p:txBody>
      </p:sp>
      <p:sp>
        <p:nvSpPr>
          <p:cNvPr id="16" name="Rectangle 15">
            <a:extLst>
              <a:ext uri="{FF2B5EF4-FFF2-40B4-BE49-F238E27FC236}">
                <a16:creationId xmlns:a16="http://schemas.microsoft.com/office/drawing/2014/main" id="{94664D3A-F496-B775-6F4F-1236593F9C03}"/>
              </a:ext>
            </a:extLst>
          </p:cNvPr>
          <p:cNvSpPr/>
          <p:nvPr/>
        </p:nvSpPr>
        <p:spPr>
          <a:xfrm>
            <a:off x="2810045" y="8724899"/>
            <a:ext cx="599956" cy="435223"/>
          </a:xfrm>
          <a:prstGeom prst="rect">
            <a:avLst/>
          </a:prstGeom>
          <a:solidFill>
            <a:schemeClr val="accent6">
              <a:lumMod val="20000"/>
              <a:lumOff val="80000"/>
            </a:schemeClr>
          </a:solidFill>
          <a:ln w="76200">
            <a:solidFill>
              <a:schemeClr val="accent6">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700" b="1" spc="-150" dirty="0"/>
              <a:t>2006</a:t>
            </a:r>
          </a:p>
        </p:txBody>
      </p:sp>
      <p:sp>
        <p:nvSpPr>
          <p:cNvPr id="17" name="Rectangle 16">
            <a:extLst>
              <a:ext uri="{FF2B5EF4-FFF2-40B4-BE49-F238E27FC236}">
                <a16:creationId xmlns:a16="http://schemas.microsoft.com/office/drawing/2014/main" id="{7327B035-C024-2ECF-62D9-87C9AAC1107E}"/>
              </a:ext>
            </a:extLst>
          </p:cNvPr>
          <p:cNvSpPr/>
          <p:nvPr/>
        </p:nvSpPr>
        <p:spPr>
          <a:xfrm>
            <a:off x="5836467" y="8724898"/>
            <a:ext cx="599956" cy="435223"/>
          </a:xfrm>
          <a:prstGeom prst="rect">
            <a:avLst/>
          </a:prstGeom>
          <a:solidFill>
            <a:schemeClr val="accent6">
              <a:lumMod val="20000"/>
              <a:lumOff val="80000"/>
            </a:schemeClr>
          </a:solidFill>
          <a:ln w="76200">
            <a:solidFill>
              <a:schemeClr val="accent6">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700" b="1" spc="-150" dirty="0"/>
              <a:t>2009</a:t>
            </a:r>
          </a:p>
        </p:txBody>
      </p:sp>
      <p:sp>
        <p:nvSpPr>
          <p:cNvPr id="18" name="Rectangle 17">
            <a:extLst>
              <a:ext uri="{FF2B5EF4-FFF2-40B4-BE49-F238E27FC236}">
                <a16:creationId xmlns:a16="http://schemas.microsoft.com/office/drawing/2014/main" id="{DFD790C3-9831-62DC-4CE3-ABA29EF530E0}"/>
              </a:ext>
            </a:extLst>
          </p:cNvPr>
          <p:cNvSpPr/>
          <p:nvPr/>
        </p:nvSpPr>
        <p:spPr>
          <a:xfrm>
            <a:off x="8836139" y="8724897"/>
            <a:ext cx="599956" cy="435223"/>
          </a:xfrm>
          <a:prstGeom prst="rect">
            <a:avLst/>
          </a:prstGeom>
          <a:solidFill>
            <a:schemeClr val="accent6">
              <a:lumMod val="20000"/>
              <a:lumOff val="80000"/>
            </a:schemeClr>
          </a:solidFill>
          <a:ln w="76200">
            <a:solidFill>
              <a:schemeClr val="accent6">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700" b="1" spc="-150" dirty="0"/>
              <a:t>2003</a:t>
            </a:r>
          </a:p>
        </p:txBody>
      </p:sp>
      <p:sp>
        <p:nvSpPr>
          <p:cNvPr id="19" name="Rectangle 18">
            <a:extLst>
              <a:ext uri="{FF2B5EF4-FFF2-40B4-BE49-F238E27FC236}">
                <a16:creationId xmlns:a16="http://schemas.microsoft.com/office/drawing/2014/main" id="{10B6A4B4-5E5D-AA70-CE7C-0503E57379D2}"/>
              </a:ext>
            </a:extLst>
          </p:cNvPr>
          <p:cNvSpPr/>
          <p:nvPr/>
        </p:nvSpPr>
        <p:spPr>
          <a:xfrm>
            <a:off x="9760286" y="8724896"/>
            <a:ext cx="599956" cy="435223"/>
          </a:xfrm>
          <a:prstGeom prst="rect">
            <a:avLst/>
          </a:prstGeom>
          <a:solidFill>
            <a:schemeClr val="accent6">
              <a:lumMod val="20000"/>
              <a:lumOff val="80000"/>
            </a:schemeClr>
          </a:solidFill>
          <a:ln w="76200">
            <a:solidFill>
              <a:schemeClr val="accent6">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700" b="1" spc="-150" dirty="0"/>
              <a:t>2013</a:t>
            </a:r>
          </a:p>
        </p:txBody>
      </p:sp>
      <p:sp>
        <p:nvSpPr>
          <p:cNvPr id="20" name="Rectangle 19">
            <a:extLst>
              <a:ext uri="{FF2B5EF4-FFF2-40B4-BE49-F238E27FC236}">
                <a16:creationId xmlns:a16="http://schemas.microsoft.com/office/drawing/2014/main" id="{72411437-116F-1A2C-01EF-081819CC78C1}"/>
              </a:ext>
            </a:extLst>
          </p:cNvPr>
          <p:cNvSpPr/>
          <p:nvPr/>
        </p:nvSpPr>
        <p:spPr>
          <a:xfrm>
            <a:off x="3847540" y="8724896"/>
            <a:ext cx="599956" cy="435223"/>
          </a:xfrm>
          <a:prstGeom prst="rect">
            <a:avLst/>
          </a:prstGeom>
          <a:solidFill>
            <a:schemeClr val="accent6">
              <a:lumMod val="60000"/>
              <a:lumOff val="40000"/>
            </a:schemeClr>
          </a:solidFill>
          <a:ln w="76200">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700" b="1" spc="-150" dirty="0"/>
              <a:t>2007</a:t>
            </a:r>
          </a:p>
        </p:txBody>
      </p:sp>
      <p:sp>
        <p:nvSpPr>
          <p:cNvPr id="21" name="Rectangle 20">
            <a:extLst>
              <a:ext uri="{FF2B5EF4-FFF2-40B4-BE49-F238E27FC236}">
                <a16:creationId xmlns:a16="http://schemas.microsoft.com/office/drawing/2014/main" id="{C3567CDD-7D5D-F61A-9AB6-789762A3F40D}"/>
              </a:ext>
            </a:extLst>
          </p:cNvPr>
          <p:cNvSpPr/>
          <p:nvPr/>
        </p:nvSpPr>
        <p:spPr>
          <a:xfrm>
            <a:off x="4788923" y="8724895"/>
            <a:ext cx="599956" cy="435223"/>
          </a:xfrm>
          <a:prstGeom prst="rect">
            <a:avLst/>
          </a:prstGeom>
          <a:solidFill>
            <a:schemeClr val="accent6">
              <a:lumMod val="60000"/>
              <a:lumOff val="40000"/>
            </a:schemeClr>
          </a:solidFill>
          <a:ln w="76200">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700" b="1" spc="-150" dirty="0"/>
              <a:t>2008</a:t>
            </a:r>
          </a:p>
        </p:txBody>
      </p:sp>
      <p:sp>
        <p:nvSpPr>
          <p:cNvPr id="22" name="Rectangle 21">
            <a:extLst>
              <a:ext uri="{FF2B5EF4-FFF2-40B4-BE49-F238E27FC236}">
                <a16:creationId xmlns:a16="http://schemas.microsoft.com/office/drawing/2014/main" id="{C110161B-1336-E0A1-0A93-8E5D7B2A5151}"/>
              </a:ext>
            </a:extLst>
          </p:cNvPr>
          <p:cNvSpPr/>
          <p:nvPr/>
        </p:nvSpPr>
        <p:spPr>
          <a:xfrm>
            <a:off x="6823079" y="8699382"/>
            <a:ext cx="599956" cy="435223"/>
          </a:xfrm>
          <a:prstGeom prst="rect">
            <a:avLst/>
          </a:prstGeom>
          <a:solidFill>
            <a:schemeClr val="accent6">
              <a:lumMod val="60000"/>
              <a:lumOff val="40000"/>
            </a:schemeClr>
          </a:solidFill>
          <a:ln w="76200">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700" b="1" spc="-150" dirty="0"/>
              <a:t>2010</a:t>
            </a:r>
          </a:p>
        </p:txBody>
      </p:sp>
      <p:sp>
        <p:nvSpPr>
          <p:cNvPr id="23" name="Rectangle 22">
            <a:extLst>
              <a:ext uri="{FF2B5EF4-FFF2-40B4-BE49-F238E27FC236}">
                <a16:creationId xmlns:a16="http://schemas.microsoft.com/office/drawing/2014/main" id="{306AEAE1-F3A5-F6C3-670C-6D6BB06D6763}"/>
              </a:ext>
            </a:extLst>
          </p:cNvPr>
          <p:cNvSpPr/>
          <p:nvPr/>
        </p:nvSpPr>
        <p:spPr>
          <a:xfrm>
            <a:off x="7758749" y="8724895"/>
            <a:ext cx="599956" cy="435223"/>
          </a:xfrm>
          <a:prstGeom prst="rect">
            <a:avLst/>
          </a:prstGeom>
          <a:solidFill>
            <a:schemeClr val="accent6">
              <a:lumMod val="60000"/>
              <a:lumOff val="40000"/>
            </a:schemeClr>
          </a:solidFill>
          <a:ln w="76200">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700" b="1" spc="-150" dirty="0"/>
              <a:t>2011</a:t>
            </a:r>
          </a:p>
        </p:txBody>
      </p:sp>
    </p:spTree>
    <p:extLst>
      <p:ext uri="{BB962C8B-B14F-4D97-AF65-F5344CB8AC3E}">
        <p14:creationId xmlns:p14="http://schemas.microsoft.com/office/powerpoint/2010/main" val="300037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ight Triangle 2">
            <a:extLst>
              <a:ext uri="{FF2B5EF4-FFF2-40B4-BE49-F238E27FC236}">
                <a16:creationId xmlns:a16="http://schemas.microsoft.com/office/drawing/2014/main" id="{EE88D1E2-8075-9D9A-34EA-076773418206}"/>
              </a:ext>
            </a:extLst>
          </p:cNvPr>
          <p:cNvSpPr>
            <a:spLocks/>
          </p:cNvSpPr>
          <p:nvPr/>
        </p:nvSpPr>
        <p:spPr bwMode="auto">
          <a:xfrm rot="10800000">
            <a:off x="0" y="1293020"/>
            <a:ext cx="307182" cy="245268"/>
          </a:xfrm>
          <a:custGeom>
            <a:avLst/>
            <a:gdLst>
              <a:gd name="T0" fmla="*/ 101984 w 21600"/>
              <a:gd name="T1" fmla="*/ 81746 h 21600"/>
              <a:gd name="T2" fmla="*/ 101984 w 21600"/>
              <a:gd name="T3" fmla="*/ 81746 h 21600"/>
              <a:gd name="T4" fmla="*/ 101984 w 21600"/>
              <a:gd name="T5" fmla="*/ 81746 h 21600"/>
              <a:gd name="T6" fmla="*/ 101984 w 21600"/>
              <a:gd name="T7" fmla="*/ 81746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21600"/>
                </a:moveTo>
                <a:lnTo>
                  <a:pt x="21600" y="21600"/>
                </a:lnTo>
                <a:lnTo>
                  <a:pt x="0" y="0"/>
                </a:lnTo>
                <a:close/>
              </a:path>
            </a:pathLst>
          </a:custGeom>
          <a:gradFill rotWithShape="0">
            <a:gsLst>
              <a:gs pos="0">
                <a:srgbClr val="6A81BE"/>
              </a:gs>
              <a:gs pos="29747">
                <a:srgbClr val="6A81BE"/>
              </a:gs>
              <a:gs pos="100000">
                <a:srgbClr val="303D4C"/>
              </a:gs>
            </a:gsLst>
            <a:lin ang="44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68579" rIns="68579" anchor="ctr"/>
          <a:lstStyle/>
          <a:p>
            <a:endParaRPr lang="en-US" sz="2700"/>
          </a:p>
        </p:txBody>
      </p:sp>
      <p:sp>
        <p:nvSpPr>
          <p:cNvPr id="59" name="Arrow: Pentagon 67">
            <a:extLst>
              <a:ext uri="{FF2B5EF4-FFF2-40B4-BE49-F238E27FC236}">
                <a16:creationId xmlns:a16="http://schemas.microsoft.com/office/drawing/2014/main" id="{57773890-4E2D-8641-3815-B892AB7063A6}"/>
              </a:ext>
            </a:extLst>
          </p:cNvPr>
          <p:cNvSpPr>
            <a:spLocks/>
          </p:cNvSpPr>
          <p:nvPr/>
        </p:nvSpPr>
        <p:spPr bwMode="auto">
          <a:xfrm rot="2428">
            <a:off x="4763" y="1"/>
            <a:ext cx="5372100" cy="1302545"/>
          </a:xfrm>
          <a:custGeom>
            <a:avLst/>
            <a:gdLst>
              <a:gd name="T0" fmla="*/ 1790459 w 21600"/>
              <a:gd name="T1" fmla="*/ 434041 h 21600"/>
              <a:gd name="T2" fmla="*/ 1790459 w 21600"/>
              <a:gd name="T3" fmla="*/ 434041 h 21600"/>
              <a:gd name="T4" fmla="*/ 1790459 w 21600"/>
              <a:gd name="T5" fmla="*/ 434041 h 21600"/>
              <a:gd name="T6" fmla="*/ 1790459 w 21600"/>
              <a:gd name="T7" fmla="*/ 434041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18891" y="0"/>
                </a:lnTo>
                <a:lnTo>
                  <a:pt x="21600" y="10800"/>
                </a:lnTo>
                <a:lnTo>
                  <a:pt x="18891" y="21600"/>
                </a:lnTo>
                <a:lnTo>
                  <a:pt x="0" y="21600"/>
                </a:lnTo>
                <a:close/>
              </a:path>
            </a:pathLst>
          </a:custGeom>
          <a:gradFill rotWithShape="0">
            <a:gsLst>
              <a:gs pos="0">
                <a:srgbClr val="C23FC6"/>
              </a:gs>
              <a:gs pos="1100">
                <a:srgbClr val="C23FC6"/>
              </a:gs>
              <a:gs pos="35864">
                <a:srgbClr val="E1359B"/>
              </a:gs>
              <a:gs pos="100000">
                <a:srgbClr val="FF2A70"/>
              </a:gs>
            </a:gsLst>
            <a:lin ang="204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68579" rIns="68579" anchor="ctr"/>
          <a:lstStyle/>
          <a:p>
            <a:endParaRPr lang="en-US" sz="2700"/>
          </a:p>
        </p:txBody>
      </p:sp>
      <p:sp>
        <p:nvSpPr>
          <p:cNvPr id="62" name="TextBox 34">
            <a:extLst>
              <a:ext uri="{FF2B5EF4-FFF2-40B4-BE49-F238E27FC236}">
                <a16:creationId xmlns:a16="http://schemas.microsoft.com/office/drawing/2014/main" id="{8CA42E33-FFD7-3F57-C2D0-5A54E3A881F1}"/>
              </a:ext>
            </a:extLst>
          </p:cNvPr>
          <p:cNvSpPr txBox="1">
            <a:spLocks noChangeArrowheads="1"/>
          </p:cNvSpPr>
          <p:nvPr/>
        </p:nvSpPr>
        <p:spPr bwMode="auto">
          <a:xfrm>
            <a:off x="238125" y="114301"/>
            <a:ext cx="4467225" cy="90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68577" tIns="68577" rIns="68577" bIns="68577">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1371600" hangingPunct="0"/>
            <a:r>
              <a:rPr lang="vi-VN" altLang="en-US" sz="4950" b="1">
                <a:solidFill>
                  <a:srgbClr val="FFFFFF"/>
                </a:solidFill>
                <a:latin typeface="Arial" panose="020B0604020202020204" pitchFamily="34" charset="0"/>
                <a:ea typeface="Arial "/>
                <a:cs typeface="Arial Rounded MT Bold" panose="020F0704030504030204" pitchFamily="34" charset="0"/>
                <a:sym typeface="Arial Rounded MT Bold" panose="020F0704030504030204" pitchFamily="34" charset="0"/>
              </a:rPr>
              <a:t>VẬN DỤNG</a:t>
            </a:r>
          </a:p>
        </p:txBody>
      </p:sp>
      <p:pic>
        <p:nvPicPr>
          <p:cNvPr id="76806" name="Picture 6" descr="Quản lý chi tiêu trong thời kỳ lạm phát - Cake.vn">
            <a:extLst>
              <a:ext uri="{FF2B5EF4-FFF2-40B4-BE49-F238E27FC236}">
                <a16:creationId xmlns:a16="http://schemas.microsoft.com/office/drawing/2014/main" id="{45557B4D-9AE3-5394-D1B3-BC41AD0CA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5826" y="1059658"/>
            <a:ext cx="8520113" cy="8520113"/>
          </a:xfrm>
          <a:prstGeom prst="rect">
            <a:avLst/>
          </a:prstGeom>
          <a:noFill/>
          <a:extLst>
            <a:ext uri="{909E8E84-426E-40DD-AFC4-6F175D3DCCD1}">
              <a14:hiddenFill xmlns:a14="http://schemas.microsoft.com/office/drawing/2010/main">
                <a:solidFill>
                  <a:srgbClr val="FFFFFF"/>
                </a:solidFill>
              </a14:hiddenFill>
            </a:ext>
          </a:extLst>
        </p:spPr>
      </p:pic>
      <p:sp>
        <p:nvSpPr>
          <p:cNvPr id="76807" name="Rectangle 7">
            <a:extLst>
              <a:ext uri="{FF2B5EF4-FFF2-40B4-BE49-F238E27FC236}">
                <a16:creationId xmlns:a16="http://schemas.microsoft.com/office/drawing/2014/main" id="{8EBC6BDD-A63F-D621-C0B0-72B3BBD224C0}"/>
              </a:ext>
            </a:extLst>
          </p:cNvPr>
          <p:cNvSpPr>
            <a:spLocks noChangeArrowheads="1"/>
          </p:cNvSpPr>
          <p:nvPr/>
        </p:nvSpPr>
        <p:spPr bwMode="auto">
          <a:xfrm>
            <a:off x="1614488" y="3930002"/>
            <a:ext cx="5693570"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a:r>
              <a:rPr lang="en-US" altLang="en-US" sz="4500" dirty="0">
                <a:latin typeface="Times New Roman" panose="02020603050405020304" pitchFamily="18" charset="0"/>
                <a:cs typeface="Times New Roman" panose="02020603050405020304" pitchFamily="18" charset="0"/>
              </a:rPr>
              <a:t>Em </a:t>
            </a:r>
            <a:r>
              <a:rPr lang="en-US" altLang="en-US" sz="4500" dirty="0" err="1">
                <a:latin typeface="Times New Roman" panose="02020603050405020304" pitchFamily="18" charset="0"/>
                <a:cs typeface="Times New Roman" panose="02020603050405020304" pitchFamily="18" charset="0"/>
              </a:rPr>
              <a:t>hãy</a:t>
            </a:r>
            <a:r>
              <a:rPr lang="en-US" altLang="en-US" sz="4500" dirty="0">
                <a:latin typeface="Times New Roman" panose="02020603050405020304" pitchFamily="18" charset="0"/>
                <a:cs typeface="Times New Roman" panose="02020603050405020304" pitchFamily="18" charset="0"/>
              </a:rPr>
              <a:t> </a:t>
            </a:r>
            <a:r>
              <a:rPr lang="en-US" altLang="en-US" sz="4500" dirty="0" err="1">
                <a:latin typeface="Times New Roman" panose="02020603050405020304" pitchFamily="18" charset="0"/>
                <a:cs typeface="Times New Roman" panose="02020603050405020304" pitchFamily="18" charset="0"/>
              </a:rPr>
              <a:t>viết</a:t>
            </a:r>
            <a:r>
              <a:rPr lang="en-US" altLang="en-US" sz="4500" dirty="0">
                <a:latin typeface="Times New Roman" panose="02020603050405020304" pitchFamily="18" charset="0"/>
                <a:cs typeface="Times New Roman" panose="02020603050405020304" pitchFamily="18" charset="0"/>
              </a:rPr>
              <a:t> </a:t>
            </a:r>
            <a:r>
              <a:rPr lang="en-US" altLang="en-US" sz="4500" dirty="0" err="1">
                <a:latin typeface="Times New Roman" panose="02020603050405020304" pitchFamily="18" charset="0"/>
                <a:cs typeface="Times New Roman" panose="02020603050405020304" pitchFamily="18" charset="0"/>
              </a:rPr>
              <a:t>bài</a:t>
            </a:r>
            <a:r>
              <a:rPr lang="en-US" altLang="en-US" sz="4500" dirty="0">
                <a:latin typeface="Times New Roman" panose="02020603050405020304" pitchFamily="18" charset="0"/>
                <a:cs typeface="Times New Roman" panose="02020603050405020304" pitchFamily="18" charset="0"/>
              </a:rPr>
              <a:t> chia </a:t>
            </a:r>
            <a:r>
              <a:rPr lang="en-US" altLang="en-US" sz="4500" dirty="0" err="1">
                <a:latin typeface="Times New Roman" panose="02020603050405020304" pitchFamily="18" charset="0"/>
                <a:cs typeface="Times New Roman" panose="02020603050405020304" pitchFamily="18" charset="0"/>
              </a:rPr>
              <a:t>sẻ</a:t>
            </a:r>
            <a:r>
              <a:rPr lang="en-US" altLang="en-US" sz="4500" dirty="0">
                <a:latin typeface="Times New Roman" panose="02020603050405020304" pitchFamily="18" charset="0"/>
                <a:cs typeface="Times New Roman" panose="02020603050405020304" pitchFamily="18" charset="0"/>
              </a:rPr>
              <a:t> </a:t>
            </a:r>
            <a:r>
              <a:rPr lang="en-US" altLang="en-US" sz="4500" dirty="0" err="1">
                <a:latin typeface="Times New Roman" panose="02020603050405020304" pitchFamily="18" charset="0"/>
                <a:cs typeface="Times New Roman" panose="02020603050405020304" pitchFamily="18" charset="0"/>
              </a:rPr>
              <a:t>cách</a:t>
            </a:r>
            <a:r>
              <a:rPr lang="en-US" altLang="en-US" sz="4500" dirty="0">
                <a:latin typeface="Times New Roman" panose="02020603050405020304" pitchFamily="18" charset="0"/>
                <a:cs typeface="Times New Roman" panose="02020603050405020304" pitchFamily="18" charset="0"/>
              </a:rPr>
              <a:t> chi </a:t>
            </a:r>
            <a:r>
              <a:rPr lang="en-US" altLang="en-US" sz="4500" dirty="0" err="1">
                <a:latin typeface="Times New Roman" panose="02020603050405020304" pitchFamily="18" charset="0"/>
                <a:cs typeface="Times New Roman" panose="02020603050405020304" pitchFamily="18" charset="0"/>
              </a:rPr>
              <a:t>tiêu</a:t>
            </a:r>
            <a:r>
              <a:rPr lang="en-US" altLang="en-US" sz="4500" dirty="0">
                <a:latin typeface="Times New Roman" panose="02020603050405020304" pitchFamily="18" charset="0"/>
                <a:cs typeface="Times New Roman" panose="02020603050405020304" pitchFamily="18" charset="0"/>
              </a:rPr>
              <a:t> </a:t>
            </a:r>
            <a:r>
              <a:rPr lang="en-US" altLang="en-US" sz="4500" dirty="0" err="1">
                <a:latin typeface="Times New Roman" panose="02020603050405020304" pitchFamily="18" charset="0"/>
                <a:cs typeface="Times New Roman" panose="02020603050405020304" pitchFamily="18" charset="0"/>
              </a:rPr>
              <a:t>hợp</a:t>
            </a:r>
            <a:r>
              <a:rPr lang="en-US" altLang="en-US" sz="4500" dirty="0">
                <a:latin typeface="Times New Roman" panose="02020603050405020304" pitchFamily="18" charset="0"/>
                <a:cs typeface="Times New Roman" panose="02020603050405020304" pitchFamily="18" charset="0"/>
              </a:rPr>
              <a:t> </a:t>
            </a:r>
            <a:r>
              <a:rPr lang="en-US" altLang="en-US" sz="4500" dirty="0" err="1">
                <a:latin typeface="Times New Roman" panose="02020603050405020304" pitchFamily="18" charset="0"/>
                <a:cs typeface="Times New Roman" panose="02020603050405020304" pitchFamily="18" charset="0"/>
              </a:rPr>
              <a:t>lí</a:t>
            </a:r>
            <a:r>
              <a:rPr lang="en-US" altLang="en-US" sz="4500" dirty="0">
                <a:latin typeface="Times New Roman" panose="02020603050405020304" pitchFamily="18" charset="0"/>
                <a:cs typeface="Times New Roman" panose="02020603050405020304" pitchFamily="18" charset="0"/>
              </a:rPr>
              <a:t> </a:t>
            </a:r>
            <a:r>
              <a:rPr lang="en-US" altLang="en-US" sz="4500" dirty="0" err="1">
                <a:latin typeface="Times New Roman" panose="02020603050405020304" pitchFamily="18" charset="0"/>
                <a:cs typeface="Times New Roman" panose="02020603050405020304" pitchFamily="18" charset="0"/>
              </a:rPr>
              <a:t>khi</a:t>
            </a:r>
            <a:r>
              <a:rPr lang="en-US" altLang="en-US" sz="4500" dirty="0">
                <a:latin typeface="Times New Roman" panose="02020603050405020304" pitchFamily="18" charset="0"/>
                <a:cs typeface="Times New Roman" panose="02020603050405020304" pitchFamily="18" charset="0"/>
              </a:rPr>
              <a:t> </a:t>
            </a:r>
            <a:r>
              <a:rPr lang="en-US" altLang="en-US" sz="4500" dirty="0" err="1">
                <a:latin typeface="Times New Roman" panose="02020603050405020304" pitchFamily="18" charset="0"/>
                <a:cs typeface="Times New Roman" panose="02020603050405020304" pitchFamily="18" charset="0"/>
              </a:rPr>
              <a:t>lạm</a:t>
            </a:r>
            <a:r>
              <a:rPr lang="en-US" altLang="en-US" sz="4500" dirty="0">
                <a:latin typeface="Times New Roman" panose="02020603050405020304" pitchFamily="18" charset="0"/>
                <a:cs typeface="Times New Roman" panose="02020603050405020304" pitchFamily="18" charset="0"/>
              </a:rPr>
              <a:t> </a:t>
            </a:r>
            <a:r>
              <a:rPr lang="en-US" altLang="en-US" sz="4500" dirty="0" err="1">
                <a:latin typeface="Times New Roman" panose="02020603050405020304" pitchFamily="18" charset="0"/>
                <a:cs typeface="Times New Roman" panose="02020603050405020304" pitchFamily="18" charset="0"/>
              </a:rPr>
              <a:t>phát</a:t>
            </a:r>
            <a:r>
              <a:rPr lang="en-US" altLang="en-US" sz="4500" dirty="0">
                <a:latin typeface="Times New Roman" panose="02020603050405020304" pitchFamily="18" charset="0"/>
                <a:cs typeface="Times New Roman" panose="02020603050405020304" pitchFamily="18" charset="0"/>
              </a:rPr>
              <a:t> </a:t>
            </a:r>
            <a:r>
              <a:rPr lang="en-US" altLang="en-US" sz="4500" dirty="0" err="1">
                <a:latin typeface="Times New Roman" panose="02020603050405020304" pitchFamily="18" charset="0"/>
                <a:cs typeface="Times New Roman" panose="02020603050405020304" pitchFamily="18" charset="0"/>
              </a:rPr>
              <a:t>tăng</a:t>
            </a:r>
            <a:r>
              <a:rPr lang="en-US" altLang="en-US" sz="4500" dirty="0">
                <a:latin typeface="Times New Roman" panose="02020603050405020304" pitchFamily="18" charset="0"/>
                <a:cs typeface="Times New Roman" panose="02020603050405020304" pitchFamily="18" charset="0"/>
              </a:rPr>
              <a:t> </a:t>
            </a:r>
            <a:r>
              <a:rPr lang="en-US" altLang="en-US" sz="4500" dirty="0" err="1">
                <a:latin typeface="Times New Roman" panose="02020603050405020304" pitchFamily="18" charset="0"/>
                <a:cs typeface="Times New Roman" panose="02020603050405020304" pitchFamily="18" charset="0"/>
              </a:rPr>
              <a:t>cao</a:t>
            </a:r>
            <a:r>
              <a:rPr lang="en-US" altLang="en-US" sz="4500" dirty="0">
                <a:latin typeface="Times New Roman" panose="02020603050405020304" pitchFamily="18" charset="0"/>
                <a:cs typeface="Times New Roman" panose="02020603050405020304" pitchFamily="18" charset="0"/>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8288000" cy="10287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1902534" y="205041"/>
            <a:ext cx="16385466" cy="37719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14635742" y="640695"/>
            <a:ext cx="2185173" cy="1977720"/>
          </a:xfrm>
          <a:prstGeom prst="rect">
            <a:avLst/>
          </a:prstGeom>
        </p:spPr>
      </p:pic>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41250" t="5185" r="9345" b="24550"/>
          <a:stretch>
            <a:fillRect/>
          </a:stretch>
        </p:blipFill>
        <p:spPr>
          <a:xfrm>
            <a:off x="1462757" y="274321"/>
            <a:ext cx="13701043" cy="8425367"/>
          </a:xfrm>
          <a:prstGeom prst="rect">
            <a:avLst/>
          </a:prstGeom>
        </p:spPr>
      </p:pic>
      <p:sp>
        <p:nvSpPr>
          <p:cNvPr id="7" name="文本框 6"/>
          <p:cNvSpPr txBox="1"/>
          <p:nvPr/>
        </p:nvSpPr>
        <p:spPr>
          <a:xfrm>
            <a:off x="3476743" y="2601083"/>
            <a:ext cx="10363200" cy="2751715"/>
          </a:xfrm>
          <a:prstGeom prst="rect">
            <a:avLst/>
          </a:prstGeom>
          <a:noFill/>
        </p:spPr>
        <p:txBody>
          <a:bodyPr wrap="square" rtlCol="0">
            <a:spAutoFit/>
          </a:bodyPr>
          <a:lstStyle/>
          <a:p>
            <a:pPr algn="ctr" defTabSz="1371600">
              <a:lnSpc>
                <a:spcPct val="150000"/>
              </a:lnSpc>
            </a:pPr>
            <a:r>
              <a:rPr lang="en-US" altLang="zh-CN" sz="4000" b="1" i="1" dirty="0">
                <a:solidFill>
                  <a:prstClr val="white"/>
                </a:solidFill>
                <a:latin typeface="Times New Roman" pitchFamily="18" charset="0"/>
                <a:ea typeface="微软雅黑" panose="020B0503020204020204" pitchFamily="34" charset="-122"/>
                <a:cs typeface="Times New Roman" pitchFamily="18" charset="0"/>
              </a:rPr>
              <a:t> KÍNH CHÚC  QUÝ THẦY, CÔ HẠNH PHÚC VÀ THÀNH CÔNG, CHÚC CÁC EM </a:t>
            </a:r>
          </a:p>
          <a:p>
            <a:pPr algn="ctr" defTabSz="1371600">
              <a:lnSpc>
                <a:spcPct val="150000"/>
              </a:lnSpc>
            </a:pPr>
            <a:r>
              <a:rPr lang="en-US" altLang="zh-CN" sz="4000" b="1" i="1" dirty="0">
                <a:solidFill>
                  <a:prstClr val="white"/>
                </a:solidFill>
                <a:latin typeface="Times New Roman" pitchFamily="18" charset="0"/>
                <a:ea typeface="微软雅黑" panose="020B0503020204020204" pitchFamily="34" charset="-122"/>
                <a:cs typeface="Times New Roman" pitchFamily="18" charset="0"/>
              </a:rPr>
              <a:t>HỌC SINH HỌC TỐT VÀ VUI VẺ.</a:t>
            </a:r>
            <a:endParaRPr lang="zh-CN" altLang="en-US" sz="4000" b="1" i="1" dirty="0">
              <a:solidFill>
                <a:prstClr val="white"/>
              </a:solidFill>
              <a:latin typeface="Times New Roman" pitchFamily="18" charset="0"/>
              <a:ea typeface="微软雅黑" panose="020B0503020204020204" pitchFamily="34" charset="-122"/>
              <a:cs typeface="Times New Roman" pitchFamily="18" charset="0"/>
            </a:endParaRPr>
          </a:p>
        </p:txBody>
      </p:sp>
      <p:grpSp>
        <p:nvGrpSpPr>
          <p:cNvPr id="2" name="Group 8"/>
          <p:cNvGrpSpPr/>
          <p:nvPr/>
        </p:nvGrpSpPr>
        <p:grpSpPr>
          <a:xfrm>
            <a:off x="0" y="0"/>
            <a:ext cx="3086382" cy="1712139"/>
            <a:chOff x="438457" y="21019"/>
            <a:chExt cx="2057588" cy="1141426"/>
          </a:xfrm>
        </p:grpSpPr>
        <p:grpSp>
          <p:nvGrpSpPr>
            <p:cNvPr id="3" name="Group 9"/>
            <p:cNvGrpSpPr/>
            <p:nvPr/>
          </p:nvGrpSpPr>
          <p:grpSpPr>
            <a:xfrm>
              <a:off x="1094718" y="498395"/>
              <a:ext cx="1401327" cy="664050"/>
              <a:chOff x="5507432" y="3371212"/>
              <a:chExt cx="3674668" cy="1857615"/>
            </a:xfrm>
          </p:grpSpPr>
          <p:grpSp>
            <p:nvGrpSpPr>
              <p:cNvPr id="5" name="组合 1483"/>
              <p:cNvGrpSpPr/>
              <p:nvPr/>
            </p:nvGrpSpPr>
            <p:grpSpPr>
              <a:xfrm>
                <a:off x="5507432" y="3371212"/>
                <a:ext cx="3674668" cy="1857615"/>
                <a:chOff x="28079" y="1041053"/>
                <a:chExt cx="7035801" cy="4572000"/>
              </a:xfrm>
            </p:grpSpPr>
            <p:sp>
              <p:nvSpPr>
                <p:cNvPr id="14"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0049" tIns="65024" rIns="130049" bIns="65024" numCol="1" anchor="t" anchorCtr="0" compatLnSpc="1">
                  <a:prstTxWarp prst="textNoShape">
                    <a:avLst/>
                  </a:prstTxWarp>
                </a:bodyPr>
                <a:lstStyle/>
                <a:p>
                  <a:pPr defTabSz="1300415" fontAlgn="base">
                    <a:spcBef>
                      <a:spcPct val="0"/>
                    </a:spcBef>
                    <a:spcAft>
                      <a:spcPct val="0"/>
                    </a:spcAft>
                  </a:pPr>
                  <a:endParaRPr lang="zh-CN" altLang="en-US" sz="2561">
                    <a:solidFill>
                      <a:prstClr val="black"/>
                    </a:solidFill>
                    <a:latin typeface="Calibri" panose="020F0502020204030204" pitchFamily="34" charset="0"/>
                    <a:ea typeface="宋体" panose="02010600030101010101" pitchFamily="2" charset="-122"/>
                  </a:endParaRPr>
                </a:p>
              </p:txBody>
            </p:sp>
            <p:sp>
              <p:nvSpPr>
                <p:cNvPr id="15"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0049" tIns="65024" rIns="130049" bIns="65024" numCol="1" anchor="t" anchorCtr="0" compatLnSpc="1">
                  <a:prstTxWarp prst="textNoShape">
                    <a:avLst/>
                  </a:prstTxWarp>
                </a:bodyPr>
                <a:lstStyle/>
                <a:p>
                  <a:pPr defTabSz="1300415" fontAlgn="base">
                    <a:spcBef>
                      <a:spcPct val="0"/>
                    </a:spcBef>
                    <a:spcAft>
                      <a:spcPct val="0"/>
                    </a:spcAft>
                  </a:pPr>
                  <a:endParaRPr lang="zh-CN" altLang="en-US" sz="2561">
                    <a:solidFill>
                      <a:prstClr val="black"/>
                    </a:solidFill>
                    <a:latin typeface="Calibri" panose="020F0502020204030204" pitchFamily="34" charset="0"/>
                    <a:ea typeface="宋体" panose="02010600030101010101" pitchFamily="2" charset="-122"/>
                  </a:endParaRPr>
                </a:p>
              </p:txBody>
            </p:sp>
          </p:grpSp>
          <p:sp>
            <p:nvSpPr>
              <p:cNvPr id="13" name="TextBox 12"/>
              <p:cNvSpPr txBox="1"/>
              <p:nvPr/>
            </p:nvSpPr>
            <p:spPr>
              <a:xfrm>
                <a:off x="5723896" y="3682296"/>
                <a:ext cx="3292842" cy="1377560"/>
              </a:xfrm>
              <a:prstGeom prst="rect">
                <a:avLst/>
              </a:prstGeom>
              <a:noFill/>
            </p:spPr>
            <p:txBody>
              <a:bodyPr wrap="square" rtlCol="0">
                <a:spAutoFit/>
              </a:bodyPr>
              <a:lstStyle/>
              <a:p>
                <a:pPr algn="ctr" defTabSz="1371600"/>
                <a:r>
                  <a:rPr lang="en-US" sz="2100" b="1" i="1">
                    <a:solidFill>
                      <a:prstClr val="white"/>
                    </a:solidFill>
                    <a:latin typeface="Times New Roman" panose="02020603050405020304" pitchFamily="18" charset="0"/>
                    <a:cs typeface="Times New Roman" panose="02020603050405020304" pitchFamily="18" charset="0"/>
                  </a:rPr>
                  <a:t>Hình thành </a:t>
                </a:r>
              </a:p>
              <a:p>
                <a:pPr algn="ctr" defTabSz="1371600"/>
                <a:r>
                  <a:rPr lang="en-US" sz="2100" b="1" i="1">
                    <a:solidFill>
                      <a:prstClr val="white"/>
                    </a:solidFill>
                    <a:latin typeface="Times New Roman" panose="02020603050405020304" pitchFamily="18" charset="0"/>
                    <a:cs typeface="Times New Roman" panose="02020603050405020304" pitchFamily="18" charset="0"/>
                  </a:rPr>
                  <a:t>kiến thức</a:t>
                </a:r>
              </a:p>
            </p:txBody>
          </p:sp>
        </p:grpSp>
        <p:pic>
          <p:nvPicPr>
            <p:cNvPr id="11" name="Picture 4" descr="Đồ hoạ vector miễn phí của Một quyển sác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58242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3EEC0-CD79-E3A3-8F67-1C97CD6F38BA}"/>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D1D367EC-BA9C-B805-D03F-FA276918E2CE}"/>
              </a:ext>
            </a:extLst>
          </p:cNvPr>
          <p:cNvGrpSpPr/>
          <p:nvPr/>
        </p:nvGrpSpPr>
        <p:grpSpPr>
          <a:xfrm>
            <a:off x="258217" y="1321370"/>
            <a:ext cx="9009411" cy="8965629"/>
            <a:chOff x="0" y="0"/>
            <a:chExt cx="3286657" cy="2111403"/>
          </a:xfrm>
        </p:grpSpPr>
        <p:sp>
          <p:nvSpPr>
            <p:cNvPr id="6" name="Freeform 6">
              <a:extLst>
                <a:ext uri="{FF2B5EF4-FFF2-40B4-BE49-F238E27FC236}">
                  <a16:creationId xmlns:a16="http://schemas.microsoft.com/office/drawing/2014/main" id="{1A2D39AF-3D80-F756-5FA7-18572D88C964}"/>
                </a:ext>
              </a:extLst>
            </p:cNvPr>
            <p:cNvSpPr/>
            <p:nvPr/>
          </p:nvSpPr>
          <p:spPr>
            <a:xfrm>
              <a:off x="0" y="0"/>
              <a:ext cx="3286657" cy="2111403"/>
            </a:xfrm>
            <a:custGeom>
              <a:avLst/>
              <a:gdLst/>
              <a:ahLst/>
              <a:cxnLst/>
              <a:rect l="l" t="t" r="r" b="b"/>
              <a:pathLst>
                <a:path w="3286657" h="2111403">
                  <a:moveTo>
                    <a:pt x="0" y="0"/>
                  </a:moveTo>
                  <a:lnTo>
                    <a:pt x="3286657" y="0"/>
                  </a:lnTo>
                  <a:lnTo>
                    <a:pt x="3286657" y="2111403"/>
                  </a:lnTo>
                  <a:lnTo>
                    <a:pt x="0" y="2111403"/>
                  </a:lnTo>
                  <a:close/>
                </a:path>
              </a:pathLst>
            </a:custGeom>
          </p:spPr>
          <p:style>
            <a:lnRef idx="2">
              <a:schemeClr val="accent2"/>
            </a:lnRef>
            <a:fillRef idx="1">
              <a:schemeClr val="lt1"/>
            </a:fillRef>
            <a:effectRef idx="0">
              <a:schemeClr val="accent2"/>
            </a:effectRef>
            <a:fontRef idx="minor">
              <a:schemeClr val="dk1"/>
            </a:fontRef>
          </p:style>
        </p:sp>
      </p:grpSp>
      <p:sp>
        <p:nvSpPr>
          <p:cNvPr id="14" name="TextBox 14">
            <a:extLst>
              <a:ext uri="{FF2B5EF4-FFF2-40B4-BE49-F238E27FC236}">
                <a16:creationId xmlns:a16="http://schemas.microsoft.com/office/drawing/2014/main" id="{4B5FAE93-C396-2438-01B3-D509F0C7498D}"/>
              </a:ext>
            </a:extLst>
          </p:cNvPr>
          <p:cNvSpPr txBox="1"/>
          <p:nvPr/>
        </p:nvSpPr>
        <p:spPr>
          <a:xfrm>
            <a:off x="1143000" y="4226035"/>
            <a:ext cx="8474861" cy="663067"/>
          </a:xfrm>
          <a:prstGeom prst="rect">
            <a:avLst/>
          </a:prstGeom>
        </p:spPr>
        <p:txBody>
          <a:bodyPr wrap="square" lIns="0" tIns="0" rIns="0" bIns="0" rtlCol="0" anchor="t">
            <a:spAutoFit/>
          </a:bodyPr>
          <a:lstStyle/>
          <a:p>
            <a:pPr algn="just">
              <a:lnSpc>
                <a:spcPct val="115000"/>
              </a:lnSpc>
              <a:spcAft>
                <a:spcPts val="1000"/>
              </a:spcAft>
            </a:pPr>
            <a:r>
              <a:rPr lang="vi-VN"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5" name="Freeform 25">
            <a:extLst>
              <a:ext uri="{FF2B5EF4-FFF2-40B4-BE49-F238E27FC236}">
                <a16:creationId xmlns:a16="http://schemas.microsoft.com/office/drawing/2014/main" id="{151279D4-4FB8-1BB9-A02A-18E0FE0E7159}"/>
              </a:ext>
            </a:extLst>
          </p:cNvPr>
          <p:cNvSpPr/>
          <p:nvPr/>
        </p:nvSpPr>
        <p:spPr>
          <a:xfrm>
            <a:off x="23300" y="381048"/>
            <a:ext cx="441616" cy="633141"/>
          </a:xfrm>
          <a:custGeom>
            <a:avLst/>
            <a:gdLst/>
            <a:ahLst/>
            <a:cxnLst/>
            <a:rect l="l" t="t" r="r" b="b"/>
            <a:pathLst>
              <a:path w="441616" h="633141">
                <a:moveTo>
                  <a:pt x="0" y="0"/>
                </a:moveTo>
                <a:lnTo>
                  <a:pt x="441615" y="0"/>
                </a:lnTo>
                <a:lnTo>
                  <a:pt x="441615" y="633141"/>
                </a:lnTo>
                <a:lnTo>
                  <a:pt x="0" y="6331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TextBox 11">
            <a:extLst>
              <a:ext uri="{FF2B5EF4-FFF2-40B4-BE49-F238E27FC236}">
                <a16:creationId xmlns:a16="http://schemas.microsoft.com/office/drawing/2014/main" id="{979006DF-D229-E5C1-96F2-AFA1ED0E8AED}"/>
              </a:ext>
            </a:extLst>
          </p:cNvPr>
          <p:cNvSpPr txBox="1"/>
          <p:nvPr/>
        </p:nvSpPr>
        <p:spPr>
          <a:xfrm>
            <a:off x="4627261" y="-98710"/>
            <a:ext cx="9018935" cy="1222707"/>
          </a:xfrm>
          <a:prstGeom prst="rect">
            <a:avLst/>
          </a:prstGeom>
        </p:spPr>
        <p:txBody>
          <a:bodyPr wrap="square" lIns="0" tIns="0" rIns="0" bIns="0" rtlCol="0" anchor="t">
            <a:spAutoFit/>
          </a:bodyPr>
          <a:lstStyle/>
          <a:p>
            <a:pPr marL="0" lvl="0" indent="0" algn="ctr">
              <a:lnSpc>
                <a:spcPts val="10800"/>
              </a:lnSpc>
              <a:spcBef>
                <a:spcPct val="0"/>
              </a:spcBef>
            </a:pPr>
            <a:r>
              <a:rPr lang="en-US" sz="6000" dirty="0" err="1">
                <a:solidFill>
                  <a:srgbClr val="003EA8"/>
                </a:solidFill>
                <a:latin typeface="Muli Bold"/>
                <a:ea typeface="Muli Bold"/>
                <a:cs typeface="Muli Bold"/>
                <a:sym typeface="Muli Bold"/>
              </a:rPr>
              <a:t>Thảo</a:t>
            </a:r>
            <a:r>
              <a:rPr lang="en-US" sz="6000" dirty="0">
                <a:solidFill>
                  <a:srgbClr val="003EA8"/>
                </a:solidFill>
                <a:latin typeface="Muli Bold"/>
                <a:ea typeface="Muli Bold"/>
                <a:cs typeface="Muli Bold"/>
                <a:sym typeface="Muli Bold"/>
              </a:rPr>
              <a:t> </a:t>
            </a:r>
            <a:r>
              <a:rPr lang="en-US" sz="6000" dirty="0" err="1">
                <a:solidFill>
                  <a:srgbClr val="003EA8"/>
                </a:solidFill>
                <a:latin typeface="Muli Bold"/>
                <a:ea typeface="Muli Bold"/>
                <a:cs typeface="Muli Bold"/>
                <a:sym typeface="Muli Bold"/>
              </a:rPr>
              <a:t>luận</a:t>
            </a:r>
            <a:r>
              <a:rPr lang="en-US" sz="6000" dirty="0">
                <a:solidFill>
                  <a:srgbClr val="003EA8"/>
                </a:solidFill>
                <a:latin typeface="Muli Bold"/>
                <a:ea typeface="Muli Bold"/>
                <a:cs typeface="Muli Bold"/>
                <a:sym typeface="Muli Bold"/>
              </a:rPr>
              <a:t> </a:t>
            </a:r>
            <a:r>
              <a:rPr lang="en-US" sz="6000" dirty="0" err="1">
                <a:solidFill>
                  <a:srgbClr val="003EA8"/>
                </a:solidFill>
                <a:latin typeface="Muli Bold"/>
                <a:ea typeface="Muli Bold"/>
                <a:cs typeface="Muli Bold"/>
                <a:sym typeface="Muli Bold"/>
              </a:rPr>
              <a:t>nhóm</a:t>
            </a:r>
            <a:endParaRPr lang="en-US" sz="6000" dirty="0">
              <a:solidFill>
                <a:srgbClr val="003EA8"/>
              </a:solidFill>
              <a:latin typeface="Muli Bold"/>
              <a:ea typeface="Muli Bold"/>
              <a:cs typeface="Muli Bold"/>
              <a:sym typeface="Muli Bold"/>
            </a:endParaRPr>
          </a:p>
        </p:txBody>
      </p:sp>
      <p:grpSp>
        <p:nvGrpSpPr>
          <p:cNvPr id="2" name="Group 5">
            <a:extLst>
              <a:ext uri="{FF2B5EF4-FFF2-40B4-BE49-F238E27FC236}">
                <a16:creationId xmlns:a16="http://schemas.microsoft.com/office/drawing/2014/main" id="{B4FC4207-652D-9835-729E-AA0719616F9D}"/>
              </a:ext>
            </a:extLst>
          </p:cNvPr>
          <p:cNvGrpSpPr/>
          <p:nvPr/>
        </p:nvGrpSpPr>
        <p:grpSpPr>
          <a:xfrm>
            <a:off x="9478552" y="1321259"/>
            <a:ext cx="8537579" cy="8965629"/>
            <a:chOff x="143191" y="-9446"/>
            <a:chExt cx="3501278" cy="2104962"/>
          </a:xfrm>
        </p:grpSpPr>
        <p:sp>
          <p:nvSpPr>
            <p:cNvPr id="9" name="Freeform 6">
              <a:extLst>
                <a:ext uri="{FF2B5EF4-FFF2-40B4-BE49-F238E27FC236}">
                  <a16:creationId xmlns:a16="http://schemas.microsoft.com/office/drawing/2014/main" id="{E4BB34A8-67B0-22D8-28F7-DC94CCB5FB57}"/>
                </a:ext>
              </a:extLst>
            </p:cNvPr>
            <p:cNvSpPr/>
            <p:nvPr/>
          </p:nvSpPr>
          <p:spPr>
            <a:xfrm>
              <a:off x="143191" y="-9446"/>
              <a:ext cx="3501278" cy="2104962"/>
            </a:xfrm>
            <a:custGeom>
              <a:avLst/>
              <a:gdLst/>
              <a:ahLst/>
              <a:cxnLst/>
              <a:rect l="l" t="t" r="r" b="b"/>
              <a:pathLst>
                <a:path w="3286657" h="2111403">
                  <a:moveTo>
                    <a:pt x="0" y="0"/>
                  </a:moveTo>
                  <a:lnTo>
                    <a:pt x="3286657" y="0"/>
                  </a:lnTo>
                  <a:lnTo>
                    <a:pt x="3286657" y="2111403"/>
                  </a:lnTo>
                  <a:lnTo>
                    <a:pt x="0" y="2111403"/>
                  </a:lnTo>
                  <a:close/>
                </a:path>
              </a:pathLst>
            </a:custGeom>
          </p:spPr>
          <p:style>
            <a:lnRef idx="2">
              <a:schemeClr val="accent2"/>
            </a:lnRef>
            <a:fillRef idx="1">
              <a:schemeClr val="lt1"/>
            </a:fillRef>
            <a:effectRef idx="0">
              <a:schemeClr val="accent2"/>
            </a:effectRef>
            <a:fontRef idx="minor">
              <a:schemeClr val="dk1"/>
            </a:fontRef>
          </p:style>
          <p:txBody>
            <a:bodyPr/>
            <a:lstStyle/>
            <a:p>
              <a:pPr algn="just">
                <a:spcBef>
                  <a:spcPts val="600"/>
                </a:spcBef>
                <a:spcAft>
                  <a:spcPts val="2400"/>
                </a:spcAft>
              </a:pP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endParaRPr lang="en-US" sz="2800" dirty="0">
                <a:latin typeface="Times New Roman" panose="02020603050405020304" pitchFamily="18" charset="0"/>
                <a:cs typeface="Times New Roman" panose="02020603050405020304" pitchFamily="18" charset="0"/>
              </a:endParaRPr>
            </a:p>
            <a:p>
              <a:pPr algn="just">
                <a:spcBef>
                  <a:spcPts val="600"/>
                </a:spcBef>
                <a:spcAft>
                  <a:spcPts val="2400"/>
                </a:spcAft>
              </a:pPr>
              <a:r>
                <a:rPr lang="en-US" sz="2800" dirty="0">
                  <a:solidFill>
                    <a:schemeClr val="tx2"/>
                  </a:solidFill>
                  <a:latin typeface="Times New Roman" panose="02020603050405020304" pitchFamily="18" charset="0"/>
                  <a:cs typeface="Times New Roman" panose="02020603050405020304" pitchFamily="18" charset="0"/>
                </a:rPr>
                <a:t>2/ </a:t>
              </a:r>
              <a:r>
                <a:rPr lang="vi-VN" sz="2800" dirty="0">
                  <a:solidFill>
                    <a:schemeClr val="tx2"/>
                  </a:solidFill>
                  <a:latin typeface="Times New Roman" panose="02020603050405020304" pitchFamily="18" charset="0"/>
                  <a:cs typeface="Times New Roman" panose="02020603050405020304" pitchFamily="18" charset="0"/>
                </a:rPr>
                <a:t>Không hẳn. Nếu chỉ một vài mặt hàng tăng do mùa vụ hay khan hiếm thì chưa gọi là lạm phát.</a:t>
              </a:r>
              <a:endParaRPr lang="en-US" sz="2800" dirty="0">
                <a:solidFill>
                  <a:schemeClr val="tx2"/>
                </a:solidFill>
                <a:latin typeface="Times New Roman" panose="02020603050405020304" pitchFamily="18" charset="0"/>
                <a:cs typeface="Times New Roman" panose="02020603050405020304" pitchFamily="18" charset="0"/>
              </a:endParaRPr>
            </a:p>
            <a:p>
              <a:pPr algn="just">
                <a:spcBef>
                  <a:spcPts val="600"/>
                </a:spcBef>
                <a:spcAft>
                  <a:spcPts val="2400"/>
                </a:spcAft>
              </a:pPr>
              <a:r>
                <a:rPr lang="en-US" sz="2800" dirty="0">
                  <a:solidFill>
                    <a:srgbClr val="C00000"/>
                  </a:solidFill>
                  <a:latin typeface="Times New Roman" panose="02020603050405020304" pitchFamily="18" charset="0"/>
                  <a:cs typeface="Times New Roman" panose="02020603050405020304" pitchFamily="18" charset="0"/>
                </a:rPr>
                <a:t>3/ </a:t>
              </a:r>
              <a:r>
                <a:rPr lang="vi-VN" sz="2800" dirty="0">
                  <a:solidFill>
                    <a:srgbClr val="C00000"/>
                  </a:solidFill>
                  <a:latin typeface="Times New Roman" panose="02020603050405020304" pitchFamily="18" charset="0"/>
                  <a:cs typeface="Times New Roman" panose="02020603050405020304" pitchFamily="18" charset="0"/>
                </a:rPr>
                <a:t>Đồng tiền mất giá trị, cùng một số tiền như trước nhưng mua được ít hàng hóa hơn.</a:t>
              </a:r>
              <a:endParaRPr lang="en-US" sz="2800" dirty="0">
                <a:solidFill>
                  <a:srgbClr val="C00000"/>
                </a:solidFill>
                <a:latin typeface="Times New Roman" panose="02020603050405020304" pitchFamily="18" charset="0"/>
                <a:cs typeface="Times New Roman" panose="02020603050405020304" pitchFamily="18" charset="0"/>
              </a:endParaRPr>
            </a:p>
            <a:p>
              <a:pPr algn="just">
                <a:spcBef>
                  <a:spcPts val="600"/>
                </a:spcBef>
                <a:spcAft>
                  <a:spcPts val="2400"/>
                </a:spcAft>
              </a:pPr>
              <a:r>
                <a:rPr lang="en-US" sz="2800" dirty="0">
                  <a:solidFill>
                    <a:schemeClr val="accent3">
                      <a:lumMod val="50000"/>
                    </a:schemeClr>
                  </a:solidFill>
                  <a:latin typeface="Times New Roman" panose="02020603050405020304" pitchFamily="18" charset="0"/>
                  <a:cs typeface="Times New Roman" panose="02020603050405020304" pitchFamily="18" charset="0"/>
                </a:rPr>
                <a:t>4/ </a:t>
              </a:r>
              <a:r>
                <a:rPr lang="en-US" sz="2800" dirty="0" err="1">
                  <a:solidFill>
                    <a:schemeClr val="accent3">
                      <a:lumMod val="50000"/>
                    </a:schemeClr>
                  </a:solidFill>
                  <a:latin typeface="Times New Roman" panose="02020603050405020304" pitchFamily="18" charset="0"/>
                  <a:cs typeface="Times New Roman" panose="02020603050405020304" pitchFamily="18" charset="0"/>
                </a:rPr>
                <a:t>Lạm</a:t>
              </a:r>
              <a:r>
                <a:rPr lang="en-US" sz="2800" dirty="0">
                  <a:solidFill>
                    <a:schemeClr val="accent3">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3">
                      <a:lumMod val="50000"/>
                    </a:schemeClr>
                  </a:solidFill>
                  <a:latin typeface="Times New Roman" panose="02020603050405020304" pitchFamily="18" charset="0"/>
                  <a:cs typeface="Times New Roman" panose="02020603050405020304" pitchFamily="18" charset="0"/>
                </a:rPr>
                <a:t>phát</a:t>
              </a:r>
              <a:endParaRPr lang="en-US" sz="2800" dirty="0">
                <a:solidFill>
                  <a:schemeClr val="accent3">
                    <a:lumMod val="50000"/>
                  </a:schemeClr>
                </a:solidFill>
                <a:latin typeface="Times New Roman" panose="02020603050405020304" pitchFamily="18" charset="0"/>
                <a:cs typeface="Times New Roman" panose="02020603050405020304" pitchFamily="18" charset="0"/>
              </a:endParaRPr>
            </a:p>
            <a:p>
              <a:pPr algn="just">
                <a:spcBef>
                  <a:spcPts val="600"/>
                </a:spcBef>
                <a:spcAft>
                  <a:spcPts val="2400"/>
                </a:spcAft>
              </a:pPr>
              <a:r>
                <a:rPr lang="en-US" sz="2800" dirty="0">
                  <a:solidFill>
                    <a:srgbClr val="00B050"/>
                  </a:solidFill>
                  <a:latin typeface="Times New Roman" panose="02020603050405020304" pitchFamily="18" charset="0"/>
                  <a:cs typeface="Times New Roman" panose="02020603050405020304" pitchFamily="18" charset="0"/>
                </a:rPr>
                <a:t>5/ </a:t>
              </a:r>
              <a:r>
                <a:rPr lang="en-US" sz="2800" dirty="0" err="1">
                  <a:solidFill>
                    <a:srgbClr val="00B050"/>
                  </a:solidFill>
                  <a:latin typeface="Times New Roman" panose="02020603050405020304" pitchFamily="18" charset="0"/>
                  <a:cs typeface="Times New Roman" panose="02020603050405020304" pitchFamily="18" charset="0"/>
                </a:rPr>
                <a:t>Mức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giá</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chung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tăng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lên</a:t>
              </a:r>
              <a:r>
                <a:rPr lang="en-US" sz="2800" dirty="0">
                  <a:solidFill>
                    <a:srgbClr val="00B050"/>
                  </a:solidFill>
                  <a:latin typeface="Times New Roman" panose="02020603050405020304" pitchFamily="18" charset="0"/>
                  <a:cs typeface="Times New Roman" panose="02020603050405020304" pitchFamily="18" charset="0"/>
                </a:rPr>
                <a:t>.</a:t>
              </a:r>
            </a:p>
            <a:p>
              <a:pPr algn="just">
                <a:spcBef>
                  <a:spcPts val="600"/>
                </a:spcBef>
                <a:spcAft>
                  <a:spcPts val="2400"/>
                </a:spcAft>
              </a:pPr>
              <a:r>
                <a:rPr lang="en-US" sz="2800" dirty="0">
                  <a:solidFill>
                    <a:srgbClr val="FF0000"/>
                  </a:solidFill>
                  <a:latin typeface="Times New Roman" panose="02020603050405020304" pitchFamily="18" charset="0"/>
                  <a:cs typeface="Times New Roman" panose="02020603050405020304" pitchFamily="18" charset="0"/>
                </a:rPr>
                <a:t>6/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tăng</a:t>
              </a:r>
              <a:r>
                <a:rPr lang="en-US" sz="2800" dirty="0">
                  <a:solidFill>
                    <a:srgbClr val="FF0000"/>
                  </a:solidFill>
                  <a:latin typeface="Times New Roman" panose="02020603050405020304" pitchFamily="18" charset="0"/>
                  <a:cs typeface="Times New Roman" panose="02020603050405020304" pitchFamily="18" charset="0"/>
                </a:rPr>
                <a:t>, chi </a:t>
              </a:r>
              <a:r>
                <a:rPr lang="en-US" sz="2800" dirty="0" err="1">
                  <a:solidFill>
                    <a:srgbClr val="FF0000"/>
                  </a:solidFill>
                  <a:latin typeface="Times New Roman" panose="02020603050405020304" pitchFamily="18" charset="0"/>
                  <a:cs typeface="Times New Roman" panose="02020603050405020304" pitchFamily="18" charset="0"/>
                </a:rPr>
                <a:t>phí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tăng</a:t>
              </a:r>
              <a:r>
                <a:rPr lang="en-US" sz="2800" dirty="0">
                  <a:solidFill>
                    <a:srgbClr val="FF0000"/>
                  </a:solidFill>
                  <a:latin typeface="Times New Roman" panose="02020603050405020304" pitchFamily="18" charset="0"/>
                  <a:cs typeface="Times New Roman" panose="02020603050405020304" pitchFamily="18" charset="0"/>
                </a:rPr>
                <a:t>, khan </a:t>
              </a:r>
              <a:r>
                <a:rPr lang="en-US" sz="2800" dirty="0" err="1">
                  <a:solidFill>
                    <a:srgbClr val="FF0000"/>
                  </a:solidFill>
                  <a:latin typeface="Times New Roman" panose="02020603050405020304" pitchFamily="18" charset="0"/>
                  <a:cs typeface="Times New Roman" panose="02020603050405020304" pitchFamily="18" charset="0"/>
                </a:rPr>
                <a:t>hiếm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dùng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lớn</a:t>
              </a:r>
              <a:r>
                <a:rPr lang="en-US" sz="2800" dirty="0">
                  <a:solidFill>
                    <a:srgbClr val="FF0000"/>
                  </a:solidFill>
                  <a:latin typeface="Times New Roman" panose="02020603050405020304" pitchFamily="18" charset="0"/>
                  <a:cs typeface="Times New Roman" panose="02020603050405020304" pitchFamily="18" charset="0"/>
                </a:rPr>
                <a:t>.</a:t>
              </a:r>
            </a:p>
            <a:p>
              <a:pPr algn="just">
                <a:spcBef>
                  <a:spcPts val="600"/>
                </a:spcBef>
                <a:spcAft>
                  <a:spcPts val="2400"/>
                </a:spcAft>
              </a:pPr>
              <a:r>
                <a:rPr lang="en-US" sz="2800" dirty="0">
                  <a:solidFill>
                    <a:srgbClr val="7030A0"/>
                  </a:solidFill>
                  <a:latin typeface="Times New Roman" panose="02020603050405020304" pitchFamily="18" charset="0"/>
                  <a:cs typeface="Times New Roman" panose="02020603050405020304" pitchFamily="18" charset="0"/>
                </a:rPr>
                <a:t>7/ </a:t>
              </a:r>
              <a:r>
                <a:rPr lang="vi-VN" sz="2800" dirty="0">
                  <a:solidFill>
                    <a:srgbClr val="7030A0"/>
                  </a:solidFill>
                  <a:latin typeface="Times New Roman" panose="02020603050405020304" pitchFamily="18" charset="0"/>
                  <a:cs typeface="Times New Roman" panose="02020603050405020304" pitchFamily="18" charset="0"/>
                </a:rPr>
                <a:t>Chi phí sinh hoạt tăng, thu nhập không đủ chi tiêu, tiết kiệm giảm, đời sống khó khăn hơn.</a:t>
              </a:r>
              <a:endParaRPr lang="en-US" sz="2800" dirty="0">
                <a:solidFill>
                  <a:srgbClr val="7030A0"/>
                </a:solidFill>
                <a:latin typeface="Times New Roman" panose="02020603050405020304" pitchFamily="18" charset="0"/>
                <a:cs typeface="Times New Roman" panose="02020603050405020304" pitchFamily="18" charset="0"/>
              </a:endParaRPr>
            </a:p>
            <a:p>
              <a:pPr algn="just">
                <a:spcBef>
                  <a:spcPts val="600"/>
                </a:spcBef>
                <a:spcAft>
                  <a:spcPts val="2400"/>
                </a:spcAft>
              </a:pPr>
              <a:r>
                <a:rPr lang="en-US" sz="2800" dirty="0">
                  <a:solidFill>
                    <a:srgbClr val="002060"/>
                  </a:solidFill>
                  <a:latin typeface="Times New Roman" panose="02020603050405020304" pitchFamily="18" charset="0"/>
                  <a:cs typeface="Times New Roman" panose="02020603050405020304" pitchFamily="18" charset="0"/>
                </a:rPr>
                <a:t>8/ </a:t>
              </a:r>
              <a:r>
                <a:rPr lang="en-US" sz="2800" dirty="0" err="1">
                  <a:solidFill>
                    <a:srgbClr val="002060"/>
                  </a:solidFill>
                  <a:latin typeface="Times New Roman" panose="02020603050405020304" pitchFamily="18" charset="0"/>
                  <a:cs typeface="Times New Roman" panose="02020603050405020304" pitchFamily="18" charset="0"/>
                </a:rPr>
                <a:t>Xảy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khoảng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định</a:t>
              </a:r>
              <a:endParaRPr lang="en-US" sz="2800" dirty="0">
                <a:solidFill>
                  <a:srgbClr val="002060"/>
                </a:solidFill>
                <a:latin typeface="Times New Roman" panose="02020603050405020304" pitchFamily="18" charset="0"/>
                <a:cs typeface="Times New Roman" panose="02020603050405020304" pitchFamily="18" charset="0"/>
              </a:endParaRPr>
            </a:p>
          </p:txBody>
        </p:sp>
      </p:grpSp>
      <p:cxnSp>
        <p:nvCxnSpPr>
          <p:cNvPr id="27" name="Straight Arrow Connector 26">
            <a:extLst>
              <a:ext uri="{FF2B5EF4-FFF2-40B4-BE49-F238E27FC236}">
                <a16:creationId xmlns:a16="http://schemas.microsoft.com/office/drawing/2014/main" id="{D14A158E-9933-45E7-14EC-79046A1E932C}"/>
              </a:ext>
            </a:extLst>
          </p:cNvPr>
          <p:cNvCxnSpPr>
            <a:cxnSpLocks/>
          </p:cNvCxnSpPr>
          <p:nvPr/>
        </p:nvCxnSpPr>
        <p:spPr>
          <a:xfrm>
            <a:off x="258217" y="9410700"/>
            <a:ext cx="44169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4" name="TextBox 33">
            <a:extLst>
              <a:ext uri="{FF2B5EF4-FFF2-40B4-BE49-F238E27FC236}">
                <a16:creationId xmlns:a16="http://schemas.microsoft.com/office/drawing/2014/main" id="{D93DF3BE-3D83-BCE9-338B-3C98EF6487D5}"/>
              </a:ext>
            </a:extLst>
          </p:cNvPr>
          <p:cNvSpPr txBox="1"/>
          <p:nvPr/>
        </p:nvSpPr>
        <p:spPr>
          <a:xfrm>
            <a:off x="1143000" y="9639300"/>
            <a:ext cx="184731" cy="369332"/>
          </a:xfrm>
          <a:prstGeom prst="rect">
            <a:avLst/>
          </a:prstGeom>
          <a:noFill/>
        </p:spPr>
        <p:txBody>
          <a:bodyPr wrap="none" rtlCol="0">
            <a:spAutoFit/>
          </a:bodyPr>
          <a:lstStyle/>
          <a:p>
            <a:endParaRPr lang="en-US" dirty="0"/>
          </a:p>
        </p:txBody>
      </p:sp>
      <p:sp>
        <p:nvSpPr>
          <p:cNvPr id="36" name="TextBox 35">
            <a:extLst>
              <a:ext uri="{FF2B5EF4-FFF2-40B4-BE49-F238E27FC236}">
                <a16:creationId xmlns:a16="http://schemas.microsoft.com/office/drawing/2014/main" id="{B7277337-4AFA-B214-FACB-D6293391B9EE}"/>
              </a:ext>
            </a:extLst>
          </p:cNvPr>
          <p:cNvSpPr txBox="1"/>
          <p:nvPr/>
        </p:nvSpPr>
        <p:spPr>
          <a:xfrm>
            <a:off x="469141" y="1409700"/>
            <a:ext cx="8674859" cy="8313301"/>
          </a:xfrm>
          <a:prstGeom prst="rect">
            <a:avLst/>
          </a:prstGeom>
          <a:noFill/>
        </p:spPr>
        <p:txBody>
          <a:bodyPr wrap="square">
            <a:spAutoFit/>
          </a:bodyPr>
          <a:lstStyle/>
          <a:p>
            <a:pPr marL="0" marR="0" lvl="0" indent="0" algn="just" defTabSz="457200" rtl="0" eaLnBrk="1" fontAlgn="auto" latinLnBrk="0" hangingPunct="1">
              <a:lnSpc>
                <a:spcPct val="115000"/>
              </a:lnSpc>
              <a:spcBef>
                <a:spcPts val="600"/>
              </a:spcBef>
              <a:spcAft>
                <a:spcPts val="900"/>
              </a:spcAft>
              <a:buClrTx/>
              <a:buSzTx/>
              <a:buFontTx/>
              <a:buNone/>
              <a:tabLst/>
              <a:defRPr/>
            </a:pP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vi-VN" sz="2800" b="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 thông tin 2, em hãy cho biết năm 2021, giá cả các mặt hàng thiết yếu đã thay đổi theo xu hướng nào</a:t>
            </a:r>
            <a:r>
              <a:rPr kumimoji="0" lang="en-US" sz="2800" b="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457200" rtl="0" eaLnBrk="1" fontAlgn="auto" latinLnBrk="0" hangingPunct="1">
              <a:lnSpc>
                <a:spcPct val="100000"/>
              </a:lnSpc>
              <a:spcBef>
                <a:spcPts val="600"/>
              </a:spcBef>
              <a:spcAft>
                <a:spcPts val="900"/>
              </a:spcAft>
              <a:buClrTx/>
              <a:buSzTx/>
              <a:buFontTx/>
              <a:buNone/>
              <a:tabLst/>
              <a:defRPr/>
            </a:pPr>
            <a:r>
              <a:rPr kumimoji="0" lang="en-US" sz="2800" b="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2/ Theo </a:t>
            </a:r>
            <a:r>
              <a:rPr kumimoji="0" lang="en-US" sz="2800" b="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em</a:t>
            </a:r>
            <a:r>
              <a:rPr kumimoji="0" lang="en-US" sz="2800" b="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giá</a:t>
            </a:r>
            <a:r>
              <a:rPr kumimoji="0" lang="en-US" sz="2800" b="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tăng</a:t>
            </a:r>
            <a:r>
              <a:rPr kumimoji="0" lang="en-US" sz="2800" b="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của</a:t>
            </a:r>
            <a:r>
              <a:rPr kumimoji="0" lang="en-US" sz="2800" b="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một</a:t>
            </a:r>
            <a:r>
              <a:rPr kumimoji="0" lang="en-US" sz="2800" b="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vài</a:t>
            </a:r>
            <a:r>
              <a:rPr kumimoji="0" lang="en-US" sz="2800" b="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mặt</a:t>
            </a:r>
            <a:r>
              <a:rPr kumimoji="0" lang="en-US" sz="2800" b="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hàng</a:t>
            </a:r>
            <a:r>
              <a:rPr kumimoji="0" lang="en-US" sz="2800" b="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có</a:t>
            </a:r>
            <a:r>
              <a:rPr kumimoji="0" lang="en-US" sz="2800" b="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phải</a:t>
            </a:r>
            <a:r>
              <a:rPr kumimoji="0" lang="en-US" sz="2800" b="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là</a:t>
            </a:r>
            <a:r>
              <a:rPr kumimoji="0" lang="en-US" sz="2800" b="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lạm</a:t>
            </a:r>
            <a:r>
              <a:rPr kumimoji="0" lang="en-US" sz="2800" b="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phát</a:t>
            </a:r>
            <a:r>
              <a:rPr kumimoji="0" lang="en-US" sz="2800" b="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không</a:t>
            </a:r>
            <a:r>
              <a:rPr kumimoji="0" lang="en-US" sz="2800" b="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457200" rtl="0" eaLnBrk="1" fontAlgn="auto" latinLnBrk="0" hangingPunct="1">
              <a:lnSpc>
                <a:spcPct val="100000"/>
              </a:lnSpc>
              <a:spcBef>
                <a:spcPts val="600"/>
              </a:spcBef>
              <a:spcAft>
                <a:spcPts val="900"/>
              </a:spcAft>
              <a:buClrTx/>
              <a:buSzTx/>
              <a:buFontTx/>
              <a:buNone/>
              <a:tabLst/>
              <a:defRPr/>
            </a:pPr>
            <a:r>
              <a:rPr kumimoji="0" lang="en-US" sz="2800" b="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3/ </a:t>
            </a:r>
            <a:r>
              <a:rPr kumimoji="0" lang="vi-VN" sz="2800" b="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Khi giá hàng hóa tăng, sức mua của đồng tiền thay đổi như thế nào?</a:t>
            </a:r>
            <a:endParaRPr kumimoji="0" lang="en-US" sz="2800" b="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600"/>
              </a:spcBef>
              <a:spcAft>
                <a:spcPts val="900"/>
              </a:spcAft>
              <a:buClrTx/>
              <a:buSzTx/>
              <a:buFontTx/>
              <a:buNone/>
              <a:tabLst/>
              <a:defRPr/>
            </a:pPr>
            <a:r>
              <a:rPr kumimoji="0" lang="en-US" sz="2800" b="0" u="none" strike="noStrike" kern="1200" cap="none" spc="0" normalizeH="0" baseline="0" noProof="0" dirty="0">
                <a:ln>
                  <a:noFill/>
                </a:ln>
                <a:solidFill>
                  <a:schemeClr val="accent3">
                    <a:lumMod val="50000"/>
                  </a:schemeClr>
                </a:solidFill>
                <a:effectLst/>
                <a:uLnTx/>
                <a:uFillTx/>
                <a:latin typeface="Times New Roman" panose="02020603050405020304" pitchFamily="18" charset="0"/>
                <a:ea typeface="+mn-ea"/>
                <a:cs typeface="Times New Roman" panose="02020603050405020304" pitchFamily="18" charset="0"/>
              </a:rPr>
              <a:t>4/ </a:t>
            </a:r>
            <a:r>
              <a:rPr kumimoji="0" lang="vi-VN" sz="2800" b="0" u="none" strike="noStrike" kern="1200" cap="none" spc="0" normalizeH="0" baseline="0" noProof="0" dirty="0">
                <a:ln>
                  <a:noFill/>
                </a:ln>
                <a:solidFill>
                  <a:schemeClr val="accent3">
                    <a:lumMod val="50000"/>
                  </a:schemeClr>
                </a:solidFill>
                <a:effectLst/>
                <a:uLnTx/>
                <a:uFillTx/>
                <a:latin typeface="Times New Roman" panose="02020603050405020304" pitchFamily="18" charset="0"/>
                <a:ea typeface="+mn-ea"/>
                <a:cs typeface="Times New Roman" panose="02020603050405020304" pitchFamily="18" charset="0"/>
              </a:rPr>
              <a:t>Giá cả hàng hóa tăng lên theo thời gian gọi là hiện tượng gì</a:t>
            </a:r>
            <a:r>
              <a:rPr kumimoji="0" lang="en-US" sz="2800" b="0" u="none" strike="noStrike" kern="1200" cap="none" spc="0" normalizeH="0" baseline="0" noProof="0" dirty="0">
                <a:ln>
                  <a:noFill/>
                </a:ln>
                <a:solidFill>
                  <a:schemeClr val="accent3">
                    <a:lumMod val="50000"/>
                  </a:schemeClr>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457200" rtl="0" eaLnBrk="1" fontAlgn="auto" latinLnBrk="0" hangingPunct="1">
              <a:lnSpc>
                <a:spcPct val="100000"/>
              </a:lnSpc>
              <a:spcBef>
                <a:spcPts val="600"/>
              </a:spcBef>
              <a:spcAft>
                <a:spcPts val="900"/>
              </a:spcAft>
              <a:buClrTx/>
              <a:buSzTx/>
              <a:buFontTx/>
              <a:buNone/>
              <a:tabLst/>
              <a:defRPr/>
            </a:pPr>
            <a:r>
              <a:rPr kumimoji="0" lang="en-US" sz="2800" b="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5/ </a:t>
            </a:r>
            <a:r>
              <a:rPr kumimoji="0" lang="en-US" sz="2800" b="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t>
            </a:r>
            <a:r>
              <a:rPr kumimoji="0" lang="en-US" sz="2800" b="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ạm</a:t>
            </a:r>
            <a:r>
              <a:rPr kumimoji="0" lang="en-US" sz="2800" b="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phát</a:t>
            </a:r>
            <a:r>
              <a:rPr kumimoji="0" lang="en-US" sz="2800" b="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thể</a:t>
            </a:r>
            <a:r>
              <a:rPr kumimoji="0" lang="en-US" sz="2800" b="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hiện</a:t>
            </a:r>
            <a:r>
              <a:rPr kumimoji="0" lang="en-US" sz="2800" b="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sự</a:t>
            </a:r>
            <a:r>
              <a:rPr kumimoji="0" lang="en-US" sz="2800" b="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thay</a:t>
            </a:r>
            <a:r>
              <a:rPr kumimoji="0" lang="en-US" sz="2800" b="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đổi</a:t>
            </a:r>
            <a:r>
              <a:rPr kumimoji="0" lang="en-US" sz="2800" b="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nào</a:t>
            </a:r>
            <a:r>
              <a:rPr kumimoji="0" lang="en-US" sz="2800" b="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US" sz="2800" b="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mức</a:t>
            </a:r>
            <a:r>
              <a:rPr kumimoji="0" lang="en-US" sz="2800" b="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giá</a:t>
            </a:r>
            <a:r>
              <a:rPr kumimoji="0" lang="en-US" sz="2800" b="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trong</a:t>
            </a:r>
            <a:r>
              <a:rPr kumimoji="0" lang="en-US" sz="2800" b="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nền</a:t>
            </a:r>
            <a:r>
              <a:rPr kumimoji="0" lang="en-US" sz="2800" b="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kinh</a:t>
            </a:r>
            <a:r>
              <a:rPr kumimoji="0" lang="en-US" sz="2800" b="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tế</a:t>
            </a:r>
            <a:endParaRPr kumimoji="0" lang="en-US" sz="2800" b="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600"/>
              </a:spcBef>
              <a:spcAft>
                <a:spcPts val="900"/>
              </a:spcAft>
              <a:buClrTx/>
              <a:buSzTx/>
              <a:buFontTx/>
              <a:buNone/>
              <a:tabLst/>
              <a:defRPr/>
            </a:pPr>
            <a:r>
              <a:rPr kumimoji="0" lang="en-US" sz="28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r>
              <a:rPr kumimoji="0" lang="en-US" sz="2800" b="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Nguyên </a:t>
            </a:r>
            <a:r>
              <a:rPr kumimoji="0" lang="en-US" sz="28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28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28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28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thể</a:t>
            </a:r>
            <a:r>
              <a:rPr kumimoji="0" lang="en-US" sz="28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sz="28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28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28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tăng</a:t>
            </a:r>
            <a:r>
              <a:rPr kumimoji="0" lang="en-US" sz="28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457200" rtl="0" eaLnBrk="1" fontAlgn="auto" latinLnBrk="0" hangingPunct="1">
              <a:lnSpc>
                <a:spcPct val="100000"/>
              </a:lnSpc>
              <a:spcBef>
                <a:spcPts val="600"/>
              </a:spcBef>
              <a:spcAft>
                <a:spcPts val="900"/>
              </a:spcAft>
              <a:buClrTx/>
              <a:buSzTx/>
              <a:buFontTx/>
              <a:buNone/>
              <a:tabLst/>
              <a:defRPr/>
            </a:pPr>
            <a:r>
              <a:rPr kumimoji="0" lang="en-US" sz="2800" b="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7/ </a:t>
            </a:r>
            <a:r>
              <a:rPr kumimoji="0" lang="vi-VN" sz="2800" b="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Khi giá cả tăng mà thu nhập không đổi, người dân gặp khó khăn gì?</a:t>
            </a:r>
          </a:p>
          <a:p>
            <a:pPr marL="0" marR="0" lvl="0" indent="0" algn="just" defTabSz="457200" rtl="0" eaLnBrk="1" fontAlgn="auto" latinLnBrk="0" hangingPunct="1">
              <a:lnSpc>
                <a:spcPct val="115000"/>
              </a:lnSpc>
              <a:spcBef>
                <a:spcPts val="600"/>
              </a:spcBef>
              <a:spcAft>
                <a:spcPts val="900"/>
              </a:spcAft>
              <a:buClrTx/>
              <a:buSzTx/>
              <a:buFontTx/>
              <a:buNone/>
              <a:tabLst/>
              <a:defRPr/>
            </a:pPr>
            <a:r>
              <a:rPr kumimoji="0" lang="en-US" sz="2800" b="0" u="none" strike="noStrike" kern="1200" cap="none" spc="0" normalizeH="0" baseline="0" noProof="0" dirty="0">
                <a:ln>
                  <a:noFill/>
                </a:ln>
                <a:solidFill>
                  <a:srgbClr val="4BACC6">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8/ </a:t>
            </a:r>
            <a:r>
              <a:rPr kumimoji="0" lang="vi-VN" sz="2800" b="0" u="none" strike="noStrike" kern="120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rPr>
              <a:t>Lạm phát diễn ra trong một thời gian như thế nào?</a:t>
            </a:r>
            <a:endParaRPr kumimoji="0" lang="en-US" sz="2800" b="0" u="none" strike="noStrike" kern="1200" cap="none" spc="0" normalizeH="0" baseline="0" noProof="0" dirty="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15000"/>
              </a:lnSpc>
              <a:spcBef>
                <a:spcPts val="600"/>
              </a:spcBef>
              <a:spcAft>
                <a:spcPts val="90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 thông tin 1, 2 em hãy cho biết lạm phát là gì</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246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2"/>
                                        </p:tgtEl>
                                        <p:attrNameLst>
                                          <p:attrName>style.color</p:attrName>
                                        </p:attrNameLst>
                                      </p:cBhvr>
                                      <p:to>
                                        <p:clrVal>
                                          <a:schemeClr val="accent2"/>
                                        </p:clrVal>
                                      </p:to>
                                    </p:set>
                                    <p:set>
                                      <p:cBhvr>
                                        <p:cTn id="7" dur="500" fill="hold"/>
                                        <p:tgtEl>
                                          <p:spTgt spid="32"/>
                                        </p:tgtEl>
                                        <p:attrNameLst>
                                          <p:attrName>fillcolor</p:attrName>
                                        </p:attrNameLst>
                                      </p:cBhvr>
                                      <p:to>
                                        <p:clrVal>
                                          <a:schemeClr val="accent2"/>
                                        </p:clrVal>
                                      </p:to>
                                    </p:set>
                                    <p:set>
                                      <p:cBhvr>
                                        <p:cTn id="8" dur="500" fill="hold"/>
                                        <p:tgtEl>
                                          <p:spTgt spid="3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Siêu lạm phát ở Venezuela: 1 ký thịt giá gần 9 triệu bolivar| VTV24">
            <a:hlinkClick r:id="" action="ppaction://media"/>
            <a:extLst>
              <a:ext uri="{FF2B5EF4-FFF2-40B4-BE49-F238E27FC236}">
                <a16:creationId xmlns:a16="http://schemas.microsoft.com/office/drawing/2014/main" id="{874196C6-8EAD-23A5-20E8-7C7215F9109A}"/>
              </a:ext>
            </a:extLst>
          </p:cNvPr>
          <p:cNvPicPr>
            <a:picLocks noRot="1" noChangeAspect="1"/>
          </p:cNvPicPr>
          <p:nvPr>
            <a:videoFile r:link="rId1"/>
          </p:nvPr>
        </p:nvPicPr>
        <p:blipFill>
          <a:blip r:embed="rId4"/>
          <a:stretch>
            <a:fillRect/>
          </a:stretch>
        </p:blipFill>
        <p:spPr>
          <a:xfrm>
            <a:off x="914400" y="1028700"/>
            <a:ext cx="16306800" cy="7398603"/>
          </a:xfrm>
          <a:prstGeom prst="rect">
            <a:avLst/>
          </a:prstGeom>
        </p:spPr>
      </p:pic>
      <p:sp>
        <p:nvSpPr>
          <p:cNvPr id="4" name="TextBox 3">
            <a:extLst>
              <a:ext uri="{FF2B5EF4-FFF2-40B4-BE49-F238E27FC236}">
                <a16:creationId xmlns:a16="http://schemas.microsoft.com/office/drawing/2014/main" id="{F8DB4B03-1AC1-F697-2596-CD8D461081D7}"/>
              </a:ext>
            </a:extLst>
          </p:cNvPr>
          <p:cNvSpPr txBox="1"/>
          <p:nvPr/>
        </p:nvSpPr>
        <p:spPr>
          <a:xfrm>
            <a:off x="3657600" y="8427303"/>
            <a:ext cx="11963400" cy="830997"/>
          </a:xfrm>
          <a:prstGeom prst="rect">
            <a:avLst/>
          </a:prstGeom>
          <a:noFill/>
        </p:spPr>
        <p:txBody>
          <a:bodyPr wrap="square" rtlCol="0">
            <a:spAutoFit/>
          </a:bodyPr>
          <a:lstStyle/>
          <a:p>
            <a:pPr algn="ctr"/>
            <a:r>
              <a:rPr lang="en-US" sz="4800" dirty="0" err="1">
                <a:latin typeface="Times New Roman" panose="02020603050405020304" pitchFamily="18" charset="0"/>
                <a:cs typeface="Times New Roman" panose="02020603050405020304" pitchFamily="18" charset="0"/>
              </a:rPr>
              <a:t>Siêu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lạm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phát</a:t>
            </a:r>
            <a:r>
              <a:rPr lang="en-US" sz="4800" dirty="0">
                <a:latin typeface="Times New Roman" panose="02020603050405020304" pitchFamily="18" charset="0"/>
                <a:cs typeface="Times New Roman" panose="02020603050405020304" pitchFamily="18" charset="0"/>
              </a:rPr>
              <a:t> ở Venezuela </a:t>
            </a:r>
            <a:r>
              <a:rPr lang="en-US" sz="4800" dirty="0" err="1">
                <a:latin typeface="Times New Roman" panose="02020603050405020304" pitchFamily="18" charset="0"/>
                <a:cs typeface="Times New Roman" panose="02020603050405020304" pitchFamily="18" charset="0"/>
              </a:rPr>
              <a:t>năm</a:t>
            </a:r>
            <a:r>
              <a:rPr lang="en-US" sz="4800" dirty="0">
                <a:latin typeface="Times New Roman" panose="02020603050405020304" pitchFamily="18" charset="0"/>
                <a:cs typeface="Times New Roman" panose="02020603050405020304" pitchFamily="18" charset="0"/>
              </a:rPr>
              <a:t> 2018</a:t>
            </a:r>
            <a:r>
              <a:rPr lang="en-US" dirty="0"/>
              <a:t>: </a:t>
            </a:r>
          </a:p>
        </p:txBody>
      </p:sp>
    </p:spTree>
    <p:extLst>
      <p:ext uri="{BB962C8B-B14F-4D97-AF65-F5344CB8AC3E}">
        <p14:creationId xmlns:p14="http://schemas.microsoft.com/office/powerpoint/2010/main" val="138987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EE38DA4-7E6F-FB0A-B3F6-71A5D9C2E7C2}"/>
              </a:ext>
            </a:extLst>
          </p:cNvPr>
          <p:cNvSpPr txBox="1"/>
          <p:nvPr/>
        </p:nvSpPr>
        <p:spPr>
          <a:xfrm>
            <a:off x="2514600" y="2019300"/>
            <a:ext cx="13258800" cy="5770811"/>
          </a:xfrm>
          <a:prstGeom prst="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1200"/>
              </a:spcAft>
            </a:pPr>
            <a:r>
              <a:rPr lang="en-US" sz="4000" b="1" dirty="0">
                <a:solidFill>
                  <a:schemeClr val="tx1"/>
                </a:solidFill>
                <a:latin typeface="Times New Roman" panose="02020603050405020304" pitchFamily="18" charset="0"/>
                <a:cs typeface="Times New Roman" panose="02020603050405020304" pitchFamily="18" charset="0"/>
              </a:rPr>
              <a:t>*</a:t>
            </a:r>
            <a:r>
              <a:rPr lang="en-US" sz="4000" b="1" dirty="0" err="1">
                <a:solidFill>
                  <a:schemeClr val="tx1"/>
                </a:solidFill>
                <a:latin typeface="Times New Roman" panose="02020603050405020304" pitchFamily="18" charset="0"/>
                <a:cs typeface="Times New Roman" panose="02020603050405020304" pitchFamily="18" charset="0"/>
              </a:rPr>
              <a:t>Tình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trạng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kinh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tế</a:t>
            </a:r>
            <a:r>
              <a:rPr lang="en-US" sz="4000" b="1"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trong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kì</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lạm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phát</a:t>
            </a:r>
            <a:endParaRPr lang="en-US" sz="4000" dirty="0">
              <a:solidFill>
                <a:schemeClr val="tx1"/>
              </a:solidFill>
              <a:latin typeface="Times New Roman" panose="02020603050405020304" pitchFamily="18" charset="0"/>
              <a:cs typeface="Times New Roman" panose="02020603050405020304" pitchFamily="18" charset="0"/>
            </a:endParaRPr>
          </a:p>
          <a:p>
            <a:pPr>
              <a:spcAft>
                <a:spcPts val="1200"/>
              </a:spcAft>
            </a:pPr>
            <a:r>
              <a:rPr lang="en-US" sz="4000" b="1" dirty="0">
                <a:solidFill>
                  <a:schemeClr val="tx1"/>
                </a:solidFill>
                <a:latin typeface="Times New Roman" panose="02020603050405020304" pitchFamily="18" charset="0"/>
                <a:cs typeface="Times New Roman" panose="02020603050405020304" pitchFamily="18" charset="0"/>
              </a:rPr>
              <a:t>*</a:t>
            </a:r>
            <a:r>
              <a:rPr lang="en-US" sz="4000" b="1" dirty="0" err="1">
                <a:solidFill>
                  <a:schemeClr val="tx1"/>
                </a:solidFill>
                <a:latin typeface="Times New Roman" panose="02020603050405020304" pitchFamily="18" charset="0"/>
                <a:cs typeface="Times New Roman" panose="02020603050405020304" pitchFamily="18" charset="0"/>
              </a:rPr>
              <a:t>Biểu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hiện</a:t>
            </a:r>
            <a:r>
              <a:rPr lang="en-US" sz="4000" b="1" dirty="0">
                <a:solidFill>
                  <a:schemeClr val="tx1"/>
                </a:solidFill>
                <a:latin typeface="Times New Roman" panose="02020603050405020304" pitchFamily="18" charset="0"/>
                <a:cs typeface="Times New Roman" panose="02020603050405020304" pitchFamily="18" charset="0"/>
              </a:rPr>
              <a:t>: </a:t>
            </a:r>
          </a:p>
          <a:p>
            <a:pPr>
              <a:spcAft>
                <a:spcPts val="1200"/>
              </a:spcAft>
            </a:pP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Giá</a:t>
            </a:r>
            <a:r>
              <a:rPr lang="en-US" sz="4000" dirty="0">
                <a:solidFill>
                  <a:schemeClr val="tx1"/>
                </a:solidFill>
                <a:latin typeface="Times New Roman" panose="02020603050405020304" pitchFamily="18" charset="0"/>
                <a:cs typeface="Times New Roman" panose="02020603050405020304" pitchFamily="18" charset="0"/>
              </a:rPr>
              <a:t> bánh </a:t>
            </a:r>
            <a:r>
              <a:rPr lang="en-US" sz="4000" dirty="0" err="1">
                <a:solidFill>
                  <a:schemeClr val="tx1"/>
                </a:solidFill>
                <a:latin typeface="Times New Roman" panose="02020603050405020304" pitchFamily="18" charset="0"/>
                <a:cs typeface="Times New Roman" panose="02020603050405020304" pitchFamily="18" charset="0"/>
              </a:rPr>
              <a:t>mì</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tăng</a:t>
            </a:r>
            <a:r>
              <a:rPr lang="en-US" sz="4000" dirty="0">
                <a:solidFill>
                  <a:schemeClr val="tx1"/>
                </a:solidFill>
                <a:latin typeface="Times New Roman" panose="02020603050405020304" pitchFamily="18" charset="0"/>
                <a:cs typeface="Times New Roman" panose="02020603050405020304" pitchFamily="18" charset="0"/>
              </a:rPr>
              <a:t>.</a:t>
            </a:r>
          </a:p>
          <a:p>
            <a:pPr marL="457200" indent="-457200">
              <a:spcAft>
                <a:spcPts val="1200"/>
              </a:spcAft>
              <a:buFontTx/>
              <a:buChar char="-"/>
            </a:pPr>
            <a:r>
              <a:rPr lang="en-US" sz="4000" dirty="0" err="1">
                <a:solidFill>
                  <a:schemeClr val="tx1"/>
                </a:solidFill>
                <a:latin typeface="Times New Roman" panose="02020603050405020304" pitchFamily="18" charset="0"/>
                <a:cs typeface="Times New Roman" panose="02020603050405020304" pitchFamily="18" charset="0"/>
              </a:rPr>
              <a:t>Giá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vật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tăng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chi </a:t>
            </a:r>
            <a:r>
              <a:rPr lang="en-US" sz="4000" dirty="0" err="1">
                <a:solidFill>
                  <a:schemeClr val="tx1"/>
                </a:solidFill>
                <a:latin typeface="Times New Roman" panose="02020603050405020304" pitchFamily="18" charset="0"/>
                <a:cs typeface="Times New Roman" panose="02020603050405020304" pitchFamily="18" charset="0"/>
              </a:rPr>
              <a:t>phí</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cũng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tăng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theo.</a:t>
            </a:r>
            <a:endParaRPr lang="en-US" sz="4000" dirty="0">
              <a:solidFill>
                <a:schemeClr val="tx1"/>
              </a:solidFill>
              <a:latin typeface="Times New Roman" panose="02020603050405020304" pitchFamily="18" charset="0"/>
              <a:cs typeface="Times New Roman" panose="02020603050405020304" pitchFamily="18" charset="0"/>
            </a:endParaRPr>
          </a:p>
          <a:p>
            <a:pPr marL="457200" indent="-457200">
              <a:spcAft>
                <a:spcPts val="1200"/>
              </a:spcAft>
              <a:buFontTx/>
              <a:buChar char="-"/>
            </a:pPr>
            <a:r>
              <a:rPr lang="en-US" sz="4000" dirty="0" err="1">
                <a:solidFill>
                  <a:schemeClr val="tx1"/>
                </a:solidFill>
                <a:latin typeface="Times New Roman" panose="02020603050405020304" pitchFamily="18" charset="0"/>
                <a:cs typeface="Times New Roman" panose="02020603050405020304" pitchFamily="18" charset="0"/>
              </a:rPr>
              <a:t>Giá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tăng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kéo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không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chỉ</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thời</a:t>
            </a:r>
            <a:r>
              <a:rPr lang="en-US" sz="4000" dirty="0">
                <a:solidFill>
                  <a:schemeClr val="tx1"/>
                </a:solidFill>
                <a:latin typeface="Times New Roman" panose="02020603050405020304" pitchFamily="18" charset="0"/>
                <a:cs typeface="Times New Roman" panose="02020603050405020304" pitchFamily="18" charset="0"/>
              </a:rPr>
              <a:t>.</a:t>
            </a:r>
          </a:p>
          <a:p>
            <a:pPr marL="457200" indent="-457200">
              <a:spcAft>
                <a:spcPts val="1200"/>
              </a:spcAft>
              <a:buFontTx/>
              <a:buChar char="-"/>
            </a:pPr>
            <a:r>
              <a:rPr lang="en-US" sz="4000" dirty="0">
                <a:solidFill>
                  <a:schemeClr val="tx1"/>
                </a:solidFill>
                <a:latin typeface="Times New Roman" panose="02020603050405020304" pitchFamily="18" charset="0"/>
                <a:cs typeface="Times New Roman" panose="02020603050405020304" pitchFamily="18" charset="0"/>
              </a:rPr>
              <a:t>Doanh </a:t>
            </a:r>
            <a:r>
              <a:rPr lang="en-US" sz="4000" dirty="0" err="1">
                <a:solidFill>
                  <a:schemeClr val="tx1"/>
                </a:solidFill>
                <a:latin typeface="Times New Roman" panose="02020603050405020304" pitchFamily="18" charset="0"/>
                <a:cs typeface="Times New Roman" panose="02020603050405020304" pitchFamily="18" charset="0"/>
              </a:rPr>
              <a:t>nghiệp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người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bán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gặp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khăn</a:t>
            </a:r>
            <a:r>
              <a:rPr lang="en-US" sz="4000" dirty="0">
                <a:solidFill>
                  <a:schemeClr val="tx1"/>
                </a:solidFill>
                <a:latin typeface="Times New Roman" panose="02020603050405020304" pitchFamily="18" charset="0"/>
                <a:cs typeface="Times New Roman" panose="02020603050405020304" pitchFamily="18" charset="0"/>
              </a:rPr>
              <a:t>.</a:t>
            </a:r>
          </a:p>
          <a:p>
            <a:pPr marL="457200" indent="-457200">
              <a:spcAft>
                <a:spcPts val="600"/>
              </a:spcAft>
              <a:buFontTx/>
              <a:buChar char="-"/>
            </a:pPr>
            <a:endParaRPr lang="en-US" sz="3200" dirty="0">
              <a:solidFill>
                <a:schemeClr val="accent5"/>
              </a:solidFill>
              <a:latin typeface="Times New Roman" panose="02020603050405020304" pitchFamily="18" charset="0"/>
              <a:cs typeface="Times New Roman" panose="02020603050405020304" pitchFamily="18" charset="0"/>
            </a:endParaRPr>
          </a:p>
          <a:p>
            <a:pPr>
              <a:spcAft>
                <a:spcPts val="600"/>
              </a:spcAft>
            </a:pPr>
            <a:endParaRPr lang="en-US" sz="3200" dirty="0">
              <a:solidFill>
                <a:schemeClr val="accent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156064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354" r="-1468" b="-56033"/>
            </a:stretch>
          </a:blipFill>
        </p:spPr>
      </p:sp>
      <p:grpSp>
        <p:nvGrpSpPr>
          <p:cNvPr id="3" name="Group 3"/>
          <p:cNvGrpSpPr/>
          <p:nvPr/>
        </p:nvGrpSpPr>
        <p:grpSpPr>
          <a:xfrm>
            <a:off x="905495" y="2229318"/>
            <a:ext cx="9009410" cy="6082798"/>
            <a:chOff x="0" y="0"/>
            <a:chExt cx="3286657" cy="2219021"/>
          </a:xfrm>
        </p:grpSpPr>
        <p:sp>
          <p:nvSpPr>
            <p:cNvPr id="4" name="Freeform 4"/>
            <p:cNvSpPr/>
            <p:nvPr/>
          </p:nvSpPr>
          <p:spPr>
            <a:xfrm>
              <a:off x="0" y="0"/>
              <a:ext cx="3286657" cy="2219021"/>
            </a:xfrm>
            <a:custGeom>
              <a:avLst/>
              <a:gdLst/>
              <a:ahLst/>
              <a:cxnLst/>
              <a:rect l="l" t="t" r="r" b="b"/>
              <a:pathLst>
                <a:path w="3286657" h="2219021">
                  <a:moveTo>
                    <a:pt x="0" y="0"/>
                  </a:moveTo>
                  <a:lnTo>
                    <a:pt x="3286657" y="0"/>
                  </a:lnTo>
                  <a:lnTo>
                    <a:pt x="3286657" y="2219021"/>
                  </a:lnTo>
                  <a:lnTo>
                    <a:pt x="0" y="2219021"/>
                  </a:lnTo>
                  <a:close/>
                </a:path>
              </a:pathLst>
            </a:custGeom>
            <a:solidFill>
              <a:srgbClr val="FFFFFF"/>
            </a:solidFill>
          </p:spPr>
        </p:sp>
      </p:grpSp>
      <p:sp>
        <p:nvSpPr>
          <p:cNvPr id="5" name="Freeform 5"/>
          <p:cNvSpPr/>
          <p:nvPr/>
        </p:nvSpPr>
        <p:spPr>
          <a:xfrm flipH="1">
            <a:off x="-2156129" y="8872350"/>
            <a:ext cx="6662470" cy="1611106"/>
          </a:xfrm>
          <a:custGeom>
            <a:avLst/>
            <a:gdLst/>
            <a:ahLst/>
            <a:cxnLst/>
            <a:rect l="l" t="t" r="r" b="b"/>
            <a:pathLst>
              <a:path w="6662470" h="1611106">
                <a:moveTo>
                  <a:pt x="6662470" y="0"/>
                </a:moveTo>
                <a:lnTo>
                  <a:pt x="0" y="0"/>
                </a:lnTo>
                <a:lnTo>
                  <a:pt x="0" y="1611107"/>
                </a:lnTo>
                <a:lnTo>
                  <a:pt x="6662470" y="1611107"/>
                </a:lnTo>
                <a:lnTo>
                  <a:pt x="666247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flipH="1">
            <a:off x="14791434" y="-196457"/>
            <a:ext cx="5652695" cy="1366924"/>
          </a:xfrm>
          <a:custGeom>
            <a:avLst/>
            <a:gdLst/>
            <a:ahLst/>
            <a:cxnLst/>
            <a:rect l="l" t="t" r="r" b="b"/>
            <a:pathLst>
              <a:path w="5652695" h="1366924">
                <a:moveTo>
                  <a:pt x="5652695" y="0"/>
                </a:moveTo>
                <a:lnTo>
                  <a:pt x="0" y="0"/>
                </a:lnTo>
                <a:lnTo>
                  <a:pt x="0" y="1366925"/>
                </a:lnTo>
                <a:lnTo>
                  <a:pt x="5652695" y="1366925"/>
                </a:lnTo>
                <a:lnTo>
                  <a:pt x="5652695"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10261150" y="1632617"/>
            <a:ext cx="7087021" cy="7701883"/>
            <a:chOff x="0" y="0"/>
            <a:chExt cx="2585364" cy="2809668"/>
          </a:xfrm>
        </p:grpSpPr>
        <p:sp>
          <p:nvSpPr>
            <p:cNvPr id="8" name="Freeform 8"/>
            <p:cNvSpPr/>
            <p:nvPr/>
          </p:nvSpPr>
          <p:spPr>
            <a:xfrm>
              <a:off x="0" y="0"/>
              <a:ext cx="2585364" cy="2809668"/>
            </a:xfrm>
            <a:custGeom>
              <a:avLst/>
              <a:gdLst/>
              <a:ahLst/>
              <a:cxnLst/>
              <a:rect l="l" t="t" r="r" b="b"/>
              <a:pathLst>
                <a:path w="2585364" h="2809668">
                  <a:moveTo>
                    <a:pt x="0" y="0"/>
                  </a:moveTo>
                  <a:lnTo>
                    <a:pt x="2585364" y="0"/>
                  </a:lnTo>
                  <a:lnTo>
                    <a:pt x="2585364" y="2809668"/>
                  </a:lnTo>
                  <a:lnTo>
                    <a:pt x="0" y="2809668"/>
                  </a:lnTo>
                  <a:close/>
                </a:path>
              </a:pathLst>
            </a:custGeom>
            <a:solidFill>
              <a:srgbClr val="FFFFFF"/>
            </a:solidFill>
          </p:spPr>
        </p:sp>
      </p:grpSp>
      <p:grpSp>
        <p:nvGrpSpPr>
          <p:cNvPr id="9" name="Group 9"/>
          <p:cNvGrpSpPr/>
          <p:nvPr/>
        </p:nvGrpSpPr>
        <p:grpSpPr>
          <a:xfrm>
            <a:off x="4765643" y="8090431"/>
            <a:ext cx="5149262" cy="926893"/>
            <a:chOff x="0" y="0"/>
            <a:chExt cx="6865682" cy="1235858"/>
          </a:xfrm>
        </p:grpSpPr>
        <p:grpSp>
          <p:nvGrpSpPr>
            <p:cNvPr id="10" name="Group 10"/>
            <p:cNvGrpSpPr/>
            <p:nvPr/>
          </p:nvGrpSpPr>
          <p:grpSpPr>
            <a:xfrm>
              <a:off x="0" y="0"/>
              <a:ext cx="6865682" cy="1235858"/>
              <a:chOff x="0" y="0"/>
              <a:chExt cx="1878465" cy="338133"/>
            </a:xfrm>
          </p:grpSpPr>
          <p:sp>
            <p:nvSpPr>
              <p:cNvPr id="11" name="Freeform 11"/>
              <p:cNvSpPr/>
              <p:nvPr/>
            </p:nvSpPr>
            <p:spPr>
              <a:xfrm>
                <a:off x="0" y="0"/>
                <a:ext cx="1878465" cy="338133"/>
              </a:xfrm>
              <a:custGeom>
                <a:avLst/>
                <a:gdLst/>
                <a:ahLst/>
                <a:cxnLst/>
                <a:rect l="l" t="t" r="r" b="b"/>
                <a:pathLst>
                  <a:path w="1878465" h="338133">
                    <a:moveTo>
                      <a:pt x="0" y="0"/>
                    </a:moveTo>
                    <a:lnTo>
                      <a:pt x="1878465" y="0"/>
                    </a:lnTo>
                    <a:lnTo>
                      <a:pt x="1878465" y="338133"/>
                    </a:lnTo>
                    <a:lnTo>
                      <a:pt x="0" y="338133"/>
                    </a:lnTo>
                    <a:close/>
                  </a:path>
                </a:pathLst>
              </a:custGeom>
              <a:solidFill>
                <a:srgbClr val="FFFFFF"/>
              </a:solidFill>
            </p:spPr>
          </p:sp>
        </p:grpSp>
        <p:sp>
          <p:nvSpPr>
            <p:cNvPr id="12" name="Freeform 12"/>
            <p:cNvSpPr/>
            <p:nvPr/>
          </p:nvSpPr>
          <p:spPr>
            <a:xfrm>
              <a:off x="408587" y="418989"/>
              <a:ext cx="450823" cy="450823"/>
            </a:xfrm>
            <a:custGeom>
              <a:avLst/>
              <a:gdLst/>
              <a:ahLst/>
              <a:cxnLst/>
              <a:rect l="l" t="t" r="r" b="b"/>
              <a:pathLst>
                <a:path w="450823" h="450823">
                  <a:moveTo>
                    <a:pt x="0" y="0"/>
                  </a:moveTo>
                  <a:lnTo>
                    <a:pt x="450822" y="0"/>
                  </a:lnTo>
                  <a:lnTo>
                    <a:pt x="450822" y="450823"/>
                  </a:lnTo>
                  <a:lnTo>
                    <a:pt x="0" y="4508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15" name="Freeform 15"/>
          <p:cNvSpPr/>
          <p:nvPr/>
        </p:nvSpPr>
        <p:spPr>
          <a:xfrm>
            <a:off x="16100246" y="3001723"/>
            <a:ext cx="441616" cy="633141"/>
          </a:xfrm>
          <a:custGeom>
            <a:avLst/>
            <a:gdLst/>
            <a:ahLst/>
            <a:cxnLst/>
            <a:rect l="l" t="t" r="r" b="b"/>
            <a:pathLst>
              <a:path w="441616" h="633141">
                <a:moveTo>
                  <a:pt x="0" y="0"/>
                </a:moveTo>
                <a:lnTo>
                  <a:pt x="441616" y="0"/>
                </a:lnTo>
                <a:lnTo>
                  <a:pt x="441616" y="633141"/>
                </a:lnTo>
                <a:lnTo>
                  <a:pt x="0" y="6331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203414">
            <a:off x="11173930" y="3499519"/>
            <a:ext cx="321948" cy="461574"/>
          </a:xfrm>
          <a:custGeom>
            <a:avLst/>
            <a:gdLst/>
            <a:ahLst/>
            <a:cxnLst/>
            <a:rect l="l" t="t" r="r" b="b"/>
            <a:pathLst>
              <a:path w="321948" h="461574">
                <a:moveTo>
                  <a:pt x="0" y="0"/>
                </a:moveTo>
                <a:lnTo>
                  <a:pt x="321948" y="0"/>
                </a:lnTo>
                <a:lnTo>
                  <a:pt x="321948" y="461574"/>
                </a:lnTo>
                <a:lnTo>
                  <a:pt x="0" y="4615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7" name="Group 17"/>
          <p:cNvGrpSpPr/>
          <p:nvPr/>
        </p:nvGrpSpPr>
        <p:grpSpPr>
          <a:xfrm>
            <a:off x="887383" y="8090431"/>
            <a:ext cx="3544008" cy="926893"/>
            <a:chOff x="0" y="0"/>
            <a:chExt cx="4725344" cy="1235858"/>
          </a:xfrm>
        </p:grpSpPr>
        <p:grpSp>
          <p:nvGrpSpPr>
            <p:cNvPr id="18" name="Group 18"/>
            <p:cNvGrpSpPr/>
            <p:nvPr/>
          </p:nvGrpSpPr>
          <p:grpSpPr>
            <a:xfrm>
              <a:off x="0" y="0"/>
              <a:ext cx="4725344" cy="1235858"/>
              <a:chOff x="0" y="0"/>
              <a:chExt cx="1292864" cy="338133"/>
            </a:xfrm>
          </p:grpSpPr>
          <p:sp>
            <p:nvSpPr>
              <p:cNvPr id="19" name="Freeform 19"/>
              <p:cNvSpPr/>
              <p:nvPr/>
            </p:nvSpPr>
            <p:spPr>
              <a:xfrm>
                <a:off x="0" y="0"/>
                <a:ext cx="1292864" cy="338133"/>
              </a:xfrm>
              <a:custGeom>
                <a:avLst/>
                <a:gdLst/>
                <a:ahLst/>
                <a:cxnLst/>
                <a:rect l="l" t="t" r="r" b="b"/>
                <a:pathLst>
                  <a:path w="1292864" h="338133">
                    <a:moveTo>
                      <a:pt x="0" y="0"/>
                    </a:moveTo>
                    <a:lnTo>
                      <a:pt x="1292864" y="0"/>
                    </a:lnTo>
                    <a:lnTo>
                      <a:pt x="1292864" y="338133"/>
                    </a:lnTo>
                    <a:lnTo>
                      <a:pt x="0" y="338133"/>
                    </a:lnTo>
                    <a:close/>
                  </a:path>
                </a:pathLst>
              </a:custGeom>
              <a:solidFill>
                <a:srgbClr val="FFFFFF"/>
              </a:solidFill>
            </p:spPr>
          </p:sp>
        </p:grpSp>
        <p:sp>
          <p:nvSpPr>
            <p:cNvPr id="20" name="Freeform 20"/>
            <p:cNvSpPr/>
            <p:nvPr/>
          </p:nvSpPr>
          <p:spPr>
            <a:xfrm>
              <a:off x="289760" y="288340"/>
              <a:ext cx="974589" cy="659177"/>
            </a:xfrm>
            <a:custGeom>
              <a:avLst/>
              <a:gdLst/>
              <a:ahLst/>
              <a:cxnLst/>
              <a:rect l="l" t="t" r="r" b="b"/>
              <a:pathLst>
                <a:path w="974589" h="659177">
                  <a:moveTo>
                    <a:pt x="0" y="0"/>
                  </a:moveTo>
                  <a:lnTo>
                    <a:pt x="974589" y="0"/>
                  </a:lnTo>
                  <a:lnTo>
                    <a:pt x="974589" y="659177"/>
                  </a:lnTo>
                  <a:lnTo>
                    <a:pt x="0" y="6591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22" name="Freeform 22"/>
          <p:cNvSpPr/>
          <p:nvPr/>
        </p:nvSpPr>
        <p:spPr>
          <a:xfrm>
            <a:off x="12690344" y="2308828"/>
            <a:ext cx="2228632" cy="1815322"/>
          </a:xfrm>
          <a:custGeom>
            <a:avLst/>
            <a:gdLst/>
            <a:ahLst/>
            <a:cxnLst/>
            <a:rect l="l" t="t" r="r" b="b"/>
            <a:pathLst>
              <a:path w="2228632" h="1815322">
                <a:moveTo>
                  <a:pt x="0" y="0"/>
                </a:moveTo>
                <a:lnTo>
                  <a:pt x="2228632" y="0"/>
                </a:lnTo>
                <a:lnTo>
                  <a:pt x="2228632" y="1815322"/>
                </a:lnTo>
                <a:lnTo>
                  <a:pt x="0" y="18153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4" name="TextBox 24"/>
          <p:cNvSpPr txBox="1"/>
          <p:nvPr/>
        </p:nvSpPr>
        <p:spPr>
          <a:xfrm>
            <a:off x="1345653" y="2523302"/>
            <a:ext cx="7946241" cy="6887398"/>
          </a:xfrm>
          <a:prstGeom prst="rect">
            <a:avLst/>
          </a:prstGeom>
        </p:spPr>
        <p:txBody>
          <a:bodyPr lIns="0" tIns="0" rIns="0" bIns="0" rtlCol="0" anchor="t">
            <a:spAutoFit/>
          </a:bodyPr>
          <a:lstStyle/>
          <a:p>
            <a:pPr algn="ctr">
              <a:lnSpc>
                <a:spcPts val="13589"/>
              </a:lnSpc>
            </a:pPr>
            <a:r>
              <a:rPr lang="en-US" sz="6600" b="1" spc="-169" dirty="0">
                <a:solidFill>
                  <a:srgbClr val="003EA8"/>
                </a:solidFill>
                <a:latin typeface="Muli Bold"/>
                <a:ea typeface="Muli Bold"/>
                <a:cs typeface="Muli Bold"/>
                <a:sym typeface="Muli Bold"/>
              </a:rPr>
              <a:t>BÀI 6</a:t>
            </a:r>
            <a:endParaRPr lang="en-US" sz="900" b="1" spc="-169" dirty="0">
              <a:solidFill>
                <a:srgbClr val="003EA8"/>
              </a:solidFill>
              <a:latin typeface="Muli Bold"/>
              <a:ea typeface="Muli Bold"/>
              <a:cs typeface="Muli Bold"/>
              <a:sym typeface="Muli Bold"/>
            </a:endParaRPr>
          </a:p>
          <a:p>
            <a:pPr algn="l">
              <a:lnSpc>
                <a:spcPts val="13589"/>
              </a:lnSpc>
            </a:pPr>
            <a:r>
              <a:rPr lang="en-US" sz="11324" b="1" spc="-169" dirty="0">
                <a:solidFill>
                  <a:srgbClr val="003EA8"/>
                </a:solidFill>
                <a:latin typeface="Muli Bold"/>
                <a:ea typeface="Muli Bold"/>
                <a:cs typeface="Muli Bold"/>
                <a:sym typeface="Muli Bold"/>
              </a:rPr>
              <a:t>LẠM PHÁT</a:t>
            </a:r>
          </a:p>
          <a:p>
            <a:pPr algn="ctr">
              <a:lnSpc>
                <a:spcPts val="13589"/>
              </a:lnSpc>
            </a:pPr>
            <a:r>
              <a:rPr lang="en-US" sz="8000" b="1" spc="-169" dirty="0">
                <a:solidFill>
                  <a:schemeClr val="accent6">
                    <a:lumMod val="75000"/>
                  </a:schemeClr>
                </a:solidFill>
                <a:latin typeface="Muli Bold"/>
                <a:ea typeface="Muli Bold"/>
                <a:cs typeface="Muli Bold"/>
                <a:sym typeface="Muli Bold"/>
              </a:rPr>
              <a:t>(4 </a:t>
            </a:r>
            <a:r>
              <a:rPr lang="en-US" sz="8000" b="1" spc="-169" dirty="0" err="1">
                <a:solidFill>
                  <a:schemeClr val="accent6">
                    <a:lumMod val="75000"/>
                  </a:schemeClr>
                </a:solidFill>
                <a:latin typeface="Muli Bold"/>
                <a:ea typeface="Muli Bold"/>
                <a:cs typeface="Muli Bold"/>
                <a:sym typeface="Muli Bold"/>
              </a:rPr>
              <a:t>tiết</a:t>
            </a:r>
            <a:r>
              <a:rPr lang="en-US" sz="8000" b="1" spc="-169" dirty="0">
                <a:solidFill>
                  <a:schemeClr val="accent6">
                    <a:lumMod val="75000"/>
                  </a:schemeClr>
                </a:solidFill>
                <a:latin typeface="Muli Bold"/>
                <a:ea typeface="Muli Bold"/>
                <a:cs typeface="Muli Bold"/>
                <a:sym typeface="Muli Bold"/>
              </a:rPr>
              <a:t>)</a:t>
            </a:r>
          </a:p>
          <a:p>
            <a:pPr algn="l">
              <a:lnSpc>
                <a:spcPts val="13589"/>
              </a:lnSpc>
            </a:pPr>
            <a:endParaRPr lang="en-US" sz="11324" b="1" spc="-169" dirty="0">
              <a:solidFill>
                <a:srgbClr val="003EA8"/>
              </a:solidFill>
              <a:latin typeface="Muli Bold"/>
              <a:ea typeface="Muli Bold"/>
              <a:cs typeface="Muli Bold"/>
              <a:sym typeface="Muli Bold"/>
            </a:endParaRPr>
          </a:p>
        </p:txBody>
      </p:sp>
      <p:pic>
        <p:nvPicPr>
          <p:cNvPr id="21" name="Picture 20">
            <a:extLst>
              <a:ext uri="{FF2B5EF4-FFF2-40B4-BE49-F238E27FC236}">
                <a16:creationId xmlns:a16="http://schemas.microsoft.com/office/drawing/2014/main" id="{783DC650-6062-B767-5DD0-3327C6391CD2}"/>
              </a:ext>
            </a:extLst>
          </p:cNvPr>
          <p:cNvPicPr>
            <a:picLocks noChangeAspect="1"/>
          </p:cNvPicPr>
          <p:nvPr/>
        </p:nvPicPr>
        <p:blipFill>
          <a:blip r:embed="rId13">
            <a:extLst>
              <a:ext uri="{28A0092B-C50C-407E-A947-70E740481C1C}">
                <a14:useLocalDpi xmlns:a14="http://schemas.microsoft.com/office/drawing/2010/main" val="0"/>
              </a:ext>
            </a:extLst>
          </a:blip>
          <a:srcRect b="19535"/>
          <a:stretch/>
        </p:blipFill>
        <p:spPr>
          <a:xfrm>
            <a:off x="11993784" y="4543916"/>
            <a:ext cx="3621751" cy="4079946"/>
          </a:xfrm>
          <a:prstGeom prst="rect">
            <a:avLst/>
          </a:prstGeom>
        </p:spPr>
      </p:pic>
      <p:sp>
        <p:nvSpPr>
          <p:cNvPr id="13" name="TextBox 12">
            <a:extLst>
              <a:ext uri="{FF2B5EF4-FFF2-40B4-BE49-F238E27FC236}">
                <a16:creationId xmlns:a16="http://schemas.microsoft.com/office/drawing/2014/main" id="{D30F71F1-4801-C352-7E8A-87EBB75ECAD1}"/>
              </a:ext>
            </a:extLst>
          </p:cNvPr>
          <p:cNvSpPr txBox="1"/>
          <p:nvPr/>
        </p:nvSpPr>
        <p:spPr>
          <a:xfrm>
            <a:off x="7924800" y="3490403"/>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EED63094-FF2D-BD60-6581-EF4E076D4DA8}"/>
              </a:ext>
            </a:extLst>
          </p:cNvPr>
          <p:cNvSpPr txBox="1"/>
          <p:nvPr/>
        </p:nvSpPr>
        <p:spPr>
          <a:xfrm>
            <a:off x="939829" y="495300"/>
            <a:ext cx="16878496" cy="1015663"/>
          </a:xfrm>
          <a:prstGeom prst="rect">
            <a:avLst/>
          </a:prstGeom>
          <a:noFill/>
        </p:spPr>
        <p:txBody>
          <a:bodyPr wrap="square" rtlCol="0">
            <a:spAutoFit/>
          </a:bodyPr>
          <a:lstStyle/>
          <a:p>
            <a:pPr algn="ctr"/>
            <a:r>
              <a:rPr lang="en-US" sz="6000" b="1" u="sng" dirty="0">
                <a:solidFill>
                  <a:srgbClr val="FF0000"/>
                </a:solidFill>
                <a:latin typeface="Times New Roman" panose="02020603050405020304" pitchFamily="18" charset="0"/>
                <a:cs typeface="Times New Roman" panose="02020603050405020304" pitchFamily="18" charset="0"/>
              </a:rPr>
              <a:t>CHỦ ĐỀ 3</a:t>
            </a:r>
            <a:r>
              <a:rPr lang="en-US" sz="6000" b="1" dirty="0">
                <a:solidFill>
                  <a:srgbClr val="FF0000"/>
                </a:solidFill>
                <a:latin typeface="Times New Roman" panose="02020603050405020304" pitchFamily="18" charset="0"/>
                <a:cs typeface="Times New Roman" panose="02020603050405020304" pitchFamily="18" charset="0"/>
              </a:rPr>
              <a:t>: LẠM PHÁT, THẤT  NGHIỆP</a:t>
            </a:r>
          </a:p>
        </p:txBody>
      </p:sp>
    </p:spTree>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1A0A0-6B7B-639A-C43E-FAA11B15128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9D4A204-A037-520C-1FB4-52E7D55058A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4354" r="-1468" b="-56033"/>
            </a:stretch>
          </a:blipFill>
        </p:spPr>
      </p:sp>
      <p:grpSp>
        <p:nvGrpSpPr>
          <p:cNvPr id="3" name="Group 3">
            <a:extLst>
              <a:ext uri="{FF2B5EF4-FFF2-40B4-BE49-F238E27FC236}">
                <a16:creationId xmlns:a16="http://schemas.microsoft.com/office/drawing/2014/main" id="{C34BB550-0DE5-FFA6-DEC9-3D2672B65AE6}"/>
              </a:ext>
            </a:extLst>
          </p:cNvPr>
          <p:cNvGrpSpPr/>
          <p:nvPr/>
        </p:nvGrpSpPr>
        <p:grpSpPr>
          <a:xfrm>
            <a:off x="1033190" y="768756"/>
            <a:ext cx="9009410" cy="1907038"/>
            <a:chOff x="0" y="0"/>
            <a:chExt cx="3286657" cy="695693"/>
          </a:xfrm>
        </p:grpSpPr>
        <p:sp>
          <p:nvSpPr>
            <p:cNvPr id="4" name="Freeform 4">
              <a:extLst>
                <a:ext uri="{FF2B5EF4-FFF2-40B4-BE49-F238E27FC236}">
                  <a16:creationId xmlns:a16="http://schemas.microsoft.com/office/drawing/2014/main" id="{0629950E-95FE-2A19-4691-B405602C675C}"/>
                </a:ext>
              </a:extLst>
            </p:cNvPr>
            <p:cNvSpPr/>
            <p:nvPr/>
          </p:nvSpPr>
          <p:spPr>
            <a:xfrm>
              <a:off x="0" y="0"/>
              <a:ext cx="3286657" cy="695693"/>
            </a:xfrm>
            <a:custGeom>
              <a:avLst/>
              <a:gdLst/>
              <a:ahLst/>
              <a:cxnLst/>
              <a:rect l="l" t="t" r="r" b="b"/>
              <a:pathLst>
                <a:path w="3286657" h="695693">
                  <a:moveTo>
                    <a:pt x="0" y="0"/>
                  </a:moveTo>
                  <a:lnTo>
                    <a:pt x="3286657" y="0"/>
                  </a:lnTo>
                  <a:lnTo>
                    <a:pt x="3286657" y="695693"/>
                  </a:lnTo>
                  <a:lnTo>
                    <a:pt x="0" y="695693"/>
                  </a:lnTo>
                  <a:close/>
                </a:path>
              </a:pathLst>
            </a:custGeom>
            <a:solidFill>
              <a:srgbClr val="FFFFFF"/>
            </a:solidFill>
          </p:spPr>
        </p:sp>
      </p:grpSp>
      <p:grpSp>
        <p:nvGrpSpPr>
          <p:cNvPr id="5" name="Group 5">
            <a:extLst>
              <a:ext uri="{FF2B5EF4-FFF2-40B4-BE49-F238E27FC236}">
                <a16:creationId xmlns:a16="http://schemas.microsoft.com/office/drawing/2014/main" id="{03CBB360-1C91-0934-1077-0602953DFA5D}"/>
              </a:ext>
            </a:extLst>
          </p:cNvPr>
          <p:cNvGrpSpPr/>
          <p:nvPr/>
        </p:nvGrpSpPr>
        <p:grpSpPr>
          <a:xfrm>
            <a:off x="905495" y="2915205"/>
            <a:ext cx="9009410" cy="5787794"/>
            <a:chOff x="0" y="0"/>
            <a:chExt cx="3286657" cy="2111403"/>
          </a:xfrm>
        </p:grpSpPr>
        <p:sp>
          <p:nvSpPr>
            <p:cNvPr id="6" name="Freeform 6">
              <a:extLst>
                <a:ext uri="{FF2B5EF4-FFF2-40B4-BE49-F238E27FC236}">
                  <a16:creationId xmlns:a16="http://schemas.microsoft.com/office/drawing/2014/main" id="{DBF09FE8-44AF-F1F6-1DBA-5F0371C6AEF5}"/>
                </a:ext>
              </a:extLst>
            </p:cNvPr>
            <p:cNvSpPr/>
            <p:nvPr/>
          </p:nvSpPr>
          <p:spPr>
            <a:xfrm>
              <a:off x="0" y="0"/>
              <a:ext cx="3286657" cy="2111403"/>
            </a:xfrm>
            <a:custGeom>
              <a:avLst/>
              <a:gdLst/>
              <a:ahLst/>
              <a:cxnLst/>
              <a:rect l="l" t="t" r="r" b="b"/>
              <a:pathLst>
                <a:path w="3286657" h="2111403">
                  <a:moveTo>
                    <a:pt x="0" y="0"/>
                  </a:moveTo>
                  <a:lnTo>
                    <a:pt x="3286657" y="0"/>
                  </a:lnTo>
                  <a:lnTo>
                    <a:pt x="3286657" y="2111403"/>
                  </a:lnTo>
                  <a:lnTo>
                    <a:pt x="0" y="2111403"/>
                  </a:lnTo>
                  <a:close/>
                </a:path>
              </a:pathLst>
            </a:custGeom>
            <a:solidFill>
              <a:srgbClr val="FFFFFF"/>
            </a:solidFill>
          </p:spPr>
        </p:sp>
      </p:grpSp>
      <p:grpSp>
        <p:nvGrpSpPr>
          <p:cNvPr id="7" name="Group 7">
            <a:extLst>
              <a:ext uri="{FF2B5EF4-FFF2-40B4-BE49-F238E27FC236}">
                <a16:creationId xmlns:a16="http://schemas.microsoft.com/office/drawing/2014/main" id="{903F68CB-8CC5-2276-C764-BCA227CA2AB9}"/>
              </a:ext>
            </a:extLst>
          </p:cNvPr>
          <p:cNvGrpSpPr/>
          <p:nvPr/>
        </p:nvGrpSpPr>
        <p:grpSpPr>
          <a:xfrm>
            <a:off x="10261150" y="657204"/>
            <a:ext cx="7087021" cy="8045795"/>
            <a:chOff x="0" y="0"/>
            <a:chExt cx="2585364" cy="2935128"/>
          </a:xfrm>
        </p:grpSpPr>
        <p:sp>
          <p:nvSpPr>
            <p:cNvPr id="8" name="Freeform 8">
              <a:extLst>
                <a:ext uri="{FF2B5EF4-FFF2-40B4-BE49-F238E27FC236}">
                  <a16:creationId xmlns:a16="http://schemas.microsoft.com/office/drawing/2014/main" id="{533819C0-D740-F635-3B98-D6A87E264D20}"/>
                </a:ext>
              </a:extLst>
            </p:cNvPr>
            <p:cNvSpPr/>
            <p:nvPr/>
          </p:nvSpPr>
          <p:spPr>
            <a:xfrm>
              <a:off x="0" y="0"/>
              <a:ext cx="2585364" cy="2935128"/>
            </a:xfrm>
            <a:custGeom>
              <a:avLst/>
              <a:gdLst/>
              <a:ahLst/>
              <a:cxnLst/>
              <a:rect l="l" t="t" r="r" b="b"/>
              <a:pathLst>
                <a:path w="2585364" h="2935128">
                  <a:moveTo>
                    <a:pt x="0" y="0"/>
                  </a:moveTo>
                  <a:lnTo>
                    <a:pt x="2585364" y="0"/>
                  </a:lnTo>
                  <a:lnTo>
                    <a:pt x="2585364" y="2935128"/>
                  </a:lnTo>
                  <a:lnTo>
                    <a:pt x="0" y="2935128"/>
                  </a:lnTo>
                  <a:close/>
                </a:path>
              </a:pathLst>
            </a:custGeom>
            <a:solidFill>
              <a:srgbClr val="FFFFFF"/>
            </a:solidFill>
          </p:spPr>
        </p:sp>
      </p:grpSp>
      <p:grpSp>
        <p:nvGrpSpPr>
          <p:cNvPr id="9" name="Group 9">
            <a:extLst>
              <a:ext uri="{FF2B5EF4-FFF2-40B4-BE49-F238E27FC236}">
                <a16:creationId xmlns:a16="http://schemas.microsoft.com/office/drawing/2014/main" id="{19A47C24-A51E-CD96-B804-B56FC88A3F44}"/>
              </a:ext>
            </a:extLst>
          </p:cNvPr>
          <p:cNvGrpSpPr/>
          <p:nvPr/>
        </p:nvGrpSpPr>
        <p:grpSpPr>
          <a:xfrm>
            <a:off x="10626673" y="1011978"/>
            <a:ext cx="6355975" cy="7351955"/>
            <a:chOff x="0" y="0"/>
            <a:chExt cx="8474633" cy="9802607"/>
          </a:xfrm>
          <a:blipFill>
            <a:blip r:embed="rId3"/>
            <a:stretch>
              <a:fillRect/>
            </a:stretch>
          </a:blipFill>
        </p:grpSpPr>
        <p:pic>
          <p:nvPicPr>
            <p:cNvPr id="10" name="Picture 10">
              <a:extLst>
                <a:ext uri="{FF2B5EF4-FFF2-40B4-BE49-F238E27FC236}">
                  <a16:creationId xmlns:a16="http://schemas.microsoft.com/office/drawing/2014/main" id="{775785BF-5A25-B541-5F35-E0028AD0F421}"/>
                </a:ext>
              </a:extLst>
            </p:cNvPr>
            <p:cNvPicPr>
              <a:picLocks noChangeAspect="1"/>
            </p:cNvPicPr>
            <p:nvPr/>
          </p:nvPicPr>
          <p:blipFill>
            <a:blip r:embed="rId4">
              <a:extLst>
                <a:ext uri="{28A0092B-C50C-407E-A947-70E740481C1C}">
                  <a14:useLocalDpi xmlns:a14="http://schemas.microsoft.com/office/drawing/2010/main" val="0"/>
                </a:ext>
              </a:extLst>
            </a:blip>
            <a:srcRect l="6774" r="6774"/>
            <a:stretch/>
          </p:blipFill>
          <p:spPr>
            <a:xfrm>
              <a:off x="0" y="0"/>
              <a:ext cx="8474633" cy="9802607"/>
            </a:xfrm>
            <a:prstGeom prst="rect">
              <a:avLst/>
            </a:prstGeom>
            <a:grpFill/>
          </p:spPr>
        </p:pic>
      </p:grpSp>
      <p:sp>
        <p:nvSpPr>
          <p:cNvPr id="11" name="TextBox 11">
            <a:extLst>
              <a:ext uri="{FF2B5EF4-FFF2-40B4-BE49-F238E27FC236}">
                <a16:creationId xmlns:a16="http://schemas.microsoft.com/office/drawing/2014/main" id="{95B25C8F-3B82-B919-F2A8-55B59ABECB44}"/>
              </a:ext>
            </a:extLst>
          </p:cNvPr>
          <p:cNvSpPr txBox="1"/>
          <p:nvPr/>
        </p:nvSpPr>
        <p:spPr>
          <a:xfrm>
            <a:off x="1887918" y="924956"/>
            <a:ext cx="7049083" cy="1371600"/>
          </a:xfrm>
          <a:prstGeom prst="rect">
            <a:avLst/>
          </a:prstGeom>
        </p:spPr>
        <p:txBody>
          <a:bodyPr lIns="0" tIns="0" rIns="0" bIns="0" rtlCol="0" anchor="t">
            <a:spAutoFit/>
          </a:bodyPr>
          <a:lstStyle/>
          <a:p>
            <a:pPr marL="0" lvl="0" indent="0" algn="ctr">
              <a:lnSpc>
                <a:spcPts val="10800"/>
              </a:lnSpc>
              <a:spcBef>
                <a:spcPct val="0"/>
              </a:spcBef>
            </a:pPr>
            <a:r>
              <a:rPr lang="en-US" sz="9000" dirty="0" err="1">
                <a:solidFill>
                  <a:srgbClr val="003EA8"/>
                </a:solidFill>
                <a:latin typeface="Muli Bold"/>
                <a:ea typeface="Muli Bold"/>
                <a:cs typeface="Muli Bold"/>
                <a:sym typeface="Muli Bold"/>
              </a:rPr>
              <a:t>Nội</a:t>
            </a:r>
            <a:r>
              <a:rPr lang="en-US" sz="9000" dirty="0">
                <a:solidFill>
                  <a:srgbClr val="003EA8"/>
                </a:solidFill>
                <a:latin typeface="Muli Bold"/>
                <a:ea typeface="Muli Bold"/>
                <a:cs typeface="Muli Bold"/>
                <a:sym typeface="Muli Bold"/>
              </a:rPr>
              <a:t> dung</a:t>
            </a:r>
          </a:p>
        </p:txBody>
      </p:sp>
      <p:grpSp>
        <p:nvGrpSpPr>
          <p:cNvPr id="12" name="Group 12">
            <a:extLst>
              <a:ext uri="{FF2B5EF4-FFF2-40B4-BE49-F238E27FC236}">
                <a16:creationId xmlns:a16="http://schemas.microsoft.com/office/drawing/2014/main" id="{40602996-ADDE-40A6-3CF5-6991C046E453}"/>
              </a:ext>
            </a:extLst>
          </p:cNvPr>
          <p:cNvGrpSpPr/>
          <p:nvPr/>
        </p:nvGrpSpPr>
        <p:grpSpPr>
          <a:xfrm>
            <a:off x="1305352" y="3314700"/>
            <a:ext cx="8590275" cy="4752184"/>
            <a:chOff x="0" y="-28575"/>
            <a:chExt cx="9401789" cy="6234333"/>
          </a:xfrm>
        </p:grpSpPr>
        <p:sp>
          <p:nvSpPr>
            <p:cNvPr id="15" name="TextBox 15">
              <a:extLst>
                <a:ext uri="{FF2B5EF4-FFF2-40B4-BE49-F238E27FC236}">
                  <a16:creationId xmlns:a16="http://schemas.microsoft.com/office/drawing/2014/main" id="{EF9F5525-7E20-DB77-48F0-76DCBD8A3A29}"/>
                </a:ext>
              </a:extLst>
            </p:cNvPr>
            <p:cNvSpPr txBox="1"/>
            <p:nvPr/>
          </p:nvSpPr>
          <p:spPr>
            <a:xfrm>
              <a:off x="0" y="-28575"/>
              <a:ext cx="9398777" cy="1519476"/>
            </a:xfrm>
            <a:prstGeom prst="rect">
              <a:avLst/>
            </a:prstGeom>
          </p:spPr>
          <p:txBody>
            <a:bodyPr lIns="0" tIns="0" rIns="0" bIns="0" rtlCol="0" anchor="t">
              <a:spAutoFit/>
            </a:bodyPr>
            <a:lstStyle/>
            <a:p>
              <a:pPr algn="l">
                <a:lnSpc>
                  <a:spcPts val="4550"/>
                </a:lnSpc>
              </a:pPr>
              <a:r>
                <a:rPr lang="en-US" sz="3500" dirty="0">
                  <a:solidFill>
                    <a:srgbClr val="003EA8"/>
                  </a:solidFill>
                  <a:latin typeface="Muli Bold"/>
                  <a:ea typeface="Muli Bold"/>
                  <a:cs typeface="Muli Bold"/>
                  <a:sym typeface="Muli Bold"/>
                </a:rPr>
                <a:t>1. </a:t>
              </a:r>
              <a:r>
                <a:rPr lang="en-US" sz="3500" dirty="0" err="1">
                  <a:solidFill>
                    <a:srgbClr val="003EA8"/>
                  </a:solidFill>
                  <a:latin typeface="Muli Bold"/>
                  <a:ea typeface="Muli Bold"/>
                  <a:cs typeface="Muli Bold"/>
                  <a:sym typeface="Muli Bold"/>
                </a:rPr>
                <a:t>Khái</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niệm</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lạm</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phát</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và</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các</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loại</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hình</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lạm</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phát</a:t>
              </a:r>
              <a:endParaRPr lang="en-US" sz="3500" dirty="0">
                <a:solidFill>
                  <a:srgbClr val="003EA8"/>
                </a:solidFill>
                <a:latin typeface="Muli Bold"/>
                <a:ea typeface="Muli Bold"/>
                <a:cs typeface="Muli Bold"/>
                <a:sym typeface="Muli Bold"/>
              </a:endParaRPr>
            </a:p>
          </p:txBody>
        </p:sp>
        <p:sp>
          <p:nvSpPr>
            <p:cNvPr id="17" name="TextBox 17">
              <a:extLst>
                <a:ext uri="{FF2B5EF4-FFF2-40B4-BE49-F238E27FC236}">
                  <a16:creationId xmlns:a16="http://schemas.microsoft.com/office/drawing/2014/main" id="{1383F377-2301-DC11-B6D2-A21182DD6568}"/>
                </a:ext>
              </a:extLst>
            </p:cNvPr>
            <p:cNvSpPr txBox="1"/>
            <p:nvPr/>
          </p:nvSpPr>
          <p:spPr>
            <a:xfrm>
              <a:off x="0" y="1937521"/>
              <a:ext cx="9398777" cy="1519476"/>
            </a:xfrm>
            <a:prstGeom prst="rect">
              <a:avLst/>
            </a:prstGeom>
          </p:spPr>
          <p:txBody>
            <a:bodyPr lIns="0" tIns="0" rIns="0" bIns="0" rtlCol="0" anchor="t">
              <a:spAutoFit/>
            </a:bodyPr>
            <a:lstStyle/>
            <a:p>
              <a:pPr algn="l">
                <a:lnSpc>
                  <a:spcPts val="4550"/>
                </a:lnSpc>
              </a:pPr>
              <a:r>
                <a:rPr lang="en-US" sz="3500" dirty="0">
                  <a:solidFill>
                    <a:srgbClr val="003EA8"/>
                  </a:solidFill>
                  <a:latin typeface="Muli Bold"/>
                  <a:ea typeface="Muli Bold"/>
                  <a:cs typeface="Muli Bold"/>
                  <a:sym typeface="Muli Bold"/>
                </a:rPr>
                <a:t>2. </a:t>
              </a:r>
              <a:r>
                <a:rPr lang="en-US" sz="3500" dirty="0" err="1">
                  <a:solidFill>
                    <a:srgbClr val="003EA8"/>
                  </a:solidFill>
                  <a:latin typeface="Muli Bold"/>
                  <a:ea typeface="Muli Bold"/>
                  <a:cs typeface="Muli Bold"/>
                  <a:sym typeface="Muli Bold"/>
                </a:rPr>
                <a:t>Nguyên</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nhân</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và</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hậu</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quả</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của</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lạm</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phát</a:t>
              </a:r>
              <a:endParaRPr lang="en-US" sz="3500" dirty="0">
                <a:solidFill>
                  <a:srgbClr val="003EA8"/>
                </a:solidFill>
                <a:latin typeface="Muli Bold"/>
                <a:ea typeface="Muli Bold"/>
                <a:cs typeface="Muli Bold"/>
                <a:sym typeface="Muli Bold"/>
              </a:endParaRPr>
            </a:p>
          </p:txBody>
        </p:sp>
        <p:sp>
          <p:nvSpPr>
            <p:cNvPr id="18" name="TextBox 18">
              <a:extLst>
                <a:ext uri="{FF2B5EF4-FFF2-40B4-BE49-F238E27FC236}">
                  <a16:creationId xmlns:a16="http://schemas.microsoft.com/office/drawing/2014/main" id="{9793D4EB-39E2-D861-635D-09366D2D957C}"/>
                </a:ext>
              </a:extLst>
            </p:cNvPr>
            <p:cNvSpPr txBox="1"/>
            <p:nvPr/>
          </p:nvSpPr>
          <p:spPr>
            <a:xfrm>
              <a:off x="3012" y="3899742"/>
              <a:ext cx="9398777" cy="2306016"/>
            </a:xfrm>
            <a:prstGeom prst="rect">
              <a:avLst/>
            </a:prstGeom>
          </p:spPr>
          <p:txBody>
            <a:bodyPr lIns="0" tIns="0" rIns="0" bIns="0" rtlCol="0" anchor="t">
              <a:spAutoFit/>
            </a:bodyPr>
            <a:lstStyle/>
            <a:p>
              <a:pPr algn="l">
                <a:lnSpc>
                  <a:spcPts val="4550"/>
                </a:lnSpc>
              </a:pPr>
              <a:r>
                <a:rPr lang="en-US" sz="3500" dirty="0">
                  <a:solidFill>
                    <a:srgbClr val="003EA8"/>
                  </a:solidFill>
                  <a:latin typeface="Muli Bold"/>
                  <a:ea typeface="Muli Bold"/>
                  <a:cs typeface="Muli Bold"/>
                  <a:sym typeface="Muli Bold"/>
                </a:rPr>
                <a:t>3. Vai </a:t>
              </a:r>
              <a:r>
                <a:rPr lang="en-US" sz="3500" dirty="0" err="1">
                  <a:solidFill>
                    <a:srgbClr val="003EA8"/>
                  </a:solidFill>
                  <a:latin typeface="Muli Bold"/>
                  <a:ea typeface="Muli Bold"/>
                  <a:cs typeface="Muli Bold"/>
                  <a:sym typeface="Muli Bold"/>
                </a:rPr>
                <a:t>trò</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của</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Nhà</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nước</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và</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trách</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nhiệm</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của</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công</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dân</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trong</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việc</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kiểm</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soát</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và</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kiềm</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chế</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lạm</a:t>
              </a:r>
              <a:r>
                <a:rPr lang="en-US" sz="3500" dirty="0">
                  <a:solidFill>
                    <a:srgbClr val="003EA8"/>
                  </a:solidFill>
                  <a:latin typeface="Muli Bold"/>
                  <a:ea typeface="Muli Bold"/>
                  <a:cs typeface="Muli Bold"/>
                  <a:sym typeface="Muli Bold"/>
                </a:rPr>
                <a:t> </a:t>
              </a:r>
              <a:r>
                <a:rPr lang="en-US" sz="3500" dirty="0" err="1">
                  <a:solidFill>
                    <a:srgbClr val="003EA8"/>
                  </a:solidFill>
                  <a:latin typeface="Muli Bold"/>
                  <a:ea typeface="Muli Bold"/>
                  <a:cs typeface="Muli Bold"/>
                  <a:sym typeface="Muli Bold"/>
                </a:rPr>
                <a:t>phát</a:t>
              </a:r>
              <a:endParaRPr lang="en-US" sz="3500" dirty="0">
                <a:solidFill>
                  <a:srgbClr val="003EA8"/>
                </a:solidFill>
                <a:latin typeface="Muli Bold"/>
                <a:ea typeface="Muli Bold"/>
                <a:cs typeface="Muli Bold"/>
                <a:sym typeface="Muli Bold"/>
              </a:endParaRPr>
            </a:p>
          </p:txBody>
        </p:sp>
      </p:grpSp>
      <p:sp>
        <p:nvSpPr>
          <p:cNvPr id="19" name="Freeform 19">
            <a:extLst>
              <a:ext uri="{FF2B5EF4-FFF2-40B4-BE49-F238E27FC236}">
                <a16:creationId xmlns:a16="http://schemas.microsoft.com/office/drawing/2014/main" id="{E695F6A8-587F-A5BD-A975-C4216080219F}"/>
              </a:ext>
            </a:extLst>
          </p:cNvPr>
          <p:cNvSpPr/>
          <p:nvPr/>
        </p:nvSpPr>
        <p:spPr>
          <a:xfrm>
            <a:off x="15301511" y="-207276"/>
            <a:ext cx="4876557" cy="1728961"/>
          </a:xfrm>
          <a:custGeom>
            <a:avLst/>
            <a:gdLst/>
            <a:ahLst/>
            <a:cxnLst/>
            <a:rect l="l" t="t" r="r" b="b"/>
            <a:pathLst>
              <a:path w="4876557" h="1728961">
                <a:moveTo>
                  <a:pt x="0" y="0"/>
                </a:moveTo>
                <a:lnTo>
                  <a:pt x="4876558" y="0"/>
                </a:lnTo>
                <a:lnTo>
                  <a:pt x="4876558" y="1728961"/>
                </a:lnTo>
                <a:lnTo>
                  <a:pt x="0" y="17289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a:extLst>
              <a:ext uri="{FF2B5EF4-FFF2-40B4-BE49-F238E27FC236}">
                <a16:creationId xmlns:a16="http://schemas.microsoft.com/office/drawing/2014/main" id="{ED5D0BCE-6E39-65C6-99AB-373ECAAC13FB}"/>
              </a:ext>
            </a:extLst>
          </p:cNvPr>
          <p:cNvSpPr/>
          <p:nvPr/>
        </p:nvSpPr>
        <p:spPr>
          <a:xfrm rot="-10800000">
            <a:off x="8469322" y="9150674"/>
            <a:ext cx="4876557" cy="1728961"/>
          </a:xfrm>
          <a:custGeom>
            <a:avLst/>
            <a:gdLst/>
            <a:ahLst/>
            <a:cxnLst/>
            <a:rect l="l" t="t" r="r" b="b"/>
            <a:pathLst>
              <a:path w="4876557" h="1728961">
                <a:moveTo>
                  <a:pt x="0" y="0"/>
                </a:moveTo>
                <a:lnTo>
                  <a:pt x="4876557" y="0"/>
                </a:lnTo>
                <a:lnTo>
                  <a:pt x="4876557" y="1728961"/>
                </a:lnTo>
                <a:lnTo>
                  <a:pt x="0" y="17289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5" name="Freeform 25">
            <a:extLst>
              <a:ext uri="{FF2B5EF4-FFF2-40B4-BE49-F238E27FC236}">
                <a16:creationId xmlns:a16="http://schemas.microsoft.com/office/drawing/2014/main" id="{6FF61FFA-EF80-528B-C778-423F44B2CCD1}"/>
              </a:ext>
            </a:extLst>
          </p:cNvPr>
          <p:cNvSpPr/>
          <p:nvPr/>
        </p:nvSpPr>
        <p:spPr>
          <a:xfrm>
            <a:off x="295787" y="291782"/>
            <a:ext cx="441616" cy="633141"/>
          </a:xfrm>
          <a:custGeom>
            <a:avLst/>
            <a:gdLst/>
            <a:ahLst/>
            <a:cxnLst/>
            <a:rect l="l" t="t" r="r" b="b"/>
            <a:pathLst>
              <a:path w="441616" h="633141">
                <a:moveTo>
                  <a:pt x="0" y="0"/>
                </a:moveTo>
                <a:lnTo>
                  <a:pt x="441615" y="0"/>
                </a:lnTo>
                <a:lnTo>
                  <a:pt x="441615" y="633141"/>
                </a:lnTo>
                <a:lnTo>
                  <a:pt x="0" y="6331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65420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9C5668-7D2B-9FEE-FA81-8B5BDE2D0E6A}"/>
              </a:ext>
            </a:extLst>
          </p:cNvPr>
          <p:cNvSpPr txBox="1"/>
          <p:nvPr/>
        </p:nvSpPr>
        <p:spPr>
          <a:xfrm>
            <a:off x="2914650" y="952500"/>
            <a:ext cx="12458700" cy="3139321"/>
          </a:xfrm>
          <a:prstGeom prst="rect">
            <a:avLst/>
          </a:prstGeom>
          <a:noFill/>
        </p:spPr>
        <p:txBody>
          <a:bodyPr wrap="square" rtlCol="0">
            <a:spAutoFit/>
          </a:bodyPr>
          <a:lstStyle/>
          <a:p>
            <a:pPr algn="ctr">
              <a:spcAft>
                <a:spcPts val="600"/>
              </a:spcAft>
            </a:pPr>
            <a:r>
              <a:rPr lang="en-US" sz="7200" b="1" spc="-169" dirty="0">
                <a:solidFill>
                  <a:srgbClr val="003EA8"/>
                </a:solidFill>
                <a:latin typeface="Muli Bold"/>
                <a:ea typeface="Muli Bold"/>
                <a:cs typeface="Muli Bold"/>
                <a:sym typeface="Muli Bold"/>
              </a:rPr>
              <a:t>BÀI 6. </a:t>
            </a:r>
          </a:p>
          <a:p>
            <a:pPr algn="ctr">
              <a:spcAft>
                <a:spcPts val="600"/>
              </a:spcAft>
            </a:pPr>
            <a:r>
              <a:rPr lang="en-US" sz="7200" b="1" spc="-169" dirty="0">
                <a:solidFill>
                  <a:srgbClr val="003EA8"/>
                </a:solidFill>
                <a:latin typeface="Muli Bold"/>
                <a:ea typeface="Muli Bold"/>
                <a:cs typeface="Muli Bold"/>
                <a:sym typeface="Muli Bold"/>
              </a:rPr>
              <a:t>LẠM PHÁT </a:t>
            </a:r>
          </a:p>
          <a:p>
            <a:pPr algn="ctr">
              <a:spcAft>
                <a:spcPts val="600"/>
              </a:spcAft>
            </a:pPr>
            <a:r>
              <a:rPr lang="en-US" sz="4400" b="1" spc="-169" dirty="0">
                <a:solidFill>
                  <a:schemeClr val="accent6">
                    <a:lumMod val="75000"/>
                  </a:schemeClr>
                </a:solidFill>
                <a:latin typeface="Muli Bold"/>
                <a:ea typeface="Muli Bold"/>
                <a:cs typeface="Muli Bold"/>
                <a:sym typeface="Muli Bold"/>
              </a:rPr>
              <a:t> (</a:t>
            </a:r>
            <a:r>
              <a:rPr lang="en-US" sz="4400" b="1" spc="-169" dirty="0" err="1">
                <a:solidFill>
                  <a:schemeClr val="accent6">
                    <a:lumMod val="75000"/>
                  </a:schemeClr>
                </a:solidFill>
                <a:latin typeface="Muli Bold"/>
                <a:ea typeface="Muli Bold"/>
                <a:cs typeface="Muli Bold"/>
                <a:sym typeface="Muli Bold"/>
              </a:rPr>
              <a:t>tiết</a:t>
            </a:r>
            <a:r>
              <a:rPr lang="en-US" sz="4400" b="1" spc="-169" dirty="0">
                <a:solidFill>
                  <a:schemeClr val="accent6">
                    <a:lumMod val="75000"/>
                  </a:schemeClr>
                </a:solidFill>
                <a:latin typeface="Muli Bold"/>
                <a:ea typeface="Muli Bold"/>
                <a:cs typeface="Muli Bold"/>
                <a:sym typeface="Muli Bold"/>
              </a:rPr>
              <a:t> 1)</a:t>
            </a:r>
          </a:p>
        </p:txBody>
      </p:sp>
      <p:sp>
        <p:nvSpPr>
          <p:cNvPr id="3" name="TextBox 2">
            <a:extLst>
              <a:ext uri="{FF2B5EF4-FFF2-40B4-BE49-F238E27FC236}">
                <a16:creationId xmlns:a16="http://schemas.microsoft.com/office/drawing/2014/main" id="{029F2A6E-EFA8-CF06-627F-A12C20D77A66}"/>
              </a:ext>
            </a:extLst>
          </p:cNvPr>
          <p:cNvSpPr txBox="1"/>
          <p:nvPr/>
        </p:nvSpPr>
        <p:spPr>
          <a:xfrm>
            <a:off x="1981200" y="4686300"/>
            <a:ext cx="14859000" cy="3016210"/>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4000" b="1" dirty="0" err="1">
                <a:latin typeface="Times New Roman" panose="02020603050405020304" pitchFamily="18" charset="0"/>
                <a:cs typeface="Times New Roman" panose="02020603050405020304" pitchFamily="18" charset="0"/>
              </a:rPr>
              <a:t>Mục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tiêu</a:t>
            </a:r>
            <a:r>
              <a:rPr lang="en-US" sz="4000" b="1" dirty="0">
                <a:latin typeface="Times New Roman" panose="02020603050405020304" pitchFamily="18" charset="0"/>
                <a:cs typeface="Times New Roman" panose="02020603050405020304" pitchFamily="18" charset="0"/>
              </a:rPr>
              <a:t>:</a:t>
            </a:r>
          </a:p>
          <a:p>
            <a:pPr lvl="3">
              <a:spcAft>
                <a:spcPts val="1800"/>
              </a:spcAft>
            </a:pPr>
            <a:r>
              <a:rPr lang="en-US" sz="4000" dirty="0">
                <a:latin typeface="Times New Roman" panose="02020603050405020304" pitchFamily="18" charset="0"/>
                <a:cs typeface="Times New Roman" panose="02020603050405020304" pitchFamily="18" charset="0"/>
              </a:rPr>
              <a:t>- N</a:t>
            </a:r>
            <a:r>
              <a:rPr lang="vi-VN" sz="4000" dirty="0">
                <a:latin typeface="Times New Roman" panose="02020603050405020304" pitchFamily="18" charset="0"/>
                <a:cs typeface="Times New Roman" panose="02020603050405020304" pitchFamily="18" charset="0"/>
              </a:rPr>
              <a:t>êu được khái niệm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a:t>
            </a:r>
          </a:p>
          <a:p>
            <a:pPr marL="1657350" lvl="3" indent="-285750">
              <a:spcAft>
                <a:spcPts val="1800"/>
              </a:spcAft>
              <a:buFontTx/>
              <a:buChar char="-"/>
            </a:pPr>
            <a:r>
              <a:rPr lang="en-US" sz="4000" dirty="0">
                <a:latin typeface="Times New Roman" panose="02020603050405020304" pitchFamily="18" charset="0"/>
                <a:cs typeface="Times New Roman" panose="02020603050405020304" pitchFamily="18" charset="0"/>
              </a:rPr>
              <a:t>L</a:t>
            </a:r>
            <a:r>
              <a:rPr lang="vi-VN" sz="4000" dirty="0">
                <a:latin typeface="Times New Roman" panose="02020603050405020304" pitchFamily="18" charset="0"/>
                <a:cs typeface="Times New Roman" panose="02020603050405020304" pitchFamily="18" charset="0"/>
              </a:rPr>
              <a:t>iệt kê được các loại hình lạm phát.</a:t>
            </a:r>
            <a:endParaRPr lang="en-US" sz="4000" dirty="0">
              <a:latin typeface="Times New Roman" panose="02020603050405020304" pitchFamily="18" charset="0"/>
              <a:cs typeface="Times New Roman" panose="02020603050405020304" pitchFamily="18" charset="0"/>
            </a:endParaRPr>
          </a:p>
          <a:p>
            <a:pPr marL="1657350" lvl="3" indent="-285750">
              <a:spcAft>
                <a:spcPts val="1800"/>
              </a:spcAft>
              <a:buFontTx/>
              <a:buChar char="-"/>
            </a:pPr>
            <a:r>
              <a:rPr lang="en-US" sz="4000" dirty="0" err="1">
                <a:latin typeface="Times New Roman" panose="02020603050405020304" pitchFamily="18" charset="0"/>
                <a:cs typeface="Times New Roman" panose="02020603050405020304" pitchFamily="18" charset="0"/>
              </a:rPr>
              <a:t>Giúp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vi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đắn</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4573335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587F9-9918-4279-7F48-1CEF03AA63D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D85942-09A4-1215-EA36-C3A71FD54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Rectangle 3">
            <a:extLst>
              <a:ext uri="{FF2B5EF4-FFF2-40B4-BE49-F238E27FC236}">
                <a16:creationId xmlns:a16="http://schemas.microsoft.com/office/drawing/2014/main" id="{F9C5D8D2-0E34-8A71-A004-9A5CE5567A01}"/>
              </a:ext>
            </a:extLst>
          </p:cNvPr>
          <p:cNvSpPr/>
          <p:nvPr/>
        </p:nvSpPr>
        <p:spPr>
          <a:xfrm>
            <a:off x="1371602" y="3399183"/>
            <a:ext cx="15713763" cy="301155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9000" b="1" dirty="0">
                <a:solidFill>
                  <a:srgbClr val="FF0000"/>
                </a:solidFill>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153249027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055990" y="4462091"/>
            <a:ext cx="15795020" cy="5141985"/>
          </a:xfrm>
          <a:custGeom>
            <a:avLst/>
            <a:gdLst/>
            <a:ahLst/>
            <a:cxnLst/>
            <a:rect l="l" t="t" r="r" b="b"/>
            <a:pathLst>
              <a:path w="5762066" h="1875810">
                <a:moveTo>
                  <a:pt x="0" y="0"/>
                </a:moveTo>
                <a:lnTo>
                  <a:pt x="5762066" y="0"/>
                </a:lnTo>
                <a:lnTo>
                  <a:pt x="5762066" y="1875810"/>
                </a:lnTo>
                <a:lnTo>
                  <a:pt x="0" y="1875810"/>
                </a:lnTo>
                <a:close/>
              </a:path>
            </a:pathLst>
          </a:custGeom>
          <a:solidFill>
            <a:srgbClr val="FFFFFF"/>
          </a:solidFill>
        </p:spPr>
      </p:sp>
      <p:sp>
        <p:nvSpPr>
          <p:cNvPr id="9" name="TextBox 9"/>
          <p:cNvSpPr txBox="1"/>
          <p:nvPr/>
        </p:nvSpPr>
        <p:spPr>
          <a:xfrm>
            <a:off x="2165684" y="5698583"/>
            <a:ext cx="12845716" cy="2669000"/>
          </a:xfrm>
          <a:prstGeom prst="rect">
            <a:avLst/>
          </a:prstGeom>
        </p:spPr>
        <p:txBody>
          <a:bodyPr wrap="square" lIns="0" tIns="0" rIns="0" bIns="0" rtlCol="0" anchor="t">
            <a:spAutoFit/>
          </a:bodyPr>
          <a:lstStyle/>
          <a:p>
            <a:pPr marL="0" lvl="0" indent="0" algn="ctr">
              <a:lnSpc>
                <a:spcPts val="10800"/>
              </a:lnSpc>
              <a:spcBef>
                <a:spcPct val="0"/>
              </a:spcBef>
            </a:pPr>
            <a:r>
              <a:rPr lang="en-US" sz="6600" dirty="0">
                <a:solidFill>
                  <a:srgbClr val="003EA8"/>
                </a:solidFill>
                <a:latin typeface="Muli Bold"/>
                <a:ea typeface="Muli Bold"/>
                <a:cs typeface="Muli Bold"/>
                <a:sym typeface="Muli Bold"/>
              </a:rPr>
              <a:t>1. </a:t>
            </a:r>
            <a:r>
              <a:rPr lang="en-US" sz="6600" dirty="0" err="1">
                <a:solidFill>
                  <a:srgbClr val="003EA8"/>
                </a:solidFill>
                <a:latin typeface="Muli Bold"/>
                <a:ea typeface="Muli Bold"/>
                <a:cs typeface="Muli Bold"/>
                <a:sym typeface="Muli Bold"/>
              </a:rPr>
              <a:t>Khái</a:t>
            </a:r>
            <a:r>
              <a:rPr lang="en-US" sz="6600" dirty="0">
                <a:solidFill>
                  <a:srgbClr val="003EA8"/>
                </a:solidFill>
                <a:latin typeface="Muli Bold"/>
                <a:ea typeface="Muli Bold"/>
                <a:cs typeface="Muli Bold"/>
                <a:sym typeface="Muli Bold"/>
              </a:rPr>
              <a:t> </a:t>
            </a:r>
            <a:r>
              <a:rPr lang="en-US" sz="6600" dirty="0" err="1">
                <a:solidFill>
                  <a:srgbClr val="003EA8"/>
                </a:solidFill>
                <a:latin typeface="Muli Bold"/>
                <a:ea typeface="Muli Bold"/>
                <a:cs typeface="Muli Bold"/>
                <a:sym typeface="Muli Bold"/>
              </a:rPr>
              <a:t>niệm</a:t>
            </a:r>
            <a:r>
              <a:rPr lang="en-US" sz="6600" dirty="0">
                <a:solidFill>
                  <a:srgbClr val="003EA8"/>
                </a:solidFill>
                <a:latin typeface="Muli Bold"/>
                <a:ea typeface="Muli Bold"/>
                <a:cs typeface="Muli Bold"/>
                <a:sym typeface="Muli Bold"/>
              </a:rPr>
              <a:t> </a:t>
            </a:r>
            <a:r>
              <a:rPr lang="en-US" sz="6600" dirty="0" err="1">
                <a:solidFill>
                  <a:srgbClr val="003EA8"/>
                </a:solidFill>
                <a:latin typeface="Muli Bold"/>
                <a:ea typeface="Muli Bold"/>
                <a:cs typeface="Muli Bold"/>
                <a:sym typeface="Muli Bold"/>
              </a:rPr>
              <a:t>lạm</a:t>
            </a:r>
            <a:r>
              <a:rPr lang="en-US" sz="6600" dirty="0">
                <a:solidFill>
                  <a:srgbClr val="003EA8"/>
                </a:solidFill>
                <a:latin typeface="Muli Bold"/>
                <a:ea typeface="Muli Bold"/>
                <a:cs typeface="Muli Bold"/>
                <a:sym typeface="Muli Bold"/>
              </a:rPr>
              <a:t> </a:t>
            </a:r>
            <a:r>
              <a:rPr lang="en-US" sz="6600" dirty="0" err="1">
                <a:solidFill>
                  <a:srgbClr val="003EA8"/>
                </a:solidFill>
                <a:latin typeface="Muli Bold"/>
                <a:ea typeface="Muli Bold"/>
                <a:cs typeface="Muli Bold"/>
                <a:sym typeface="Muli Bold"/>
              </a:rPr>
              <a:t>phát</a:t>
            </a:r>
            <a:r>
              <a:rPr lang="en-US" sz="6600" dirty="0">
                <a:solidFill>
                  <a:srgbClr val="003EA8"/>
                </a:solidFill>
                <a:latin typeface="Muli Bold"/>
                <a:ea typeface="Muli Bold"/>
                <a:cs typeface="Muli Bold"/>
                <a:sym typeface="Muli Bold"/>
              </a:rPr>
              <a:t> </a:t>
            </a:r>
            <a:r>
              <a:rPr lang="en-US" sz="6600" dirty="0" err="1">
                <a:solidFill>
                  <a:srgbClr val="003EA8"/>
                </a:solidFill>
                <a:latin typeface="Muli Bold"/>
                <a:ea typeface="Muli Bold"/>
                <a:cs typeface="Muli Bold"/>
                <a:sym typeface="Muli Bold"/>
              </a:rPr>
              <a:t>và</a:t>
            </a:r>
            <a:r>
              <a:rPr lang="en-US" sz="6600" dirty="0">
                <a:solidFill>
                  <a:srgbClr val="003EA8"/>
                </a:solidFill>
                <a:latin typeface="Muli Bold"/>
                <a:ea typeface="Muli Bold"/>
                <a:cs typeface="Muli Bold"/>
                <a:sym typeface="Muli Bold"/>
              </a:rPr>
              <a:t> </a:t>
            </a:r>
            <a:r>
              <a:rPr lang="en-US" sz="6600" dirty="0" err="1">
                <a:solidFill>
                  <a:srgbClr val="003EA8"/>
                </a:solidFill>
                <a:latin typeface="Muli Bold"/>
                <a:ea typeface="Muli Bold"/>
                <a:cs typeface="Muli Bold"/>
                <a:sym typeface="Muli Bold"/>
              </a:rPr>
              <a:t>các</a:t>
            </a:r>
            <a:r>
              <a:rPr lang="en-US" sz="6600" dirty="0">
                <a:solidFill>
                  <a:srgbClr val="003EA8"/>
                </a:solidFill>
                <a:latin typeface="Muli Bold"/>
                <a:ea typeface="Muli Bold"/>
                <a:cs typeface="Muli Bold"/>
                <a:sym typeface="Muli Bold"/>
              </a:rPr>
              <a:t> </a:t>
            </a:r>
            <a:r>
              <a:rPr lang="en-US" sz="6600" dirty="0" err="1">
                <a:solidFill>
                  <a:srgbClr val="003EA8"/>
                </a:solidFill>
                <a:latin typeface="Muli Bold"/>
                <a:ea typeface="Muli Bold"/>
                <a:cs typeface="Muli Bold"/>
                <a:sym typeface="Muli Bold"/>
              </a:rPr>
              <a:t>loại</a:t>
            </a:r>
            <a:r>
              <a:rPr lang="en-US" sz="6600" dirty="0">
                <a:solidFill>
                  <a:srgbClr val="003EA8"/>
                </a:solidFill>
                <a:latin typeface="Muli Bold"/>
                <a:ea typeface="Muli Bold"/>
                <a:cs typeface="Muli Bold"/>
                <a:sym typeface="Muli Bold"/>
              </a:rPr>
              <a:t> </a:t>
            </a:r>
            <a:r>
              <a:rPr lang="en-US" sz="6600" dirty="0" err="1">
                <a:solidFill>
                  <a:srgbClr val="003EA8"/>
                </a:solidFill>
                <a:latin typeface="Muli Bold"/>
                <a:ea typeface="Muli Bold"/>
                <a:cs typeface="Muli Bold"/>
                <a:sym typeface="Muli Bold"/>
              </a:rPr>
              <a:t>hình</a:t>
            </a:r>
            <a:r>
              <a:rPr lang="en-US" sz="6600" dirty="0">
                <a:solidFill>
                  <a:srgbClr val="003EA8"/>
                </a:solidFill>
                <a:latin typeface="Muli Bold"/>
                <a:ea typeface="Muli Bold"/>
                <a:cs typeface="Muli Bold"/>
                <a:sym typeface="Muli Bold"/>
              </a:rPr>
              <a:t> </a:t>
            </a:r>
            <a:r>
              <a:rPr lang="en-US" sz="6600" dirty="0" err="1">
                <a:solidFill>
                  <a:srgbClr val="003EA8"/>
                </a:solidFill>
                <a:latin typeface="Muli Bold"/>
                <a:ea typeface="Muli Bold"/>
                <a:cs typeface="Muli Bold"/>
                <a:sym typeface="Muli Bold"/>
              </a:rPr>
              <a:t>lạm</a:t>
            </a:r>
            <a:r>
              <a:rPr lang="en-US" sz="6600" dirty="0">
                <a:solidFill>
                  <a:srgbClr val="003EA8"/>
                </a:solidFill>
                <a:latin typeface="Muli Bold"/>
                <a:ea typeface="Muli Bold"/>
                <a:cs typeface="Muli Bold"/>
                <a:sym typeface="Muli Bold"/>
              </a:rPr>
              <a:t> </a:t>
            </a:r>
            <a:r>
              <a:rPr lang="en-US" sz="6600" dirty="0" err="1">
                <a:solidFill>
                  <a:srgbClr val="003EA8"/>
                </a:solidFill>
                <a:latin typeface="Muli Bold"/>
                <a:ea typeface="Muli Bold"/>
                <a:cs typeface="Muli Bold"/>
                <a:sym typeface="Muli Bold"/>
              </a:rPr>
              <a:t>phát</a:t>
            </a:r>
            <a:endParaRPr lang="en-US" sz="6600" dirty="0">
              <a:solidFill>
                <a:srgbClr val="003EA8"/>
              </a:solidFill>
              <a:latin typeface="Muli Bold"/>
              <a:ea typeface="Muli Bold"/>
              <a:cs typeface="Muli Bold"/>
              <a:sym typeface="Muli Bold"/>
            </a:endParaRPr>
          </a:p>
        </p:txBody>
      </p:sp>
      <p:sp>
        <p:nvSpPr>
          <p:cNvPr id="20" name="Freeform 20"/>
          <p:cNvSpPr/>
          <p:nvPr/>
        </p:nvSpPr>
        <p:spPr>
          <a:xfrm>
            <a:off x="16611600" y="503730"/>
            <a:ext cx="1446459" cy="1816330"/>
          </a:xfrm>
          <a:custGeom>
            <a:avLst/>
            <a:gdLst/>
            <a:ahLst/>
            <a:cxnLst/>
            <a:rect l="l" t="t" r="r" b="b"/>
            <a:pathLst>
              <a:path w="1446459" h="1816330">
                <a:moveTo>
                  <a:pt x="0" y="0"/>
                </a:moveTo>
                <a:lnTo>
                  <a:pt x="1446459" y="0"/>
                </a:lnTo>
                <a:lnTo>
                  <a:pt x="1446459" y="1816330"/>
                </a:lnTo>
                <a:lnTo>
                  <a:pt x="0" y="18163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4" name="Picture 23">
            <a:extLst>
              <a:ext uri="{FF2B5EF4-FFF2-40B4-BE49-F238E27FC236}">
                <a16:creationId xmlns:a16="http://schemas.microsoft.com/office/drawing/2014/main" id="{44FC9B67-921A-2CDF-37C7-F5B2759F2E92}"/>
              </a:ext>
            </a:extLst>
          </p:cNvPr>
          <p:cNvPicPr>
            <a:picLocks noChangeAspect="1"/>
          </p:cNvPicPr>
          <p:nvPr/>
        </p:nvPicPr>
        <p:blipFill>
          <a:blip r:embed="rId5">
            <a:extLst>
              <a:ext uri="{28A0092B-C50C-407E-A947-70E740481C1C}">
                <a14:useLocalDpi xmlns:a14="http://schemas.microsoft.com/office/drawing/2010/main" val="0"/>
              </a:ext>
            </a:extLst>
          </a:blip>
          <a:srcRect t="23246" b="18000"/>
          <a:stretch/>
        </p:blipFill>
        <p:spPr>
          <a:xfrm>
            <a:off x="3505199" y="1442729"/>
            <a:ext cx="10972801" cy="3243571"/>
          </a:xfrm>
          <a:prstGeom prst="rect">
            <a:avLst/>
          </a:prstGeom>
        </p:spPr>
      </p:pic>
    </p:spTree>
    <p:extLst>
      <p:ext uri="{BB962C8B-B14F-4D97-AF65-F5344CB8AC3E}">
        <p14:creationId xmlns:p14="http://schemas.microsoft.com/office/powerpoint/2010/main" val="31989242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4907</TotalTime>
  <Words>3259</Words>
  <Application>Microsoft Office PowerPoint</Application>
  <PresentationFormat>Custom</PresentationFormat>
  <Paragraphs>319</Paragraphs>
  <Slides>34</Slides>
  <Notes>16</Notes>
  <HiddenSlides>0</HiddenSlides>
  <MMClips>9</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34</vt:i4>
      </vt:variant>
    </vt:vector>
  </HeadingPairs>
  <TitlesOfParts>
    <vt:vector size="49" baseType="lpstr">
      <vt:lpstr>Roboto Condensed Light</vt:lpstr>
      <vt:lpstr>Muli Bold</vt:lpstr>
      <vt:lpstr>Times New Roman</vt:lpstr>
      <vt:lpstr>Garamond</vt:lpstr>
      <vt:lpstr>Calibri Light</vt:lpstr>
      <vt:lpstr>Calibri</vt:lpstr>
      <vt:lpstr>Sitka Subheading</vt:lpstr>
      <vt:lpstr>Cambria Math</vt:lpstr>
      <vt:lpstr>Arial</vt:lpstr>
      <vt:lpstr>Wingdings</vt:lpstr>
      <vt:lpstr>Organic</vt:lpstr>
      <vt:lpstr>Office Theme</vt:lpstr>
      <vt:lpstr>1_Office Theme</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139</cp:revision>
  <dcterms:created xsi:type="dcterms:W3CDTF">2006-08-16T00:00:00Z</dcterms:created>
  <dcterms:modified xsi:type="dcterms:W3CDTF">2025-11-09T15:38:30Z</dcterms:modified>
  <dc:identifier>DAGPGa2l36I</dc:identifier>
</cp:coreProperties>
</file>