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Century Gothic" panose="020B0502020202020204" pitchFamily="34" charset="0"/>
      <p:regular r:id="rId34"/>
      <p:bold r:id="rId35"/>
      <p:italic r:id="rId36"/>
      <p:boldItalic r:id="rId37"/>
    </p:embeddedFont>
    <p:embeddedFont>
      <p:font typeface="Bellota"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Impact" panose="020B0806030902050204" pitchFamily="34"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0" name="Google Shape;48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5" name="Google Shape;495;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 name="Google Shape;52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9" name="Google Shape;569;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7" name="Google Shape;607;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4" name="Google Shape;624;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9" name="Google Shape;63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3" name="Google Shape;65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vi-V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0.gif"/></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5" name="Google Shape;85;p13"/>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6" name="Google Shape;86;p13"/>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7" name="Google Shape;87;p13"/>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8" name="Google Shape;88;p13"/>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9" name="Google Shape;89;p13"/>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0" name="Google Shape;90;p13"/>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3" name="Google Shape;93;p13"/>
          <p:cNvSpPr txBox="1"/>
          <p:nvPr/>
        </p:nvSpPr>
        <p:spPr>
          <a:xfrm>
            <a:off x="4533815" y="1545258"/>
            <a:ext cx="7458768" cy="4832092"/>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800" b="1" i="0" u="none" strike="noStrike" cap="none">
                <a:solidFill>
                  <a:srgbClr val="FF0000"/>
                </a:solidFill>
                <a:latin typeface="Calibri"/>
                <a:ea typeface="Calibri"/>
                <a:cs typeface="Calibri"/>
                <a:sym typeface="Calibri"/>
              </a:rPr>
              <a:t>Ngày 14-01-1926, Nguyễn Ái Quốc đã ở Trung Quốc với bí danh là Vương Văn Đạt được mời đến phát biểu tại Đại hội lần thứ II của Quốc dân Đảng Trung Hoa. Kết thúc bài phát biểu, đại biểu Vương kêu gọi: "tất cả các dân tộc bị áp bức nào, hễ cùng bị chủ nghĩa đế quốc áp bức, thì phải cùng nhau liên hiệp lại.... Không phân biệt nước nào, dân tộc nào, tất cả hãy đứng lên chống kẻ thù chung của chúng ta!".</a:t>
            </a:r>
            <a:endParaRPr/>
          </a:p>
          <a:p>
            <a:pPr marL="0" marR="0" lvl="0" indent="0" algn="just" rtl="0">
              <a:spcBef>
                <a:spcPts val="0"/>
              </a:spcBef>
              <a:spcAft>
                <a:spcPts val="0"/>
              </a:spcAft>
              <a:buNone/>
            </a:pPr>
            <a:r>
              <a:rPr lang="vi-VN" sz="2800" b="1" i="0" u="none" strike="noStrike" cap="none">
                <a:solidFill>
                  <a:srgbClr val="FF0000"/>
                </a:solidFill>
                <a:latin typeface="Calibri"/>
                <a:ea typeface="Calibri"/>
                <a:cs typeface="Calibri"/>
                <a:sym typeface="Calibri"/>
              </a:rPr>
              <a:t>(Theo Hồ Chí Minh toàn tập, tập 2, NXB Chính trị quốc gia, Hà Nội, 2011, trang 232)</a:t>
            </a:r>
            <a:endParaRPr/>
          </a:p>
        </p:txBody>
      </p:sp>
      <p:pic>
        <p:nvPicPr>
          <p:cNvPr id="94" name="Google Shape;94;p13" descr="undefined"/>
          <p:cNvPicPr preferRelativeResize="0"/>
          <p:nvPr/>
        </p:nvPicPr>
        <p:blipFill rotWithShape="1">
          <a:blip r:embed="rId3">
            <a:alphaModFix/>
          </a:blip>
          <a:srcRect/>
          <a:stretch/>
        </p:blipFill>
        <p:spPr>
          <a:xfrm>
            <a:off x="631876" y="1471886"/>
            <a:ext cx="3628228" cy="495659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p2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2" name="Google Shape;262;p22"/>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3" name="Google Shape;263;p22"/>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4" name="Google Shape;264;p22"/>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5" name="Google Shape;265;p22"/>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6" name="Google Shape;266;p22"/>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7" name="Google Shape;267;p22"/>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8" name="Google Shape;268;p22"/>
          <p:cNvSpPr txBox="1"/>
          <p:nvPr/>
        </p:nvSpPr>
        <p:spPr>
          <a:xfrm>
            <a:off x="5575890" y="288486"/>
            <a:ext cx="6011261" cy="6124754"/>
          </a:xfrm>
          <a:prstGeom prst="rect">
            <a:avLst/>
          </a:prstGeom>
          <a:solidFill>
            <a:srgbClr val="FFFFFF"/>
          </a:solidFill>
          <a:ln w="9525" cap="flat" cmpd="sng">
            <a:solidFill>
              <a:srgbClr val="4472C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B0F0"/>
              </a:buClr>
              <a:buSzPts val="2800"/>
              <a:buFont typeface="Times New Roman"/>
              <a:buNone/>
            </a:pPr>
            <a:r>
              <a:rPr lang="vi-VN" sz="2800" b="1" i="1" u="none" strike="noStrike" cap="none">
                <a:solidFill>
                  <a:srgbClr val="00B0F0"/>
                </a:solidFill>
                <a:latin typeface="Times New Roman"/>
                <a:ea typeface="Times New Roman"/>
                <a:cs typeface="Times New Roman"/>
                <a:sym typeface="Times New Roman"/>
              </a:rPr>
              <a:t> "Bia kỷ niệm ngài Asaba Sakitaro. Chúng tôi vì nạn nước, chạy sang Nhật Bản, tiên sinh thương đến khổ tâm, giúp đỡ trong lúc cùng khốn không cầu báo đáp, rõ là người kỳ hiệp. Hỡi ôi! Nay chúng tôi sang, ông không còn nữa, bốn bề hiu quạnh, không trông thấy ai, trời biển mênh mông, nỗi lòng ai tỏ! Bèn ghi mối cảm hoài vào viên đá. Ghi rằng: Không ai hào kiệt bằng ông, nghĩa ông bao trùm trong ngoài. Ông giúp như trời, tôi chịu như biển. Chí tôi chưa thành, ông không chờ đợi. Lòng đau vời vợi, đến ức vạn năm".</a:t>
            </a:r>
            <a:endParaRPr/>
          </a:p>
        </p:txBody>
      </p:sp>
      <p:pic>
        <p:nvPicPr>
          <p:cNvPr id="269" name="Google Shape;269;p22"/>
          <p:cNvPicPr preferRelativeResize="0"/>
          <p:nvPr/>
        </p:nvPicPr>
        <p:blipFill rotWithShape="1">
          <a:blip r:embed="rId3">
            <a:alphaModFix/>
          </a:blip>
          <a:srcRect/>
          <a:stretch/>
        </p:blipFill>
        <p:spPr>
          <a:xfrm>
            <a:off x="1231367" y="288485"/>
            <a:ext cx="3514479" cy="4539535"/>
          </a:xfrm>
          <a:prstGeom prst="rect">
            <a:avLst/>
          </a:prstGeom>
          <a:noFill/>
          <a:ln>
            <a:noFill/>
          </a:ln>
        </p:spPr>
      </p:pic>
      <p:sp>
        <p:nvSpPr>
          <p:cNvPr id="270" name="Google Shape;270;p22"/>
          <p:cNvSpPr txBox="1"/>
          <p:nvPr/>
        </p:nvSpPr>
        <p:spPr>
          <a:xfrm>
            <a:off x="243226" y="4765529"/>
            <a:ext cx="5050099" cy="1569660"/>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2400"/>
              <a:buFont typeface="Times New Roman"/>
              <a:buNone/>
            </a:pPr>
            <a:r>
              <a:rPr lang="vi-VN" sz="2400" b="1" i="0" u="none" strike="noStrike" cap="none">
                <a:solidFill>
                  <a:srgbClr val="00B0F0"/>
                </a:solidFill>
                <a:latin typeface="Times New Roman"/>
                <a:ea typeface="Times New Roman"/>
                <a:cs typeface="Times New Roman"/>
                <a:sym typeface="Times New Roman"/>
              </a:rPr>
              <a:t>Bia kỉ niệm bác sĩ Asaba Sakitaro dựng năm 1918 tại khuôn viên chùa Jorin, Umeyama thị trấn Asaba (nay là thành phố Fukuroi), tỉnh Shizuoka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6" name="Google Shape;276;p23"/>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7" name="Google Shape;277;p23"/>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8" name="Google Shape;278;p23"/>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9" name="Google Shape;279;p23"/>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0" name="Google Shape;280;p23"/>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1" name="Google Shape;281;p23"/>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2" name="Google Shape;282;p23"/>
          <p:cNvSpPr txBox="1"/>
          <p:nvPr/>
        </p:nvSpPr>
        <p:spPr>
          <a:xfrm>
            <a:off x="864399" y="4206373"/>
            <a:ext cx="10463201" cy="2246769"/>
          </a:xfrm>
          <a:prstGeom prst="rect">
            <a:avLst/>
          </a:prstGeom>
          <a:solidFill>
            <a:srgbClr val="FFFFFF"/>
          </a:solidFill>
          <a:ln w="9525" cap="flat" cmpd="sng">
            <a:solidFill>
              <a:srgbClr val="4472C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B0F0"/>
              </a:buClr>
              <a:buSzPts val="2800"/>
              <a:buFont typeface="Times New Roman"/>
              <a:buNone/>
            </a:pPr>
            <a:r>
              <a:rPr lang="vi-VN" sz="2800" b="1" i="1" u="none" strike="noStrike" cap="none">
                <a:solidFill>
                  <a:srgbClr val="00B0F0"/>
                </a:solidFill>
                <a:latin typeface="Times New Roman"/>
                <a:ea typeface="Times New Roman"/>
                <a:cs typeface="Times New Roman"/>
                <a:sym typeface="Times New Roman"/>
              </a:rPr>
              <a:t>Những năm cuối cùng trên đất Nhật, Phan Bội Châu lập ra các hội có tính chất "đoàn kết quốc tế", như hội Điền, Quế, - Việt liên minh (liên minh giữa những người Vân Nam, Quảng Tây với Việt Nam) và hội Đông Á đồng minh (gồm một số người Nhật Bản, Trung Quốc, Triều Tiên, Ấn Độ, v.v...) để giúp nhau chống lại bọn đế quốc.</a:t>
            </a:r>
            <a:endParaRPr/>
          </a:p>
        </p:txBody>
      </p:sp>
      <p:pic>
        <p:nvPicPr>
          <p:cNvPr id="283" name="Google Shape;283;p23" descr="Tọa đàm “Phan Bội Châu và Phong trào Đông du”"/>
          <p:cNvPicPr preferRelativeResize="0"/>
          <p:nvPr/>
        </p:nvPicPr>
        <p:blipFill rotWithShape="1">
          <a:blip r:embed="rId3">
            <a:alphaModFix/>
          </a:blip>
          <a:srcRect/>
          <a:stretch/>
        </p:blipFill>
        <p:spPr>
          <a:xfrm>
            <a:off x="3125443" y="288485"/>
            <a:ext cx="5941113" cy="37785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9" name="Google Shape;289;p24"/>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0" name="Google Shape;290;p24"/>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1" name="Google Shape;291;p24"/>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2" name="Google Shape;292;p24"/>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3" name="Google Shape;293;p24"/>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4" name="Google Shape;294;p24"/>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5" name="Google Shape;295;p24"/>
          <p:cNvSpPr txBox="1"/>
          <p:nvPr/>
        </p:nvSpPr>
        <p:spPr>
          <a:xfrm>
            <a:off x="424106" y="5224109"/>
            <a:ext cx="5304820" cy="830997"/>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2400"/>
              <a:buFont typeface="Times New Roman"/>
              <a:buNone/>
            </a:pPr>
            <a:r>
              <a:rPr lang="vi-VN" sz="2400" b="1" i="0" u="none" strike="noStrike" cap="none">
                <a:solidFill>
                  <a:srgbClr val="00B0F0"/>
                </a:solidFill>
                <a:latin typeface="Times New Roman"/>
                <a:ea typeface="Times New Roman"/>
                <a:cs typeface="Times New Roman"/>
                <a:sym typeface="Times New Roman"/>
              </a:rPr>
              <a:t>Nhật hoàng Akiho thăm Khu lưu niệm Phan Bội Châu ở Huế năm 2017</a:t>
            </a:r>
            <a:endParaRPr/>
          </a:p>
        </p:txBody>
      </p:sp>
      <p:pic>
        <p:nvPicPr>
          <p:cNvPr id="296" name="Google Shape;296;p24"/>
          <p:cNvPicPr preferRelativeResize="0"/>
          <p:nvPr/>
        </p:nvPicPr>
        <p:blipFill rotWithShape="1">
          <a:blip r:embed="rId3">
            <a:alphaModFix/>
          </a:blip>
          <a:srcRect/>
          <a:stretch/>
        </p:blipFill>
        <p:spPr>
          <a:xfrm>
            <a:off x="11261" y="784971"/>
            <a:ext cx="6130509" cy="4193268"/>
          </a:xfrm>
          <a:prstGeom prst="rect">
            <a:avLst/>
          </a:prstGeom>
          <a:noFill/>
          <a:ln>
            <a:noFill/>
          </a:ln>
        </p:spPr>
      </p:pic>
      <p:pic>
        <p:nvPicPr>
          <p:cNvPr id="297" name="Google Shape;297;p24"/>
          <p:cNvPicPr preferRelativeResize="0"/>
          <p:nvPr/>
        </p:nvPicPr>
        <p:blipFill rotWithShape="1">
          <a:blip r:embed="rId4">
            <a:alphaModFix/>
          </a:blip>
          <a:srcRect/>
          <a:stretch/>
        </p:blipFill>
        <p:spPr>
          <a:xfrm>
            <a:off x="6218103" y="784971"/>
            <a:ext cx="5439686" cy="4193268"/>
          </a:xfrm>
          <a:prstGeom prst="rect">
            <a:avLst/>
          </a:prstGeom>
          <a:noFill/>
          <a:ln>
            <a:noFill/>
          </a:ln>
        </p:spPr>
      </p:pic>
      <p:sp>
        <p:nvSpPr>
          <p:cNvPr id="298" name="Google Shape;298;p24"/>
          <p:cNvSpPr txBox="1"/>
          <p:nvPr/>
        </p:nvSpPr>
        <p:spPr>
          <a:xfrm>
            <a:off x="6098475" y="5039038"/>
            <a:ext cx="5960176" cy="1200329"/>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2400"/>
              <a:buFont typeface="Times New Roman"/>
              <a:buNone/>
            </a:pPr>
            <a:r>
              <a:rPr lang="vi-VN" sz="2400" b="1" i="0" u="none" strike="noStrike" cap="none">
                <a:solidFill>
                  <a:srgbClr val="00B0F0"/>
                </a:solidFill>
                <a:latin typeface="Times New Roman"/>
                <a:ea typeface="Times New Roman"/>
                <a:cs typeface="Times New Roman"/>
                <a:sym typeface="Times New Roman"/>
              </a:rPr>
              <a:t>Triển lãm “</a:t>
            </a:r>
            <a:r>
              <a:rPr lang="vi-VN" sz="2400" b="1" i="1" u="none" strike="noStrike" cap="none">
                <a:solidFill>
                  <a:srgbClr val="00B0F0"/>
                </a:solidFill>
                <a:latin typeface="Times New Roman"/>
                <a:ea typeface="Times New Roman"/>
                <a:cs typeface="Times New Roman"/>
                <a:sym typeface="Times New Roman"/>
              </a:rPr>
              <a:t>Tình bạn giữa Chí sĩ Phan Bội Châu – Bác sĩ Asaba Sakitaro và mối quan hệ hữu nghị Việt Nam – Nhật Bản</a:t>
            </a:r>
            <a:r>
              <a:rPr lang="vi-VN" sz="2400" b="1" i="0" u="none" strike="noStrike" cap="none">
                <a:solidFill>
                  <a:srgbClr val="00B0F0"/>
                </a:solidFill>
                <a:latin typeface="Times New Roman"/>
                <a:ea typeface="Times New Roman"/>
                <a:cs typeface="Times New Roman"/>
                <a:sym typeface="Times New Roman"/>
              </a:rPr>
              <a:t>” (2023)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Google Shape;303;p2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4" name="Google Shape;304;p25"/>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5" name="Google Shape;305;p25"/>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6" name="Google Shape;306;p25"/>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7" name="Google Shape;307;p25"/>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8" name="Google Shape;308;p25"/>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9" name="Google Shape;309;p25"/>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310" name="Google Shape;310;p25"/>
          <p:cNvCxnSpPr/>
          <p:nvPr/>
        </p:nvCxnSpPr>
        <p:spPr>
          <a:xfrm rot="10800000" flipH="1">
            <a:off x="5594488" y="1284552"/>
            <a:ext cx="433449" cy="409699"/>
          </a:xfrm>
          <a:prstGeom prst="straightConnector1">
            <a:avLst/>
          </a:prstGeom>
          <a:noFill/>
          <a:ln w="22225" cap="flat" cmpd="sng">
            <a:solidFill>
              <a:srgbClr val="92D050"/>
            </a:solidFill>
            <a:prstDash val="solid"/>
            <a:miter lim="800000"/>
            <a:headEnd type="none" w="sm" len="sm"/>
            <a:tailEnd type="none" w="sm" len="sm"/>
          </a:ln>
        </p:spPr>
      </p:cxnSp>
      <p:sp>
        <p:nvSpPr>
          <p:cNvPr id="311" name="Google Shape;311;p25"/>
          <p:cNvSpPr/>
          <p:nvPr/>
        </p:nvSpPr>
        <p:spPr>
          <a:xfrm rot="-2700000">
            <a:off x="6727109" y="5275873"/>
            <a:ext cx="106878" cy="106878"/>
          </a:xfrm>
          <a:prstGeom prst="rect">
            <a:avLst/>
          </a:prstGeom>
          <a:solidFill>
            <a:srgbClr val="FFFFFF"/>
          </a:solidFill>
          <a:ln w="9525" cap="flat" cmpd="sng">
            <a:solidFill>
              <a:srgbClr val="F5F7FC"/>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grpSp>
        <p:nvGrpSpPr>
          <p:cNvPr id="312" name="Google Shape;312;p25"/>
          <p:cNvGrpSpPr/>
          <p:nvPr/>
        </p:nvGrpSpPr>
        <p:grpSpPr>
          <a:xfrm flipH="1">
            <a:off x="5410622" y="4673428"/>
            <a:ext cx="457200" cy="97004"/>
            <a:chOff x="6365631" y="5525822"/>
            <a:chExt cx="457200" cy="97004"/>
          </a:xfrm>
        </p:grpSpPr>
        <p:cxnSp>
          <p:nvCxnSpPr>
            <p:cNvPr id="313" name="Google Shape;313;p25"/>
            <p:cNvCxnSpPr/>
            <p:nvPr/>
          </p:nvCxnSpPr>
          <p:spPr>
            <a:xfrm>
              <a:off x="6365631" y="5574324"/>
              <a:ext cx="351692" cy="0"/>
            </a:xfrm>
            <a:prstGeom prst="straightConnector1">
              <a:avLst/>
            </a:prstGeom>
            <a:noFill/>
            <a:ln w="22225" cap="flat" cmpd="sng">
              <a:solidFill>
                <a:srgbClr val="9D43E1"/>
              </a:solidFill>
              <a:prstDash val="solid"/>
              <a:miter lim="800000"/>
              <a:headEnd type="none" w="sm" len="sm"/>
              <a:tailEnd type="none" w="med" len="med"/>
            </a:ln>
          </p:spPr>
        </p:cxnSp>
        <p:sp>
          <p:nvSpPr>
            <p:cNvPr id="314" name="Google Shape;314;p25"/>
            <p:cNvSpPr/>
            <p:nvPr/>
          </p:nvSpPr>
          <p:spPr>
            <a:xfrm>
              <a:off x="6725827" y="5525822"/>
              <a:ext cx="97004" cy="97004"/>
            </a:xfrm>
            <a:prstGeom prst="ellipse">
              <a:avLst/>
            </a:prstGeom>
            <a:noFill/>
            <a:ln w="22225" cap="flat" cmpd="sng">
              <a:solidFill>
                <a:srgbClr val="9D43E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Times New Roman"/>
                <a:ea typeface="Times New Roman"/>
                <a:cs typeface="Times New Roman"/>
                <a:sym typeface="Times New Roman"/>
              </a:endParaRPr>
            </a:p>
          </p:txBody>
        </p:sp>
      </p:grpSp>
      <p:cxnSp>
        <p:nvCxnSpPr>
          <p:cNvPr id="315" name="Google Shape;315;p25"/>
          <p:cNvCxnSpPr>
            <a:stCxn id="311" idx="0"/>
            <a:endCxn id="316" idx="2"/>
          </p:cNvCxnSpPr>
          <p:nvPr/>
        </p:nvCxnSpPr>
        <p:spPr>
          <a:xfrm rot="10800000">
            <a:off x="5618061" y="4162325"/>
            <a:ext cx="1124700" cy="1129200"/>
          </a:xfrm>
          <a:prstGeom prst="straightConnector1">
            <a:avLst/>
          </a:prstGeom>
          <a:noFill/>
          <a:ln w="22225" cap="flat" cmpd="sng">
            <a:solidFill>
              <a:srgbClr val="9D43E1"/>
            </a:solidFill>
            <a:prstDash val="solid"/>
            <a:miter lim="800000"/>
            <a:headEnd type="none" w="sm" len="sm"/>
            <a:tailEnd type="none" w="sm" len="sm"/>
          </a:ln>
        </p:spPr>
      </p:cxnSp>
      <p:sp>
        <p:nvSpPr>
          <p:cNvPr id="316" name="Google Shape;316;p25"/>
          <p:cNvSpPr/>
          <p:nvPr/>
        </p:nvSpPr>
        <p:spPr>
          <a:xfrm rot="-2700000">
            <a:off x="5526803" y="4070986"/>
            <a:ext cx="106878" cy="106878"/>
          </a:xfrm>
          <a:prstGeom prst="rect">
            <a:avLst/>
          </a:prstGeom>
          <a:solidFill>
            <a:srgbClr val="FFFFFF"/>
          </a:solidFill>
          <a:ln w="9525" cap="flat" cmpd="sng">
            <a:solidFill>
              <a:srgbClr val="F5F7FC"/>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317" name="Google Shape;317;p25"/>
          <p:cNvSpPr/>
          <p:nvPr/>
        </p:nvSpPr>
        <p:spPr>
          <a:xfrm>
            <a:off x="494364" y="4132454"/>
            <a:ext cx="4920093" cy="1890031"/>
          </a:xfrm>
          <a:prstGeom prst="rect">
            <a:avLst/>
          </a:prstGeom>
          <a:noFill/>
          <a:ln>
            <a:noFill/>
          </a:ln>
        </p:spPr>
        <p:txBody>
          <a:bodyPr spcFirstLastPara="1" wrap="square" lIns="42950" tIns="21475" rIns="42950" bIns="21475" anchor="t" anchorCtr="0">
            <a:noAutofit/>
          </a:bodyPr>
          <a:lstStyle/>
          <a:p>
            <a:pPr marL="0" marR="0" lvl="0" indent="0" algn="ctr" rtl="0">
              <a:spcBef>
                <a:spcPts val="0"/>
              </a:spcBef>
              <a:spcAft>
                <a:spcPts val="0"/>
              </a:spcAft>
              <a:buNone/>
            </a:pPr>
            <a:r>
              <a:rPr lang="vi-VN" sz="2400" b="0" i="0" u="none" strike="noStrike" cap="none">
                <a:solidFill>
                  <a:srgbClr val="000000"/>
                </a:solidFill>
                <a:latin typeface="Times New Roman"/>
                <a:ea typeface="Times New Roman"/>
                <a:cs typeface="Times New Roman"/>
                <a:sym typeface="Times New Roman"/>
              </a:rPr>
              <a:t>Tại Trung Quốc, Phan Bội Châu thành lập Việt Nam Quang phục hội (1912), cùng các chỉ sĩ Trung Hoa lập "Chấn Hoa Hưng Á" và cử người liên lạc với một số tổ chức, đại diện nước ngoài</a:t>
            </a:r>
            <a:endParaRPr/>
          </a:p>
        </p:txBody>
      </p:sp>
      <p:sp>
        <p:nvSpPr>
          <p:cNvPr id="318" name="Google Shape;318;p25"/>
          <p:cNvSpPr/>
          <p:nvPr/>
        </p:nvSpPr>
        <p:spPr>
          <a:xfrm>
            <a:off x="5761083" y="4313018"/>
            <a:ext cx="827724" cy="827724"/>
          </a:xfrm>
          <a:prstGeom prst="ellipse">
            <a:avLst/>
          </a:prstGeom>
          <a:solidFill>
            <a:srgbClr val="FFFFFF"/>
          </a:solidFill>
          <a:ln w="9525" cap="flat" cmpd="sng">
            <a:solidFill>
              <a:srgbClr val="F5F7FC"/>
            </a:solidFill>
            <a:prstDash val="solid"/>
            <a:miter lim="800000"/>
            <a:headEnd type="none" w="sm" len="sm"/>
            <a:tailEnd type="none" w="sm" len="sm"/>
          </a:ln>
          <a:effectLst>
            <a:outerShdw blurRad="203200" dist="266700" dir="3180000" sx="86000" sy="86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pic>
        <p:nvPicPr>
          <p:cNvPr id="319" name="Google Shape;319;p25"/>
          <p:cNvPicPr preferRelativeResize="0"/>
          <p:nvPr/>
        </p:nvPicPr>
        <p:blipFill rotWithShape="1">
          <a:blip r:embed="rId3">
            <a:alphaModFix/>
          </a:blip>
          <a:srcRect/>
          <a:stretch/>
        </p:blipFill>
        <p:spPr>
          <a:xfrm flipH="1">
            <a:off x="5964428" y="4499621"/>
            <a:ext cx="596089" cy="549701"/>
          </a:xfrm>
          <a:prstGeom prst="rect">
            <a:avLst/>
          </a:prstGeom>
          <a:noFill/>
          <a:ln>
            <a:noFill/>
          </a:ln>
        </p:spPr>
      </p:pic>
      <p:grpSp>
        <p:nvGrpSpPr>
          <p:cNvPr id="320" name="Google Shape;320;p25"/>
          <p:cNvGrpSpPr/>
          <p:nvPr/>
        </p:nvGrpSpPr>
        <p:grpSpPr>
          <a:xfrm>
            <a:off x="6495082" y="3469127"/>
            <a:ext cx="457200" cy="97004"/>
            <a:chOff x="6365631" y="5525822"/>
            <a:chExt cx="457200" cy="97004"/>
          </a:xfrm>
        </p:grpSpPr>
        <p:cxnSp>
          <p:nvCxnSpPr>
            <p:cNvPr id="321" name="Google Shape;321;p25"/>
            <p:cNvCxnSpPr/>
            <p:nvPr/>
          </p:nvCxnSpPr>
          <p:spPr>
            <a:xfrm>
              <a:off x="6365631" y="5574324"/>
              <a:ext cx="351692" cy="0"/>
            </a:xfrm>
            <a:prstGeom prst="straightConnector1">
              <a:avLst/>
            </a:prstGeom>
            <a:noFill/>
            <a:ln w="22225" cap="flat" cmpd="sng">
              <a:solidFill>
                <a:srgbClr val="ED366D"/>
              </a:solidFill>
              <a:prstDash val="solid"/>
              <a:miter lim="800000"/>
              <a:headEnd type="none" w="sm" len="sm"/>
              <a:tailEnd type="none" w="med" len="med"/>
            </a:ln>
          </p:spPr>
        </p:cxnSp>
        <p:sp>
          <p:nvSpPr>
            <p:cNvPr id="322" name="Google Shape;322;p25"/>
            <p:cNvSpPr/>
            <p:nvPr/>
          </p:nvSpPr>
          <p:spPr>
            <a:xfrm>
              <a:off x="6725827" y="5525822"/>
              <a:ext cx="97004" cy="97004"/>
            </a:xfrm>
            <a:prstGeom prst="ellipse">
              <a:avLst/>
            </a:prstGeom>
            <a:noFill/>
            <a:ln w="22225" cap="flat" cmpd="sng">
              <a:solidFill>
                <a:srgbClr val="ED36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Times New Roman"/>
                <a:ea typeface="Times New Roman"/>
                <a:cs typeface="Times New Roman"/>
                <a:sym typeface="Times New Roman"/>
              </a:endParaRPr>
            </a:p>
          </p:txBody>
        </p:sp>
      </p:grpSp>
      <p:cxnSp>
        <p:nvCxnSpPr>
          <p:cNvPr id="323" name="Google Shape;323;p25"/>
          <p:cNvCxnSpPr>
            <a:stCxn id="316" idx="3"/>
          </p:cNvCxnSpPr>
          <p:nvPr/>
        </p:nvCxnSpPr>
        <p:spPr>
          <a:xfrm rot="10800000" flipH="1">
            <a:off x="5618029" y="2919038"/>
            <a:ext cx="1155600" cy="1167600"/>
          </a:xfrm>
          <a:prstGeom prst="straightConnector1">
            <a:avLst/>
          </a:prstGeom>
          <a:noFill/>
          <a:ln w="22225" cap="flat" cmpd="sng">
            <a:solidFill>
              <a:srgbClr val="ED366D"/>
            </a:solidFill>
            <a:prstDash val="solid"/>
            <a:miter lim="800000"/>
            <a:headEnd type="none" w="sm" len="sm"/>
            <a:tailEnd type="none" w="sm" len="sm"/>
          </a:ln>
        </p:spPr>
      </p:cxnSp>
      <p:sp>
        <p:nvSpPr>
          <p:cNvPr id="324" name="Google Shape;324;p25"/>
          <p:cNvSpPr/>
          <p:nvPr/>
        </p:nvSpPr>
        <p:spPr>
          <a:xfrm rot="-2700000">
            <a:off x="6727109" y="2861304"/>
            <a:ext cx="106878" cy="106878"/>
          </a:xfrm>
          <a:prstGeom prst="rect">
            <a:avLst/>
          </a:prstGeom>
          <a:solidFill>
            <a:srgbClr val="FFFFFF"/>
          </a:solidFill>
          <a:ln w="9525" cap="flat" cmpd="sng">
            <a:solidFill>
              <a:srgbClr val="F5F7FC"/>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325" name="Google Shape;325;p25"/>
          <p:cNvSpPr/>
          <p:nvPr/>
        </p:nvSpPr>
        <p:spPr>
          <a:xfrm>
            <a:off x="6989476" y="3108716"/>
            <a:ext cx="5093905" cy="1151367"/>
          </a:xfrm>
          <a:prstGeom prst="rect">
            <a:avLst/>
          </a:prstGeom>
          <a:noFill/>
          <a:ln>
            <a:noFill/>
          </a:ln>
        </p:spPr>
        <p:txBody>
          <a:bodyPr spcFirstLastPara="1" wrap="square" lIns="42950" tIns="21475" rIns="42950" bIns="21475" anchor="t" anchorCtr="0">
            <a:noAutofit/>
          </a:bodyPr>
          <a:lstStyle/>
          <a:p>
            <a:pPr marL="0" marR="0" lvl="0" indent="0" algn="ctr" rtl="0">
              <a:spcBef>
                <a:spcPts val="0"/>
              </a:spcBef>
              <a:spcAft>
                <a:spcPts val="0"/>
              </a:spcAft>
              <a:buNone/>
            </a:pPr>
            <a:r>
              <a:rPr lang="vi-VN" sz="2400" b="0" i="0" u="none" strike="noStrike" cap="none">
                <a:solidFill>
                  <a:srgbClr val="000000"/>
                </a:solidFill>
                <a:latin typeface="Times New Roman"/>
                <a:ea typeface="Times New Roman"/>
                <a:cs typeface="Times New Roman"/>
                <a:sym typeface="Times New Roman"/>
              </a:rPr>
              <a:t>Họ nhận được sự giúp đỡ, ủng hộ vật chất và tinh thần từ những nhà yêu nước, nhân dân ở Trung Quốc, Lào, Xiêm.</a:t>
            </a:r>
            <a:endParaRPr/>
          </a:p>
        </p:txBody>
      </p:sp>
      <p:sp>
        <p:nvSpPr>
          <p:cNvPr id="326" name="Google Shape;326;p25"/>
          <p:cNvSpPr/>
          <p:nvPr/>
        </p:nvSpPr>
        <p:spPr>
          <a:xfrm>
            <a:off x="5767004" y="3108716"/>
            <a:ext cx="827724" cy="827724"/>
          </a:xfrm>
          <a:prstGeom prst="ellipse">
            <a:avLst/>
          </a:prstGeom>
          <a:solidFill>
            <a:srgbClr val="FFFFFF"/>
          </a:solidFill>
          <a:ln w="9525" cap="flat" cmpd="sng">
            <a:solidFill>
              <a:srgbClr val="F5F7FC"/>
            </a:solidFill>
            <a:prstDash val="solid"/>
            <a:miter lim="800000"/>
            <a:headEnd type="none" w="sm" len="sm"/>
            <a:tailEnd type="none" w="sm" len="sm"/>
          </a:ln>
          <a:effectLst>
            <a:outerShdw blurRad="203200" dist="266700" dir="3180000" sx="86000" sy="86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pic>
        <p:nvPicPr>
          <p:cNvPr id="327" name="Google Shape;327;p25"/>
          <p:cNvPicPr preferRelativeResize="0"/>
          <p:nvPr/>
        </p:nvPicPr>
        <p:blipFill rotWithShape="1">
          <a:blip r:embed="rId4">
            <a:alphaModFix/>
          </a:blip>
          <a:srcRect/>
          <a:stretch/>
        </p:blipFill>
        <p:spPr>
          <a:xfrm flipH="1">
            <a:off x="5898614" y="3265123"/>
            <a:ext cx="571563" cy="602016"/>
          </a:xfrm>
          <a:prstGeom prst="rect">
            <a:avLst/>
          </a:prstGeom>
          <a:noFill/>
          <a:ln>
            <a:noFill/>
          </a:ln>
        </p:spPr>
      </p:pic>
      <p:grpSp>
        <p:nvGrpSpPr>
          <p:cNvPr id="328" name="Google Shape;328;p25"/>
          <p:cNvGrpSpPr/>
          <p:nvPr/>
        </p:nvGrpSpPr>
        <p:grpSpPr>
          <a:xfrm flipH="1">
            <a:off x="5396702" y="2270842"/>
            <a:ext cx="457200" cy="97004"/>
            <a:chOff x="6365631" y="5525822"/>
            <a:chExt cx="457200" cy="97004"/>
          </a:xfrm>
        </p:grpSpPr>
        <p:cxnSp>
          <p:nvCxnSpPr>
            <p:cNvPr id="329" name="Google Shape;329;p25"/>
            <p:cNvCxnSpPr/>
            <p:nvPr/>
          </p:nvCxnSpPr>
          <p:spPr>
            <a:xfrm>
              <a:off x="6365631" y="5574324"/>
              <a:ext cx="351692" cy="0"/>
            </a:xfrm>
            <a:prstGeom prst="straightConnector1">
              <a:avLst/>
            </a:prstGeom>
            <a:noFill/>
            <a:ln w="22225" cap="flat" cmpd="sng">
              <a:solidFill>
                <a:srgbClr val="FFC000"/>
              </a:solidFill>
              <a:prstDash val="solid"/>
              <a:miter lim="800000"/>
              <a:headEnd type="none" w="sm" len="sm"/>
              <a:tailEnd type="none" w="med" len="med"/>
            </a:ln>
          </p:spPr>
        </p:cxnSp>
        <p:sp>
          <p:nvSpPr>
            <p:cNvPr id="330" name="Google Shape;330;p25"/>
            <p:cNvSpPr/>
            <p:nvPr/>
          </p:nvSpPr>
          <p:spPr>
            <a:xfrm>
              <a:off x="6725827" y="5525822"/>
              <a:ext cx="97004" cy="97004"/>
            </a:xfrm>
            <a:prstGeom prst="ellipse">
              <a:avLst/>
            </a:prstGeom>
            <a:noFill/>
            <a:ln w="222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Times New Roman"/>
                <a:ea typeface="Times New Roman"/>
                <a:cs typeface="Times New Roman"/>
                <a:sym typeface="Times New Roman"/>
              </a:endParaRPr>
            </a:p>
          </p:txBody>
        </p:sp>
      </p:grpSp>
      <p:cxnSp>
        <p:nvCxnSpPr>
          <p:cNvPr id="331" name="Google Shape;331;p25"/>
          <p:cNvCxnSpPr>
            <a:endCxn id="332" idx="2"/>
          </p:cNvCxnSpPr>
          <p:nvPr/>
        </p:nvCxnSpPr>
        <p:spPr>
          <a:xfrm rot="10800000">
            <a:off x="5604109" y="1759626"/>
            <a:ext cx="1124700" cy="1129200"/>
          </a:xfrm>
          <a:prstGeom prst="straightConnector1">
            <a:avLst/>
          </a:prstGeom>
          <a:noFill/>
          <a:ln w="22225" cap="flat" cmpd="sng">
            <a:solidFill>
              <a:srgbClr val="FFC000"/>
            </a:solidFill>
            <a:prstDash val="solid"/>
            <a:miter lim="800000"/>
            <a:headEnd type="none" w="sm" len="sm"/>
            <a:tailEnd type="none" w="sm" len="sm"/>
          </a:ln>
        </p:spPr>
      </p:cxnSp>
      <p:sp>
        <p:nvSpPr>
          <p:cNvPr id="332" name="Google Shape;332;p25"/>
          <p:cNvSpPr/>
          <p:nvPr/>
        </p:nvSpPr>
        <p:spPr>
          <a:xfrm rot="-2700000">
            <a:off x="5512883" y="1668400"/>
            <a:ext cx="106878" cy="106878"/>
          </a:xfrm>
          <a:prstGeom prst="rect">
            <a:avLst/>
          </a:prstGeom>
          <a:solidFill>
            <a:srgbClr val="FFFFFF"/>
          </a:solidFill>
          <a:ln w="9525" cap="flat" cmpd="sng">
            <a:solidFill>
              <a:srgbClr val="F5F7FC"/>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333" name="Google Shape;333;p25"/>
          <p:cNvSpPr/>
          <p:nvPr/>
        </p:nvSpPr>
        <p:spPr>
          <a:xfrm>
            <a:off x="520710" y="2044655"/>
            <a:ext cx="5017097" cy="1520699"/>
          </a:xfrm>
          <a:prstGeom prst="rect">
            <a:avLst/>
          </a:prstGeom>
          <a:noFill/>
          <a:ln>
            <a:noFill/>
          </a:ln>
        </p:spPr>
        <p:txBody>
          <a:bodyPr spcFirstLastPara="1" wrap="square" lIns="42950" tIns="21475" rIns="42950" bIns="21475" anchor="t" anchorCtr="0">
            <a:noAutofit/>
          </a:bodyPr>
          <a:lstStyle/>
          <a:p>
            <a:pPr marL="0" marR="0" lvl="0" indent="0" algn="ctr" rtl="0">
              <a:spcBef>
                <a:spcPts val="0"/>
              </a:spcBef>
              <a:spcAft>
                <a:spcPts val="0"/>
              </a:spcAft>
              <a:buNone/>
            </a:pPr>
            <a:r>
              <a:rPr lang="vi-VN" sz="2400" b="0" i="0" u="none" strike="noStrike" cap="none">
                <a:solidFill>
                  <a:srgbClr val="000000"/>
                </a:solidFill>
                <a:latin typeface="Times New Roman"/>
                <a:ea typeface="Times New Roman"/>
                <a:cs typeface="Times New Roman"/>
                <a:sym typeface="Times New Roman"/>
              </a:rPr>
              <a:t>Phan Bội Châu và hội viên Duy Tân hội đã đến Quảng Đông (Trung Quốc), Lào và Xiêm để tiếp tục tìm sự giúp đỡ cho các hoạt động cách mạng. </a:t>
            </a:r>
            <a:endParaRPr/>
          </a:p>
        </p:txBody>
      </p:sp>
      <p:sp>
        <p:nvSpPr>
          <p:cNvPr id="334" name="Google Shape;334;p25"/>
          <p:cNvSpPr/>
          <p:nvPr/>
        </p:nvSpPr>
        <p:spPr>
          <a:xfrm>
            <a:off x="5747163" y="1910432"/>
            <a:ext cx="827724" cy="827724"/>
          </a:xfrm>
          <a:prstGeom prst="ellipse">
            <a:avLst/>
          </a:prstGeom>
          <a:solidFill>
            <a:srgbClr val="FFFFFF"/>
          </a:solidFill>
          <a:ln w="9525" cap="flat" cmpd="sng">
            <a:solidFill>
              <a:srgbClr val="F5F7FC"/>
            </a:solidFill>
            <a:prstDash val="solid"/>
            <a:miter lim="800000"/>
            <a:headEnd type="none" w="sm" len="sm"/>
            <a:tailEnd type="none" w="sm" len="sm"/>
          </a:ln>
          <a:effectLst>
            <a:outerShdw blurRad="203200" dist="266700" dir="3180000" sx="86000" sy="86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pic>
        <p:nvPicPr>
          <p:cNvPr id="335" name="Google Shape;335;p25"/>
          <p:cNvPicPr preferRelativeResize="0"/>
          <p:nvPr/>
        </p:nvPicPr>
        <p:blipFill rotWithShape="1">
          <a:blip r:embed="rId5">
            <a:alphaModFix/>
          </a:blip>
          <a:srcRect/>
          <a:stretch/>
        </p:blipFill>
        <p:spPr>
          <a:xfrm flipH="1">
            <a:off x="5867822" y="2072895"/>
            <a:ext cx="701144" cy="602016"/>
          </a:xfrm>
          <a:prstGeom prst="rect">
            <a:avLst/>
          </a:prstGeom>
          <a:noFill/>
          <a:ln>
            <a:noFill/>
          </a:ln>
        </p:spPr>
      </p:pic>
      <p:grpSp>
        <p:nvGrpSpPr>
          <p:cNvPr id="336" name="Google Shape;336;p25"/>
          <p:cNvGrpSpPr/>
          <p:nvPr/>
        </p:nvGrpSpPr>
        <p:grpSpPr>
          <a:xfrm>
            <a:off x="6485954" y="1065019"/>
            <a:ext cx="457200" cy="97004"/>
            <a:chOff x="6365631" y="5525822"/>
            <a:chExt cx="457200" cy="97004"/>
          </a:xfrm>
        </p:grpSpPr>
        <p:cxnSp>
          <p:nvCxnSpPr>
            <p:cNvPr id="337" name="Google Shape;337;p25"/>
            <p:cNvCxnSpPr/>
            <p:nvPr/>
          </p:nvCxnSpPr>
          <p:spPr>
            <a:xfrm>
              <a:off x="6365631" y="5574324"/>
              <a:ext cx="351692" cy="0"/>
            </a:xfrm>
            <a:prstGeom prst="straightConnector1">
              <a:avLst/>
            </a:prstGeom>
            <a:noFill/>
            <a:ln w="22225" cap="flat" cmpd="sng">
              <a:solidFill>
                <a:srgbClr val="92D050"/>
              </a:solidFill>
              <a:prstDash val="solid"/>
              <a:miter lim="800000"/>
              <a:headEnd type="none" w="sm" len="sm"/>
              <a:tailEnd type="none" w="med" len="med"/>
            </a:ln>
          </p:spPr>
        </p:cxnSp>
        <p:sp>
          <p:nvSpPr>
            <p:cNvPr id="338" name="Google Shape;338;p25"/>
            <p:cNvSpPr/>
            <p:nvPr/>
          </p:nvSpPr>
          <p:spPr>
            <a:xfrm>
              <a:off x="6725827" y="5525822"/>
              <a:ext cx="97004" cy="97004"/>
            </a:xfrm>
            <a:prstGeom prst="ellipse">
              <a:avLst/>
            </a:prstGeom>
            <a:noFill/>
            <a:ln w="22225"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FFFFF"/>
                </a:solidFill>
                <a:latin typeface="Times New Roman"/>
                <a:ea typeface="Times New Roman"/>
                <a:cs typeface="Times New Roman"/>
                <a:sym typeface="Times New Roman"/>
              </a:endParaRPr>
            </a:p>
          </p:txBody>
        </p:sp>
      </p:grpSp>
      <p:sp>
        <p:nvSpPr>
          <p:cNvPr id="339" name="Google Shape;339;p25"/>
          <p:cNvSpPr/>
          <p:nvPr/>
        </p:nvSpPr>
        <p:spPr>
          <a:xfrm>
            <a:off x="7067441" y="953584"/>
            <a:ext cx="4578404" cy="1520699"/>
          </a:xfrm>
          <a:prstGeom prst="rect">
            <a:avLst/>
          </a:prstGeom>
          <a:noFill/>
          <a:ln>
            <a:noFill/>
          </a:ln>
        </p:spPr>
        <p:txBody>
          <a:bodyPr spcFirstLastPara="1" wrap="square" lIns="42950" tIns="21475" rIns="42950" bIns="21475" anchor="t" anchorCtr="0">
            <a:noAutofit/>
          </a:bodyPr>
          <a:lstStyle/>
          <a:p>
            <a:pPr marL="0" marR="0" lvl="0" indent="0" algn="ctr" rtl="0">
              <a:spcBef>
                <a:spcPts val="0"/>
              </a:spcBef>
              <a:spcAft>
                <a:spcPts val="0"/>
              </a:spcAft>
              <a:buNone/>
            </a:pPr>
            <a:r>
              <a:rPr lang="vi-VN" sz="2400" b="0" i="0" u="none" strike="noStrike" cap="none">
                <a:solidFill>
                  <a:srgbClr val="000000"/>
                </a:solidFill>
                <a:latin typeface="Times New Roman"/>
                <a:ea typeface="Times New Roman"/>
                <a:cs typeface="Times New Roman"/>
                <a:sym typeface="Times New Roman"/>
              </a:rPr>
              <a:t>Tháng 8-1908, thực dân Pháp thương lượng với Chính phủ Nhật Bản trục xuất những du học sinh Việt Nam khỏi Nhật Bản. </a:t>
            </a:r>
            <a:endParaRPr/>
          </a:p>
        </p:txBody>
      </p:sp>
      <p:sp>
        <p:nvSpPr>
          <p:cNvPr id="340" name="Google Shape;340;p25"/>
          <p:cNvSpPr/>
          <p:nvPr/>
        </p:nvSpPr>
        <p:spPr>
          <a:xfrm>
            <a:off x="5756939" y="706738"/>
            <a:ext cx="827724" cy="827724"/>
          </a:xfrm>
          <a:prstGeom prst="ellipse">
            <a:avLst/>
          </a:prstGeom>
          <a:solidFill>
            <a:srgbClr val="FFFFFF"/>
          </a:solidFill>
          <a:ln w="9525" cap="flat" cmpd="sng">
            <a:solidFill>
              <a:srgbClr val="F5F7FC"/>
            </a:solidFill>
            <a:prstDash val="solid"/>
            <a:miter lim="800000"/>
            <a:headEnd type="none" w="sm" len="sm"/>
            <a:tailEnd type="none" w="sm" len="sm"/>
          </a:ln>
          <a:effectLst>
            <a:outerShdw blurRad="203200" dist="266700" dir="3180000" sx="86000" sy="86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pic>
        <p:nvPicPr>
          <p:cNvPr id="341" name="Google Shape;341;p25"/>
          <p:cNvPicPr preferRelativeResize="0"/>
          <p:nvPr/>
        </p:nvPicPr>
        <p:blipFill rotWithShape="1">
          <a:blip r:embed="rId6">
            <a:alphaModFix/>
          </a:blip>
          <a:srcRect/>
          <a:stretch/>
        </p:blipFill>
        <p:spPr>
          <a:xfrm flipH="1">
            <a:off x="5899728" y="890243"/>
            <a:ext cx="570449" cy="6020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 calcmode="lin" valueType="num">
                                      <p:cBhvr additive="base">
                                        <p:cTn id="7" dur="500"/>
                                        <p:tgtEl>
                                          <p:spTgt spid="311"/>
                                        </p:tgtEl>
                                        <p:attrNameLst>
                                          <p:attrName>ppt_w</p:attrName>
                                        </p:attrNameLst>
                                      </p:cBhvr>
                                      <p:tavLst>
                                        <p:tav tm="0">
                                          <p:val>
                                            <p:strVal val="0"/>
                                          </p:val>
                                        </p:tav>
                                        <p:tav tm="100000">
                                          <p:val>
                                            <p:strVal val="#ppt_w"/>
                                          </p:val>
                                        </p:tav>
                                      </p:tavLst>
                                    </p:anim>
                                    <p:anim calcmode="lin" valueType="num">
                                      <p:cBhvr additive="base">
                                        <p:cTn id="8" dur="500"/>
                                        <p:tgtEl>
                                          <p:spTgt spid="311"/>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15"/>
                                        </p:tgtEl>
                                        <p:attrNameLst>
                                          <p:attrName>style.visibility</p:attrName>
                                        </p:attrNameLst>
                                      </p:cBhvr>
                                      <p:to>
                                        <p:strVal val="visible"/>
                                      </p:to>
                                    </p:set>
                                    <p:anim calcmode="lin" valueType="num">
                                      <p:cBhvr additive="base">
                                        <p:cTn id="12" dur="500"/>
                                        <p:tgtEl>
                                          <p:spTgt spid="315"/>
                                        </p:tgtEl>
                                        <p:attrNameLst>
                                          <p:attrName>ppt_w</p:attrName>
                                        </p:attrNameLst>
                                      </p:cBhvr>
                                      <p:tavLst>
                                        <p:tav tm="0">
                                          <p:val>
                                            <p:strVal val="0"/>
                                          </p:val>
                                        </p:tav>
                                        <p:tav tm="100000">
                                          <p:val>
                                            <p:strVal val="#ppt_w"/>
                                          </p:val>
                                        </p:tav>
                                      </p:tavLst>
                                    </p:anim>
                                    <p:anim calcmode="lin" valueType="num">
                                      <p:cBhvr additive="base">
                                        <p:cTn id="13" dur="500"/>
                                        <p:tgtEl>
                                          <p:spTgt spid="315"/>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6"/>
                                        </p:tgtEl>
                                        <p:attrNameLst>
                                          <p:attrName>style.visibility</p:attrName>
                                        </p:attrNameLst>
                                      </p:cBhvr>
                                      <p:to>
                                        <p:strVal val="visible"/>
                                      </p:to>
                                    </p:set>
                                    <p:anim calcmode="lin" valueType="num">
                                      <p:cBhvr additive="base">
                                        <p:cTn id="17" dur="500"/>
                                        <p:tgtEl>
                                          <p:spTgt spid="316"/>
                                        </p:tgtEl>
                                        <p:attrNameLst>
                                          <p:attrName>ppt_w</p:attrName>
                                        </p:attrNameLst>
                                      </p:cBhvr>
                                      <p:tavLst>
                                        <p:tav tm="0">
                                          <p:val>
                                            <p:strVal val="0"/>
                                          </p:val>
                                        </p:tav>
                                        <p:tav tm="100000">
                                          <p:val>
                                            <p:strVal val="#ppt_w"/>
                                          </p:val>
                                        </p:tav>
                                      </p:tavLst>
                                    </p:anim>
                                    <p:anim calcmode="lin" valueType="num">
                                      <p:cBhvr additive="base">
                                        <p:cTn id="18" dur="500"/>
                                        <p:tgtEl>
                                          <p:spTgt spid="316"/>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318"/>
                                        </p:tgtEl>
                                        <p:attrNameLst>
                                          <p:attrName>style.visibility</p:attrName>
                                        </p:attrNameLst>
                                      </p:cBhvr>
                                      <p:to>
                                        <p:strVal val="visible"/>
                                      </p:to>
                                    </p:set>
                                    <p:anim calcmode="lin" valueType="num">
                                      <p:cBhvr additive="base">
                                        <p:cTn id="22" dur="500"/>
                                        <p:tgtEl>
                                          <p:spTgt spid="318"/>
                                        </p:tgtEl>
                                        <p:attrNameLst>
                                          <p:attrName>ppt_w</p:attrName>
                                        </p:attrNameLst>
                                      </p:cBhvr>
                                      <p:tavLst>
                                        <p:tav tm="0">
                                          <p:val>
                                            <p:strVal val="0"/>
                                          </p:val>
                                        </p:tav>
                                        <p:tav tm="100000">
                                          <p:val>
                                            <p:strVal val="#ppt_w"/>
                                          </p:val>
                                        </p:tav>
                                      </p:tavLst>
                                    </p:anim>
                                    <p:anim calcmode="lin" valueType="num">
                                      <p:cBhvr additive="base">
                                        <p:cTn id="23" dur="500"/>
                                        <p:tgtEl>
                                          <p:spTgt spid="318"/>
                                        </p:tgtEl>
                                        <p:attrNameLst>
                                          <p:attrName>ppt_h</p:attrName>
                                        </p:attrNameLst>
                                      </p:cBhvr>
                                      <p:tavLst>
                                        <p:tav tm="0">
                                          <p:val>
                                            <p:str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319"/>
                                        </p:tgtEl>
                                        <p:attrNameLst>
                                          <p:attrName>style.visibility</p:attrName>
                                        </p:attrNameLst>
                                      </p:cBhvr>
                                      <p:to>
                                        <p:strVal val="visible"/>
                                      </p:to>
                                    </p:set>
                                    <p:anim calcmode="lin" valueType="num">
                                      <p:cBhvr additive="base">
                                        <p:cTn id="27" dur="500"/>
                                        <p:tgtEl>
                                          <p:spTgt spid="319"/>
                                        </p:tgtEl>
                                        <p:attrNameLst>
                                          <p:attrName>ppt_w</p:attrName>
                                        </p:attrNameLst>
                                      </p:cBhvr>
                                      <p:tavLst>
                                        <p:tav tm="0">
                                          <p:val>
                                            <p:strVal val="0"/>
                                          </p:val>
                                        </p:tav>
                                        <p:tav tm="100000">
                                          <p:val>
                                            <p:strVal val="#ppt_w"/>
                                          </p:val>
                                        </p:tav>
                                      </p:tavLst>
                                    </p:anim>
                                    <p:anim calcmode="lin" valueType="num">
                                      <p:cBhvr additive="base">
                                        <p:cTn id="28" dur="500"/>
                                        <p:tgtEl>
                                          <p:spTgt spid="319"/>
                                        </p:tgtEl>
                                        <p:attrNameLst>
                                          <p:attrName>ppt_h</p:attrName>
                                        </p:attrNameLst>
                                      </p:cBhvr>
                                      <p:tavLst>
                                        <p:tav tm="0">
                                          <p:val>
                                            <p:str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312"/>
                                        </p:tgtEl>
                                        <p:attrNameLst>
                                          <p:attrName>style.visibility</p:attrName>
                                        </p:attrNameLst>
                                      </p:cBhvr>
                                      <p:to>
                                        <p:strVal val="visible"/>
                                      </p:to>
                                    </p:set>
                                    <p:anim calcmode="lin" valueType="num">
                                      <p:cBhvr additive="base">
                                        <p:cTn id="32" dur="500"/>
                                        <p:tgtEl>
                                          <p:spTgt spid="312"/>
                                        </p:tgtEl>
                                        <p:attrNameLst>
                                          <p:attrName>ppt_w</p:attrName>
                                        </p:attrNameLst>
                                      </p:cBhvr>
                                      <p:tavLst>
                                        <p:tav tm="0">
                                          <p:val>
                                            <p:strVal val="0"/>
                                          </p:val>
                                        </p:tav>
                                        <p:tav tm="100000">
                                          <p:val>
                                            <p:strVal val="#ppt_w"/>
                                          </p:val>
                                        </p:tav>
                                      </p:tavLst>
                                    </p:anim>
                                    <p:anim calcmode="lin" valueType="num">
                                      <p:cBhvr additive="base">
                                        <p:cTn id="33" dur="500"/>
                                        <p:tgtEl>
                                          <p:spTgt spid="312"/>
                                        </p:tgtEl>
                                        <p:attrNameLst>
                                          <p:attrName>ppt_h</p:attrName>
                                        </p:attrNameLst>
                                      </p:cBhvr>
                                      <p:tavLst>
                                        <p:tav tm="0">
                                          <p:val>
                                            <p:str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323"/>
                                        </p:tgtEl>
                                        <p:attrNameLst>
                                          <p:attrName>style.visibility</p:attrName>
                                        </p:attrNameLst>
                                      </p:cBhvr>
                                      <p:to>
                                        <p:strVal val="visible"/>
                                      </p:to>
                                    </p:set>
                                    <p:anim calcmode="lin" valueType="num">
                                      <p:cBhvr additive="base">
                                        <p:cTn id="38" dur="500"/>
                                        <p:tgtEl>
                                          <p:spTgt spid="323"/>
                                        </p:tgtEl>
                                        <p:attrNameLst>
                                          <p:attrName>ppt_w</p:attrName>
                                        </p:attrNameLst>
                                      </p:cBhvr>
                                      <p:tavLst>
                                        <p:tav tm="0">
                                          <p:val>
                                            <p:strVal val="0"/>
                                          </p:val>
                                        </p:tav>
                                        <p:tav tm="100000">
                                          <p:val>
                                            <p:strVal val="#ppt_w"/>
                                          </p:val>
                                        </p:tav>
                                      </p:tavLst>
                                    </p:anim>
                                    <p:anim calcmode="lin" valueType="num">
                                      <p:cBhvr additive="base">
                                        <p:cTn id="39" dur="500"/>
                                        <p:tgtEl>
                                          <p:spTgt spid="323"/>
                                        </p:tgtEl>
                                        <p:attrNameLst>
                                          <p:attrName>ppt_h</p:attrName>
                                        </p:attrNameLst>
                                      </p:cBhvr>
                                      <p:tavLst>
                                        <p:tav tm="0">
                                          <p:val>
                                            <p:strVal val="0"/>
                                          </p:val>
                                        </p:tav>
                                        <p:tav tm="100000">
                                          <p:val>
                                            <p:strVal val="#ppt_h"/>
                                          </p:val>
                                        </p:tav>
                                      </p:tavLst>
                                    </p:anim>
                                  </p:childTnLst>
                                </p:cTn>
                              </p:par>
                            </p:childTnLst>
                          </p:cTn>
                        </p:par>
                        <p:par>
                          <p:cTn id="40" fill="hold">
                            <p:stCondLst>
                              <p:cond delay="500"/>
                            </p:stCondLst>
                            <p:childTnLst>
                              <p:par>
                                <p:cTn id="41" presetID="23" presetClass="entr" presetSubtype="16" fill="hold" nodeType="afterEffect">
                                  <p:stCondLst>
                                    <p:cond delay="0"/>
                                  </p:stCondLst>
                                  <p:childTnLst>
                                    <p:set>
                                      <p:cBhvr>
                                        <p:cTn id="42" dur="1" fill="hold">
                                          <p:stCondLst>
                                            <p:cond delay="0"/>
                                          </p:stCondLst>
                                        </p:cTn>
                                        <p:tgtEl>
                                          <p:spTgt spid="324"/>
                                        </p:tgtEl>
                                        <p:attrNameLst>
                                          <p:attrName>style.visibility</p:attrName>
                                        </p:attrNameLst>
                                      </p:cBhvr>
                                      <p:to>
                                        <p:strVal val="visible"/>
                                      </p:to>
                                    </p:set>
                                    <p:anim calcmode="lin" valueType="num">
                                      <p:cBhvr additive="base">
                                        <p:cTn id="43" dur="500"/>
                                        <p:tgtEl>
                                          <p:spTgt spid="324"/>
                                        </p:tgtEl>
                                        <p:attrNameLst>
                                          <p:attrName>ppt_w</p:attrName>
                                        </p:attrNameLst>
                                      </p:cBhvr>
                                      <p:tavLst>
                                        <p:tav tm="0">
                                          <p:val>
                                            <p:strVal val="0"/>
                                          </p:val>
                                        </p:tav>
                                        <p:tav tm="100000">
                                          <p:val>
                                            <p:strVal val="#ppt_w"/>
                                          </p:val>
                                        </p:tav>
                                      </p:tavLst>
                                    </p:anim>
                                    <p:anim calcmode="lin" valueType="num">
                                      <p:cBhvr additive="base">
                                        <p:cTn id="44" dur="500"/>
                                        <p:tgtEl>
                                          <p:spTgt spid="324"/>
                                        </p:tgtEl>
                                        <p:attrNameLst>
                                          <p:attrName>ppt_h</p:attrName>
                                        </p:attrNameLst>
                                      </p:cBhvr>
                                      <p:tavLst>
                                        <p:tav tm="0">
                                          <p:val>
                                            <p:strVal val="0"/>
                                          </p:val>
                                        </p:tav>
                                        <p:tav tm="100000">
                                          <p:val>
                                            <p:strVal val="#ppt_h"/>
                                          </p:val>
                                        </p:tav>
                                      </p:tavLst>
                                    </p:anim>
                                  </p:childTnLst>
                                </p:cTn>
                              </p:par>
                            </p:childTnLst>
                          </p:cTn>
                        </p:par>
                        <p:par>
                          <p:cTn id="45" fill="hold">
                            <p:stCondLst>
                              <p:cond delay="1000"/>
                            </p:stCondLst>
                            <p:childTnLst>
                              <p:par>
                                <p:cTn id="46" presetID="23" presetClass="entr" presetSubtype="16" fill="hold" nodeType="afterEffect">
                                  <p:stCondLst>
                                    <p:cond delay="0"/>
                                  </p:stCondLst>
                                  <p:childTnLst>
                                    <p:set>
                                      <p:cBhvr>
                                        <p:cTn id="47" dur="1" fill="hold">
                                          <p:stCondLst>
                                            <p:cond delay="0"/>
                                          </p:stCondLst>
                                        </p:cTn>
                                        <p:tgtEl>
                                          <p:spTgt spid="326"/>
                                        </p:tgtEl>
                                        <p:attrNameLst>
                                          <p:attrName>style.visibility</p:attrName>
                                        </p:attrNameLst>
                                      </p:cBhvr>
                                      <p:to>
                                        <p:strVal val="visible"/>
                                      </p:to>
                                    </p:set>
                                    <p:anim calcmode="lin" valueType="num">
                                      <p:cBhvr additive="base">
                                        <p:cTn id="48" dur="500"/>
                                        <p:tgtEl>
                                          <p:spTgt spid="326"/>
                                        </p:tgtEl>
                                        <p:attrNameLst>
                                          <p:attrName>ppt_w</p:attrName>
                                        </p:attrNameLst>
                                      </p:cBhvr>
                                      <p:tavLst>
                                        <p:tav tm="0">
                                          <p:val>
                                            <p:strVal val="0"/>
                                          </p:val>
                                        </p:tav>
                                        <p:tav tm="100000">
                                          <p:val>
                                            <p:strVal val="#ppt_w"/>
                                          </p:val>
                                        </p:tav>
                                      </p:tavLst>
                                    </p:anim>
                                    <p:anim calcmode="lin" valueType="num">
                                      <p:cBhvr additive="base">
                                        <p:cTn id="49" dur="500"/>
                                        <p:tgtEl>
                                          <p:spTgt spid="326"/>
                                        </p:tgtEl>
                                        <p:attrNameLst>
                                          <p:attrName>ppt_h</p:attrName>
                                        </p:attrNameLst>
                                      </p:cBhvr>
                                      <p:tavLst>
                                        <p:tav tm="0">
                                          <p:val>
                                            <p:strVal val="0"/>
                                          </p:val>
                                        </p:tav>
                                        <p:tav tm="100000">
                                          <p:val>
                                            <p:strVal val="#ppt_h"/>
                                          </p:val>
                                        </p:tav>
                                      </p:tavLst>
                                    </p:anim>
                                  </p:childTnLst>
                                </p:cTn>
                              </p:par>
                            </p:childTnLst>
                          </p:cTn>
                        </p:par>
                        <p:par>
                          <p:cTn id="50" fill="hold">
                            <p:stCondLst>
                              <p:cond delay="1500"/>
                            </p:stCondLst>
                            <p:childTnLst>
                              <p:par>
                                <p:cTn id="51" presetID="23" presetClass="entr" presetSubtype="16" fill="hold" nodeType="afterEffect">
                                  <p:stCondLst>
                                    <p:cond delay="0"/>
                                  </p:stCondLst>
                                  <p:childTnLst>
                                    <p:set>
                                      <p:cBhvr>
                                        <p:cTn id="52" dur="1" fill="hold">
                                          <p:stCondLst>
                                            <p:cond delay="0"/>
                                          </p:stCondLst>
                                        </p:cTn>
                                        <p:tgtEl>
                                          <p:spTgt spid="327"/>
                                        </p:tgtEl>
                                        <p:attrNameLst>
                                          <p:attrName>style.visibility</p:attrName>
                                        </p:attrNameLst>
                                      </p:cBhvr>
                                      <p:to>
                                        <p:strVal val="visible"/>
                                      </p:to>
                                    </p:set>
                                    <p:anim calcmode="lin" valueType="num">
                                      <p:cBhvr additive="base">
                                        <p:cTn id="53" dur="500"/>
                                        <p:tgtEl>
                                          <p:spTgt spid="327"/>
                                        </p:tgtEl>
                                        <p:attrNameLst>
                                          <p:attrName>ppt_w</p:attrName>
                                        </p:attrNameLst>
                                      </p:cBhvr>
                                      <p:tavLst>
                                        <p:tav tm="0">
                                          <p:val>
                                            <p:strVal val="0"/>
                                          </p:val>
                                        </p:tav>
                                        <p:tav tm="100000">
                                          <p:val>
                                            <p:strVal val="#ppt_w"/>
                                          </p:val>
                                        </p:tav>
                                      </p:tavLst>
                                    </p:anim>
                                    <p:anim calcmode="lin" valueType="num">
                                      <p:cBhvr additive="base">
                                        <p:cTn id="54" dur="500"/>
                                        <p:tgtEl>
                                          <p:spTgt spid="327"/>
                                        </p:tgtEl>
                                        <p:attrNameLst>
                                          <p:attrName>ppt_h</p:attrName>
                                        </p:attrNameLst>
                                      </p:cBhvr>
                                      <p:tavLst>
                                        <p:tav tm="0">
                                          <p:val>
                                            <p:strVal val="0"/>
                                          </p:val>
                                        </p:tav>
                                        <p:tav tm="100000">
                                          <p:val>
                                            <p:strVal val="#ppt_h"/>
                                          </p:val>
                                        </p:tav>
                                      </p:tavLst>
                                    </p:anim>
                                  </p:childTnLst>
                                </p:cTn>
                              </p:par>
                            </p:childTnLst>
                          </p:cTn>
                        </p:par>
                        <p:par>
                          <p:cTn id="55" fill="hold">
                            <p:stCondLst>
                              <p:cond delay="2000"/>
                            </p:stCondLst>
                            <p:childTnLst>
                              <p:par>
                                <p:cTn id="56" presetID="23" presetClass="entr" presetSubtype="16" fill="hold" nodeType="afterEffect">
                                  <p:stCondLst>
                                    <p:cond delay="0"/>
                                  </p:stCondLst>
                                  <p:childTnLst>
                                    <p:set>
                                      <p:cBhvr>
                                        <p:cTn id="57" dur="1" fill="hold">
                                          <p:stCondLst>
                                            <p:cond delay="0"/>
                                          </p:stCondLst>
                                        </p:cTn>
                                        <p:tgtEl>
                                          <p:spTgt spid="320"/>
                                        </p:tgtEl>
                                        <p:attrNameLst>
                                          <p:attrName>style.visibility</p:attrName>
                                        </p:attrNameLst>
                                      </p:cBhvr>
                                      <p:to>
                                        <p:strVal val="visible"/>
                                      </p:to>
                                    </p:set>
                                    <p:anim calcmode="lin" valueType="num">
                                      <p:cBhvr additive="base">
                                        <p:cTn id="58" dur="500"/>
                                        <p:tgtEl>
                                          <p:spTgt spid="320"/>
                                        </p:tgtEl>
                                        <p:attrNameLst>
                                          <p:attrName>ppt_w</p:attrName>
                                        </p:attrNameLst>
                                      </p:cBhvr>
                                      <p:tavLst>
                                        <p:tav tm="0">
                                          <p:val>
                                            <p:strVal val="0"/>
                                          </p:val>
                                        </p:tav>
                                        <p:tav tm="100000">
                                          <p:val>
                                            <p:strVal val="#ppt_w"/>
                                          </p:val>
                                        </p:tav>
                                      </p:tavLst>
                                    </p:anim>
                                    <p:anim calcmode="lin" valueType="num">
                                      <p:cBhvr additive="base">
                                        <p:cTn id="59" dur="500"/>
                                        <p:tgtEl>
                                          <p:spTgt spid="320"/>
                                        </p:tgtEl>
                                        <p:attrNameLst>
                                          <p:attrName>ppt_h</p:attrName>
                                        </p:attrNameLst>
                                      </p:cBhvr>
                                      <p:tavLst>
                                        <p:tav tm="0">
                                          <p:val>
                                            <p:str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nodeType="clickEffect">
                                  <p:stCondLst>
                                    <p:cond delay="0"/>
                                  </p:stCondLst>
                                  <p:childTnLst>
                                    <p:set>
                                      <p:cBhvr>
                                        <p:cTn id="63" dur="1" fill="hold">
                                          <p:stCondLst>
                                            <p:cond delay="0"/>
                                          </p:stCondLst>
                                        </p:cTn>
                                        <p:tgtEl>
                                          <p:spTgt spid="331"/>
                                        </p:tgtEl>
                                        <p:attrNameLst>
                                          <p:attrName>style.visibility</p:attrName>
                                        </p:attrNameLst>
                                      </p:cBhvr>
                                      <p:to>
                                        <p:strVal val="visible"/>
                                      </p:to>
                                    </p:set>
                                    <p:anim calcmode="lin" valueType="num">
                                      <p:cBhvr additive="base">
                                        <p:cTn id="64" dur="500"/>
                                        <p:tgtEl>
                                          <p:spTgt spid="331"/>
                                        </p:tgtEl>
                                        <p:attrNameLst>
                                          <p:attrName>ppt_w</p:attrName>
                                        </p:attrNameLst>
                                      </p:cBhvr>
                                      <p:tavLst>
                                        <p:tav tm="0">
                                          <p:val>
                                            <p:strVal val="0"/>
                                          </p:val>
                                        </p:tav>
                                        <p:tav tm="100000">
                                          <p:val>
                                            <p:strVal val="#ppt_w"/>
                                          </p:val>
                                        </p:tav>
                                      </p:tavLst>
                                    </p:anim>
                                    <p:anim calcmode="lin" valueType="num">
                                      <p:cBhvr additive="base">
                                        <p:cTn id="65" dur="500"/>
                                        <p:tgtEl>
                                          <p:spTgt spid="331"/>
                                        </p:tgtEl>
                                        <p:attrNameLst>
                                          <p:attrName>ppt_h</p:attrName>
                                        </p:attrNameLst>
                                      </p:cBhvr>
                                      <p:tavLst>
                                        <p:tav tm="0">
                                          <p:val>
                                            <p:strVal val="0"/>
                                          </p:val>
                                        </p:tav>
                                        <p:tav tm="100000">
                                          <p:val>
                                            <p:strVal val="#ppt_h"/>
                                          </p:val>
                                        </p:tav>
                                      </p:tavLst>
                                    </p:anim>
                                  </p:childTnLst>
                                </p:cTn>
                              </p:par>
                            </p:childTnLst>
                          </p:cTn>
                        </p:par>
                        <p:par>
                          <p:cTn id="66" fill="hold">
                            <p:stCondLst>
                              <p:cond delay="500"/>
                            </p:stCondLst>
                            <p:childTnLst>
                              <p:par>
                                <p:cTn id="67" presetID="23" presetClass="entr" presetSubtype="16" fill="hold" nodeType="afterEffect">
                                  <p:stCondLst>
                                    <p:cond delay="0"/>
                                  </p:stCondLst>
                                  <p:childTnLst>
                                    <p:set>
                                      <p:cBhvr>
                                        <p:cTn id="68" dur="1" fill="hold">
                                          <p:stCondLst>
                                            <p:cond delay="0"/>
                                          </p:stCondLst>
                                        </p:cTn>
                                        <p:tgtEl>
                                          <p:spTgt spid="332"/>
                                        </p:tgtEl>
                                        <p:attrNameLst>
                                          <p:attrName>style.visibility</p:attrName>
                                        </p:attrNameLst>
                                      </p:cBhvr>
                                      <p:to>
                                        <p:strVal val="visible"/>
                                      </p:to>
                                    </p:set>
                                    <p:anim calcmode="lin" valueType="num">
                                      <p:cBhvr additive="base">
                                        <p:cTn id="69" dur="500"/>
                                        <p:tgtEl>
                                          <p:spTgt spid="332"/>
                                        </p:tgtEl>
                                        <p:attrNameLst>
                                          <p:attrName>ppt_w</p:attrName>
                                        </p:attrNameLst>
                                      </p:cBhvr>
                                      <p:tavLst>
                                        <p:tav tm="0">
                                          <p:val>
                                            <p:strVal val="0"/>
                                          </p:val>
                                        </p:tav>
                                        <p:tav tm="100000">
                                          <p:val>
                                            <p:strVal val="#ppt_w"/>
                                          </p:val>
                                        </p:tav>
                                      </p:tavLst>
                                    </p:anim>
                                    <p:anim calcmode="lin" valueType="num">
                                      <p:cBhvr additive="base">
                                        <p:cTn id="70" dur="500"/>
                                        <p:tgtEl>
                                          <p:spTgt spid="332"/>
                                        </p:tgtEl>
                                        <p:attrNameLst>
                                          <p:attrName>ppt_h</p:attrName>
                                        </p:attrNameLst>
                                      </p:cBhvr>
                                      <p:tavLst>
                                        <p:tav tm="0">
                                          <p:val>
                                            <p:strVal val="0"/>
                                          </p:val>
                                        </p:tav>
                                        <p:tav tm="100000">
                                          <p:val>
                                            <p:strVal val="#ppt_h"/>
                                          </p:val>
                                        </p:tav>
                                      </p:tavLst>
                                    </p:anim>
                                  </p:childTnLst>
                                </p:cTn>
                              </p:par>
                            </p:childTnLst>
                          </p:cTn>
                        </p:par>
                        <p:par>
                          <p:cTn id="71" fill="hold">
                            <p:stCondLst>
                              <p:cond delay="1000"/>
                            </p:stCondLst>
                            <p:childTnLst>
                              <p:par>
                                <p:cTn id="72" presetID="23" presetClass="entr" presetSubtype="16" fill="hold" nodeType="afterEffect">
                                  <p:stCondLst>
                                    <p:cond delay="0"/>
                                  </p:stCondLst>
                                  <p:childTnLst>
                                    <p:set>
                                      <p:cBhvr>
                                        <p:cTn id="73" dur="1" fill="hold">
                                          <p:stCondLst>
                                            <p:cond delay="0"/>
                                          </p:stCondLst>
                                        </p:cTn>
                                        <p:tgtEl>
                                          <p:spTgt spid="334"/>
                                        </p:tgtEl>
                                        <p:attrNameLst>
                                          <p:attrName>style.visibility</p:attrName>
                                        </p:attrNameLst>
                                      </p:cBhvr>
                                      <p:to>
                                        <p:strVal val="visible"/>
                                      </p:to>
                                    </p:set>
                                    <p:anim calcmode="lin" valueType="num">
                                      <p:cBhvr additive="base">
                                        <p:cTn id="74" dur="500"/>
                                        <p:tgtEl>
                                          <p:spTgt spid="334"/>
                                        </p:tgtEl>
                                        <p:attrNameLst>
                                          <p:attrName>ppt_w</p:attrName>
                                        </p:attrNameLst>
                                      </p:cBhvr>
                                      <p:tavLst>
                                        <p:tav tm="0">
                                          <p:val>
                                            <p:strVal val="0"/>
                                          </p:val>
                                        </p:tav>
                                        <p:tav tm="100000">
                                          <p:val>
                                            <p:strVal val="#ppt_w"/>
                                          </p:val>
                                        </p:tav>
                                      </p:tavLst>
                                    </p:anim>
                                    <p:anim calcmode="lin" valueType="num">
                                      <p:cBhvr additive="base">
                                        <p:cTn id="75" dur="500"/>
                                        <p:tgtEl>
                                          <p:spTgt spid="334"/>
                                        </p:tgtEl>
                                        <p:attrNameLst>
                                          <p:attrName>ppt_h</p:attrName>
                                        </p:attrNameLst>
                                      </p:cBhvr>
                                      <p:tavLst>
                                        <p:tav tm="0">
                                          <p:val>
                                            <p:strVal val="0"/>
                                          </p:val>
                                        </p:tav>
                                        <p:tav tm="100000">
                                          <p:val>
                                            <p:strVal val="#ppt_h"/>
                                          </p:val>
                                        </p:tav>
                                      </p:tavLst>
                                    </p:anim>
                                  </p:childTnLst>
                                </p:cTn>
                              </p:par>
                            </p:childTnLst>
                          </p:cTn>
                        </p:par>
                        <p:par>
                          <p:cTn id="76" fill="hold">
                            <p:stCondLst>
                              <p:cond delay="1500"/>
                            </p:stCondLst>
                            <p:childTnLst>
                              <p:par>
                                <p:cTn id="77" presetID="23" presetClass="entr" presetSubtype="16" fill="hold" nodeType="afterEffect">
                                  <p:stCondLst>
                                    <p:cond delay="0"/>
                                  </p:stCondLst>
                                  <p:childTnLst>
                                    <p:set>
                                      <p:cBhvr>
                                        <p:cTn id="78" dur="1" fill="hold">
                                          <p:stCondLst>
                                            <p:cond delay="0"/>
                                          </p:stCondLst>
                                        </p:cTn>
                                        <p:tgtEl>
                                          <p:spTgt spid="335"/>
                                        </p:tgtEl>
                                        <p:attrNameLst>
                                          <p:attrName>style.visibility</p:attrName>
                                        </p:attrNameLst>
                                      </p:cBhvr>
                                      <p:to>
                                        <p:strVal val="visible"/>
                                      </p:to>
                                    </p:set>
                                    <p:anim calcmode="lin" valueType="num">
                                      <p:cBhvr additive="base">
                                        <p:cTn id="79" dur="500"/>
                                        <p:tgtEl>
                                          <p:spTgt spid="335"/>
                                        </p:tgtEl>
                                        <p:attrNameLst>
                                          <p:attrName>ppt_w</p:attrName>
                                        </p:attrNameLst>
                                      </p:cBhvr>
                                      <p:tavLst>
                                        <p:tav tm="0">
                                          <p:val>
                                            <p:strVal val="0"/>
                                          </p:val>
                                        </p:tav>
                                        <p:tav tm="100000">
                                          <p:val>
                                            <p:strVal val="#ppt_w"/>
                                          </p:val>
                                        </p:tav>
                                      </p:tavLst>
                                    </p:anim>
                                    <p:anim calcmode="lin" valueType="num">
                                      <p:cBhvr additive="base">
                                        <p:cTn id="80" dur="500"/>
                                        <p:tgtEl>
                                          <p:spTgt spid="335"/>
                                        </p:tgtEl>
                                        <p:attrNameLst>
                                          <p:attrName>ppt_h</p:attrName>
                                        </p:attrNameLst>
                                      </p:cBhvr>
                                      <p:tavLst>
                                        <p:tav tm="0">
                                          <p:val>
                                            <p:strVal val="0"/>
                                          </p:val>
                                        </p:tav>
                                        <p:tav tm="100000">
                                          <p:val>
                                            <p:strVal val="#ppt_h"/>
                                          </p:val>
                                        </p:tav>
                                      </p:tavLst>
                                    </p:anim>
                                  </p:childTnLst>
                                </p:cTn>
                              </p:par>
                            </p:childTnLst>
                          </p:cTn>
                        </p:par>
                        <p:par>
                          <p:cTn id="81" fill="hold">
                            <p:stCondLst>
                              <p:cond delay="2000"/>
                            </p:stCondLst>
                            <p:childTnLst>
                              <p:par>
                                <p:cTn id="82" presetID="23" presetClass="entr" presetSubtype="16" fill="hold" nodeType="afterEffect">
                                  <p:stCondLst>
                                    <p:cond delay="0"/>
                                  </p:stCondLst>
                                  <p:childTnLst>
                                    <p:set>
                                      <p:cBhvr>
                                        <p:cTn id="83" dur="1" fill="hold">
                                          <p:stCondLst>
                                            <p:cond delay="0"/>
                                          </p:stCondLst>
                                        </p:cTn>
                                        <p:tgtEl>
                                          <p:spTgt spid="328"/>
                                        </p:tgtEl>
                                        <p:attrNameLst>
                                          <p:attrName>style.visibility</p:attrName>
                                        </p:attrNameLst>
                                      </p:cBhvr>
                                      <p:to>
                                        <p:strVal val="visible"/>
                                      </p:to>
                                    </p:set>
                                    <p:anim calcmode="lin" valueType="num">
                                      <p:cBhvr additive="base">
                                        <p:cTn id="84" dur="500"/>
                                        <p:tgtEl>
                                          <p:spTgt spid="328"/>
                                        </p:tgtEl>
                                        <p:attrNameLst>
                                          <p:attrName>ppt_w</p:attrName>
                                        </p:attrNameLst>
                                      </p:cBhvr>
                                      <p:tavLst>
                                        <p:tav tm="0">
                                          <p:val>
                                            <p:strVal val="0"/>
                                          </p:val>
                                        </p:tav>
                                        <p:tav tm="100000">
                                          <p:val>
                                            <p:strVal val="#ppt_w"/>
                                          </p:val>
                                        </p:tav>
                                      </p:tavLst>
                                    </p:anim>
                                    <p:anim calcmode="lin" valueType="num">
                                      <p:cBhvr additive="base">
                                        <p:cTn id="85" dur="500"/>
                                        <p:tgtEl>
                                          <p:spTgt spid="328"/>
                                        </p:tgtEl>
                                        <p:attrNameLst>
                                          <p:attrName>ppt_h</p:attrName>
                                        </p:attrNameLst>
                                      </p:cBhvr>
                                      <p:tavLst>
                                        <p:tav tm="0">
                                          <p:val>
                                            <p:str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nodeType="clickEffect">
                                  <p:stCondLst>
                                    <p:cond delay="0"/>
                                  </p:stCondLst>
                                  <p:childTnLst>
                                    <p:set>
                                      <p:cBhvr>
                                        <p:cTn id="89" dur="1" fill="hold">
                                          <p:stCondLst>
                                            <p:cond delay="0"/>
                                          </p:stCondLst>
                                        </p:cTn>
                                        <p:tgtEl>
                                          <p:spTgt spid="310"/>
                                        </p:tgtEl>
                                        <p:attrNameLst>
                                          <p:attrName>style.visibility</p:attrName>
                                        </p:attrNameLst>
                                      </p:cBhvr>
                                      <p:to>
                                        <p:strVal val="visible"/>
                                      </p:to>
                                    </p:set>
                                    <p:anim calcmode="lin" valueType="num">
                                      <p:cBhvr additive="base">
                                        <p:cTn id="90" dur="500"/>
                                        <p:tgtEl>
                                          <p:spTgt spid="310"/>
                                        </p:tgtEl>
                                        <p:attrNameLst>
                                          <p:attrName>ppt_w</p:attrName>
                                        </p:attrNameLst>
                                      </p:cBhvr>
                                      <p:tavLst>
                                        <p:tav tm="0">
                                          <p:val>
                                            <p:strVal val="0"/>
                                          </p:val>
                                        </p:tav>
                                        <p:tav tm="100000">
                                          <p:val>
                                            <p:strVal val="#ppt_w"/>
                                          </p:val>
                                        </p:tav>
                                      </p:tavLst>
                                    </p:anim>
                                    <p:anim calcmode="lin" valueType="num">
                                      <p:cBhvr additive="base">
                                        <p:cTn id="91" dur="500"/>
                                        <p:tgtEl>
                                          <p:spTgt spid="310"/>
                                        </p:tgtEl>
                                        <p:attrNameLst>
                                          <p:attrName>ppt_h</p:attrName>
                                        </p:attrNameLst>
                                      </p:cBhvr>
                                      <p:tavLst>
                                        <p:tav tm="0">
                                          <p:val>
                                            <p:strVal val="0"/>
                                          </p:val>
                                        </p:tav>
                                        <p:tav tm="100000">
                                          <p:val>
                                            <p:strVal val="#ppt_h"/>
                                          </p:val>
                                        </p:tav>
                                      </p:tavLst>
                                    </p:anim>
                                  </p:childTnLst>
                                </p:cTn>
                              </p:par>
                            </p:childTnLst>
                          </p:cTn>
                        </p:par>
                        <p:par>
                          <p:cTn id="92" fill="hold">
                            <p:stCondLst>
                              <p:cond delay="500"/>
                            </p:stCondLst>
                            <p:childTnLst>
                              <p:par>
                                <p:cTn id="93" presetID="23" presetClass="entr" presetSubtype="16" fill="hold" nodeType="afterEffect">
                                  <p:stCondLst>
                                    <p:cond delay="0"/>
                                  </p:stCondLst>
                                  <p:childTnLst>
                                    <p:set>
                                      <p:cBhvr>
                                        <p:cTn id="94" dur="1" fill="hold">
                                          <p:stCondLst>
                                            <p:cond delay="0"/>
                                          </p:stCondLst>
                                        </p:cTn>
                                        <p:tgtEl>
                                          <p:spTgt spid="340"/>
                                        </p:tgtEl>
                                        <p:attrNameLst>
                                          <p:attrName>style.visibility</p:attrName>
                                        </p:attrNameLst>
                                      </p:cBhvr>
                                      <p:to>
                                        <p:strVal val="visible"/>
                                      </p:to>
                                    </p:set>
                                    <p:anim calcmode="lin" valueType="num">
                                      <p:cBhvr additive="base">
                                        <p:cTn id="95" dur="500"/>
                                        <p:tgtEl>
                                          <p:spTgt spid="340"/>
                                        </p:tgtEl>
                                        <p:attrNameLst>
                                          <p:attrName>ppt_w</p:attrName>
                                        </p:attrNameLst>
                                      </p:cBhvr>
                                      <p:tavLst>
                                        <p:tav tm="0">
                                          <p:val>
                                            <p:strVal val="0"/>
                                          </p:val>
                                        </p:tav>
                                        <p:tav tm="100000">
                                          <p:val>
                                            <p:strVal val="#ppt_w"/>
                                          </p:val>
                                        </p:tav>
                                      </p:tavLst>
                                    </p:anim>
                                    <p:anim calcmode="lin" valueType="num">
                                      <p:cBhvr additive="base">
                                        <p:cTn id="96" dur="500"/>
                                        <p:tgtEl>
                                          <p:spTgt spid="340"/>
                                        </p:tgtEl>
                                        <p:attrNameLst>
                                          <p:attrName>ppt_h</p:attrName>
                                        </p:attrNameLst>
                                      </p:cBhvr>
                                      <p:tavLst>
                                        <p:tav tm="0">
                                          <p:val>
                                            <p:strVal val="0"/>
                                          </p:val>
                                        </p:tav>
                                        <p:tav tm="100000">
                                          <p:val>
                                            <p:strVal val="#ppt_h"/>
                                          </p:val>
                                        </p:tav>
                                      </p:tavLst>
                                    </p:anim>
                                  </p:childTnLst>
                                </p:cTn>
                              </p:par>
                            </p:childTnLst>
                          </p:cTn>
                        </p:par>
                        <p:par>
                          <p:cTn id="97" fill="hold">
                            <p:stCondLst>
                              <p:cond delay="1000"/>
                            </p:stCondLst>
                            <p:childTnLst>
                              <p:par>
                                <p:cTn id="98" presetID="23" presetClass="entr" presetSubtype="16" fill="hold" nodeType="afterEffect">
                                  <p:stCondLst>
                                    <p:cond delay="0"/>
                                  </p:stCondLst>
                                  <p:childTnLst>
                                    <p:set>
                                      <p:cBhvr>
                                        <p:cTn id="99" dur="1" fill="hold">
                                          <p:stCondLst>
                                            <p:cond delay="0"/>
                                          </p:stCondLst>
                                        </p:cTn>
                                        <p:tgtEl>
                                          <p:spTgt spid="341"/>
                                        </p:tgtEl>
                                        <p:attrNameLst>
                                          <p:attrName>style.visibility</p:attrName>
                                        </p:attrNameLst>
                                      </p:cBhvr>
                                      <p:to>
                                        <p:strVal val="visible"/>
                                      </p:to>
                                    </p:set>
                                    <p:anim calcmode="lin" valueType="num">
                                      <p:cBhvr additive="base">
                                        <p:cTn id="100" dur="500"/>
                                        <p:tgtEl>
                                          <p:spTgt spid="341"/>
                                        </p:tgtEl>
                                        <p:attrNameLst>
                                          <p:attrName>ppt_w</p:attrName>
                                        </p:attrNameLst>
                                      </p:cBhvr>
                                      <p:tavLst>
                                        <p:tav tm="0">
                                          <p:val>
                                            <p:strVal val="0"/>
                                          </p:val>
                                        </p:tav>
                                        <p:tav tm="100000">
                                          <p:val>
                                            <p:strVal val="#ppt_w"/>
                                          </p:val>
                                        </p:tav>
                                      </p:tavLst>
                                    </p:anim>
                                    <p:anim calcmode="lin" valueType="num">
                                      <p:cBhvr additive="base">
                                        <p:cTn id="101" dur="500"/>
                                        <p:tgtEl>
                                          <p:spTgt spid="341"/>
                                        </p:tgtEl>
                                        <p:attrNameLst>
                                          <p:attrName>ppt_h</p:attrName>
                                        </p:attrNameLst>
                                      </p:cBhvr>
                                      <p:tavLst>
                                        <p:tav tm="0">
                                          <p:val>
                                            <p:strVal val="0"/>
                                          </p:val>
                                        </p:tav>
                                        <p:tav tm="100000">
                                          <p:val>
                                            <p:strVal val="#ppt_h"/>
                                          </p:val>
                                        </p:tav>
                                      </p:tavLst>
                                    </p:anim>
                                  </p:childTnLst>
                                </p:cTn>
                              </p:par>
                            </p:childTnLst>
                          </p:cTn>
                        </p:par>
                        <p:par>
                          <p:cTn id="102" fill="hold">
                            <p:stCondLst>
                              <p:cond delay="1500"/>
                            </p:stCondLst>
                            <p:childTnLst>
                              <p:par>
                                <p:cTn id="103" presetID="23" presetClass="entr" presetSubtype="16" fill="hold" nodeType="afterEffect">
                                  <p:stCondLst>
                                    <p:cond delay="0"/>
                                  </p:stCondLst>
                                  <p:childTnLst>
                                    <p:set>
                                      <p:cBhvr>
                                        <p:cTn id="104" dur="1" fill="hold">
                                          <p:stCondLst>
                                            <p:cond delay="0"/>
                                          </p:stCondLst>
                                        </p:cTn>
                                        <p:tgtEl>
                                          <p:spTgt spid="336"/>
                                        </p:tgtEl>
                                        <p:attrNameLst>
                                          <p:attrName>style.visibility</p:attrName>
                                        </p:attrNameLst>
                                      </p:cBhvr>
                                      <p:to>
                                        <p:strVal val="visible"/>
                                      </p:to>
                                    </p:set>
                                    <p:anim calcmode="lin" valueType="num">
                                      <p:cBhvr additive="base">
                                        <p:cTn id="105" dur="500"/>
                                        <p:tgtEl>
                                          <p:spTgt spid="336"/>
                                        </p:tgtEl>
                                        <p:attrNameLst>
                                          <p:attrName>ppt_w</p:attrName>
                                        </p:attrNameLst>
                                      </p:cBhvr>
                                      <p:tavLst>
                                        <p:tav tm="0">
                                          <p:val>
                                            <p:strVal val="0"/>
                                          </p:val>
                                        </p:tav>
                                        <p:tav tm="100000">
                                          <p:val>
                                            <p:strVal val="#ppt_w"/>
                                          </p:val>
                                        </p:tav>
                                      </p:tavLst>
                                    </p:anim>
                                    <p:anim calcmode="lin" valueType="num">
                                      <p:cBhvr additive="base">
                                        <p:cTn id="106" dur="500"/>
                                        <p:tgtEl>
                                          <p:spTgt spid="33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sp>
        <p:nvSpPr>
          <p:cNvPr id="346" name="Google Shape;346;p2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7" name="Google Shape;347;p26"/>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8" name="Google Shape;348;p26"/>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9" name="Google Shape;349;p26"/>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0" name="Google Shape;350;p26"/>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1" name="Google Shape;351;p26"/>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2" name="Google Shape;352;p26"/>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53" name="Google Shape;353;p26"/>
          <p:cNvPicPr preferRelativeResize="0"/>
          <p:nvPr/>
        </p:nvPicPr>
        <p:blipFill rotWithShape="1">
          <a:blip r:embed="rId3">
            <a:alphaModFix/>
          </a:blip>
          <a:srcRect/>
          <a:stretch/>
        </p:blipFill>
        <p:spPr>
          <a:xfrm>
            <a:off x="368575" y="83274"/>
            <a:ext cx="4375173" cy="6809143"/>
          </a:xfrm>
          <a:prstGeom prst="rect">
            <a:avLst/>
          </a:prstGeom>
          <a:noFill/>
          <a:ln>
            <a:noFill/>
          </a:ln>
        </p:spPr>
      </p:pic>
      <p:sp>
        <p:nvSpPr>
          <p:cNvPr id="354" name="Google Shape;354;p26"/>
          <p:cNvSpPr txBox="1"/>
          <p:nvPr/>
        </p:nvSpPr>
        <p:spPr>
          <a:xfrm>
            <a:off x="4862591" y="117693"/>
            <a:ext cx="7210566" cy="6740307"/>
          </a:xfrm>
          <a:prstGeom prst="rect">
            <a:avLst/>
          </a:prstGeom>
          <a:solidFill>
            <a:srgbClr val="FFFFFF"/>
          </a:solidFill>
          <a:ln w="9525" cap="flat" cmpd="sng">
            <a:solidFill>
              <a:srgbClr val="4472C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B0F0"/>
              </a:buClr>
              <a:buSzPts val="2400"/>
              <a:buFont typeface="Times New Roman"/>
              <a:buNone/>
            </a:pPr>
            <a:r>
              <a:rPr lang="vi-VN" sz="2400" b="1" i="1" u="none" strike="noStrike" cap="none">
                <a:solidFill>
                  <a:srgbClr val="00B0F0"/>
                </a:solidFill>
                <a:latin typeface="Times New Roman"/>
                <a:ea typeface="Times New Roman"/>
                <a:cs typeface="Times New Roman"/>
                <a:sym typeface="Times New Roman"/>
              </a:rPr>
              <a:t>Nhằm tranh thủ sự giúp đỡ của Đảng cách mạng Trung Quốc đối với Việt Nam, tháng 8-1912, Phan Bội Châu đã xúc tiến thành lập </a:t>
            </a:r>
            <a:r>
              <a:rPr lang="vi-VN" sz="2400" b="1" i="1" u="none" strike="noStrike" cap="none">
                <a:solidFill>
                  <a:srgbClr val="FF0000"/>
                </a:solidFill>
                <a:latin typeface="Times New Roman"/>
                <a:ea typeface="Times New Roman"/>
                <a:cs typeface="Times New Roman"/>
                <a:sym typeface="Times New Roman"/>
              </a:rPr>
              <a:t>Hội Chấn Hoa hưng Á</a:t>
            </a:r>
            <a:r>
              <a:rPr lang="vi-VN" sz="2400" b="1" i="1" u="none" strike="noStrike" cap="none">
                <a:solidFill>
                  <a:srgbClr val="00B0F0"/>
                </a:solidFill>
                <a:latin typeface="Times New Roman"/>
                <a:ea typeface="Times New Roman"/>
                <a:cs typeface="Times New Roman"/>
                <a:sym typeface="Times New Roman"/>
              </a:rPr>
              <a:t>, do Đặng Cảnh Á làm Hội trưởng. Chương trình hành động của hội nhằm chủ yếu giúp cho Việt Nam Quang phục Hội thực hiện nhanh chóng việc đánh đổ thực dân Pháp xâm lược, trong đó bước 1 là viện trợ cho Việt Nam, bước 2 viện trợ cho Ấn Độ, Miến Điện và bước 3 là viện trợ cho Triều Tiên.</a:t>
            </a:r>
            <a:endParaRPr/>
          </a:p>
          <a:p>
            <a:pPr marL="0" marR="0" lvl="0" indent="0" algn="just" rtl="0">
              <a:lnSpc>
                <a:spcPct val="100000"/>
              </a:lnSpc>
              <a:spcBef>
                <a:spcPts val="0"/>
              </a:spcBef>
              <a:spcAft>
                <a:spcPts val="0"/>
              </a:spcAft>
              <a:buClr>
                <a:srgbClr val="00B0F0"/>
              </a:buClr>
              <a:buSzPts val="2400"/>
              <a:buFont typeface="Times New Roman"/>
              <a:buNone/>
            </a:pPr>
            <a:r>
              <a:rPr lang="vi-VN" sz="2400" b="1" i="1" u="none" strike="noStrike" cap="none">
                <a:solidFill>
                  <a:srgbClr val="00B0F0"/>
                </a:solidFill>
                <a:latin typeface="Times New Roman"/>
                <a:ea typeface="Times New Roman"/>
                <a:cs typeface="Times New Roman"/>
                <a:sym typeface="Times New Roman"/>
              </a:rPr>
              <a:t>Ngay sau khi ra đời, Hội cử người về nước đề vận động đấu tranh vũ trang. Để gây tiếng vang "kinh thiên động địa", nhằm “thức tỉnh đồng bào", "kêu gọi hồn nước", Hội chủ trương ám sát những tên thực dân đầu sỏ, kể cả Toàn quyền Đông Dương Anbe Xarô (Albert Saraut) và những tên tay sai đắc lực của chúng. Các phái viên của Hội về nước đã dùng tạc đạn giết được tên Tuần phủ Thái Bình là Nguyễn Duy Hàn (4- 1913) và 2 tên trung tá Pháp ở khách sạn Hà Nội (4-1913).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p2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0" name="Google Shape;360;p27"/>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1" name="Google Shape;361;p27"/>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2" name="Google Shape;362;p27"/>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3" name="Google Shape;363;p27"/>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4" name="Google Shape;364;p27"/>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5" name="Google Shape;365;p27"/>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6" name="Google Shape;366;p27"/>
          <p:cNvSpPr txBox="1"/>
          <p:nvPr/>
        </p:nvSpPr>
        <p:spPr>
          <a:xfrm>
            <a:off x="3782372" y="213687"/>
            <a:ext cx="5574271" cy="52322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2800"/>
              <a:buFont typeface="Calibri"/>
              <a:buNone/>
            </a:pPr>
            <a:r>
              <a:rPr lang="vi-VN" sz="2800" b="1" i="0" u="none" strike="noStrike" cap="none">
                <a:solidFill>
                  <a:srgbClr val="00B0F0"/>
                </a:solidFill>
                <a:latin typeface="Calibri"/>
                <a:ea typeface="Calibri"/>
                <a:cs typeface="Calibri"/>
                <a:sym typeface="Calibri"/>
              </a:rPr>
              <a:t>HOẠT ĐỘNG CỦA PHAN CHU TRINH</a:t>
            </a:r>
            <a:endParaRPr/>
          </a:p>
        </p:txBody>
      </p:sp>
      <p:pic>
        <p:nvPicPr>
          <p:cNvPr id="367" name="Google Shape;367;p27" descr="undefined"/>
          <p:cNvPicPr preferRelativeResize="0"/>
          <p:nvPr/>
        </p:nvPicPr>
        <p:blipFill rotWithShape="1">
          <a:blip r:embed="rId3">
            <a:alphaModFix/>
          </a:blip>
          <a:srcRect/>
          <a:stretch/>
        </p:blipFill>
        <p:spPr>
          <a:xfrm>
            <a:off x="1044115" y="1152369"/>
            <a:ext cx="3324724" cy="5290168"/>
          </a:xfrm>
          <a:prstGeom prst="rect">
            <a:avLst/>
          </a:prstGeom>
          <a:noFill/>
          <a:ln>
            <a:noFill/>
          </a:ln>
        </p:spPr>
      </p:pic>
      <p:sp>
        <p:nvSpPr>
          <p:cNvPr id="368" name="Google Shape;368;p27"/>
          <p:cNvSpPr txBox="1"/>
          <p:nvPr/>
        </p:nvSpPr>
        <p:spPr>
          <a:xfrm>
            <a:off x="4828080" y="796632"/>
            <a:ext cx="6904678" cy="6001643"/>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B0F0"/>
              </a:buClr>
              <a:buSzPts val="2400"/>
              <a:buFont typeface="Calibri"/>
              <a:buNone/>
            </a:pPr>
            <a:r>
              <a:rPr lang="vi-VN" sz="2400" b="1" i="0" u="none" strike="noStrike" cap="none">
                <a:solidFill>
                  <a:srgbClr val="00B0F0"/>
                </a:solidFill>
                <a:latin typeface="Calibri"/>
                <a:ea typeface="Calibri"/>
                <a:cs typeface="Calibri"/>
                <a:sym typeface="Calibri"/>
              </a:rPr>
              <a:t> Ông sinh ngày 9/9/1872 tại làng Tây Lộc, xã Tam Phước nay là xã Tam Lộc, Tam Kỳ, Tỉnh Quảng Nam mất ngày 24/03/1926 tự là Tử Cán, hiệu Tây Hồ,  biệt hiệu Hy Mã. Cha là Phan Văn Bình - một nhân sĩ của phong trào Cần Vương.       </a:t>
            </a:r>
            <a:endParaRPr/>
          </a:p>
          <a:p>
            <a:pPr marL="0" marR="0" lvl="0" indent="0" algn="just" rtl="0">
              <a:lnSpc>
                <a:spcPct val="100000"/>
              </a:lnSpc>
              <a:spcBef>
                <a:spcPts val="0"/>
              </a:spcBef>
              <a:spcAft>
                <a:spcPts val="0"/>
              </a:spcAft>
              <a:buClr>
                <a:srgbClr val="00B0F0"/>
              </a:buClr>
              <a:buSzPts val="2400"/>
              <a:buFont typeface="Calibri"/>
              <a:buNone/>
            </a:pPr>
            <a:r>
              <a:rPr lang="vi-VN" sz="2400" b="1" i="0" u="none" strike="noStrike" cap="none">
                <a:solidFill>
                  <a:srgbClr val="00B0F0"/>
                </a:solidFill>
                <a:latin typeface="Calibri"/>
                <a:ea typeface="Calibri"/>
                <a:cs typeface="Calibri"/>
                <a:sym typeface="Calibri"/>
              </a:rPr>
              <a:t>Năm 28 tuổi Phan Chu Trinh đỗ Cử nhân (1900), 29 tuổi đỗ Phó bảng (1901), cùng khoa với Phó bảng Nguyễn Sinh Huy (thân sinh của Nguyễn Ái Quốc). Năm 1902, Phan Chu Trinh được triều đình nhà Nguyên bổ nhiệm làm Thừa Biện (một chức quan nhỏ) Bộ Lễ và đến năm 1904 cụ xin từ quan.</a:t>
            </a:r>
            <a:endParaRPr/>
          </a:p>
          <a:p>
            <a:pPr marL="0" marR="0" lvl="0" indent="0" algn="just" rtl="0">
              <a:lnSpc>
                <a:spcPct val="100000"/>
              </a:lnSpc>
              <a:spcBef>
                <a:spcPts val="0"/>
              </a:spcBef>
              <a:spcAft>
                <a:spcPts val="0"/>
              </a:spcAft>
              <a:buClr>
                <a:srgbClr val="00B0F0"/>
              </a:buClr>
              <a:buSzPts val="2400"/>
              <a:buFont typeface="Calibri"/>
              <a:buNone/>
            </a:pPr>
            <a:r>
              <a:rPr lang="vi-VN" sz="2400" b="1" i="0" u="none" strike="noStrike" cap="none">
                <a:solidFill>
                  <a:srgbClr val="00B0F0"/>
                </a:solidFill>
                <a:latin typeface="Calibri"/>
                <a:ea typeface="Calibri"/>
                <a:cs typeface="Calibri"/>
                <a:sym typeface="Calibri"/>
              </a:rPr>
              <a:t>Phan Chu Trinh dành nhiều thời gian cho việc sáng tác văn thơ và kết giao với các sĩ phu yêu nước như Phan Bội Châu, Ngô Đức Kế… đọc “tân thư”, tiếp thu tư tưởng cách mạng tư sản phương Tây, tìm hiểu cuộc duy tân ở Nhật Bản.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sp>
        <p:nvSpPr>
          <p:cNvPr id="373" name="Google Shape;373;p2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4" name="Google Shape;374;p28"/>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5" name="Google Shape;375;p28"/>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6" name="Google Shape;376;p28"/>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7" name="Google Shape;377;p28"/>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8" name="Google Shape;378;p28"/>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9" name="Google Shape;379;p28"/>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0" name="Google Shape;380;p28"/>
          <p:cNvSpPr txBox="1"/>
          <p:nvPr/>
        </p:nvSpPr>
        <p:spPr>
          <a:xfrm>
            <a:off x="3782372" y="213687"/>
            <a:ext cx="5574271" cy="52322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2800"/>
              <a:buFont typeface="Calibri"/>
              <a:buNone/>
            </a:pPr>
            <a:r>
              <a:rPr lang="vi-VN" sz="2800" b="1" i="0" u="none" strike="noStrike" cap="none">
                <a:solidFill>
                  <a:srgbClr val="00B0F0"/>
                </a:solidFill>
                <a:latin typeface="Calibri"/>
                <a:ea typeface="Calibri"/>
                <a:cs typeface="Calibri"/>
                <a:sym typeface="Calibri"/>
              </a:rPr>
              <a:t>HOẠT ĐỘNG CỦA PHAN CHU TRINH</a:t>
            </a:r>
            <a:endParaRPr/>
          </a:p>
        </p:txBody>
      </p:sp>
      <p:sp>
        <p:nvSpPr>
          <p:cNvPr id="381" name="Google Shape;381;p28"/>
          <p:cNvSpPr/>
          <p:nvPr/>
        </p:nvSpPr>
        <p:spPr>
          <a:xfrm>
            <a:off x="4726072" y="2480308"/>
            <a:ext cx="2332397" cy="2332397"/>
          </a:xfrm>
          <a:prstGeom prst="ellipse">
            <a:avLst/>
          </a:prstGeom>
          <a:gradFill>
            <a:gsLst>
              <a:gs pos="0">
                <a:srgbClr val="FF0040"/>
              </a:gs>
              <a:gs pos="2372">
                <a:srgbClr val="FF0040"/>
              </a:gs>
              <a:gs pos="37053">
                <a:srgbClr val="FF0071"/>
              </a:gs>
              <a:gs pos="99150">
                <a:srgbClr val="FF00A2"/>
              </a:gs>
              <a:gs pos="100000">
                <a:srgbClr val="FF00A2"/>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2" name="Google Shape;382;p28"/>
          <p:cNvSpPr/>
          <p:nvPr/>
        </p:nvSpPr>
        <p:spPr>
          <a:xfrm>
            <a:off x="2899863" y="2480308"/>
            <a:ext cx="2332397" cy="2332397"/>
          </a:xfrm>
          <a:prstGeom prst="ellipse">
            <a:avLst/>
          </a:prstGeom>
          <a:gradFill>
            <a:gsLst>
              <a:gs pos="0">
                <a:srgbClr val="0CB100"/>
              </a:gs>
              <a:gs pos="46821">
                <a:srgbClr val="67CE02"/>
              </a:gs>
              <a:gs pos="99075">
                <a:srgbClr val="C3EA03"/>
              </a:gs>
              <a:gs pos="100000">
                <a:srgbClr val="C3EA03"/>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3" name="Google Shape;383;p28"/>
          <p:cNvSpPr/>
          <p:nvPr/>
        </p:nvSpPr>
        <p:spPr>
          <a:xfrm>
            <a:off x="3404851" y="2961275"/>
            <a:ext cx="1320230" cy="1320230"/>
          </a:xfrm>
          <a:prstGeom prst="ellipse">
            <a:avLst/>
          </a:prstGeom>
          <a:gradFill>
            <a:gsLst>
              <a:gs pos="0">
                <a:srgbClr val="FFFFFF"/>
              </a:gs>
              <a:gs pos="22846">
                <a:srgbClr val="FFFFFF"/>
              </a:gs>
              <a:gs pos="63321">
                <a:srgbClr val="E6EAEB"/>
              </a:gs>
              <a:gs pos="99960">
                <a:srgbClr val="CDD5D8"/>
              </a:gs>
              <a:gs pos="100000">
                <a:srgbClr val="CDD5D8"/>
              </a:gs>
            </a:gsLst>
            <a:lin ang="2089253" scaled="0"/>
          </a:gradFill>
          <a:ln>
            <a:noFill/>
          </a:ln>
          <a:effectLst>
            <a:outerShdw blurRad="152400" dist="90035" dir="2315233" rotWithShape="0">
              <a:srgbClr val="000000">
                <a:alpha val="38039"/>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384" name="Google Shape;384;p28"/>
          <p:cNvCxnSpPr/>
          <p:nvPr/>
        </p:nvCxnSpPr>
        <p:spPr>
          <a:xfrm>
            <a:off x="4039559" y="4814459"/>
            <a:ext cx="3" cy="573811"/>
          </a:xfrm>
          <a:prstGeom prst="straightConnector1">
            <a:avLst/>
          </a:prstGeom>
          <a:noFill/>
          <a:ln w="9525" cap="flat" cmpd="sng">
            <a:solidFill>
              <a:srgbClr val="535353"/>
            </a:solidFill>
            <a:prstDash val="solid"/>
            <a:miter lim="8000"/>
            <a:headEnd type="none" w="sm" len="sm"/>
            <a:tailEnd type="oval" w="med" len="med"/>
          </a:ln>
        </p:spPr>
      </p:cxnSp>
      <p:sp>
        <p:nvSpPr>
          <p:cNvPr id="385" name="Google Shape;385;p28"/>
          <p:cNvSpPr/>
          <p:nvPr/>
        </p:nvSpPr>
        <p:spPr>
          <a:xfrm>
            <a:off x="6561048" y="2480308"/>
            <a:ext cx="2332395" cy="2332397"/>
          </a:xfrm>
          <a:prstGeom prst="ellipse">
            <a:avLst/>
          </a:prstGeom>
          <a:gradFill>
            <a:gsLst>
              <a:gs pos="0">
                <a:srgbClr val="FFC203"/>
              </a:gs>
              <a:gs pos="36657">
                <a:srgbClr val="FF7D25"/>
              </a:gs>
              <a:gs pos="77153">
                <a:srgbClr val="FF3847"/>
              </a:gs>
              <a:gs pos="100000">
                <a:srgbClr val="FF3847"/>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6" name="Google Shape;386;p28"/>
          <p:cNvSpPr/>
          <p:nvPr/>
        </p:nvSpPr>
        <p:spPr>
          <a:xfrm>
            <a:off x="4724971" y="2454275"/>
            <a:ext cx="2332395" cy="1167115"/>
          </a:xfrm>
          <a:custGeom>
            <a:avLst/>
            <a:gdLst/>
            <a:ahLst/>
            <a:cxnLst/>
            <a:rect l="l" t="t" r="r" b="b"/>
            <a:pathLst>
              <a:path w="21600" h="21600" extrusionOk="0">
                <a:moveTo>
                  <a:pt x="10800" y="0"/>
                </a:moveTo>
                <a:cubicBezTo>
                  <a:pt x="16765" y="0"/>
                  <a:pt x="21600" y="9663"/>
                  <a:pt x="21600" y="21583"/>
                </a:cubicBezTo>
                <a:lnTo>
                  <a:pt x="21600" y="21600"/>
                </a:lnTo>
                <a:lnTo>
                  <a:pt x="0" y="21600"/>
                </a:lnTo>
                <a:lnTo>
                  <a:pt x="0" y="21583"/>
                </a:lnTo>
                <a:cubicBezTo>
                  <a:pt x="0" y="9663"/>
                  <a:pt x="4835" y="0"/>
                  <a:pt x="10800" y="0"/>
                </a:cubicBezTo>
                <a:close/>
              </a:path>
            </a:pathLst>
          </a:custGeom>
          <a:gradFill>
            <a:gsLst>
              <a:gs pos="0">
                <a:srgbClr val="FF0040"/>
              </a:gs>
              <a:gs pos="2372">
                <a:srgbClr val="FF0040"/>
              </a:gs>
              <a:gs pos="37053">
                <a:srgbClr val="FF0071"/>
              </a:gs>
              <a:gs pos="99150">
                <a:srgbClr val="FF00A2"/>
              </a:gs>
              <a:gs pos="100000">
                <a:srgbClr val="FF00A2"/>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7" name="Google Shape;387;p28"/>
          <p:cNvSpPr/>
          <p:nvPr/>
        </p:nvSpPr>
        <p:spPr>
          <a:xfrm>
            <a:off x="5235441" y="2961275"/>
            <a:ext cx="1320229" cy="1320230"/>
          </a:xfrm>
          <a:prstGeom prst="ellipse">
            <a:avLst/>
          </a:prstGeom>
          <a:gradFill>
            <a:gsLst>
              <a:gs pos="0">
                <a:srgbClr val="FFFFFF"/>
              </a:gs>
              <a:gs pos="22846">
                <a:srgbClr val="FFFFFF"/>
              </a:gs>
              <a:gs pos="63321">
                <a:srgbClr val="E6EAEB"/>
              </a:gs>
              <a:gs pos="99960">
                <a:srgbClr val="CDD5D8"/>
              </a:gs>
              <a:gs pos="100000">
                <a:srgbClr val="CDD5D8"/>
              </a:gs>
            </a:gsLst>
            <a:lin ang="2089253" scaled="0"/>
          </a:gradFill>
          <a:ln>
            <a:noFill/>
          </a:ln>
          <a:effectLst>
            <a:outerShdw blurRad="152400" dist="90035" dir="2315233" rotWithShape="0">
              <a:srgbClr val="000000">
                <a:alpha val="38039"/>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388" name="Google Shape;388;p28"/>
          <p:cNvCxnSpPr/>
          <p:nvPr/>
        </p:nvCxnSpPr>
        <p:spPr>
          <a:xfrm rot="10800000">
            <a:off x="5889994" y="1870072"/>
            <a:ext cx="1172" cy="584201"/>
          </a:xfrm>
          <a:prstGeom prst="straightConnector1">
            <a:avLst/>
          </a:prstGeom>
          <a:noFill/>
          <a:ln w="9525" cap="flat" cmpd="sng">
            <a:solidFill>
              <a:srgbClr val="535353"/>
            </a:solidFill>
            <a:prstDash val="solid"/>
            <a:miter lim="8000"/>
            <a:headEnd type="none" w="sm" len="sm"/>
            <a:tailEnd type="oval" w="med" len="med"/>
          </a:ln>
        </p:spPr>
      </p:cxnSp>
      <p:sp>
        <p:nvSpPr>
          <p:cNvPr id="389" name="Google Shape;389;p28"/>
          <p:cNvSpPr/>
          <p:nvPr/>
        </p:nvSpPr>
        <p:spPr>
          <a:xfrm>
            <a:off x="7039628" y="2947883"/>
            <a:ext cx="1373035" cy="1373035"/>
          </a:xfrm>
          <a:prstGeom prst="ellipse">
            <a:avLst/>
          </a:prstGeom>
          <a:gradFill>
            <a:gsLst>
              <a:gs pos="0">
                <a:srgbClr val="FFFFFF"/>
              </a:gs>
              <a:gs pos="22846">
                <a:srgbClr val="FFFFFF"/>
              </a:gs>
              <a:gs pos="63321">
                <a:srgbClr val="E6EAEB"/>
              </a:gs>
              <a:gs pos="99960">
                <a:srgbClr val="CDD5D8"/>
              </a:gs>
              <a:gs pos="100000">
                <a:srgbClr val="CDD5D8"/>
              </a:gs>
            </a:gsLst>
            <a:lin ang="2089253" scaled="0"/>
          </a:gradFill>
          <a:ln>
            <a:noFill/>
          </a:ln>
          <a:effectLst>
            <a:outerShdw blurRad="152400" dist="90035" dir="2315233" rotWithShape="0">
              <a:srgbClr val="000000">
                <a:alpha val="38039"/>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390" name="Google Shape;390;p28"/>
          <p:cNvCxnSpPr/>
          <p:nvPr/>
        </p:nvCxnSpPr>
        <p:spPr>
          <a:xfrm>
            <a:off x="7751542" y="4814459"/>
            <a:ext cx="3" cy="573811"/>
          </a:xfrm>
          <a:prstGeom prst="straightConnector1">
            <a:avLst/>
          </a:prstGeom>
          <a:noFill/>
          <a:ln w="9525" cap="flat" cmpd="sng">
            <a:solidFill>
              <a:srgbClr val="535353"/>
            </a:solidFill>
            <a:prstDash val="solid"/>
            <a:miter lim="8000"/>
            <a:headEnd type="none" w="sm" len="sm"/>
            <a:tailEnd type="oval" w="med" len="med"/>
          </a:ln>
        </p:spPr>
      </p:cxnSp>
      <p:sp>
        <p:nvSpPr>
          <p:cNvPr id="391" name="Google Shape;391;p28"/>
          <p:cNvSpPr txBox="1"/>
          <p:nvPr/>
        </p:nvSpPr>
        <p:spPr>
          <a:xfrm>
            <a:off x="327579" y="5010113"/>
            <a:ext cx="3326941" cy="1569656"/>
          </a:xfrm>
          <a:prstGeom prst="rect">
            <a:avLst/>
          </a:prstGeom>
          <a:noFill/>
          <a:ln>
            <a:noFill/>
          </a:ln>
        </p:spPr>
        <p:txBody>
          <a:bodyPr spcFirstLastPara="1" wrap="square" lIns="45700" tIns="45700" rIns="45700" bIns="45700" anchor="t" anchorCtr="0">
            <a:spAutoFit/>
          </a:bodyPr>
          <a:lstStyle/>
          <a:p>
            <a:pPr marL="0" marR="0" lvl="0" indent="0" algn="just" rtl="0">
              <a:spcBef>
                <a:spcPts val="0"/>
              </a:spcBef>
              <a:spcAft>
                <a:spcPts val="0"/>
              </a:spcAft>
              <a:buNone/>
            </a:pPr>
            <a:r>
              <a:rPr lang="vi-VN" sz="2400" b="0" i="0" u="none" strike="noStrike" cap="none">
                <a:solidFill>
                  <a:srgbClr val="000000"/>
                </a:solidFill>
                <a:latin typeface="Times New Roman"/>
                <a:ea typeface="Times New Roman"/>
                <a:cs typeface="Times New Roman"/>
                <a:sym typeface="Times New Roman"/>
              </a:rPr>
              <a:t>Phan Châu Trinh và nhóm sĩ phu tiến bộ ở Quảng Nam mở cuộc vận động Duy tân ở Trung Kỳ. </a:t>
            </a:r>
            <a:endParaRPr/>
          </a:p>
        </p:txBody>
      </p:sp>
      <p:sp>
        <p:nvSpPr>
          <p:cNvPr id="392" name="Google Shape;392;p28"/>
          <p:cNvSpPr txBox="1"/>
          <p:nvPr/>
        </p:nvSpPr>
        <p:spPr>
          <a:xfrm>
            <a:off x="6420691" y="906064"/>
            <a:ext cx="4308608" cy="1200325"/>
          </a:xfrm>
          <a:prstGeom prst="rect">
            <a:avLst/>
          </a:prstGeom>
          <a:noFill/>
          <a:ln>
            <a:noFill/>
          </a:ln>
        </p:spPr>
        <p:txBody>
          <a:bodyPr spcFirstLastPara="1" wrap="square" lIns="45700" tIns="45700" rIns="45700" bIns="45700" anchor="t" anchorCtr="0">
            <a:spAutoFit/>
          </a:bodyPr>
          <a:lstStyle/>
          <a:p>
            <a:pPr marL="0" marR="0" lvl="0" indent="0" algn="just" rtl="0">
              <a:spcBef>
                <a:spcPts val="0"/>
              </a:spcBef>
              <a:spcAft>
                <a:spcPts val="0"/>
              </a:spcAft>
              <a:buNone/>
            </a:pPr>
            <a:r>
              <a:rPr lang="vi-VN" sz="2400" b="0" i="0" u="none" strike="noStrike" cap="none">
                <a:solidFill>
                  <a:srgbClr val="000000"/>
                </a:solidFill>
                <a:latin typeface="Times New Roman"/>
                <a:ea typeface="Times New Roman"/>
                <a:cs typeface="Times New Roman"/>
                <a:sym typeface="Times New Roman"/>
              </a:rPr>
              <a:t>Dưới ảnh hưởng trực tiếp của phong trào Duy tân, phong trào chống thuế ở Trung kỳ bùng nổ. </a:t>
            </a:r>
            <a:endParaRPr/>
          </a:p>
        </p:txBody>
      </p:sp>
      <p:sp>
        <p:nvSpPr>
          <p:cNvPr id="393" name="Google Shape;393;p28"/>
          <p:cNvSpPr txBox="1"/>
          <p:nvPr/>
        </p:nvSpPr>
        <p:spPr>
          <a:xfrm>
            <a:off x="8136917" y="5010113"/>
            <a:ext cx="3798542" cy="1569656"/>
          </a:xfrm>
          <a:prstGeom prst="rect">
            <a:avLst/>
          </a:prstGeom>
          <a:noFill/>
          <a:ln>
            <a:noFill/>
          </a:ln>
        </p:spPr>
        <p:txBody>
          <a:bodyPr spcFirstLastPara="1" wrap="square" lIns="45700" tIns="45700" rIns="45700" bIns="45700" anchor="t" anchorCtr="0">
            <a:spAutoFit/>
          </a:bodyPr>
          <a:lstStyle/>
          <a:p>
            <a:pPr marL="0" marR="0" lvl="0" indent="0" algn="just" rtl="0">
              <a:spcBef>
                <a:spcPts val="0"/>
              </a:spcBef>
              <a:spcAft>
                <a:spcPts val="0"/>
              </a:spcAft>
              <a:buNone/>
            </a:pPr>
            <a:r>
              <a:rPr lang="vi-VN" sz="2400" b="0" i="0" u="none" strike="noStrike" cap="none">
                <a:solidFill>
                  <a:srgbClr val="000000"/>
                </a:solidFill>
                <a:latin typeface="Times New Roman"/>
                <a:ea typeface="Times New Roman"/>
                <a:cs typeface="Times New Roman"/>
                <a:sym typeface="Times New Roman"/>
              </a:rPr>
              <a:t>Phan Châu Trinh sang Pháp. Suốt những năm sống ở Pa-ri, ông tiếp tục có nhiều hoạt động yêu nước</a:t>
            </a:r>
            <a:endParaRPr/>
          </a:p>
        </p:txBody>
      </p:sp>
      <p:sp>
        <p:nvSpPr>
          <p:cNvPr id="394" name="Google Shape;394;p28"/>
          <p:cNvSpPr txBox="1"/>
          <p:nvPr/>
        </p:nvSpPr>
        <p:spPr>
          <a:xfrm>
            <a:off x="3674069" y="5388270"/>
            <a:ext cx="1380073" cy="78483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29BF12"/>
              </a:buClr>
              <a:buSzPts val="4500"/>
              <a:buFont typeface="Bellota"/>
              <a:buNone/>
            </a:pPr>
            <a:r>
              <a:rPr lang="vi-VN" sz="4500" b="0" i="0" u="none" strike="noStrike" cap="none">
                <a:solidFill>
                  <a:srgbClr val="29BF12"/>
                </a:solidFill>
                <a:latin typeface="Bellota"/>
                <a:ea typeface="Bellota"/>
                <a:cs typeface="Bellota"/>
                <a:sym typeface="Bellota"/>
              </a:rPr>
              <a:t>1906</a:t>
            </a:r>
            <a:endParaRPr sz="4500" b="0" i="0" u="none" strike="noStrike" cap="none">
              <a:solidFill>
                <a:srgbClr val="29BF12"/>
              </a:solidFill>
              <a:latin typeface="Bellota"/>
              <a:ea typeface="Bellota"/>
              <a:cs typeface="Bellota"/>
              <a:sym typeface="Bellota"/>
            </a:endParaRPr>
          </a:p>
        </p:txBody>
      </p:sp>
      <p:sp>
        <p:nvSpPr>
          <p:cNvPr id="395" name="Google Shape;395;p28"/>
          <p:cNvSpPr txBox="1"/>
          <p:nvPr/>
        </p:nvSpPr>
        <p:spPr>
          <a:xfrm>
            <a:off x="4914106" y="1097524"/>
            <a:ext cx="1320229" cy="78483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0054"/>
              </a:buClr>
              <a:buSzPts val="4500"/>
              <a:buFont typeface="Bellota"/>
              <a:buNone/>
            </a:pPr>
            <a:r>
              <a:rPr lang="vi-VN" sz="4500" b="0" i="0" u="none" strike="noStrike" cap="none">
                <a:solidFill>
                  <a:srgbClr val="FF0054"/>
                </a:solidFill>
                <a:latin typeface="Bellota"/>
                <a:ea typeface="Bellota"/>
                <a:cs typeface="Bellota"/>
                <a:sym typeface="Bellota"/>
              </a:rPr>
              <a:t>1908</a:t>
            </a:r>
            <a:endParaRPr sz="4500" b="0" i="0" u="none" strike="noStrike" cap="none">
              <a:solidFill>
                <a:srgbClr val="FF0054"/>
              </a:solidFill>
              <a:latin typeface="Bellota"/>
              <a:ea typeface="Bellota"/>
              <a:cs typeface="Bellota"/>
              <a:sym typeface="Bellota"/>
            </a:endParaRPr>
          </a:p>
        </p:txBody>
      </p:sp>
      <p:sp>
        <p:nvSpPr>
          <p:cNvPr id="396" name="Google Shape;396;p28"/>
          <p:cNvSpPr txBox="1"/>
          <p:nvPr/>
        </p:nvSpPr>
        <p:spPr>
          <a:xfrm>
            <a:off x="6756843" y="5388269"/>
            <a:ext cx="1380073" cy="78483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77F00"/>
              </a:buClr>
              <a:buSzPts val="4500"/>
              <a:buFont typeface="Bellota"/>
              <a:buNone/>
            </a:pPr>
            <a:r>
              <a:rPr lang="vi-VN" sz="4500" b="0" i="0" u="none" strike="noStrike" cap="none">
                <a:solidFill>
                  <a:srgbClr val="F77F00"/>
                </a:solidFill>
                <a:latin typeface="Bellota"/>
                <a:ea typeface="Bellota"/>
                <a:cs typeface="Bellota"/>
                <a:sym typeface="Bellota"/>
              </a:rPr>
              <a:t>1911</a:t>
            </a:r>
            <a:endParaRPr sz="4500" b="0" i="0" u="none" strike="noStrike" cap="none">
              <a:solidFill>
                <a:srgbClr val="F77F00"/>
              </a:solidFill>
              <a:latin typeface="Bellota"/>
              <a:ea typeface="Bellota"/>
              <a:cs typeface="Bellota"/>
              <a:sym typeface="Bellota"/>
            </a:endParaRPr>
          </a:p>
        </p:txBody>
      </p:sp>
      <p:sp>
        <p:nvSpPr>
          <p:cNvPr id="397" name="Google Shape;397;p28"/>
          <p:cNvSpPr/>
          <p:nvPr/>
        </p:nvSpPr>
        <p:spPr>
          <a:xfrm>
            <a:off x="5572687" y="3228754"/>
            <a:ext cx="661648" cy="716378"/>
          </a:xfrm>
          <a:custGeom>
            <a:avLst/>
            <a:gdLst/>
            <a:ahLst/>
            <a:cxnLst/>
            <a:rect l="l" t="t" r="r" b="b"/>
            <a:pathLst>
              <a:path w="21600" h="21600" extrusionOk="0">
                <a:moveTo>
                  <a:pt x="10844" y="0"/>
                </a:moveTo>
                <a:cubicBezTo>
                  <a:pt x="10545" y="0"/>
                  <a:pt x="10296" y="230"/>
                  <a:pt x="10296" y="507"/>
                </a:cubicBezTo>
                <a:lnTo>
                  <a:pt x="10296" y="2255"/>
                </a:lnTo>
                <a:cubicBezTo>
                  <a:pt x="10296" y="2531"/>
                  <a:pt x="10545" y="2745"/>
                  <a:pt x="10844" y="2745"/>
                </a:cubicBezTo>
                <a:cubicBezTo>
                  <a:pt x="11143" y="2745"/>
                  <a:pt x="11393" y="2531"/>
                  <a:pt x="11393" y="2255"/>
                </a:cubicBezTo>
                <a:lnTo>
                  <a:pt x="11393" y="507"/>
                </a:lnTo>
                <a:cubicBezTo>
                  <a:pt x="11393" y="230"/>
                  <a:pt x="11143" y="0"/>
                  <a:pt x="10844" y="0"/>
                </a:cubicBezTo>
                <a:close/>
                <a:moveTo>
                  <a:pt x="3450" y="2876"/>
                </a:moveTo>
                <a:cubicBezTo>
                  <a:pt x="3311" y="2882"/>
                  <a:pt x="3178" y="2937"/>
                  <a:pt x="3078" y="3039"/>
                </a:cubicBezTo>
                <a:cubicBezTo>
                  <a:pt x="2891" y="3230"/>
                  <a:pt x="2891" y="3519"/>
                  <a:pt x="3078" y="3709"/>
                </a:cubicBezTo>
                <a:lnTo>
                  <a:pt x="4423" y="4951"/>
                </a:lnTo>
                <a:cubicBezTo>
                  <a:pt x="4634" y="5145"/>
                  <a:pt x="4972" y="5145"/>
                  <a:pt x="5183" y="4951"/>
                </a:cubicBezTo>
                <a:cubicBezTo>
                  <a:pt x="5393" y="4756"/>
                  <a:pt x="5393" y="4443"/>
                  <a:pt x="5183" y="4248"/>
                </a:cubicBezTo>
                <a:lnTo>
                  <a:pt x="3839" y="3006"/>
                </a:lnTo>
                <a:cubicBezTo>
                  <a:pt x="3728" y="2914"/>
                  <a:pt x="3588" y="2869"/>
                  <a:pt x="3450" y="2876"/>
                </a:cubicBezTo>
                <a:close/>
                <a:moveTo>
                  <a:pt x="17850" y="3104"/>
                </a:moveTo>
                <a:lnTo>
                  <a:pt x="16505" y="4346"/>
                </a:lnTo>
                <a:cubicBezTo>
                  <a:pt x="16295" y="4541"/>
                  <a:pt x="16295" y="4870"/>
                  <a:pt x="16505" y="5065"/>
                </a:cubicBezTo>
                <a:cubicBezTo>
                  <a:pt x="16612" y="5158"/>
                  <a:pt x="16748" y="5202"/>
                  <a:pt x="16894" y="5196"/>
                </a:cubicBezTo>
                <a:cubicBezTo>
                  <a:pt x="17039" y="5196"/>
                  <a:pt x="17182" y="5143"/>
                  <a:pt x="17284" y="5049"/>
                </a:cubicBezTo>
                <a:lnTo>
                  <a:pt x="18628" y="3791"/>
                </a:lnTo>
                <a:cubicBezTo>
                  <a:pt x="18803" y="3566"/>
                  <a:pt x="18747" y="3266"/>
                  <a:pt x="18504" y="3104"/>
                </a:cubicBezTo>
                <a:cubicBezTo>
                  <a:pt x="18312" y="2977"/>
                  <a:pt x="18039" y="2974"/>
                  <a:pt x="17850" y="3104"/>
                </a:cubicBezTo>
                <a:close/>
                <a:moveTo>
                  <a:pt x="10791" y="3725"/>
                </a:moveTo>
                <a:cubicBezTo>
                  <a:pt x="7094" y="3746"/>
                  <a:pt x="4085" y="6487"/>
                  <a:pt x="4016" y="9901"/>
                </a:cubicBezTo>
                <a:lnTo>
                  <a:pt x="4016" y="10130"/>
                </a:lnTo>
                <a:cubicBezTo>
                  <a:pt x="4040" y="10871"/>
                  <a:pt x="4206" y="11595"/>
                  <a:pt x="4493" y="12287"/>
                </a:cubicBezTo>
                <a:cubicBezTo>
                  <a:pt x="4768" y="12940"/>
                  <a:pt x="5158" y="13544"/>
                  <a:pt x="5661" y="14068"/>
                </a:cubicBezTo>
                <a:cubicBezTo>
                  <a:pt x="6281" y="14691"/>
                  <a:pt x="6966" y="15897"/>
                  <a:pt x="7253" y="16437"/>
                </a:cubicBezTo>
                <a:cubicBezTo>
                  <a:pt x="7341" y="16600"/>
                  <a:pt x="7516" y="16716"/>
                  <a:pt x="7713" y="16715"/>
                </a:cubicBezTo>
                <a:lnTo>
                  <a:pt x="13852" y="16715"/>
                </a:lnTo>
                <a:cubicBezTo>
                  <a:pt x="14049" y="16716"/>
                  <a:pt x="14241" y="16600"/>
                  <a:pt x="14329" y="16437"/>
                </a:cubicBezTo>
                <a:cubicBezTo>
                  <a:pt x="14616" y="15897"/>
                  <a:pt x="15283" y="14693"/>
                  <a:pt x="15904" y="14068"/>
                </a:cubicBezTo>
                <a:cubicBezTo>
                  <a:pt x="16407" y="13544"/>
                  <a:pt x="16815" y="12940"/>
                  <a:pt x="17089" y="12287"/>
                </a:cubicBezTo>
                <a:cubicBezTo>
                  <a:pt x="17376" y="11595"/>
                  <a:pt x="17524" y="10871"/>
                  <a:pt x="17549" y="10130"/>
                </a:cubicBezTo>
                <a:lnTo>
                  <a:pt x="17549" y="9901"/>
                </a:lnTo>
                <a:cubicBezTo>
                  <a:pt x="17480" y="6487"/>
                  <a:pt x="14489" y="3746"/>
                  <a:pt x="10791" y="3725"/>
                </a:cubicBezTo>
                <a:close/>
                <a:moveTo>
                  <a:pt x="10773" y="5163"/>
                </a:moveTo>
                <a:cubicBezTo>
                  <a:pt x="13618" y="5179"/>
                  <a:pt x="15926" y="7291"/>
                  <a:pt x="15974" y="9918"/>
                </a:cubicBezTo>
                <a:lnTo>
                  <a:pt x="15992" y="10097"/>
                </a:lnTo>
                <a:cubicBezTo>
                  <a:pt x="15973" y="10672"/>
                  <a:pt x="15858" y="11242"/>
                  <a:pt x="15638" y="11780"/>
                </a:cubicBezTo>
                <a:cubicBezTo>
                  <a:pt x="15433" y="12265"/>
                  <a:pt x="15129" y="12715"/>
                  <a:pt x="14754" y="13104"/>
                </a:cubicBezTo>
                <a:cubicBezTo>
                  <a:pt x="14153" y="13765"/>
                  <a:pt x="13651" y="14489"/>
                  <a:pt x="13232" y="15261"/>
                </a:cubicBezTo>
                <a:lnTo>
                  <a:pt x="8350" y="15261"/>
                </a:lnTo>
                <a:cubicBezTo>
                  <a:pt x="7936" y="14487"/>
                  <a:pt x="7425" y="13751"/>
                  <a:pt x="6829" y="13087"/>
                </a:cubicBezTo>
                <a:cubicBezTo>
                  <a:pt x="6454" y="12699"/>
                  <a:pt x="6150" y="12265"/>
                  <a:pt x="5944" y="11780"/>
                </a:cubicBezTo>
                <a:cubicBezTo>
                  <a:pt x="5720" y="11243"/>
                  <a:pt x="5596" y="10673"/>
                  <a:pt x="5572" y="10097"/>
                </a:cubicBezTo>
                <a:lnTo>
                  <a:pt x="5572" y="9918"/>
                </a:lnTo>
                <a:cubicBezTo>
                  <a:pt x="5621" y="7291"/>
                  <a:pt x="7929" y="5179"/>
                  <a:pt x="10773" y="5163"/>
                </a:cubicBezTo>
                <a:close/>
                <a:moveTo>
                  <a:pt x="10437" y="7107"/>
                </a:moveTo>
                <a:lnTo>
                  <a:pt x="10119" y="7696"/>
                </a:lnTo>
                <a:cubicBezTo>
                  <a:pt x="9922" y="7745"/>
                  <a:pt x="9731" y="7816"/>
                  <a:pt x="9553" y="7908"/>
                </a:cubicBezTo>
                <a:lnTo>
                  <a:pt x="8863" y="7696"/>
                </a:lnTo>
                <a:lnTo>
                  <a:pt x="8350" y="8169"/>
                </a:lnTo>
                <a:lnTo>
                  <a:pt x="8562" y="8807"/>
                </a:lnTo>
                <a:cubicBezTo>
                  <a:pt x="8458" y="8970"/>
                  <a:pt x="8386" y="9131"/>
                  <a:pt x="8332" y="9313"/>
                </a:cubicBezTo>
                <a:lnTo>
                  <a:pt x="7678" y="9624"/>
                </a:lnTo>
                <a:lnTo>
                  <a:pt x="7678" y="10277"/>
                </a:lnTo>
                <a:lnTo>
                  <a:pt x="8332" y="10571"/>
                </a:lnTo>
                <a:cubicBezTo>
                  <a:pt x="8385" y="10753"/>
                  <a:pt x="8462" y="10930"/>
                  <a:pt x="8562" y="11094"/>
                </a:cubicBezTo>
                <a:lnTo>
                  <a:pt x="8332" y="11731"/>
                </a:lnTo>
                <a:lnTo>
                  <a:pt x="8863" y="12205"/>
                </a:lnTo>
                <a:lnTo>
                  <a:pt x="9553" y="11993"/>
                </a:lnTo>
                <a:cubicBezTo>
                  <a:pt x="9730" y="12086"/>
                  <a:pt x="9922" y="12156"/>
                  <a:pt x="10119" y="12205"/>
                </a:cubicBezTo>
                <a:lnTo>
                  <a:pt x="10437" y="12793"/>
                </a:lnTo>
                <a:lnTo>
                  <a:pt x="11163" y="12793"/>
                </a:lnTo>
                <a:lnTo>
                  <a:pt x="11481" y="12221"/>
                </a:lnTo>
                <a:cubicBezTo>
                  <a:pt x="11674" y="12173"/>
                  <a:pt x="11854" y="12098"/>
                  <a:pt x="12029" y="12009"/>
                </a:cubicBezTo>
                <a:lnTo>
                  <a:pt x="12719" y="12221"/>
                </a:lnTo>
                <a:lnTo>
                  <a:pt x="13232" y="11748"/>
                </a:lnTo>
                <a:lnTo>
                  <a:pt x="13002" y="11110"/>
                </a:lnTo>
                <a:cubicBezTo>
                  <a:pt x="13106" y="10945"/>
                  <a:pt x="13190" y="10770"/>
                  <a:pt x="13250" y="10588"/>
                </a:cubicBezTo>
                <a:lnTo>
                  <a:pt x="13887" y="10293"/>
                </a:lnTo>
                <a:lnTo>
                  <a:pt x="13887" y="9624"/>
                </a:lnTo>
                <a:lnTo>
                  <a:pt x="13250" y="9313"/>
                </a:lnTo>
                <a:cubicBezTo>
                  <a:pt x="13198" y="9131"/>
                  <a:pt x="13121" y="8954"/>
                  <a:pt x="13020" y="8790"/>
                </a:cubicBezTo>
                <a:lnTo>
                  <a:pt x="13250" y="8169"/>
                </a:lnTo>
                <a:lnTo>
                  <a:pt x="12719" y="7679"/>
                </a:lnTo>
                <a:lnTo>
                  <a:pt x="12047" y="7892"/>
                </a:lnTo>
                <a:cubicBezTo>
                  <a:pt x="11870" y="7799"/>
                  <a:pt x="11678" y="7728"/>
                  <a:pt x="11481" y="7679"/>
                </a:cubicBezTo>
                <a:lnTo>
                  <a:pt x="11163" y="7107"/>
                </a:lnTo>
                <a:lnTo>
                  <a:pt x="10437" y="7107"/>
                </a:lnTo>
                <a:close/>
                <a:moveTo>
                  <a:pt x="10791" y="8954"/>
                </a:moveTo>
                <a:cubicBezTo>
                  <a:pt x="11386" y="8962"/>
                  <a:pt x="11879" y="9401"/>
                  <a:pt x="11888" y="9950"/>
                </a:cubicBezTo>
                <a:cubicBezTo>
                  <a:pt x="11888" y="10503"/>
                  <a:pt x="11390" y="10963"/>
                  <a:pt x="10791" y="10963"/>
                </a:cubicBezTo>
                <a:cubicBezTo>
                  <a:pt x="10193" y="10963"/>
                  <a:pt x="9712" y="10503"/>
                  <a:pt x="9712" y="9950"/>
                </a:cubicBezTo>
                <a:cubicBezTo>
                  <a:pt x="9712" y="9398"/>
                  <a:pt x="10193" y="8954"/>
                  <a:pt x="10791" y="8954"/>
                </a:cubicBezTo>
                <a:close/>
                <a:moveTo>
                  <a:pt x="19159" y="9362"/>
                </a:moveTo>
                <a:cubicBezTo>
                  <a:pt x="18860" y="9362"/>
                  <a:pt x="18610" y="9592"/>
                  <a:pt x="18610" y="9869"/>
                </a:cubicBezTo>
                <a:cubicBezTo>
                  <a:pt x="18610" y="10145"/>
                  <a:pt x="18860" y="10359"/>
                  <a:pt x="19159" y="10359"/>
                </a:cubicBezTo>
                <a:lnTo>
                  <a:pt x="21052" y="10359"/>
                </a:lnTo>
                <a:cubicBezTo>
                  <a:pt x="21351" y="10359"/>
                  <a:pt x="21600" y="10145"/>
                  <a:pt x="21600" y="9869"/>
                </a:cubicBezTo>
                <a:cubicBezTo>
                  <a:pt x="21600" y="9592"/>
                  <a:pt x="21351" y="9362"/>
                  <a:pt x="21052" y="9362"/>
                </a:cubicBezTo>
                <a:lnTo>
                  <a:pt x="19159" y="9362"/>
                </a:lnTo>
                <a:close/>
                <a:moveTo>
                  <a:pt x="531" y="9379"/>
                </a:moveTo>
                <a:cubicBezTo>
                  <a:pt x="232" y="9379"/>
                  <a:pt x="0" y="9609"/>
                  <a:pt x="0" y="9885"/>
                </a:cubicBezTo>
                <a:cubicBezTo>
                  <a:pt x="0" y="10161"/>
                  <a:pt x="232" y="10375"/>
                  <a:pt x="531" y="10375"/>
                </a:cubicBezTo>
                <a:lnTo>
                  <a:pt x="2441" y="10375"/>
                </a:lnTo>
                <a:cubicBezTo>
                  <a:pt x="2740" y="10375"/>
                  <a:pt x="2972" y="10161"/>
                  <a:pt x="2972" y="9885"/>
                </a:cubicBezTo>
                <a:cubicBezTo>
                  <a:pt x="2972" y="9609"/>
                  <a:pt x="2740" y="9379"/>
                  <a:pt x="2441" y="9379"/>
                </a:cubicBezTo>
                <a:lnTo>
                  <a:pt x="531" y="9379"/>
                </a:lnTo>
                <a:close/>
                <a:moveTo>
                  <a:pt x="16912" y="14542"/>
                </a:moveTo>
                <a:cubicBezTo>
                  <a:pt x="16774" y="14535"/>
                  <a:pt x="16634" y="14563"/>
                  <a:pt x="16523" y="14656"/>
                </a:cubicBezTo>
                <a:cubicBezTo>
                  <a:pt x="16301" y="14841"/>
                  <a:pt x="16287" y="15170"/>
                  <a:pt x="16487" y="15375"/>
                </a:cubicBezTo>
                <a:cubicBezTo>
                  <a:pt x="16499" y="15387"/>
                  <a:pt x="16510" y="15397"/>
                  <a:pt x="16523" y="15408"/>
                </a:cubicBezTo>
                <a:lnTo>
                  <a:pt x="17867" y="16649"/>
                </a:lnTo>
                <a:cubicBezTo>
                  <a:pt x="18059" y="16862"/>
                  <a:pt x="18398" y="16892"/>
                  <a:pt x="18628" y="16715"/>
                </a:cubicBezTo>
                <a:cubicBezTo>
                  <a:pt x="18858" y="16538"/>
                  <a:pt x="18890" y="16224"/>
                  <a:pt x="18699" y="16012"/>
                </a:cubicBezTo>
                <a:cubicBezTo>
                  <a:pt x="18673" y="15983"/>
                  <a:pt x="18643" y="15953"/>
                  <a:pt x="18610" y="15930"/>
                </a:cubicBezTo>
                <a:lnTo>
                  <a:pt x="17284" y="14705"/>
                </a:lnTo>
                <a:cubicBezTo>
                  <a:pt x="17183" y="14602"/>
                  <a:pt x="17050" y="14548"/>
                  <a:pt x="16912" y="14542"/>
                </a:cubicBezTo>
                <a:close/>
                <a:moveTo>
                  <a:pt x="4423" y="14787"/>
                </a:moveTo>
                <a:lnTo>
                  <a:pt x="3078" y="16045"/>
                </a:lnTo>
                <a:cubicBezTo>
                  <a:pt x="2851" y="16224"/>
                  <a:pt x="2831" y="16537"/>
                  <a:pt x="3025" y="16747"/>
                </a:cubicBezTo>
                <a:cubicBezTo>
                  <a:pt x="3220" y="16957"/>
                  <a:pt x="3559" y="16992"/>
                  <a:pt x="3786" y="16813"/>
                </a:cubicBezTo>
                <a:cubicBezTo>
                  <a:pt x="3807" y="16796"/>
                  <a:pt x="3821" y="16767"/>
                  <a:pt x="3839" y="16747"/>
                </a:cubicBezTo>
                <a:lnTo>
                  <a:pt x="5183" y="15506"/>
                </a:lnTo>
                <a:cubicBezTo>
                  <a:pt x="5378" y="15296"/>
                  <a:pt x="5358" y="14966"/>
                  <a:pt x="5130" y="14787"/>
                </a:cubicBezTo>
                <a:cubicBezTo>
                  <a:pt x="4927" y="14626"/>
                  <a:pt x="4625" y="14626"/>
                  <a:pt x="4423" y="14787"/>
                </a:cubicBezTo>
                <a:close/>
                <a:moveTo>
                  <a:pt x="8456" y="17711"/>
                </a:moveTo>
                <a:cubicBezTo>
                  <a:pt x="8024" y="17735"/>
                  <a:pt x="7705" y="18081"/>
                  <a:pt x="7731" y="18479"/>
                </a:cubicBezTo>
                <a:cubicBezTo>
                  <a:pt x="7754" y="18845"/>
                  <a:pt x="8060" y="19128"/>
                  <a:pt x="8456" y="19149"/>
                </a:cubicBezTo>
                <a:lnTo>
                  <a:pt x="13126" y="19149"/>
                </a:lnTo>
                <a:cubicBezTo>
                  <a:pt x="13558" y="19126"/>
                  <a:pt x="13877" y="18780"/>
                  <a:pt x="13852" y="18381"/>
                </a:cubicBezTo>
                <a:cubicBezTo>
                  <a:pt x="13828" y="18015"/>
                  <a:pt x="13522" y="17733"/>
                  <a:pt x="13126" y="17711"/>
                </a:cubicBezTo>
                <a:lnTo>
                  <a:pt x="8456" y="17711"/>
                </a:lnTo>
                <a:close/>
                <a:moveTo>
                  <a:pt x="9093" y="20146"/>
                </a:moveTo>
                <a:cubicBezTo>
                  <a:pt x="9165" y="20960"/>
                  <a:pt x="9906" y="21599"/>
                  <a:pt x="10791" y="21600"/>
                </a:cubicBezTo>
                <a:cubicBezTo>
                  <a:pt x="11675" y="21599"/>
                  <a:pt x="12419" y="20960"/>
                  <a:pt x="12489" y="20146"/>
                </a:cubicBezTo>
                <a:lnTo>
                  <a:pt x="9093" y="20146"/>
                </a:lnTo>
                <a:close/>
              </a:path>
            </a:pathLst>
          </a:custGeom>
          <a:gradFill>
            <a:gsLst>
              <a:gs pos="0">
                <a:srgbClr val="FF0040"/>
              </a:gs>
              <a:gs pos="2372">
                <a:srgbClr val="FF0040"/>
              </a:gs>
              <a:gs pos="37053">
                <a:srgbClr val="FF0071"/>
              </a:gs>
              <a:gs pos="99150">
                <a:srgbClr val="FF00A2"/>
              </a:gs>
              <a:gs pos="100000">
                <a:srgbClr val="FF00A2"/>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8" name="Google Shape;398;p28"/>
          <p:cNvSpPr/>
          <p:nvPr/>
        </p:nvSpPr>
        <p:spPr>
          <a:xfrm>
            <a:off x="7453161" y="3251539"/>
            <a:ext cx="535701" cy="670807"/>
          </a:xfrm>
          <a:custGeom>
            <a:avLst/>
            <a:gdLst/>
            <a:ahLst/>
            <a:cxnLst/>
            <a:rect l="l" t="t" r="r" b="b"/>
            <a:pathLst>
              <a:path w="21234" h="21600" extrusionOk="0">
                <a:moveTo>
                  <a:pt x="16954" y="0"/>
                </a:moveTo>
                <a:cubicBezTo>
                  <a:pt x="16258" y="0"/>
                  <a:pt x="15672" y="459"/>
                  <a:pt x="15672" y="1025"/>
                </a:cubicBezTo>
                <a:cubicBezTo>
                  <a:pt x="15672" y="1590"/>
                  <a:pt x="16258" y="2570"/>
                  <a:pt x="16954" y="2570"/>
                </a:cubicBezTo>
                <a:cubicBezTo>
                  <a:pt x="17651" y="2570"/>
                  <a:pt x="18215" y="1590"/>
                  <a:pt x="18215" y="1025"/>
                </a:cubicBezTo>
                <a:cubicBezTo>
                  <a:pt x="18216" y="459"/>
                  <a:pt x="17651" y="0"/>
                  <a:pt x="16954" y="0"/>
                </a:cubicBezTo>
                <a:close/>
                <a:moveTo>
                  <a:pt x="13605" y="1445"/>
                </a:moveTo>
                <a:cubicBezTo>
                  <a:pt x="13288" y="1515"/>
                  <a:pt x="13014" y="1670"/>
                  <a:pt x="12840" y="1915"/>
                </a:cubicBezTo>
                <a:cubicBezTo>
                  <a:pt x="12492" y="2403"/>
                  <a:pt x="12714" y="3060"/>
                  <a:pt x="13315" y="3342"/>
                </a:cubicBezTo>
                <a:cubicBezTo>
                  <a:pt x="13917" y="3625"/>
                  <a:pt x="15241" y="3697"/>
                  <a:pt x="15590" y="3208"/>
                </a:cubicBezTo>
                <a:cubicBezTo>
                  <a:pt x="15938" y="2720"/>
                  <a:pt x="15178" y="1811"/>
                  <a:pt x="14576" y="1528"/>
                </a:cubicBezTo>
                <a:cubicBezTo>
                  <a:pt x="14276" y="1387"/>
                  <a:pt x="13921" y="1374"/>
                  <a:pt x="13605" y="1445"/>
                </a:cubicBezTo>
                <a:close/>
                <a:moveTo>
                  <a:pt x="20283" y="1445"/>
                </a:moveTo>
                <a:cubicBezTo>
                  <a:pt x="19967" y="1374"/>
                  <a:pt x="19612" y="1387"/>
                  <a:pt x="19311" y="1528"/>
                </a:cubicBezTo>
                <a:cubicBezTo>
                  <a:pt x="18710" y="1811"/>
                  <a:pt x="17950" y="2719"/>
                  <a:pt x="18298" y="3208"/>
                </a:cubicBezTo>
                <a:cubicBezTo>
                  <a:pt x="18646" y="3697"/>
                  <a:pt x="19992" y="3625"/>
                  <a:pt x="20593" y="3342"/>
                </a:cubicBezTo>
                <a:cubicBezTo>
                  <a:pt x="21195" y="3060"/>
                  <a:pt x="21417" y="2403"/>
                  <a:pt x="21069" y="1915"/>
                </a:cubicBezTo>
                <a:cubicBezTo>
                  <a:pt x="20895" y="1670"/>
                  <a:pt x="20600" y="1515"/>
                  <a:pt x="20283" y="1445"/>
                </a:cubicBezTo>
                <a:close/>
                <a:moveTo>
                  <a:pt x="4280" y="2049"/>
                </a:moveTo>
                <a:cubicBezTo>
                  <a:pt x="3583" y="2049"/>
                  <a:pt x="3019" y="2508"/>
                  <a:pt x="3019" y="3074"/>
                </a:cubicBezTo>
                <a:cubicBezTo>
                  <a:pt x="3018" y="3640"/>
                  <a:pt x="3583" y="4619"/>
                  <a:pt x="4280" y="4619"/>
                </a:cubicBezTo>
                <a:cubicBezTo>
                  <a:pt x="4976" y="4619"/>
                  <a:pt x="5541" y="3639"/>
                  <a:pt x="5541" y="3074"/>
                </a:cubicBezTo>
                <a:cubicBezTo>
                  <a:pt x="5541" y="2508"/>
                  <a:pt x="4976" y="2049"/>
                  <a:pt x="4280" y="2049"/>
                </a:cubicBezTo>
                <a:close/>
                <a:moveTo>
                  <a:pt x="16954" y="3074"/>
                </a:moveTo>
                <a:cubicBezTo>
                  <a:pt x="16430" y="3074"/>
                  <a:pt x="16003" y="3420"/>
                  <a:pt x="16003" y="3846"/>
                </a:cubicBezTo>
                <a:cubicBezTo>
                  <a:pt x="16003" y="4272"/>
                  <a:pt x="16430" y="4619"/>
                  <a:pt x="16954" y="4619"/>
                </a:cubicBezTo>
                <a:cubicBezTo>
                  <a:pt x="17479" y="4619"/>
                  <a:pt x="17905" y="4272"/>
                  <a:pt x="17905" y="3846"/>
                </a:cubicBezTo>
                <a:cubicBezTo>
                  <a:pt x="17905" y="3420"/>
                  <a:pt x="17479" y="3074"/>
                  <a:pt x="16954" y="3074"/>
                </a:cubicBezTo>
                <a:close/>
                <a:moveTo>
                  <a:pt x="951" y="3494"/>
                </a:moveTo>
                <a:cubicBezTo>
                  <a:pt x="634" y="3564"/>
                  <a:pt x="339" y="3736"/>
                  <a:pt x="165" y="3981"/>
                </a:cubicBezTo>
                <a:cubicBezTo>
                  <a:pt x="-183" y="4469"/>
                  <a:pt x="39" y="5109"/>
                  <a:pt x="641" y="5392"/>
                </a:cubicBezTo>
                <a:cubicBezTo>
                  <a:pt x="1242" y="5674"/>
                  <a:pt x="2567" y="5746"/>
                  <a:pt x="2915" y="5257"/>
                </a:cubicBezTo>
                <a:cubicBezTo>
                  <a:pt x="3263" y="4769"/>
                  <a:pt x="2503" y="3877"/>
                  <a:pt x="1902" y="3594"/>
                </a:cubicBezTo>
                <a:cubicBezTo>
                  <a:pt x="1601" y="3453"/>
                  <a:pt x="1267" y="3423"/>
                  <a:pt x="951" y="3494"/>
                </a:cubicBezTo>
                <a:close/>
                <a:moveTo>
                  <a:pt x="7629" y="3494"/>
                </a:moveTo>
                <a:cubicBezTo>
                  <a:pt x="7313" y="3423"/>
                  <a:pt x="6958" y="3453"/>
                  <a:pt x="6658" y="3594"/>
                </a:cubicBezTo>
                <a:cubicBezTo>
                  <a:pt x="6056" y="3877"/>
                  <a:pt x="5296" y="4769"/>
                  <a:pt x="5644" y="5257"/>
                </a:cubicBezTo>
                <a:cubicBezTo>
                  <a:pt x="5993" y="5746"/>
                  <a:pt x="7317" y="5675"/>
                  <a:pt x="7919" y="5392"/>
                </a:cubicBezTo>
                <a:cubicBezTo>
                  <a:pt x="8520" y="5109"/>
                  <a:pt x="8743" y="4469"/>
                  <a:pt x="8394" y="3981"/>
                </a:cubicBezTo>
                <a:cubicBezTo>
                  <a:pt x="8220" y="3736"/>
                  <a:pt x="7946" y="3564"/>
                  <a:pt x="7629" y="3494"/>
                </a:cubicBezTo>
                <a:close/>
                <a:moveTo>
                  <a:pt x="14535" y="4132"/>
                </a:moveTo>
                <a:cubicBezTo>
                  <a:pt x="14084" y="4125"/>
                  <a:pt x="13616" y="4226"/>
                  <a:pt x="13315" y="4367"/>
                </a:cubicBezTo>
                <a:cubicBezTo>
                  <a:pt x="12714" y="4650"/>
                  <a:pt x="12491" y="5289"/>
                  <a:pt x="12840" y="5778"/>
                </a:cubicBezTo>
                <a:cubicBezTo>
                  <a:pt x="13188" y="6267"/>
                  <a:pt x="13975" y="6447"/>
                  <a:pt x="14576" y="6164"/>
                </a:cubicBezTo>
                <a:cubicBezTo>
                  <a:pt x="15178" y="5881"/>
                  <a:pt x="15938" y="4990"/>
                  <a:pt x="15590" y="4501"/>
                </a:cubicBezTo>
                <a:cubicBezTo>
                  <a:pt x="15415" y="4257"/>
                  <a:pt x="14986" y="4138"/>
                  <a:pt x="14535" y="4132"/>
                </a:cubicBezTo>
                <a:close/>
                <a:moveTo>
                  <a:pt x="19353" y="4132"/>
                </a:moveTo>
                <a:cubicBezTo>
                  <a:pt x="18902" y="4138"/>
                  <a:pt x="18472" y="4257"/>
                  <a:pt x="18298" y="4501"/>
                </a:cubicBezTo>
                <a:cubicBezTo>
                  <a:pt x="17950" y="4990"/>
                  <a:pt x="18710" y="5881"/>
                  <a:pt x="19311" y="6164"/>
                </a:cubicBezTo>
                <a:cubicBezTo>
                  <a:pt x="19913" y="6447"/>
                  <a:pt x="20721" y="6267"/>
                  <a:pt x="21069" y="5778"/>
                </a:cubicBezTo>
                <a:cubicBezTo>
                  <a:pt x="21417" y="5289"/>
                  <a:pt x="21195" y="4650"/>
                  <a:pt x="20593" y="4367"/>
                </a:cubicBezTo>
                <a:cubicBezTo>
                  <a:pt x="20293" y="4226"/>
                  <a:pt x="19804" y="4125"/>
                  <a:pt x="19353" y="4132"/>
                </a:cubicBezTo>
                <a:close/>
                <a:moveTo>
                  <a:pt x="4280" y="5140"/>
                </a:moveTo>
                <a:cubicBezTo>
                  <a:pt x="3755" y="5140"/>
                  <a:pt x="3329" y="5486"/>
                  <a:pt x="3329" y="5912"/>
                </a:cubicBezTo>
                <a:cubicBezTo>
                  <a:pt x="3329" y="6338"/>
                  <a:pt x="3755" y="6685"/>
                  <a:pt x="4280" y="6685"/>
                </a:cubicBezTo>
                <a:cubicBezTo>
                  <a:pt x="4804" y="6685"/>
                  <a:pt x="5231" y="6338"/>
                  <a:pt x="5231" y="5912"/>
                </a:cubicBezTo>
                <a:cubicBezTo>
                  <a:pt x="5231" y="5486"/>
                  <a:pt x="4804" y="5140"/>
                  <a:pt x="4280" y="5140"/>
                </a:cubicBezTo>
                <a:close/>
                <a:moveTo>
                  <a:pt x="16954" y="5140"/>
                </a:moveTo>
                <a:cubicBezTo>
                  <a:pt x="16258" y="5140"/>
                  <a:pt x="15672" y="6119"/>
                  <a:pt x="15672" y="6685"/>
                </a:cubicBezTo>
                <a:cubicBezTo>
                  <a:pt x="15672" y="7251"/>
                  <a:pt x="16258" y="7710"/>
                  <a:pt x="16954" y="7710"/>
                </a:cubicBezTo>
                <a:cubicBezTo>
                  <a:pt x="17651" y="7710"/>
                  <a:pt x="18215" y="7251"/>
                  <a:pt x="18215" y="6685"/>
                </a:cubicBezTo>
                <a:cubicBezTo>
                  <a:pt x="18216" y="6119"/>
                  <a:pt x="17651" y="5140"/>
                  <a:pt x="16954" y="5140"/>
                </a:cubicBezTo>
                <a:close/>
                <a:moveTo>
                  <a:pt x="1881" y="6198"/>
                </a:moveTo>
                <a:cubicBezTo>
                  <a:pt x="1430" y="6191"/>
                  <a:pt x="941" y="6275"/>
                  <a:pt x="641" y="6416"/>
                </a:cubicBezTo>
                <a:cubicBezTo>
                  <a:pt x="39" y="6699"/>
                  <a:pt x="-183" y="7355"/>
                  <a:pt x="165" y="7844"/>
                </a:cubicBezTo>
                <a:cubicBezTo>
                  <a:pt x="513" y="8332"/>
                  <a:pt x="1301" y="8513"/>
                  <a:pt x="1902" y="8230"/>
                </a:cubicBezTo>
                <a:cubicBezTo>
                  <a:pt x="2503" y="7947"/>
                  <a:pt x="3263" y="7039"/>
                  <a:pt x="2915" y="6551"/>
                </a:cubicBezTo>
                <a:cubicBezTo>
                  <a:pt x="2741" y="6306"/>
                  <a:pt x="2332" y="6204"/>
                  <a:pt x="1881" y="6198"/>
                </a:cubicBezTo>
                <a:close/>
                <a:moveTo>
                  <a:pt x="6699" y="6198"/>
                </a:moveTo>
                <a:cubicBezTo>
                  <a:pt x="6248" y="6204"/>
                  <a:pt x="5818" y="6306"/>
                  <a:pt x="5644" y="6551"/>
                </a:cubicBezTo>
                <a:cubicBezTo>
                  <a:pt x="5296" y="7039"/>
                  <a:pt x="6056" y="7947"/>
                  <a:pt x="6658" y="8230"/>
                </a:cubicBezTo>
                <a:cubicBezTo>
                  <a:pt x="7259" y="8513"/>
                  <a:pt x="8046" y="8332"/>
                  <a:pt x="8394" y="7844"/>
                </a:cubicBezTo>
                <a:cubicBezTo>
                  <a:pt x="8742" y="7355"/>
                  <a:pt x="8520" y="6699"/>
                  <a:pt x="7919" y="6416"/>
                </a:cubicBezTo>
                <a:cubicBezTo>
                  <a:pt x="7618" y="6275"/>
                  <a:pt x="7150" y="6191"/>
                  <a:pt x="6699" y="6198"/>
                </a:cubicBezTo>
                <a:close/>
                <a:moveTo>
                  <a:pt x="14535" y="6450"/>
                </a:moveTo>
                <a:cubicBezTo>
                  <a:pt x="14373" y="6453"/>
                  <a:pt x="14212" y="6498"/>
                  <a:pt x="14101" y="6601"/>
                </a:cubicBezTo>
                <a:cubicBezTo>
                  <a:pt x="13278" y="7321"/>
                  <a:pt x="11492" y="9126"/>
                  <a:pt x="11144" y="11337"/>
                </a:cubicBezTo>
                <a:lnTo>
                  <a:pt x="9035" y="11337"/>
                </a:lnTo>
                <a:cubicBezTo>
                  <a:pt x="8782" y="10515"/>
                  <a:pt x="8368" y="10025"/>
                  <a:pt x="7133" y="8919"/>
                </a:cubicBezTo>
                <a:cubicBezTo>
                  <a:pt x="6911" y="8713"/>
                  <a:pt x="6497" y="8680"/>
                  <a:pt x="6244" y="8885"/>
                </a:cubicBezTo>
                <a:cubicBezTo>
                  <a:pt x="5991" y="9065"/>
                  <a:pt x="5970" y="9402"/>
                  <a:pt x="6223" y="9607"/>
                </a:cubicBezTo>
                <a:cubicBezTo>
                  <a:pt x="7173" y="10456"/>
                  <a:pt x="7543" y="10841"/>
                  <a:pt x="7733" y="11304"/>
                </a:cubicBezTo>
                <a:lnTo>
                  <a:pt x="5107" y="11304"/>
                </a:lnTo>
                <a:cubicBezTo>
                  <a:pt x="4410" y="11304"/>
                  <a:pt x="3846" y="11780"/>
                  <a:pt x="3846" y="12345"/>
                </a:cubicBezTo>
                <a:lnTo>
                  <a:pt x="3846" y="13370"/>
                </a:lnTo>
                <a:lnTo>
                  <a:pt x="18402" y="13370"/>
                </a:lnTo>
                <a:lnTo>
                  <a:pt x="18402" y="12345"/>
                </a:lnTo>
                <a:cubicBezTo>
                  <a:pt x="18370" y="11780"/>
                  <a:pt x="17795" y="11304"/>
                  <a:pt x="17099" y="11304"/>
                </a:cubicBezTo>
                <a:lnTo>
                  <a:pt x="12426" y="11304"/>
                </a:lnTo>
                <a:cubicBezTo>
                  <a:pt x="12679" y="9967"/>
                  <a:pt x="13618" y="8524"/>
                  <a:pt x="15011" y="7290"/>
                </a:cubicBezTo>
                <a:cubicBezTo>
                  <a:pt x="15232" y="7084"/>
                  <a:pt x="15243" y="6764"/>
                  <a:pt x="14990" y="6584"/>
                </a:cubicBezTo>
                <a:cubicBezTo>
                  <a:pt x="14863" y="6494"/>
                  <a:pt x="14697" y="6447"/>
                  <a:pt x="14535" y="6450"/>
                </a:cubicBezTo>
                <a:close/>
                <a:moveTo>
                  <a:pt x="4280" y="7189"/>
                </a:moveTo>
                <a:cubicBezTo>
                  <a:pt x="3583" y="7189"/>
                  <a:pt x="3019" y="8168"/>
                  <a:pt x="3019" y="8734"/>
                </a:cubicBezTo>
                <a:cubicBezTo>
                  <a:pt x="3018" y="9300"/>
                  <a:pt x="3583" y="9759"/>
                  <a:pt x="4280" y="9759"/>
                </a:cubicBezTo>
                <a:cubicBezTo>
                  <a:pt x="4976" y="9759"/>
                  <a:pt x="5541" y="9300"/>
                  <a:pt x="5541" y="8734"/>
                </a:cubicBezTo>
                <a:cubicBezTo>
                  <a:pt x="5541" y="8168"/>
                  <a:pt x="4976" y="7189"/>
                  <a:pt x="4280" y="7189"/>
                </a:cubicBezTo>
                <a:close/>
                <a:moveTo>
                  <a:pt x="5086" y="14394"/>
                </a:moveTo>
                <a:lnTo>
                  <a:pt x="6471" y="20743"/>
                </a:lnTo>
                <a:cubicBezTo>
                  <a:pt x="6566" y="21232"/>
                  <a:pt x="7111" y="21600"/>
                  <a:pt x="7712" y="21600"/>
                </a:cubicBezTo>
                <a:lnTo>
                  <a:pt x="14452" y="21600"/>
                </a:lnTo>
                <a:cubicBezTo>
                  <a:pt x="15054" y="21600"/>
                  <a:pt x="15577" y="21232"/>
                  <a:pt x="15672" y="20743"/>
                </a:cubicBezTo>
                <a:lnTo>
                  <a:pt x="17099" y="14394"/>
                </a:lnTo>
                <a:lnTo>
                  <a:pt x="5086" y="14394"/>
                </a:lnTo>
                <a:close/>
              </a:path>
            </a:pathLst>
          </a:custGeom>
          <a:gradFill>
            <a:gsLst>
              <a:gs pos="0">
                <a:srgbClr val="FFC203"/>
              </a:gs>
              <a:gs pos="36657">
                <a:srgbClr val="FF7D25"/>
              </a:gs>
              <a:gs pos="77153">
                <a:srgbClr val="FF3847"/>
              </a:gs>
              <a:gs pos="100000">
                <a:srgbClr val="FF3847"/>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9" name="Google Shape;399;p28"/>
          <p:cNvSpPr/>
          <p:nvPr/>
        </p:nvSpPr>
        <p:spPr>
          <a:xfrm>
            <a:off x="3792529" y="3283569"/>
            <a:ext cx="494064" cy="675641"/>
          </a:xfrm>
          <a:custGeom>
            <a:avLst/>
            <a:gdLst/>
            <a:ahLst/>
            <a:cxnLst/>
            <a:rect l="l" t="t" r="r" b="b"/>
            <a:pathLst>
              <a:path w="21600" h="21600" extrusionOk="0">
                <a:moveTo>
                  <a:pt x="16948" y="19737"/>
                </a:moveTo>
                <a:cubicBezTo>
                  <a:pt x="15951" y="19062"/>
                  <a:pt x="14622" y="18630"/>
                  <a:pt x="13182" y="18630"/>
                </a:cubicBezTo>
                <a:cubicBezTo>
                  <a:pt x="12997" y="18630"/>
                  <a:pt x="12812" y="18630"/>
                  <a:pt x="12628" y="18657"/>
                </a:cubicBezTo>
                <a:cubicBezTo>
                  <a:pt x="12738" y="17307"/>
                  <a:pt x="12443" y="15930"/>
                  <a:pt x="12074" y="14499"/>
                </a:cubicBezTo>
                <a:cubicBezTo>
                  <a:pt x="12185" y="14337"/>
                  <a:pt x="12443" y="14148"/>
                  <a:pt x="12775" y="13986"/>
                </a:cubicBezTo>
                <a:cubicBezTo>
                  <a:pt x="13403" y="14958"/>
                  <a:pt x="14732" y="15660"/>
                  <a:pt x="16320" y="15660"/>
                </a:cubicBezTo>
                <a:cubicBezTo>
                  <a:pt x="17022" y="15660"/>
                  <a:pt x="17686" y="15525"/>
                  <a:pt x="18240" y="15282"/>
                </a:cubicBezTo>
                <a:cubicBezTo>
                  <a:pt x="21231" y="14094"/>
                  <a:pt x="21600" y="11853"/>
                  <a:pt x="21600" y="9369"/>
                </a:cubicBezTo>
                <a:cubicBezTo>
                  <a:pt x="21600" y="9369"/>
                  <a:pt x="18388" y="10017"/>
                  <a:pt x="16357" y="9963"/>
                </a:cubicBezTo>
                <a:cubicBezTo>
                  <a:pt x="14215" y="9963"/>
                  <a:pt x="12480" y="11232"/>
                  <a:pt x="12480" y="12798"/>
                </a:cubicBezTo>
                <a:cubicBezTo>
                  <a:pt x="12480" y="12825"/>
                  <a:pt x="12480" y="12825"/>
                  <a:pt x="12480" y="12852"/>
                </a:cubicBezTo>
                <a:cubicBezTo>
                  <a:pt x="12258" y="12933"/>
                  <a:pt x="12037" y="13041"/>
                  <a:pt x="11815" y="13176"/>
                </a:cubicBezTo>
                <a:cubicBezTo>
                  <a:pt x="11372" y="11178"/>
                  <a:pt x="11114" y="9126"/>
                  <a:pt x="12000" y="6885"/>
                </a:cubicBezTo>
                <a:cubicBezTo>
                  <a:pt x="12369" y="6777"/>
                  <a:pt x="12812" y="6696"/>
                  <a:pt x="13218" y="6669"/>
                </a:cubicBezTo>
                <a:cubicBezTo>
                  <a:pt x="13255" y="7047"/>
                  <a:pt x="13514" y="7398"/>
                  <a:pt x="13957" y="7641"/>
                </a:cubicBezTo>
                <a:cubicBezTo>
                  <a:pt x="14252" y="7803"/>
                  <a:pt x="14548" y="7884"/>
                  <a:pt x="14880" y="7911"/>
                </a:cubicBezTo>
                <a:cubicBezTo>
                  <a:pt x="16542" y="8100"/>
                  <a:pt x="17612" y="7290"/>
                  <a:pt x="18646" y="6291"/>
                </a:cubicBezTo>
                <a:cubicBezTo>
                  <a:pt x="18646" y="6291"/>
                  <a:pt x="17095" y="5832"/>
                  <a:pt x="16283" y="5373"/>
                </a:cubicBezTo>
                <a:cubicBezTo>
                  <a:pt x="15471" y="4914"/>
                  <a:pt x="14363" y="5022"/>
                  <a:pt x="13698" y="5535"/>
                </a:cubicBezTo>
                <a:cubicBezTo>
                  <a:pt x="13329" y="5535"/>
                  <a:pt x="12923" y="5562"/>
                  <a:pt x="12554" y="5616"/>
                </a:cubicBezTo>
                <a:cubicBezTo>
                  <a:pt x="12997" y="4860"/>
                  <a:pt x="13588" y="4077"/>
                  <a:pt x="14326" y="3267"/>
                </a:cubicBezTo>
                <a:cubicBezTo>
                  <a:pt x="14474" y="3294"/>
                  <a:pt x="14585" y="3294"/>
                  <a:pt x="14732" y="3294"/>
                </a:cubicBezTo>
                <a:cubicBezTo>
                  <a:pt x="15803" y="3294"/>
                  <a:pt x="16652" y="2646"/>
                  <a:pt x="16652" y="1890"/>
                </a:cubicBezTo>
                <a:cubicBezTo>
                  <a:pt x="16652" y="1188"/>
                  <a:pt x="17095" y="0"/>
                  <a:pt x="17095" y="0"/>
                </a:cubicBezTo>
                <a:cubicBezTo>
                  <a:pt x="15397" y="0"/>
                  <a:pt x="13883" y="135"/>
                  <a:pt x="13071" y="1215"/>
                </a:cubicBezTo>
                <a:cubicBezTo>
                  <a:pt x="12923" y="1431"/>
                  <a:pt x="12812" y="1674"/>
                  <a:pt x="12812" y="1917"/>
                </a:cubicBezTo>
                <a:cubicBezTo>
                  <a:pt x="12812" y="2214"/>
                  <a:pt x="12923" y="2457"/>
                  <a:pt x="13145" y="2700"/>
                </a:cubicBezTo>
                <a:cubicBezTo>
                  <a:pt x="12702" y="3186"/>
                  <a:pt x="12295" y="3672"/>
                  <a:pt x="11926" y="4158"/>
                </a:cubicBezTo>
                <a:cubicBezTo>
                  <a:pt x="11778" y="4023"/>
                  <a:pt x="11631" y="3915"/>
                  <a:pt x="11446" y="3780"/>
                </a:cubicBezTo>
                <a:cubicBezTo>
                  <a:pt x="11446" y="3726"/>
                  <a:pt x="11483" y="3672"/>
                  <a:pt x="11483" y="3618"/>
                </a:cubicBezTo>
                <a:cubicBezTo>
                  <a:pt x="11483" y="2835"/>
                  <a:pt x="10597" y="2214"/>
                  <a:pt x="9563" y="2214"/>
                </a:cubicBezTo>
                <a:cubicBezTo>
                  <a:pt x="8529" y="2241"/>
                  <a:pt x="6942" y="1917"/>
                  <a:pt x="6942" y="1917"/>
                </a:cubicBezTo>
                <a:cubicBezTo>
                  <a:pt x="6942" y="3159"/>
                  <a:pt x="7126" y="4266"/>
                  <a:pt x="8603" y="4860"/>
                </a:cubicBezTo>
                <a:cubicBezTo>
                  <a:pt x="8898" y="4968"/>
                  <a:pt x="9231" y="5049"/>
                  <a:pt x="9563" y="5049"/>
                </a:cubicBezTo>
                <a:cubicBezTo>
                  <a:pt x="10006" y="5049"/>
                  <a:pt x="10375" y="4941"/>
                  <a:pt x="10708" y="4779"/>
                </a:cubicBezTo>
                <a:cubicBezTo>
                  <a:pt x="10929" y="4941"/>
                  <a:pt x="11077" y="5103"/>
                  <a:pt x="11225" y="5292"/>
                </a:cubicBezTo>
                <a:cubicBezTo>
                  <a:pt x="10043" y="7290"/>
                  <a:pt x="9785" y="9180"/>
                  <a:pt x="9932" y="10962"/>
                </a:cubicBezTo>
                <a:cubicBezTo>
                  <a:pt x="9895" y="10935"/>
                  <a:pt x="9858" y="10935"/>
                  <a:pt x="9785" y="10908"/>
                </a:cubicBezTo>
                <a:cubicBezTo>
                  <a:pt x="9526" y="10827"/>
                  <a:pt x="9305" y="10719"/>
                  <a:pt x="9046" y="10638"/>
                </a:cubicBezTo>
                <a:cubicBezTo>
                  <a:pt x="9083" y="10476"/>
                  <a:pt x="9083" y="10341"/>
                  <a:pt x="9083" y="10179"/>
                </a:cubicBezTo>
                <a:cubicBezTo>
                  <a:pt x="9083" y="8613"/>
                  <a:pt x="7348" y="7344"/>
                  <a:pt x="5206" y="7344"/>
                </a:cubicBezTo>
                <a:cubicBezTo>
                  <a:pt x="3212" y="7398"/>
                  <a:pt x="0" y="6750"/>
                  <a:pt x="0" y="6750"/>
                </a:cubicBezTo>
                <a:cubicBezTo>
                  <a:pt x="0" y="9234"/>
                  <a:pt x="369" y="11448"/>
                  <a:pt x="3360" y="12663"/>
                </a:cubicBezTo>
                <a:cubicBezTo>
                  <a:pt x="3914" y="12906"/>
                  <a:pt x="4578" y="13041"/>
                  <a:pt x="5280" y="13041"/>
                </a:cubicBezTo>
                <a:cubicBezTo>
                  <a:pt x="6683" y="13041"/>
                  <a:pt x="7902" y="12501"/>
                  <a:pt x="8603" y="11691"/>
                </a:cubicBezTo>
                <a:cubicBezTo>
                  <a:pt x="8788" y="11772"/>
                  <a:pt x="9009" y="11826"/>
                  <a:pt x="9194" y="11907"/>
                </a:cubicBezTo>
                <a:cubicBezTo>
                  <a:pt x="9489" y="12015"/>
                  <a:pt x="9822" y="12123"/>
                  <a:pt x="10154" y="12231"/>
                </a:cubicBezTo>
                <a:cubicBezTo>
                  <a:pt x="10302" y="13014"/>
                  <a:pt x="10486" y="13797"/>
                  <a:pt x="10634" y="14526"/>
                </a:cubicBezTo>
                <a:cubicBezTo>
                  <a:pt x="11003" y="16065"/>
                  <a:pt x="11372" y="17550"/>
                  <a:pt x="11151" y="18927"/>
                </a:cubicBezTo>
                <a:cubicBezTo>
                  <a:pt x="10449" y="19143"/>
                  <a:pt x="9822" y="19440"/>
                  <a:pt x="9268" y="19818"/>
                </a:cubicBezTo>
                <a:cubicBezTo>
                  <a:pt x="8566" y="19575"/>
                  <a:pt x="7754" y="19440"/>
                  <a:pt x="6905" y="19440"/>
                </a:cubicBezTo>
                <a:cubicBezTo>
                  <a:pt x="4763" y="19440"/>
                  <a:pt x="2954" y="20304"/>
                  <a:pt x="1994" y="21600"/>
                </a:cubicBezTo>
                <a:lnTo>
                  <a:pt x="21157" y="21600"/>
                </a:lnTo>
                <a:cubicBezTo>
                  <a:pt x="20271" y="20547"/>
                  <a:pt x="18757" y="19845"/>
                  <a:pt x="16948" y="19737"/>
                </a:cubicBezTo>
                <a:close/>
              </a:path>
            </a:pathLst>
          </a:custGeom>
          <a:gradFill>
            <a:gsLst>
              <a:gs pos="0">
                <a:srgbClr val="C3EA03"/>
              </a:gs>
              <a:gs pos="924">
                <a:srgbClr val="C3EA03"/>
              </a:gs>
              <a:gs pos="53178">
                <a:srgbClr val="67CE02"/>
              </a:gs>
              <a:gs pos="100000">
                <a:srgbClr val="0CB100"/>
              </a:gs>
            </a:gsLst>
            <a:lin ang="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fade">
                                      <p:cBhvr>
                                        <p:cTn id="7" dur="300"/>
                                        <p:tgtEl>
                                          <p:spTgt spid="382"/>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383"/>
                                        </p:tgtEl>
                                        <p:attrNameLst>
                                          <p:attrName>style.visibility</p:attrName>
                                        </p:attrNameLst>
                                      </p:cBhvr>
                                      <p:to>
                                        <p:strVal val="visible"/>
                                      </p:to>
                                    </p:set>
                                    <p:animEffect transition="in" filter="fade">
                                      <p:cBhvr>
                                        <p:cTn id="11" dur="300"/>
                                        <p:tgtEl>
                                          <p:spTgt spid="383"/>
                                        </p:tgtEl>
                                      </p:cBhvr>
                                    </p:animEffect>
                                  </p:childTnLst>
                                </p:cTn>
                              </p:par>
                            </p:childTnLst>
                          </p:cTn>
                        </p:par>
                        <p:par>
                          <p:cTn id="12" fill="hold">
                            <p:stCondLst>
                              <p:cond delay="600"/>
                            </p:stCondLst>
                            <p:childTnLst>
                              <p:par>
                                <p:cTn id="13" presetID="10" presetClass="entr" presetSubtype="0" fill="hold" nodeType="afterEffect">
                                  <p:stCondLst>
                                    <p:cond delay="0"/>
                                  </p:stCondLst>
                                  <p:childTnLst>
                                    <p:set>
                                      <p:cBhvr>
                                        <p:cTn id="14" dur="1" fill="hold">
                                          <p:stCondLst>
                                            <p:cond delay="0"/>
                                          </p:stCondLst>
                                        </p:cTn>
                                        <p:tgtEl>
                                          <p:spTgt spid="384"/>
                                        </p:tgtEl>
                                        <p:attrNameLst>
                                          <p:attrName>style.visibility</p:attrName>
                                        </p:attrNameLst>
                                      </p:cBhvr>
                                      <p:to>
                                        <p:strVal val="visible"/>
                                      </p:to>
                                    </p:set>
                                    <p:animEffect transition="in" filter="fade">
                                      <p:cBhvr>
                                        <p:cTn id="15" dur="300"/>
                                        <p:tgtEl>
                                          <p:spTgt spid="384"/>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391"/>
                                        </p:tgtEl>
                                        <p:attrNameLst>
                                          <p:attrName>style.visibility</p:attrName>
                                        </p:attrNameLst>
                                      </p:cBhvr>
                                      <p:to>
                                        <p:strVal val="visible"/>
                                      </p:to>
                                    </p:set>
                                    <p:animEffect transition="in" filter="fade">
                                      <p:cBhvr>
                                        <p:cTn id="19" dur="300"/>
                                        <p:tgtEl>
                                          <p:spTgt spid="391"/>
                                        </p:tgtEl>
                                      </p:cBhvr>
                                    </p:animEffect>
                                  </p:childTnLst>
                                </p:cTn>
                              </p:par>
                            </p:childTnLst>
                          </p:cTn>
                        </p:par>
                        <p:par>
                          <p:cTn id="20" fill="hold">
                            <p:stCondLst>
                              <p:cond delay="1200"/>
                            </p:stCondLst>
                            <p:childTnLst>
                              <p:par>
                                <p:cTn id="21" presetID="23" presetClass="entr" presetSubtype="16" fill="hold" nodeType="afterEffect">
                                  <p:stCondLst>
                                    <p:cond delay="0"/>
                                  </p:stCondLst>
                                  <p:childTnLst>
                                    <p:set>
                                      <p:cBhvr>
                                        <p:cTn id="22" dur="1" fill="hold">
                                          <p:stCondLst>
                                            <p:cond delay="0"/>
                                          </p:stCondLst>
                                        </p:cTn>
                                        <p:tgtEl>
                                          <p:spTgt spid="399"/>
                                        </p:tgtEl>
                                        <p:attrNameLst>
                                          <p:attrName>style.visibility</p:attrName>
                                        </p:attrNameLst>
                                      </p:cBhvr>
                                      <p:to>
                                        <p:strVal val="visible"/>
                                      </p:to>
                                    </p:set>
                                    <p:anim calcmode="lin" valueType="num">
                                      <p:cBhvr additive="base">
                                        <p:cTn id="23" dur="300"/>
                                        <p:tgtEl>
                                          <p:spTgt spid="399"/>
                                        </p:tgtEl>
                                        <p:attrNameLst>
                                          <p:attrName>ppt_w</p:attrName>
                                        </p:attrNameLst>
                                      </p:cBhvr>
                                      <p:tavLst>
                                        <p:tav tm="0">
                                          <p:val>
                                            <p:strVal val="0"/>
                                          </p:val>
                                        </p:tav>
                                        <p:tav tm="100000">
                                          <p:val>
                                            <p:strVal val="#ppt_w"/>
                                          </p:val>
                                        </p:tav>
                                      </p:tavLst>
                                    </p:anim>
                                    <p:anim calcmode="lin" valueType="num">
                                      <p:cBhvr additive="base">
                                        <p:cTn id="24" dur="300"/>
                                        <p:tgtEl>
                                          <p:spTgt spid="399"/>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81"/>
                                        </p:tgtEl>
                                        <p:attrNameLst>
                                          <p:attrName>style.visibility</p:attrName>
                                        </p:attrNameLst>
                                      </p:cBhvr>
                                      <p:to>
                                        <p:strVal val="visible"/>
                                      </p:to>
                                    </p:set>
                                    <p:animEffect transition="in" filter="fade">
                                      <p:cBhvr>
                                        <p:cTn id="29" dur="300"/>
                                        <p:tgtEl>
                                          <p:spTgt spid="381"/>
                                        </p:tgtEl>
                                      </p:cBhvr>
                                    </p:animEffect>
                                  </p:childTnLst>
                                </p:cTn>
                              </p:par>
                            </p:childTnLst>
                          </p:cTn>
                        </p:par>
                        <p:par>
                          <p:cTn id="30" fill="hold">
                            <p:stCondLst>
                              <p:cond delay="300"/>
                            </p:stCondLst>
                            <p:childTnLst>
                              <p:par>
                                <p:cTn id="31" presetID="10" presetClass="entr" presetSubtype="0" fill="hold" nodeType="afterEffect">
                                  <p:stCondLst>
                                    <p:cond delay="0"/>
                                  </p:stCondLst>
                                  <p:childTnLst>
                                    <p:set>
                                      <p:cBhvr>
                                        <p:cTn id="32" dur="1" fill="hold">
                                          <p:stCondLst>
                                            <p:cond delay="0"/>
                                          </p:stCondLst>
                                        </p:cTn>
                                        <p:tgtEl>
                                          <p:spTgt spid="386"/>
                                        </p:tgtEl>
                                        <p:attrNameLst>
                                          <p:attrName>style.visibility</p:attrName>
                                        </p:attrNameLst>
                                      </p:cBhvr>
                                      <p:to>
                                        <p:strVal val="visible"/>
                                      </p:to>
                                    </p:set>
                                    <p:animEffect transition="in" filter="fade">
                                      <p:cBhvr>
                                        <p:cTn id="33" dur="300"/>
                                        <p:tgtEl>
                                          <p:spTgt spid="386"/>
                                        </p:tgtEl>
                                      </p:cBhvr>
                                    </p:animEffect>
                                  </p:childTnLst>
                                </p:cTn>
                              </p:par>
                            </p:childTnLst>
                          </p:cTn>
                        </p:par>
                        <p:par>
                          <p:cTn id="34" fill="hold">
                            <p:stCondLst>
                              <p:cond delay="600"/>
                            </p:stCondLst>
                            <p:childTnLst>
                              <p:par>
                                <p:cTn id="35" presetID="10" presetClass="entr" presetSubtype="0" fill="hold" nodeType="afterEffect">
                                  <p:stCondLst>
                                    <p:cond delay="0"/>
                                  </p:stCondLst>
                                  <p:childTnLst>
                                    <p:set>
                                      <p:cBhvr>
                                        <p:cTn id="36" dur="1" fill="hold">
                                          <p:stCondLst>
                                            <p:cond delay="0"/>
                                          </p:stCondLst>
                                        </p:cTn>
                                        <p:tgtEl>
                                          <p:spTgt spid="387"/>
                                        </p:tgtEl>
                                        <p:attrNameLst>
                                          <p:attrName>style.visibility</p:attrName>
                                        </p:attrNameLst>
                                      </p:cBhvr>
                                      <p:to>
                                        <p:strVal val="visible"/>
                                      </p:to>
                                    </p:set>
                                    <p:animEffect transition="in" filter="fade">
                                      <p:cBhvr>
                                        <p:cTn id="37" dur="300"/>
                                        <p:tgtEl>
                                          <p:spTgt spid="387"/>
                                        </p:tgtEl>
                                      </p:cBhvr>
                                    </p:animEffect>
                                  </p:childTnLst>
                                </p:cTn>
                              </p:par>
                            </p:childTnLst>
                          </p:cTn>
                        </p:par>
                        <p:par>
                          <p:cTn id="38" fill="hold">
                            <p:stCondLst>
                              <p:cond delay="900"/>
                            </p:stCondLst>
                            <p:childTnLst>
                              <p:par>
                                <p:cTn id="39" presetID="10" presetClass="entr" presetSubtype="0" fill="hold" nodeType="afterEffect">
                                  <p:stCondLst>
                                    <p:cond delay="0"/>
                                  </p:stCondLst>
                                  <p:childTnLst>
                                    <p:set>
                                      <p:cBhvr>
                                        <p:cTn id="40" dur="1" fill="hold">
                                          <p:stCondLst>
                                            <p:cond delay="0"/>
                                          </p:stCondLst>
                                        </p:cTn>
                                        <p:tgtEl>
                                          <p:spTgt spid="388"/>
                                        </p:tgtEl>
                                        <p:attrNameLst>
                                          <p:attrName>style.visibility</p:attrName>
                                        </p:attrNameLst>
                                      </p:cBhvr>
                                      <p:to>
                                        <p:strVal val="visible"/>
                                      </p:to>
                                    </p:set>
                                    <p:animEffect transition="in" filter="fade">
                                      <p:cBhvr>
                                        <p:cTn id="41" dur="300"/>
                                        <p:tgtEl>
                                          <p:spTgt spid="388"/>
                                        </p:tgtEl>
                                      </p:cBhvr>
                                    </p:animEffect>
                                  </p:childTnLst>
                                </p:cTn>
                              </p:par>
                            </p:childTnLst>
                          </p:cTn>
                        </p:par>
                        <p:par>
                          <p:cTn id="42" fill="hold">
                            <p:stCondLst>
                              <p:cond delay="1200"/>
                            </p:stCondLst>
                            <p:childTnLst>
                              <p:par>
                                <p:cTn id="43" presetID="10" presetClass="entr" presetSubtype="0" fill="hold" nodeType="afterEffect">
                                  <p:stCondLst>
                                    <p:cond delay="0"/>
                                  </p:stCondLst>
                                  <p:childTnLst>
                                    <p:set>
                                      <p:cBhvr>
                                        <p:cTn id="44" dur="1" fill="hold">
                                          <p:stCondLst>
                                            <p:cond delay="0"/>
                                          </p:stCondLst>
                                        </p:cTn>
                                        <p:tgtEl>
                                          <p:spTgt spid="392"/>
                                        </p:tgtEl>
                                        <p:attrNameLst>
                                          <p:attrName>style.visibility</p:attrName>
                                        </p:attrNameLst>
                                      </p:cBhvr>
                                      <p:to>
                                        <p:strVal val="visible"/>
                                      </p:to>
                                    </p:set>
                                    <p:animEffect transition="in" filter="fade">
                                      <p:cBhvr>
                                        <p:cTn id="45" dur="300"/>
                                        <p:tgtEl>
                                          <p:spTgt spid="392"/>
                                        </p:tgtEl>
                                      </p:cBhvr>
                                    </p:animEffect>
                                  </p:childTnLst>
                                </p:cTn>
                              </p:par>
                            </p:childTnLst>
                          </p:cTn>
                        </p:par>
                        <p:par>
                          <p:cTn id="46" fill="hold">
                            <p:stCondLst>
                              <p:cond delay="1500"/>
                            </p:stCondLst>
                            <p:childTnLst>
                              <p:par>
                                <p:cTn id="47" presetID="23" presetClass="entr" presetSubtype="16" fill="hold" nodeType="afterEffect">
                                  <p:stCondLst>
                                    <p:cond delay="0"/>
                                  </p:stCondLst>
                                  <p:childTnLst>
                                    <p:set>
                                      <p:cBhvr>
                                        <p:cTn id="48" dur="1" fill="hold">
                                          <p:stCondLst>
                                            <p:cond delay="0"/>
                                          </p:stCondLst>
                                        </p:cTn>
                                        <p:tgtEl>
                                          <p:spTgt spid="397"/>
                                        </p:tgtEl>
                                        <p:attrNameLst>
                                          <p:attrName>style.visibility</p:attrName>
                                        </p:attrNameLst>
                                      </p:cBhvr>
                                      <p:to>
                                        <p:strVal val="visible"/>
                                      </p:to>
                                    </p:set>
                                    <p:anim calcmode="lin" valueType="num">
                                      <p:cBhvr additive="base">
                                        <p:cTn id="49" dur="300"/>
                                        <p:tgtEl>
                                          <p:spTgt spid="397"/>
                                        </p:tgtEl>
                                        <p:attrNameLst>
                                          <p:attrName>ppt_w</p:attrName>
                                        </p:attrNameLst>
                                      </p:cBhvr>
                                      <p:tavLst>
                                        <p:tav tm="0">
                                          <p:val>
                                            <p:strVal val="0"/>
                                          </p:val>
                                        </p:tav>
                                        <p:tav tm="100000">
                                          <p:val>
                                            <p:strVal val="#ppt_w"/>
                                          </p:val>
                                        </p:tav>
                                      </p:tavLst>
                                    </p:anim>
                                    <p:anim calcmode="lin" valueType="num">
                                      <p:cBhvr additive="base">
                                        <p:cTn id="50" dur="300"/>
                                        <p:tgtEl>
                                          <p:spTgt spid="397"/>
                                        </p:tgtEl>
                                        <p:attrNameLst>
                                          <p:attrName>ppt_h</p:attrName>
                                        </p:attrNameLst>
                                      </p:cBhvr>
                                      <p:tavLst>
                                        <p:tav tm="0">
                                          <p:val>
                                            <p:str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85"/>
                                        </p:tgtEl>
                                        <p:attrNameLst>
                                          <p:attrName>style.visibility</p:attrName>
                                        </p:attrNameLst>
                                      </p:cBhvr>
                                      <p:to>
                                        <p:strVal val="visible"/>
                                      </p:to>
                                    </p:set>
                                    <p:animEffect transition="in" filter="fade">
                                      <p:cBhvr>
                                        <p:cTn id="55" dur="300"/>
                                        <p:tgtEl>
                                          <p:spTgt spid="385"/>
                                        </p:tgtEl>
                                      </p:cBhvr>
                                    </p:animEffect>
                                  </p:childTnLst>
                                </p:cTn>
                              </p:par>
                            </p:childTnLst>
                          </p:cTn>
                        </p:par>
                        <p:par>
                          <p:cTn id="56" fill="hold">
                            <p:stCondLst>
                              <p:cond delay="300"/>
                            </p:stCondLst>
                            <p:childTnLst>
                              <p:par>
                                <p:cTn id="57" presetID="10" presetClass="entr" presetSubtype="0" fill="hold" nodeType="afterEffect">
                                  <p:stCondLst>
                                    <p:cond delay="0"/>
                                  </p:stCondLst>
                                  <p:childTnLst>
                                    <p:set>
                                      <p:cBhvr>
                                        <p:cTn id="58" dur="1" fill="hold">
                                          <p:stCondLst>
                                            <p:cond delay="0"/>
                                          </p:stCondLst>
                                        </p:cTn>
                                        <p:tgtEl>
                                          <p:spTgt spid="389"/>
                                        </p:tgtEl>
                                        <p:attrNameLst>
                                          <p:attrName>style.visibility</p:attrName>
                                        </p:attrNameLst>
                                      </p:cBhvr>
                                      <p:to>
                                        <p:strVal val="visible"/>
                                      </p:to>
                                    </p:set>
                                    <p:animEffect transition="in" filter="fade">
                                      <p:cBhvr>
                                        <p:cTn id="59" dur="300"/>
                                        <p:tgtEl>
                                          <p:spTgt spid="389"/>
                                        </p:tgtEl>
                                      </p:cBhvr>
                                    </p:animEffect>
                                  </p:childTnLst>
                                </p:cTn>
                              </p:par>
                            </p:childTnLst>
                          </p:cTn>
                        </p:par>
                        <p:par>
                          <p:cTn id="60" fill="hold">
                            <p:stCondLst>
                              <p:cond delay="600"/>
                            </p:stCondLst>
                            <p:childTnLst>
                              <p:par>
                                <p:cTn id="61" presetID="10" presetClass="entr" presetSubtype="0" fill="hold" nodeType="afterEffect">
                                  <p:stCondLst>
                                    <p:cond delay="0"/>
                                  </p:stCondLst>
                                  <p:childTnLst>
                                    <p:set>
                                      <p:cBhvr>
                                        <p:cTn id="62" dur="1" fill="hold">
                                          <p:stCondLst>
                                            <p:cond delay="0"/>
                                          </p:stCondLst>
                                        </p:cTn>
                                        <p:tgtEl>
                                          <p:spTgt spid="390"/>
                                        </p:tgtEl>
                                        <p:attrNameLst>
                                          <p:attrName>style.visibility</p:attrName>
                                        </p:attrNameLst>
                                      </p:cBhvr>
                                      <p:to>
                                        <p:strVal val="visible"/>
                                      </p:to>
                                    </p:set>
                                    <p:animEffect transition="in" filter="fade">
                                      <p:cBhvr>
                                        <p:cTn id="63" dur="300"/>
                                        <p:tgtEl>
                                          <p:spTgt spid="390"/>
                                        </p:tgtEl>
                                      </p:cBhvr>
                                    </p:animEffect>
                                  </p:childTnLst>
                                </p:cTn>
                              </p:par>
                            </p:childTnLst>
                          </p:cTn>
                        </p:par>
                        <p:par>
                          <p:cTn id="64" fill="hold">
                            <p:stCondLst>
                              <p:cond delay="900"/>
                            </p:stCondLst>
                            <p:childTnLst>
                              <p:par>
                                <p:cTn id="65" presetID="10" presetClass="entr" presetSubtype="0" fill="hold" nodeType="afterEffect">
                                  <p:stCondLst>
                                    <p:cond delay="0"/>
                                  </p:stCondLst>
                                  <p:childTnLst>
                                    <p:set>
                                      <p:cBhvr>
                                        <p:cTn id="66" dur="1" fill="hold">
                                          <p:stCondLst>
                                            <p:cond delay="0"/>
                                          </p:stCondLst>
                                        </p:cTn>
                                        <p:tgtEl>
                                          <p:spTgt spid="393"/>
                                        </p:tgtEl>
                                        <p:attrNameLst>
                                          <p:attrName>style.visibility</p:attrName>
                                        </p:attrNameLst>
                                      </p:cBhvr>
                                      <p:to>
                                        <p:strVal val="visible"/>
                                      </p:to>
                                    </p:set>
                                    <p:animEffect transition="in" filter="fade">
                                      <p:cBhvr>
                                        <p:cTn id="67" dur="300"/>
                                        <p:tgtEl>
                                          <p:spTgt spid="393"/>
                                        </p:tgtEl>
                                      </p:cBhvr>
                                    </p:animEffect>
                                  </p:childTnLst>
                                </p:cTn>
                              </p:par>
                            </p:childTnLst>
                          </p:cTn>
                        </p:par>
                        <p:par>
                          <p:cTn id="68" fill="hold">
                            <p:stCondLst>
                              <p:cond delay="1200"/>
                            </p:stCondLst>
                            <p:childTnLst>
                              <p:par>
                                <p:cTn id="69" presetID="10" presetClass="entr" presetSubtype="0" fill="hold" nodeType="afterEffect">
                                  <p:stCondLst>
                                    <p:cond delay="0"/>
                                  </p:stCondLst>
                                  <p:childTnLst>
                                    <p:set>
                                      <p:cBhvr>
                                        <p:cTn id="70" dur="1" fill="hold">
                                          <p:stCondLst>
                                            <p:cond delay="0"/>
                                          </p:stCondLst>
                                        </p:cTn>
                                        <p:tgtEl>
                                          <p:spTgt spid="394"/>
                                        </p:tgtEl>
                                        <p:attrNameLst>
                                          <p:attrName>style.visibility</p:attrName>
                                        </p:attrNameLst>
                                      </p:cBhvr>
                                      <p:to>
                                        <p:strVal val="visible"/>
                                      </p:to>
                                    </p:set>
                                    <p:animEffect transition="in" filter="fade">
                                      <p:cBhvr>
                                        <p:cTn id="71" dur="300"/>
                                        <p:tgtEl>
                                          <p:spTgt spid="394"/>
                                        </p:tgtEl>
                                      </p:cBhvr>
                                    </p:animEffect>
                                  </p:childTnLst>
                                </p:cTn>
                              </p:par>
                            </p:childTnLst>
                          </p:cTn>
                        </p:par>
                        <p:par>
                          <p:cTn id="72" fill="hold">
                            <p:stCondLst>
                              <p:cond delay="1500"/>
                            </p:stCondLst>
                            <p:childTnLst>
                              <p:par>
                                <p:cTn id="73" presetID="10" presetClass="entr" presetSubtype="0" fill="hold" nodeType="afterEffect">
                                  <p:stCondLst>
                                    <p:cond delay="0"/>
                                  </p:stCondLst>
                                  <p:childTnLst>
                                    <p:set>
                                      <p:cBhvr>
                                        <p:cTn id="74" dur="1" fill="hold">
                                          <p:stCondLst>
                                            <p:cond delay="0"/>
                                          </p:stCondLst>
                                        </p:cTn>
                                        <p:tgtEl>
                                          <p:spTgt spid="395"/>
                                        </p:tgtEl>
                                        <p:attrNameLst>
                                          <p:attrName>style.visibility</p:attrName>
                                        </p:attrNameLst>
                                      </p:cBhvr>
                                      <p:to>
                                        <p:strVal val="visible"/>
                                      </p:to>
                                    </p:set>
                                    <p:animEffect transition="in" filter="fade">
                                      <p:cBhvr>
                                        <p:cTn id="75" dur="300"/>
                                        <p:tgtEl>
                                          <p:spTgt spid="395"/>
                                        </p:tgtEl>
                                      </p:cBhvr>
                                    </p:animEffect>
                                  </p:childTnLst>
                                </p:cTn>
                              </p:par>
                            </p:childTnLst>
                          </p:cTn>
                        </p:par>
                        <p:par>
                          <p:cTn id="76" fill="hold">
                            <p:stCondLst>
                              <p:cond delay="1800"/>
                            </p:stCondLst>
                            <p:childTnLst>
                              <p:par>
                                <p:cTn id="77" presetID="10" presetClass="entr" presetSubtype="0" fill="hold" nodeType="afterEffect">
                                  <p:stCondLst>
                                    <p:cond delay="0"/>
                                  </p:stCondLst>
                                  <p:childTnLst>
                                    <p:set>
                                      <p:cBhvr>
                                        <p:cTn id="78" dur="1" fill="hold">
                                          <p:stCondLst>
                                            <p:cond delay="0"/>
                                          </p:stCondLst>
                                        </p:cTn>
                                        <p:tgtEl>
                                          <p:spTgt spid="396"/>
                                        </p:tgtEl>
                                        <p:attrNameLst>
                                          <p:attrName>style.visibility</p:attrName>
                                        </p:attrNameLst>
                                      </p:cBhvr>
                                      <p:to>
                                        <p:strVal val="visible"/>
                                      </p:to>
                                    </p:set>
                                    <p:animEffect transition="in" filter="fade">
                                      <p:cBhvr>
                                        <p:cTn id="79" dur="300"/>
                                        <p:tgtEl>
                                          <p:spTgt spid="396"/>
                                        </p:tgtEl>
                                      </p:cBhvr>
                                    </p:animEffect>
                                  </p:childTnLst>
                                </p:cTn>
                              </p:par>
                            </p:childTnLst>
                          </p:cTn>
                        </p:par>
                        <p:par>
                          <p:cTn id="80" fill="hold">
                            <p:stCondLst>
                              <p:cond delay="2100"/>
                            </p:stCondLst>
                            <p:childTnLst>
                              <p:par>
                                <p:cTn id="81" presetID="23" presetClass="entr" presetSubtype="16" fill="hold" nodeType="afterEffect">
                                  <p:stCondLst>
                                    <p:cond delay="0"/>
                                  </p:stCondLst>
                                  <p:childTnLst>
                                    <p:set>
                                      <p:cBhvr>
                                        <p:cTn id="82" dur="1" fill="hold">
                                          <p:stCondLst>
                                            <p:cond delay="0"/>
                                          </p:stCondLst>
                                        </p:cTn>
                                        <p:tgtEl>
                                          <p:spTgt spid="398"/>
                                        </p:tgtEl>
                                        <p:attrNameLst>
                                          <p:attrName>style.visibility</p:attrName>
                                        </p:attrNameLst>
                                      </p:cBhvr>
                                      <p:to>
                                        <p:strVal val="visible"/>
                                      </p:to>
                                    </p:set>
                                    <p:anim calcmode="lin" valueType="num">
                                      <p:cBhvr additive="base">
                                        <p:cTn id="83" dur="300"/>
                                        <p:tgtEl>
                                          <p:spTgt spid="398"/>
                                        </p:tgtEl>
                                        <p:attrNameLst>
                                          <p:attrName>ppt_w</p:attrName>
                                        </p:attrNameLst>
                                      </p:cBhvr>
                                      <p:tavLst>
                                        <p:tav tm="0">
                                          <p:val>
                                            <p:strVal val="0"/>
                                          </p:val>
                                        </p:tav>
                                        <p:tav tm="100000">
                                          <p:val>
                                            <p:strVal val="#ppt_w"/>
                                          </p:val>
                                        </p:tav>
                                      </p:tavLst>
                                    </p:anim>
                                    <p:anim calcmode="lin" valueType="num">
                                      <p:cBhvr additive="base">
                                        <p:cTn id="84" dur="300"/>
                                        <p:tgtEl>
                                          <p:spTgt spid="39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sp>
        <p:nvSpPr>
          <p:cNvPr id="404" name="Google Shape;404;p2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5" name="Google Shape;405;p29"/>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6" name="Google Shape;406;p29"/>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7" name="Google Shape;407;p29"/>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8" name="Google Shape;408;p29"/>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9" name="Google Shape;409;p29"/>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0" name="Google Shape;410;p29"/>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1" name="Google Shape;411;p29"/>
          <p:cNvSpPr txBox="1"/>
          <p:nvPr/>
        </p:nvSpPr>
        <p:spPr>
          <a:xfrm>
            <a:off x="3308159" y="251610"/>
            <a:ext cx="5574271" cy="52322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2800"/>
              <a:buFont typeface="Calibri"/>
              <a:buNone/>
            </a:pPr>
            <a:r>
              <a:rPr lang="vi-VN" sz="2800" b="1" i="0" u="none" strike="noStrike" cap="none">
                <a:solidFill>
                  <a:srgbClr val="00B0F0"/>
                </a:solidFill>
                <a:latin typeface="Calibri"/>
                <a:ea typeface="Calibri"/>
                <a:cs typeface="Calibri"/>
                <a:sym typeface="Calibri"/>
              </a:rPr>
              <a:t>HOẠT ĐỘNG CỦA PHAN CHU TRINH</a:t>
            </a:r>
            <a:endParaRPr/>
          </a:p>
        </p:txBody>
      </p:sp>
      <p:sp>
        <p:nvSpPr>
          <p:cNvPr id="412" name="Google Shape;412;p29"/>
          <p:cNvSpPr/>
          <p:nvPr/>
        </p:nvSpPr>
        <p:spPr>
          <a:xfrm flipH="1">
            <a:off x="7518016" y="1986378"/>
            <a:ext cx="718356" cy="2183786"/>
          </a:xfrm>
          <a:custGeom>
            <a:avLst/>
            <a:gdLst/>
            <a:ahLst/>
            <a:cxnLst/>
            <a:rect l="l" t="t" r="r" b="b"/>
            <a:pathLst>
              <a:path w="21525" h="21591" extrusionOk="0">
                <a:moveTo>
                  <a:pt x="21525" y="3"/>
                </a:moveTo>
                <a:lnTo>
                  <a:pt x="2738" y="1"/>
                </a:lnTo>
                <a:cubicBezTo>
                  <a:pt x="2005" y="-9"/>
                  <a:pt x="1293" y="83"/>
                  <a:pt x="774" y="254"/>
                </a:cubicBezTo>
                <a:cubicBezTo>
                  <a:pt x="204" y="441"/>
                  <a:pt x="-75" y="705"/>
                  <a:pt x="17" y="969"/>
                </a:cubicBezTo>
                <a:cubicBezTo>
                  <a:pt x="26" y="1547"/>
                  <a:pt x="32" y="2124"/>
                  <a:pt x="35" y="2702"/>
                </a:cubicBezTo>
                <a:cubicBezTo>
                  <a:pt x="39" y="3601"/>
                  <a:pt x="36" y="4501"/>
                  <a:pt x="35" y="5400"/>
                </a:cubicBezTo>
                <a:cubicBezTo>
                  <a:pt x="32" y="7199"/>
                  <a:pt x="33" y="8998"/>
                  <a:pt x="35" y="10797"/>
                </a:cubicBezTo>
                <a:cubicBezTo>
                  <a:pt x="37" y="14395"/>
                  <a:pt x="37" y="17993"/>
                  <a:pt x="35" y="21591"/>
                </a:cubicBezTo>
              </a:path>
            </a:pathLst>
          </a:custGeom>
          <a:noFill/>
          <a:ln w="25400" cap="flat" cmpd="sng">
            <a:solidFill>
              <a:srgbClr val="7C7E7D"/>
            </a:solidFill>
            <a:prstDash val="solid"/>
            <a:miter lim="8000"/>
            <a:headEnd type="none" w="sm" len="sm"/>
            <a:tailEnd type="none" w="sm" len="sm"/>
          </a:ln>
          <a:effectLst>
            <a:outerShdw blurRad="25400" dist="24903" dir="3102150" rotWithShape="0">
              <a:srgbClr val="000000">
                <a:alpha val="23921"/>
              </a:srgbClr>
            </a:outerShdw>
          </a:effectLst>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413;p29"/>
          <p:cNvSpPr/>
          <p:nvPr/>
        </p:nvSpPr>
        <p:spPr>
          <a:xfrm>
            <a:off x="6095295" y="1380221"/>
            <a:ext cx="1131094" cy="1129507"/>
          </a:xfrm>
          <a:custGeom>
            <a:avLst/>
            <a:gdLst/>
            <a:ahLst/>
            <a:cxnLst/>
            <a:rect l="l" t="t" r="r" b="b"/>
            <a:pathLst>
              <a:path w="21600" h="21600" extrusionOk="0">
                <a:moveTo>
                  <a:pt x="0" y="0"/>
                </a:moveTo>
                <a:lnTo>
                  <a:pt x="0" y="5229"/>
                </a:lnTo>
                <a:cubicBezTo>
                  <a:pt x="4179" y="5277"/>
                  <a:pt x="8346" y="6893"/>
                  <a:pt x="11535" y="10087"/>
                </a:cubicBezTo>
                <a:cubicBezTo>
                  <a:pt x="14716" y="13272"/>
                  <a:pt x="16323" y="17426"/>
                  <a:pt x="16378" y="21600"/>
                </a:cubicBezTo>
                <a:lnTo>
                  <a:pt x="21600" y="21600"/>
                </a:lnTo>
                <a:cubicBezTo>
                  <a:pt x="21545" y="16087"/>
                  <a:pt x="19427" y="10590"/>
                  <a:pt x="15226" y="6383"/>
                </a:cubicBezTo>
                <a:cubicBezTo>
                  <a:pt x="11017" y="2168"/>
                  <a:pt x="5516" y="48"/>
                  <a:pt x="0" y="0"/>
                </a:cubicBezTo>
                <a:close/>
              </a:path>
            </a:pathLst>
          </a:custGeom>
          <a:solidFill>
            <a:srgbClr val="35CBE0"/>
          </a:solidFill>
          <a:ln>
            <a:noFill/>
          </a:ln>
          <a:effectLst>
            <a:outerShdw blurRad="38100" dist="32584" dir="2404773" rotWithShape="0">
              <a:srgbClr val="000000">
                <a:alpha val="33333"/>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414;p29"/>
          <p:cNvSpPr/>
          <p:nvPr/>
        </p:nvSpPr>
        <p:spPr>
          <a:xfrm flipH="1">
            <a:off x="4970387" y="1380221"/>
            <a:ext cx="1131095" cy="1129507"/>
          </a:xfrm>
          <a:custGeom>
            <a:avLst/>
            <a:gdLst/>
            <a:ahLst/>
            <a:cxnLst/>
            <a:rect l="l" t="t" r="r" b="b"/>
            <a:pathLst>
              <a:path w="21600" h="21600" extrusionOk="0">
                <a:moveTo>
                  <a:pt x="0" y="0"/>
                </a:moveTo>
                <a:lnTo>
                  <a:pt x="0" y="5229"/>
                </a:lnTo>
                <a:cubicBezTo>
                  <a:pt x="4179" y="5277"/>
                  <a:pt x="8346" y="6893"/>
                  <a:pt x="11535" y="10087"/>
                </a:cubicBezTo>
                <a:cubicBezTo>
                  <a:pt x="14716" y="13272"/>
                  <a:pt x="16323" y="17426"/>
                  <a:pt x="16378" y="21600"/>
                </a:cubicBezTo>
                <a:lnTo>
                  <a:pt x="21600" y="21600"/>
                </a:lnTo>
                <a:cubicBezTo>
                  <a:pt x="21545" y="16087"/>
                  <a:pt x="19427" y="10590"/>
                  <a:pt x="15226" y="6383"/>
                </a:cubicBezTo>
                <a:cubicBezTo>
                  <a:pt x="11017" y="2168"/>
                  <a:pt x="5516" y="48"/>
                  <a:pt x="0" y="0"/>
                </a:cubicBezTo>
                <a:close/>
              </a:path>
            </a:pathLst>
          </a:custGeom>
          <a:solidFill>
            <a:srgbClr val="FB4F53"/>
          </a:solidFill>
          <a:ln>
            <a:noFill/>
          </a:ln>
          <a:effectLst>
            <a:outerShdw blurRad="38100" dist="32584" dir="2404773" rotWithShape="0">
              <a:srgbClr val="000000">
                <a:alpha val="33333"/>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29"/>
          <p:cNvSpPr/>
          <p:nvPr/>
        </p:nvSpPr>
        <p:spPr>
          <a:xfrm rot="10800000" flipH="1">
            <a:off x="6095436" y="2494085"/>
            <a:ext cx="1131095" cy="1129507"/>
          </a:xfrm>
          <a:custGeom>
            <a:avLst/>
            <a:gdLst/>
            <a:ahLst/>
            <a:cxnLst/>
            <a:rect l="l" t="t" r="r" b="b"/>
            <a:pathLst>
              <a:path w="21600" h="21600" extrusionOk="0">
                <a:moveTo>
                  <a:pt x="0" y="0"/>
                </a:moveTo>
                <a:lnTo>
                  <a:pt x="0" y="5229"/>
                </a:lnTo>
                <a:cubicBezTo>
                  <a:pt x="4179" y="5277"/>
                  <a:pt x="8346" y="6893"/>
                  <a:pt x="11535" y="10087"/>
                </a:cubicBezTo>
                <a:cubicBezTo>
                  <a:pt x="14716" y="13272"/>
                  <a:pt x="16323" y="17426"/>
                  <a:pt x="16378" y="21600"/>
                </a:cubicBezTo>
                <a:lnTo>
                  <a:pt x="21600" y="21600"/>
                </a:lnTo>
                <a:cubicBezTo>
                  <a:pt x="21545" y="16087"/>
                  <a:pt x="19427" y="10590"/>
                  <a:pt x="15226" y="6383"/>
                </a:cubicBezTo>
                <a:cubicBezTo>
                  <a:pt x="11017" y="2168"/>
                  <a:pt x="5516" y="48"/>
                  <a:pt x="0" y="0"/>
                </a:cubicBezTo>
                <a:close/>
              </a:path>
            </a:pathLst>
          </a:custGeom>
          <a:solidFill>
            <a:srgbClr val="AE1D4E"/>
          </a:solidFill>
          <a:ln>
            <a:noFill/>
          </a:ln>
          <a:effectLst>
            <a:outerShdw blurRad="38100" dist="32584" dir="2404773" rotWithShape="0">
              <a:srgbClr val="000000">
                <a:alpha val="33333"/>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416;p29"/>
          <p:cNvSpPr/>
          <p:nvPr/>
        </p:nvSpPr>
        <p:spPr>
          <a:xfrm rot="10800000">
            <a:off x="4970528" y="2494085"/>
            <a:ext cx="1131095" cy="1129507"/>
          </a:xfrm>
          <a:custGeom>
            <a:avLst/>
            <a:gdLst/>
            <a:ahLst/>
            <a:cxnLst/>
            <a:rect l="l" t="t" r="r" b="b"/>
            <a:pathLst>
              <a:path w="21600" h="21600" extrusionOk="0">
                <a:moveTo>
                  <a:pt x="0" y="0"/>
                </a:moveTo>
                <a:lnTo>
                  <a:pt x="0" y="5229"/>
                </a:lnTo>
                <a:cubicBezTo>
                  <a:pt x="4179" y="5277"/>
                  <a:pt x="8346" y="6893"/>
                  <a:pt x="11535" y="10087"/>
                </a:cubicBezTo>
                <a:cubicBezTo>
                  <a:pt x="14716" y="13272"/>
                  <a:pt x="16323" y="17426"/>
                  <a:pt x="16378" y="21600"/>
                </a:cubicBezTo>
                <a:lnTo>
                  <a:pt x="21600" y="21600"/>
                </a:lnTo>
                <a:cubicBezTo>
                  <a:pt x="21545" y="16087"/>
                  <a:pt x="19427" y="10590"/>
                  <a:pt x="15226" y="6383"/>
                </a:cubicBezTo>
                <a:cubicBezTo>
                  <a:pt x="11017" y="2168"/>
                  <a:pt x="5516" y="48"/>
                  <a:pt x="0" y="0"/>
                </a:cubicBezTo>
                <a:close/>
              </a:path>
            </a:pathLst>
          </a:custGeom>
          <a:solidFill>
            <a:srgbClr val="EC8F1C"/>
          </a:solidFill>
          <a:ln>
            <a:noFill/>
          </a:ln>
          <a:effectLst>
            <a:outerShdw blurRad="38100" dist="32584" dir="2404773" rotWithShape="0">
              <a:srgbClr val="000000">
                <a:alpha val="33333"/>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29"/>
          <p:cNvSpPr/>
          <p:nvPr/>
        </p:nvSpPr>
        <p:spPr>
          <a:xfrm>
            <a:off x="3951718" y="1977188"/>
            <a:ext cx="718357" cy="2183786"/>
          </a:xfrm>
          <a:custGeom>
            <a:avLst/>
            <a:gdLst/>
            <a:ahLst/>
            <a:cxnLst/>
            <a:rect l="l" t="t" r="r" b="b"/>
            <a:pathLst>
              <a:path w="21525" h="21591" extrusionOk="0">
                <a:moveTo>
                  <a:pt x="21525" y="3"/>
                </a:moveTo>
                <a:lnTo>
                  <a:pt x="2738" y="1"/>
                </a:lnTo>
                <a:cubicBezTo>
                  <a:pt x="2005" y="-9"/>
                  <a:pt x="1293" y="83"/>
                  <a:pt x="774" y="254"/>
                </a:cubicBezTo>
                <a:cubicBezTo>
                  <a:pt x="204" y="441"/>
                  <a:pt x="-75" y="705"/>
                  <a:pt x="17" y="969"/>
                </a:cubicBezTo>
                <a:cubicBezTo>
                  <a:pt x="26" y="1547"/>
                  <a:pt x="32" y="2124"/>
                  <a:pt x="35" y="2702"/>
                </a:cubicBezTo>
                <a:cubicBezTo>
                  <a:pt x="39" y="3601"/>
                  <a:pt x="36" y="4501"/>
                  <a:pt x="35" y="5400"/>
                </a:cubicBezTo>
                <a:cubicBezTo>
                  <a:pt x="32" y="7199"/>
                  <a:pt x="33" y="8998"/>
                  <a:pt x="35" y="10797"/>
                </a:cubicBezTo>
                <a:cubicBezTo>
                  <a:pt x="37" y="14395"/>
                  <a:pt x="37" y="17993"/>
                  <a:pt x="35" y="21591"/>
                </a:cubicBezTo>
              </a:path>
            </a:pathLst>
          </a:custGeom>
          <a:noFill/>
          <a:ln w="25400" cap="flat" cmpd="sng">
            <a:solidFill>
              <a:srgbClr val="7C7E7D"/>
            </a:solidFill>
            <a:prstDash val="solid"/>
            <a:miter lim="8000"/>
            <a:headEnd type="none" w="sm" len="sm"/>
            <a:tailEnd type="none" w="sm" len="sm"/>
          </a:ln>
          <a:effectLst>
            <a:outerShdw blurRad="25400" dist="24903" dir="3102150" rotWithShape="0">
              <a:srgbClr val="000000">
                <a:alpha val="23921"/>
              </a:srgbClr>
            </a:outerShdw>
          </a:effectLst>
        </p:spPr>
        <p:txBody>
          <a:bodyPr spcFirstLastPara="1" wrap="square" lIns="45700" tIns="45700" rIns="45700"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18" name="Google Shape;418;p29" descr="icon-pngs-9.jpg copy 2.png"/>
          <p:cNvPicPr preferRelativeResize="0"/>
          <p:nvPr/>
        </p:nvPicPr>
        <p:blipFill rotWithShape="1">
          <a:blip r:embed="rId3">
            <a:alphaModFix amt="53051"/>
          </a:blip>
          <a:srcRect l="2447" r="2446"/>
          <a:stretch/>
        </p:blipFill>
        <p:spPr>
          <a:xfrm>
            <a:off x="2879201" y="3194555"/>
            <a:ext cx="966419" cy="966419"/>
          </a:xfrm>
          <a:prstGeom prst="rect">
            <a:avLst/>
          </a:prstGeom>
          <a:noFill/>
          <a:ln>
            <a:noFill/>
          </a:ln>
        </p:spPr>
      </p:pic>
      <p:sp>
        <p:nvSpPr>
          <p:cNvPr id="419" name="Google Shape;419;p29"/>
          <p:cNvSpPr txBox="1"/>
          <p:nvPr/>
        </p:nvSpPr>
        <p:spPr>
          <a:xfrm>
            <a:off x="1066800" y="4408224"/>
            <a:ext cx="4419599" cy="1151365"/>
          </a:xfrm>
          <a:prstGeom prst="rect">
            <a:avLst/>
          </a:prstGeom>
          <a:noFill/>
          <a:ln>
            <a:noFill/>
          </a:ln>
        </p:spPr>
        <p:txBody>
          <a:bodyPr spcFirstLastPara="1" wrap="square" lIns="21475" tIns="21475" rIns="21475" bIns="21475" anchor="t" anchorCtr="0">
            <a:spAutoFit/>
          </a:bodyPr>
          <a:lstStyle/>
          <a:p>
            <a:pPr marL="0" marR="0" lvl="0" indent="0" algn="just" rtl="0">
              <a:spcBef>
                <a:spcPts val="0"/>
              </a:spcBef>
              <a:spcAft>
                <a:spcPts val="0"/>
              </a:spcAft>
              <a:buNone/>
            </a:pPr>
            <a:r>
              <a:rPr lang="vi-VN" sz="2400" b="0" u="none">
                <a:solidFill>
                  <a:schemeClr val="dk1"/>
                </a:solidFill>
                <a:latin typeface="Times New Roman"/>
                <a:ea typeface="Times New Roman"/>
                <a:cs typeface="Times New Roman"/>
                <a:sym typeface="Times New Roman"/>
              </a:rPr>
              <a:t>Tại Pháp, ông cùng những nhà ái quốc đã thành lập Nhóm những người Việt Nam yêu nước tại Pháp</a:t>
            </a:r>
            <a:endParaRPr/>
          </a:p>
        </p:txBody>
      </p:sp>
      <p:pic>
        <p:nvPicPr>
          <p:cNvPr id="420" name="Google Shape;420;p29" descr="icon-pngs-9.jpg copy 4.png"/>
          <p:cNvPicPr preferRelativeResize="0"/>
          <p:nvPr/>
        </p:nvPicPr>
        <p:blipFill rotWithShape="1">
          <a:blip r:embed="rId4">
            <a:alphaModFix amt="53051"/>
          </a:blip>
          <a:srcRect t="1079" b="1079"/>
          <a:stretch/>
        </p:blipFill>
        <p:spPr>
          <a:xfrm>
            <a:off x="8273114" y="3184351"/>
            <a:ext cx="966419" cy="966419"/>
          </a:xfrm>
          <a:prstGeom prst="rect">
            <a:avLst/>
          </a:prstGeom>
          <a:noFill/>
          <a:ln>
            <a:noFill/>
          </a:ln>
        </p:spPr>
      </p:pic>
      <p:sp>
        <p:nvSpPr>
          <p:cNvPr id="421" name="Google Shape;421;p29"/>
          <p:cNvSpPr txBox="1"/>
          <p:nvPr/>
        </p:nvSpPr>
        <p:spPr>
          <a:xfrm>
            <a:off x="6789236" y="4409605"/>
            <a:ext cx="4633940" cy="1890029"/>
          </a:xfrm>
          <a:prstGeom prst="rect">
            <a:avLst/>
          </a:prstGeom>
          <a:noFill/>
          <a:ln>
            <a:noFill/>
          </a:ln>
        </p:spPr>
        <p:txBody>
          <a:bodyPr spcFirstLastPara="1" wrap="square" lIns="21475" tIns="21475" rIns="21475" bIns="21475" anchor="t" anchorCtr="0">
            <a:spAutoFit/>
          </a:bodyPr>
          <a:lstStyle/>
          <a:p>
            <a:pPr marL="0" marR="0" lvl="0" indent="0" algn="just" rtl="0">
              <a:spcBef>
                <a:spcPts val="0"/>
              </a:spcBef>
              <a:spcAft>
                <a:spcPts val="0"/>
              </a:spcAft>
              <a:buNone/>
            </a:pPr>
            <a:r>
              <a:rPr lang="vi-VN" sz="2400" b="0" u="none">
                <a:solidFill>
                  <a:schemeClr val="dk1"/>
                </a:solidFill>
                <a:latin typeface="Times New Roman"/>
                <a:ea typeface="Times New Roman"/>
                <a:cs typeface="Times New Roman"/>
                <a:sym typeface="Times New Roman"/>
              </a:rPr>
              <a:t>Liên hệ với một số thành viên trong Liên minh Nhân quyền và Đảng Xã hội Pháp để hoạt động và tranh thủ sự ủng hộ của lực lượng cấp tiến tại Pháp cho cách mạng Việt Nam.</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500"/>
                                        <p:tgtEl>
                                          <p:spTgt spid="414"/>
                                        </p:tgtEl>
                                      </p:cBhvr>
                                    </p:animEffect>
                                  </p:childTnLst>
                                </p:cTn>
                              </p:par>
                              <p:par>
                                <p:cTn id="8" presetID="10" presetClass="entr" presetSubtype="0" fill="hold" nodeType="withEffect">
                                  <p:stCondLst>
                                    <p:cond delay="0"/>
                                  </p:stCondLst>
                                  <p:childTnLst>
                                    <p:set>
                                      <p:cBhvr>
                                        <p:cTn id="9" dur="1" fill="hold">
                                          <p:stCondLst>
                                            <p:cond delay="0"/>
                                          </p:stCondLst>
                                        </p:cTn>
                                        <p:tgtEl>
                                          <p:spTgt spid="416"/>
                                        </p:tgtEl>
                                        <p:attrNameLst>
                                          <p:attrName>style.visibility</p:attrName>
                                        </p:attrNameLst>
                                      </p:cBhvr>
                                      <p:to>
                                        <p:strVal val="visible"/>
                                      </p:to>
                                    </p:set>
                                    <p:animEffect transition="in" filter="fade">
                                      <p:cBhvr>
                                        <p:cTn id="10" dur="500"/>
                                        <p:tgtEl>
                                          <p:spTgt spid="416"/>
                                        </p:tgtEl>
                                      </p:cBhvr>
                                    </p:animEffect>
                                  </p:childTnLst>
                                </p:cTn>
                              </p:par>
                              <p:par>
                                <p:cTn id="11" presetID="10" presetClass="entr" presetSubtype="0" fill="hold" nodeType="withEffect">
                                  <p:stCondLst>
                                    <p:cond delay="0"/>
                                  </p:stCondLst>
                                  <p:childTnLst>
                                    <p:set>
                                      <p:cBhvr>
                                        <p:cTn id="12" dur="1" fill="hold">
                                          <p:stCondLst>
                                            <p:cond delay="0"/>
                                          </p:stCondLst>
                                        </p:cTn>
                                        <p:tgtEl>
                                          <p:spTgt spid="415"/>
                                        </p:tgtEl>
                                        <p:attrNameLst>
                                          <p:attrName>style.visibility</p:attrName>
                                        </p:attrNameLst>
                                      </p:cBhvr>
                                      <p:to>
                                        <p:strVal val="visible"/>
                                      </p:to>
                                    </p:set>
                                    <p:animEffect transition="in" filter="fade">
                                      <p:cBhvr>
                                        <p:cTn id="13" dur="500"/>
                                        <p:tgtEl>
                                          <p:spTgt spid="415"/>
                                        </p:tgtEl>
                                      </p:cBhvr>
                                    </p:animEffect>
                                  </p:childTnLst>
                                </p:cTn>
                              </p:par>
                              <p:par>
                                <p:cTn id="14" presetID="10" presetClass="entr" presetSubtype="0" fill="hold" nodeType="withEffect">
                                  <p:stCondLst>
                                    <p:cond delay="0"/>
                                  </p:stCondLst>
                                  <p:childTnLst>
                                    <p:set>
                                      <p:cBhvr>
                                        <p:cTn id="15" dur="1" fill="hold">
                                          <p:stCondLst>
                                            <p:cond delay="0"/>
                                          </p:stCondLst>
                                        </p:cTn>
                                        <p:tgtEl>
                                          <p:spTgt spid="413"/>
                                        </p:tgtEl>
                                        <p:attrNameLst>
                                          <p:attrName>style.visibility</p:attrName>
                                        </p:attrNameLst>
                                      </p:cBhvr>
                                      <p:to>
                                        <p:strVal val="visible"/>
                                      </p:to>
                                    </p:set>
                                    <p:animEffect transition="in" filter="fade">
                                      <p:cBhvr>
                                        <p:cTn id="16" dur="500"/>
                                        <p:tgtEl>
                                          <p:spTgt spid="4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7"/>
                                        </p:tgtEl>
                                        <p:attrNameLst>
                                          <p:attrName>style.visibility</p:attrName>
                                        </p:attrNameLst>
                                      </p:cBhvr>
                                      <p:to>
                                        <p:strVal val="visible"/>
                                      </p:to>
                                    </p:set>
                                    <p:animEffect transition="in" filter="fade">
                                      <p:cBhvr>
                                        <p:cTn id="21" dur="500"/>
                                        <p:tgtEl>
                                          <p:spTgt spid="417"/>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19"/>
                                        </p:tgtEl>
                                        <p:attrNameLst>
                                          <p:attrName>style.visibility</p:attrName>
                                        </p:attrNameLst>
                                      </p:cBhvr>
                                      <p:to>
                                        <p:strVal val="visible"/>
                                      </p:to>
                                    </p:set>
                                    <p:animEffect transition="in" filter="fade">
                                      <p:cBhvr>
                                        <p:cTn id="25" dur="500"/>
                                        <p:tgtEl>
                                          <p:spTgt spid="419"/>
                                        </p:tgtEl>
                                      </p:cBhvr>
                                    </p:animEffect>
                                  </p:childTnLst>
                                </p:cTn>
                              </p:par>
                            </p:childTnLst>
                          </p:cTn>
                        </p:par>
                        <p:par>
                          <p:cTn id="26" fill="hold">
                            <p:stCondLst>
                              <p:cond delay="1000"/>
                            </p:stCondLst>
                            <p:childTnLst>
                              <p:par>
                                <p:cTn id="27" presetID="23" presetClass="entr" presetSubtype="16" fill="hold" nodeType="afterEffect">
                                  <p:stCondLst>
                                    <p:cond delay="0"/>
                                  </p:stCondLst>
                                  <p:childTnLst>
                                    <p:set>
                                      <p:cBhvr>
                                        <p:cTn id="28" dur="1" fill="hold">
                                          <p:stCondLst>
                                            <p:cond delay="0"/>
                                          </p:stCondLst>
                                        </p:cTn>
                                        <p:tgtEl>
                                          <p:spTgt spid="418"/>
                                        </p:tgtEl>
                                        <p:attrNameLst>
                                          <p:attrName>style.visibility</p:attrName>
                                        </p:attrNameLst>
                                      </p:cBhvr>
                                      <p:to>
                                        <p:strVal val="visible"/>
                                      </p:to>
                                    </p:set>
                                    <p:anim calcmode="lin" valueType="num">
                                      <p:cBhvr additive="base">
                                        <p:cTn id="29" dur="500"/>
                                        <p:tgtEl>
                                          <p:spTgt spid="418"/>
                                        </p:tgtEl>
                                        <p:attrNameLst>
                                          <p:attrName>ppt_w</p:attrName>
                                        </p:attrNameLst>
                                      </p:cBhvr>
                                      <p:tavLst>
                                        <p:tav tm="0">
                                          <p:val>
                                            <p:strVal val="0"/>
                                          </p:val>
                                        </p:tav>
                                        <p:tav tm="100000">
                                          <p:val>
                                            <p:strVal val="#ppt_w"/>
                                          </p:val>
                                        </p:tav>
                                      </p:tavLst>
                                    </p:anim>
                                    <p:anim calcmode="lin" valueType="num">
                                      <p:cBhvr additive="base">
                                        <p:cTn id="30" dur="500"/>
                                        <p:tgtEl>
                                          <p:spTgt spid="418"/>
                                        </p:tgtEl>
                                        <p:attrNameLst>
                                          <p:attrName>ppt_h</p:attrName>
                                        </p:attrNameLst>
                                      </p:cBhvr>
                                      <p:tavLst>
                                        <p:tav tm="0">
                                          <p:val>
                                            <p:str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12"/>
                                        </p:tgtEl>
                                        <p:attrNameLst>
                                          <p:attrName>style.visibility</p:attrName>
                                        </p:attrNameLst>
                                      </p:cBhvr>
                                      <p:to>
                                        <p:strVal val="visible"/>
                                      </p:to>
                                    </p:set>
                                    <p:animEffect transition="in" filter="fade">
                                      <p:cBhvr>
                                        <p:cTn id="35" dur="500"/>
                                        <p:tgtEl>
                                          <p:spTgt spid="412"/>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421"/>
                                        </p:tgtEl>
                                        <p:attrNameLst>
                                          <p:attrName>style.visibility</p:attrName>
                                        </p:attrNameLst>
                                      </p:cBhvr>
                                      <p:to>
                                        <p:strVal val="visible"/>
                                      </p:to>
                                    </p:set>
                                    <p:animEffect transition="in" filter="fade">
                                      <p:cBhvr>
                                        <p:cTn id="39" dur="500"/>
                                        <p:tgtEl>
                                          <p:spTgt spid="421"/>
                                        </p:tgtEl>
                                      </p:cBhvr>
                                    </p:animEffect>
                                  </p:childTnLst>
                                </p:cTn>
                              </p:par>
                            </p:childTnLst>
                          </p:cTn>
                        </p:par>
                        <p:par>
                          <p:cTn id="40" fill="hold">
                            <p:stCondLst>
                              <p:cond delay="1000"/>
                            </p:stCondLst>
                            <p:childTnLst>
                              <p:par>
                                <p:cTn id="41" presetID="23" presetClass="entr" presetSubtype="16" fill="hold" nodeType="afterEffect">
                                  <p:stCondLst>
                                    <p:cond delay="0"/>
                                  </p:stCondLst>
                                  <p:childTnLst>
                                    <p:set>
                                      <p:cBhvr>
                                        <p:cTn id="42" dur="1" fill="hold">
                                          <p:stCondLst>
                                            <p:cond delay="0"/>
                                          </p:stCondLst>
                                        </p:cTn>
                                        <p:tgtEl>
                                          <p:spTgt spid="420"/>
                                        </p:tgtEl>
                                        <p:attrNameLst>
                                          <p:attrName>style.visibility</p:attrName>
                                        </p:attrNameLst>
                                      </p:cBhvr>
                                      <p:to>
                                        <p:strVal val="visible"/>
                                      </p:to>
                                    </p:set>
                                    <p:anim calcmode="lin" valueType="num">
                                      <p:cBhvr additive="base">
                                        <p:cTn id="43" dur="500"/>
                                        <p:tgtEl>
                                          <p:spTgt spid="420"/>
                                        </p:tgtEl>
                                        <p:attrNameLst>
                                          <p:attrName>ppt_w</p:attrName>
                                        </p:attrNameLst>
                                      </p:cBhvr>
                                      <p:tavLst>
                                        <p:tav tm="0">
                                          <p:val>
                                            <p:strVal val="0"/>
                                          </p:val>
                                        </p:tav>
                                        <p:tav tm="100000">
                                          <p:val>
                                            <p:strVal val="#ppt_w"/>
                                          </p:val>
                                        </p:tav>
                                      </p:tavLst>
                                    </p:anim>
                                    <p:anim calcmode="lin" valueType="num">
                                      <p:cBhvr additive="base">
                                        <p:cTn id="44" dur="500"/>
                                        <p:tgtEl>
                                          <p:spTgt spid="4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p3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7" name="Google Shape;427;p30"/>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8" name="Google Shape;428;p30"/>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9" name="Google Shape;429;p30"/>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0" name="Google Shape;430;p30"/>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1" name="Google Shape;431;p30"/>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2" name="Google Shape;432;p30"/>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33" name="Google Shape;433;p30"/>
          <p:cNvSpPr txBox="1"/>
          <p:nvPr/>
        </p:nvSpPr>
        <p:spPr>
          <a:xfrm>
            <a:off x="1318665" y="375921"/>
            <a:ext cx="4564691" cy="646331"/>
          </a:xfrm>
          <a:prstGeom prst="rect">
            <a:avLst/>
          </a:prstGeom>
          <a:solidFill>
            <a:srgbClr val="FFFFFF"/>
          </a:solid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3600"/>
              <a:buFont typeface="Times New Roman"/>
              <a:buNone/>
            </a:pPr>
            <a:r>
              <a:rPr lang="vi-VN" sz="3600" b="1" i="0" u="none" strike="noStrike" cap="none">
                <a:solidFill>
                  <a:srgbClr val="00B0F0"/>
                </a:solidFill>
                <a:latin typeface="Times New Roman"/>
                <a:ea typeface="Times New Roman"/>
                <a:cs typeface="Times New Roman"/>
                <a:sym typeface="Times New Roman"/>
              </a:rPr>
              <a:t>EM CÓ BIẾT</a:t>
            </a:r>
            <a:endParaRPr/>
          </a:p>
        </p:txBody>
      </p:sp>
      <p:sp>
        <p:nvSpPr>
          <p:cNvPr id="434" name="Google Shape;434;p30"/>
          <p:cNvSpPr txBox="1"/>
          <p:nvPr/>
        </p:nvSpPr>
        <p:spPr>
          <a:xfrm>
            <a:off x="337299" y="1490040"/>
            <a:ext cx="6308644" cy="3539430"/>
          </a:xfrm>
          <a:prstGeom prst="rect">
            <a:avLst/>
          </a:prstGeom>
          <a:solidFill>
            <a:srgbClr val="FFFFFF"/>
          </a:solid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B0F0"/>
              </a:buClr>
              <a:buSzPts val="3200"/>
              <a:buFont typeface="Times New Roman"/>
              <a:buNone/>
            </a:pPr>
            <a:r>
              <a:rPr lang="vi-VN" sz="3200" b="1" i="0" u="none" strike="noStrike" cap="none">
                <a:solidFill>
                  <a:srgbClr val="00B0F0"/>
                </a:solidFill>
                <a:latin typeface="Times New Roman"/>
                <a:ea typeface="Times New Roman"/>
                <a:cs typeface="Times New Roman"/>
                <a:sym typeface="Times New Roman"/>
              </a:rPr>
              <a:t>Phan Chu Trinh là ông ngoại của bà Nguyễn Thị Bình - Trưởng phái đoàn Mặt trận Dân tộc Giải phóng miền Nam, rồi Chính phủ Cách mạng lâm thời Cộng hòa Miền Nam Việt Nam tham gia Hội nghị Paris (1968-1973). </a:t>
            </a:r>
            <a:endParaRPr/>
          </a:p>
        </p:txBody>
      </p:sp>
      <p:pic>
        <p:nvPicPr>
          <p:cNvPr id="435" name="Google Shape;435;p30" descr="Nhà ngoại giao Nguyễn Thị Bình người phụ nữ Việt Nam nổi tiếng thế kỷ XX"/>
          <p:cNvPicPr preferRelativeResize="0"/>
          <p:nvPr/>
        </p:nvPicPr>
        <p:blipFill rotWithShape="1">
          <a:blip r:embed="rId3">
            <a:alphaModFix/>
          </a:blip>
          <a:srcRect/>
          <a:stretch/>
        </p:blipFill>
        <p:spPr>
          <a:xfrm>
            <a:off x="6994269" y="3351401"/>
            <a:ext cx="4564691" cy="2932921"/>
          </a:xfrm>
          <a:prstGeom prst="rect">
            <a:avLst/>
          </a:prstGeom>
          <a:noFill/>
          <a:ln>
            <a:noFill/>
          </a:ln>
        </p:spPr>
      </p:pic>
      <p:pic>
        <p:nvPicPr>
          <p:cNvPr id="436" name="Google Shape;436;p30" descr="Bà Nguyễn Thị Bình: Nhà ngoại giao kiệt xuất của Việt Nam"/>
          <p:cNvPicPr preferRelativeResize="0"/>
          <p:nvPr/>
        </p:nvPicPr>
        <p:blipFill rotWithShape="1">
          <a:blip r:embed="rId4">
            <a:alphaModFix/>
          </a:blip>
          <a:srcRect t="10537" b="13889"/>
          <a:stretch/>
        </p:blipFill>
        <p:spPr>
          <a:xfrm>
            <a:off x="7005297" y="747670"/>
            <a:ext cx="4542634" cy="24433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0"/>
        <p:cNvGrpSpPr/>
        <p:nvPr/>
      </p:nvGrpSpPr>
      <p:grpSpPr>
        <a:xfrm>
          <a:off x="0" y="0"/>
          <a:ext cx="0" cy="0"/>
          <a:chOff x="0" y="0"/>
          <a:chExt cx="0" cy="0"/>
        </a:xfrm>
      </p:grpSpPr>
      <p:sp>
        <p:nvSpPr>
          <p:cNvPr id="441" name="Google Shape;441;p3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2" name="Google Shape;442;p31"/>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3" name="Google Shape;443;p31"/>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4" name="Google Shape;444;p31"/>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5" name="Google Shape;445;p31"/>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6" name="Google Shape;446;p31"/>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7" name="Google Shape;447;p31"/>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48" name="Google Shape;448;p31"/>
          <p:cNvSpPr txBox="1"/>
          <p:nvPr/>
        </p:nvSpPr>
        <p:spPr>
          <a:xfrm>
            <a:off x="1369085" y="-4157"/>
            <a:ext cx="10064935" cy="1200329"/>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600" b="1">
                <a:solidFill>
                  <a:srgbClr val="00B0F0"/>
                </a:solidFill>
                <a:latin typeface="Calibri"/>
                <a:ea typeface="Calibri"/>
                <a:cs typeface="Calibri"/>
                <a:sym typeface="Calibri"/>
              </a:rPr>
              <a:t>2. Hoạt động đối ngoại của Nguyễn Ái Quốc và Đảng Cộng sản Đông Dương từ năm 1920 đến năm 1945</a:t>
            </a:r>
            <a:endParaRPr/>
          </a:p>
        </p:txBody>
      </p:sp>
      <p:sp>
        <p:nvSpPr>
          <p:cNvPr id="449" name="Google Shape;449;p31"/>
          <p:cNvSpPr txBox="1"/>
          <p:nvPr/>
        </p:nvSpPr>
        <p:spPr>
          <a:xfrm>
            <a:off x="1204686" y="1120357"/>
            <a:ext cx="10813143"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800" b="1">
                <a:solidFill>
                  <a:srgbClr val="00B0F0"/>
                </a:solidFill>
                <a:latin typeface="Calibri"/>
                <a:ea typeface="Calibri"/>
                <a:cs typeface="Calibri"/>
                <a:sym typeface="Calibri"/>
              </a:rPr>
              <a:t>a) Hoạt động đối ngoại của Nguyễn Ái Quốc từ năm 1911 đến năm 1930</a:t>
            </a:r>
            <a:endParaRPr/>
          </a:p>
        </p:txBody>
      </p:sp>
      <p:sp>
        <p:nvSpPr>
          <p:cNvPr id="450" name="Google Shape;450;p31"/>
          <p:cNvSpPr/>
          <p:nvPr/>
        </p:nvSpPr>
        <p:spPr>
          <a:xfrm>
            <a:off x="3151162" y="2781280"/>
            <a:ext cx="874145" cy="437075"/>
          </a:xfrm>
          <a:custGeom>
            <a:avLst/>
            <a:gdLst/>
            <a:ahLst/>
            <a:cxnLst/>
            <a:rect l="l" t="t" r="r" b="b"/>
            <a:pathLst>
              <a:path w="21600" h="21600" extrusionOk="0">
                <a:moveTo>
                  <a:pt x="0" y="0"/>
                </a:moveTo>
                <a:lnTo>
                  <a:pt x="21600" y="0"/>
                </a:lnTo>
                <a:cubicBezTo>
                  <a:pt x="21600" y="11929"/>
                  <a:pt x="16765" y="21600"/>
                  <a:pt x="10800" y="21600"/>
                </a:cubicBezTo>
                <a:cubicBezTo>
                  <a:pt x="4835" y="21600"/>
                  <a:pt x="0" y="11929"/>
                  <a:pt x="0" y="0"/>
                </a:cubicBezTo>
                <a:close/>
              </a:path>
            </a:pathLst>
          </a:custGeom>
          <a:gradFill>
            <a:gsLst>
              <a:gs pos="0">
                <a:srgbClr val="FF00A2"/>
              </a:gs>
              <a:gs pos="849">
                <a:srgbClr val="FF00A2"/>
              </a:gs>
              <a:gs pos="62946">
                <a:srgbClr val="FF0071"/>
              </a:gs>
              <a:gs pos="97627">
                <a:srgbClr val="FF0040"/>
              </a:gs>
              <a:gs pos="100000">
                <a:srgbClr val="FF0040"/>
              </a:gs>
            </a:gsLst>
            <a:lin ang="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1" name="Google Shape;451;p31"/>
          <p:cNvSpPr/>
          <p:nvPr/>
        </p:nvSpPr>
        <p:spPr>
          <a:xfrm>
            <a:off x="3151162" y="2344211"/>
            <a:ext cx="874145" cy="437074"/>
          </a:xfrm>
          <a:custGeom>
            <a:avLst/>
            <a:gdLst/>
            <a:ahLst/>
            <a:cxnLst/>
            <a:rect l="l" t="t" r="r" b="b"/>
            <a:pathLst>
              <a:path w="21600" h="21600" extrusionOk="0">
                <a:moveTo>
                  <a:pt x="10800" y="0"/>
                </a:moveTo>
                <a:cubicBezTo>
                  <a:pt x="16765" y="0"/>
                  <a:pt x="21600" y="9671"/>
                  <a:pt x="21600" y="21600"/>
                </a:cubicBezTo>
                <a:lnTo>
                  <a:pt x="0" y="21600"/>
                </a:lnTo>
                <a:cubicBezTo>
                  <a:pt x="0" y="9671"/>
                  <a:pt x="4835" y="0"/>
                  <a:pt x="10800" y="0"/>
                </a:cubicBezTo>
                <a:close/>
              </a:path>
            </a:pathLst>
          </a:custGeom>
          <a:gradFill>
            <a:gsLst>
              <a:gs pos="0">
                <a:srgbClr val="FFFFFF"/>
              </a:gs>
              <a:gs pos="22846">
                <a:srgbClr val="FFFFFF"/>
              </a:gs>
              <a:gs pos="63321">
                <a:srgbClr val="E6EAEB"/>
              </a:gs>
              <a:gs pos="99960">
                <a:srgbClr val="CDD5D8"/>
              </a:gs>
              <a:gs pos="100000">
                <a:srgbClr val="CDD5D8"/>
              </a:gs>
            </a:gsLst>
            <a:lin ang="2089255"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2" name="Google Shape;452;p31"/>
          <p:cNvSpPr txBox="1"/>
          <p:nvPr/>
        </p:nvSpPr>
        <p:spPr>
          <a:xfrm>
            <a:off x="3479820" y="2464539"/>
            <a:ext cx="418243" cy="39623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3847"/>
              </a:buClr>
              <a:buSzPts val="2000"/>
              <a:buFont typeface="Century Gothic"/>
              <a:buNone/>
            </a:pPr>
            <a:r>
              <a:rPr lang="vi-VN" sz="2000" b="1" i="0" u="none" strike="noStrike" cap="none">
                <a:solidFill>
                  <a:srgbClr val="FF3847"/>
                </a:solidFill>
                <a:latin typeface="Century Gothic"/>
                <a:ea typeface="Century Gothic"/>
                <a:cs typeface="Century Gothic"/>
                <a:sym typeface="Century Gothic"/>
              </a:rPr>
              <a:t>1</a:t>
            </a:r>
            <a:endParaRPr sz="2000" b="1" i="0" u="none" strike="noStrike" cap="none">
              <a:solidFill>
                <a:srgbClr val="FF3847"/>
              </a:solidFill>
              <a:latin typeface="Century Gothic"/>
              <a:ea typeface="Century Gothic"/>
              <a:cs typeface="Century Gothic"/>
              <a:sym typeface="Century Gothic"/>
            </a:endParaRPr>
          </a:p>
        </p:txBody>
      </p:sp>
      <p:cxnSp>
        <p:nvCxnSpPr>
          <p:cNvPr id="453" name="Google Shape;453;p31"/>
          <p:cNvCxnSpPr/>
          <p:nvPr/>
        </p:nvCxnSpPr>
        <p:spPr>
          <a:xfrm>
            <a:off x="4266110" y="2426793"/>
            <a:ext cx="3" cy="741433"/>
          </a:xfrm>
          <a:prstGeom prst="straightConnector1">
            <a:avLst/>
          </a:prstGeom>
          <a:noFill/>
          <a:ln w="9525" cap="flat" cmpd="sng">
            <a:solidFill>
              <a:srgbClr val="BFBFBF"/>
            </a:solidFill>
            <a:prstDash val="solid"/>
            <a:miter lim="8000"/>
            <a:headEnd type="none" w="sm" len="sm"/>
            <a:tailEnd type="none" w="sm" len="sm"/>
          </a:ln>
        </p:spPr>
      </p:cxnSp>
      <p:sp>
        <p:nvSpPr>
          <p:cNvPr id="454" name="Google Shape;454;p31"/>
          <p:cNvSpPr/>
          <p:nvPr/>
        </p:nvSpPr>
        <p:spPr>
          <a:xfrm rot="-5400000">
            <a:off x="4099673" y="2745584"/>
            <a:ext cx="161618" cy="103846"/>
          </a:xfrm>
          <a:prstGeom prst="triangle">
            <a:avLst>
              <a:gd name="adj" fmla="val 50000"/>
            </a:avLst>
          </a:prstGeom>
          <a:gradFill>
            <a:gsLst>
              <a:gs pos="0">
                <a:srgbClr val="FF0040"/>
              </a:gs>
              <a:gs pos="2372">
                <a:srgbClr val="FF0040"/>
              </a:gs>
              <a:gs pos="37053">
                <a:srgbClr val="FF0071"/>
              </a:gs>
              <a:gs pos="99150">
                <a:srgbClr val="FF00A2"/>
              </a:gs>
              <a:gs pos="100000">
                <a:srgbClr val="FF00A2"/>
              </a:gs>
            </a:gsLst>
            <a:lin ang="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5" name="Google Shape;455;p31"/>
          <p:cNvSpPr/>
          <p:nvPr/>
        </p:nvSpPr>
        <p:spPr>
          <a:xfrm>
            <a:off x="3151162" y="4970767"/>
            <a:ext cx="874145" cy="437075"/>
          </a:xfrm>
          <a:custGeom>
            <a:avLst/>
            <a:gdLst/>
            <a:ahLst/>
            <a:cxnLst/>
            <a:rect l="l" t="t" r="r" b="b"/>
            <a:pathLst>
              <a:path w="21600" h="21600" extrusionOk="0">
                <a:moveTo>
                  <a:pt x="0" y="0"/>
                </a:moveTo>
                <a:lnTo>
                  <a:pt x="21600" y="0"/>
                </a:lnTo>
                <a:cubicBezTo>
                  <a:pt x="21600" y="11929"/>
                  <a:pt x="16765" y="21600"/>
                  <a:pt x="10800" y="21600"/>
                </a:cubicBezTo>
                <a:cubicBezTo>
                  <a:pt x="4835" y="21600"/>
                  <a:pt x="0" y="11929"/>
                  <a:pt x="0" y="0"/>
                </a:cubicBezTo>
                <a:close/>
              </a:path>
            </a:pathLst>
          </a:custGeom>
          <a:gradFill>
            <a:gsLst>
              <a:gs pos="0">
                <a:srgbClr val="FFC203"/>
              </a:gs>
              <a:gs pos="36657">
                <a:srgbClr val="FF7D25"/>
              </a:gs>
              <a:gs pos="77153">
                <a:srgbClr val="FF3847"/>
              </a:gs>
              <a:gs pos="100000">
                <a:srgbClr val="FF3847"/>
              </a:gs>
            </a:gsLst>
            <a:lin ang="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6" name="Google Shape;456;p31"/>
          <p:cNvSpPr/>
          <p:nvPr/>
        </p:nvSpPr>
        <p:spPr>
          <a:xfrm>
            <a:off x="3151162" y="4533697"/>
            <a:ext cx="874145" cy="437074"/>
          </a:xfrm>
          <a:custGeom>
            <a:avLst/>
            <a:gdLst/>
            <a:ahLst/>
            <a:cxnLst/>
            <a:rect l="l" t="t" r="r" b="b"/>
            <a:pathLst>
              <a:path w="21600" h="21600" extrusionOk="0">
                <a:moveTo>
                  <a:pt x="10800" y="0"/>
                </a:moveTo>
                <a:cubicBezTo>
                  <a:pt x="16765" y="0"/>
                  <a:pt x="21600" y="9671"/>
                  <a:pt x="21600" y="21600"/>
                </a:cubicBezTo>
                <a:lnTo>
                  <a:pt x="0" y="21600"/>
                </a:lnTo>
                <a:cubicBezTo>
                  <a:pt x="0" y="9671"/>
                  <a:pt x="4835" y="0"/>
                  <a:pt x="10800" y="0"/>
                </a:cubicBezTo>
                <a:close/>
              </a:path>
            </a:pathLst>
          </a:custGeom>
          <a:gradFill>
            <a:gsLst>
              <a:gs pos="0">
                <a:srgbClr val="FFFFFF"/>
              </a:gs>
              <a:gs pos="22846">
                <a:srgbClr val="FFFFFF"/>
              </a:gs>
              <a:gs pos="63321">
                <a:srgbClr val="E6EAEB"/>
              </a:gs>
              <a:gs pos="99960">
                <a:srgbClr val="CDD5D8"/>
              </a:gs>
              <a:gs pos="100000">
                <a:srgbClr val="CDD5D8"/>
              </a:gs>
            </a:gsLst>
            <a:lin ang="2089255"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7" name="Google Shape;457;p31"/>
          <p:cNvSpPr txBox="1"/>
          <p:nvPr/>
        </p:nvSpPr>
        <p:spPr>
          <a:xfrm>
            <a:off x="3487736" y="4654024"/>
            <a:ext cx="418243" cy="39623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8A00"/>
              </a:buClr>
              <a:buSzPts val="2000"/>
              <a:buFont typeface="Century Gothic"/>
              <a:buNone/>
            </a:pPr>
            <a:r>
              <a:rPr lang="vi-VN" sz="2000" b="1" i="0" u="none" strike="noStrike" cap="none">
                <a:solidFill>
                  <a:srgbClr val="FF8A00"/>
                </a:solidFill>
                <a:latin typeface="Century Gothic"/>
                <a:ea typeface="Century Gothic"/>
                <a:cs typeface="Century Gothic"/>
                <a:sym typeface="Century Gothic"/>
              </a:rPr>
              <a:t>2</a:t>
            </a:r>
            <a:endParaRPr sz="2000" b="1" i="0" u="none" strike="noStrike" cap="none">
              <a:solidFill>
                <a:srgbClr val="FF8A00"/>
              </a:solidFill>
              <a:latin typeface="Century Gothic"/>
              <a:ea typeface="Century Gothic"/>
              <a:cs typeface="Century Gothic"/>
              <a:sym typeface="Century Gothic"/>
            </a:endParaRPr>
          </a:p>
        </p:txBody>
      </p:sp>
      <p:cxnSp>
        <p:nvCxnSpPr>
          <p:cNvPr id="458" name="Google Shape;458;p31"/>
          <p:cNvCxnSpPr/>
          <p:nvPr/>
        </p:nvCxnSpPr>
        <p:spPr>
          <a:xfrm>
            <a:off x="4231899" y="4616278"/>
            <a:ext cx="3" cy="741434"/>
          </a:xfrm>
          <a:prstGeom prst="straightConnector1">
            <a:avLst/>
          </a:prstGeom>
          <a:noFill/>
          <a:ln w="9525" cap="flat" cmpd="sng">
            <a:solidFill>
              <a:srgbClr val="BFBFBF"/>
            </a:solidFill>
            <a:prstDash val="solid"/>
            <a:miter lim="8000"/>
            <a:headEnd type="none" w="sm" len="sm"/>
            <a:tailEnd type="none" w="sm" len="sm"/>
          </a:ln>
        </p:spPr>
      </p:cxnSp>
      <p:sp>
        <p:nvSpPr>
          <p:cNvPr id="459" name="Google Shape;459;p31"/>
          <p:cNvSpPr/>
          <p:nvPr/>
        </p:nvSpPr>
        <p:spPr>
          <a:xfrm rot="-5400000">
            <a:off x="4065460" y="4935071"/>
            <a:ext cx="161618" cy="103847"/>
          </a:xfrm>
          <a:prstGeom prst="triangle">
            <a:avLst>
              <a:gd name="adj" fmla="val 50000"/>
            </a:avLst>
          </a:prstGeom>
          <a:gradFill>
            <a:gsLst>
              <a:gs pos="0">
                <a:srgbClr val="FFC203"/>
              </a:gs>
              <a:gs pos="36657">
                <a:srgbClr val="FF7D25"/>
              </a:gs>
              <a:gs pos="77153">
                <a:srgbClr val="FF3847"/>
              </a:gs>
              <a:gs pos="100000">
                <a:srgbClr val="FF3847"/>
              </a:gs>
            </a:gsLst>
            <a:lin ang="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60" name="Google Shape;460;p31" descr="Graphic 44"/>
          <p:cNvPicPr preferRelativeResize="0"/>
          <p:nvPr/>
        </p:nvPicPr>
        <p:blipFill rotWithShape="1">
          <a:blip r:embed="rId3">
            <a:alphaModFix/>
          </a:blip>
          <a:srcRect/>
          <a:stretch/>
        </p:blipFill>
        <p:spPr>
          <a:xfrm>
            <a:off x="3389816" y="2801853"/>
            <a:ext cx="381003" cy="381003"/>
          </a:xfrm>
          <a:prstGeom prst="rect">
            <a:avLst/>
          </a:prstGeom>
          <a:noFill/>
          <a:ln>
            <a:noFill/>
          </a:ln>
        </p:spPr>
      </p:pic>
      <p:pic>
        <p:nvPicPr>
          <p:cNvPr id="461" name="Google Shape;461;p31" descr="Graphic 70"/>
          <p:cNvPicPr preferRelativeResize="0"/>
          <p:nvPr/>
        </p:nvPicPr>
        <p:blipFill rotWithShape="1">
          <a:blip r:embed="rId4">
            <a:alphaModFix/>
          </a:blip>
          <a:srcRect/>
          <a:stretch/>
        </p:blipFill>
        <p:spPr>
          <a:xfrm>
            <a:off x="3405650" y="4966533"/>
            <a:ext cx="381003" cy="381003"/>
          </a:xfrm>
          <a:prstGeom prst="rect">
            <a:avLst/>
          </a:prstGeom>
          <a:noFill/>
          <a:ln>
            <a:noFill/>
          </a:ln>
        </p:spPr>
      </p:pic>
      <p:sp>
        <p:nvSpPr>
          <p:cNvPr id="462" name="Google Shape;462;p31"/>
          <p:cNvSpPr txBox="1"/>
          <p:nvPr/>
        </p:nvSpPr>
        <p:spPr>
          <a:xfrm>
            <a:off x="4396275" y="1890198"/>
            <a:ext cx="5504826" cy="1938988"/>
          </a:xfrm>
          <a:prstGeom prst="rect">
            <a:avLst/>
          </a:prstGeom>
          <a:noFill/>
          <a:ln>
            <a:noFill/>
          </a:ln>
        </p:spPr>
        <p:txBody>
          <a:bodyPr spcFirstLastPara="1" wrap="square" lIns="45700" tIns="45700" rIns="45700" bIns="45700" anchor="t" anchorCtr="0">
            <a:spAutoFit/>
          </a:bodyPr>
          <a:lstStyle/>
          <a:p>
            <a:pPr marL="0" marR="0" lvl="0" indent="0" algn="just" rtl="0">
              <a:spcBef>
                <a:spcPts val="0"/>
              </a:spcBef>
              <a:spcAft>
                <a:spcPts val="0"/>
              </a:spcAft>
              <a:buNone/>
            </a:pPr>
            <a:r>
              <a:rPr lang="vi-VN" sz="2400">
                <a:solidFill>
                  <a:srgbClr val="000000"/>
                </a:solidFill>
                <a:latin typeface="Times New Roman"/>
                <a:ea typeface="Times New Roman"/>
                <a:cs typeface="Times New Roman"/>
                <a:sym typeface="Times New Roman"/>
              </a:rPr>
              <a:t>Từ năm 1911 đến năm 1920, trong những năm ở Pháp, Liên Xô, Trung Quốc,... Người tham gia và đóng góp tích cực vào phong trào cộng sản, công nhân và phong trào đấu tranh của các dân tộc thuộc địa. </a:t>
            </a:r>
            <a:endParaRPr sz="2400">
              <a:solidFill>
                <a:srgbClr val="000000"/>
              </a:solidFill>
              <a:latin typeface="Times New Roman"/>
              <a:ea typeface="Times New Roman"/>
              <a:cs typeface="Times New Roman"/>
              <a:sym typeface="Times New Roman"/>
            </a:endParaRPr>
          </a:p>
        </p:txBody>
      </p:sp>
      <p:sp>
        <p:nvSpPr>
          <p:cNvPr id="463" name="Google Shape;463;p31"/>
          <p:cNvSpPr txBox="1"/>
          <p:nvPr/>
        </p:nvSpPr>
        <p:spPr>
          <a:xfrm>
            <a:off x="4369977" y="4121357"/>
            <a:ext cx="5504817" cy="2308320"/>
          </a:xfrm>
          <a:prstGeom prst="rect">
            <a:avLst/>
          </a:prstGeom>
          <a:noFill/>
          <a:ln>
            <a:noFill/>
          </a:ln>
        </p:spPr>
        <p:txBody>
          <a:bodyPr spcFirstLastPara="1" wrap="square" lIns="45700" tIns="45700" rIns="45700" bIns="45700" anchor="t" anchorCtr="0">
            <a:spAutoFit/>
          </a:bodyPr>
          <a:lstStyle/>
          <a:p>
            <a:pPr marL="0" marR="0" lvl="0" indent="0" algn="just" rtl="0">
              <a:spcBef>
                <a:spcPts val="0"/>
              </a:spcBef>
              <a:spcAft>
                <a:spcPts val="0"/>
              </a:spcAft>
              <a:buNone/>
            </a:pPr>
            <a:r>
              <a:rPr lang="vi-VN" sz="2400">
                <a:solidFill>
                  <a:srgbClr val="000000"/>
                </a:solidFill>
                <a:latin typeface="Times New Roman"/>
                <a:ea typeface="Times New Roman"/>
                <a:cs typeface="Times New Roman"/>
                <a:sym typeface="Times New Roman"/>
              </a:rPr>
              <a:t>Hoạt động của Nguyễn Ái Quốc những năm 1920-1930 nhằm tìm kiếm sự ủng hộ, giúp đỡ của quốc tế đã đặt nền móng cho quan hệ đối ngoại của Việt Nam với các tổ chức chính trị cách mạng và các lực lượng dân chú tiến bộ trên thế giới.</a:t>
            </a:r>
            <a:endParaRPr sz="2400">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51"/>
                                        </p:tgtEl>
                                        <p:attrNameLst>
                                          <p:attrName>style.visibility</p:attrName>
                                        </p:attrNameLst>
                                      </p:cBhvr>
                                      <p:to>
                                        <p:strVal val="visible"/>
                                      </p:to>
                                    </p:set>
                                    <p:anim calcmode="lin" valueType="num">
                                      <p:cBhvr additive="base">
                                        <p:cTn id="7" dur="400"/>
                                        <p:tgtEl>
                                          <p:spTgt spid="451"/>
                                        </p:tgtEl>
                                        <p:attrNameLst>
                                          <p:attrName>ppt_w</p:attrName>
                                        </p:attrNameLst>
                                      </p:cBhvr>
                                      <p:tavLst>
                                        <p:tav tm="0">
                                          <p:val>
                                            <p:strVal val="0"/>
                                          </p:val>
                                        </p:tav>
                                        <p:tav tm="100000">
                                          <p:val>
                                            <p:strVal val="#ppt_w"/>
                                          </p:val>
                                        </p:tav>
                                      </p:tavLst>
                                    </p:anim>
                                    <p:anim calcmode="lin" valueType="num">
                                      <p:cBhvr additive="base">
                                        <p:cTn id="8" dur="400"/>
                                        <p:tgtEl>
                                          <p:spTgt spid="451"/>
                                        </p:tgtEl>
                                        <p:attrNameLst>
                                          <p:attrName>ppt_h</p:attrName>
                                        </p:attrNameLst>
                                      </p:cBhvr>
                                      <p:tavLst>
                                        <p:tav tm="0">
                                          <p:val>
                                            <p:strVal val="0"/>
                                          </p:val>
                                        </p:tav>
                                        <p:tav tm="100000">
                                          <p:val>
                                            <p:strVal val="#ppt_h"/>
                                          </p:val>
                                        </p:tav>
                                      </p:tavLst>
                                    </p:anim>
                                  </p:childTnLst>
                                </p:cTn>
                              </p:par>
                            </p:childTnLst>
                          </p:cTn>
                        </p:par>
                        <p:par>
                          <p:cTn id="9" fill="hold">
                            <p:stCondLst>
                              <p:cond delay="400"/>
                            </p:stCondLst>
                            <p:childTnLst>
                              <p:par>
                                <p:cTn id="10" presetID="23" presetClass="entr" presetSubtype="16" fill="hold" nodeType="afterEffect">
                                  <p:stCondLst>
                                    <p:cond delay="0"/>
                                  </p:stCondLst>
                                  <p:childTnLst>
                                    <p:set>
                                      <p:cBhvr>
                                        <p:cTn id="11" dur="1" fill="hold">
                                          <p:stCondLst>
                                            <p:cond delay="0"/>
                                          </p:stCondLst>
                                        </p:cTn>
                                        <p:tgtEl>
                                          <p:spTgt spid="450"/>
                                        </p:tgtEl>
                                        <p:attrNameLst>
                                          <p:attrName>style.visibility</p:attrName>
                                        </p:attrNameLst>
                                      </p:cBhvr>
                                      <p:to>
                                        <p:strVal val="visible"/>
                                      </p:to>
                                    </p:set>
                                    <p:anim calcmode="lin" valueType="num">
                                      <p:cBhvr additive="base">
                                        <p:cTn id="12" dur="400"/>
                                        <p:tgtEl>
                                          <p:spTgt spid="450"/>
                                        </p:tgtEl>
                                        <p:attrNameLst>
                                          <p:attrName>ppt_w</p:attrName>
                                        </p:attrNameLst>
                                      </p:cBhvr>
                                      <p:tavLst>
                                        <p:tav tm="0">
                                          <p:val>
                                            <p:strVal val="0"/>
                                          </p:val>
                                        </p:tav>
                                        <p:tav tm="100000">
                                          <p:val>
                                            <p:strVal val="#ppt_w"/>
                                          </p:val>
                                        </p:tav>
                                      </p:tavLst>
                                    </p:anim>
                                    <p:anim calcmode="lin" valueType="num">
                                      <p:cBhvr additive="base">
                                        <p:cTn id="13" dur="400"/>
                                        <p:tgtEl>
                                          <p:spTgt spid="450"/>
                                        </p:tgtEl>
                                        <p:attrNameLst>
                                          <p:attrName>ppt_h</p:attrName>
                                        </p:attrNameLst>
                                      </p:cBhvr>
                                      <p:tavLst>
                                        <p:tav tm="0">
                                          <p:val>
                                            <p:strVal val="0"/>
                                          </p:val>
                                        </p:tav>
                                        <p:tav tm="100000">
                                          <p:val>
                                            <p:strVal val="#ppt_h"/>
                                          </p:val>
                                        </p:tav>
                                      </p:tavLst>
                                    </p:anim>
                                  </p:childTnLst>
                                </p:cTn>
                              </p:par>
                            </p:childTnLst>
                          </p:cTn>
                        </p:par>
                        <p:par>
                          <p:cTn id="14" fill="hold">
                            <p:stCondLst>
                              <p:cond delay="800"/>
                            </p:stCondLst>
                            <p:childTnLst>
                              <p:par>
                                <p:cTn id="15" presetID="23" presetClass="entr" presetSubtype="16" fill="hold" nodeType="afterEffect">
                                  <p:stCondLst>
                                    <p:cond delay="0"/>
                                  </p:stCondLst>
                                  <p:childTnLst>
                                    <p:set>
                                      <p:cBhvr>
                                        <p:cTn id="16" dur="1" fill="hold">
                                          <p:stCondLst>
                                            <p:cond delay="0"/>
                                          </p:stCondLst>
                                        </p:cTn>
                                        <p:tgtEl>
                                          <p:spTgt spid="452"/>
                                        </p:tgtEl>
                                        <p:attrNameLst>
                                          <p:attrName>style.visibility</p:attrName>
                                        </p:attrNameLst>
                                      </p:cBhvr>
                                      <p:to>
                                        <p:strVal val="visible"/>
                                      </p:to>
                                    </p:set>
                                    <p:anim calcmode="lin" valueType="num">
                                      <p:cBhvr additive="base">
                                        <p:cTn id="17" dur="400"/>
                                        <p:tgtEl>
                                          <p:spTgt spid="452"/>
                                        </p:tgtEl>
                                        <p:attrNameLst>
                                          <p:attrName>ppt_w</p:attrName>
                                        </p:attrNameLst>
                                      </p:cBhvr>
                                      <p:tavLst>
                                        <p:tav tm="0">
                                          <p:val>
                                            <p:strVal val="0"/>
                                          </p:val>
                                        </p:tav>
                                        <p:tav tm="100000">
                                          <p:val>
                                            <p:strVal val="#ppt_w"/>
                                          </p:val>
                                        </p:tav>
                                      </p:tavLst>
                                    </p:anim>
                                    <p:anim calcmode="lin" valueType="num">
                                      <p:cBhvr additive="base">
                                        <p:cTn id="18" dur="400"/>
                                        <p:tgtEl>
                                          <p:spTgt spid="452"/>
                                        </p:tgtEl>
                                        <p:attrNameLst>
                                          <p:attrName>ppt_h</p:attrName>
                                        </p:attrNameLst>
                                      </p:cBhvr>
                                      <p:tavLst>
                                        <p:tav tm="0">
                                          <p:val>
                                            <p:strVal val="0"/>
                                          </p:val>
                                        </p:tav>
                                        <p:tav tm="100000">
                                          <p:val>
                                            <p:strVal val="#ppt_h"/>
                                          </p:val>
                                        </p:tav>
                                      </p:tavLst>
                                    </p:anim>
                                  </p:childTnLst>
                                </p:cTn>
                              </p:par>
                            </p:childTnLst>
                          </p:cTn>
                        </p:par>
                        <p:par>
                          <p:cTn id="19" fill="hold">
                            <p:stCondLst>
                              <p:cond delay="1200"/>
                            </p:stCondLst>
                            <p:childTnLst>
                              <p:par>
                                <p:cTn id="20" presetID="10" presetClass="entr" presetSubtype="0" fill="hold" nodeType="afterEffect">
                                  <p:stCondLst>
                                    <p:cond delay="0"/>
                                  </p:stCondLst>
                                  <p:childTnLst>
                                    <p:set>
                                      <p:cBhvr>
                                        <p:cTn id="21" dur="1" fill="hold">
                                          <p:stCondLst>
                                            <p:cond delay="0"/>
                                          </p:stCondLst>
                                        </p:cTn>
                                        <p:tgtEl>
                                          <p:spTgt spid="453"/>
                                        </p:tgtEl>
                                        <p:attrNameLst>
                                          <p:attrName>style.visibility</p:attrName>
                                        </p:attrNameLst>
                                      </p:cBhvr>
                                      <p:to>
                                        <p:strVal val="visible"/>
                                      </p:to>
                                    </p:set>
                                    <p:animEffect transition="in" filter="fade">
                                      <p:cBhvr>
                                        <p:cTn id="22" dur="400"/>
                                        <p:tgtEl>
                                          <p:spTgt spid="453"/>
                                        </p:tgtEl>
                                      </p:cBhvr>
                                    </p:animEffect>
                                  </p:childTnLst>
                                </p:cTn>
                              </p:par>
                            </p:childTnLst>
                          </p:cTn>
                        </p:par>
                        <p:par>
                          <p:cTn id="23" fill="hold">
                            <p:stCondLst>
                              <p:cond delay="1600"/>
                            </p:stCondLst>
                            <p:childTnLst>
                              <p:par>
                                <p:cTn id="24" presetID="10" presetClass="entr" presetSubtype="0" fill="hold" nodeType="afterEffect">
                                  <p:stCondLst>
                                    <p:cond delay="0"/>
                                  </p:stCondLst>
                                  <p:childTnLst>
                                    <p:set>
                                      <p:cBhvr>
                                        <p:cTn id="25" dur="1" fill="hold">
                                          <p:stCondLst>
                                            <p:cond delay="0"/>
                                          </p:stCondLst>
                                        </p:cTn>
                                        <p:tgtEl>
                                          <p:spTgt spid="454"/>
                                        </p:tgtEl>
                                        <p:attrNameLst>
                                          <p:attrName>style.visibility</p:attrName>
                                        </p:attrNameLst>
                                      </p:cBhvr>
                                      <p:to>
                                        <p:strVal val="visible"/>
                                      </p:to>
                                    </p:set>
                                    <p:animEffect transition="in" filter="fade">
                                      <p:cBhvr>
                                        <p:cTn id="26" dur="400"/>
                                        <p:tgtEl>
                                          <p:spTgt spid="454"/>
                                        </p:tgtEl>
                                      </p:cBhvr>
                                    </p:animEffect>
                                  </p:childTnLst>
                                </p:cTn>
                              </p:par>
                            </p:childTnLst>
                          </p:cTn>
                        </p:par>
                        <p:par>
                          <p:cTn id="27" fill="hold">
                            <p:stCondLst>
                              <p:cond delay="2000"/>
                            </p:stCondLst>
                            <p:childTnLst>
                              <p:par>
                                <p:cTn id="28" presetID="23" presetClass="entr" presetSubtype="16" fill="hold" nodeType="afterEffect">
                                  <p:stCondLst>
                                    <p:cond delay="0"/>
                                  </p:stCondLst>
                                  <p:childTnLst>
                                    <p:set>
                                      <p:cBhvr>
                                        <p:cTn id="29" dur="1" fill="hold">
                                          <p:stCondLst>
                                            <p:cond delay="0"/>
                                          </p:stCondLst>
                                        </p:cTn>
                                        <p:tgtEl>
                                          <p:spTgt spid="460"/>
                                        </p:tgtEl>
                                        <p:attrNameLst>
                                          <p:attrName>style.visibility</p:attrName>
                                        </p:attrNameLst>
                                      </p:cBhvr>
                                      <p:to>
                                        <p:strVal val="visible"/>
                                      </p:to>
                                    </p:set>
                                    <p:anim calcmode="lin" valueType="num">
                                      <p:cBhvr additive="base">
                                        <p:cTn id="30" dur="400"/>
                                        <p:tgtEl>
                                          <p:spTgt spid="460"/>
                                        </p:tgtEl>
                                        <p:attrNameLst>
                                          <p:attrName>ppt_w</p:attrName>
                                        </p:attrNameLst>
                                      </p:cBhvr>
                                      <p:tavLst>
                                        <p:tav tm="0">
                                          <p:val>
                                            <p:strVal val="0"/>
                                          </p:val>
                                        </p:tav>
                                        <p:tav tm="100000">
                                          <p:val>
                                            <p:strVal val="#ppt_w"/>
                                          </p:val>
                                        </p:tav>
                                      </p:tavLst>
                                    </p:anim>
                                    <p:anim calcmode="lin" valueType="num">
                                      <p:cBhvr additive="base">
                                        <p:cTn id="31" dur="400"/>
                                        <p:tgtEl>
                                          <p:spTgt spid="460"/>
                                        </p:tgtEl>
                                        <p:attrNameLst>
                                          <p:attrName>ppt_h</p:attrName>
                                        </p:attrNameLst>
                                      </p:cBhvr>
                                      <p:tavLst>
                                        <p:tav tm="0">
                                          <p:val>
                                            <p:strVal val="0"/>
                                          </p:val>
                                        </p:tav>
                                        <p:tav tm="100000">
                                          <p:val>
                                            <p:strVal val="#ppt_h"/>
                                          </p:val>
                                        </p:tav>
                                      </p:tavLst>
                                    </p:anim>
                                  </p:childTnLst>
                                </p:cTn>
                              </p:par>
                            </p:childTnLst>
                          </p:cTn>
                        </p:par>
                        <p:par>
                          <p:cTn id="32" fill="hold">
                            <p:stCondLst>
                              <p:cond delay="2400"/>
                            </p:stCondLst>
                            <p:childTnLst>
                              <p:par>
                                <p:cTn id="33" presetID="10" presetClass="entr" presetSubtype="0" fill="hold" nodeType="afterEffect">
                                  <p:stCondLst>
                                    <p:cond delay="0"/>
                                  </p:stCondLst>
                                  <p:childTnLst>
                                    <p:set>
                                      <p:cBhvr>
                                        <p:cTn id="34" dur="1" fill="hold">
                                          <p:stCondLst>
                                            <p:cond delay="0"/>
                                          </p:stCondLst>
                                        </p:cTn>
                                        <p:tgtEl>
                                          <p:spTgt spid="462"/>
                                        </p:tgtEl>
                                        <p:attrNameLst>
                                          <p:attrName>style.visibility</p:attrName>
                                        </p:attrNameLst>
                                      </p:cBhvr>
                                      <p:to>
                                        <p:strVal val="visible"/>
                                      </p:to>
                                    </p:set>
                                    <p:animEffect transition="in" filter="fade">
                                      <p:cBhvr>
                                        <p:cTn id="35" dur="400"/>
                                        <p:tgtEl>
                                          <p:spTgt spid="462"/>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456"/>
                                        </p:tgtEl>
                                        <p:attrNameLst>
                                          <p:attrName>style.visibility</p:attrName>
                                        </p:attrNameLst>
                                      </p:cBhvr>
                                      <p:to>
                                        <p:strVal val="visible"/>
                                      </p:to>
                                    </p:set>
                                    <p:anim calcmode="lin" valueType="num">
                                      <p:cBhvr additive="base">
                                        <p:cTn id="40" dur="400"/>
                                        <p:tgtEl>
                                          <p:spTgt spid="456"/>
                                        </p:tgtEl>
                                        <p:attrNameLst>
                                          <p:attrName>ppt_w</p:attrName>
                                        </p:attrNameLst>
                                      </p:cBhvr>
                                      <p:tavLst>
                                        <p:tav tm="0">
                                          <p:val>
                                            <p:strVal val="0"/>
                                          </p:val>
                                        </p:tav>
                                        <p:tav tm="100000">
                                          <p:val>
                                            <p:strVal val="#ppt_w"/>
                                          </p:val>
                                        </p:tav>
                                      </p:tavLst>
                                    </p:anim>
                                    <p:anim calcmode="lin" valueType="num">
                                      <p:cBhvr additive="base">
                                        <p:cTn id="41" dur="400"/>
                                        <p:tgtEl>
                                          <p:spTgt spid="456"/>
                                        </p:tgtEl>
                                        <p:attrNameLst>
                                          <p:attrName>ppt_h</p:attrName>
                                        </p:attrNameLst>
                                      </p:cBhvr>
                                      <p:tavLst>
                                        <p:tav tm="0">
                                          <p:val>
                                            <p:strVal val="0"/>
                                          </p:val>
                                        </p:tav>
                                        <p:tav tm="100000">
                                          <p:val>
                                            <p:strVal val="#ppt_h"/>
                                          </p:val>
                                        </p:tav>
                                      </p:tavLst>
                                    </p:anim>
                                  </p:childTnLst>
                                </p:cTn>
                              </p:par>
                            </p:childTnLst>
                          </p:cTn>
                        </p:par>
                        <p:par>
                          <p:cTn id="42" fill="hold">
                            <p:stCondLst>
                              <p:cond delay="400"/>
                            </p:stCondLst>
                            <p:childTnLst>
                              <p:par>
                                <p:cTn id="43" presetID="23" presetClass="entr" presetSubtype="16" fill="hold" nodeType="afterEffect">
                                  <p:stCondLst>
                                    <p:cond delay="0"/>
                                  </p:stCondLst>
                                  <p:childTnLst>
                                    <p:set>
                                      <p:cBhvr>
                                        <p:cTn id="44" dur="1" fill="hold">
                                          <p:stCondLst>
                                            <p:cond delay="0"/>
                                          </p:stCondLst>
                                        </p:cTn>
                                        <p:tgtEl>
                                          <p:spTgt spid="455"/>
                                        </p:tgtEl>
                                        <p:attrNameLst>
                                          <p:attrName>style.visibility</p:attrName>
                                        </p:attrNameLst>
                                      </p:cBhvr>
                                      <p:to>
                                        <p:strVal val="visible"/>
                                      </p:to>
                                    </p:set>
                                    <p:anim calcmode="lin" valueType="num">
                                      <p:cBhvr additive="base">
                                        <p:cTn id="45" dur="400"/>
                                        <p:tgtEl>
                                          <p:spTgt spid="455"/>
                                        </p:tgtEl>
                                        <p:attrNameLst>
                                          <p:attrName>ppt_w</p:attrName>
                                        </p:attrNameLst>
                                      </p:cBhvr>
                                      <p:tavLst>
                                        <p:tav tm="0">
                                          <p:val>
                                            <p:strVal val="0"/>
                                          </p:val>
                                        </p:tav>
                                        <p:tav tm="100000">
                                          <p:val>
                                            <p:strVal val="#ppt_w"/>
                                          </p:val>
                                        </p:tav>
                                      </p:tavLst>
                                    </p:anim>
                                    <p:anim calcmode="lin" valueType="num">
                                      <p:cBhvr additive="base">
                                        <p:cTn id="46" dur="400"/>
                                        <p:tgtEl>
                                          <p:spTgt spid="455"/>
                                        </p:tgtEl>
                                        <p:attrNameLst>
                                          <p:attrName>ppt_h</p:attrName>
                                        </p:attrNameLst>
                                      </p:cBhvr>
                                      <p:tavLst>
                                        <p:tav tm="0">
                                          <p:val>
                                            <p:strVal val="0"/>
                                          </p:val>
                                        </p:tav>
                                        <p:tav tm="100000">
                                          <p:val>
                                            <p:strVal val="#ppt_h"/>
                                          </p:val>
                                        </p:tav>
                                      </p:tavLst>
                                    </p:anim>
                                  </p:childTnLst>
                                </p:cTn>
                              </p:par>
                            </p:childTnLst>
                          </p:cTn>
                        </p:par>
                        <p:par>
                          <p:cTn id="47" fill="hold">
                            <p:stCondLst>
                              <p:cond delay="800"/>
                            </p:stCondLst>
                            <p:childTnLst>
                              <p:par>
                                <p:cTn id="48" presetID="23" presetClass="entr" presetSubtype="16" fill="hold" nodeType="afterEffect">
                                  <p:stCondLst>
                                    <p:cond delay="0"/>
                                  </p:stCondLst>
                                  <p:childTnLst>
                                    <p:set>
                                      <p:cBhvr>
                                        <p:cTn id="49" dur="1" fill="hold">
                                          <p:stCondLst>
                                            <p:cond delay="0"/>
                                          </p:stCondLst>
                                        </p:cTn>
                                        <p:tgtEl>
                                          <p:spTgt spid="457"/>
                                        </p:tgtEl>
                                        <p:attrNameLst>
                                          <p:attrName>style.visibility</p:attrName>
                                        </p:attrNameLst>
                                      </p:cBhvr>
                                      <p:to>
                                        <p:strVal val="visible"/>
                                      </p:to>
                                    </p:set>
                                    <p:anim calcmode="lin" valueType="num">
                                      <p:cBhvr additive="base">
                                        <p:cTn id="50" dur="400"/>
                                        <p:tgtEl>
                                          <p:spTgt spid="457"/>
                                        </p:tgtEl>
                                        <p:attrNameLst>
                                          <p:attrName>ppt_w</p:attrName>
                                        </p:attrNameLst>
                                      </p:cBhvr>
                                      <p:tavLst>
                                        <p:tav tm="0">
                                          <p:val>
                                            <p:strVal val="0"/>
                                          </p:val>
                                        </p:tav>
                                        <p:tav tm="100000">
                                          <p:val>
                                            <p:strVal val="#ppt_w"/>
                                          </p:val>
                                        </p:tav>
                                      </p:tavLst>
                                    </p:anim>
                                    <p:anim calcmode="lin" valueType="num">
                                      <p:cBhvr additive="base">
                                        <p:cTn id="51" dur="400"/>
                                        <p:tgtEl>
                                          <p:spTgt spid="457"/>
                                        </p:tgtEl>
                                        <p:attrNameLst>
                                          <p:attrName>ppt_h</p:attrName>
                                        </p:attrNameLst>
                                      </p:cBhvr>
                                      <p:tavLst>
                                        <p:tav tm="0">
                                          <p:val>
                                            <p:strVal val="0"/>
                                          </p:val>
                                        </p:tav>
                                        <p:tav tm="100000">
                                          <p:val>
                                            <p:strVal val="#ppt_h"/>
                                          </p:val>
                                        </p:tav>
                                      </p:tavLst>
                                    </p:anim>
                                  </p:childTnLst>
                                </p:cTn>
                              </p:par>
                            </p:childTnLst>
                          </p:cTn>
                        </p:par>
                        <p:par>
                          <p:cTn id="52" fill="hold">
                            <p:stCondLst>
                              <p:cond delay="1200"/>
                            </p:stCondLst>
                            <p:childTnLst>
                              <p:par>
                                <p:cTn id="53" presetID="10" presetClass="entr" presetSubtype="0" fill="hold" nodeType="afterEffect">
                                  <p:stCondLst>
                                    <p:cond delay="0"/>
                                  </p:stCondLst>
                                  <p:childTnLst>
                                    <p:set>
                                      <p:cBhvr>
                                        <p:cTn id="54" dur="1" fill="hold">
                                          <p:stCondLst>
                                            <p:cond delay="0"/>
                                          </p:stCondLst>
                                        </p:cTn>
                                        <p:tgtEl>
                                          <p:spTgt spid="458"/>
                                        </p:tgtEl>
                                        <p:attrNameLst>
                                          <p:attrName>style.visibility</p:attrName>
                                        </p:attrNameLst>
                                      </p:cBhvr>
                                      <p:to>
                                        <p:strVal val="visible"/>
                                      </p:to>
                                    </p:set>
                                    <p:animEffect transition="in" filter="fade">
                                      <p:cBhvr>
                                        <p:cTn id="55" dur="400"/>
                                        <p:tgtEl>
                                          <p:spTgt spid="458"/>
                                        </p:tgtEl>
                                      </p:cBhvr>
                                    </p:animEffect>
                                  </p:childTnLst>
                                </p:cTn>
                              </p:par>
                            </p:childTnLst>
                          </p:cTn>
                        </p:par>
                        <p:par>
                          <p:cTn id="56" fill="hold">
                            <p:stCondLst>
                              <p:cond delay="1600"/>
                            </p:stCondLst>
                            <p:childTnLst>
                              <p:par>
                                <p:cTn id="57" presetID="10" presetClass="entr" presetSubtype="0" fill="hold" nodeType="afterEffect">
                                  <p:stCondLst>
                                    <p:cond delay="0"/>
                                  </p:stCondLst>
                                  <p:childTnLst>
                                    <p:set>
                                      <p:cBhvr>
                                        <p:cTn id="58" dur="1" fill="hold">
                                          <p:stCondLst>
                                            <p:cond delay="0"/>
                                          </p:stCondLst>
                                        </p:cTn>
                                        <p:tgtEl>
                                          <p:spTgt spid="459"/>
                                        </p:tgtEl>
                                        <p:attrNameLst>
                                          <p:attrName>style.visibility</p:attrName>
                                        </p:attrNameLst>
                                      </p:cBhvr>
                                      <p:to>
                                        <p:strVal val="visible"/>
                                      </p:to>
                                    </p:set>
                                    <p:animEffect transition="in" filter="fade">
                                      <p:cBhvr>
                                        <p:cTn id="59" dur="400"/>
                                        <p:tgtEl>
                                          <p:spTgt spid="459"/>
                                        </p:tgtEl>
                                      </p:cBhvr>
                                    </p:animEffect>
                                  </p:childTnLst>
                                </p:cTn>
                              </p:par>
                            </p:childTnLst>
                          </p:cTn>
                        </p:par>
                        <p:par>
                          <p:cTn id="60" fill="hold">
                            <p:stCondLst>
                              <p:cond delay="2000"/>
                            </p:stCondLst>
                            <p:childTnLst>
                              <p:par>
                                <p:cTn id="61" presetID="23" presetClass="entr" presetSubtype="16" fill="hold" nodeType="afterEffect">
                                  <p:stCondLst>
                                    <p:cond delay="0"/>
                                  </p:stCondLst>
                                  <p:childTnLst>
                                    <p:set>
                                      <p:cBhvr>
                                        <p:cTn id="62" dur="1" fill="hold">
                                          <p:stCondLst>
                                            <p:cond delay="0"/>
                                          </p:stCondLst>
                                        </p:cTn>
                                        <p:tgtEl>
                                          <p:spTgt spid="461"/>
                                        </p:tgtEl>
                                        <p:attrNameLst>
                                          <p:attrName>style.visibility</p:attrName>
                                        </p:attrNameLst>
                                      </p:cBhvr>
                                      <p:to>
                                        <p:strVal val="visible"/>
                                      </p:to>
                                    </p:set>
                                    <p:anim calcmode="lin" valueType="num">
                                      <p:cBhvr additive="base">
                                        <p:cTn id="63" dur="400"/>
                                        <p:tgtEl>
                                          <p:spTgt spid="461"/>
                                        </p:tgtEl>
                                        <p:attrNameLst>
                                          <p:attrName>ppt_w</p:attrName>
                                        </p:attrNameLst>
                                      </p:cBhvr>
                                      <p:tavLst>
                                        <p:tav tm="0">
                                          <p:val>
                                            <p:strVal val="0"/>
                                          </p:val>
                                        </p:tav>
                                        <p:tav tm="100000">
                                          <p:val>
                                            <p:strVal val="#ppt_w"/>
                                          </p:val>
                                        </p:tav>
                                      </p:tavLst>
                                    </p:anim>
                                    <p:anim calcmode="lin" valueType="num">
                                      <p:cBhvr additive="base">
                                        <p:cTn id="64" dur="400"/>
                                        <p:tgtEl>
                                          <p:spTgt spid="461"/>
                                        </p:tgtEl>
                                        <p:attrNameLst>
                                          <p:attrName>ppt_h</p:attrName>
                                        </p:attrNameLst>
                                      </p:cBhvr>
                                      <p:tavLst>
                                        <p:tav tm="0">
                                          <p:val>
                                            <p:strVal val="0"/>
                                          </p:val>
                                        </p:tav>
                                        <p:tav tm="100000">
                                          <p:val>
                                            <p:strVal val="#ppt_h"/>
                                          </p:val>
                                        </p:tav>
                                      </p:tavLst>
                                    </p:anim>
                                  </p:childTnLst>
                                </p:cTn>
                              </p:par>
                            </p:childTnLst>
                          </p:cTn>
                        </p:par>
                        <p:par>
                          <p:cTn id="65" fill="hold">
                            <p:stCondLst>
                              <p:cond delay="2400"/>
                            </p:stCondLst>
                            <p:childTnLst>
                              <p:par>
                                <p:cTn id="66" presetID="10" presetClass="entr" presetSubtype="0" fill="hold" nodeType="afterEffect">
                                  <p:stCondLst>
                                    <p:cond delay="0"/>
                                  </p:stCondLst>
                                  <p:childTnLst>
                                    <p:set>
                                      <p:cBhvr>
                                        <p:cTn id="67" dur="1" fill="hold">
                                          <p:stCondLst>
                                            <p:cond delay="0"/>
                                          </p:stCondLst>
                                        </p:cTn>
                                        <p:tgtEl>
                                          <p:spTgt spid="463"/>
                                        </p:tgtEl>
                                        <p:attrNameLst>
                                          <p:attrName>style.visibility</p:attrName>
                                        </p:attrNameLst>
                                      </p:cBhvr>
                                      <p:to>
                                        <p:strVal val="visible"/>
                                      </p:to>
                                    </p:set>
                                    <p:animEffect transition="in" filter="fade">
                                      <p:cBhvr>
                                        <p:cTn id="68" dur="400"/>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0" name="Google Shape;100;p14"/>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1" name="Google Shape;101;p14"/>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 name="Google Shape;102;p14"/>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3" name="Google Shape;103;p14"/>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4" name="Google Shape;104;p14"/>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5" name="Google Shape;105;p14"/>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6" name="Google Shape;106;p14"/>
          <p:cNvSpPr txBox="1"/>
          <p:nvPr/>
        </p:nvSpPr>
        <p:spPr>
          <a:xfrm>
            <a:off x="730107" y="989000"/>
            <a:ext cx="10731786" cy="133878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B0F0"/>
              </a:buClr>
              <a:buSzPts val="5400"/>
              <a:buFont typeface="Calibri"/>
              <a:buNone/>
            </a:pPr>
            <a:r>
              <a:rPr lang="vi-VN" sz="5400" b="1" i="0" u="none" strike="noStrike" cap="none" dirty="0">
                <a:solidFill>
                  <a:srgbClr val="FF0000"/>
                </a:solidFill>
                <a:latin typeface="Calibri"/>
                <a:ea typeface="Calibri"/>
                <a:cs typeface="Calibri"/>
                <a:sym typeface="Calibri"/>
              </a:rPr>
              <a:t>LỊCH SỬ 12</a:t>
            </a:r>
            <a:endParaRPr sz="5400" b="1" i="0" u="none" strike="noStrike" cap="none" dirty="0">
              <a:solidFill>
                <a:srgbClr val="FF0000"/>
              </a:solidFill>
              <a:latin typeface="Calibri"/>
              <a:ea typeface="Calibri"/>
              <a:cs typeface="Calibri"/>
              <a:sym typeface="Calibri"/>
            </a:endParaRPr>
          </a:p>
        </p:txBody>
      </p:sp>
      <p:sp>
        <p:nvSpPr>
          <p:cNvPr id="109" name="Google Shape;109;p14"/>
          <p:cNvSpPr txBox="1"/>
          <p:nvPr/>
        </p:nvSpPr>
        <p:spPr>
          <a:xfrm>
            <a:off x="1343175" y="2290248"/>
            <a:ext cx="957982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B0F0"/>
              </a:buClr>
              <a:buSzPts val="3600"/>
              <a:buFont typeface="Calibri"/>
              <a:buNone/>
            </a:pPr>
            <a:r>
              <a:rPr lang="vi-VN" sz="3600" b="1" i="0" u="none" strike="noStrike" cap="none">
                <a:solidFill>
                  <a:srgbClr val="00B0F0"/>
                </a:solidFill>
                <a:latin typeface="Calibri"/>
                <a:ea typeface="Calibri"/>
                <a:cs typeface="Calibri"/>
                <a:sym typeface="Calibri"/>
              </a:rPr>
              <a:t>CHƯƠNG V: LỊCH SỬ ĐỐI NGOẠI CỦA VIỆT NAM THỜI CẬN - HIỆN ĐẠI.</a:t>
            </a:r>
            <a:endParaRPr/>
          </a:p>
        </p:txBody>
      </p:sp>
      <p:sp>
        <p:nvSpPr>
          <p:cNvPr id="110" name="Google Shape;110;p14"/>
          <p:cNvSpPr txBox="1"/>
          <p:nvPr/>
        </p:nvSpPr>
        <p:spPr>
          <a:xfrm>
            <a:off x="433953" y="3626624"/>
            <a:ext cx="11398269"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B0F0"/>
              </a:buClr>
              <a:buSzPts val="3600"/>
              <a:buFont typeface="Calibri"/>
              <a:buNone/>
            </a:pPr>
            <a:r>
              <a:rPr lang="vi-VN" sz="3600" b="1" i="0" u="none" strike="noStrike" cap="none" dirty="0">
                <a:solidFill>
                  <a:srgbClr val="FF0000"/>
                </a:solidFill>
                <a:latin typeface="Calibri"/>
                <a:ea typeface="Calibri"/>
                <a:cs typeface="Calibri"/>
                <a:sym typeface="Calibri"/>
              </a:rPr>
              <a:t>BÀI 12. HOẠT ĐỘNG ĐỐI NGOẠI CỦA VIỆT NAM TRONG ĐẤU TRANH GIÀNH ĐỘC LẬP DÂN TỘC (ĐẦU THẾ KỈ XX ĐẾN CÁCH MẠNG THÁNG TÁM NĂM 1945).</a:t>
            </a:r>
            <a:endParaRPr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7"/>
        <p:cNvGrpSpPr/>
        <p:nvPr/>
      </p:nvGrpSpPr>
      <p:grpSpPr>
        <a:xfrm>
          <a:off x="0" y="0"/>
          <a:ext cx="0" cy="0"/>
          <a:chOff x="0" y="0"/>
          <a:chExt cx="0" cy="0"/>
        </a:xfrm>
      </p:grpSpPr>
      <p:sp>
        <p:nvSpPr>
          <p:cNvPr id="468" name="Google Shape;468;p3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69" name="Google Shape;469;p32"/>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0" name="Google Shape;470;p32"/>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1" name="Google Shape;471;p32"/>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2" name="Google Shape;472;p32"/>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3" name="Google Shape;473;p32"/>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4" name="Google Shape;474;p32"/>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75" name="Google Shape;475;p32" descr="Nguyễn Ái Quốc và hành trình đi từ chủ nghĩa yêu nước đến với chủ nghĩa  cộng sản - Báo Lâm Đồng điện tử"/>
          <p:cNvPicPr preferRelativeResize="0"/>
          <p:nvPr/>
        </p:nvPicPr>
        <p:blipFill rotWithShape="1">
          <a:blip r:embed="rId3">
            <a:alphaModFix/>
          </a:blip>
          <a:srcRect/>
          <a:stretch/>
        </p:blipFill>
        <p:spPr>
          <a:xfrm>
            <a:off x="991131" y="3372820"/>
            <a:ext cx="4264070" cy="3045764"/>
          </a:xfrm>
          <a:prstGeom prst="rect">
            <a:avLst/>
          </a:prstGeom>
          <a:noFill/>
          <a:ln>
            <a:noFill/>
          </a:ln>
        </p:spPr>
      </p:pic>
      <p:pic>
        <p:nvPicPr>
          <p:cNvPr id="476" name="Google Shape;476;p32" descr="25/12/1920-Nguyễn Ái Quốc tham dự Đại hội lần thứ XVIII Đảng Xã hội Pháp"/>
          <p:cNvPicPr preferRelativeResize="0"/>
          <p:nvPr/>
        </p:nvPicPr>
        <p:blipFill rotWithShape="1">
          <a:blip r:embed="rId4">
            <a:alphaModFix/>
          </a:blip>
          <a:srcRect/>
          <a:stretch/>
        </p:blipFill>
        <p:spPr>
          <a:xfrm>
            <a:off x="991131" y="288485"/>
            <a:ext cx="4264070" cy="3029266"/>
          </a:xfrm>
          <a:prstGeom prst="rect">
            <a:avLst/>
          </a:prstGeom>
          <a:noFill/>
          <a:ln>
            <a:noFill/>
          </a:ln>
        </p:spPr>
      </p:pic>
      <p:sp>
        <p:nvSpPr>
          <p:cNvPr id="477" name="Google Shape;477;p32"/>
          <p:cNvSpPr txBox="1"/>
          <p:nvPr/>
        </p:nvSpPr>
        <p:spPr>
          <a:xfrm>
            <a:off x="5497756" y="277281"/>
            <a:ext cx="6451688" cy="6093976"/>
          </a:xfrm>
          <a:prstGeom prst="rect">
            <a:avLst/>
          </a:prstGeom>
          <a:solidFill>
            <a:srgbClr val="FFFFFF"/>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600"/>
              <a:buFont typeface="Times New Roman"/>
              <a:buNone/>
            </a:pPr>
            <a:r>
              <a:rPr lang="vi-VN" sz="2600" b="1" i="0" u="none" strike="noStrike" cap="none">
                <a:solidFill>
                  <a:srgbClr val="FF0000"/>
                </a:solidFill>
                <a:latin typeface="Times New Roman"/>
                <a:ea typeface="Times New Roman"/>
                <a:cs typeface="Times New Roman"/>
                <a:sym typeface="Times New Roman"/>
              </a:rPr>
              <a:t>Từ ngày 25 đến 30 tháng 12 năm 1920, Nguyễn Ái Quốc tham dự Đại hội lần thứ XVIII của Đảng Xã hội Pháp họp ở thành phố với tư cách là đại biểu Đông Dương. 22 giờ ngày 29/12/1920, Đại hội tiến hành bỏ phiếu quyết định việc Đảng ở lại Quốc tế II hay gia nhập Quốc tế III. Nguyễn Ái Quốc đã bỏ phiếu tán thành tham gia Quốc tế III (Quốc tế Cộng sản). Trả lời nữ đồng chí Rôdơ, Nguyễn Ái Quốc khẳng định: “</a:t>
            </a:r>
            <a:r>
              <a:rPr lang="vi-VN" sz="2600" b="1" i="1" u="none" strike="noStrike" cap="none">
                <a:solidFill>
                  <a:srgbClr val="FF0000"/>
                </a:solidFill>
                <a:latin typeface="Times New Roman"/>
                <a:ea typeface="Times New Roman"/>
                <a:cs typeface="Times New Roman"/>
                <a:sym typeface="Times New Roman"/>
              </a:rPr>
              <a:t>Tôi hiểu rõ một điều, Quốc tế III rất chú ý đến giải quyết vấn đề giải phóng thuộc địa… Tự do cho đồng bào tôi, độc lập cho Tổ quốc tôi, đấy là tất cả những điều tôi muốn, là tất cả những điều tôi hiểu</a:t>
            </a:r>
            <a:r>
              <a:rPr lang="vi-VN" sz="2600" b="1" i="0" u="none" strike="noStrike" cap="none">
                <a:solidFill>
                  <a:srgbClr val="FF0000"/>
                </a:solidFill>
                <a:latin typeface="Times New Roman"/>
                <a:ea typeface="Times New Roman"/>
                <a:cs typeface="Times New Roman"/>
                <a:sym typeface="Times New Roman"/>
              </a:rPr>
              <a:t>”.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1"/>
        <p:cNvGrpSpPr/>
        <p:nvPr/>
      </p:nvGrpSpPr>
      <p:grpSpPr>
        <a:xfrm>
          <a:off x="0" y="0"/>
          <a:ext cx="0" cy="0"/>
          <a:chOff x="0" y="0"/>
          <a:chExt cx="0" cy="0"/>
        </a:xfrm>
      </p:grpSpPr>
      <p:sp>
        <p:nvSpPr>
          <p:cNvPr id="482" name="Google Shape;482;p3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3" name="Google Shape;483;p33"/>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4" name="Google Shape;484;p33"/>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5" name="Google Shape;485;p33"/>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6" name="Google Shape;486;p33"/>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7" name="Google Shape;487;p33"/>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8" name="Google Shape;488;p33"/>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89" name="Google Shape;489;p33"/>
          <p:cNvPicPr preferRelativeResize="0"/>
          <p:nvPr/>
        </p:nvPicPr>
        <p:blipFill rotWithShape="1">
          <a:blip r:embed="rId3">
            <a:alphaModFix/>
          </a:blip>
          <a:srcRect/>
          <a:stretch/>
        </p:blipFill>
        <p:spPr>
          <a:xfrm>
            <a:off x="1056693" y="288485"/>
            <a:ext cx="4266759" cy="5235287"/>
          </a:xfrm>
          <a:prstGeom prst="rect">
            <a:avLst/>
          </a:prstGeom>
          <a:noFill/>
          <a:ln>
            <a:noFill/>
          </a:ln>
        </p:spPr>
      </p:pic>
      <p:sp>
        <p:nvSpPr>
          <p:cNvPr id="490" name="Google Shape;490;p33"/>
          <p:cNvSpPr txBox="1"/>
          <p:nvPr/>
        </p:nvSpPr>
        <p:spPr>
          <a:xfrm>
            <a:off x="537663" y="5523772"/>
            <a:ext cx="5304820" cy="830997"/>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2400"/>
              <a:buFont typeface="Times New Roman"/>
              <a:buNone/>
            </a:pPr>
            <a:r>
              <a:rPr lang="vi-VN" sz="2400" b="1" i="0" u="none" strike="noStrike" cap="none">
                <a:solidFill>
                  <a:srgbClr val="00B0F0"/>
                </a:solidFill>
                <a:latin typeface="Times New Roman"/>
                <a:ea typeface="Times New Roman"/>
                <a:cs typeface="Times New Roman"/>
                <a:sym typeface="Times New Roman"/>
              </a:rPr>
              <a:t>Nguyễn Ái Quốc, Paris tháng 9/1919. Lưu trữ cảnh sát Paris. KH 250.028 </a:t>
            </a:r>
            <a:endParaRPr/>
          </a:p>
        </p:txBody>
      </p:sp>
      <p:sp>
        <p:nvSpPr>
          <p:cNvPr id="491" name="Google Shape;491;p33"/>
          <p:cNvSpPr txBox="1"/>
          <p:nvPr/>
        </p:nvSpPr>
        <p:spPr>
          <a:xfrm>
            <a:off x="6437827" y="5646882"/>
            <a:ext cx="5304820" cy="584775"/>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3200"/>
              <a:buFont typeface="Times New Roman"/>
              <a:buNone/>
            </a:pPr>
            <a:r>
              <a:rPr lang="vi-VN" sz="3200" b="1" i="0" u="none" strike="noStrike" cap="none">
                <a:solidFill>
                  <a:srgbClr val="00B0F0"/>
                </a:solidFill>
                <a:latin typeface="Times New Roman"/>
                <a:ea typeface="Times New Roman"/>
                <a:cs typeface="Times New Roman"/>
                <a:sym typeface="Times New Roman"/>
              </a:rPr>
              <a:t>Báo Người cùng khổ</a:t>
            </a:r>
            <a:endParaRPr/>
          </a:p>
        </p:txBody>
      </p:sp>
      <p:pic>
        <p:nvPicPr>
          <p:cNvPr id="492" name="Google Shape;492;p33" descr="Cách đây 91 năm báo “Người Cùng khổ” (LE PARIA) ra số đầu tiên  (4/1922-4/2013)"/>
          <p:cNvPicPr preferRelativeResize="0"/>
          <p:nvPr/>
        </p:nvPicPr>
        <p:blipFill rotWithShape="1">
          <a:blip r:embed="rId4">
            <a:alphaModFix/>
          </a:blip>
          <a:srcRect/>
          <a:stretch/>
        </p:blipFill>
        <p:spPr>
          <a:xfrm>
            <a:off x="6690933" y="221488"/>
            <a:ext cx="4889711" cy="529810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6"/>
        <p:cNvGrpSpPr/>
        <p:nvPr/>
      </p:nvGrpSpPr>
      <p:grpSpPr>
        <a:xfrm>
          <a:off x="0" y="0"/>
          <a:ext cx="0" cy="0"/>
          <a:chOff x="0" y="0"/>
          <a:chExt cx="0" cy="0"/>
        </a:xfrm>
      </p:grpSpPr>
      <p:sp>
        <p:nvSpPr>
          <p:cNvPr id="497" name="Google Shape;497;p3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98" name="Google Shape;498;p34"/>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99" name="Google Shape;499;p34"/>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0" name="Google Shape;500;p34"/>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1" name="Google Shape;501;p34"/>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2" name="Google Shape;502;p34"/>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3" name="Google Shape;503;p34"/>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4" name="Google Shape;504;p34"/>
          <p:cNvSpPr txBox="1"/>
          <p:nvPr/>
        </p:nvSpPr>
        <p:spPr>
          <a:xfrm>
            <a:off x="1214325" y="128300"/>
            <a:ext cx="10813143"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B0F0"/>
              </a:buClr>
              <a:buSzPts val="2800"/>
              <a:buFont typeface="Calibri"/>
              <a:buNone/>
            </a:pPr>
            <a:r>
              <a:rPr lang="vi-VN" sz="2800" b="1" i="0" u="none" strike="noStrike" cap="none">
                <a:solidFill>
                  <a:srgbClr val="00B0F0"/>
                </a:solidFill>
                <a:latin typeface="Calibri"/>
                <a:ea typeface="Calibri"/>
                <a:cs typeface="Calibri"/>
                <a:sym typeface="Calibri"/>
              </a:rPr>
              <a:t>b) Hoạt động đối ngoại của Đảng Cộng sản Đông Dương (1930-1945)</a:t>
            </a:r>
            <a:endParaRPr/>
          </a:p>
        </p:txBody>
      </p:sp>
      <p:sp>
        <p:nvSpPr>
          <p:cNvPr id="505" name="Google Shape;505;p34"/>
          <p:cNvSpPr/>
          <p:nvPr/>
        </p:nvSpPr>
        <p:spPr>
          <a:xfrm>
            <a:off x="1958973" y="779820"/>
            <a:ext cx="2332395" cy="2332397"/>
          </a:xfrm>
          <a:prstGeom prst="ellipse">
            <a:avLst/>
          </a:prstGeom>
          <a:gradFill>
            <a:gsLst>
              <a:gs pos="0">
                <a:srgbClr val="FFC203"/>
              </a:gs>
              <a:gs pos="36657">
                <a:srgbClr val="FF7D25"/>
              </a:gs>
              <a:gs pos="77153">
                <a:srgbClr val="FF3847"/>
              </a:gs>
              <a:gs pos="100000">
                <a:srgbClr val="FF3847"/>
              </a:gs>
            </a:gsLst>
            <a:lin ang="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2400" b="1">
              <a:solidFill>
                <a:schemeClr val="dk1"/>
              </a:solidFill>
              <a:latin typeface="Calibri"/>
              <a:ea typeface="Calibri"/>
              <a:cs typeface="Calibri"/>
              <a:sym typeface="Calibri"/>
            </a:endParaRPr>
          </a:p>
        </p:txBody>
      </p:sp>
      <p:sp>
        <p:nvSpPr>
          <p:cNvPr id="506" name="Google Shape;506;p34"/>
          <p:cNvSpPr/>
          <p:nvPr/>
        </p:nvSpPr>
        <p:spPr>
          <a:xfrm>
            <a:off x="2437553" y="1247395"/>
            <a:ext cx="1373035" cy="1373035"/>
          </a:xfrm>
          <a:prstGeom prst="ellipse">
            <a:avLst/>
          </a:prstGeom>
          <a:gradFill>
            <a:gsLst>
              <a:gs pos="0">
                <a:srgbClr val="FFFFFF"/>
              </a:gs>
              <a:gs pos="22846">
                <a:srgbClr val="FFFFFF"/>
              </a:gs>
              <a:gs pos="63321">
                <a:srgbClr val="E6EAEB"/>
              </a:gs>
              <a:gs pos="99960">
                <a:srgbClr val="CDD5D8"/>
              </a:gs>
              <a:gs pos="100000">
                <a:srgbClr val="CDD5D8"/>
              </a:gs>
            </a:gsLst>
            <a:lin ang="2089253" scaled="0"/>
          </a:gradFill>
          <a:ln>
            <a:noFill/>
          </a:ln>
          <a:effectLst>
            <a:outerShdw blurRad="152400" dist="90035" dir="2315233" rotWithShape="0">
              <a:srgbClr val="000000">
                <a:alpha val="38039"/>
              </a:srgbClr>
            </a:outerShdw>
          </a:effectLst>
        </p:spPr>
        <p:txBody>
          <a:bodyPr spcFirstLastPara="1" wrap="square" lIns="45700" tIns="45700" rIns="45700" bIns="45700" anchor="ctr" anchorCtr="0">
            <a:noAutofit/>
          </a:bodyPr>
          <a:lstStyle/>
          <a:p>
            <a:pPr marL="0" marR="0" lvl="0" indent="0" algn="ctr" rtl="0">
              <a:spcBef>
                <a:spcPts val="0"/>
              </a:spcBef>
              <a:spcAft>
                <a:spcPts val="0"/>
              </a:spcAft>
              <a:buNone/>
            </a:pPr>
            <a:endParaRPr sz="2400" b="1">
              <a:solidFill>
                <a:schemeClr val="dk1"/>
              </a:solidFill>
              <a:latin typeface="Calibri"/>
              <a:ea typeface="Calibri"/>
              <a:cs typeface="Calibri"/>
              <a:sym typeface="Calibri"/>
            </a:endParaRPr>
          </a:p>
        </p:txBody>
      </p:sp>
      <p:cxnSp>
        <p:nvCxnSpPr>
          <p:cNvPr id="507" name="Google Shape;507;p34"/>
          <p:cNvCxnSpPr/>
          <p:nvPr/>
        </p:nvCxnSpPr>
        <p:spPr>
          <a:xfrm>
            <a:off x="3149467" y="3113971"/>
            <a:ext cx="3" cy="573811"/>
          </a:xfrm>
          <a:prstGeom prst="straightConnector1">
            <a:avLst/>
          </a:prstGeom>
          <a:noFill/>
          <a:ln w="9525" cap="flat" cmpd="sng">
            <a:solidFill>
              <a:srgbClr val="535353"/>
            </a:solidFill>
            <a:prstDash val="solid"/>
            <a:miter lim="8000"/>
            <a:headEnd type="none" w="sm" len="sm"/>
            <a:tailEnd type="oval" w="med" len="med"/>
          </a:ln>
        </p:spPr>
      </p:cxnSp>
      <p:sp>
        <p:nvSpPr>
          <p:cNvPr id="508" name="Google Shape;508;p34"/>
          <p:cNvSpPr txBox="1"/>
          <p:nvPr/>
        </p:nvSpPr>
        <p:spPr>
          <a:xfrm>
            <a:off x="302987" y="3763717"/>
            <a:ext cx="5546266" cy="2677652"/>
          </a:xfrm>
          <a:prstGeom prst="rect">
            <a:avLst/>
          </a:prstGeom>
          <a:noFill/>
          <a:ln>
            <a:noFill/>
          </a:ln>
        </p:spPr>
        <p:txBody>
          <a:bodyPr spcFirstLastPara="1" wrap="square" lIns="45700" tIns="45700" rIns="45700" bIns="45700" anchor="t" anchorCtr="0">
            <a:spAutoFit/>
          </a:bodyPr>
          <a:lstStyle/>
          <a:p>
            <a:pPr marL="0" marR="0" lvl="0" indent="0" algn="just" rtl="0">
              <a:spcBef>
                <a:spcPts val="0"/>
              </a:spcBef>
              <a:spcAft>
                <a:spcPts val="0"/>
              </a:spcAft>
              <a:buNone/>
            </a:pPr>
            <a:r>
              <a:rPr lang="vi-VN" sz="2400">
                <a:solidFill>
                  <a:srgbClr val="000000"/>
                </a:solidFill>
                <a:latin typeface="Times New Roman"/>
                <a:ea typeface="Times New Roman"/>
                <a:cs typeface="Times New Roman"/>
                <a:sym typeface="Times New Roman"/>
              </a:rPr>
              <a:t>Từ năm 1930, hoạt động đối ngoại của Đảng Cộng sản Việt Nam (từ tháng 10-1930 là Đảng Cộng sản Đông Dương) nhằm </a:t>
            </a:r>
            <a:r>
              <a:rPr lang="vi-VN" sz="2400" b="1" i="1">
                <a:solidFill>
                  <a:srgbClr val="FE4F3C"/>
                </a:solidFill>
                <a:latin typeface="Times New Roman"/>
                <a:ea typeface="Times New Roman"/>
                <a:cs typeface="Times New Roman"/>
                <a:sym typeface="Times New Roman"/>
              </a:rPr>
              <a:t>xác lập củng cố quan hệ với các đảng cộng sản và phong trào đấu tranh của giai cấp vô sản thế giới, phục vụ cuộc đấu tranh giải phóng dân tộc</a:t>
            </a:r>
            <a:r>
              <a:rPr lang="vi-VN" sz="2400">
                <a:solidFill>
                  <a:srgbClr val="000000"/>
                </a:solidFill>
                <a:latin typeface="Times New Roman"/>
                <a:ea typeface="Times New Roman"/>
                <a:cs typeface="Times New Roman"/>
                <a:sym typeface="Times New Roman"/>
              </a:rPr>
              <a:t> của nhân dân Việt Nam.</a:t>
            </a:r>
            <a:endParaRPr/>
          </a:p>
        </p:txBody>
      </p:sp>
      <p:sp>
        <p:nvSpPr>
          <p:cNvPr id="509" name="Google Shape;509;p34"/>
          <p:cNvSpPr/>
          <p:nvPr/>
        </p:nvSpPr>
        <p:spPr>
          <a:xfrm>
            <a:off x="2851086" y="1551051"/>
            <a:ext cx="535701" cy="670807"/>
          </a:xfrm>
          <a:custGeom>
            <a:avLst/>
            <a:gdLst/>
            <a:ahLst/>
            <a:cxnLst/>
            <a:rect l="l" t="t" r="r" b="b"/>
            <a:pathLst>
              <a:path w="21234" h="21600" extrusionOk="0">
                <a:moveTo>
                  <a:pt x="16954" y="0"/>
                </a:moveTo>
                <a:cubicBezTo>
                  <a:pt x="16258" y="0"/>
                  <a:pt x="15672" y="459"/>
                  <a:pt x="15672" y="1025"/>
                </a:cubicBezTo>
                <a:cubicBezTo>
                  <a:pt x="15672" y="1590"/>
                  <a:pt x="16258" y="2570"/>
                  <a:pt x="16954" y="2570"/>
                </a:cubicBezTo>
                <a:cubicBezTo>
                  <a:pt x="17651" y="2570"/>
                  <a:pt x="18215" y="1590"/>
                  <a:pt x="18215" y="1025"/>
                </a:cubicBezTo>
                <a:cubicBezTo>
                  <a:pt x="18216" y="459"/>
                  <a:pt x="17651" y="0"/>
                  <a:pt x="16954" y="0"/>
                </a:cubicBezTo>
                <a:close/>
                <a:moveTo>
                  <a:pt x="13605" y="1445"/>
                </a:moveTo>
                <a:cubicBezTo>
                  <a:pt x="13288" y="1515"/>
                  <a:pt x="13014" y="1670"/>
                  <a:pt x="12840" y="1915"/>
                </a:cubicBezTo>
                <a:cubicBezTo>
                  <a:pt x="12492" y="2403"/>
                  <a:pt x="12714" y="3060"/>
                  <a:pt x="13315" y="3342"/>
                </a:cubicBezTo>
                <a:cubicBezTo>
                  <a:pt x="13917" y="3625"/>
                  <a:pt x="15241" y="3697"/>
                  <a:pt x="15590" y="3208"/>
                </a:cubicBezTo>
                <a:cubicBezTo>
                  <a:pt x="15938" y="2720"/>
                  <a:pt x="15178" y="1811"/>
                  <a:pt x="14576" y="1528"/>
                </a:cubicBezTo>
                <a:cubicBezTo>
                  <a:pt x="14276" y="1387"/>
                  <a:pt x="13921" y="1374"/>
                  <a:pt x="13605" y="1445"/>
                </a:cubicBezTo>
                <a:close/>
                <a:moveTo>
                  <a:pt x="20283" y="1445"/>
                </a:moveTo>
                <a:cubicBezTo>
                  <a:pt x="19967" y="1374"/>
                  <a:pt x="19612" y="1387"/>
                  <a:pt x="19311" y="1528"/>
                </a:cubicBezTo>
                <a:cubicBezTo>
                  <a:pt x="18710" y="1811"/>
                  <a:pt x="17950" y="2719"/>
                  <a:pt x="18298" y="3208"/>
                </a:cubicBezTo>
                <a:cubicBezTo>
                  <a:pt x="18646" y="3697"/>
                  <a:pt x="19992" y="3625"/>
                  <a:pt x="20593" y="3342"/>
                </a:cubicBezTo>
                <a:cubicBezTo>
                  <a:pt x="21195" y="3060"/>
                  <a:pt x="21417" y="2403"/>
                  <a:pt x="21069" y="1915"/>
                </a:cubicBezTo>
                <a:cubicBezTo>
                  <a:pt x="20895" y="1670"/>
                  <a:pt x="20600" y="1515"/>
                  <a:pt x="20283" y="1445"/>
                </a:cubicBezTo>
                <a:close/>
                <a:moveTo>
                  <a:pt x="4280" y="2049"/>
                </a:moveTo>
                <a:cubicBezTo>
                  <a:pt x="3583" y="2049"/>
                  <a:pt x="3019" y="2508"/>
                  <a:pt x="3019" y="3074"/>
                </a:cubicBezTo>
                <a:cubicBezTo>
                  <a:pt x="3018" y="3640"/>
                  <a:pt x="3583" y="4619"/>
                  <a:pt x="4280" y="4619"/>
                </a:cubicBezTo>
                <a:cubicBezTo>
                  <a:pt x="4976" y="4619"/>
                  <a:pt x="5541" y="3639"/>
                  <a:pt x="5541" y="3074"/>
                </a:cubicBezTo>
                <a:cubicBezTo>
                  <a:pt x="5541" y="2508"/>
                  <a:pt x="4976" y="2049"/>
                  <a:pt x="4280" y="2049"/>
                </a:cubicBezTo>
                <a:close/>
                <a:moveTo>
                  <a:pt x="16954" y="3074"/>
                </a:moveTo>
                <a:cubicBezTo>
                  <a:pt x="16430" y="3074"/>
                  <a:pt x="16003" y="3420"/>
                  <a:pt x="16003" y="3846"/>
                </a:cubicBezTo>
                <a:cubicBezTo>
                  <a:pt x="16003" y="4272"/>
                  <a:pt x="16430" y="4619"/>
                  <a:pt x="16954" y="4619"/>
                </a:cubicBezTo>
                <a:cubicBezTo>
                  <a:pt x="17479" y="4619"/>
                  <a:pt x="17905" y="4272"/>
                  <a:pt x="17905" y="3846"/>
                </a:cubicBezTo>
                <a:cubicBezTo>
                  <a:pt x="17905" y="3420"/>
                  <a:pt x="17479" y="3074"/>
                  <a:pt x="16954" y="3074"/>
                </a:cubicBezTo>
                <a:close/>
                <a:moveTo>
                  <a:pt x="951" y="3494"/>
                </a:moveTo>
                <a:cubicBezTo>
                  <a:pt x="634" y="3564"/>
                  <a:pt x="339" y="3736"/>
                  <a:pt x="165" y="3981"/>
                </a:cubicBezTo>
                <a:cubicBezTo>
                  <a:pt x="-183" y="4469"/>
                  <a:pt x="39" y="5109"/>
                  <a:pt x="641" y="5392"/>
                </a:cubicBezTo>
                <a:cubicBezTo>
                  <a:pt x="1242" y="5674"/>
                  <a:pt x="2567" y="5746"/>
                  <a:pt x="2915" y="5257"/>
                </a:cubicBezTo>
                <a:cubicBezTo>
                  <a:pt x="3263" y="4769"/>
                  <a:pt x="2503" y="3877"/>
                  <a:pt x="1902" y="3594"/>
                </a:cubicBezTo>
                <a:cubicBezTo>
                  <a:pt x="1601" y="3453"/>
                  <a:pt x="1267" y="3423"/>
                  <a:pt x="951" y="3494"/>
                </a:cubicBezTo>
                <a:close/>
                <a:moveTo>
                  <a:pt x="7629" y="3494"/>
                </a:moveTo>
                <a:cubicBezTo>
                  <a:pt x="7313" y="3423"/>
                  <a:pt x="6958" y="3453"/>
                  <a:pt x="6658" y="3594"/>
                </a:cubicBezTo>
                <a:cubicBezTo>
                  <a:pt x="6056" y="3877"/>
                  <a:pt x="5296" y="4769"/>
                  <a:pt x="5644" y="5257"/>
                </a:cubicBezTo>
                <a:cubicBezTo>
                  <a:pt x="5993" y="5746"/>
                  <a:pt x="7317" y="5675"/>
                  <a:pt x="7919" y="5392"/>
                </a:cubicBezTo>
                <a:cubicBezTo>
                  <a:pt x="8520" y="5109"/>
                  <a:pt x="8743" y="4469"/>
                  <a:pt x="8394" y="3981"/>
                </a:cubicBezTo>
                <a:cubicBezTo>
                  <a:pt x="8220" y="3736"/>
                  <a:pt x="7946" y="3564"/>
                  <a:pt x="7629" y="3494"/>
                </a:cubicBezTo>
                <a:close/>
                <a:moveTo>
                  <a:pt x="14535" y="4132"/>
                </a:moveTo>
                <a:cubicBezTo>
                  <a:pt x="14084" y="4125"/>
                  <a:pt x="13616" y="4226"/>
                  <a:pt x="13315" y="4367"/>
                </a:cubicBezTo>
                <a:cubicBezTo>
                  <a:pt x="12714" y="4650"/>
                  <a:pt x="12491" y="5289"/>
                  <a:pt x="12840" y="5778"/>
                </a:cubicBezTo>
                <a:cubicBezTo>
                  <a:pt x="13188" y="6267"/>
                  <a:pt x="13975" y="6447"/>
                  <a:pt x="14576" y="6164"/>
                </a:cubicBezTo>
                <a:cubicBezTo>
                  <a:pt x="15178" y="5881"/>
                  <a:pt x="15938" y="4990"/>
                  <a:pt x="15590" y="4501"/>
                </a:cubicBezTo>
                <a:cubicBezTo>
                  <a:pt x="15415" y="4257"/>
                  <a:pt x="14986" y="4138"/>
                  <a:pt x="14535" y="4132"/>
                </a:cubicBezTo>
                <a:close/>
                <a:moveTo>
                  <a:pt x="19353" y="4132"/>
                </a:moveTo>
                <a:cubicBezTo>
                  <a:pt x="18902" y="4138"/>
                  <a:pt x="18472" y="4257"/>
                  <a:pt x="18298" y="4501"/>
                </a:cubicBezTo>
                <a:cubicBezTo>
                  <a:pt x="17950" y="4990"/>
                  <a:pt x="18710" y="5881"/>
                  <a:pt x="19311" y="6164"/>
                </a:cubicBezTo>
                <a:cubicBezTo>
                  <a:pt x="19913" y="6447"/>
                  <a:pt x="20721" y="6267"/>
                  <a:pt x="21069" y="5778"/>
                </a:cubicBezTo>
                <a:cubicBezTo>
                  <a:pt x="21417" y="5289"/>
                  <a:pt x="21195" y="4650"/>
                  <a:pt x="20593" y="4367"/>
                </a:cubicBezTo>
                <a:cubicBezTo>
                  <a:pt x="20293" y="4226"/>
                  <a:pt x="19804" y="4125"/>
                  <a:pt x="19353" y="4132"/>
                </a:cubicBezTo>
                <a:close/>
                <a:moveTo>
                  <a:pt x="4280" y="5140"/>
                </a:moveTo>
                <a:cubicBezTo>
                  <a:pt x="3755" y="5140"/>
                  <a:pt x="3329" y="5486"/>
                  <a:pt x="3329" y="5912"/>
                </a:cubicBezTo>
                <a:cubicBezTo>
                  <a:pt x="3329" y="6338"/>
                  <a:pt x="3755" y="6685"/>
                  <a:pt x="4280" y="6685"/>
                </a:cubicBezTo>
                <a:cubicBezTo>
                  <a:pt x="4804" y="6685"/>
                  <a:pt x="5231" y="6338"/>
                  <a:pt x="5231" y="5912"/>
                </a:cubicBezTo>
                <a:cubicBezTo>
                  <a:pt x="5231" y="5486"/>
                  <a:pt x="4804" y="5140"/>
                  <a:pt x="4280" y="5140"/>
                </a:cubicBezTo>
                <a:close/>
                <a:moveTo>
                  <a:pt x="16954" y="5140"/>
                </a:moveTo>
                <a:cubicBezTo>
                  <a:pt x="16258" y="5140"/>
                  <a:pt x="15672" y="6119"/>
                  <a:pt x="15672" y="6685"/>
                </a:cubicBezTo>
                <a:cubicBezTo>
                  <a:pt x="15672" y="7251"/>
                  <a:pt x="16258" y="7710"/>
                  <a:pt x="16954" y="7710"/>
                </a:cubicBezTo>
                <a:cubicBezTo>
                  <a:pt x="17651" y="7710"/>
                  <a:pt x="18215" y="7251"/>
                  <a:pt x="18215" y="6685"/>
                </a:cubicBezTo>
                <a:cubicBezTo>
                  <a:pt x="18216" y="6119"/>
                  <a:pt x="17651" y="5140"/>
                  <a:pt x="16954" y="5140"/>
                </a:cubicBezTo>
                <a:close/>
                <a:moveTo>
                  <a:pt x="1881" y="6198"/>
                </a:moveTo>
                <a:cubicBezTo>
                  <a:pt x="1430" y="6191"/>
                  <a:pt x="941" y="6275"/>
                  <a:pt x="641" y="6416"/>
                </a:cubicBezTo>
                <a:cubicBezTo>
                  <a:pt x="39" y="6699"/>
                  <a:pt x="-183" y="7355"/>
                  <a:pt x="165" y="7844"/>
                </a:cubicBezTo>
                <a:cubicBezTo>
                  <a:pt x="513" y="8332"/>
                  <a:pt x="1301" y="8513"/>
                  <a:pt x="1902" y="8230"/>
                </a:cubicBezTo>
                <a:cubicBezTo>
                  <a:pt x="2503" y="7947"/>
                  <a:pt x="3263" y="7039"/>
                  <a:pt x="2915" y="6551"/>
                </a:cubicBezTo>
                <a:cubicBezTo>
                  <a:pt x="2741" y="6306"/>
                  <a:pt x="2332" y="6204"/>
                  <a:pt x="1881" y="6198"/>
                </a:cubicBezTo>
                <a:close/>
                <a:moveTo>
                  <a:pt x="6699" y="6198"/>
                </a:moveTo>
                <a:cubicBezTo>
                  <a:pt x="6248" y="6204"/>
                  <a:pt x="5818" y="6306"/>
                  <a:pt x="5644" y="6551"/>
                </a:cubicBezTo>
                <a:cubicBezTo>
                  <a:pt x="5296" y="7039"/>
                  <a:pt x="6056" y="7947"/>
                  <a:pt x="6658" y="8230"/>
                </a:cubicBezTo>
                <a:cubicBezTo>
                  <a:pt x="7259" y="8513"/>
                  <a:pt x="8046" y="8332"/>
                  <a:pt x="8394" y="7844"/>
                </a:cubicBezTo>
                <a:cubicBezTo>
                  <a:pt x="8742" y="7355"/>
                  <a:pt x="8520" y="6699"/>
                  <a:pt x="7919" y="6416"/>
                </a:cubicBezTo>
                <a:cubicBezTo>
                  <a:pt x="7618" y="6275"/>
                  <a:pt x="7150" y="6191"/>
                  <a:pt x="6699" y="6198"/>
                </a:cubicBezTo>
                <a:close/>
                <a:moveTo>
                  <a:pt x="14535" y="6450"/>
                </a:moveTo>
                <a:cubicBezTo>
                  <a:pt x="14373" y="6453"/>
                  <a:pt x="14212" y="6498"/>
                  <a:pt x="14101" y="6601"/>
                </a:cubicBezTo>
                <a:cubicBezTo>
                  <a:pt x="13278" y="7321"/>
                  <a:pt x="11492" y="9126"/>
                  <a:pt x="11144" y="11337"/>
                </a:cubicBezTo>
                <a:lnTo>
                  <a:pt x="9035" y="11337"/>
                </a:lnTo>
                <a:cubicBezTo>
                  <a:pt x="8782" y="10515"/>
                  <a:pt x="8368" y="10025"/>
                  <a:pt x="7133" y="8919"/>
                </a:cubicBezTo>
                <a:cubicBezTo>
                  <a:pt x="6911" y="8713"/>
                  <a:pt x="6497" y="8680"/>
                  <a:pt x="6244" y="8885"/>
                </a:cubicBezTo>
                <a:cubicBezTo>
                  <a:pt x="5991" y="9065"/>
                  <a:pt x="5970" y="9402"/>
                  <a:pt x="6223" y="9607"/>
                </a:cubicBezTo>
                <a:cubicBezTo>
                  <a:pt x="7173" y="10456"/>
                  <a:pt x="7543" y="10841"/>
                  <a:pt x="7733" y="11304"/>
                </a:cubicBezTo>
                <a:lnTo>
                  <a:pt x="5107" y="11304"/>
                </a:lnTo>
                <a:cubicBezTo>
                  <a:pt x="4410" y="11304"/>
                  <a:pt x="3846" y="11780"/>
                  <a:pt x="3846" y="12345"/>
                </a:cubicBezTo>
                <a:lnTo>
                  <a:pt x="3846" y="13370"/>
                </a:lnTo>
                <a:lnTo>
                  <a:pt x="18402" y="13370"/>
                </a:lnTo>
                <a:lnTo>
                  <a:pt x="18402" y="12345"/>
                </a:lnTo>
                <a:cubicBezTo>
                  <a:pt x="18370" y="11780"/>
                  <a:pt x="17795" y="11304"/>
                  <a:pt x="17099" y="11304"/>
                </a:cubicBezTo>
                <a:lnTo>
                  <a:pt x="12426" y="11304"/>
                </a:lnTo>
                <a:cubicBezTo>
                  <a:pt x="12679" y="9967"/>
                  <a:pt x="13618" y="8524"/>
                  <a:pt x="15011" y="7290"/>
                </a:cubicBezTo>
                <a:cubicBezTo>
                  <a:pt x="15232" y="7084"/>
                  <a:pt x="15243" y="6764"/>
                  <a:pt x="14990" y="6584"/>
                </a:cubicBezTo>
                <a:cubicBezTo>
                  <a:pt x="14863" y="6494"/>
                  <a:pt x="14697" y="6447"/>
                  <a:pt x="14535" y="6450"/>
                </a:cubicBezTo>
                <a:close/>
                <a:moveTo>
                  <a:pt x="4280" y="7189"/>
                </a:moveTo>
                <a:cubicBezTo>
                  <a:pt x="3583" y="7189"/>
                  <a:pt x="3019" y="8168"/>
                  <a:pt x="3019" y="8734"/>
                </a:cubicBezTo>
                <a:cubicBezTo>
                  <a:pt x="3018" y="9300"/>
                  <a:pt x="3583" y="9759"/>
                  <a:pt x="4280" y="9759"/>
                </a:cubicBezTo>
                <a:cubicBezTo>
                  <a:pt x="4976" y="9759"/>
                  <a:pt x="5541" y="9300"/>
                  <a:pt x="5541" y="8734"/>
                </a:cubicBezTo>
                <a:cubicBezTo>
                  <a:pt x="5541" y="8168"/>
                  <a:pt x="4976" y="7189"/>
                  <a:pt x="4280" y="7189"/>
                </a:cubicBezTo>
                <a:close/>
                <a:moveTo>
                  <a:pt x="5086" y="14394"/>
                </a:moveTo>
                <a:lnTo>
                  <a:pt x="6471" y="20743"/>
                </a:lnTo>
                <a:cubicBezTo>
                  <a:pt x="6566" y="21232"/>
                  <a:pt x="7111" y="21600"/>
                  <a:pt x="7712" y="21600"/>
                </a:cubicBezTo>
                <a:lnTo>
                  <a:pt x="14452" y="21600"/>
                </a:lnTo>
                <a:cubicBezTo>
                  <a:pt x="15054" y="21600"/>
                  <a:pt x="15577" y="21232"/>
                  <a:pt x="15672" y="20743"/>
                </a:cubicBezTo>
                <a:lnTo>
                  <a:pt x="17099" y="14394"/>
                </a:lnTo>
                <a:lnTo>
                  <a:pt x="5086" y="14394"/>
                </a:lnTo>
                <a:close/>
              </a:path>
            </a:pathLst>
          </a:custGeom>
          <a:gradFill>
            <a:gsLst>
              <a:gs pos="0">
                <a:srgbClr val="FFC203"/>
              </a:gs>
              <a:gs pos="36657">
                <a:srgbClr val="FF7D25"/>
              </a:gs>
              <a:gs pos="77153">
                <a:srgbClr val="FF3847"/>
              </a:gs>
              <a:gs pos="100000">
                <a:srgbClr val="FF3847"/>
              </a:gs>
            </a:gsLst>
            <a:lin ang="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2400" b="1">
              <a:solidFill>
                <a:schemeClr val="dk1"/>
              </a:solidFill>
              <a:latin typeface="Calibri"/>
              <a:ea typeface="Calibri"/>
              <a:cs typeface="Calibri"/>
              <a:sym typeface="Calibri"/>
            </a:endParaRPr>
          </a:p>
        </p:txBody>
      </p:sp>
      <p:pic>
        <p:nvPicPr>
          <p:cNvPr id="510" name="Google Shape;510;p34" descr="legend history: CƯƠNG LĨNH CHÍNH TRỊ ĐẦU TIÊN CỦA ĐẢNG CỘNG SẢN VIỆT NAM DO  NGUYỄN ÁI QUỐC SOẠN THẢO"/>
          <p:cNvPicPr preferRelativeResize="0"/>
          <p:nvPr/>
        </p:nvPicPr>
        <p:blipFill rotWithShape="1">
          <a:blip r:embed="rId3">
            <a:alphaModFix/>
          </a:blip>
          <a:srcRect/>
          <a:stretch/>
        </p:blipFill>
        <p:spPr>
          <a:xfrm>
            <a:off x="7066735" y="765009"/>
            <a:ext cx="3313730" cy="2573014"/>
          </a:xfrm>
          <a:prstGeom prst="rect">
            <a:avLst/>
          </a:prstGeom>
          <a:noFill/>
          <a:ln>
            <a:noFill/>
          </a:ln>
        </p:spPr>
      </p:pic>
      <p:pic>
        <p:nvPicPr>
          <p:cNvPr id="511" name="Google Shape;511;p34" descr="Luận cương chính trị được thông qua *"/>
          <p:cNvPicPr preferRelativeResize="0"/>
          <p:nvPr/>
        </p:nvPicPr>
        <p:blipFill rotWithShape="1">
          <a:blip r:embed="rId4">
            <a:alphaModFix/>
          </a:blip>
          <a:srcRect/>
          <a:stretch/>
        </p:blipFill>
        <p:spPr>
          <a:xfrm>
            <a:off x="7604080" y="3519978"/>
            <a:ext cx="2190750" cy="2771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0"/>
                                        </p:tgtEl>
                                        <p:attrNameLst>
                                          <p:attrName>style.visibility</p:attrName>
                                        </p:attrNameLst>
                                      </p:cBhvr>
                                      <p:to>
                                        <p:strVal val="visible"/>
                                      </p:to>
                                    </p:set>
                                    <p:animEffect transition="in" filter="fade">
                                      <p:cBhvr>
                                        <p:cTn id="7" dur="1000"/>
                                        <p:tgtEl>
                                          <p:spTgt spid="510"/>
                                        </p:tgtEl>
                                      </p:cBhvr>
                                    </p:animEffect>
                                  </p:childTnLst>
                                </p:cTn>
                              </p:par>
                              <p:par>
                                <p:cTn id="8" presetID="10" presetClass="entr" presetSubtype="0" fill="hold" nodeType="withEffect">
                                  <p:stCondLst>
                                    <p:cond delay="0"/>
                                  </p:stCondLst>
                                  <p:childTnLst>
                                    <p:set>
                                      <p:cBhvr>
                                        <p:cTn id="9" dur="1" fill="hold">
                                          <p:stCondLst>
                                            <p:cond delay="0"/>
                                          </p:stCondLst>
                                        </p:cTn>
                                        <p:tgtEl>
                                          <p:spTgt spid="511"/>
                                        </p:tgtEl>
                                        <p:attrNameLst>
                                          <p:attrName>style.visibility</p:attrName>
                                        </p:attrNameLst>
                                      </p:cBhvr>
                                      <p:to>
                                        <p:strVal val="visible"/>
                                      </p:to>
                                    </p:set>
                                    <p:animEffect transition="in" filter="fade">
                                      <p:cBhvr>
                                        <p:cTn id="10" dur="1000"/>
                                        <p:tgtEl>
                                          <p:spTgt spid="5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5"/>
                                        </p:tgtEl>
                                        <p:attrNameLst>
                                          <p:attrName>style.visibility</p:attrName>
                                        </p:attrNameLst>
                                      </p:cBhvr>
                                      <p:to>
                                        <p:strVal val="visible"/>
                                      </p:to>
                                    </p:set>
                                    <p:animEffect transition="in" filter="fade">
                                      <p:cBhvr>
                                        <p:cTn id="15" dur="600"/>
                                        <p:tgtEl>
                                          <p:spTgt spid="505"/>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506"/>
                                        </p:tgtEl>
                                        <p:attrNameLst>
                                          <p:attrName>style.visibility</p:attrName>
                                        </p:attrNameLst>
                                      </p:cBhvr>
                                      <p:to>
                                        <p:strVal val="visible"/>
                                      </p:to>
                                    </p:set>
                                    <p:animEffect transition="in" filter="fade">
                                      <p:cBhvr>
                                        <p:cTn id="19" dur="600"/>
                                        <p:tgtEl>
                                          <p:spTgt spid="506"/>
                                        </p:tgtEl>
                                      </p:cBhvr>
                                    </p:animEffect>
                                  </p:childTnLst>
                                </p:cTn>
                              </p:par>
                            </p:childTnLst>
                          </p:cTn>
                        </p:par>
                        <p:par>
                          <p:cTn id="20" fill="hold">
                            <p:stCondLst>
                              <p:cond delay="1200"/>
                            </p:stCondLst>
                            <p:childTnLst>
                              <p:par>
                                <p:cTn id="21" presetID="23" presetClass="entr" presetSubtype="16" fill="hold" nodeType="afterEffect">
                                  <p:stCondLst>
                                    <p:cond delay="0"/>
                                  </p:stCondLst>
                                  <p:childTnLst>
                                    <p:set>
                                      <p:cBhvr>
                                        <p:cTn id="22" dur="1" fill="hold">
                                          <p:stCondLst>
                                            <p:cond delay="0"/>
                                          </p:stCondLst>
                                        </p:cTn>
                                        <p:tgtEl>
                                          <p:spTgt spid="509"/>
                                        </p:tgtEl>
                                        <p:attrNameLst>
                                          <p:attrName>style.visibility</p:attrName>
                                        </p:attrNameLst>
                                      </p:cBhvr>
                                      <p:to>
                                        <p:strVal val="visible"/>
                                      </p:to>
                                    </p:set>
                                    <p:anim calcmode="lin" valueType="num">
                                      <p:cBhvr additive="base">
                                        <p:cTn id="23" dur="600"/>
                                        <p:tgtEl>
                                          <p:spTgt spid="509"/>
                                        </p:tgtEl>
                                        <p:attrNameLst>
                                          <p:attrName>ppt_w</p:attrName>
                                        </p:attrNameLst>
                                      </p:cBhvr>
                                      <p:tavLst>
                                        <p:tav tm="0">
                                          <p:val>
                                            <p:strVal val="0"/>
                                          </p:val>
                                        </p:tav>
                                        <p:tav tm="100000">
                                          <p:val>
                                            <p:strVal val="#ppt_w"/>
                                          </p:val>
                                        </p:tav>
                                      </p:tavLst>
                                    </p:anim>
                                    <p:anim calcmode="lin" valueType="num">
                                      <p:cBhvr additive="base">
                                        <p:cTn id="24" dur="600"/>
                                        <p:tgtEl>
                                          <p:spTgt spid="509"/>
                                        </p:tgtEl>
                                        <p:attrNameLst>
                                          <p:attrName>ppt_h</p:attrName>
                                        </p:attrNameLst>
                                      </p:cBhvr>
                                      <p:tavLst>
                                        <p:tav tm="0">
                                          <p:val>
                                            <p:strVal val="0"/>
                                          </p:val>
                                        </p:tav>
                                        <p:tav tm="100000">
                                          <p:val>
                                            <p:strVal val="#ppt_h"/>
                                          </p:val>
                                        </p:tav>
                                      </p:tavLst>
                                    </p:anim>
                                  </p:childTnLst>
                                </p:cTn>
                              </p:par>
                            </p:childTnLst>
                          </p:cTn>
                        </p:par>
                        <p:par>
                          <p:cTn id="25" fill="hold">
                            <p:stCondLst>
                              <p:cond delay="1800"/>
                            </p:stCondLst>
                            <p:childTnLst>
                              <p:par>
                                <p:cTn id="26" presetID="10" presetClass="entr" presetSubtype="0" fill="hold" nodeType="afterEffect">
                                  <p:stCondLst>
                                    <p:cond delay="750"/>
                                  </p:stCondLst>
                                  <p:childTnLst>
                                    <p:set>
                                      <p:cBhvr>
                                        <p:cTn id="27" dur="1" fill="hold">
                                          <p:stCondLst>
                                            <p:cond delay="0"/>
                                          </p:stCondLst>
                                        </p:cTn>
                                        <p:tgtEl>
                                          <p:spTgt spid="507"/>
                                        </p:tgtEl>
                                        <p:attrNameLst>
                                          <p:attrName>style.visibility</p:attrName>
                                        </p:attrNameLst>
                                      </p:cBhvr>
                                      <p:to>
                                        <p:strVal val="visible"/>
                                      </p:to>
                                    </p:set>
                                    <p:animEffect transition="in" filter="fade">
                                      <p:cBhvr>
                                        <p:cTn id="28" dur="600"/>
                                        <p:tgtEl>
                                          <p:spTgt spid="507"/>
                                        </p:tgtEl>
                                      </p:cBhvr>
                                    </p:animEffect>
                                  </p:childTnLst>
                                </p:cTn>
                              </p:par>
                            </p:childTnLst>
                          </p:cTn>
                        </p:par>
                        <p:par>
                          <p:cTn id="29" fill="hold">
                            <p:stCondLst>
                              <p:cond delay="2400"/>
                            </p:stCondLst>
                            <p:childTnLst>
                              <p:par>
                                <p:cTn id="30" presetID="10" presetClass="entr" presetSubtype="0" fill="hold" nodeType="afterEffect">
                                  <p:stCondLst>
                                    <p:cond delay="0"/>
                                  </p:stCondLst>
                                  <p:childTnLst>
                                    <p:set>
                                      <p:cBhvr>
                                        <p:cTn id="31" dur="1" fill="hold">
                                          <p:stCondLst>
                                            <p:cond delay="0"/>
                                          </p:stCondLst>
                                        </p:cTn>
                                        <p:tgtEl>
                                          <p:spTgt spid="508"/>
                                        </p:tgtEl>
                                        <p:attrNameLst>
                                          <p:attrName>style.visibility</p:attrName>
                                        </p:attrNameLst>
                                      </p:cBhvr>
                                      <p:to>
                                        <p:strVal val="visible"/>
                                      </p:to>
                                    </p:set>
                                    <p:animEffect transition="in" filter="fade">
                                      <p:cBhvr>
                                        <p:cTn id="32" dur="6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5"/>
        <p:cNvGrpSpPr/>
        <p:nvPr/>
      </p:nvGrpSpPr>
      <p:grpSpPr>
        <a:xfrm>
          <a:off x="0" y="0"/>
          <a:ext cx="0" cy="0"/>
          <a:chOff x="0" y="0"/>
          <a:chExt cx="0" cy="0"/>
        </a:xfrm>
      </p:grpSpPr>
      <p:sp>
        <p:nvSpPr>
          <p:cNvPr id="516" name="Google Shape;516;p3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7" name="Google Shape;517;p35"/>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8" name="Google Shape;518;p35"/>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9" name="Google Shape;519;p35"/>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0" name="Google Shape;520;p35"/>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1" name="Google Shape;521;p35"/>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2" name="Google Shape;522;p35"/>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3" name="Google Shape;523;p35"/>
          <p:cNvSpPr txBox="1"/>
          <p:nvPr/>
        </p:nvSpPr>
        <p:spPr>
          <a:xfrm>
            <a:off x="265648" y="3682712"/>
            <a:ext cx="6355248" cy="3046988"/>
          </a:xfrm>
          <a:prstGeom prst="rect">
            <a:avLst/>
          </a:prstGeom>
          <a:solidFill>
            <a:srgbClr val="FFFFFF"/>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Times New Roman"/>
              <a:buNone/>
            </a:pPr>
            <a:r>
              <a:rPr lang="vi-VN" sz="2400" b="1" i="0" u="none" strike="noStrike" cap="none">
                <a:solidFill>
                  <a:srgbClr val="FF0000"/>
                </a:solidFill>
                <a:latin typeface="Times New Roman"/>
                <a:ea typeface="Times New Roman"/>
                <a:cs typeface="Times New Roman"/>
                <a:sym typeface="Times New Roman"/>
              </a:rPr>
              <a:t>Từ khi thành lập, Đảng Cộng sản Đông Dương xác định: "</a:t>
            </a:r>
            <a:r>
              <a:rPr lang="vi-VN" sz="2400" b="1" i="1" u="none" strike="noStrike" cap="none">
                <a:solidFill>
                  <a:srgbClr val="FF0000"/>
                </a:solidFill>
                <a:latin typeface="Times New Roman"/>
                <a:ea typeface="Times New Roman"/>
                <a:cs typeface="Times New Roman"/>
                <a:sym typeface="Times New Roman"/>
              </a:rPr>
              <a:t>Tuyên truyền dân chúng Đông Dương nhận thấy sự can hệ, liên lạc phong trào Đông Dương với quốc tế, đánh tan cải quan niệm quốc gia hẹp hòi thì sự giải phóng dân tộc hoàn toàn khỏi ách để quốc mới có thế có</a:t>
            </a:r>
            <a:r>
              <a:rPr lang="vi-VN" sz="2400" b="1" i="0" u="none" strike="noStrike" cap="none">
                <a:solidFill>
                  <a:srgbClr val="FF0000"/>
                </a:solidFill>
                <a:latin typeface="Times New Roman"/>
                <a:ea typeface="Times New Roman"/>
                <a:cs typeface="Times New Roman"/>
                <a:sym typeface="Times New Roman"/>
              </a:rPr>
              <a:t>. </a:t>
            </a:r>
            <a:endParaRPr/>
          </a:p>
          <a:p>
            <a:pPr marL="0" marR="0" lvl="0" indent="0" algn="just" rtl="0">
              <a:lnSpc>
                <a:spcPct val="100000"/>
              </a:lnSpc>
              <a:spcBef>
                <a:spcPts val="0"/>
              </a:spcBef>
              <a:spcAft>
                <a:spcPts val="0"/>
              </a:spcAft>
              <a:buClr>
                <a:srgbClr val="FF0000"/>
              </a:buClr>
              <a:buSzPts val="2400"/>
              <a:buFont typeface="Times New Roman"/>
              <a:buNone/>
            </a:pPr>
            <a:r>
              <a:rPr lang="vi-VN" sz="2400" b="1" i="0" u="none" strike="noStrike" cap="none">
                <a:solidFill>
                  <a:srgbClr val="FF0000"/>
                </a:solidFill>
                <a:latin typeface="Times New Roman"/>
                <a:ea typeface="Times New Roman"/>
                <a:cs typeface="Times New Roman"/>
                <a:sym typeface="Times New Roman"/>
              </a:rPr>
              <a:t>(Văn kiện Đảng toàn tập, tập 6, NXB Chính trị quốc gia, Hà Nội, 2000, trang 547)</a:t>
            </a:r>
            <a:endParaRPr/>
          </a:p>
        </p:txBody>
      </p:sp>
      <p:sp>
        <p:nvSpPr>
          <p:cNvPr id="524" name="Google Shape;524;p35"/>
          <p:cNvSpPr txBox="1"/>
          <p:nvPr/>
        </p:nvSpPr>
        <p:spPr>
          <a:xfrm>
            <a:off x="6886544" y="4368637"/>
            <a:ext cx="4772056" cy="2308324"/>
          </a:xfrm>
          <a:prstGeom prst="rect">
            <a:avLst/>
          </a:prstGeom>
          <a:solidFill>
            <a:srgbClr val="FFFFFF"/>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Times New Roman"/>
              <a:buNone/>
            </a:pPr>
            <a:r>
              <a:rPr lang="vi-VN" sz="2400" b="1" i="0" u="none" strike="noStrike" cap="none">
                <a:solidFill>
                  <a:srgbClr val="FF0000"/>
                </a:solidFill>
                <a:latin typeface="Times New Roman"/>
                <a:ea typeface="Times New Roman"/>
                <a:cs typeface="Times New Roman"/>
                <a:sym typeface="Times New Roman"/>
              </a:rPr>
              <a:t>"</a:t>
            </a:r>
            <a:r>
              <a:rPr lang="vi-VN" sz="2400" b="1" i="1" u="none" strike="noStrike" cap="none">
                <a:solidFill>
                  <a:srgbClr val="FF0000"/>
                </a:solidFill>
                <a:latin typeface="Times New Roman"/>
                <a:ea typeface="Times New Roman"/>
                <a:cs typeface="Times New Roman"/>
                <a:sym typeface="Times New Roman"/>
              </a:rPr>
              <a:t>Phải ra sức tổ chức Mặt trận dân tộc dân chủ rộng rãi", "liên hệ chặt chẽ với Mặt trận Nhân dân Pháp</a:t>
            </a:r>
            <a:r>
              <a:rPr lang="vi-VN" sz="2400" b="1" i="0" u="none" strike="noStrike" cap="none">
                <a:solidFill>
                  <a:srgbClr val="FF0000"/>
                </a:solidFill>
                <a:latin typeface="Times New Roman"/>
                <a:ea typeface="Times New Roman"/>
                <a:cs typeface="Times New Roman"/>
                <a:sym typeface="Times New Roman"/>
              </a:rPr>
              <a:t>". (Hồ Chí Minh Biên niên tiểu sử, tập 2, NXB Chính trị quốc gia Sự thật, Hà Nội, 2016, trang 87, 88)</a:t>
            </a:r>
            <a:endParaRPr/>
          </a:p>
        </p:txBody>
      </p:sp>
      <p:pic>
        <p:nvPicPr>
          <p:cNvPr id="525" name="Google Shape;525;p35"/>
          <p:cNvPicPr preferRelativeResize="0"/>
          <p:nvPr/>
        </p:nvPicPr>
        <p:blipFill rotWithShape="1">
          <a:blip r:embed="rId3">
            <a:alphaModFix/>
          </a:blip>
          <a:srcRect/>
          <a:stretch/>
        </p:blipFill>
        <p:spPr>
          <a:xfrm>
            <a:off x="2266014" y="190545"/>
            <a:ext cx="2380301" cy="3368126"/>
          </a:xfrm>
          <a:prstGeom prst="rect">
            <a:avLst/>
          </a:prstGeom>
          <a:noFill/>
          <a:ln>
            <a:noFill/>
          </a:ln>
        </p:spPr>
      </p:pic>
      <p:pic>
        <p:nvPicPr>
          <p:cNvPr id="526" name="Google Shape;526;p35" descr="Hồ Chí Minh - Biên niên tiểu sử - Tập 2 (1930 - 9/1945) | C. Mác; Ph.  Ăngghen; V. I. Lênin; Hồ Chí Minh"/>
          <p:cNvPicPr preferRelativeResize="0"/>
          <p:nvPr/>
        </p:nvPicPr>
        <p:blipFill rotWithShape="1">
          <a:blip r:embed="rId4">
            <a:alphaModFix/>
          </a:blip>
          <a:srcRect/>
          <a:stretch/>
        </p:blipFill>
        <p:spPr>
          <a:xfrm>
            <a:off x="7710488" y="40657"/>
            <a:ext cx="2809875" cy="4276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3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2" name="Google Shape;532;p36"/>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3" name="Google Shape;533;p36"/>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4" name="Google Shape;534;p36"/>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5" name="Google Shape;535;p36"/>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6" name="Google Shape;536;p36"/>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7" name="Google Shape;537;p36"/>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8" name="Google Shape;538;p36"/>
          <p:cNvSpPr/>
          <p:nvPr/>
        </p:nvSpPr>
        <p:spPr>
          <a:xfrm rot="-5400000">
            <a:off x="2268407" y="2478968"/>
            <a:ext cx="247572" cy="212526"/>
          </a:xfrm>
          <a:custGeom>
            <a:avLst/>
            <a:gdLst/>
            <a:ahLst/>
            <a:cxnLst/>
            <a:rect l="l" t="t" r="r" b="b"/>
            <a:pathLst>
              <a:path w="20954" h="21282" extrusionOk="0">
                <a:moveTo>
                  <a:pt x="20954" y="21282"/>
                </a:moveTo>
                <a:lnTo>
                  <a:pt x="721" y="21224"/>
                </a:lnTo>
                <a:cubicBezTo>
                  <a:pt x="-646" y="15497"/>
                  <a:pt x="29" y="10058"/>
                  <a:pt x="1922" y="6072"/>
                </a:cubicBezTo>
                <a:cubicBezTo>
                  <a:pt x="3990" y="1717"/>
                  <a:pt x="7135" y="-318"/>
                  <a:pt x="10159" y="40"/>
                </a:cubicBezTo>
                <a:cubicBezTo>
                  <a:pt x="15949" y="727"/>
                  <a:pt x="20355" y="10898"/>
                  <a:pt x="20954" y="21282"/>
                </a:cubicBezTo>
                <a:close/>
              </a:path>
            </a:pathLst>
          </a:custGeom>
          <a:gradFill>
            <a:gsLst>
              <a:gs pos="0">
                <a:srgbClr val="ABACAD"/>
              </a:gs>
              <a:gs pos="100000">
                <a:srgbClr val="383B3E"/>
              </a:gs>
            </a:gsLst>
            <a:lin ang="2700000" scaled="0"/>
          </a:gra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pic>
        <p:nvPicPr>
          <p:cNvPr id="539" name="Google Shape;539;p36" descr="Picture1.png"/>
          <p:cNvPicPr preferRelativeResize="0"/>
          <p:nvPr/>
        </p:nvPicPr>
        <p:blipFill rotWithShape="1">
          <a:blip r:embed="rId3">
            <a:alphaModFix amt="42419"/>
          </a:blip>
          <a:srcRect/>
          <a:stretch/>
        </p:blipFill>
        <p:spPr>
          <a:xfrm>
            <a:off x="2395497" y="1363966"/>
            <a:ext cx="102959" cy="1778360"/>
          </a:xfrm>
          <a:prstGeom prst="rect">
            <a:avLst/>
          </a:prstGeom>
          <a:noFill/>
          <a:ln>
            <a:noFill/>
          </a:ln>
        </p:spPr>
      </p:pic>
      <p:sp>
        <p:nvSpPr>
          <p:cNvPr id="540" name="Google Shape;540;p36"/>
          <p:cNvSpPr/>
          <p:nvPr/>
        </p:nvSpPr>
        <p:spPr>
          <a:xfrm>
            <a:off x="3558117" y="1795835"/>
            <a:ext cx="893366" cy="701279"/>
          </a:xfrm>
          <a:custGeom>
            <a:avLst/>
            <a:gdLst/>
            <a:ahLst/>
            <a:cxnLst/>
            <a:rect l="l" t="t" r="r" b="b"/>
            <a:pathLst>
              <a:path w="21600" h="21600" extrusionOk="0">
                <a:moveTo>
                  <a:pt x="0" y="0"/>
                </a:moveTo>
                <a:lnTo>
                  <a:pt x="0" y="21600"/>
                </a:lnTo>
                <a:lnTo>
                  <a:pt x="13645" y="21563"/>
                </a:lnTo>
                <a:lnTo>
                  <a:pt x="21600" y="10488"/>
                </a:lnTo>
                <a:lnTo>
                  <a:pt x="13971" y="12"/>
                </a:lnTo>
                <a:lnTo>
                  <a:pt x="0" y="0"/>
                </a:lnTo>
                <a:close/>
              </a:path>
            </a:pathLst>
          </a:custGeom>
          <a:gradFill>
            <a:gsLst>
              <a:gs pos="0">
                <a:srgbClr val="F3DB3F"/>
              </a:gs>
              <a:gs pos="29891">
                <a:srgbClr val="F3DB3F"/>
              </a:gs>
              <a:gs pos="100000">
                <a:srgbClr val="FF8400"/>
              </a:gs>
            </a:gsLst>
            <a:lin ang="4455188" scaled="0"/>
          </a:gra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1" name="Google Shape;541;p36"/>
          <p:cNvSpPr/>
          <p:nvPr/>
        </p:nvSpPr>
        <p:spPr>
          <a:xfrm>
            <a:off x="3254140" y="1795835"/>
            <a:ext cx="893367" cy="701279"/>
          </a:xfrm>
          <a:custGeom>
            <a:avLst/>
            <a:gdLst/>
            <a:ahLst/>
            <a:cxnLst/>
            <a:rect l="l" t="t" r="r" b="b"/>
            <a:pathLst>
              <a:path w="21600" h="21600" extrusionOk="0">
                <a:moveTo>
                  <a:pt x="0" y="0"/>
                </a:moveTo>
                <a:lnTo>
                  <a:pt x="0" y="21600"/>
                </a:lnTo>
                <a:lnTo>
                  <a:pt x="13645" y="21563"/>
                </a:lnTo>
                <a:lnTo>
                  <a:pt x="21600" y="10488"/>
                </a:lnTo>
                <a:lnTo>
                  <a:pt x="13971" y="12"/>
                </a:lnTo>
                <a:lnTo>
                  <a:pt x="0" y="0"/>
                </a:lnTo>
                <a:close/>
              </a:path>
            </a:pathLst>
          </a:custGeom>
          <a:gradFill>
            <a:gsLst>
              <a:gs pos="0">
                <a:srgbClr val="F3DB3F"/>
              </a:gs>
              <a:gs pos="29891">
                <a:srgbClr val="F3DB3F"/>
              </a:gs>
              <a:gs pos="100000">
                <a:srgbClr val="FF8400"/>
              </a:gs>
            </a:gsLst>
            <a:lin ang="4455188" scaled="0"/>
          </a:gradFill>
          <a:ln>
            <a:noFill/>
          </a:ln>
          <a:effectLst>
            <a:outerShdw blurRad="63500" dist="52599" dir="709209" rotWithShape="0">
              <a:srgbClr val="000000">
                <a:alpha val="27058"/>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2" name="Google Shape;542;p36"/>
          <p:cNvSpPr/>
          <p:nvPr/>
        </p:nvSpPr>
        <p:spPr>
          <a:xfrm>
            <a:off x="2262393" y="1793528"/>
            <a:ext cx="1566207" cy="919236"/>
          </a:xfrm>
          <a:custGeom>
            <a:avLst/>
            <a:gdLst/>
            <a:ahLst/>
            <a:cxnLst/>
            <a:rect l="l" t="t" r="r" b="b"/>
            <a:pathLst>
              <a:path w="21600" h="21474" extrusionOk="0">
                <a:moveTo>
                  <a:pt x="21600" y="7955"/>
                </a:moveTo>
                <a:lnTo>
                  <a:pt x="17062" y="16359"/>
                </a:lnTo>
                <a:lnTo>
                  <a:pt x="3041" y="16408"/>
                </a:lnTo>
                <a:cubicBezTo>
                  <a:pt x="2378" y="16321"/>
                  <a:pt x="1716" y="16570"/>
                  <a:pt x="1136" y="17120"/>
                </a:cubicBezTo>
                <a:cubicBezTo>
                  <a:pt x="838" y="17403"/>
                  <a:pt x="558" y="17787"/>
                  <a:pt x="469" y="18345"/>
                </a:cubicBezTo>
                <a:cubicBezTo>
                  <a:pt x="320" y="19277"/>
                  <a:pt x="645" y="20073"/>
                  <a:pt x="1052" y="20603"/>
                </a:cubicBezTo>
                <a:cubicBezTo>
                  <a:pt x="1566" y="21274"/>
                  <a:pt x="2218" y="21572"/>
                  <a:pt x="2887" y="21389"/>
                </a:cubicBezTo>
                <a:cubicBezTo>
                  <a:pt x="2602" y="21484"/>
                  <a:pt x="2313" y="21498"/>
                  <a:pt x="2032" y="21436"/>
                </a:cubicBezTo>
                <a:cubicBezTo>
                  <a:pt x="1494" y="21317"/>
                  <a:pt x="979" y="20924"/>
                  <a:pt x="571" y="20261"/>
                </a:cubicBezTo>
                <a:cubicBezTo>
                  <a:pt x="393" y="19973"/>
                  <a:pt x="244" y="19641"/>
                  <a:pt x="157" y="19259"/>
                </a:cubicBezTo>
                <a:cubicBezTo>
                  <a:pt x="113" y="19064"/>
                  <a:pt x="85" y="18860"/>
                  <a:pt x="66" y="18654"/>
                </a:cubicBezTo>
                <a:cubicBezTo>
                  <a:pt x="47" y="18450"/>
                  <a:pt x="34" y="18242"/>
                  <a:pt x="30" y="18032"/>
                </a:cubicBezTo>
                <a:lnTo>
                  <a:pt x="0" y="2516"/>
                </a:lnTo>
                <a:cubicBezTo>
                  <a:pt x="502" y="1631"/>
                  <a:pt x="1114" y="949"/>
                  <a:pt x="1793" y="519"/>
                </a:cubicBezTo>
                <a:cubicBezTo>
                  <a:pt x="2380" y="147"/>
                  <a:pt x="3004" y="-28"/>
                  <a:pt x="3630" y="4"/>
                </a:cubicBezTo>
                <a:lnTo>
                  <a:pt x="17245" y="12"/>
                </a:lnTo>
                <a:lnTo>
                  <a:pt x="21600" y="7955"/>
                </a:lnTo>
              </a:path>
            </a:pathLst>
          </a:custGeom>
          <a:solidFill>
            <a:srgbClr val="FFFFFF"/>
          </a:solidFill>
          <a:ln>
            <a:noFill/>
          </a:ln>
          <a:effectLst>
            <a:outerShdw blurRad="101600" dist="52993" dir="3296727" rotWithShape="0">
              <a:srgbClr val="000000">
                <a:alpha val="49411"/>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43" name="Google Shape;543;p36"/>
          <p:cNvSpPr txBox="1"/>
          <p:nvPr/>
        </p:nvSpPr>
        <p:spPr>
          <a:xfrm>
            <a:off x="4707461" y="1308131"/>
            <a:ext cx="5147157" cy="2259361"/>
          </a:xfrm>
          <a:prstGeom prst="rect">
            <a:avLst/>
          </a:prstGeom>
          <a:noFill/>
          <a:ln>
            <a:noFill/>
          </a:ln>
        </p:spPr>
        <p:txBody>
          <a:bodyPr spcFirstLastPara="1" wrap="square" lIns="21475" tIns="21475" rIns="21475" bIns="21475" anchor="t" anchorCtr="0">
            <a:spAutoFit/>
          </a:bodyPr>
          <a:lstStyle/>
          <a:p>
            <a:pPr marL="0" marR="0" lvl="0" indent="0" algn="just" rtl="0">
              <a:spcBef>
                <a:spcPts val="0"/>
              </a:spcBef>
              <a:spcAft>
                <a:spcPts val="0"/>
              </a:spcAft>
              <a:buNone/>
            </a:pPr>
            <a:r>
              <a:rPr lang="vi-VN" sz="2400">
                <a:solidFill>
                  <a:srgbClr val="000000"/>
                </a:solidFill>
                <a:latin typeface="Times New Roman"/>
                <a:ea typeface="Times New Roman"/>
                <a:cs typeface="Times New Roman"/>
                <a:sym typeface="Times New Roman"/>
              </a:rPr>
              <a:t>Trong Chiến tranh thế giới thứ hai (1939 – 1945), Đảng Cộng sản Đông Dương và Mặt trận Việt Minh liên lạc với phong trào chống quân phiệt Nhật ở các nước Đông Nam Á như Miến Điện, Mã Lai, Phi-líp-pin, Thái Lan, In-đô-nê-xi-a,... </a:t>
            </a:r>
            <a:endParaRPr/>
          </a:p>
        </p:txBody>
      </p:sp>
      <p:sp>
        <p:nvSpPr>
          <p:cNvPr id="544" name="Google Shape;544;p36"/>
          <p:cNvSpPr txBox="1"/>
          <p:nvPr/>
        </p:nvSpPr>
        <p:spPr>
          <a:xfrm>
            <a:off x="2713163" y="2185521"/>
            <a:ext cx="664666" cy="83099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2400"/>
              <a:buFont typeface="Avenir"/>
              <a:buNone/>
            </a:pPr>
            <a:r>
              <a:rPr lang="vi-VN" sz="2400" b="1" i="0" u="none" strike="noStrike" cap="none">
                <a:solidFill>
                  <a:srgbClr val="FFFFFF"/>
                </a:solidFill>
                <a:latin typeface="Avenir"/>
                <a:ea typeface="Avenir"/>
                <a:cs typeface="Avenir"/>
                <a:sym typeface="Avenir"/>
              </a:rPr>
              <a:t>OPTION</a:t>
            </a:r>
            <a:endParaRPr/>
          </a:p>
        </p:txBody>
      </p:sp>
      <p:pic>
        <p:nvPicPr>
          <p:cNvPr id="545" name="Google Shape;545;p36" descr="Icon3.png"/>
          <p:cNvPicPr preferRelativeResize="0"/>
          <p:nvPr/>
        </p:nvPicPr>
        <p:blipFill rotWithShape="1">
          <a:blip r:embed="rId4">
            <a:alphaModFix/>
          </a:blip>
          <a:srcRect l="3227" r="3227"/>
          <a:stretch/>
        </p:blipFill>
        <p:spPr>
          <a:xfrm>
            <a:off x="2708652" y="1864659"/>
            <a:ext cx="593486" cy="593486"/>
          </a:xfrm>
          <a:prstGeom prst="rect">
            <a:avLst/>
          </a:prstGeom>
          <a:noFill/>
          <a:ln>
            <a:noFill/>
          </a:ln>
        </p:spPr>
      </p:pic>
      <p:sp>
        <p:nvSpPr>
          <p:cNvPr id="546" name="Google Shape;546;p36"/>
          <p:cNvSpPr/>
          <p:nvPr/>
        </p:nvSpPr>
        <p:spPr>
          <a:xfrm rot="-5400000">
            <a:off x="2267627" y="4597109"/>
            <a:ext cx="247571" cy="212526"/>
          </a:xfrm>
          <a:custGeom>
            <a:avLst/>
            <a:gdLst/>
            <a:ahLst/>
            <a:cxnLst/>
            <a:rect l="l" t="t" r="r" b="b"/>
            <a:pathLst>
              <a:path w="20954" h="21282" extrusionOk="0">
                <a:moveTo>
                  <a:pt x="20954" y="21282"/>
                </a:moveTo>
                <a:lnTo>
                  <a:pt x="721" y="21224"/>
                </a:lnTo>
                <a:cubicBezTo>
                  <a:pt x="-646" y="15497"/>
                  <a:pt x="29" y="10058"/>
                  <a:pt x="1922" y="6072"/>
                </a:cubicBezTo>
                <a:cubicBezTo>
                  <a:pt x="3990" y="1717"/>
                  <a:pt x="7135" y="-318"/>
                  <a:pt x="10159" y="40"/>
                </a:cubicBezTo>
                <a:cubicBezTo>
                  <a:pt x="15949" y="727"/>
                  <a:pt x="20355" y="10898"/>
                  <a:pt x="20954" y="21282"/>
                </a:cubicBezTo>
                <a:close/>
              </a:path>
            </a:pathLst>
          </a:custGeom>
          <a:gradFill>
            <a:gsLst>
              <a:gs pos="0">
                <a:srgbClr val="ABACAD"/>
              </a:gs>
              <a:gs pos="100000">
                <a:srgbClr val="383B3E"/>
              </a:gs>
            </a:gsLst>
            <a:lin ang="2700000" scaled="0"/>
          </a:gra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7" name="Google Shape;547;p36"/>
          <p:cNvSpPr/>
          <p:nvPr/>
        </p:nvSpPr>
        <p:spPr>
          <a:xfrm>
            <a:off x="3557336" y="3913976"/>
            <a:ext cx="893367" cy="701279"/>
          </a:xfrm>
          <a:custGeom>
            <a:avLst/>
            <a:gdLst/>
            <a:ahLst/>
            <a:cxnLst/>
            <a:rect l="l" t="t" r="r" b="b"/>
            <a:pathLst>
              <a:path w="21600" h="21600" extrusionOk="0">
                <a:moveTo>
                  <a:pt x="0" y="0"/>
                </a:moveTo>
                <a:lnTo>
                  <a:pt x="0" y="21600"/>
                </a:lnTo>
                <a:lnTo>
                  <a:pt x="13645" y="21563"/>
                </a:lnTo>
                <a:lnTo>
                  <a:pt x="21600" y="10488"/>
                </a:lnTo>
                <a:lnTo>
                  <a:pt x="13971" y="12"/>
                </a:lnTo>
                <a:lnTo>
                  <a:pt x="0" y="0"/>
                </a:lnTo>
                <a:close/>
              </a:path>
            </a:pathLst>
          </a:custGeom>
          <a:gradFill>
            <a:gsLst>
              <a:gs pos="0">
                <a:srgbClr val="FF67AB"/>
              </a:gs>
              <a:gs pos="29891">
                <a:srgbClr val="FF67AB"/>
              </a:gs>
              <a:gs pos="100000">
                <a:srgbClr val="B70E88"/>
              </a:gs>
            </a:gsLst>
            <a:lin ang="4455188" scaled="0"/>
          </a:gra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8" name="Google Shape;548;p36"/>
          <p:cNvSpPr/>
          <p:nvPr/>
        </p:nvSpPr>
        <p:spPr>
          <a:xfrm>
            <a:off x="3253360" y="3913976"/>
            <a:ext cx="893366" cy="701279"/>
          </a:xfrm>
          <a:custGeom>
            <a:avLst/>
            <a:gdLst/>
            <a:ahLst/>
            <a:cxnLst/>
            <a:rect l="l" t="t" r="r" b="b"/>
            <a:pathLst>
              <a:path w="21600" h="21600" extrusionOk="0">
                <a:moveTo>
                  <a:pt x="0" y="0"/>
                </a:moveTo>
                <a:lnTo>
                  <a:pt x="0" y="21600"/>
                </a:lnTo>
                <a:lnTo>
                  <a:pt x="13645" y="21563"/>
                </a:lnTo>
                <a:lnTo>
                  <a:pt x="21600" y="10488"/>
                </a:lnTo>
                <a:lnTo>
                  <a:pt x="13971" y="12"/>
                </a:lnTo>
                <a:lnTo>
                  <a:pt x="0" y="0"/>
                </a:lnTo>
                <a:close/>
              </a:path>
            </a:pathLst>
          </a:custGeom>
          <a:gradFill>
            <a:gsLst>
              <a:gs pos="0">
                <a:srgbClr val="FF67AB"/>
              </a:gs>
              <a:gs pos="29891">
                <a:srgbClr val="FF67AB"/>
              </a:gs>
              <a:gs pos="100000">
                <a:srgbClr val="B70E88"/>
              </a:gs>
            </a:gsLst>
            <a:lin ang="4455188" scaled="0"/>
          </a:gradFill>
          <a:ln>
            <a:noFill/>
          </a:ln>
          <a:effectLst>
            <a:outerShdw blurRad="63500" dist="52599" dir="709209" rotWithShape="0">
              <a:srgbClr val="000000">
                <a:alpha val="27058"/>
              </a:srgbClr>
            </a:outerShdw>
          </a:effectLst>
        </p:spPr>
        <p:txBody>
          <a:bodyPr spcFirstLastPara="1" wrap="square" lIns="45700" tIns="45700" rIns="45700"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9" name="Google Shape;549;p36"/>
          <p:cNvSpPr/>
          <p:nvPr/>
        </p:nvSpPr>
        <p:spPr>
          <a:xfrm>
            <a:off x="2261612" y="3911668"/>
            <a:ext cx="1566208" cy="919236"/>
          </a:xfrm>
          <a:custGeom>
            <a:avLst/>
            <a:gdLst/>
            <a:ahLst/>
            <a:cxnLst/>
            <a:rect l="l" t="t" r="r" b="b"/>
            <a:pathLst>
              <a:path w="21600" h="21474" extrusionOk="0">
                <a:moveTo>
                  <a:pt x="21600" y="7955"/>
                </a:moveTo>
                <a:lnTo>
                  <a:pt x="17062" y="16359"/>
                </a:lnTo>
                <a:lnTo>
                  <a:pt x="3041" y="16408"/>
                </a:lnTo>
                <a:cubicBezTo>
                  <a:pt x="2378" y="16321"/>
                  <a:pt x="1716" y="16570"/>
                  <a:pt x="1136" y="17120"/>
                </a:cubicBezTo>
                <a:cubicBezTo>
                  <a:pt x="838" y="17403"/>
                  <a:pt x="558" y="17787"/>
                  <a:pt x="469" y="18345"/>
                </a:cubicBezTo>
                <a:cubicBezTo>
                  <a:pt x="320" y="19277"/>
                  <a:pt x="645" y="20073"/>
                  <a:pt x="1052" y="20603"/>
                </a:cubicBezTo>
                <a:cubicBezTo>
                  <a:pt x="1566" y="21274"/>
                  <a:pt x="2218" y="21572"/>
                  <a:pt x="2887" y="21389"/>
                </a:cubicBezTo>
                <a:cubicBezTo>
                  <a:pt x="2602" y="21484"/>
                  <a:pt x="2313" y="21498"/>
                  <a:pt x="2032" y="21436"/>
                </a:cubicBezTo>
                <a:cubicBezTo>
                  <a:pt x="1494" y="21317"/>
                  <a:pt x="979" y="20924"/>
                  <a:pt x="571" y="20261"/>
                </a:cubicBezTo>
                <a:cubicBezTo>
                  <a:pt x="393" y="19973"/>
                  <a:pt x="244" y="19641"/>
                  <a:pt x="157" y="19259"/>
                </a:cubicBezTo>
                <a:cubicBezTo>
                  <a:pt x="113" y="19064"/>
                  <a:pt x="85" y="18860"/>
                  <a:pt x="66" y="18654"/>
                </a:cubicBezTo>
                <a:cubicBezTo>
                  <a:pt x="47" y="18450"/>
                  <a:pt x="34" y="18242"/>
                  <a:pt x="30" y="18032"/>
                </a:cubicBezTo>
                <a:lnTo>
                  <a:pt x="0" y="2516"/>
                </a:lnTo>
                <a:cubicBezTo>
                  <a:pt x="502" y="1631"/>
                  <a:pt x="1114" y="949"/>
                  <a:pt x="1793" y="519"/>
                </a:cubicBezTo>
                <a:cubicBezTo>
                  <a:pt x="2380" y="147"/>
                  <a:pt x="3004" y="-28"/>
                  <a:pt x="3630" y="4"/>
                </a:cubicBezTo>
                <a:lnTo>
                  <a:pt x="17245" y="12"/>
                </a:lnTo>
                <a:lnTo>
                  <a:pt x="21600" y="7955"/>
                </a:lnTo>
              </a:path>
            </a:pathLst>
          </a:custGeom>
          <a:solidFill>
            <a:srgbClr val="FFFFFF"/>
          </a:solidFill>
          <a:ln>
            <a:noFill/>
          </a:ln>
          <a:effectLst>
            <a:outerShdw blurRad="101600" dist="52993" dir="3296727" rotWithShape="0">
              <a:srgbClr val="000000">
                <a:alpha val="49411"/>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
        <p:nvSpPr>
          <p:cNvPr id="550" name="Google Shape;550;p36"/>
          <p:cNvSpPr txBox="1"/>
          <p:nvPr/>
        </p:nvSpPr>
        <p:spPr>
          <a:xfrm>
            <a:off x="4754679" y="3815937"/>
            <a:ext cx="5099939" cy="1890029"/>
          </a:xfrm>
          <a:prstGeom prst="rect">
            <a:avLst/>
          </a:prstGeom>
          <a:noFill/>
          <a:ln>
            <a:noFill/>
          </a:ln>
        </p:spPr>
        <p:txBody>
          <a:bodyPr spcFirstLastPara="1" wrap="square" lIns="21475" tIns="21475" rIns="21475" bIns="21475" anchor="t" anchorCtr="0">
            <a:spAutoFit/>
          </a:bodyPr>
          <a:lstStyle/>
          <a:p>
            <a:pPr marL="0" marR="0" lvl="0" indent="0" algn="just" rtl="0">
              <a:spcBef>
                <a:spcPts val="0"/>
              </a:spcBef>
              <a:spcAft>
                <a:spcPts val="0"/>
              </a:spcAft>
              <a:buNone/>
            </a:pPr>
            <a:r>
              <a:rPr lang="vi-VN" sz="2400">
                <a:solidFill>
                  <a:srgbClr val="000000"/>
                </a:solidFill>
                <a:latin typeface="Times New Roman"/>
                <a:ea typeface="Times New Roman"/>
                <a:cs typeface="Times New Roman"/>
                <a:sym typeface="Times New Roman"/>
              </a:rPr>
              <a:t>Đảng Cộng sản Đông Dương thông qua Mặt trận Việt Minh chú trọng triển khai các hoạt động đối ngoại nhằm thiết lập quan hệ với các nước Đồng minh chống phát xít, trước hết là Trung Quốc và Mỹ.</a:t>
            </a:r>
            <a:endParaRPr/>
          </a:p>
        </p:txBody>
      </p:sp>
      <p:pic>
        <p:nvPicPr>
          <p:cNvPr id="551" name="Google Shape;551;p36" descr="Icon5.png"/>
          <p:cNvPicPr preferRelativeResize="0"/>
          <p:nvPr/>
        </p:nvPicPr>
        <p:blipFill rotWithShape="1">
          <a:blip r:embed="rId5">
            <a:alphaModFix/>
          </a:blip>
          <a:srcRect/>
          <a:stretch/>
        </p:blipFill>
        <p:spPr>
          <a:xfrm>
            <a:off x="2707871" y="3982800"/>
            <a:ext cx="593486" cy="593486"/>
          </a:xfrm>
          <a:prstGeom prst="rect">
            <a:avLst/>
          </a:prstGeom>
          <a:noFill/>
          <a:ln>
            <a:noFill/>
          </a:ln>
        </p:spPr>
      </p:pic>
      <p:sp>
        <p:nvSpPr>
          <p:cNvPr id="552" name="Google Shape;552;p36"/>
          <p:cNvSpPr txBox="1"/>
          <p:nvPr/>
        </p:nvSpPr>
        <p:spPr>
          <a:xfrm>
            <a:off x="1214325" y="128300"/>
            <a:ext cx="10813143"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B0F0"/>
              </a:buClr>
              <a:buSzPts val="2800"/>
              <a:buFont typeface="Calibri"/>
              <a:buNone/>
            </a:pPr>
            <a:r>
              <a:rPr lang="vi-VN" sz="2800" b="1" i="0" u="none" strike="noStrike" cap="none">
                <a:solidFill>
                  <a:srgbClr val="00B0F0"/>
                </a:solidFill>
                <a:latin typeface="Calibri"/>
                <a:ea typeface="Calibri"/>
                <a:cs typeface="Calibri"/>
                <a:sym typeface="Calibri"/>
              </a:rPr>
              <a:t>b) Hoạt động đối ngoại của Đảng Cộng sản Đông Dương (1930-1945)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9"/>
                                        </p:tgtEl>
                                        <p:attrNameLst>
                                          <p:attrName>style.visibility</p:attrName>
                                        </p:attrNameLst>
                                      </p:cBhvr>
                                      <p:to>
                                        <p:strVal val="visible"/>
                                      </p:to>
                                    </p:set>
                                    <p:animEffect transition="in" filter="fade">
                                      <p:cBhvr>
                                        <p:cTn id="7" dur="400"/>
                                        <p:tgtEl>
                                          <p:spTgt spid="539"/>
                                        </p:tgtEl>
                                      </p:cBhvr>
                                    </p:animEffect>
                                  </p:childTnLst>
                                </p:cTn>
                              </p:par>
                            </p:childTnLst>
                          </p:cTn>
                        </p:par>
                        <p:par>
                          <p:cTn id="8" fill="hold">
                            <p:stCondLst>
                              <p:cond delay="400"/>
                            </p:stCondLst>
                            <p:childTnLst>
                              <p:par>
                                <p:cTn id="9" presetID="23" presetClass="entr" presetSubtype="16" fill="hold" nodeType="afterEffect">
                                  <p:stCondLst>
                                    <p:cond delay="0"/>
                                  </p:stCondLst>
                                  <p:childTnLst>
                                    <p:set>
                                      <p:cBhvr>
                                        <p:cTn id="10" dur="1" fill="hold">
                                          <p:stCondLst>
                                            <p:cond delay="0"/>
                                          </p:stCondLst>
                                        </p:cTn>
                                        <p:tgtEl>
                                          <p:spTgt spid="542"/>
                                        </p:tgtEl>
                                        <p:attrNameLst>
                                          <p:attrName>style.visibility</p:attrName>
                                        </p:attrNameLst>
                                      </p:cBhvr>
                                      <p:to>
                                        <p:strVal val="visible"/>
                                      </p:to>
                                    </p:set>
                                    <p:anim calcmode="lin" valueType="num">
                                      <p:cBhvr additive="base">
                                        <p:cTn id="11" dur="400"/>
                                        <p:tgtEl>
                                          <p:spTgt spid="542"/>
                                        </p:tgtEl>
                                        <p:attrNameLst>
                                          <p:attrName>ppt_w</p:attrName>
                                        </p:attrNameLst>
                                      </p:cBhvr>
                                      <p:tavLst>
                                        <p:tav tm="0">
                                          <p:val>
                                            <p:strVal val="0"/>
                                          </p:val>
                                        </p:tav>
                                        <p:tav tm="100000">
                                          <p:val>
                                            <p:strVal val="#ppt_w"/>
                                          </p:val>
                                        </p:tav>
                                      </p:tavLst>
                                    </p:anim>
                                    <p:anim calcmode="lin" valueType="num">
                                      <p:cBhvr additive="base">
                                        <p:cTn id="12" dur="400"/>
                                        <p:tgtEl>
                                          <p:spTgt spid="542"/>
                                        </p:tgtEl>
                                        <p:attrNameLst>
                                          <p:attrName>ppt_h</p:attrName>
                                        </p:attrNameLst>
                                      </p:cBhvr>
                                      <p:tavLst>
                                        <p:tav tm="0">
                                          <p:val>
                                            <p:strVal val="0"/>
                                          </p:val>
                                        </p:tav>
                                        <p:tav tm="100000">
                                          <p:val>
                                            <p:strVal val="#ppt_h"/>
                                          </p:val>
                                        </p:tav>
                                      </p:tavLst>
                                    </p:anim>
                                  </p:childTnLst>
                                </p:cTn>
                              </p:par>
                            </p:childTnLst>
                          </p:cTn>
                        </p:par>
                        <p:par>
                          <p:cTn id="13" fill="hold">
                            <p:stCondLst>
                              <p:cond delay="800"/>
                            </p:stCondLst>
                            <p:childTnLst>
                              <p:par>
                                <p:cTn id="14" presetID="23" presetClass="entr" presetSubtype="16" fill="hold" nodeType="afterEffect">
                                  <p:stCondLst>
                                    <p:cond delay="0"/>
                                  </p:stCondLst>
                                  <p:childTnLst>
                                    <p:set>
                                      <p:cBhvr>
                                        <p:cTn id="15" dur="1" fill="hold">
                                          <p:stCondLst>
                                            <p:cond delay="0"/>
                                          </p:stCondLst>
                                        </p:cTn>
                                        <p:tgtEl>
                                          <p:spTgt spid="538"/>
                                        </p:tgtEl>
                                        <p:attrNameLst>
                                          <p:attrName>style.visibility</p:attrName>
                                        </p:attrNameLst>
                                      </p:cBhvr>
                                      <p:to>
                                        <p:strVal val="visible"/>
                                      </p:to>
                                    </p:set>
                                    <p:anim calcmode="lin" valueType="num">
                                      <p:cBhvr additive="base">
                                        <p:cTn id="16" dur="400"/>
                                        <p:tgtEl>
                                          <p:spTgt spid="538"/>
                                        </p:tgtEl>
                                        <p:attrNameLst>
                                          <p:attrName>ppt_w</p:attrName>
                                        </p:attrNameLst>
                                      </p:cBhvr>
                                      <p:tavLst>
                                        <p:tav tm="0">
                                          <p:val>
                                            <p:strVal val="0"/>
                                          </p:val>
                                        </p:tav>
                                        <p:tav tm="100000">
                                          <p:val>
                                            <p:strVal val="#ppt_w"/>
                                          </p:val>
                                        </p:tav>
                                      </p:tavLst>
                                    </p:anim>
                                    <p:anim calcmode="lin" valueType="num">
                                      <p:cBhvr additive="base">
                                        <p:cTn id="17" dur="400"/>
                                        <p:tgtEl>
                                          <p:spTgt spid="538"/>
                                        </p:tgtEl>
                                        <p:attrNameLst>
                                          <p:attrName>ppt_h</p:attrName>
                                        </p:attrNameLst>
                                      </p:cBhvr>
                                      <p:tavLst>
                                        <p:tav tm="0">
                                          <p:val>
                                            <p:strVal val="0"/>
                                          </p:val>
                                        </p:tav>
                                        <p:tav tm="100000">
                                          <p:val>
                                            <p:strVal val="#ppt_h"/>
                                          </p:val>
                                        </p:tav>
                                      </p:tavLst>
                                    </p:anim>
                                  </p:childTnLst>
                                </p:cTn>
                              </p:par>
                            </p:childTnLst>
                          </p:cTn>
                        </p:par>
                        <p:par>
                          <p:cTn id="18" fill="hold">
                            <p:stCondLst>
                              <p:cond delay="1200"/>
                            </p:stCondLst>
                            <p:childTnLst>
                              <p:par>
                                <p:cTn id="19" presetID="23" presetClass="entr" presetSubtype="16" fill="hold" nodeType="afterEffect">
                                  <p:stCondLst>
                                    <p:cond delay="0"/>
                                  </p:stCondLst>
                                  <p:childTnLst>
                                    <p:set>
                                      <p:cBhvr>
                                        <p:cTn id="20" dur="1" fill="hold">
                                          <p:stCondLst>
                                            <p:cond delay="0"/>
                                          </p:stCondLst>
                                        </p:cTn>
                                        <p:tgtEl>
                                          <p:spTgt spid="541"/>
                                        </p:tgtEl>
                                        <p:attrNameLst>
                                          <p:attrName>style.visibility</p:attrName>
                                        </p:attrNameLst>
                                      </p:cBhvr>
                                      <p:to>
                                        <p:strVal val="visible"/>
                                      </p:to>
                                    </p:set>
                                    <p:anim calcmode="lin" valueType="num">
                                      <p:cBhvr additive="base">
                                        <p:cTn id="21" dur="400"/>
                                        <p:tgtEl>
                                          <p:spTgt spid="541"/>
                                        </p:tgtEl>
                                        <p:attrNameLst>
                                          <p:attrName>ppt_w</p:attrName>
                                        </p:attrNameLst>
                                      </p:cBhvr>
                                      <p:tavLst>
                                        <p:tav tm="0">
                                          <p:val>
                                            <p:strVal val="0"/>
                                          </p:val>
                                        </p:tav>
                                        <p:tav tm="100000">
                                          <p:val>
                                            <p:strVal val="#ppt_w"/>
                                          </p:val>
                                        </p:tav>
                                      </p:tavLst>
                                    </p:anim>
                                    <p:anim calcmode="lin" valueType="num">
                                      <p:cBhvr additive="base">
                                        <p:cTn id="22" dur="400"/>
                                        <p:tgtEl>
                                          <p:spTgt spid="541"/>
                                        </p:tgtEl>
                                        <p:attrNameLst>
                                          <p:attrName>ppt_h</p:attrName>
                                        </p:attrNameLst>
                                      </p:cBhvr>
                                      <p:tavLst>
                                        <p:tav tm="0">
                                          <p:val>
                                            <p:strVal val="0"/>
                                          </p:val>
                                        </p:tav>
                                        <p:tav tm="100000">
                                          <p:val>
                                            <p:strVal val="#ppt_h"/>
                                          </p:val>
                                        </p:tav>
                                      </p:tavLst>
                                    </p:anim>
                                  </p:childTnLst>
                                </p:cTn>
                              </p:par>
                            </p:childTnLst>
                          </p:cTn>
                        </p:par>
                        <p:par>
                          <p:cTn id="23" fill="hold">
                            <p:stCondLst>
                              <p:cond delay="1600"/>
                            </p:stCondLst>
                            <p:childTnLst>
                              <p:par>
                                <p:cTn id="24" presetID="23" presetClass="entr" presetSubtype="16" fill="hold" nodeType="afterEffect">
                                  <p:stCondLst>
                                    <p:cond delay="0"/>
                                  </p:stCondLst>
                                  <p:childTnLst>
                                    <p:set>
                                      <p:cBhvr>
                                        <p:cTn id="25" dur="1" fill="hold">
                                          <p:stCondLst>
                                            <p:cond delay="0"/>
                                          </p:stCondLst>
                                        </p:cTn>
                                        <p:tgtEl>
                                          <p:spTgt spid="540"/>
                                        </p:tgtEl>
                                        <p:attrNameLst>
                                          <p:attrName>style.visibility</p:attrName>
                                        </p:attrNameLst>
                                      </p:cBhvr>
                                      <p:to>
                                        <p:strVal val="visible"/>
                                      </p:to>
                                    </p:set>
                                    <p:anim calcmode="lin" valueType="num">
                                      <p:cBhvr additive="base">
                                        <p:cTn id="26" dur="400"/>
                                        <p:tgtEl>
                                          <p:spTgt spid="540"/>
                                        </p:tgtEl>
                                        <p:attrNameLst>
                                          <p:attrName>ppt_w</p:attrName>
                                        </p:attrNameLst>
                                      </p:cBhvr>
                                      <p:tavLst>
                                        <p:tav tm="0">
                                          <p:val>
                                            <p:strVal val="0"/>
                                          </p:val>
                                        </p:tav>
                                        <p:tav tm="100000">
                                          <p:val>
                                            <p:strVal val="#ppt_w"/>
                                          </p:val>
                                        </p:tav>
                                      </p:tavLst>
                                    </p:anim>
                                    <p:anim calcmode="lin" valueType="num">
                                      <p:cBhvr additive="base">
                                        <p:cTn id="27" dur="400"/>
                                        <p:tgtEl>
                                          <p:spTgt spid="540"/>
                                        </p:tgtEl>
                                        <p:attrNameLst>
                                          <p:attrName>ppt_h</p:attrName>
                                        </p:attrNameLst>
                                      </p:cBhvr>
                                      <p:tavLst>
                                        <p:tav tm="0">
                                          <p:val>
                                            <p:strVal val="0"/>
                                          </p:val>
                                        </p:tav>
                                        <p:tav tm="100000">
                                          <p:val>
                                            <p:strVal val="#ppt_h"/>
                                          </p:val>
                                        </p:tav>
                                      </p:tavLst>
                                    </p:anim>
                                  </p:childTnLst>
                                </p:cTn>
                              </p:par>
                            </p:childTnLst>
                          </p:cTn>
                        </p:par>
                        <p:par>
                          <p:cTn id="28" fill="hold">
                            <p:stCondLst>
                              <p:cond delay="2000"/>
                            </p:stCondLst>
                            <p:childTnLst>
                              <p:par>
                                <p:cTn id="29" presetID="23" presetClass="entr" presetSubtype="16" fill="hold" nodeType="afterEffect">
                                  <p:stCondLst>
                                    <p:cond delay="0"/>
                                  </p:stCondLst>
                                  <p:childTnLst>
                                    <p:set>
                                      <p:cBhvr>
                                        <p:cTn id="30" dur="1" fill="hold">
                                          <p:stCondLst>
                                            <p:cond delay="0"/>
                                          </p:stCondLst>
                                        </p:cTn>
                                        <p:tgtEl>
                                          <p:spTgt spid="544"/>
                                        </p:tgtEl>
                                        <p:attrNameLst>
                                          <p:attrName>style.visibility</p:attrName>
                                        </p:attrNameLst>
                                      </p:cBhvr>
                                      <p:to>
                                        <p:strVal val="visible"/>
                                      </p:to>
                                    </p:set>
                                    <p:anim calcmode="lin" valueType="num">
                                      <p:cBhvr additive="base">
                                        <p:cTn id="31" dur="400"/>
                                        <p:tgtEl>
                                          <p:spTgt spid="544"/>
                                        </p:tgtEl>
                                        <p:attrNameLst>
                                          <p:attrName>ppt_w</p:attrName>
                                        </p:attrNameLst>
                                      </p:cBhvr>
                                      <p:tavLst>
                                        <p:tav tm="0">
                                          <p:val>
                                            <p:strVal val="0"/>
                                          </p:val>
                                        </p:tav>
                                        <p:tav tm="100000">
                                          <p:val>
                                            <p:strVal val="#ppt_w"/>
                                          </p:val>
                                        </p:tav>
                                      </p:tavLst>
                                    </p:anim>
                                    <p:anim calcmode="lin" valueType="num">
                                      <p:cBhvr additive="base">
                                        <p:cTn id="32" dur="400"/>
                                        <p:tgtEl>
                                          <p:spTgt spid="544"/>
                                        </p:tgtEl>
                                        <p:attrNameLst>
                                          <p:attrName>ppt_h</p:attrName>
                                        </p:attrNameLst>
                                      </p:cBhvr>
                                      <p:tavLst>
                                        <p:tav tm="0">
                                          <p:val>
                                            <p:strVal val="0"/>
                                          </p:val>
                                        </p:tav>
                                        <p:tav tm="100000">
                                          <p:val>
                                            <p:strVal val="#ppt_h"/>
                                          </p:val>
                                        </p:tav>
                                      </p:tavLst>
                                    </p:anim>
                                  </p:childTnLst>
                                </p:cTn>
                              </p:par>
                            </p:childTnLst>
                          </p:cTn>
                        </p:par>
                        <p:par>
                          <p:cTn id="33" fill="hold">
                            <p:stCondLst>
                              <p:cond delay="2400"/>
                            </p:stCondLst>
                            <p:childTnLst>
                              <p:par>
                                <p:cTn id="34" presetID="23" presetClass="entr" presetSubtype="16" fill="hold" nodeType="afterEffect">
                                  <p:stCondLst>
                                    <p:cond delay="0"/>
                                  </p:stCondLst>
                                  <p:childTnLst>
                                    <p:set>
                                      <p:cBhvr>
                                        <p:cTn id="35" dur="1" fill="hold">
                                          <p:stCondLst>
                                            <p:cond delay="0"/>
                                          </p:stCondLst>
                                        </p:cTn>
                                        <p:tgtEl>
                                          <p:spTgt spid="545"/>
                                        </p:tgtEl>
                                        <p:attrNameLst>
                                          <p:attrName>style.visibility</p:attrName>
                                        </p:attrNameLst>
                                      </p:cBhvr>
                                      <p:to>
                                        <p:strVal val="visible"/>
                                      </p:to>
                                    </p:set>
                                    <p:anim calcmode="lin" valueType="num">
                                      <p:cBhvr additive="base">
                                        <p:cTn id="36" dur="400"/>
                                        <p:tgtEl>
                                          <p:spTgt spid="545"/>
                                        </p:tgtEl>
                                        <p:attrNameLst>
                                          <p:attrName>ppt_w</p:attrName>
                                        </p:attrNameLst>
                                      </p:cBhvr>
                                      <p:tavLst>
                                        <p:tav tm="0">
                                          <p:val>
                                            <p:strVal val="0"/>
                                          </p:val>
                                        </p:tav>
                                        <p:tav tm="100000">
                                          <p:val>
                                            <p:strVal val="#ppt_w"/>
                                          </p:val>
                                        </p:tav>
                                      </p:tavLst>
                                    </p:anim>
                                    <p:anim calcmode="lin" valueType="num">
                                      <p:cBhvr additive="base">
                                        <p:cTn id="37" dur="400"/>
                                        <p:tgtEl>
                                          <p:spTgt spid="545"/>
                                        </p:tgtEl>
                                        <p:attrNameLst>
                                          <p:attrName>ppt_h</p:attrName>
                                        </p:attrNameLst>
                                      </p:cBhvr>
                                      <p:tavLst>
                                        <p:tav tm="0">
                                          <p:val>
                                            <p:strVal val="0"/>
                                          </p:val>
                                        </p:tav>
                                        <p:tav tm="100000">
                                          <p:val>
                                            <p:strVal val="#ppt_h"/>
                                          </p:val>
                                        </p:tav>
                                      </p:tavLst>
                                    </p:anim>
                                  </p:childTnLst>
                                </p:cTn>
                              </p:par>
                            </p:childTnLst>
                          </p:cTn>
                        </p:par>
                        <p:par>
                          <p:cTn id="38" fill="hold">
                            <p:stCondLst>
                              <p:cond delay="2800"/>
                            </p:stCondLst>
                            <p:childTnLst>
                              <p:par>
                                <p:cTn id="39" presetID="23" presetClass="entr" presetSubtype="16" fill="hold" nodeType="afterEffect">
                                  <p:stCondLst>
                                    <p:cond delay="0"/>
                                  </p:stCondLst>
                                  <p:childTnLst>
                                    <p:set>
                                      <p:cBhvr>
                                        <p:cTn id="40" dur="1" fill="hold">
                                          <p:stCondLst>
                                            <p:cond delay="0"/>
                                          </p:stCondLst>
                                        </p:cTn>
                                        <p:tgtEl>
                                          <p:spTgt spid="543"/>
                                        </p:tgtEl>
                                        <p:attrNameLst>
                                          <p:attrName>style.visibility</p:attrName>
                                        </p:attrNameLst>
                                      </p:cBhvr>
                                      <p:to>
                                        <p:strVal val="visible"/>
                                      </p:to>
                                    </p:set>
                                    <p:anim calcmode="lin" valueType="num">
                                      <p:cBhvr additive="base">
                                        <p:cTn id="41" dur="400"/>
                                        <p:tgtEl>
                                          <p:spTgt spid="543"/>
                                        </p:tgtEl>
                                        <p:attrNameLst>
                                          <p:attrName>ppt_w</p:attrName>
                                        </p:attrNameLst>
                                      </p:cBhvr>
                                      <p:tavLst>
                                        <p:tav tm="0">
                                          <p:val>
                                            <p:strVal val="0"/>
                                          </p:val>
                                        </p:tav>
                                        <p:tav tm="100000">
                                          <p:val>
                                            <p:strVal val="#ppt_w"/>
                                          </p:val>
                                        </p:tav>
                                      </p:tavLst>
                                    </p:anim>
                                    <p:anim calcmode="lin" valueType="num">
                                      <p:cBhvr additive="base">
                                        <p:cTn id="42" dur="400"/>
                                        <p:tgtEl>
                                          <p:spTgt spid="543"/>
                                        </p:tgtEl>
                                        <p:attrNameLst>
                                          <p:attrName>ppt_h</p:attrName>
                                        </p:attrNameLst>
                                      </p:cBhvr>
                                      <p:tavLst>
                                        <p:tav tm="0">
                                          <p:val>
                                            <p:str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549"/>
                                        </p:tgtEl>
                                        <p:attrNameLst>
                                          <p:attrName>style.visibility</p:attrName>
                                        </p:attrNameLst>
                                      </p:cBhvr>
                                      <p:to>
                                        <p:strVal val="visible"/>
                                      </p:to>
                                    </p:set>
                                    <p:anim calcmode="lin" valueType="num">
                                      <p:cBhvr additive="base">
                                        <p:cTn id="47" dur="400"/>
                                        <p:tgtEl>
                                          <p:spTgt spid="549"/>
                                        </p:tgtEl>
                                        <p:attrNameLst>
                                          <p:attrName>ppt_w</p:attrName>
                                        </p:attrNameLst>
                                      </p:cBhvr>
                                      <p:tavLst>
                                        <p:tav tm="0">
                                          <p:val>
                                            <p:strVal val="0"/>
                                          </p:val>
                                        </p:tav>
                                        <p:tav tm="100000">
                                          <p:val>
                                            <p:strVal val="#ppt_w"/>
                                          </p:val>
                                        </p:tav>
                                      </p:tavLst>
                                    </p:anim>
                                    <p:anim calcmode="lin" valueType="num">
                                      <p:cBhvr additive="base">
                                        <p:cTn id="48" dur="400"/>
                                        <p:tgtEl>
                                          <p:spTgt spid="549"/>
                                        </p:tgtEl>
                                        <p:attrNameLst>
                                          <p:attrName>ppt_h</p:attrName>
                                        </p:attrNameLst>
                                      </p:cBhvr>
                                      <p:tavLst>
                                        <p:tav tm="0">
                                          <p:val>
                                            <p:strVal val="0"/>
                                          </p:val>
                                        </p:tav>
                                        <p:tav tm="100000">
                                          <p:val>
                                            <p:strVal val="#ppt_h"/>
                                          </p:val>
                                        </p:tav>
                                      </p:tavLst>
                                    </p:anim>
                                  </p:childTnLst>
                                </p:cTn>
                              </p:par>
                            </p:childTnLst>
                          </p:cTn>
                        </p:par>
                        <p:par>
                          <p:cTn id="49" fill="hold">
                            <p:stCondLst>
                              <p:cond delay="400"/>
                            </p:stCondLst>
                            <p:childTnLst>
                              <p:par>
                                <p:cTn id="50" presetID="23" presetClass="entr" presetSubtype="16" fill="hold" nodeType="afterEffect">
                                  <p:stCondLst>
                                    <p:cond delay="0"/>
                                  </p:stCondLst>
                                  <p:childTnLst>
                                    <p:set>
                                      <p:cBhvr>
                                        <p:cTn id="51" dur="1" fill="hold">
                                          <p:stCondLst>
                                            <p:cond delay="0"/>
                                          </p:stCondLst>
                                        </p:cTn>
                                        <p:tgtEl>
                                          <p:spTgt spid="546"/>
                                        </p:tgtEl>
                                        <p:attrNameLst>
                                          <p:attrName>style.visibility</p:attrName>
                                        </p:attrNameLst>
                                      </p:cBhvr>
                                      <p:to>
                                        <p:strVal val="visible"/>
                                      </p:to>
                                    </p:set>
                                    <p:anim calcmode="lin" valueType="num">
                                      <p:cBhvr additive="base">
                                        <p:cTn id="52" dur="400"/>
                                        <p:tgtEl>
                                          <p:spTgt spid="546"/>
                                        </p:tgtEl>
                                        <p:attrNameLst>
                                          <p:attrName>ppt_w</p:attrName>
                                        </p:attrNameLst>
                                      </p:cBhvr>
                                      <p:tavLst>
                                        <p:tav tm="0">
                                          <p:val>
                                            <p:strVal val="0"/>
                                          </p:val>
                                        </p:tav>
                                        <p:tav tm="100000">
                                          <p:val>
                                            <p:strVal val="#ppt_w"/>
                                          </p:val>
                                        </p:tav>
                                      </p:tavLst>
                                    </p:anim>
                                    <p:anim calcmode="lin" valueType="num">
                                      <p:cBhvr additive="base">
                                        <p:cTn id="53" dur="400"/>
                                        <p:tgtEl>
                                          <p:spTgt spid="546"/>
                                        </p:tgtEl>
                                        <p:attrNameLst>
                                          <p:attrName>ppt_h</p:attrName>
                                        </p:attrNameLst>
                                      </p:cBhvr>
                                      <p:tavLst>
                                        <p:tav tm="0">
                                          <p:val>
                                            <p:strVal val="0"/>
                                          </p:val>
                                        </p:tav>
                                        <p:tav tm="100000">
                                          <p:val>
                                            <p:strVal val="#ppt_h"/>
                                          </p:val>
                                        </p:tav>
                                      </p:tavLst>
                                    </p:anim>
                                  </p:childTnLst>
                                </p:cTn>
                              </p:par>
                            </p:childTnLst>
                          </p:cTn>
                        </p:par>
                        <p:par>
                          <p:cTn id="54" fill="hold">
                            <p:stCondLst>
                              <p:cond delay="800"/>
                            </p:stCondLst>
                            <p:childTnLst>
                              <p:par>
                                <p:cTn id="55" presetID="23" presetClass="entr" presetSubtype="16" fill="hold" nodeType="afterEffect">
                                  <p:stCondLst>
                                    <p:cond delay="0"/>
                                  </p:stCondLst>
                                  <p:childTnLst>
                                    <p:set>
                                      <p:cBhvr>
                                        <p:cTn id="56" dur="1" fill="hold">
                                          <p:stCondLst>
                                            <p:cond delay="0"/>
                                          </p:stCondLst>
                                        </p:cTn>
                                        <p:tgtEl>
                                          <p:spTgt spid="548"/>
                                        </p:tgtEl>
                                        <p:attrNameLst>
                                          <p:attrName>style.visibility</p:attrName>
                                        </p:attrNameLst>
                                      </p:cBhvr>
                                      <p:to>
                                        <p:strVal val="visible"/>
                                      </p:to>
                                    </p:set>
                                    <p:anim calcmode="lin" valueType="num">
                                      <p:cBhvr additive="base">
                                        <p:cTn id="57" dur="400"/>
                                        <p:tgtEl>
                                          <p:spTgt spid="548"/>
                                        </p:tgtEl>
                                        <p:attrNameLst>
                                          <p:attrName>ppt_w</p:attrName>
                                        </p:attrNameLst>
                                      </p:cBhvr>
                                      <p:tavLst>
                                        <p:tav tm="0">
                                          <p:val>
                                            <p:strVal val="0"/>
                                          </p:val>
                                        </p:tav>
                                        <p:tav tm="100000">
                                          <p:val>
                                            <p:strVal val="#ppt_w"/>
                                          </p:val>
                                        </p:tav>
                                      </p:tavLst>
                                    </p:anim>
                                    <p:anim calcmode="lin" valueType="num">
                                      <p:cBhvr additive="base">
                                        <p:cTn id="58" dur="400"/>
                                        <p:tgtEl>
                                          <p:spTgt spid="548"/>
                                        </p:tgtEl>
                                        <p:attrNameLst>
                                          <p:attrName>ppt_h</p:attrName>
                                        </p:attrNameLst>
                                      </p:cBhvr>
                                      <p:tavLst>
                                        <p:tav tm="0">
                                          <p:val>
                                            <p:strVal val="0"/>
                                          </p:val>
                                        </p:tav>
                                        <p:tav tm="100000">
                                          <p:val>
                                            <p:strVal val="#ppt_h"/>
                                          </p:val>
                                        </p:tav>
                                      </p:tavLst>
                                    </p:anim>
                                  </p:childTnLst>
                                </p:cTn>
                              </p:par>
                            </p:childTnLst>
                          </p:cTn>
                        </p:par>
                        <p:par>
                          <p:cTn id="59" fill="hold">
                            <p:stCondLst>
                              <p:cond delay="1200"/>
                            </p:stCondLst>
                            <p:childTnLst>
                              <p:par>
                                <p:cTn id="60" presetID="23" presetClass="entr" presetSubtype="16" fill="hold" nodeType="afterEffect">
                                  <p:stCondLst>
                                    <p:cond delay="0"/>
                                  </p:stCondLst>
                                  <p:childTnLst>
                                    <p:set>
                                      <p:cBhvr>
                                        <p:cTn id="61" dur="1" fill="hold">
                                          <p:stCondLst>
                                            <p:cond delay="0"/>
                                          </p:stCondLst>
                                        </p:cTn>
                                        <p:tgtEl>
                                          <p:spTgt spid="547"/>
                                        </p:tgtEl>
                                        <p:attrNameLst>
                                          <p:attrName>style.visibility</p:attrName>
                                        </p:attrNameLst>
                                      </p:cBhvr>
                                      <p:to>
                                        <p:strVal val="visible"/>
                                      </p:to>
                                    </p:set>
                                    <p:anim calcmode="lin" valueType="num">
                                      <p:cBhvr additive="base">
                                        <p:cTn id="62" dur="400"/>
                                        <p:tgtEl>
                                          <p:spTgt spid="547"/>
                                        </p:tgtEl>
                                        <p:attrNameLst>
                                          <p:attrName>ppt_w</p:attrName>
                                        </p:attrNameLst>
                                      </p:cBhvr>
                                      <p:tavLst>
                                        <p:tav tm="0">
                                          <p:val>
                                            <p:strVal val="0"/>
                                          </p:val>
                                        </p:tav>
                                        <p:tav tm="100000">
                                          <p:val>
                                            <p:strVal val="#ppt_w"/>
                                          </p:val>
                                        </p:tav>
                                      </p:tavLst>
                                    </p:anim>
                                    <p:anim calcmode="lin" valueType="num">
                                      <p:cBhvr additive="base">
                                        <p:cTn id="63" dur="400"/>
                                        <p:tgtEl>
                                          <p:spTgt spid="547"/>
                                        </p:tgtEl>
                                        <p:attrNameLst>
                                          <p:attrName>ppt_h</p:attrName>
                                        </p:attrNameLst>
                                      </p:cBhvr>
                                      <p:tavLst>
                                        <p:tav tm="0">
                                          <p:val>
                                            <p:strVal val="0"/>
                                          </p:val>
                                        </p:tav>
                                        <p:tav tm="100000">
                                          <p:val>
                                            <p:strVal val="#ppt_h"/>
                                          </p:val>
                                        </p:tav>
                                      </p:tavLst>
                                    </p:anim>
                                  </p:childTnLst>
                                </p:cTn>
                              </p:par>
                            </p:childTnLst>
                          </p:cTn>
                        </p:par>
                        <p:par>
                          <p:cTn id="64" fill="hold">
                            <p:stCondLst>
                              <p:cond delay="1600"/>
                            </p:stCondLst>
                            <p:childTnLst>
                              <p:par>
                                <p:cTn id="65" presetID="23" presetClass="entr" presetSubtype="16" fill="hold" nodeType="afterEffect">
                                  <p:stCondLst>
                                    <p:cond delay="0"/>
                                  </p:stCondLst>
                                  <p:childTnLst>
                                    <p:set>
                                      <p:cBhvr>
                                        <p:cTn id="66" dur="1" fill="hold">
                                          <p:stCondLst>
                                            <p:cond delay="0"/>
                                          </p:stCondLst>
                                        </p:cTn>
                                        <p:tgtEl>
                                          <p:spTgt spid="551"/>
                                        </p:tgtEl>
                                        <p:attrNameLst>
                                          <p:attrName>style.visibility</p:attrName>
                                        </p:attrNameLst>
                                      </p:cBhvr>
                                      <p:to>
                                        <p:strVal val="visible"/>
                                      </p:to>
                                    </p:set>
                                    <p:anim calcmode="lin" valueType="num">
                                      <p:cBhvr additive="base">
                                        <p:cTn id="67" dur="400"/>
                                        <p:tgtEl>
                                          <p:spTgt spid="551"/>
                                        </p:tgtEl>
                                        <p:attrNameLst>
                                          <p:attrName>ppt_w</p:attrName>
                                        </p:attrNameLst>
                                      </p:cBhvr>
                                      <p:tavLst>
                                        <p:tav tm="0">
                                          <p:val>
                                            <p:strVal val="0"/>
                                          </p:val>
                                        </p:tav>
                                        <p:tav tm="100000">
                                          <p:val>
                                            <p:strVal val="#ppt_w"/>
                                          </p:val>
                                        </p:tav>
                                      </p:tavLst>
                                    </p:anim>
                                    <p:anim calcmode="lin" valueType="num">
                                      <p:cBhvr additive="base">
                                        <p:cTn id="68" dur="400"/>
                                        <p:tgtEl>
                                          <p:spTgt spid="551"/>
                                        </p:tgtEl>
                                        <p:attrNameLst>
                                          <p:attrName>ppt_h</p:attrName>
                                        </p:attrNameLst>
                                      </p:cBhvr>
                                      <p:tavLst>
                                        <p:tav tm="0">
                                          <p:val>
                                            <p:strVal val="0"/>
                                          </p:val>
                                        </p:tav>
                                        <p:tav tm="100000">
                                          <p:val>
                                            <p:strVal val="#ppt_h"/>
                                          </p:val>
                                        </p:tav>
                                      </p:tavLst>
                                    </p:anim>
                                  </p:childTnLst>
                                </p:cTn>
                              </p:par>
                            </p:childTnLst>
                          </p:cTn>
                        </p:par>
                        <p:par>
                          <p:cTn id="69" fill="hold">
                            <p:stCondLst>
                              <p:cond delay="2000"/>
                            </p:stCondLst>
                            <p:childTnLst>
                              <p:par>
                                <p:cTn id="70" presetID="23" presetClass="entr" presetSubtype="16" fill="hold" nodeType="afterEffect">
                                  <p:stCondLst>
                                    <p:cond delay="0"/>
                                  </p:stCondLst>
                                  <p:childTnLst>
                                    <p:set>
                                      <p:cBhvr>
                                        <p:cTn id="71" dur="1" fill="hold">
                                          <p:stCondLst>
                                            <p:cond delay="0"/>
                                          </p:stCondLst>
                                        </p:cTn>
                                        <p:tgtEl>
                                          <p:spTgt spid="550"/>
                                        </p:tgtEl>
                                        <p:attrNameLst>
                                          <p:attrName>style.visibility</p:attrName>
                                        </p:attrNameLst>
                                      </p:cBhvr>
                                      <p:to>
                                        <p:strVal val="visible"/>
                                      </p:to>
                                    </p:set>
                                    <p:anim calcmode="lin" valueType="num">
                                      <p:cBhvr additive="base">
                                        <p:cTn id="72" dur="400"/>
                                        <p:tgtEl>
                                          <p:spTgt spid="550"/>
                                        </p:tgtEl>
                                        <p:attrNameLst>
                                          <p:attrName>ppt_w</p:attrName>
                                        </p:attrNameLst>
                                      </p:cBhvr>
                                      <p:tavLst>
                                        <p:tav tm="0">
                                          <p:val>
                                            <p:strVal val="0"/>
                                          </p:val>
                                        </p:tav>
                                        <p:tav tm="100000">
                                          <p:val>
                                            <p:strVal val="#ppt_w"/>
                                          </p:val>
                                        </p:tav>
                                      </p:tavLst>
                                    </p:anim>
                                    <p:anim calcmode="lin" valueType="num">
                                      <p:cBhvr additive="base">
                                        <p:cTn id="73" dur="400"/>
                                        <p:tgtEl>
                                          <p:spTgt spid="55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6"/>
        <p:cNvGrpSpPr/>
        <p:nvPr/>
      </p:nvGrpSpPr>
      <p:grpSpPr>
        <a:xfrm>
          <a:off x="0" y="0"/>
          <a:ext cx="0" cy="0"/>
          <a:chOff x="0" y="0"/>
          <a:chExt cx="0" cy="0"/>
        </a:xfrm>
      </p:grpSpPr>
      <p:sp>
        <p:nvSpPr>
          <p:cNvPr id="557" name="Google Shape;557;p3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8" name="Google Shape;558;p37"/>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9" name="Google Shape;559;p37"/>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60" name="Google Shape;560;p37"/>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61" name="Google Shape;561;p37"/>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62" name="Google Shape;562;p37"/>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63" name="Google Shape;563;p37"/>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64" name="Google Shape;564;p37"/>
          <p:cNvSpPr txBox="1"/>
          <p:nvPr/>
        </p:nvSpPr>
        <p:spPr>
          <a:xfrm>
            <a:off x="1214325" y="128300"/>
            <a:ext cx="10813143"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B0F0"/>
              </a:buClr>
              <a:buSzPts val="2800"/>
              <a:buFont typeface="Calibri"/>
              <a:buNone/>
            </a:pPr>
            <a:r>
              <a:rPr lang="vi-VN" sz="2800" b="1" i="0" u="none" strike="noStrike" cap="none">
                <a:solidFill>
                  <a:srgbClr val="00B0F0"/>
                </a:solidFill>
                <a:latin typeface="Calibri"/>
                <a:ea typeface="Calibri"/>
                <a:cs typeface="Calibri"/>
                <a:sym typeface="Calibri"/>
              </a:rPr>
              <a:t>b) Hoạt động đối ngoại của Đảng Cộng sản Đông Dương (1930-1945)</a:t>
            </a:r>
            <a:endParaRPr/>
          </a:p>
        </p:txBody>
      </p:sp>
      <p:sp>
        <p:nvSpPr>
          <p:cNvPr id="565" name="Google Shape;565;p37"/>
          <p:cNvSpPr txBox="1"/>
          <p:nvPr/>
        </p:nvSpPr>
        <p:spPr>
          <a:xfrm>
            <a:off x="738854" y="1361360"/>
            <a:ext cx="5782273" cy="4154984"/>
          </a:xfrm>
          <a:prstGeom prst="rect">
            <a:avLst/>
          </a:prstGeom>
          <a:solidFill>
            <a:srgbClr val="FFFFFF"/>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FF0000"/>
              </a:buClr>
              <a:buSzPts val="2400"/>
              <a:buFont typeface="Times New Roman"/>
              <a:buChar char="-"/>
            </a:pPr>
            <a:r>
              <a:rPr lang="vi-VN" sz="2400" b="1" i="0" u="none" strike="noStrike" cap="none">
                <a:solidFill>
                  <a:srgbClr val="FF0000"/>
                </a:solidFill>
                <a:latin typeface="Times New Roman"/>
                <a:ea typeface="Times New Roman"/>
                <a:cs typeface="Times New Roman"/>
                <a:sym typeface="Times New Roman"/>
              </a:rPr>
              <a:t>Ngày 13-8-1942, Hồ Chí Minh sang Trung Quốc để liên hệ với các lực lượng Đồng minh. </a:t>
            </a:r>
            <a:endParaRPr/>
          </a:p>
          <a:p>
            <a:pPr marL="342900" marR="0" lvl="0" indent="-342900" algn="just" rtl="0">
              <a:lnSpc>
                <a:spcPct val="100000"/>
              </a:lnSpc>
              <a:spcBef>
                <a:spcPts val="0"/>
              </a:spcBef>
              <a:spcAft>
                <a:spcPts val="0"/>
              </a:spcAft>
              <a:buClr>
                <a:srgbClr val="FF0000"/>
              </a:buClr>
              <a:buSzPts val="2400"/>
              <a:buFont typeface="Times New Roman"/>
              <a:buChar char="-"/>
            </a:pPr>
            <a:r>
              <a:rPr lang="vi-VN" sz="2400" b="1" i="0" u="none" strike="noStrike" cap="none">
                <a:solidFill>
                  <a:srgbClr val="FF0000"/>
                </a:solidFill>
                <a:latin typeface="Times New Roman"/>
                <a:ea typeface="Times New Roman"/>
                <a:cs typeface="Times New Roman"/>
                <a:sym typeface="Times New Roman"/>
              </a:rPr>
              <a:t>Cuối năm 1944, Hồ Chí Minh đi Côn Minh (Trung Quốc) gặp tướng Sê-nôn – Tư lệnh không quân Mỹ đặt cơ sở phối hợp giữa Việt Minh với các lực lượng Đồng minh để kháng Nhật.</a:t>
            </a:r>
            <a:endParaRPr/>
          </a:p>
          <a:p>
            <a:pPr marL="0" marR="0" lvl="0" indent="0" algn="just" rtl="0">
              <a:lnSpc>
                <a:spcPct val="100000"/>
              </a:lnSpc>
              <a:spcBef>
                <a:spcPts val="0"/>
              </a:spcBef>
              <a:spcAft>
                <a:spcPts val="0"/>
              </a:spcAft>
              <a:buClr>
                <a:srgbClr val="FF0000"/>
              </a:buClr>
              <a:buSzPts val="2400"/>
              <a:buFont typeface="Times New Roman"/>
              <a:buNone/>
            </a:pPr>
            <a:r>
              <a:rPr lang="vi-VN" sz="2400" b="1" i="0" u="none" strike="noStrike" cap="none">
                <a:solidFill>
                  <a:srgbClr val="FF0000"/>
                </a:solidFill>
                <a:latin typeface="Times New Roman"/>
                <a:ea typeface="Times New Roman"/>
                <a:cs typeface="Times New Roman"/>
                <a:sym typeface="Times New Roman"/>
              </a:rPr>
              <a:t>(Theo Nguyên Đình Bin (Chủ biên), Ngoại giao Việt Nam 1945-2000, NXB Chính trị quốc gia, Hà Nội, 2002)</a:t>
            </a:r>
            <a:endParaRPr/>
          </a:p>
        </p:txBody>
      </p:sp>
      <p:pic>
        <p:nvPicPr>
          <p:cNvPr id="566" name="Google Shape;566;p37" descr="Ngoại giao Việt Nam 1945 - 2000 (Tái bản lần thứ ba, có sửa chữa, bổ sung)"/>
          <p:cNvPicPr preferRelativeResize="0"/>
          <p:nvPr/>
        </p:nvPicPr>
        <p:blipFill rotWithShape="1">
          <a:blip r:embed="rId3">
            <a:alphaModFix/>
          </a:blip>
          <a:srcRect/>
          <a:stretch/>
        </p:blipFill>
        <p:spPr>
          <a:xfrm>
            <a:off x="7435103" y="969426"/>
            <a:ext cx="3959778" cy="5656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0"/>
        <p:cNvGrpSpPr/>
        <p:nvPr/>
      </p:nvGrpSpPr>
      <p:grpSpPr>
        <a:xfrm>
          <a:off x="0" y="0"/>
          <a:ext cx="0" cy="0"/>
          <a:chOff x="0" y="0"/>
          <a:chExt cx="0" cy="0"/>
        </a:xfrm>
      </p:grpSpPr>
      <p:sp>
        <p:nvSpPr>
          <p:cNvPr id="571" name="Google Shape;571;p3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72" name="Google Shape;572;p38"/>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73" name="Google Shape;573;p38"/>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74" name="Google Shape;574;p38"/>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75" name="Google Shape;575;p38"/>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76" name="Google Shape;576;p38"/>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77" name="Google Shape;577;p38"/>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78" name="Google Shape;578;p38"/>
          <p:cNvSpPr txBox="1"/>
          <p:nvPr/>
        </p:nvSpPr>
        <p:spPr>
          <a:xfrm>
            <a:off x="1214325" y="128300"/>
            <a:ext cx="10813143"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B0F0"/>
              </a:buClr>
              <a:buSzPts val="2800"/>
              <a:buFont typeface="Calibri"/>
              <a:buNone/>
            </a:pPr>
            <a:r>
              <a:rPr lang="vi-VN" sz="2800" b="1" i="0" u="none" strike="noStrike" cap="none">
                <a:solidFill>
                  <a:srgbClr val="00B0F0"/>
                </a:solidFill>
                <a:latin typeface="Calibri"/>
                <a:ea typeface="Calibri"/>
                <a:cs typeface="Calibri"/>
                <a:sym typeface="Calibri"/>
              </a:rPr>
              <a:t>b) Hoạt động đối ngoại của Đảng Cộng sản Đông Dương (1930-1945)</a:t>
            </a:r>
            <a:endParaRPr/>
          </a:p>
        </p:txBody>
      </p:sp>
      <p:sp>
        <p:nvSpPr>
          <p:cNvPr id="579" name="Google Shape;579;p38"/>
          <p:cNvSpPr txBox="1"/>
          <p:nvPr/>
        </p:nvSpPr>
        <p:spPr>
          <a:xfrm>
            <a:off x="481769" y="1484993"/>
            <a:ext cx="5304116" cy="4154984"/>
          </a:xfrm>
          <a:prstGeom prst="rect">
            <a:avLst/>
          </a:prstGeom>
          <a:solidFill>
            <a:srgbClr val="FFFFFF"/>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400" b="1" i="0" u="none" strike="noStrike" cap="none">
                <a:solidFill>
                  <a:srgbClr val="FF0000"/>
                </a:solidFill>
                <a:latin typeface="Times New Roman"/>
                <a:ea typeface="Times New Roman"/>
                <a:cs typeface="Times New Roman"/>
                <a:sym typeface="Times New Roman"/>
              </a:rPr>
              <a:t>“</a:t>
            </a:r>
            <a:r>
              <a:rPr lang="vi-VN" sz="2400" b="1" i="1" u="none" strike="noStrike" cap="none">
                <a:solidFill>
                  <a:srgbClr val="FF0000"/>
                </a:solidFill>
                <a:latin typeface="Times New Roman"/>
                <a:ea typeface="Times New Roman"/>
                <a:cs typeface="Times New Roman"/>
                <a:sym typeface="Times New Roman"/>
              </a:rPr>
              <a:t>Mọi người đều phải theo trào lưu cách mạng thế giới: Nước Trung Quốc tam dân chủ nghĩa, nước Anh đế quốc chủ nghĩa, nước Nga Xôviết cộng sản chủ nghĩa, nước Mỹ tư bản chủ nghĩa đều có thể hợp tác với nhau để chiến thắng quân thù… Việt Nam là một bộ phận của thế giới, cũng không thể đi ngược dòng lịch sử được</a:t>
            </a:r>
            <a:r>
              <a:rPr lang="vi-VN" sz="2400" b="1" i="0" u="none" strike="noStrike" cap="none">
                <a:solidFill>
                  <a:srgbClr val="FF0000"/>
                </a:solidFill>
                <a:latin typeface="Times New Roman"/>
                <a:ea typeface="Times New Roman"/>
                <a:cs typeface="Times New Roman"/>
                <a:sym typeface="Times New Roman"/>
              </a:rPr>
              <a:t>”. </a:t>
            </a:r>
            <a:endParaRPr/>
          </a:p>
          <a:p>
            <a:pPr marL="0" marR="0" lvl="0" indent="0" algn="just" rtl="0">
              <a:lnSpc>
                <a:spcPct val="100000"/>
              </a:lnSpc>
              <a:spcBef>
                <a:spcPts val="0"/>
              </a:spcBef>
              <a:spcAft>
                <a:spcPts val="0"/>
              </a:spcAft>
              <a:buNone/>
            </a:pPr>
            <a:r>
              <a:rPr lang="vi-VN" sz="2400" b="1" i="0" u="none" strike="noStrike" cap="none">
                <a:solidFill>
                  <a:srgbClr val="FF0000"/>
                </a:solidFill>
                <a:latin typeface="Times New Roman"/>
                <a:ea typeface="Times New Roman"/>
                <a:cs typeface="Times New Roman"/>
                <a:sym typeface="Times New Roman"/>
              </a:rPr>
              <a:t>Hồ Chí Minh: Toàn tập, Nxb. Chính trị quốc gia, H.2002, t.3, tr.465</a:t>
            </a:r>
            <a:endParaRPr/>
          </a:p>
        </p:txBody>
      </p:sp>
      <p:sp>
        <p:nvSpPr>
          <p:cNvPr id="580" name="Google Shape;580;p38"/>
          <p:cNvSpPr txBox="1"/>
          <p:nvPr/>
        </p:nvSpPr>
        <p:spPr>
          <a:xfrm>
            <a:off x="6052873" y="1640783"/>
            <a:ext cx="5974595" cy="3416320"/>
          </a:xfrm>
          <a:prstGeom prst="rect">
            <a:avLst/>
          </a:prstGeom>
          <a:solidFill>
            <a:srgbClr val="FFFFFF"/>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400" b="1" i="0" u="none" strike="noStrike" cap="none">
                <a:solidFill>
                  <a:srgbClr val="FF0000"/>
                </a:solidFill>
                <a:latin typeface="Times New Roman"/>
                <a:ea typeface="Times New Roman"/>
                <a:cs typeface="Times New Roman"/>
                <a:sym typeface="Times New Roman"/>
              </a:rPr>
              <a:t>Ngày 29-3-1945, Hồ Chí Minh gặp Tướng Sênôn. Tướng Sênôn cảm ơn Việt Minh đã cứu thoát phi công Sao, còn Hồ Chí Minh thì cho rằng đó là bổn phận của những người chống phátxít, giúp đỡ quân Đồng minh. Trong cuộc gặp gỡ này, người Mỹ hứa sẽ giúp đỡ vũ khí, thuốc men, điện đài cho Việt Nam và huấn luyện cho người của Việt Minh biết sử dụng các thứ đó.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3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6" name="Google Shape;586;p39"/>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7" name="Google Shape;587;p39"/>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8" name="Google Shape;588;p39"/>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9" name="Google Shape;589;p39"/>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0" name="Google Shape;590;p39"/>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1" name="Google Shape;591;p39"/>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2" name="Google Shape;592;p39"/>
          <p:cNvSpPr txBox="1"/>
          <p:nvPr/>
        </p:nvSpPr>
        <p:spPr>
          <a:xfrm>
            <a:off x="1214325" y="128300"/>
            <a:ext cx="10813143"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B0F0"/>
              </a:buClr>
              <a:buSzPts val="2800"/>
              <a:buFont typeface="Calibri"/>
              <a:buNone/>
            </a:pPr>
            <a:r>
              <a:rPr lang="vi-VN" sz="2800" b="1" i="0" u="none" strike="noStrike" cap="none">
                <a:solidFill>
                  <a:srgbClr val="00B0F0"/>
                </a:solidFill>
                <a:latin typeface="Calibri"/>
                <a:ea typeface="Calibri"/>
                <a:cs typeface="Calibri"/>
                <a:sym typeface="Calibri"/>
              </a:rPr>
              <a:t>b) Hoạt động đối ngoại của Đảng Cộng sản Đông Dương (1930-1945)</a:t>
            </a:r>
            <a:endParaRPr/>
          </a:p>
        </p:txBody>
      </p:sp>
      <p:grpSp>
        <p:nvGrpSpPr>
          <p:cNvPr id="593" name="Google Shape;593;p39"/>
          <p:cNvGrpSpPr/>
          <p:nvPr/>
        </p:nvGrpSpPr>
        <p:grpSpPr>
          <a:xfrm>
            <a:off x="2734437" y="919591"/>
            <a:ext cx="1849222" cy="1849223"/>
            <a:chOff x="-2" y="-2"/>
            <a:chExt cx="1849221" cy="1849221"/>
          </a:xfrm>
        </p:grpSpPr>
        <p:sp>
          <p:nvSpPr>
            <p:cNvPr id="594" name="Google Shape;594;p39"/>
            <p:cNvSpPr/>
            <p:nvPr/>
          </p:nvSpPr>
          <p:spPr>
            <a:xfrm rot="2700000">
              <a:off x="270810" y="270810"/>
              <a:ext cx="1307596" cy="1307597"/>
            </a:xfrm>
            <a:prstGeom prst="roundRect">
              <a:avLst>
                <a:gd name="adj" fmla="val 10033"/>
              </a:avLst>
            </a:prstGeom>
            <a:gradFill>
              <a:gsLst>
                <a:gs pos="0">
                  <a:srgbClr val="FFFFFF"/>
                </a:gs>
                <a:gs pos="47665">
                  <a:srgbClr val="FFFFFF"/>
                </a:gs>
                <a:gs pos="98243">
                  <a:srgbClr val="E6EAEB"/>
                </a:gs>
                <a:gs pos="99960">
                  <a:srgbClr val="CDD5D8"/>
                </a:gs>
                <a:gs pos="100000">
                  <a:srgbClr val="CDD5D8"/>
                </a:gs>
              </a:gsLst>
              <a:lin ang="21525264" scaled="0"/>
            </a:gradFill>
            <a:ln>
              <a:noFill/>
            </a:ln>
            <a:effectLst>
              <a:outerShdw blurRad="25400" dist="30381" dir="2623287" rotWithShape="0">
                <a:srgbClr val="000000">
                  <a:alpha val="14509"/>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5" name="Google Shape;595;p39"/>
            <p:cNvSpPr/>
            <p:nvPr/>
          </p:nvSpPr>
          <p:spPr>
            <a:xfrm>
              <a:off x="150930" y="149419"/>
              <a:ext cx="1547136" cy="766838"/>
            </a:xfrm>
            <a:custGeom>
              <a:avLst/>
              <a:gdLst/>
              <a:ahLst/>
              <a:cxnLst/>
              <a:rect l="l" t="t" r="r" b="b"/>
              <a:pathLst>
                <a:path w="21600" h="21600" extrusionOk="0">
                  <a:moveTo>
                    <a:pt x="10800" y="0"/>
                  </a:moveTo>
                  <a:cubicBezTo>
                    <a:pt x="10581" y="0"/>
                    <a:pt x="10365" y="87"/>
                    <a:pt x="10161" y="278"/>
                  </a:cubicBezTo>
                  <a:cubicBezTo>
                    <a:pt x="9802" y="654"/>
                    <a:pt x="9545" y="1179"/>
                    <a:pt x="9040" y="2199"/>
                  </a:cubicBezTo>
                  <a:lnTo>
                    <a:pt x="1077" y="18263"/>
                  </a:lnTo>
                  <a:cubicBezTo>
                    <a:pt x="564" y="19299"/>
                    <a:pt x="305" y="19814"/>
                    <a:pt x="119" y="20538"/>
                  </a:cubicBezTo>
                  <a:cubicBezTo>
                    <a:pt x="42" y="20873"/>
                    <a:pt x="14" y="21240"/>
                    <a:pt x="0" y="21600"/>
                  </a:cubicBezTo>
                  <a:lnTo>
                    <a:pt x="21600" y="21600"/>
                  </a:lnTo>
                  <a:cubicBezTo>
                    <a:pt x="21586" y="21240"/>
                    <a:pt x="21565" y="20873"/>
                    <a:pt x="21487" y="20538"/>
                  </a:cubicBezTo>
                  <a:cubicBezTo>
                    <a:pt x="21301" y="19814"/>
                    <a:pt x="21041" y="19296"/>
                    <a:pt x="20535" y="18276"/>
                  </a:cubicBezTo>
                  <a:lnTo>
                    <a:pt x="12573" y="2212"/>
                  </a:lnTo>
                  <a:cubicBezTo>
                    <a:pt x="12059" y="1176"/>
                    <a:pt x="11804" y="654"/>
                    <a:pt x="11445" y="278"/>
                  </a:cubicBezTo>
                  <a:cubicBezTo>
                    <a:pt x="11242" y="87"/>
                    <a:pt x="11019" y="0"/>
                    <a:pt x="10800" y="0"/>
                  </a:cubicBezTo>
                  <a:close/>
                </a:path>
              </a:pathLst>
            </a:custGeom>
            <a:gradFill>
              <a:gsLst>
                <a:gs pos="0">
                  <a:srgbClr val="FFC203"/>
                </a:gs>
                <a:gs pos="36657">
                  <a:srgbClr val="FF7D25"/>
                </a:gs>
                <a:gs pos="77153">
                  <a:srgbClr val="FF3847"/>
                </a:gs>
                <a:gs pos="100000">
                  <a:srgbClr val="FF3847"/>
                </a:gs>
              </a:gsLst>
              <a:lin ang="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596" name="Google Shape;596;p39"/>
          <p:cNvSpPr txBox="1"/>
          <p:nvPr/>
        </p:nvSpPr>
        <p:spPr>
          <a:xfrm>
            <a:off x="3367381" y="1388498"/>
            <a:ext cx="583336" cy="51053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700"/>
              <a:buFont typeface="Impact"/>
              <a:buNone/>
            </a:pPr>
            <a:r>
              <a:rPr lang="vi-VN" sz="2700" b="0" i="0" u="none" strike="noStrike" cap="none">
                <a:solidFill>
                  <a:srgbClr val="FFFFFF"/>
                </a:solidFill>
                <a:latin typeface="Impact"/>
                <a:ea typeface="Impact"/>
                <a:cs typeface="Impact"/>
                <a:sym typeface="Impact"/>
              </a:rPr>
              <a:t>01</a:t>
            </a:r>
            <a:endParaRPr/>
          </a:p>
        </p:txBody>
      </p:sp>
      <p:grpSp>
        <p:nvGrpSpPr>
          <p:cNvPr id="597" name="Google Shape;597;p39"/>
          <p:cNvGrpSpPr/>
          <p:nvPr/>
        </p:nvGrpSpPr>
        <p:grpSpPr>
          <a:xfrm>
            <a:off x="2705099" y="3333792"/>
            <a:ext cx="1849222" cy="1849223"/>
            <a:chOff x="-2" y="-3"/>
            <a:chExt cx="1849221" cy="1849221"/>
          </a:xfrm>
        </p:grpSpPr>
        <p:sp>
          <p:nvSpPr>
            <p:cNvPr id="598" name="Google Shape;598;p39"/>
            <p:cNvSpPr/>
            <p:nvPr/>
          </p:nvSpPr>
          <p:spPr>
            <a:xfrm rot="2700000">
              <a:off x="270810" y="270809"/>
              <a:ext cx="1307597" cy="1307597"/>
            </a:xfrm>
            <a:prstGeom prst="roundRect">
              <a:avLst>
                <a:gd name="adj" fmla="val 10033"/>
              </a:avLst>
            </a:prstGeom>
            <a:gradFill>
              <a:gsLst>
                <a:gs pos="0">
                  <a:srgbClr val="FFFFFF"/>
                </a:gs>
                <a:gs pos="47665">
                  <a:srgbClr val="FFFFFF"/>
                </a:gs>
                <a:gs pos="98243">
                  <a:srgbClr val="E6EAEB"/>
                </a:gs>
                <a:gs pos="99960">
                  <a:srgbClr val="CDD5D8"/>
                </a:gs>
                <a:gs pos="100000">
                  <a:srgbClr val="CDD5D8"/>
                </a:gs>
              </a:gsLst>
              <a:lin ang="21525264" scaled="0"/>
            </a:gradFill>
            <a:ln>
              <a:noFill/>
            </a:ln>
            <a:effectLst>
              <a:outerShdw blurRad="25400" dist="30381" dir="2623287" rotWithShape="0">
                <a:srgbClr val="000000">
                  <a:alpha val="14509"/>
                </a:srgbClr>
              </a:outerShdw>
            </a:effectLst>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9" name="Google Shape;599;p39"/>
            <p:cNvSpPr/>
            <p:nvPr/>
          </p:nvSpPr>
          <p:spPr>
            <a:xfrm>
              <a:off x="150931" y="149418"/>
              <a:ext cx="1547136" cy="766839"/>
            </a:xfrm>
            <a:custGeom>
              <a:avLst/>
              <a:gdLst/>
              <a:ahLst/>
              <a:cxnLst/>
              <a:rect l="l" t="t" r="r" b="b"/>
              <a:pathLst>
                <a:path w="21600" h="21600" extrusionOk="0">
                  <a:moveTo>
                    <a:pt x="10800" y="0"/>
                  </a:moveTo>
                  <a:cubicBezTo>
                    <a:pt x="10581" y="0"/>
                    <a:pt x="10365" y="87"/>
                    <a:pt x="10161" y="278"/>
                  </a:cubicBezTo>
                  <a:cubicBezTo>
                    <a:pt x="9802" y="654"/>
                    <a:pt x="9545" y="1179"/>
                    <a:pt x="9040" y="2199"/>
                  </a:cubicBezTo>
                  <a:lnTo>
                    <a:pt x="1077" y="18263"/>
                  </a:lnTo>
                  <a:cubicBezTo>
                    <a:pt x="564" y="19299"/>
                    <a:pt x="305" y="19814"/>
                    <a:pt x="119" y="20538"/>
                  </a:cubicBezTo>
                  <a:cubicBezTo>
                    <a:pt x="42" y="20873"/>
                    <a:pt x="14" y="21240"/>
                    <a:pt x="0" y="21600"/>
                  </a:cubicBezTo>
                  <a:lnTo>
                    <a:pt x="21600" y="21600"/>
                  </a:lnTo>
                  <a:cubicBezTo>
                    <a:pt x="21586" y="21240"/>
                    <a:pt x="21565" y="20873"/>
                    <a:pt x="21487" y="20538"/>
                  </a:cubicBezTo>
                  <a:cubicBezTo>
                    <a:pt x="21301" y="19814"/>
                    <a:pt x="21041" y="19296"/>
                    <a:pt x="20535" y="18276"/>
                  </a:cubicBezTo>
                  <a:lnTo>
                    <a:pt x="12573" y="2212"/>
                  </a:lnTo>
                  <a:cubicBezTo>
                    <a:pt x="12059" y="1176"/>
                    <a:pt x="11804" y="654"/>
                    <a:pt x="11445" y="278"/>
                  </a:cubicBezTo>
                  <a:cubicBezTo>
                    <a:pt x="11242" y="87"/>
                    <a:pt x="11019" y="0"/>
                    <a:pt x="10800" y="0"/>
                  </a:cubicBezTo>
                  <a:close/>
                </a:path>
              </a:pathLst>
            </a:custGeom>
            <a:gradFill>
              <a:gsLst>
                <a:gs pos="0">
                  <a:srgbClr val="FF00A2"/>
                </a:gs>
                <a:gs pos="849">
                  <a:srgbClr val="FF00A2"/>
                </a:gs>
                <a:gs pos="62946">
                  <a:srgbClr val="FF0071"/>
                </a:gs>
                <a:gs pos="97627">
                  <a:srgbClr val="FF0040"/>
                </a:gs>
                <a:gs pos="100000">
                  <a:srgbClr val="FF0040"/>
                </a:gs>
              </a:gsLst>
              <a:lin ang="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600" name="Google Shape;600;p39"/>
          <p:cNvSpPr txBox="1"/>
          <p:nvPr/>
        </p:nvSpPr>
        <p:spPr>
          <a:xfrm>
            <a:off x="3338043" y="3802700"/>
            <a:ext cx="583335" cy="51053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2700"/>
              <a:buFont typeface="Impact"/>
              <a:buNone/>
            </a:pPr>
            <a:r>
              <a:rPr lang="vi-VN" sz="2700" b="0" i="0" u="none" strike="noStrike" cap="none">
                <a:solidFill>
                  <a:srgbClr val="FFFFFF"/>
                </a:solidFill>
                <a:latin typeface="Impact"/>
                <a:ea typeface="Impact"/>
                <a:cs typeface="Impact"/>
                <a:sym typeface="Impact"/>
              </a:rPr>
              <a:t>02</a:t>
            </a:r>
            <a:endParaRPr/>
          </a:p>
        </p:txBody>
      </p:sp>
      <p:sp>
        <p:nvSpPr>
          <p:cNvPr id="601" name="Google Shape;601;p39"/>
          <p:cNvSpPr/>
          <p:nvPr/>
        </p:nvSpPr>
        <p:spPr>
          <a:xfrm>
            <a:off x="3387418" y="4323281"/>
            <a:ext cx="484585" cy="524670"/>
          </a:xfrm>
          <a:custGeom>
            <a:avLst/>
            <a:gdLst/>
            <a:ahLst/>
            <a:cxnLst/>
            <a:rect l="l" t="t" r="r" b="b"/>
            <a:pathLst>
              <a:path w="21600" h="21600" extrusionOk="0">
                <a:moveTo>
                  <a:pt x="10844" y="0"/>
                </a:moveTo>
                <a:cubicBezTo>
                  <a:pt x="10545" y="0"/>
                  <a:pt x="10296" y="230"/>
                  <a:pt x="10296" y="507"/>
                </a:cubicBezTo>
                <a:lnTo>
                  <a:pt x="10296" y="2255"/>
                </a:lnTo>
                <a:cubicBezTo>
                  <a:pt x="10296" y="2531"/>
                  <a:pt x="10545" y="2745"/>
                  <a:pt x="10844" y="2745"/>
                </a:cubicBezTo>
                <a:cubicBezTo>
                  <a:pt x="11143" y="2745"/>
                  <a:pt x="11393" y="2531"/>
                  <a:pt x="11393" y="2255"/>
                </a:cubicBezTo>
                <a:lnTo>
                  <a:pt x="11393" y="507"/>
                </a:lnTo>
                <a:cubicBezTo>
                  <a:pt x="11393" y="230"/>
                  <a:pt x="11143" y="0"/>
                  <a:pt x="10844" y="0"/>
                </a:cubicBezTo>
                <a:close/>
                <a:moveTo>
                  <a:pt x="3450" y="2876"/>
                </a:moveTo>
                <a:cubicBezTo>
                  <a:pt x="3311" y="2882"/>
                  <a:pt x="3178" y="2937"/>
                  <a:pt x="3078" y="3039"/>
                </a:cubicBezTo>
                <a:cubicBezTo>
                  <a:pt x="2891" y="3230"/>
                  <a:pt x="2891" y="3519"/>
                  <a:pt x="3078" y="3709"/>
                </a:cubicBezTo>
                <a:lnTo>
                  <a:pt x="4423" y="4951"/>
                </a:lnTo>
                <a:cubicBezTo>
                  <a:pt x="4634" y="5145"/>
                  <a:pt x="4972" y="5145"/>
                  <a:pt x="5183" y="4951"/>
                </a:cubicBezTo>
                <a:cubicBezTo>
                  <a:pt x="5393" y="4756"/>
                  <a:pt x="5393" y="4443"/>
                  <a:pt x="5183" y="4248"/>
                </a:cubicBezTo>
                <a:lnTo>
                  <a:pt x="3839" y="3006"/>
                </a:lnTo>
                <a:cubicBezTo>
                  <a:pt x="3728" y="2914"/>
                  <a:pt x="3588" y="2869"/>
                  <a:pt x="3450" y="2876"/>
                </a:cubicBezTo>
                <a:close/>
                <a:moveTo>
                  <a:pt x="17850" y="3104"/>
                </a:moveTo>
                <a:lnTo>
                  <a:pt x="16505" y="4346"/>
                </a:lnTo>
                <a:cubicBezTo>
                  <a:pt x="16295" y="4541"/>
                  <a:pt x="16295" y="4870"/>
                  <a:pt x="16505" y="5065"/>
                </a:cubicBezTo>
                <a:cubicBezTo>
                  <a:pt x="16612" y="5158"/>
                  <a:pt x="16748" y="5202"/>
                  <a:pt x="16894" y="5196"/>
                </a:cubicBezTo>
                <a:cubicBezTo>
                  <a:pt x="17039" y="5196"/>
                  <a:pt x="17182" y="5143"/>
                  <a:pt x="17284" y="5049"/>
                </a:cubicBezTo>
                <a:lnTo>
                  <a:pt x="18628" y="3791"/>
                </a:lnTo>
                <a:cubicBezTo>
                  <a:pt x="18803" y="3566"/>
                  <a:pt x="18747" y="3266"/>
                  <a:pt x="18504" y="3104"/>
                </a:cubicBezTo>
                <a:cubicBezTo>
                  <a:pt x="18312" y="2977"/>
                  <a:pt x="18039" y="2974"/>
                  <a:pt x="17850" y="3104"/>
                </a:cubicBezTo>
                <a:close/>
                <a:moveTo>
                  <a:pt x="10791" y="3725"/>
                </a:moveTo>
                <a:cubicBezTo>
                  <a:pt x="7094" y="3746"/>
                  <a:pt x="4085" y="6487"/>
                  <a:pt x="4016" y="9901"/>
                </a:cubicBezTo>
                <a:lnTo>
                  <a:pt x="4016" y="10130"/>
                </a:lnTo>
                <a:cubicBezTo>
                  <a:pt x="4040" y="10871"/>
                  <a:pt x="4206" y="11595"/>
                  <a:pt x="4493" y="12287"/>
                </a:cubicBezTo>
                <a:cubicBezTo>
                  <a:pt x="4768" y="12940"/>
                  <a:pt x="5158" y="13544"/>
                  <a:pt x="5661" y="14068"/>
                </a:cubicBezTo>
                <a:cubicBezTo>
                  <a:pt x="6281" y="14691"/>
                  <a:pt x="6966" y="15897"/>
                  <a:pt x="7253" y="16437"/>
                </a:cubicBezTo>
                <a:cubicBezTo>
                  <a:pt x="7341" y="16600"/>
                  <a:pt x="7516" y="16716"/>
                  <a:pt x="7713" y="16715"/>
                </a:cubicBezTo>
                <a:lnTo>
                  <a:pt x="13852" y="16715"/>
                </a:lnTo>
                <a:cubicBezTo>
                  <a:pt x="14049" y="16716"/>
                  <a:pt x="14241" y="16600"/>
                  <a:pt x="14329" y="16437"/>
                </a:cubicBezTo>
                <a:cubicBezTo>
                  <a:pt x="14616" y="15897"/>
                  <a:pt x="15283" y="14693"/>
                  <a:pt x="15904" y="14068"/>
                </a:cubicBezTo>
                <a:cubicBezTo>
                  <a:pt x="16407" y="13544"/>
                  <a:pt x="16815" y="12940"/>
                  <a:pt x="17089" y="12287"/>
                </a:cubicBezTo>
                <a:cubicBezTo>
                  <a:pt x="17376" y="11595"/>
                  <a:pt x="17524" y="10871"/>
                  <a:pt x="17549" y="10130"/>
                </a:cubicBezTo>
                <a:lnTo>
                  <a:pt x="17549" y="9901"/>
                </a:lnTo>
                <a:cubicBezTo>
                  <a:pt x="17480" y="6487"/>
                  <a:pt x="14489" y="3746"/>
                  <a:pt x="10791" y="3725"/>
                </a:cubicBezTo>
                <a:close/>
                <a:moveTo>
                  <a:pt x="10773" y="5163"/>
                </a:moveTo>
                <a:cubicBezTo>
                  <a:pt x="13618" y="5179"/>
                  <a:pt x="15926" y="7291"/>
                  <a:pt x="15974" y="9918"/>
                </a:cubicBezTo>
                <a:lnTo>
                  <a:pt x="15992" y="10097"/>
                </a:lnTo>
                <a:cubicBezTo>
                  <a:pt x="15973" y="10672"/>
                  <a:pt x="15858" y="11242"/>
                  <a:pt x="15638" y="11780"/>
                </a:cubicBezTo>
                <a:cubicBezTo>
                  <a:pt x="15433" y="12265"/>
                  <a:pt x="15129" y="12715"/>
                  <a:pt x="14754" y="13104"/>
                </a:cubicBezTo>
                <a:cubicBezTo>
                  <a:pt x="14153" y="13765"/>
                  <a:pt x="13651" y="14489"/>
                  <a:pt x="13232" y="15261"/>
                </a:cubicBezTo>
                <a:lnTo>
                  <a:pt x="8350" y="15261"/>
                </a:lnTo>
                <a:cubicBezTo>
                  <a:pt x="7936" y="14487"/>
                  <a:pt x="7425" y="13751"/>
                  <a:pt x="6829" y="13087"/>
                </a:cubicBezTo>
                <a:cubicBezTo>
                  <a:pt x="6454" y="12699"/>
                  <a:pt x="6150" y="12265"/>
                  <a:pt x="5944" y="11780"/>
                </a:cubicBezTo>
                <a:cubicBezTo>
                  <a:pt x="5720" y="11243"/>
                  <a:pt x="5596" y="10673"/>
                  <a:pt x="5572" y="10097"/>
                </a:cubicBezTo>
                <a:lnTo>
                  <a:pt x="5572" y="9918"/>
                </a:lnTo>
                <a:cubicBezTo>
                  <a:pt x="5621" y="7291"/>
                  <a:pt x="7929" y="5179"/>
                  <a:pt x="10773" y="5163"/>
                </a:cubicBezTo>
                <a:close/>
                <a:moveTo>
                  <a:pt x="10437" y="7107"/>
                </a:moveTo>
                <a:lnTo>
                  <a:pt x="10119" y="7696"/>
                </a:lnTo>
                <a:cubicBezTo>
                  <a:pt x="9922" y="7745"/>
                  <a:pt x="9731" y="7816"/>
                  <a:pt x="9553" y="7908"/>
                </a:cubicBezTo>
                <a:lnTo>
                  <a:pt x="8863" y="7696"/>
                </a:lnTo>
                <a:lnTo>
                  <a:pt x="8350" y="8169"/>
                </a:lnTo>
                <a:lnTo>
                  <a:pt x="8562" y="8807"/>
                </a:lnTo>
                <a:cubicBezTo>
                  <a:pt x="8458" y="8970"/>
                  <a:pt x="8386" y="9131"/>
                  <a:pt x="8332" y="9313"/>
                </a:cubicBezTo>
                <a:lnTo>
                  <a:pt x="7678" y="9624"/>
                </a:lnTo>
                <a:lnTo>
                  <a:pt x="7678" y="10277"/>
                </a:lnTo>
                <a:lnTo>
                  <a:pt x="8332" y="10571"/>
                </a:lnTo>
                <a:cubicBezTo>
                  <a:pt x="8385" y="10753"/>
                  <a:pt x="8462" y="10930"/>
                  <a:pt x="8562" y="11094"/>
                </a:cubicBezTo>
                <a:lnTo>
                  <a:pt x="8332" y="11731"/>
                </a:lnTo>
                <a:lnTo>
                  <a:pt x="8863" y="12205"/>
                </a:lnTo>
                <a:lnTo>
                  <a:pt x="9553" y="11993"/>
                </a:lnTo>
                <a:cubicBezTo>
                  <a:pt x="9730" y="12086"/>
                  <a:pt x="9922" y="12156"/>
                  <a:pt x="10119" y="12205"/>
                </a:cubicBezTo>
                <a:lnTo>
                  <a:pt x="10437" y="12793"/>
                </a:lnTo>
                <a:lnTo>
                  <a:pt x="11163" y="12793"/>
                </a:lnTo>
                <a:lnTo>
                  <a:pt x="11481" y="12221"/>
                </a:lnTo>
                <a:cubicBezTo>
                  <a:pt x="11674" y="12173"/>
                  <a:pt x="11854" y="12098"/>
                  <a:pt x="12029" y="12009"/>
                </a:cubicBezTo>
                <a:lnTo>
                  <a:pt x="12719" y="12221"/>
                </a:lnTo>
                <a:lnTo>
                  <a:pt x="13232" y="11748"/>
                </a:lnTo>
                <a:lnTo>
                  <a:pt x="13002" y="11110"/>
                </a:lnTo>
                <a:cubicBezTo>
                  <a:pt x="13106" y="10945"/>
                  <a:pt x="13190" y="10770"/>
                  <a:pt x="13250" y="10588"/>
                </a:cubicBezTo>
                <a:lnTo>
                  <a:pt x="13887" y="10293"/>
                </a:lnTo>
                <a:lnTo>
                  <a:pt x="13887" y="9624"/>
                </a:lnTo>
                <a:lnTo>
                  <a:pt x="13250" y="9313"/>
                </a:lnTo>
                <a:cubicBezTo>
                  <a:pt x="13198" y="9131"/>
                  <a:pt x="13121" y="8954"/>
                  <a:pt x="13020" y="8790"/>
                </a:cubicBezTo>
                <a:lnTo>
                  <a:pt x="13250" y="8169"/>
                </a:lnTo>
                <a:lnTo>
                  <a:pt x="12719" y="7679"/>
                </a:lnTo>
                <a:lnTo>
                  <a:pt x="12047" y="7892"/>
                </a:lnTo>
                <a:cubicBezTo>
                  <a:pt x="11870" y="7799"/>
                  <a:pt x="11678" y="7728"/>
                  <a:pt x="11481" y="7679"/>
                </a:cubicBezTo>
                <a:lnTo>
                  <a:pt x="11163" y="7107"/>
                </a:lnTo>
                <a:lnTo>
                  <a:pt x="10437" y="7107"/>
                </a:lnTo>
                <a:close/>
                <a:moveTo>
                  <a:pt x="10791" y="8954"/>
                </a:moveTo>
                <a:cubicBezTo>
                  <a:pt x="11386" y="8962"/>
                  <a:pt x="11879" y="9401"/>
                  <a:pt x="11888" y="9950"/>
                </a:cubicBezTo>
                <a:cubicBezTo>
                  <a:pt x="11888" y="10503"/>
                  <a:pt x="11390" y="10963"/>
                  <a:pt x="10791" y="10963"/>
                </a:cubicBezTo>
                <a:cubicBezTo>
                  <a:pt x="10193" y="10963"/>
                  <a:pt x="9712" y="10503"/>
                  <a:pt x="9712" y="9950"/>
                </a:cubicBezTo>
                <a:cubicBezTo>
                  <a:pt x="9712" y="9398"/>
                  <a:pt x="10193" y="8954"/>
                  <a:pt x="10791" y="8954"/>
                </a:cubicBezTo>
                <a:close/>
                <a:moveTo>
                  <a:pt x="19159" y="9362"/>
                </a:moveTo>
                <a:cubicBezTo>
                  <a:pt x="18860" y="9362"/>
                  <a:pt x="18610" y="9592"/>
                  <a:pt x="18610" y="9869"/>
                </a:cubicBezTo>
                <a:cubicBezTo>
                  <a:pt x="18610" y="10145"/>
                  <a:pt x="18860" y="10359"/>
                  <a:pt x="19159" y="10359"/>
                </a:cubicBezTo>
                <a:lnTo>
                  <a:pt x="21052" y="10359"/>
                </a:lnTo>
                <a:cubicBezTo>
                  <a:pt x="21351" y="10359"/>
                  <a:pt x="21600" y="10145"/>
                  <a:pt x="21600" y="9869"/>
                </a:cubicBezTo>
                <a:cubicBezTo>
                  <a:pt x="21600" y="9592"/>
                  <a:pt x="21351" y="9362"/>
                  <a:pt x="21052" y="9362"/>
                </a:cubicBezTo>
                <a:lnTo>
                  <a:pt x="19159" y="9362"/>
                </a:lnTo>
                <a:close/>
                <a:moveTo>
                  <a:pt x="531" y="9379"/>
                </a:moveTo>
                <a:cubicBezTo>
                  <a:pt x="232" y="9379"/>
                  <a:pt x="0" y="9609"/>
                  <a:pt x="0" y="9885"/>
                </a:cubicBezTo>
                <a:cubicBezTo>
                  <a:pt x="0" y="10161"/>
                  <a:pt x="232" y="10375"/>
                  <a:pt x="531" y="10375"/>
                </a:cubicBezTo>
                <a:lnTo>
                  <a:pt x="2441" y="10375"/>
                </a:lnTo>
                <a:cubicBezTo>
                  <a:pt x="2740" y="10375"/>
                  <a:pt x="2972" y="10161"/>
                  <a:pt x="2972" y="9885"/>
                </a:cubicBezTo>
                <a:cubicBezTo>
                  <a:pt x="2972" y="9609"/>
                  <a:pt x="2740" y="9379"/>
                  <a:pt x="2441" y="9379"/>
                </a:cubicBezTo>
                <a:lnTo>
                  <a:pt x="531" y="9379"/>
                </a:lnTo>
                <a:close/>
                <a:moveTo>
                  <a:pt x="16912" y="14542"/>
                </a:moveTo>
                <a:cubicBezTo>
                  <a:pt x="16774" y="14535"/>
                  <a:pt x="16634" y="14563"/>
                  <a:pt x="16523" y="14656"/>
                </a:cubicBezTo>
                <a:cubicBezTo>
                  <a:pt x="16301" y="14841"/>
                  <a:pt x="16287" y="15170"/>
                  <a:pt x="16487" y="15375"/>
                </a:cubicBezTo>
                <a:cubicBezTo>
                  <a:pt x="16499" y="15387"/>
                  <a:pt x="16510" y="15397"/>
                  <a:pt x="16523" y="15408"/>
                </a:cubicBezTo>
                <a:lnTo>
                  <a:pt x="17867" y="16649"/>
                </a:lnTo>
                <a:cubicBezTo>
                  <a:pt x="18059" y="16862"/>
                  <a:pt x="18398" y="16892"/>
                  <a:pt x="18628" y="16715"/>
                </a:cubicBezTo>
                <a:cubicBezTo>
                  <a:pt x="18858" y="16538"/>
                  <a:pt x="18890" y="16224"/>
                  <a:pt x="18699" y="16012"/>
                </a:cubicBezTo>
                <a:cubicBezTo>
                  <a:pt x="18673" y="15983"/>
                  <a:pt x="18643" y="15953"/>
                  <a:pt x="18610" y="15930"/>
                </a:cubicBezTo>
                <a:lnTo>
                  <a:pt x="17284" y="14705"/>
                </a:lnTo>
                <a:cubicBezTo>
                  <a:pt x="17183" y="14602"/>
                  <a:pt x="17050" y="14548"/>
                  <a:pt x="16912" y="14542"/>
                </a:cubicBezTo>
                <a:close/>
                <a:moveTo>
                  <a:pt x="4423" y="14787"/>
                </a:moveTo>
                <a:lnTo>
                  <a:pt x="3078" y="16045"/>
                </a:lnTo>
                <a:cubicBezTo>
                  <a:pt x="2851" y="16224"/>
                  <a:pt x="2831" y="16537"/>
                  <a:pt x="3025" y="16747"/>
                </a:cubicBezTo>
                <a:cubicBezTo>
                  <a:pt x="3220" y="16957"/>
                  <a:pt x="3559" y="16992"/>
                  <a:pt x="3786" y="16813"/>
                </a:cubicBezTo>
                <a:cubicBezTo>
                  <a:pt x="3807" y="16796"/>
                  <a:pt x="3821" y="16767"/>
                  <a:pt x="3839" y="16747"/>
                </a:cubicBezTo>
                <a:lnTo>
                  <a:pt x="5183" y="15506"/>
                </a:lnTo>
                <a:cubicBezTo>
                  <a:pt x="5378" y="15296"/>
                  <a:pt x="5358" y="14966"/>
                  <a:pt x="5130" y="14787"/>
                </a:cubicBezTo>
                <a:cubicBezTo>
                  <a:pt x="4927" y="14626"/>
                  <a:pt x="4625" y="14626"/>
                  <a:pt x="4423" y="14787"/>
                </a:cubicBezTo>
                <a:close/>
                <a:moveTo>
                  <a:pt x="8456" y="17711"/>
                </a:moveTo>
                <a:cubicBezTo>
                  <a:pt x="8024" y="17735"/>
                  <a:pt x="7705" y="18081"/>
                  <a:pt x="7731" y="18479"/>
                </a:cubicBezTo>
                <a:cubicBezTo>
                  <a:pt x="7754" y="18845"/>
                  <a:pt x="8060" y="19128"/>
                  <a:pt x="8456" y="19149"/>
                </a:cubicBezTo>
                <a:lnTo>
                  <a:pt x="13126" y="19149"/>
                </a:lnTo>
                <a:cubicBezTo>
                  <a:pt x="13558" y="19126"/>
                  <a:pt x="13877" y="18780"/>
                  <a:pt x="13852" y="18381"/>
                </a:cubicBezTo>
                <a:cubicBezTo>
                  <a:pt x="13828" y="18015"/>
                  <a:pt x="13522" y="17733"/>
                  <a:pt x="13126" y="17711"/>
                </a:cubicBezTo>
                <a:lnTo>
                  <a:pt x="8456" y="17711"/>
                </a:lnTo>
                <a:close/>
                <a:moveTo>
                  <a:pt x="9093" y="20146"/>
                </a:moveTo>
                <a:cubicBezTo>
                  <a:pt x="9165" y="20960"/>
                  <a:pt x="9906" y="21599"/>
                  <a:pt x="10791" y="21600"/>
                </a:cubicBezTo>
                <a:cubicBezTo>
                  <a:pt x="11675" y="21599"/>
                  <a:pt x="12419" y="20960"/>
                  <a:pt x="12489" y="20146"/>
                </a:cubicBezTo>
                <a:lnTo>
                  <a:pt x="9093" y="20146"/>
                </a:lnTo>
                <a:close/>
              </a:path>
            </a:pathLst>
          </a:custGeom>
          <a:gradFill>
            <a:gsLst>
              <a:gs pos="0">
                <a:srgbClr val="FF0040"/>
              </a:gs>
              <a:gs pos="2372">
                <a:srgbClr val="FF0040"/>
              </a:gs>
              <a:gs pos="37053">
                <a:srgbClr val="FF0071"/>
              </a:gs>
              <a:gs pos="99150">
                <a:srgbClr val="FF00A2"/>
              </a:gs>
              <a:gs pos="100000">
                <a:srgbClr val="FF00A2"/>
              </a:gs>
            </a:gsLst>
            <a:lin ang="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02" name="Google Shape;602;p39"/>
          <p:cNvSpPr/>
          <p:nvPr/>
        </p:nvSpPr>
        <p:spPr>
          <a:xfrm>
            <a:off x="3463420" y="1908721"/>
            <a:ext cx="407588" cy="510383"/>
          </a:xfrm>
          <a:custGeom>
            <a:avLst/>
            <a:gdLst/>
            <a:ahLst/>
            <a:cxnLst/>
            <a:rect l="l" t="t" r="r" b="b"/>
            <a:pathLst>
              <a:path w="21234" h="21600" extrusionOk="0">
                <a:moveTo>
                  <a:pt x="16954" y="0"/>
                </a:moveTo>
                <a:cubicBezTo>
                  <a:pt x="16258" y="0"/>
                  <a:pt x="15672" y="459"/>
                  <a:pt x="15672" y="1025"/>
                </a:cubicBezTo>
                <a:cubicBezTo>
                  <a:pt x="15672" y="1590"/>
                  <a:pt x="16258" y="2570"/>
                  <a:pt x="16954" y="2570"/>
                </a:cubicBezTo>
                <a:cubicBezTo>
                  <a:pt x="17651" y="2570"/>
                  <a:pt x="18215" y="1590"/>
                  <a:pt x="18215" y="1025"/>
                </a:cubicBezTo>
                <a:cubicBezTo>
                  <a:pt x="18216" y="459"/>
                  <a:pt x="17651" y="0"/>
                  <a:pt x="16954" y="0"/>
                </a:cubicBezTo>
                <a:close/>
                <a:moveTo>
                  <a:pt x="13605" y="1445"/>
                </a:moveTo>
                <a:cubicBezTo>
                  <a:pt x="13288" y="1515"/>
                  <a:pt x="13014" y="1670"/>
                  <a:pt x="12840" y="1915"/>
                </a:cubicBezTo>
                <a:cubicBezTo>
                  <a:pt x="12492" y="2403"/>
                  <a:pt x="12714" y="3060"/>
                  <a:pt x="13315" y="3342"/>
                </a:cubicBezTo>
                <a:cubicBezTo>
                  <a:pt x="13917" y="3625"/>
                  <a:pt x="15241" y="3697"/>
                  <a:pt x="15590" y="3208"/>
                </a:cubicBezTo>
                <a:cubicBezTo>
                  <a:pt x="15938" y="2720"/>
                  <a:pt x="15178" y="1811"/>
                  <a:pt x="14576" y="1528"/>
                </a:cubicBezTo>
                <a:cubicBezTo>
                  <a:pt x="14276" y="1387"/>
                  <a:pt x="13921" y="1374"/>
                  <a:pt x="13605" y="1445"/>
                </a:cubicBezTo>
                <a:close/>
                <a:moveTo>
                  <a:pt x="20283" y="1445"/>
                </a:moveTo>
                <a:cubicBezTo>
                  <a:pt x="19967" y="1374"/>
                  <a:pt x="19612" y="1387"/>
                  <a:pt x="19311" y="1528"/>
                </a:cubicBezTo>
                <a:cubicBezTo>
                  <a:pt x="18710" y="1811"/>
                  <a:pt x="17950" y="2719"/>
                  <a:pt x="18298" y="3208"/>
                </a:cubicBezTo>
                <a:cubicBezTo>
                  <a:pt x="18646" y="3697"/>
                  <a:pt x="19992" y="3625"/>
                  <a:pt x="20593" y="3342"/>
                </a:cubicBezTo>
                <a:cubicBezTo>
                  <a:pt x="21195" y="3060"/>
                  <a:pt x="21417" y="2403"/>
                  <a:pt x="21069" y="1915"/>
                </a:cubicBezTo>
                <a:cubicBezTo>
                  <a:pt x="20895" y="1670"/>
                  <a:pt x="20600" y="1515"/>
                  <a:pt x="20283" y="1445"/>
                </a:cubicBezTo>
                <a:close/>
                <a:moveTo>
                  <a:pt x="4280" y="2049"/>
                </a:moveTo>
                <a:cubicBezTo>
                  <a:pt x="3583" y="2049"/>
                  <a:pt x="3019" y="2508"/>
                  <a:pt x="3019" y="3074"/>
                </a:cubicBezTo>
                <a:cubicBezTo>
                  <a:pt x="3018" y="3640"/>
                  <a:pt x="3583" y="4619"/>
                  <a:pt x="4280" y="4619"/>
                </a:cubicBezTo>
                <a:cubicBezTo>
                  <a:pt x="4976" y="4619"/>
                  <a:pt x="5541" y="3639"/>
                  <a:pt x="5541" y="3074"/>
                </a:cubicBezTo>
                <a:cubicBezTo>
                  <a:pt x="5541" y="2508"/>
                  <a:pt x="4976" y="2049"/>
                  <a:pt x="4280" y="2049"/>
                </a:cubicBezTo>
                <a:close/>
                <a:moveTo>
                  <a:pt x="16954" y="3074"/>
                </a:moveTo>
                <a:cubicBezTo>
                  <a:pt x="16430" y="3074"/>
                  <a:pt x="16003" y="3420"/>
                  <a:pt x="16003" y="3846"/>
                </a:cubicBezTo>
                <a:cubicBezTo>
                  <a:pt x="16003" y="4272"/>
                  <a:pt x="16430" y="4619"/>
                  <a:pt x="16954" y="4619"/>
                </a:cubicBezTo>
                <a:cubicBezTo>
                  <a:pt x="17479" y="4619"/>
                  <a:pt x="17905" y="4272"/>
                  <a:pt x="17905" y="3846"/>
                </a:cubicBezTo>
                <a:cubicBezTo>
                  <a:pt x="17905" y="3420"/>
                  <a:pt x="17479" y="3074"/>
                  <a:pt x="16954" y="3074"/>
                </a:cubicBezTo>
                <a:close/>
                <a:moveTo>
                  <a:pt x="951" y="3494"/>
                </a:moveTo>
                <a:cubicBezTo>
                  <a:pt x="634" y="3564"/>
                  <a:pt x="339" y="3736"/>
                  <a:pt x="165" y="3981"/>
                </a:cubicBezTo>
                <a:cubicBezTo>
                  <a:pt x="-183" y="4469"/>
                  <a:pt x="39" y="5109"/>
                  <a:pt x="641" y="5392"/>
                </a:cubicBezTo>
                <a:cubicBezTo>
                  <a:pt x="1242" y="5674"/>
                  <a:pt x="2567" y="5746"/>
                  <a:pt x="2915" y="5257"/>
                </a:cubicBezTo>
                <a:cubicBezTo>
                  <a:pt x="3263" y="4769"/>
                  <a:pt x="2503" y="3877"/>
                  <a:pt x="1902" y="3594"/>
                </a:cubicBezTo>
                <a:cubicBezTo>
                  <a:pt x="1601" y="3453"/>
                  <a:pt x="1267" y="3423"/>
                  <a:pt x="951" y="3494"/>
                </a:cubicBezTo>
                <a:close/>
                <a:moveTo>
                  <a:pt x="7629" y="3494"/>
                </a:moveTo>
                <a:cubicBezTo>
                  <a:pt x="7313" y="3423"/>
                  <a:pt x="6958" y="3453"/>
                  <a:pt x="6658" y="3594"/>
                </a:cubicBezTo>
                <a:cubicBezTo>
                  <a:pt x="6056" y="3877"/>
                  <a:pt x="5296" y="4769"/>
                  <a:pt x="5644" y="5257"/>
                </a:cubicBezTo>
                <a:cubicBezTo>
                  <a:pt x="5993" y="5746"/>
                  <a:pt x="7317" y="5675"/>
                  <a:pt x="7919" y="5392"/>
                </a:cubicBezTo>
                <a:cubicBezTo>
                  <a:pt x="8520" y="5109"/>
                  <a:pt x="8743" y="4469"/>
                  <a:pt x="8394" y="3981"/>
                </a:cubicBezTo>
                <a:cubicBezTo>
                  <a:pt x="8220" y="3736"/>
                  <a:pt x="7946" y="3564"/>
                  <a:pt x="7629" y="3494"/>
                </a:cubicBezTo>
                <a:close/>
                <a:moveTo>
                  <a:pt x="14535" y="4132"/>
                </a:moveTo>
                <a:cubicBezTo>
                  <a:pt x="14084" y="4125"/>
                  <a:pt x="13616" y="4226"/>
                  <a:pt x="13315" y="4367"/>
                </a:cubicBezTo>
                <a:cubicBezTo>
                  <a:pt x="12714" y="4650"/>
                  <a:pt x="12491" y="5289"/>
                  <a:pt x="12840" y="5778"/>
                </a:cubicBezTo>
                <a:cubicBezTo>
                  <a:pt x="13188" y="6267"/>
                  <a:pt x="13975" y="6447"/>
                  <a:pt x="14576" y="6164"/>
                </a:cubicBezTo>
                <a:cubicBezTo>
                  <a:pt x="15178" y="5881"/>
                  <a:pt x="15938" y="4990"/>
                  <a:pt x="15590" y="4501"/>
                </a:cubicBezTo>
                <a:cubicBezTo>
                  <a:pt x="15415" y="4257"/>
                  <a:pt x="14986" y="4138"/>
                  <a:pt x="14535" y="4132"/>
                </a:cubicBezTo>
                <a:close/>
                <a:moveTo>
                  <a:pt x="19353" y="4132"/>
                </a:moveTo>
                <a:cubicBezTo>
                  <a:pt x="18902" y="4138"/>
                  <a:pt x="18472" y="4257"/>
                  <a:pt x="18298" y="4501"/>
                </a:cubicBezTo>
                <a:cubicBezTo>
                  <a:pt x="17950" y="4990"/>
                  <a:pt x="18710" y="5881"/>
                  <a:pt x="19311" y="6164"/>
                </a:cubicBezTo>
                <a:cubicBezTo>
                  <a:pt x="19913" y="6447"/>
                  <a:pt x="20721" y="6267"/>
                  <a:pt x="21069" y="5778"/>
                </a:cubicBezTo>
                <a:cubicBezTo>
                  <a:pt x="21417" y="5289"/>
                  <a:pt x="21195" y="4650"/>
                  <a:pt x="20593" y="4367"/>
                </a:cubicBezTo>
                <a:cubicBezTo>
                  <a:pt x="20293" y="4226"/>
                  <a:pt x="19804" y="4125"/>
                  <a:pt x="19353" y="4132"/>
                </a:cubicBezTo>
                <a:close/>
                <a:moveTo>
                  <a:pt x="4280" y="5140"/>
                </a:moveTo>
                <a:cubicBezTo>
                  <a:pt x="3755" y="5140"/>
                  <a:pt x="3329" y="5486"/>
                  <a:pt x="3329" y="5912"/>
                </a:cubicBezTo>
                <a:cubicBezTo>
                  <a:pt x="3329" y="6338"/>
                  <a:pt x="3755" y="6685"/>
                  <a:pt x="4280" y="6685"/>
                </a:cubicBezTo>
                <a:cubicBezTo>
                  <a:pt x="4804" y="6685"/>
                  <a:pt x="5231" y="6338"/>
                  <a:pt x="5231" y="5912"/>
                </a:cubicBezTo>
                <a:cubicBezTo>
                  <a:pt x="5231" y="5486"/>
                  <a:pt x="4804" y="5140"/>
                  <a:pt x="4280" y="5140"/>
                </a:cubicBezTo>
                <a:close/>
                <a:moveTo>
                  <a:pt x="16954" y="5140"/>
                </a:moveTo>
                <a:cubicBezTo>
                  <a:pt x="16258" y="5140"/>
                  <a:pt x="15672" y="6119"/>
                  <a:pt x="15672" y="6685"/>
                </a:cubicBezTo>
                <a:cubicBezTo>
                  <a:pt x="15672" y="7251"/>
                  <a:pt x="16258" y="7710"/>
                  <a:pt x="16954" y="7710"/>
                </a:cubicBezTo>
                <a:cubicBezTo>
                  <a:pt x="17651" y="7710"/>
                  <a:pt x="18215" y="7251"/>
                  <a:pt x="18215" y="6685"/>
                </a:cubicBezTo>
                <a:cubicBezTo>
                  <a:pt x="18216" y="6119"/>
                  <a:pt x="17651" y="5140"/>
                  <a:pt x="16954" y="5140"/>
                </a:cubicBezTo>
                <a:close/>
                <a:moveTo>
                  <a:pt x="1881" y="6198"/>
                </a:moveTo>
                <a:cubicBezTo>
                  <a:pt x="1430" y="6191"/>
                  <a:pt x="941" y="6275"/>
                  <a:pt x="641" y="6416"/>
                </a:cubicBezTo>
                <a:cubicBezTo>
                  <a:pt x="39" y="6699"/>
                  <a:pt x="-183" y="7355"/>
                  <a:pt x="165" y="7844"/>
                </a:cubicBezTo>
                <a:cubicBezTo>
                  <a:pt x="513" y="8332"/>
                  <a:pt x="1301" y="8513"/>
                  <a:pt x="1902" y="8230"/>
                </a:cubicBezTo>
                <a:cubicBezTo>
                  <a:pt x="2503" y="7947"/>
                  <a:pt x="3263" y="7039"/>
                  <a:pt x="2915" y="6551"/>
                </a:cubicBezTo>
                <a:cubicBezTo>
                  <a:pt x="2741" y="6306"/>
                  <a:pt x="2332" y="6204"/>
                  <a:pt x="1881" y="6198"/>
                </a:cubicBezTo>
                <a:close/>
                <a:moveTo>
                  <a:pt x="6699" y="6198"/>
                </a:moveTo>
                <a:cubicBezTo>
                  <a:pt x="6248" y="6204"/>
                  <a:pt x="5818" y="6306"/>
                  <a:pt x="5644" y="6551"/>
                </a:cubicBezTo>
                <a:cubicBezTo>
                  <a:pt x="5296" y="7039"/>
                  <a:pt x="6056" y="7947"/>
                  <a:pt x="6658" y="8230"/>
                </a:cubicBezTo>
                <a:cubicBezTo>
                  <a:pt x="7259" y="8513"/>
                  <a:pt x="8046" y="8332"/>
                  <a:pt x="8394" y="7844"/>
                </a:cubicBezTo>
                <a:cubicBezTo>
                  <a:pt x="8742" y="7355"/>
                  <a:pt x="8520" y="6699"/>
                  <a:pt x="7919" y="6416"/>
                </a:cubicBezTo>
                <a:cubicBezTo>
                  <a:pt x="7618" y="6275"/>
                  <a:pt x="7150" y="6191"/>
                  <a:pt x="6699" y="6198"/>
                </a:cubicBezTo>
                <a:close/>
                <a:moveTo>
                  <a:pt x="14535" y="6450"/>
                </a:moveTo>
                <a:cubicBezTo>
                  <a:pt x="14373" y="6453"/>
                  <a:pt x="14212" y="6498"/>
                  <a:pt x="14101" y="6601"/>
                </a:cubicBezTo>
                <a:cubicBezTo>
                  <a:pt x="13278" y="7321"/>
                  <a:pt x="11492" y="9126"/>
                  <a:pt x="11144" y="11337"/>
                </a:cubicBezTo>
                <a:lnTo>
                  <a:pt x="9035" y="11337"/>
                </a:lnTo>
                <a:cubicBezTo>
                  <a:pt x="8782" y="10515"/>
                  <a:pt x="8368" y="10025"/>
                  <a:pt x="7133" y="8919"/>
                </a:cubicBezTo>
                <a:cubicBezTo>
                  <a:pt x="6911" y="8713"/>
                  <a:pt x="6497" y="8680"/>
                  <a:pt x="6244" y="8885"/>
                </a:cubicBezTo>
                <a:cubicBezTo>
                  <a:pt x="5991" y="9065"/>
                  <a:pt x="5970" y="9402"/>
                  <a:pt x="6223" y="9607"/>
                </a:cubicBezTo>
                <a:cubicBezTo>
                  <a:pt x="7173" y="10456"/>
                  <a:pt x="7543" y="10841"/>
                  <a:pt x="7733" y="11304"/>
                </a:cubicBezTo>
                <a:lnTo>
                  <a:pt x="5107" y="11304"/>
                </a:lnTo>
                <a:cubicBezTo>
                  <a:pt x="4410" y="11304"/>
                  <a:pt x="3846" y="11780"/>
                  <a:pt x="3846" y="12345"/>
                </a:cubicBezTo>
                <a:lnTo>
                  <a:pt x="3846" y="13370"/>
                </a:lnTo>
                <a:lnTo>
                  <a:pt x="18402" y="13370"/>
                </a:lnTo>
                <a:lnTo>
                  <a:pt x="18402" y="12345"/>
                </a:lnTo>
                <a:cubicBezTo>
                  <a:pt x="18370" y="11780"/>
                  <a:pt x="17795" y="11304"/>
                  <a:pt x="17099" y="11304"/>
                </a:cubicBezTo>
                <a:lnTo>
                  <a:pt x="12426" y="11304"/>
                </a:lnTo>
                <a:cubicBezTo>
                  <a:pt x="12679" y="9967"/>
                  <a:pt x="13618" y="8524"/>
                  <a:pt x="15011" y="7290"/>
                </a:cubicBezTo>
                <a:cubicBezTo>
                  <a:pt x="15232" y="7084"/>
                  <a:pt x="15243" y="6764"/>
                  <a:pt x="14990" y="6584"/>
                </a:cubicBezTo>
                <a:cubicBezTo>
                  <a:pt x="14863" y="6494"/>
                  <a:pt x="14697" y="6447"/>
                  <a:pt x="14535" y="6450"/>
                </a:cubicBezTo>
                <a:close/>
                <a:moveTo>
                  <a:pt x="4280" y="7189"/>
                </a:moveTo>
                <a:cubicBezTo>
                  <a:pt x="3583" y="7189"/>
                  <a:pt x="3019" y="8168"/>
                  <a:pt x="3019" y="8734"/>
                </a:cubicBezTo>
                <a:cubicBezTo>
                  <a:pt x="3018" y="9300"/>
                  <a:pt x="3583" y="9759"/>
                  <a:pt x="4280" y="9759"/>
                </a:cubicBezTo>
                <a:cubicBezTo>
                  <a:pt x="4976" y="9759"/>
                  <a:pt x="5541" y="9300"/>
                  <a:pt x="5541" y="8734"/>
                </a:cubicBezTo>
                <a:cubicBezTo>
                  <a:pt x="5541" y="8168"/>
                  <a:pt x="4976" y="7189"/>
                  <a:pt x="4280" y="7189"/>
                </a:cubicBezTo>
                <a:close/>
                <a:moveTo>
                  <a:pt x="5086" y="14394"/>
                </a:moveTo>
                <a:lnTo>
                  <a:pt x="6471" y="20743"/>
                </a:lnTo>
                <a:cubicBezTo>
                  <a:pt x="6566" y="21232"/>
                  <a:pt x="7111" y="21600"/>
                  <a:pt x="7712" y="21600"/>
                </a:cubicBezTo>
                <a:lnTo>
                  <a:pt x="14452" y="21600"/>
                </a:lnTo>
                <a:cubicBezTo>
                  <a:pt x="15054" y="21600"/>
                  <a:pt x="15577" y="21232"/>
                  <a:pt x="15672" y="20743"/>
                </a:cubicBezTo>
                <a:lnTo>
                  <a:pt x="17099" y="14394"/>
                </a:lnTo>
                <a:lnTo>
                  <a:pt x="5086" y="14394"/>
                </a:lnTo>
                <a:close/>
              </a:path>
            </a:pathLst>
          </a:custGeom>
          <a:gradFill>
            <a:gsLst>
              <a:gs pos="0">
                <a:srgbClr val="FFC203"/>
              </a:gs>
              <a:gs pos="36657">
                <a:srgbClr val="FF7D25"/>
              </a:gs>
              <a:gs pos="77153">
                <a:srgbClr val="FF3847"/>
              </a:gs>
              <a:gs pos="100000">
                <a:srgbClr val="FF3847"/>
              </a:gs>
            </a:gsLst>
            <a:lin ang="0"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03" name="Google Shape;603;p39"/>
          <p:cNvSpPr txBox="1"/>
          <p:nvPr/>
        </p:nvSpPr>
        <p:spPr>
          <a:xfrm>
            <a:off x="4818371" y="1101583"/>
            <a:ext cx="5158445" cy="2308320"/>
          </a:xfrm>
          <a:prstGeom prst="rect">
            <a:avLst/>
          </a:prstGeom>
          <a:noFill/>
          <a:ln>
            <a:noFill/>
          </a:ln>
        </p:spPr>
        <p:txBody>
          <a:bodyPr spcFirstLastPara="1" wrap="square" lIns="45700" tIns="45700" rIns="45700" bIns="45700" anchor="t" anchorCtr="0">
            <a:spAutoFit/>
          </a:bodyPr>
          <a:lstStyle/>
          <a:p>
            <a:pPr marL="0" marR="0" lvl="0" indent="0" algn="just" rtl="0">
              <a:spcBef>
                <a:spcPts val="0"/>
              </a:spcBef>
              <a:spcAft>
                <a:spcPts val="0"/>
              </a:spcAft>
              <a:buNone/>
            </a:pPr>
            <a:r>
              <a:rPr lang="vi-VN" sz="2400">
                <a:solidFill>
                  <a:srgbClr val="000000"/>
                </a:solidFill>
                <a:latin typeface="Times New Roman"/>
                <a:ea typeface="Times New Roman"/>
                <a:cs typeface="Times New Roman"/>
                <a:sym typeface="Times New Roman"/>
              </a:rPr>
              <a:t>Sau ngày Nhật Bản đảo chính Pháp (ngày 09-3-1945), đại diện Mặt trận Việt Minh và Hồ Chí Minh đã tiếp xúc với người Mỹ, thể hiện thiện chí của Việt Minh muốn tìm kiếm một giải pháp cho vấn đề Đông Dương. </a:t>
            </a:r>
            <a:endParaRPr sz="2400">
              <a:solidFill>
                <a:srgbClr val="000000"/>
              </a:solidFill>
              <a:latin typeface="Times New Roman"/>
              <a:ea typeface="Times New Roman"/>
              <a:cs typeface="Times New Roman"/>
              <a:sym typeface="Times New Roman"/>
            </a:endParaRPr>
          </a:p>
        </p:txBody>
      </p:sp>
      <p:sp>
        <p:nvSpPr>
          <p:cNvPr id="604" name="Google Shape;604;p39"/>
          <p:cNvSpPr txBox="1"/>
          <p:nvPr/>
        </p:nvSpPr>
        <p:spPr>
          <a:xfrm>
            <a:off x="4883638" y="3647626"/>
            <a:ext cx="5308039" cy="2677652"/>
          </a:xfrm>
          <a:prstGeom prst="rect">
            <a:avLst/>
          </a:prstGeom>
          <a:solidFill>
            <a:schemeClr val="lt1"/>
          </a:solidFill>
          <a:ln>
            <a:noFill/>
          </a:ln>
        </p:spPr>
        <p:txBody>
          <a:bodyPr spcFirstLastPara="1" wrap="square" lIns="45700" tIns="45700" rIns="45700" bIns="45700" anchor="t" anchorCtr="0">
            <a:spAutoFit/>
          </a:bodyPr>
          <a:lstStyle/>
          <a:p>
            <a:pPr marL="0" marR="0" lvl="0" indent="0" algn="just" rtl="0">
              <a:spcBef>
                <a:spcPts val="0"/>
              </a:spcBef>
              <a:spcAft>
                <a:spcPts val="0"/>
              </a:spcAft>
              <a:buNone/>
            </a:pPr>
            <a:r>
              <a:rPr lang="vi-VN" sz="2400">
                <a:solidFill>
                  <a:srgbClr val="000000"/>
                </a:solidFill>
                <a:latin typeface="Times New Roman"/>
                <a:ea typeface="Times New Roman"/>
                <a:cs typeface="Times New Roman"/>
                <a:sym typeface="Times New Roman"/>
              </a:rPr>
              <a:t>Tháng 5 – 1945, biệt đội "Con Nai" - một nhóm đặc nhiệm tình báo thuộc Cơ quan Tình báo Chiến lược (OSS) của Mỹ được thành lập, làm nhiệm vụ </a:t>
            </a:r>
            <a:r>
              <a:rPr lang="vi-VN" sz="2400" b="1" i="1">
                <a:solidFill>
                  <a:srgbClr val="FF0076"/>
                </a:solidFill>
                <a:latin typeface="Times New Roman"/>
                <a:ea typeface="Times New Roman"/>
                <a:cs typeface="Times New Roman"/>
                <a:sym typeface="Times New Roman"/>
              </a:rPr>
              <a:t>phối hợp tổ chức huấn luyện quân sự, cung cấp hậu cần, y tế cho Việt Minh, thu thập thông tin tình báo và chống quân phiệt Nhật</a:t>
            </a:r>
            <a:r>
              <a:rPr lang="vi-VN" sz="2400">
                <a:solidFill>
                  <a:srgbClr val="000000"/>
                </a:solidFill>
                <a:latin typeface="Times New Roman"/>
                <a:ea typeface="Times New Roman"/>
                <a:cs typeface="Times New Roman"/>
                <a:sym typeface="Times New Roman"/>
              </a:rPr>
              <a:t>.</a:t>
            </a:r>
            <a:endParaRPr sz="2400">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
                                        </p:tgtEl>
                                        <p:attrNameLst>
                                          <p:attrName>style.visibility</p:attrName>
                                        </p:attrNameLst>
                                      </p:cBhvr>
                                      <p:to>
                                        <p:strVal val="visible"/>
                                      </p:to>
                                    </p:set>
                                    <p:animEffect transition="in" filter="fade">
                                      <p:cBhvr>
                                        <p:cTn id="7" dur="400"/>
                                        <p:tgtEl>
                                          <p:spTgt spid="593"/>
                                        </p:tgtEl>
                                      </p:cBhvr>
                                    </p:animEffect>
                                  </p:childTnLst>
                                </p:cTn>
                              </p:par>
                            </p:childTnLst>
                          </p:cTn>
                        </p:par>
                        <p:par>
                          <p:cTn id="8" fill="hold">
                            <p:stCondLst>
                              <p:cond delay="400"/>
                            </p:stCondLst>
                            <p:childTnLst>
                              <p:par>
                                <p:cTn id="9" presetID="23" presetClass="entr" presetSubtype="16" fill="hold" nodeType="afterEffect">
                                  <p:stCondLst>
                                    <p:cond delay="0"/>
                                  </p:stCondLst>
                                  <p:childTnLst>
                                    <p:set>
                                      <p:cBhvr>
                                        <p:cTn id="10" dur="1" fill="hold">
                                          <p:stCondLst>
                                            <p:cond delay="0"/>
                                          </p:stCondLst>
                                        </p:cTn>
                                        <p:tgtEl>
                                          <p:spTgt spid="602"/>
                                        </p:tgtEl>
                                        <p:attrNameLst>
                                          <p:attrName>style.visibility</p:attrName>
                                        </p:attrNameLst>
                                      </p:cBhvr>
                                      <p:to>
                                        <p:strVal val="visible"/>
                                      </p:to>
                                    </p:set>
                                    <p:anim calcmode="lin" valueType="num">
                                      <p:cBhvr additive="base">
                                        <p:cTn id="11" dur="400"/>
                                        <p:tgtEl>
                                          <p:spTgt spid="602"/>
                                        </p:tgtEl>
                                        <p:attrNameLst>
                                          <p:attrName>ppt_w</p:attrName>
                                        </p:attrNameLst>
                                      </p:cBhvr>
                                      <p:tavLst>
                                        <p:tav tm="0">
                                          <p:val>
                                            <p:strVal val="0"/>
                                          </p:val>
                                        </p:tav>
                                        <p:tav tm="100000">
                                          <p:val>
                                            <p:strVal val="#ppt_w"/>
                                          </p:val>
                                        </p:tav>
                                      </p:tavLst>
                                    </p:anim>
                                    <p:anim calcmode="lin" valueType="num">
                                      <p:cBhvr additive="base">
                                        <p:cTn id="12" dur="400"/>
                                        <p:tgtEl>
                                          <p:spTgt spid="602"/>
                                        </p:tgtEl>
                                        <p:attrNameLst>
                                          <p:attrName>ppt_h</p:attrName>
                                        </p:attrNameLst>
                                      </p:cBhvr>
                                      <p:tavLst>
                                        <p:tav tm="0">
                                          <p:val>
                                            <p:strVal val="0"/>
                                          </p:val>
                                        </p:tav>
                                        <p:tav tm="100000">
                                          <p:val>
                                            <p:strVal val="#ppt_h"/>
                                          </p:val>
                                        </p:tav>
                                      </p:tavLst>
                                    </p:anim>
                                  </p:childTnLst>
                                </p:cTn>
                              </p:par>
                            </p:childTnLst>
                          </p:cTn>
                        </p:par>
                        <p:par>
                          <p:cTn id="13" fill="hold">
                            <p:stCondLst>
                              <p:cond delay="800"/>
                            </p:stCondLst>
                            <p:childTnLst>
                              <p:par>
                                <p:cTn id="14" presetID="10" presetClass="entr" presetSubtype="0" fill="hold" nodeType="afterEffect">
                                  <p:stCondLst>
                                    <p:cond delay="0"/>
                                  </p:stCondLst>
                                  <p:childTnLst>
                                    <p:set>
                                      <p:cBhvr>
                                        <p:cTn id="15" dur="1" fill="hold">
                                          <p:stCondLst>
                                            <p:cond delay="0"/>
                                          </p:stCondLst>
                                        </p:cTn>
                                        <p:tgtEl>
                                          <p:spTgt spid="596"/>
                                        </p:tgtEl>
                                        <p:attrNameLst>
                                          <p:attrName>style.visibility</p:attrName>
                                        </p:attrNameLst>
                                      </p:cBhvr>
                                      <p:to>
                                        <p:strVal val="visible"/>
                                      </p:to>
                                    </p:set>
                                    <p:animEffect transition="in" filter="fade">
                                      <p:cBhvr>
                                        <p:cTn id="16" dur="400"/>
                                        <p:tgtEl>
                                          <p:spTgt spid="596"/>
                                        </p:tgtEl>
                                      </p:cBhvr>
                                    </p:animEffect>
                                  </p:childTnLst>
                                </p:cTn>
                              </p:par>
                            </p:childTnLst>
                          </p:cTn>
                        </p:par>
                        <p:par>
                          <p:cTn id="17" fill="hold">
                            <p:stCondLst>
                              <p:cond delay="1200"/>
                            </p:stCondLst>
                            <p:childTnLst>
                              <p:par>
                                <p:cTn id="18" presetID="10" presetClass="entr" presetSubtype="0" fill="hold" nodeType="afterEffect">
                                  <p:stCondLst>
                                    <p:cond delay="0"/>
                                  </p:stCondLst>
                                  <p:childTnLst>
                                    <p:set>
                                      <p:cBhvr>
                                        <p:cTn id="19" dur="1" fill="hold">
                                          <p:stCondLst>
                                            <p:cond delay="0"/>
                                          </p:stCondLst>
                                        </p:cTn>
                                        <p:tgtEl>
                                          <p:spTgt spid="603"/>
                                        </p:tgtEl>
                                        <p:attrNameLst>
                                          <p:attrName>style.visibility</p:attrName>
                                        </p:attrNameLst>
                                      </p:cBhvr>
                                      <p:to>
                                        <p:strVal val="visible"/>
                                      </p:to>
                                    </p:set>
                                    <p:animEffect transition="in" filter="fade">
                                      <p:cBhvr>
                                        <p:cTn id="20" dur="400"/>
                                        <p:tgtEl>
                                          <p:spTgt spid="60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97"/>
                                        </p:tgtEl>
                                        <p:attrNameLst>
                                          <p:attrName>style.visibility</p:attrName>
                                        </p:attrNameLst>
                                      </p:cBhvr>
                                      <p:to>
                                        <p:strVal val="visible"/>
                                      </p:to>
                                    </p:set>
                                    <p:animEffect transition="in" filter="fade">
                                      <p:cBhvr>
                                        <p:cTn id="25" dur="400"/>
                                        <p:tgtEl>
                                          <p:spTgt spid="597"/>
                                        </p:tgtEl>
                                      </p:cBhvr>
                                    </p:animEffect>
                                  </p:childTnLst>
                                </p:cTn>
                              </p:par>
                            </p:childTnLst>
                          </p:cTn>
                        </p:par>
                        <p:par>
                          <p:cTn id="26" fill="hold">
                            <p:stCondLst>
                              <p:cond delay="400"/>
                            </p:stCondLst>
                            <p:childTnLst>
                              <p:par>
                                <p:cTn id="27" presetID="23" presetClass="entr" presetSubtype="16" fill="hold" nodeType="afterEffect">
                                  <p:stCondLst>
                                    <p:cond delay="0"/>
                                  </p:stCondLst>
                                  <p:childTnLst>
                                    <p:set>
                                      <p:cBhvr>
                                        <p:cTn id="28" dur="1" fill="hold">
                                          <p:stCondLst>
                                            <p:cond delay="0"/>
                                          </p:stCondLst>
                                        </p:cTn>
                                        <p:tgtEl>
                                          <p:spTgt spid="601"/>
                                        </p:tgtEl>
                                        <p:attrNameLst>
                                          <p:attrName>style.visibility</p:attrName>
                                        </p:attrNameLst>
                                      </p:cBhvr>
                                      <p:to>
                                        <p:strVal val="visible"/>
                                      </p:to>
                                    </p:set>
                                    <p:anim calcmode="lin" valueType="num">
                                      <p:cBhvr additive="base">
                                        <p:cTn id="29" dur="400"/>
                                        <p:tgtEl>
                                          <p:spTgt spid="601"/>
                                        </p:tgtEl>
                                        <p:attrNameLst>
                                          <p:attrName>ppt_w</p:attrName>
                                        </p:attrNameLst>
                                      </p:cBhvr>
                                      <p:tavLst>
                                        <p:tav tm="0">
                                          <p:val>
                                            <p:strVal val="0"/>
                                          </p:val>
                                        </p:tav>
                                        <p:tav tm="100000">
                                          <p:val>
                                            <p:strVal val="#ppt_w"/>
                                          </p:val>
                                        </p:tav>
                                      </p:tavLst>
                                    </p:anim>
                                    <p:anim calcmode="lin" valueType="num">
                                      <p:cBhvr additive="base">
                                        <p:cTn id="30" dur="400"/>
                                        <p:tgtEl>
                                          <p:spTgt spid="601"/>
                                        </p:tgtEl>
                                        <p:attrNameLst>
                                          <p:attrName>ppt_h</p:attrName>
                                        </p:attrNameLst>
                                      </p:cBhvr>
                                      <p:tavLst>
                                        <p:tav tm="0">
                                          <p:val>
                                            <p:strVal val="0"/>
                                          </p:val>
                                        </p:tav>
                                        <p:tav tm="100000">
                                          <p:val>
                                            <p:strVal val="#ppt_h"/>
                                          </p:val>
                                        </p:tav>
                                      </p:tavLst>
                                    </p:anim>
                                  </p:childTnLst>
                                </p:cTn>
                              </p:par>
                            </p:childTnLst>
                          </p:cTn>
                        </p:par>
                        <p:par>
                          <p:cTn id="31" fill="hold">
                            <p:stCondLst>
                              <p:cond delay="800"/>
                            </p:stCondLst>
                            <p:childTnLst>
                              <p:par>
                                <p:cTn id="32" presetID="10" presetClass="entr" presetSubtype="0" fill="hold" nodeType="afterEffect">
                                  <p:stCondLst>
                                    <p:cond delay="0"/>
                                  </p:stCondLst>
                                  <p:childTnLst>
                                    <p:set>
                                      <p:cBhvr>
                                        <p:cTn id="33" dur="1" fill="hold">
                                          <p:stCondLst>
                                            <p:cond delay="0"/>
                                          </p:stCondLst>
                                        </p:cTn>
                                        <p:tgtEl>
                                          <p:spTgt spid="600"/>
                                        </p:tgtEl>
                                        <p:attrNameLst>
                                          <p:attrName>style.visibility</p:attrName>
                                        </p:attrNameLst>
                                      </p:cBhvr>
                                      <p:to>
                                        <p:strVal val="visible"/>
                                      </p:to>
                                    </p:set>
                                    <p:animEffect transition="in" filter="fade">
                                      <p:cBhvr>
                                        <p:cTn id="34" dur="400"/>
                                        <p:tgtEl>
                                          <p:spTgt spid="600"/>
                                        </p:tgtEl>
                                      </p:cBhvr>
                                    </p:animEffect>
                                  </p:childTnLst>
                                </p:cTn>
                              </p:par>
                            </p:childTnLst>
                          </p:cTn>
                        </p:par>
                        <p:par>
                          <p:cTn id="35" fill="hold">
                            <p:stCondLst>
                              <p:cond delay="1200"/>
                            </p:stCondLst>
                            <p:childTnLst>
                              <p:par>
                                <p:cTn id="36" presetID="10" presetClass="entr" presetSubtype="0" fill="hold" nodeType="afterEffect">
                                  <p:stCondLst>
                                    <p:cond delay="0"/>
                                  </p:stCondLst>
                                  <p:childTnLst>
                                    <p:set>
                                      <p:cBhvr>
                                        <p:cTn id="37" dur="1" fill="hold">
                                          <p:stCondLst>
                                            <p:cond delay="0"/>
                                          </p:stCondLst>
                                        </p:cTn>
                                        <p:tgtEl>
                                          <p:spTgt spid="604"/>
                                        </p:tgtEl>
                                        <p:attrNameLst>
                                          <p:attrName>style.visibility</p:attrName>
                                        </p:attrNameLst>
                                      </p:cBhvr>
                                      <p:to>
                                        <p:strVal val="visible"/>
                                      </p:to>
                                    </p:set>
                                    <p:animEffect transition="in" filter="fade">
                                      <p:cBhvr>
                                        <p:cTn id="38" dur="400"/>
                                        <p:tgtEl>
                                          <p:spTgt spid="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8"/>
        <p:cNvGrpSpPr/>
        <p:nvPr/>
      </p:nvGrpSpPr>
      <p:grpSpPr>
        <a:xfrm>
          <a:off x="0" y="0"/>
          <a:ext cx="0" cy="0"/>
          <a:chOff x="0" y="0"/>
          <a:chExt cx="0" cy="0"/>
        </a:xfrm>
      </p:grpSpPr>
      <p:sp>
        <p:nvSpPr>
          <p:cNvPr id="609" name="Google Shape;609;p4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0" name="Google Shape;610;p40"/>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1" name="Google Shape;611;p40"/>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2" name="Google Shape;612;p40"/>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3" name="Google Shape;613;p40"/>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4" name="Google Shape;614;p40"/>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15" name="Google Shape;615;p40"/>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16" name="Google Shape;616;p40" descr="Bác Hồ và những phi công Mỹ đầu tiên có mặt tại Việt Nam"/>
          <p:cNvPicPr preferRelativeResize="0"/>
          <p:nvPr/>
        </p:nvPicPr>
        <p:blipFill rotWithShape="1">
          <a:blip r:embed="rId3">
            <a:alphaModFix/>
          </a:blip>
          <a:srcRect/>
          <a:stretch/>
        </p:blipFill>
        <p:spPr>
          <a:xfrm>
            <a:off x="234752" y="1110578"/>
            <a:ext cx="3810000" cy="2857500"/>
          </a:xfrm>
          <a:prstGeom prst="rect">
            <a:avLst/>
          </a:prstGeom>
          <a:noFill/>
          <a:ln>
            <a:noFill/>
          </a:ln>
        </p:spPr>
      </p:pic>
      <p:sp>
        <p:nvSpPr>
          <p:cNvPr id="617" name="Google Shape;617;p40"/>
          <p:cNvSpPr txBox="1"/>
          <p:nvPr/>
        </p:nvSpPr>
        <p:spPr>
          <a:xfrm>
            <a:off x="73063" y="4251093"/>
            <a:ext cx="3971690" cy="1938992"/>
          </a:xfrm>
          <a:prstGeom prst="rect">
            <a:avLst/>
          </a:prstGeom>
          <a:solidFill>
            <a:srgbClr val="FFFFFF"/>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400" b="1" i="0" u="none" strike="noStrike" cap="none">
                <a:solidFill>
                  <a:srgbClr val="FF0000"/>
                </a:solidFill>
                <a:latin typeface="Times New Roman"/>
                <a:ea typeface="Times New Roman"/>
                <a:cs typeface="Times New Roman"/>
                <a:sym typeface="Times New Roman"/>
              </a:rPr>
              <a:t>Hồ Chí Minh, Võ Nguyên Giáp chụp ảnh với các thành viên của biệt đội "Con Nai" ở Tân Trào (Tuyên Quang) tháng 8-1945</a:t>
            </a:r>
            <a:endParaRPr/>
          </a:p>
        </p:txBody>
      </p:sp>
      <p:sp>
        <p:nvSpPr>
          <p:cNvPr id="618" name="Google Shape;618;p40"/>
          <p:cNvSpPr txBox="1"/>
          <p:nvPr/>
        </p:nvSpPr>
        <p:spPr>
          <a:xfrm>
            <a:off x="4214088" y="4269236"/>
            <a:ext cx="3786912" cy="1200329"/>
          </a:xfrm>
          <a:prstGeom prst="rect">
            <a:avLst/>
          </a:prstGeom>
          <a:solidFill>
            <a:srgbClr val="FFFFFF"/>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400" b="1" i="0" u="none" strike="noStrike" cap="none">
                <a:solidFill>
                  <a:srgbClr val="FF0000"/>
                </a:solidFill>
                <a:latin typeface="Times New Roman"/>
                <a:ea typeface="Times New Roman"/>
                <a:cs typeface="Times New Roman"/>
                <a:sym typeface="Times New Roman"/>
              </a:rPr>
              <a:t>Các thành viên Đội Nai đang huấn luyện du kích Việt Minh sử dụng súng.</a:t>
            </a:r>
            <a:endParaRPr/>
          </a:p>
        </p:txBody>
      </p:sp>
      <p:pic>
        <p:nvPicPr>
          <p:cNvPr id="619" name="Google Shape;619;p40" descr="undefined"/>
          <p:cNvPicPr preferRelativeResize="0"/>
          <p:nvPr/>
        </p:nvPicPr>
        <p:blipFill rotWithShape="1">
          <a:blip r:embed="rId4">
            <a:alphaModFix/>
          </a:blip>
          <a:srcRect/>
          <a:stretch/>
        </p:blipFill>
        <p:spPr>
          <a:xfrm>
            <a:off x="4191000" y="1131210"/>
            <a:ext cx="3810000" cy="2857500"/>
          </a:xfrm>
          <a:prstGeom prst="rect">
            <a:avLst/>
          </a:prstGeom>
          <a:noFill/>
          <a:ln>
            <a:noFill/>
          </a:ln>
        </p:spPr>
      </p:pic>
      <p:pic>
        <p:nvPicPr>
          <p:cNvPr id="620" name="Google Shape;620;p40" descr="undefined"/>
          <p:cNvPicPr preferRelativeResize="0"/>
          <p:nvPr/>
        </p:nvPicPr>
        <p:blipFill rotWithShape="1">
          <a:blip r:embed="rId5">
            <a:alphaModFix/>
          </a:blip>
          <a:srcRect/>
          <a:stretch/>
        </p:blipFill>
        <p:spPr>
          <a:xfrm>
            <a:off x="8235752" y="934086"/>
            <a:ext cx="3782497" cy="3174515"/>
          </a:xfrm>
          <a:prstGeom prst="rect">
            <a:avLst/>
          </a:prstGeom>
          <a:noFill/>
          <a:ln>
            <a:noFill/>
          </a:ln>
        </p:spPr>
      </p:pic>
      <p:sp>
        <p:nvSpPr>
          <p:cNvPr id="621" name="Google Shape;621;p40"/>
          <p:cNvSpPr txBox="1"/>
          <p:nvPr/>
        </p:nvSpPr>
        <p:spPr>
          <a:xfrm>
            <a:off x="8332025" y="4269236"/>
            <a:ext cx="3786912" cy="1938992"/>
          </a:xfrm>
          <a:prstGeom prst="rect">
            <a:avLst/>
          </a:prstGeom>
          <a:solidFill>
            <a:srgbClr val="FFFFFF"/>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400" b="1" i="0" u="none" strike="noStrike" cap="none">
                <a:solidFill>
                  <a:srgbClr val="FF0000"/>
                </a:solidFill>
                <a:latin typeface="Times New Roman"/>
                <a:ea typeface="Times New Roman"/>
                <a:cs typeface="Times New Roman"/>
                <a:sym typeface="Times New Roman"/>
              </a:rPr>
              <a:t>Biệt đội "Con Nai" và Chi đội 4 đang tập trung ở thị xã Thái Nguyên để chuẩn bị hành quân về Hà Nội, 27 tháng 8 năm 1945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5"/>
        <p:cNvGrpSpPr/>
        <p:nvPr/>
      </p:nvGrpSpPr>
      <p:grpSpPr>
        <a:xfrm>
          <a:off x="0" y="0"/>
          <a:ext cx="0" cy="0"/>
          <a:chOff x="0" y="0"/>
          <a:chExt cx="0" cy="0"/>
        </a:xfrm>
      </p:grpSpPr>
      <p:sp>
        <p:nvSpPr>
          <p:cNvPr id="626" name="Google Shape;626;p4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7" name="Google Shape;627;p41"/>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8" name="Google Shape;628;p41"/>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29" name="Google Shape;629;p41"/>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0" name="Google Shape;630;p41"/>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1" name="Google Shape;631;p41"/>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2" name="Google Shape;632;p41"/>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3" name="Google Shape;633;p41"/>
          <p:cNvSpPr txBox="1"/>
          <p:nvPr/>
        </p:nvSpPr>
        <p:spPr>
          <a:xfrm>
            <a:off x="6002512" y="4353543"/>
            <a:ext cx="5660080" cy="1200329"/>
          </a:xfrm>
          <a:prstGeom prst="rect">
            <a:avLst/>
          </a:prstGeom>
          <a:solidFill>
            <a:srgbClr val="FFFFFF"/>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400" b="1" i="0" u="none" strike="noStrike" cap="none">
                <a:solidFill>
                  <a:srgbClr val="FF0000"/>
                </a:solidFill>
                <a:latin typeface="Times New Roman"/>
                <a:ea typeface="Times New Roman"/>
                <a:cs typeface="Times New Roman"/>
                <a:sym typeface="Times New Roman"/>
              </a:rPr>
              <a:t>Hồ Chí Minh, Võ Nguyên Giáp và các thành viên Đội Con Nai ở Bắc Bộ Phủ, tháng 9 năm 1945</a:t>
            </a:r>
            <a:endParaRPr/>
          </a:p>
        </p:txBody>
      </p:sp>
      <p:pic>
        <p:nvPicPr>
          <p:cNvPr id="634" name="Google Shape;634;p41" descr="undefined"/>
          <p:cNvPicPr preferRelativeResize="0"/>
          <p:nvPr/>
        </p:nvPicPr>
        <p:blipFill rotWithShape="1">
          <a:blip r:embed="rId3">
            <a:alphaModFix/>
          </a:blip>
          <a:srcRect/>
          <a:stretch/>
        </p:blipFill>
        <p:spPr>
          <a:xfrm>
            <a:off x="5804717" y="1161163"/>
            <a:ext cx="5857875" cy="3095625"/>
          </a:xfrm>
          <a:prstGeom prst="rect">
            <a:avLst/>
          </a:prstGeom>
          <a:noFill/>
          <a:ln>
            <a:noFill/>
          </a:ln>
        </p:spPr>
      </p:pic>
      <p:pic>
        <p:nvPicPr>
          <p:cNvPr id="635" name="Google Shape;635;p41" descr="undefined"/>
          <p:cNvPicPr preferRelativeResize="0"/>
          <p:nvPr/>
        </p:nvPicPr>
        <p:blipFill rotWithShape="1">
          <a:blip r:embed="rId4">
            <a:alphaModFix/>
          </a:blip>
          <a:srcRect/>
          <a:stretch/>
        </p:blipFill>
        <p:spPr>
          <a:xfrm>
            <a:off x="757980" y="1232937"/>
            <a:ext cx="4404260" cy="3023851"/>
          </a:xfrm>
          <a:prstGeom prst="rect">
            <a:avLst/>
          </a:prstGeom>
          <a:noFill/>
          <a:ln>
            <a:noFill/>
          </a:ln>
        </p:spPr>
      </p:pic>
      <p:sp>
        <p:nvSpPr>
          <p:cNvPr id="636" name="Google Shape;636;p41"/>
          <p:cNvSpPr txBox="1"/>
          <p:nvPr/>
        </p:nvSpPr>
        <p:spPr>
          <a:xfrm>
            <a:off x="39855" y="4353543"/>
            <a:ext cx="5660080" cy="1200329"/>
          </a:xfrm>
          <a:prstGeom prst="rect">
            <a:avLst/>
          </a:prstGeom>
          <a:solidFill>
            <a:srgbClr val="FFFFFF"/>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400" b="1" i="0" u="none" strike="noStrike" cap="none">
                <a:solidFill>
                  <a:srgbClr val="FF0000"/>
                </a:solidFill>
                <a:latin typeface="Times New Roman"/>
                <a:ea typeface="Times New Roman"/>
                <a:cs typeface="Times New Roman"/>
                <a:sym typeface="Times New Roman"/>
              </a:rPr>
              <a:t>Đại úy Archimedes Patti và Võ Nguyên Giáp trò chuyện tại Hà Nội, 26 tháng 8 năm 1945</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7" name="Google Shape;117;p15"/>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8" name="Google Shape;118;p15"/>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9" name="Google Shape;119;p15"/>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0" name="Google Shape;120;p15"/>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1" name="Google Shape;121;p15"/>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2" name="Google Shape;122;p15"/>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3" name="Google Shape;123;p15"/>
          <p:cNvSpPr txBox="1"/>
          <p:nvPr/>
        </p:nvSpPr>
        <p:spPr>
          <a:xfrm>
            <a:off x="757980" y="608058"/>
            <a:ext cx="10731786" cy="121001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B0F0"/>
              </a:buClr>
              <a:buSzPts val="5400"/>
              <a:buFont typeface="Calibri"/>
              <a:buNone/>
            </a:pPr>
            <a:r>
              <a:rPr lang="vi-VN" sz="5400" b="1" i="0" u="none" strike="noStrike" cap="none">
                <a:solidFill>
                  <a:srgbClr val="00B0F0"/>
                </a:solidFill>
                <a:latin typeface="Calibri"/>
                <a:ea typeface="Calibri"/>
                <a:cs typeface="Calibri"/>
                <a:sym typeface="Calibri"/>
              </a:rPr>
              <a:t>MỤC TIÊU BÀI HỌC</a:t>
            </a:r>
            <a:endParaRPr sz="5400" b="1" i="0" u="none" strike="noStrike" cap="none">
              <a:solidFill>
                <a:srgbClr val="00B0F0"/>
              </a:solidFill>
              <a:latin typeface="Calibri"/>
              <a:ea typeface="Calibri"/>
              <a:cs typeface="Calibri"/>
              <a:sym typeface="Calibri"/>
            </a:endParaRPr>
          </a:p>
        </p:txBody>
      </p:sp>
      <p:sp>
        <p:nvSpPr>
          <p:cNvPr id="126" name="Google Shape;126;p15"/>
          <p:cNvSpPr/>
          <p:nvPr/>
        </p:nvSpPr>
        <p:spPr>
          <a:xfrm>
            <a:off x="4868487" y="1986962"/>
            <a:ext cx="2332395" cy="2332397"/>
          </a:xfrm>
          <a:prstGeom prst="ellipse">
            <a:avLst/>
          </a:prstGeom>
          <a:gradFill>
            <a:gsLst>
              <a:gs pos="0">
                <a:srgbClr val="FFC203"/>
              </a:gs>
              <a:gs pos="36657">
                <a:srgbClr val="FF7D25"/>
              </a:gs>
              <a:gs pos="77153">
                <a:srgbClr val="FF3847"/>
              </a:gs>
              <a:gs pos="100000">
                <a:srgbClr val="FF3847"/>
              </a:gs>
            </a:gsLst>
            <a:lin ang="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7" name="Google Shape;127;p15"/>
          <p:cNvSpPr/>
          <p:nvPr/>
        </p:nvSpPr>
        <p:spPr>
          <a:xfrm>
            <a:off x="5347067" y="2454537"/>
            <a:ext cx="1373035" cy="1373035"/>
          </a:xfrm>
          <a:prstGeom prst="ellipse">
            <a:avLst/>
          </a:prstGeom>
          <a:gradFill>
            <a:gsLst>
              <a:gs pos="0">
                <a:srgbClr val="FFFFFF"/>
              </a:gs>
              <a:gs pos="22846">
                <a:srgbClr val="FFFFFF"/>
              </a:gs>
              <a:gs pos="63321">
                <a:srgbClr val="E6EAEB"/>
              </a:gs>
              <a:gs pos="99960">
                <a:srgbClr val="CDD5D8"/>
              </a:gs>
              <a:gs pos="100000">
                <a:srgbClr val="CDD5D8"/>
              </a:gs>
            </a:gsLst>
            <a:lin ang="2089253" scaled="0"/>
          </a:gradFill>
          <a:ln>
            <a:noFill/>
          </a:ln>
          <a:effectLst>
            <a:outerShdw blurRad="152400" dist="90035" dir="2315233" rotWithShape="0">
              <a:srgbClr val="000000">
                <a:alpha val="38039"/>
              </a:srgbClr>
            </a:outerShdw>
          </a:effectLst>
        </p:spPr>
        <p:txBody>
          <a:bodyPr spcFirstLastPara="1" wrap="square" lIns="45700" tIns="45700" rIns="45700"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cxnSp>
        <p:nvCxnSpPr>
          <p:cNvPr id="128" name="Google Shape;128;p15"/>
          <p:cNvCxnSpPr/>
          <p:nvPr/>
        </p:nvCxnSpPr>
        <p:spPr>
          <a:xfrm>
            <a:off x="6058981" y="4321113"/>
            <a:ext cx="3" cy="573811"/>
          </a:xfrm>
          <a:prstGeom prst="straightConnector1">
            <a:avLst/>
          </a:prstGeom>
          <a:noFill/>
          <a:ln w="9525" cap="flat" cmpd="sng">
            <a:solidFill>
              <a:srgbClr val="535353"/>
            </a:solidFill>
            <a:prstDash val="solid"/>
            <a:miter lim="8000"/>
            <a:headEnd type="none" w="sm" len="sm"/>
            <a:tailEnd type="oval" w="med" len="med"/>
          </a:ln>
        </p:spPr>
      </p:cxnSp>
      <p:sp>
        <p:nvSpPr>
          <p:cNvPr id="129" name="Google Shape;129;p15"/>
          <p:cNvSpPr txBox="1"/>
          <p:nvPr/>
        </p:nvSpPr>
        <p:spPr>
          <a:xfrm>
            <a:off x="3212500" y="4970859"/>
            <a:ext cx="6258353" cy="1815878"/>
          </a:xfrm>
          <a:prstGeom prst="rect">
            <a:avLst/>
          </a:prstGeom>
          <a:noFill/>
          <a:ln>
            <a:noFill/>
          </a:ln>
        </p:spPr>
        <p:txBody>
          <a:bodyPr spcFirstLastPara="1" wrap="square" lIns="45700" tIns="45700" rIns="45700" bIns="45700" anchor="t" anchorCtr="0">
            <a:spAutoFit/>
          </a:bodyPr>
          <a:lstStyle/>
          <a:p>
            <a:pPr marL="0" marR="0" lvl="0" indent="0" algn="just" rtl="0">
              <a:spcBef>
                <a:spcPts val="0"/>
              </a:spcBef>
              <a:spcAft>
                <a:spcPts val="0"/>
              </a:spcAft>
              <a:buNone/>
            </a:pPr>
            <a:r>
              <a:rPr lang="vi-VN" sz="2800" b="1" i="0" u="none" strike="noStrike" cap="none">
                <a:solidFill>
                  <a:srgbClr val="FD4C3D"/>
                </a:solidFill>
                <a:latin typeface="Times New Roman"/>
                <a:ea typeface="Times New Roman"/>
                <a:cs typeface="Times New Roman"/>
                <a:sym typeface="Times New Roman"/>
              </a:rPr>
              <a:t>Nêu được những hoạt động đối ngoại chủ yếu của Việt Nam trong đấu tranh giành độc lập dân tộc (từ đầu thế kỉ XX đến Cách mạng tháng Tám năm 1945).</a:t>
            </a:r>
            <a:endParaRPr/>
          </a:p>
        </p:txBody>
      </p:sp>
      <p:sp>
        <p:nvSpPr>
          <p:cNvPr id="130" name="Google Shape;130;p15"/>
          <p:cNvSpPr/>
          <p:nvPr/>
        </p:nvSpPr>
        <p:spPr>
          <a:xfrm>
            <a:off x="5760600" y="2758193"/>
            <a:ext cx="535701" cy="670807"/>
          </a:xfrm>
          <a:custGeom>
            <a:avLst/>
            <a:gdLst/>
            <a:ahLst/>
            <a:cxnLst/>
            <a:rect l="l" t="t" r="r" b="b"/>
            <a:pathLst>
              <a:path w="21234" h="21600" extrusionOk="0">
                <a:moveTo>
                  <a:pt x="16954" y="0"/>
                </a:moveTo>
                <a:cubicBezTo>
                  <a:pt x="16258" y="0"/>
                  <a:pt x="15672" y="459"/>
                  <a:pt x="15672" y="1025"/>
                </a:cubicBezTo>
                <a:cubicBezTo>
                  <a:pt x="15672" y="1590"/>
                  <a:pt x="16258" y="2570"/>
                  <a:pt x="16954" y="2570"/>
                </a:cubicBezTo>
                <a:cubicBezTo>
                  <a:pt x="17651" y="2570"/>
                  <a:pt x="18215" y="1590"/>
                  <a:pt x="18215" y="1025"/>
                </a:cubicBezTo>
                <a:cubicBezTo>
                  <a:pt x="18216" y="459"/>
                  <a:pt x="17651" y="0"/>
                  <a:pt x="16954" y="0"/>
                </a:cubicBezTo>
                <a:close/>
                <a:moveTo>
                  <a:pt x="13605" y="1445"/>
                </a:moveTo>
                <a:cubicBezTo>
                  <a:pt x="13288" y="1515"/>
                  <a:pt x="13014" y="1670"/>
                  <a:pt x="12840" y="1915"/>
                </a:cubicBezTo>
                <a:cubicBezTo>
                  <a:pt x="12492" y="2403"/>
                  <a:pt x="12714" y="3060"/>
                  <a:pt x="13315" y="3342"/>
                </a:cubicBezTo>
                <a:cubicBezTo>
                  <a:pt x="13917" y="3625"/>
                  <a:pt x="15241" y="3697"/>
                  <a:pt x="15590" y="3208"/>
                </a:cubicBezTo>
                <a:cubicBezTo>
                  <a:pt x="15938" y="2720"/>
                  <a:pt x="15178" y="1811"/>
                  <a:pt x="14576" y="1528"/>
                </a:cubicBezTo>
                <a:cubicBezTo>
                  <a:pt x="14276" y="1387"/>
                  <a:pt x="13921" y="1374"/>
                  <a:pt x="13605" y="1445"/>
                </a:cubicBezTo>
                <a:close/>
                <a:moveTo>
                  <a:pt x="20283" y="1445"/>
                </a:moveTo>
                <a:cubicBezTo>
                  <a:pt x="19967" y="1374"/>
                  <a:pt x="19612" y="1387"/>
                  <a:pt x="19311" y="1528"/>
                </a:cubicBezTo>
                <a:cubicBezTo>
                  <a:pt x="18710" y="1811"/>
                  <a:pt x="17950" y="2719"/>
                  <a:pt x="18298" y="3208"/>
                </a:cubicBezTo>
                <a:cubicBezTo>
                  <a:pt x="18646" y="3697"/>
                  <a:pt x="19992" y="3625"/>
                  <a:pt x="20593" y="3342"/>
                </a:cubicBezTo>
                <a:cubicBezTo>
                  <a:pt x="21195" y="3060"/>
                  <a:pt x="21417" y="2403"/>
                  <a:pt x="21069" y="1915"/>
                </a:cubicBezTo>
                <a:cubicBezTo>
                  <a:pt x="20895" y="1670"/>
                  <a:pt x="20600" y="1515"/>
                  <a:pt x="20283" y="1445"/>
                </a:cubicBezTo>
                <a:close/>
                <a:moveTo>
                  <a:pt x="4280" y="2049"/>
                </a:moveTo>
                <a:cubicBezTo>
                  <a:pt x="3583" y="2049"/>
                  <a:pt x="3019" y="2508"/>
                  <a:pt x="3019" y="3074"/>
                </a:cubicBezTo>
                <a:cubicBezTo>
                  <a:pt x="3018" y="3640"/>
                  <a:pt x="3583" y="4619"/>
                  <a:pt x="4280" y="4619"/>
                </a:cubicBezTo>
                <a:cubicBezTo>
                  <a:pt x="4976" y="4619"/>
                  <a:pt x="5541" y="3639"/>
                  <a:pt x="5541" y="3074"/>
                </a:cubicBezTo>
                <a:cubicBezTo>
                  <a:pt x="5541" y="2508"/>
                  <a:pt x="4976" y="2049"/>
                  <a:pt x="4280" y="2049"/>
                </a:cubicBezTo>
                <a:close/>
                <a:moveTo>
                  <a:pt x="16954" y="3074"/>
                </a:moveTo>
                <a:cubicBezTo>
                  <a:pt x="16430" y="3074"/>
                  <a:pt x="16003" y="3420"/>
                  <a:pt x="16003" y="3846"/>
                </a:cubicBezTo>
                <a:cubicBezTo>
                  <a:pt x="16003" y="4272"/>
                  <a:pt x="16430" y="4619"/>
                  <a:pt x="16954" y="4619"/>
                </a:cubicBezTo>
                <a:cubicBezTo>
                  <a:pt x="17479" y="4619"/>
                  <a:pt x="17905" y="4272"/>
                  <a:pt x="17905" y="3846"/>
                </a:cubicBezTo>
                <a:cubicBezTo>
                  <a:pt x="17905" y="3420"/>
                  <a:pt x="17479" y="3074"/>
                  <a:pt x="16954" y="3074"/>
                </a:cubicBezTo>
                <a:close/>
                <a:moveTo>
                  <a:pt x="951" y="3494"/>
                </a:moveTo>
                <a:cubicBezTo>
                  <a:pt x="634" y="3564"/>
                  <a:pt x="339" y="3736"/>
                  <a:pt x="165" y="3981"/>
                </a:cubicBezTo>
                <a:cubicBezTo>
                  <a:pt x="-183" y="4469"/>
                  <a:pt x="39" y="5109"/>
                  <a:pt x="641" y="5392"/>
                </a:cubicBezTo>
                <a:cubicBezTo>
                  <a:pt x="1242" y="5674"/>
                  <a:pt x="2567" y="5746"/>
                  <a:pt x="2915" y="5257"/>
                </a:cubicBezTo>
                <a:cubicBezTo>
                  <a:pt x="3263" y="4769"/>
                  <a:pt x="2503" y="3877"/>
                  <a:pt x="1902" y="3594"/>
                </a:cubicBezTo>
                <a:cubicBezTo>
                  <a:pt x="1601" y="3453"/>
                  <a:pt x="1267" y="3423"/>
                  <a:pt x="951" y="3494"/>
                </a:cubicBezTo>
                <a:close/>
                <a:moveTo>
                  <a:pt x="7629" y="3494"/>
                </a:moveTo>
                <a:cubicBezTo>
                  <a:pt x="7313" y="3423"/>
                  <a:pt x="6958" y="3453"/>
                  <a:pt x="6658" y="3594"/>
                </a:cubicBezTo>
                <a:cubicBezTo>
                  <a:pt x="6056" y="3877"/>
                  <a:pt x="5296" y="4769"/>
                  <a:pt x="5644" y="5257"/>
                </a:cubicBezTo>
                <a:cubicBezTo>
                  <a:pt x="5993" y="5746"/>
                  <a:pt x="7317" y="5675"/>
                  <a:pt x="7919" y="5392"/>
                </a:cubicBezTo>
                <a:cubicBezTo>
                  <a:pt x="8520" y="5109"/>
                  <a:pt x="8743" y="4469"/>
                  <a:pt x="8394" y="3981"/>
                </a:cubicBezTo>
                <a:cubicBezTo>
                  <a:pt x="8220" y="3736"/>
                  <a:pt x="7946" y="3564"/>
                  <a:pt x="7629" y="3494"/>
                </a:cubicBezTo>
                <a:close/>
                <a:moveTo>
                  <a:pt x="14535" y="4132"/>
                </a:moveTo>
                <a:cubicBezTo>
                  <a:pt x="14084" y="4125"/>
                  <a:pt x="13616" y="4226"/>
                  <a:pt x="13315" y="4367"/>
                </a:cubicBezTo>
                <a:cubicBezTo>
                  <a:pt x="12714" y="4650"/>
                  <a:pt x="12491" y="5289"/>
                  <a:pt x="12840" y="5778"/>
                </a:cubicBezTo>
                <a:cubicBezTo>
                  <a:pt x="13188" y="6267"/>
                  <a:pt x="13975" y="6447"/>
                  <a:pt x="14576" y="6164"/>
                </a:cubicBezTo>
                <a:cubicBezTo>
                  <a:pt x="15178" y="5881"/>
                  <a:pt x="15938" y="4990"/>
                  <a:pt x="15590" y="4501"/>
                </a:cubicBezTo>
                <a:cubicBezTo>
                  <a:pt x="15415" y="4257"/>
                  <a:pt x="14986" y="4138"/>
                  <a:pt x="14535" y="4132"/>
                </a:cubicBezTo>
                <a:close/>
                <a:moveTo>
                  <a:pt x="19353" y="4132"/>
                </a:moveTo>
                <a:cubicBezTo>
                  <a:pt x="18902" y="4138"/>
                  <a:pt x="18472" y="4257"/>
                  <a:pt x="18298" y="4501"/>
                </a:cubicBezTo>
                <a:cubicBezTo>
                  <a:pt x="17950" y="4990"/>
                  <a:pt x="18710" y="5881"/>
                  <a:pt x="19311" y="6164"/>
                </a:cubicBezTo>
                <a:cubicBezTo>
                  <a:pt x="19913" y="6447"/>
                  <a:pt x="20721" y="6267"/>
                  <a:pt x="21069" y="5778"/>
                </a:cubicBezTo>
                <a:cubicBezTo>
                  <a:pt x="21417" y="5289"/>
                  <a:pt x="21195" y="4650"/>
                  <a:pt x="20593" y="4367"/>
                </a:cubicBezTo>
                <a:cubicBezTo>
                  <a:pt x="20293" y="4226"/>
                  <a:pt x="19804" y="4125"/>
                  <a:pt x="19353" y="4132"/>
                </a:cubicBezTo>
                <a:close/>
                <a:moveTo>
                  <a:pt x="4280" y="5140"/>
                </a:moveTo>
                <a:cubicBezTo>
                  <a:pt x="3755" y="5140"/>
                  <a:pt x="3329" y="5486"/>
                  <a:pt x="3329" y="5912"/>
                </a:cubicBezTo>
                <a:cubicBezTo>
                  <a:pt x="3329" y="6338"/>
                  <a:pt x="3755" y="6685"/>
                  <a:pt x="4280" y="6685"/>
                </a:cubicBezTo>
                <a:cubicBezTo>
                  <a:pt x="4804" y="6685"/>
                  <a:pt x="5231" y="6338"/>
                  <a:pt x="5231" y="5912"/>
                </a:cubicBezTo>
                <a:cubicBezTo>
                  <a:pt x="5231" y="5486"/>
                  <a:pt x="4804" y="5140"/>
                  <a:pt x="4280" y="5140"/>
                </a:cubicBezTo>
                <a:close/>
                <a:moveTo>
                  <a:pt x="16954" y="5140"/>
                </a:moveTo>
                <a:cubicBezTo>
                  <a:pt x="16258" y="5140"/>
                  <a:pt x="15672" y="6119"/>
                  <a:pt x="15672" y="6685"/>
                </a:cubicBezTo>
                <a:cubicBezTo>
                  <a:pt x="15672" y="7251"/>
                  <a:pt x="16258" y="7710"/>
                  <a:pt x="16954" y="7710"/>
                </a:cubicBezTo>
                <a:cubicBezTo>
                  <a:pt x="17651" y="7710"/>
                  <a:pt x="18215" y="7251"/>
                  <a:pt x="18215" y="6685"/>
                </a:cubicBezTo>
                <a:cubicBezTo>
                  <a:pt x="18216" y="6119"/>
                  <a:pt x="17651" y="5140"/>
                  <a:pt x="16954" y="5140"/>
                </a:cubicBezTo>
                <a:close/>
                <a:moveTo>
                  <a:pt x="1881" y="6198"/>
                </a:moveTo>
                <a:cubicBezTo>
                  <a:pt x="1430" y="6191"/>
                  <a:pt x="941" y="6275"/>
                  <a:pt x="641" y="6416"/>
                </a:cubicBezTo>
                <a:cubicBezTo>
                  <a:pt x="39" y="6699"/>
                  <a:pt x="-183" y="7355"/>
                  <a:pt x="165" y="7844"/>
                </a:cubicBezTo>
                <a:cubicBezTo>
                  <a:pt x="513" y="8332"/>
                  <a:pt x="1301" y="8513"/>
                  <a:pt x="1902" y="8230"/>
                </a:cubicBezTo>
                <a:cubicBezTo>
                  <a:pt x="2503" y="7947"/>
                  <a:pt x="3263" y="7039"/>
                  <a:pt x="2915" y="6551"/>
                </a:cubicBezTo>
                <a:cubicBezTo>
                  <a:pt x="2741" y="6306"/>
                  <a:pt x="2332" y="6204"/>
                  <a:pt x="1881" y="6198"/>
                </a:cubicBezTo>
                <a:close/>
                <a:moveTo>
                  <a:pt x="6699" y="6198"/>
                </a:moveTo>
                <a:cubicBezTo>
                  <a:pt x="6248" y="6204"/>
                  <a:pt x="5818" y="6306"/>
                  <a:pt x="5644" y="6551"/>
                </a:cubicBezTo>
                <a:cubicBezTo>
                  <a:pt x="5296" y="7039"/>
                  <a:pt x="6056" y="7947"/>
                  <a:pt x="6658" y="8230"/>
                </a:cubicBezTo>
                <a:cubicBezTo>
                  <a:pt x="7259" y="8513"/>
                  <a:pt x="8046" y="8332"/>
                  <a:pt x="8394" y="7844"/>
                </a:cubicBezTo>
                <a:cubicBezTo>
                  <a:pt x="8742" y="7355"/>
                  <a:pt x="8520" y="6699"/>
                  <a:pt x="7919" y="6416"/>
                </a:cubicBezTo>
                <a:cubicBezTo>
                  <a:pt x="7618" y="6275"/>
                  <a:pt x="7150" y="6191"/>
                  <a:pt x="6699" y="6198"/>
                </a:cubicBezTo>
                <a:close/>
                <a:moveTo>
                  <a:pt x="14535" y="6450"/>
                </a:moveTo>
                <a:cubicBezTo>
                  <a:pt x="14373" y="6453"/>
                  <a:pt x="14212" y="6498"/>
                  <a:pt x="14101" y="6601"/>
                </a:cubicBezTo>
                <a:cubicBezTo>
                  <a:pt x="13278" y="7321"/>
                  <a:pt x="11492" y="9126"/>
                  <a:pt x="11144" y="11337"/>
                </a:cubicBezTo>
                <a:lnTo>
                  <a:pt x="9035" y="11337"/>
                </a:lnTo>
                <a:cubicBezTo>
                  <a:pt x="8782" y="10515"/>
                  <a:pt x="8368" y="10025"/>
                  <a:pt x="7133" y="8919"/>
                </a:cubicBezTo>
                <a:cubicBezTo>
                  <a:pt x="6911" y="8713"/>
                  <a:pt x="6497" y="8680"/>
                  <a:pt x="6244" y="8885"/>
                </a:cubicBezTo>
                <a:cubicBezTo>
                  <a:pt x="5991" y="9065"/>
                  <a:pt x="5970" y="9402"/>
                  <a:pt x="6223" y="9607"/>
                </a:cubicBezTo>
                <a:cubicBezTo>
                  <a:pt x="7173" y="10456"/>
                  <a:pt x="7543" y="10841"/>
                  <a:pt x="7733" y="11304"/>
                </a:cubicBezTo>
                <a:lnTo>
                  <a:pt x="5107" y="11304"/>
                </a:lnTo>
                <a:cubicBezTo>
                  <a:pt x="4410" y="11304"/>
                  <a:pt x="3846" y="11780"/>
                  <a:pt x="3846" y="12345"/>
                </a:cubicBezTo>
                <a:lnTo>
                  <a:pt x="3846" y="13370"/>
                </a:lnTo>
                <a:lnTo>
                  <a:pt x="18402" y="13370"/>
                </a:lnTo>
                <a:lnTo>
                  <a:pt x="18402" y="12345"/>
                </a:lnTo>
                <a:cubicBezTo>
                  <a:pt x="18370" y="11780"/>
                  <a:pt x="17795" y="11304"/>
                  <a:pt x="17099" y="11304"/>
                </a:cubicBezTo>
                <a:lnTo>
                  <a:pt x="12426" y="11304"/>
                </a:lnTo>
                <a:cubicBezTo>
                  <a:pt x="12679" y="9967"/>
                  <a:pt x="13618" y="8524"/>
                  <a:pt x="15011" y="7290"/>
                </a:cubicBezTo>
                <a:cubicBezTo>
                  <a:pt x="15232" y="7084"/>
                  <a:pt x="15243" y="6764"/>
                  <a:pt x="14990" y="6584"/>
                </a:cubicBezTo>
                <a:cubicBezTo>
                  <a:pt x="14863" y="6494"/>
                  <a:pt x="14697" y="6447"/>
                  <a:pt x="14535" y="6450"/>
                </a:cubicBezTo>
                <a:close/>
                <a:moveTo>
                  <a:pt x="4280" y="7189"/>
                </a:moveTo>
                <a:cubicBezTo>
                  <a:pt x="3583" y="7189"/>
                  <a:pt x="3019" y="8168"/>
                  <a:pt x="3019" y="8734"/>
                </a:cubicBezTo>
                <a:cubicBezTo>
                  <a:pt x="3018" y="9300"/>
                  <a:pt x="3583" y="9759"/>
                  <a:pt x="4280" y="9759"/>
                </a:cubicBezTo>
                <a:cubicBezTo>
                  <a:pt x="4976" y="9759"/>
                  <a:pt x="5541" y="9300"/>
                  <a:pt x="5541" y="8734"/>
                </a:cubicBezTo>
                <a:cubicBezTo>
                  <a:pt x="5541" y="8168"/>
                  <a:pt x="4976" y="7189"/>
                  <a:pt x="4280" y="7189"/>
                </a:cubicBezTo>
                <a:close/>
                <a:moveTo>
                  <a:pt x="5086" y="14394"/>
                </a:moveTo>
                <a:lnTo>
                  <a:pt x="6471" y="20743"/>
                </a:lnTo>
                <a:cubicBezTo>
                  <a:pt x="6566" y="21232"/>
                  <a:pt x="7111" y="21600"/>
                  <a:pt x="7712" y="21600"/>
                </a:cubicBezTo>
                <a:lnTo>
                  <a:pt x="14452" y="21600"/>
                </a:lnTo>
                <a:cubicBezTo>
                  <a:pt x="15054" y="21600"/>
                  <a:pt x="15577" y="21232"/>
                  <a:pt x="15672" y="20743"/>
                </a:cubicBezTo>
                <a:lnTo>
                  <a:pt x="17099" y="14394"/>
                </a:lnTo>
                <a:lnTo>
                  <a:pt x="5086" y="14394"/>
                </a:lnTo>
                <a:close/>
              </a:path>
            </a:pathLst>
          </a:custGeom>
          <a:gradFill>
            <a:gsLst>
              <a:gs pos="0">
                <a:srgbClr val="FFC203"/>
              </a:gs>
              <a:gs pos="36657">
                <a:srgbClr val="FF7D25"/>
              </a:gs>
              <a:gs pos="77153">
                <a:srgbClr val="FF3847"/>
              </a:gs>
              <a:gs pos="100000">
                <a:srgbClr val="FF3847"/>
              </a:gs>
            </a:gsLst>
            <a:lin ang="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600"/>
                                        <p:tgtEl>
                                          <p:spTgt spid="126"/>
                                        </p:tgtEl>
                                      </p:cBhvr>
                                    </p:animEffect>
                                  </p:childTnLst>
                                </p:cTn>
                              </p:par>
                            </p:childTnLst>
                          </p:cTn>
                        </p:par>
                        <p:par>
                          <p:cTn id="8" fill="hold">
                            <p:stCondLst>
                              <p:cond delay="600"/>
                            </p:stCondLst>
                            <p:childTnLst>
                              <p:par>
                                <p:cTn id="9" presetID="10" presetClass="entr" presetSubtype="0"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600"/>
                                        <p:tgtEl>
                                          <p:spTgt spid="127"/>
                                        </p:tgtEl>
                                      </p:cBhvr>
                                    </p:animEffect>
                                  </p:childTnLst>
                                </p:cTn>
                              </p:par>
                            </p:childTnLst>
                          </p:cTn>
                        </p:par>
                        <p:par>
                          <p:cTn id="12" fill="hold">
                            <p:stCondLst>
                              <p:cond delay="1200"/>
                            </p:stCondLst>
                            <p:childTnLst>
                              <p:par>
                                <p:cTn id="13" presetID="23" presetClass="entr" presetSubtype="16" fill="hold" nodeType="afterEffect">
                                  <p:stCondLst>
                                    <p:cond delay="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600"/>
                                        <p:tgtEl>
                                          <p:spTgt spid="130"/>
                                        </p:tgtEl>
                                        <p:attrNameLst>
                                          <p:attrName>ppt_w</p:attrName>
                                        </p:attrNameLst>
                                      </p:cBhvr>
                                      <p:tavLst>
                                        <p:tav tm="0">
                                          <p:val>
                                            <p:strVal val="0"/>
                                          </p:val>
                                        </p:tav>
                                        <p:tav tm="100000">
                                          <p:val>
                                            <p:strVal val="#ppt_w"/>
                                          </p:val>
                                        </p:tav>
                                      </p:tavLst>
                                    </p:anim>
                                    <p:anim calcmode="lin" valueType="num">
                                      <p:cBhvr additive="base">
                                        <p:cTn id="16" dur="600"/>
                                        <p:tgtEl>
                                          <p:spTgt spid="130"/>
                                        </p:tgtEl>
                                        <p:attrNameLst>
                                          <p:attrName>ppt_h</p:attrName>
                                        </p:attrNameLst>
                                      </p:cBhvr>
                                      <p:tavLst>
                                        <p:tav tm="0">
                                          <p:val>
                                            <p:strVal val="0"/>
                                          </p:val>
                                        </p:tav>
                                        <p:tav tm="100000">
                                          <p:val>
                                            <p:strVal val="#ppt_h"/>
                                          </p:val>
                                        </p:tav>
                                      </p:tavLst>
                                    </p:anim>
                                  </p:childTnLst>
                                </p:cTn>
                              </p:par>
                            </p:childTnLst>
                          </p:cTn>
                        </p:par>
                        <p:par>
                          <p:cTn id="17" fill="hold">
                            <p:stCondLst>
                              <p:cond delay="1800"/>
                            </p:stCondLst>
                            <p:childTnLst>
                              <p:par>
                                <p:cTn id="18" presetID="10" presetClass="entr" presetSubtype="0" fill="hold" nodeType="afterEffect">
                                  <p:stCondLst>
                                    <p:cond delay="750"/>
                                  </p:stCondLst>
                                  <p:childTnLst>
                                    <p:set>
                                      <p:cBhvr>
                                        <p:cTn id="19" dur="1" fill="hold">
                                          <p:stCondLst>
                                            <p:cond delay="0"/>
                                          </p:stCondLst>
                                        </p:cTn>
                                        <p:tgtEl>
                                          <p:spTgt spid="128"/>
                                        </p:tgtEl>
                                        <p:attrNameLst>
                                          <p:attrName>style.visibility</p:attrName>
                                        </p:attrNameLst>
                                      </p:cBhvr>
                                      <p:to>
                                        <p:strVal val="visible"/>
                                      </p:to>
                                    </p:set>
                                    <p:animEffect transition="in" filter="fade">
                                      <p:cBhvr>
                                        <p:cTn id="20" dur="600"/>
                                        <p:tgtEl>
                                          <p:spTgt spid="128"/>
                                        </p:tgtEl>
                                      </p:cBhvr>
                                    </p:animEffect>
                                  </p:childTnLst>
                                </p:cTn>
                              </p:par>
                            </p:childTnLst>
                          </p:cTn>
                        </p:par>
                        <p:par>
                          <p:cTn id="21" fill="hold">
                            <p:stCondLst>
                              <p:cond delay="2400"/>
                            </p:stCondLst>
                            <p:childTnLst>
                              <p:par>
                                <p:cTn id="22" presetID="10" presetClass="entr" presetSubtype="0"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Effect transition="in" filter="fade">
                                      <p:cBhvr>
                                        <p:cTn id="24" dur="6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0"/>
        <p:cNvGrpSpPr/>
        <p:nvPr/>
      </p:nvGrpSpPr>
      <p:grpSpPr>
        <a:xfrm>
          <a:off x="0" y="0"/>
          <a:ext cx="0" cy="0"/>
          <a:chOff x="0" y="0"/>
          <a:chExt cx="0" cy="0"/>
        </a:xfrm>
      </p:grpSpPr>
      <p:sp>
        <p:nvSpPr>
          <p:cNvPr id="641" name="Google Shape;641;p4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2" name="Google Shape;642;p42"/>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3" name="Google Shape;643;p42"/>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4" name="Google Shape;644;p42"/>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5" name="Google Shape;645;p42"/>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6" name="Google Shape;646;p42"/>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7" name="Google Shape;647;p42"/>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8" name="Google Shape;648;p42"/>
          <p:cNvSpPr txBox="1"/>
          <p:nvPr/>
        </p:nvSpPr>
        <p:spPr>
          <a:xfrm>
            <a:off x="512566" y="1028516"/>
            <a:ext cx="5660080" cy="5262979"/>
          </a:xfrm>
          <a:prstGeom prst="rect">
            <a:avLst/>
          </a:prstGeom>
          <a:solidFill>
            <a:srgbClr val="FFFFFF"/>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400" b="1" i="1" u="none" strike="noStrike" cap="none">
                <a:solidFill>
                  <a:srgbClr val="FF0000"/>
                </a:solidFill>
                <a:latin typeface="Times New Roman"/>
                <a:ea typeface="Times New Roman"/>
                <a:cs typeface="Times New Roman"/>
                <a:sym typeface="Times New Roman"/>
              </a:rPr>
              <a:t>Vừa có một cuộc hội đàm lâu dài với Chủ tịch Hồ Chí Minh và ông ấy khiến tôi ấn tượng về một con người nhạy bén, cân bằng và có đầu óc chính trị. Những đòi hỏi của ông rất ít ỏi và đơn giản, đó là quyền độc lập có giới hạn, quyền thoát khỏi ách thống trị của người Pháp, quyền được sống như những con người tự do trong một đại gia đình của các quốc gia và cuối cùng là quyền được giao thiệp trực tiếp với thế giới bên ngoài.</a:t>
            </a:r>
            <a:endParaRPr/>
          </a:p>
          <a:p>
            <a:pPr marL="0" marR="0" lvl="0" indent="0" algn="just" rtl="0">
              <a:lnSpc>
                <a:spcPct val="100000"/>
              </a:lnSpc>
              <a:spcBef>
                <a:spcPts val="0"/>
              </a:spcBef>
              <a:spcAft>
                <a:spcPts val="0"/>
              </a:spcAft>
              <a:buNone/>
            </a:pPr>
            <a:r>
              <a:rPr lang="vi-VN" sz="2400" b="1" u="none" strike="noStrike" cap="none">
                <a:solidFill>
                  <a:srgbClr val="FF0000"/>
                </a:solidFill>
                <a:latin typeface="Times New Roman"/>
                <a:ea typeface="Times New Roman"/>
                <a:cs typeface="Times New Roman"/>
                <a:sym typeface="Times New Roman"/>
              </a:rPr>
              <a:t>Bản báo cáo "Operational Priority" được Đại úy Archimedes Patti gửi đi vào đêm ngày 1 tháng 9 năm 1945</a:t>
            </a:r>
            <a:endParaRPr/>
          </a:p>
        </p:txBody>
      </p:sp>
      <p:sp>
        <p:nvSpPr>
          <p:cNvPr id="649" name="Google Shape;649;p42"/>
          <p:cNvSpPr txBox="1"/>
          <p:nvPr/>
        </p:nvSpPr>
        <p:spPr>
          <a:xfrm>
            <a:off x="6444875" y="4811034"/>
            <a:ext cx="5660080" cy="1938992"/>
          </a:xfrm>
          <a:prstGeom prst="rect">
            <a:avLst/>
          </a:prstGeom>
          <a:solidFill>
            <a:srgbClr val="FFFFFF"/>
          </a:solidFill>
          <a:ln w="2857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400" b="1" i="0" u="none" strike="noStrike" cap="none">
                <a:solidFill>
                  <a:srgbClr val="FF0000"/>
                </a:solidFill>
                <a:latin typeface="Times New Roman"/>
                <a:ea typeface="Times New Roman"/>
                <a:cs typeface="Times New Roman"/>
                <a:sym typeface="Times New Roman"/>
              </a:rPr>
              <a:t>Lán Đồng Minh tại khu rừng Nà Nưa (Tuyên Quang) trong thời kỳ chuẩn bị Tổng khởi nghĩa Cách mạng Tháng Tám đã ghi dấu sự hợp tác giữa Mặt trận Việt Minh và phái đoàn Đồng Minh.</a:t>
            </a:r>
            <a:endParaRPr/>
          </a:p>
        </p:txBody>
      </p:sp>
      <p:pic>
        <p:nvPicPr>
          <p:cNvPr id="650" name="Google Shape;650;p42" descr="Cơ sở dữ liệu ngành Du lịch - csdl.vietnamtourism.gov.vn"/>
          <p:cNvPicPr preferRelativeResize="0"/>
          <p:nvPr/>
        </p:nvPicPr>
        <p:blipFill rotWithShape="1">
          <a:blip r:embed="rId3">
            <a:alphaModFix/>
          </a:blip>
          <a:srcRect/>
          <a:stretch/>
        </p:blipFill>
        <p:spPr>
          <a:xfrm>
            <a:off x="6444875" y="1165509"/>
            <a:ext cx="5660081" cy="35375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4"/>
        <p:cNvGrpSpPr/>
        <p:nvPr/>
      </p:nvGrpSpPr>
      <p:grpSpPr>
        <a:xfrm>
          <a:off x="0" y="0"/>
          <a:ext cx="0" cy="0"/>
          <a:chOff x="0" y="0"/>
          <a:chExt cx="0" cy="0"/>
        </a:xfrm>
      </p:grpSpPr>
      <p:sp>
        <p:nvSpPr>
          <p:cNvPr id="655" name="Google Shape;655;p4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56" name="Google Shape;656;p43"/>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57" name="Google Shape;657;p43"/>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58" name="Google Shape;658;p43"/>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59" name="Google Shape;659;p43"/>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60" name="Google Shape;660;p43"/>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61" name="Google Shape;661;p43"/>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62" name="Google Shape;662;p43"/>
          <p:cNvSpPr txBox="1"/>
          <p:nvPr/>
        </p:nvSpPr>
        <p:spPr>
          <a:xfrm>
            <a:off x="495301" y="2171700"/>
            <a:ext cx="10669661" cy="660511"/>
          </a:xfrm>
          <a:prstGeom prst="rect">
            <a:avLst/>
          </a:prstGeom>
          <a:noFill/>
          <a:ln>
            <a:noFill/>
          </a:ln>
        </p:spPr>
        <p:txBody>
          <a:bodyPr spcFirstLastPara="1" wrap="square" lIns="91425" tIns="45700" rIns="91425" bIns="45700" anchor="b" anchorCtr="0">
            <a:noAutofit/>
          </a:bodyPr>
          <a:lstStyle/>
          <a:p>
            <a:pPr marL="0" marR="0" lvl="0" indent="0" algn="ctr" rtl="0">
              <a:lnSpc>
                <a:spcPct val="150000"/>
              </a:lnSpc>
              <a:spcBef>
                <a:spcPts val="0"/>
              </a:spcBef>
              <a:spcAft>
                <a:spcPts val="0"/>
              </a:spcAft>
              <a:buClr>
                <a:schemeClr val="dk1"/>
              </a:buClr>
              <a:buSzPts val="3750"/>
              <a:buFont typeface="Arial"/>
              <a:buNone/>
            </a:pPr>
            <a:r>
              <a:rPr lang="vi-VN" sz="3750" b="1">
                <a:solidFill>
                  <a:srgbClr val="00B0F0"/>
                </a:solidFill>
                <a:latin typeface="Arial"/>
                <a:ea typeface="Arial"/>
                <a:cs typeface="Arial"/>
                <a:sym typeface="Arial"/>
              </a:rPr>
              <a:t>CHÚC CÁC EM HỌC TẬP HIỆU QUẢ!</a:t>
            </a:r>
            <a:endParaRPr sz="3750" b="1">
              <a:solidFill>
                <a:srgbClr val="00B0F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6" name="Google Shape;136;p16"/>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7" name="Google Shape;137;p16"/>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8" name="Google Shape;138;p16"/>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9" name="Google Shape;139;p16"/>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0" name="Google Shape;140;p16"/>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1" name="Google Shape;141;p16"/>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2" name="Google Shape;142;p16"/>
          <p:cNvSpPr txBox="1"/>
          <p:nvPr/>
        </p:nvSpPr>
        <p:spPr>
          <a:xfrm>
            <a:off x="757980" y="-211135"/>
            <a:ext cx="10731786" cy="121001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B0F0"/>
              </a:buClr>
              <a:buSzPts val="5400"/>
              <a:buFont typeface="Calibri"/>
              <a:buNone/>
            </a:pPr>
            <a:r>
              <a:rPr lang="vi-VN" sz="5400" b="1" i="0" u="none" strike="noStrike" cap="none">
                <a:solidFill>
                  <a:srgbClr val="00B0F0"/>
                </a:solidFill>
                <a:latin typeface="Calibri"/>
                <a:ea typeface="Calibri"/>
                <a:cs typeface="Calibri"/>
                <a:sym typeface="Calibri"/>
              </a:rPr>
              <a:t>NỘI DUNG BÀI HỌC</a:t>
            </a:r>
            <a:endParaRPr sz="5400" b="1" i="0" u="none" strike="noStrike" cap="none">
              <a:solidFill>
                <a:srgbClr val="00B0F0"/>
              </a:solidFill>
              <a:latin typeface="Calibri"/>
              <a:ea typeface="Calibri"/>
              <a:cs typeface="Calibri"/>
              <a:sym typeface="Calibri"/>
            </a:endParaRPr>
          </a:p>
        </p:txBody>
      </p:sp>
      <p:sp>
        <p:nvSpPr>
          <p:cNvPr id="143" name="Google Shape;143;p16"/>
          <p:cNvSpPr txBox="1"/>
          <p:nvPr/>
        </p:nvSpPr>
        <p:spPr>
          <a:xfrm>
            <a:off x="2003858" y="1855997"/>
            <a:ext cx="4046677" cy="20621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200" b="0" i="0" u="none" strike="noStrike" cap="none">
                <a:solidFill>
                  <a:schemeClr val="dk1"/>
                </a:solidFill>
                <a:latin typeface="Times New Roman"/>
                <a:ea typeface="Times New Roman"/>
                <a:cs typeface="Times New Roman"/>
                <a:sym typeface="Times New Roman"/>
              </a:rPr>
              <a:t>Hoạt động đối ngoại của các nhà yêu nước Việt Nam những năm đầu thế kỉ XX</a:t>
            </a:r>
            <a:endParaRPr/>
          </a:p>
        </p:txBody>
      </p:sp>
      <p:sp>
        <p:nvSpPr>
          <p:cNvPr id="144" name="Google Shape;144;p16"/>
          <p:cNvSpPr txBox="1"/>
          <p:nvPr/>
        </p:nvSpPr>
        <p:spPr>
          <a:xfrm>
            <a:off x="8054393" y="1835323"/>
            <a:ext cx="3998600" cy="255454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200" b="0" i="0" u="none" strike="noStrike" cap="none">
                <a:solidFill>
                  <a:srgbClr val="0C0C0C"/>
                </a:solidFill>
                <a:latin typeface="Times New Roman"/>
                <a:ea typeface="Times New Roman"/>
                <a:cs typeface="Times New Roman"/>
                <a:sym typeface="Times New Roman"/>
              </a:rPr>
              <a:t>Hoạt động đối ngoại của Nguyễn Ái Quốc và Đảng Cộng sản Đông Dương từ năm 1920 đến năm 1945</a:t>
            </a:r>
            <a:endParaRPr/>
          </a:p>
        </p:txBody>
      </p:sp>
      <p:grpSp>
        <p:nvGrpSpPr>
          <p:cNvPr id="145" name="Google Shape;145;p16"/>
          <p:cNvGrpSpPr/>
          <p:nvPr/>
        </p:nvGrpSpPr>
        <p:grpSpPr>
          <a:xfrm>
            <a:off x="350855" y="1992177"/>
            <a:ext cx="1536321" cy="863329"/>
            <a:chOff x="464352" y="2331946"/>
            <a:chExt cx="1536321" cy="863329"/>
          </a:xfrm>
        </p:grpSpPr>
        <p:sp>
          <p:nvSpPr>
            <p:cNvPr id="146" name="Google Shape;146;p16"/>
            <p:cNvSpPr/>
            <p:nvPr/>
          </p:nvSpPr>
          <p:spPr>
            <a:xfrm>
              <a:off x="464352" y="2331946"/>
              <a:ext cx="863330" cy="863329"/>
            </a:xfrm>
            <a:prstGeom prst="roundRect">
              <a:avLst>
                <a:gd name="adj" fmla="val 16667"/>
              </a:avLst>
            </a:prstGeom>
            <a:gradFill>
              <a:gsLst>
                <a:gs pos="0">
                  <a:srgbClr val="F2F2F2"/>
                </a:gs>
                <a:gs pos="11000">
                  <a:srgbClr val="BFBFBF"/>
                </a:gs>
                <a:gs pos="38000">
                  <a:srgbClr val="F2F2F2"/>
                </a:gs>
                <a:gs pos="76000">
                  <a:schemeClr val="lt1"/>
                </a:gs>
                <a:gs pos="89000">
                  <a:srgbClr val="A5A5A5"/>
                </a:gs>
                <a:gs pos="100000">
                  <a:schemeClr val="lt1"/>
                </a:gs>
              </a:gsLst>
              <a:lin ang="5400000" scaled="0"/>
            </a:gradFill>
            <a:ln>
              <a:noFill/>
            </a:ln>
            <a:effectLst>
              <a:outerShdw blurRad="3810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47" name="Google Shape;147;p16"/>
            <p:cNvSpPr/>
            <p:nvPr/>
          </p:nvSpPr>
          <p:spPr>
            <a:xfrm>
              <a:off x="815096" y="2331946"/>
              <a:ext cx="863329" cy="863329"/>
            </a:xfrm>
            <a:prstGeom prst="roundRect">
              <a:avLst>
                <a:gd name="adj" fmla="val 16667"/>
              </a:avLst>
            </a:prstGeom>
            <a:gradFill>
              <a:gsLst>
                <a:gs pos="0">
                  <a:srgbClr val="000099"/>
                </a:gs>
                <a:gs pos="11000">
                  <a:srgbClr val="0066FF"/>
                </a:gs>
                <a:gs pos="38000">
                  <a:srgbClr val="33CCFF"/>
                </a:gs>
                <a:gs pos="76000">
                  <a:srgbClr val="33CCFF"/>
                </a:gs>
                <a:gs pos="89000">
                  <a:srgbClr val="0066FF"/>
                </a:gs>
                <a:gs pos="100000">
                  <a:srgbClr val="000099"/>
                </a:gs>
              </a:gsLst>
              <a:lin ang="5400000" scaled="0"/>
            </a:gradFill>
            <a:ln>
              <a:noFill/>
            </a:ln>
            <a:effectLst>
              <a:outerShdw blurRad="3810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48" name="Google Shape;148;p16"/>
            <p:cNvSpPr/>
            <p:nvPr/>
          </p:nvSpPr>
          <p:spPr>
            <a:xfrm>
              <a:off x="1521232" y="2461631"/>
              <a:ext cx="113238" cy="601267"/>
            </a:xfrm>
            <a:prstGeom prst="roundRect">
              <a:avLst>
                <a:gd name="adj" fmla="val 5000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49" name="Google Shape;149;p16"/>
            <p:cNvSpPr/>
            <p:nvPr/>
          </p:nvSpPr>
          <p:spPr>
            <a:xfrm>
              <a:off x="1521232" y="2522544"/>
              <a:ext cx="479441" cy="479441"/>
            </a:xfrm>
            <a:prstGeom prst="chevron">
              <a:avLst>
                <a:gd name="adj" fmla="val 61066"/>
              </a:avLst>
            </a:prstGeom>
            <a:gradFill>
              <a:gsLst>
                <a:gs pos="0">
                  <a:srgbClr val="F2F2F2"/>
                </a:gs>
                <a:gs pos="11000">
                  <a:srgbClr val="BFBFBF"/>
                </a:gs>
                <a:gs pos="38000">
                  <a:srgbClr val="F2F2F2"/>
                </a:gs>
                <a:gs pos="76000">
                  <a:schemeClr val="lt1"/>
                </a:gs>
                <a:gs pos="89000">
                  <a:srgbClr val="A5A5A5"/>
                </a:gs>
                <a:gs pos="100000">
                  <a:schemeClr val="lt1"/>
                </a:gs>
              </a:gsLst>
              <a:lin ang="5400000" scaled="0"/>
            </a:gradFill>
            <a:ln>
              <a:noFill/>
            </a:ln>
            <a:effectLst>
              <a:outerShdw blurRad="3810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150" name="Google Shape;150;p16" descr="Projector screen"/>
            <p:cNvPicPr preferRelativeResize="0"/>
            <p:nvPr/>
          </p:nvPicPr>
          <p:blipFill rotWithShape="1">
            <a:blip r:embed="rId3">
              <a:alphaModFix/>
            </a:blip>
            <a:srcRect/>
            <a:stretch/>
          </p:blipFill>
          <p:spPr>
            <a:xfrm>
              <a:off x="523002" y="2636264"/>
              <a:ext cx="252000" cy="252000"/>
            </a:xfrm>
            <a:prstGeom prst="rect">
              <a:avLst/>
            </a:prstGeom>
            <a:noFill/>
            <a:ln>
              <a:noFill/>
            </a:ln>
          </p:spPr>
        </p:pic>
        <p:sp>
          <p:nvSpPr>
            <p:cNvPr id="151" name="Google Shape;151;p16"/>
            <p:cNvSpPr txBox="1"/>
            <p:nvPr/>
          </p:nvSpPr>
          <p:spPr>
            <a:xfrm>
              <a:off x="874851" y="2447710"/>
              <a:ext cx="60023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200" b="1" i="0" u="none" strike="noStrike" cap="none">
                  <a:solidFill>
                    <a:schemeClr val="lt1"/>
                  </a:solidFill>
                  <a:latin typeface="Times New Roman"/>
                  <a:ea typeface="Times New Roman"/>
                  <a:cs typeface="Times New Roman"/>
                  <a:sym typeface="Times New Roman"/>
                </a:rPr>
                <a:t>1</a:t>
              </a:r>
              <a:endParaRPr sz="3200" b="1" i="0" u="none" strike="noStrike" cap="none">
                <a:solidFill>
                  <a:schemeClr val="lt1"/>
                </a:solidFill>
                <a:latin typeface="Times New Roman"/>
                <a:ea typeface="Times New Roman"/>
                <a:cs typeface="Times New Roman"/>
                <a:sym typeface="Times New Roman"/>
              </a:endParaRPr>
            </a:p>
          </p:txBody>
        </p:sp>
      </p:grpSp>
      <p:grpSp>
        <p:nvGrpSpPr>
          <p:cNvPr id="152" name="Google Shape;152;p16"/>
          <p:cNvGrpSpPr/>
          <p:nvPr/>
        </p:nvGrpSpPr>
        <p:grpSpPr>
          <a:xfrm>
            <a:off x="6469008" y="1992177"/>
            <a:ext cx="1536321" cy="863329"/>
            <a:chOff x="6186801" y="2331946"/>
            <a:chExt cx="1536321" cy="863329"/>
          </a:xfrm>
        </p:grpSpPr>
        <p:sp>
          <p:nvSpPr>
            <p:cNvPr id="153" name="Google Shape;153;p16"/>
            <p:cNvSpPr/>
            <p:nvPr/>
          </p:nvSpPr>
          <p:spPr>
            <a:xfrm>
              <a:off x="6186801" y="2331946"/>
              <a:ext cx="863330" cy="863329"/>
            </a:xfrm>
            <a:prstGeom prst="roundRect">
              <a:avLst>
                <a:gd name="adj" fmla="val 16667"/>
              </a:avLst>
            </a:prstGeom>
            <a:gradFill>
              <a:gsLst>
                <a:gs pos="0">
                  <a:srgbClr val="F2F2F2"/>
                </a:gs>
                <a:gs pos="11000">
                  <a:srgbClr val="BFBFBF"/>
                </a:gs>
                <a:gs pos="38000">
                  <a:srgbClr val="F2F2F2"/>
                </a:gs>
                <a:gs pos="76000">
                  <a:schemeClr val="lt1"/>
                </a:gs>
                <a:gs pos="89000">
                  <a:srgbClr val="A5A5A5"/>
                </a:gs>
                <a:gs pos="100000">
                  <a:schemeClr val="lt1"/>
                </a:gs>
              </a:gsLst>
              <a:lin ang="5400000" scaled="0"/>
            </a:gradFill>
            <a:ln>
              <a:noFill/>
            </a:ln>
            <a:effectLst>
              <a:outerShdw blurRad="3810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54" name="Google Shape;154;p16"/>
            <p:cNvSpPr/>
            <p:nvPr/>
          </p:nvSpPr>
          <p:spPr>
            <a:xfrm>
              <a:off x="6537545" y="2331946"/>
              <a:ext cx="863329" cy="863329"/>
            </a:xfrm>
            <a:prstGeom prst="roundRect">
              <a:avLst>
                <a:gd name="adj" fmla="val 16667"/>
              </a:avLst>
            </a:prstGeom>
            <a:gradFill>
              <a:gsLst>
                <a:gs pos="0">
                  <a:srgbClr val="A50021"/>
                </a:gs>
                <a:gs pos="11000">
                  <a:srgbClr val="CC0000"/>
                </a:gs>
                <a:gs pos="38000">
                  <a:srgbClr val="FF3300"/>
                </a:gs>
                <a:gs pos="76000">
                  <a:srgbClr val="FF3300"/>
                </a:gs>
                <a:gs pos="89000">
                  <a:srgbClr val="CC0000"/>
                </a:gs>
                <a:gs pos="100000">
                  <a:srgbClr val="A50021"/>
                </a:gs>
              </a:gsLst>
              <a:lin ang="5400000" scaled="0"/>
            </a:gradFill>
            <a:ln>
              <a:noFill/>
            </a:ln>
            <a:effectLst>
              <a:outerShdw blurRad="3810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55" name="Google Shape;155;p16"/>
            <p:cNvSpPr/>
            <p:nvPr/>
          </p:nvSpPr>
          <p:spPr>
            <a:xfrm>
              <a:off x="7243681" y="2461631"/>
              <a:ext cx="113238" cy="601267"/>
            </a:xfrm>
            <a:prstGeom prst="roundRect">
              <a:avLst>
                <a:gd name="adj" fmla="val 50000"/>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56" name="Google Shape;156;p16"/>
            <p:cNvSpPr/>
            <p:nvPr/>
          </p:nvSpPr>
          <p:spPr>
            <a:xfrm>
              <a:off x="7243681" y="2522544"/>
              <a:ext cx="479441" cy="479441"/>
            </a:xfrm>
            <a:prstGeom prst="chevron">
              <a:avLst>
                <a:gd name="adj" fmla="val 61066"/>
              </a:avLst>
            </a:prstGeom>
            <a:gradFill>
              <a:gsLst>
                <a:gs pos="0">
                  <a:srgbClr val="F2F2F2"/>
                </a:gs>
                <a:gs pos="11000">
                  <a:srgbClr val="BFBFBF"/>
                </a:gs>
                <a:gs pos="38000">
                  <a:srgbClr val="F2F2F2"/>
                </a:gs>
                <a:gs pos="76000">
                  <a:schemeClr val="lt1"/>
                </a:gs>
                <a:gs pos="89000">
                  <a:srgbClr val="A5A5A5"/>
                </a:gs>
                <a:gs pos="100000">
                  <a:schemeClr val="lt1"/>
                </a:gs>
              </a:gsLst>
              <a:lin ang="5400000" scaled="0"/>
            </a:gradFill>
            <a:ln>
              <a:noFill/>
            </a:ln>
            <a:effectLst>
              <a:outerShdw blurRad="3810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157" name="Google Shape;157;p16" descr="Smart Phone"/>
            <p:cNvPicPr preferRelativeResize="0"/>
            <p:nvPr/>
          </p:nvPicPr>
          <p:blipFill rotWithShape="1">
            <a:blip r:embed="rId4">
              <a:alphaModFix/>
            </a:blip>
            <a:srcRect/>
            <a:stretch/>
          </p:blipFill>
          <p:spPr>
            <a:xfrm>
              <a:off x="6255420" y="2627561"/>
              <a:ext cx="252000" cy="252000"/>
            </a:xfrm>
            <a:prstGeom prst="rect">
              <a:avLst/>
            </a:prstGeom>
            <a:noFill/>
            <a:ln>
              <a:noFill/>
            </a:ln>
          </p:spPr>
        </p:pic>
        <p:sp>
          <p:nvSpPr>
            <p:cNvPr id="158" name="Google Shape;158;p16"/>
            <p:cNvSpPr txBox="1"/>
            <p:nvPr/>
          </p:nvSpPr>
          <p:spPr>
            <a:xfrm>
              <a:off x="6537546" y="2447710"/>
              <a:ext cx="67114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200" b="1" i="0" u="none" strike="noStrike" cap="none">
                  <a:solidFill>
                    <a:schemeClr val="lt1"/>
                  </a:solidFill>
                  <a:latin typeface="Times New Roman"/>
                  <a:ea typeface="Times New Roman"/>
                  <a:cs typeface="Times New Roman"/>
                  <a:sym typeface="Times New Roman"/>
                </a:rPr>
                <a:t>2</a:t>
              </a:r>
              <a:endParaRPr sz="3200" b="1" i="0" u="none" strike="noStrike" cap="none">
                <a:solidFill>
                  <a:schemeClr val="lt1"/>
                </a:solidFill>
                <a:latin typeface="Times New Roman"/>
                <a:ea typeface="Times New Roman"/>
                <a:cs typeface="Times New Roman"/>
                <a:sym typeface="Times New Roman"/>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par>
                                <p:cTn id="8" presetID="10" presetClass="entr" presetSubtype="0" fill="hold"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fade">
                                      <p:cBhvr>
                                        <p:cTn id="10" dur="1000"/>
                                        <p:tgtEl>
                                          <p:spTgt spid="1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2"/>
                                        </p:tgtEl>
                                        <p:attrNameLst>
                                          <p:attrName>style.visibility</p:attrName>
                                        </p:attrNameLst>
                                      </p:cBhvr>
                                      <p:to>
                                        <p:strVal val="visible"/>
                                      </p:to>
                                    </p:set>
                                    <p:animEffect transition="in" filter="fade">
                                      <p:cBhvr>
                                        <p:cTn id="15" dur="1000"/>
                                        <p:tgtEl>
                                          <p:spTgt spid="152"/>
                                        </p:tgtEl>
                                      </p:cBhvr>
                                    </p:animEffect>
                                  </p:childTnLst>
                                </p:cTn>
                              </p:par>
                              <p:par>
                                <p:cTn id="16" presetID="10" presetClass="entr" presetSubtype="0" fill="hold" nodeType="withEffect">
                                  <p:stCondLst>
                                    <p:cond delay="0"/>
                                  </p:stCondLst>
                                  <p:childTnLst>
                                    <p:set>
                                      <p:cBhvr>
                                        <p:cTn id="17" dur="1" fill="hold">
                                          <p:stCondLst>
                                            <p:cond delay="0"/>
                                          </p:stCondLst>
                                        </p:cTn>
                                        <p:tgtEl>
                                          <p:spTgt spid="144"/>
                                        </p:tgtEl>
                                        <p:attrNameLst>
                                          <p:attrName>style.visibility</p:attrName>
                                        </p:attrNameLst>
                                      </p:cBhvr>
                                      <p:to>
                                        <p:strVal val="visible"/>
                                      </p:to>
                                    </p:set>
                                    <p:animEffect transition="in" filter="fade">
                                      <p:cBhvr>
                                        <p:cTn id="18"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4" name="Google Shape;164;p17"/>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5" name="Google Shape;165;p17"/>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6" name="Google Shape;166;p17"/>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7" name="Google Shape;167;p17"/>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8" name="Google Shape;168;p17"/>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9" name="Google Shape;169;p17"/>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0" name="Google Shape;170;p17"/>
          <p:cNvSpPr txBox="1"/>
          <p:nvPr/>
        </p:nvSpPr>
        <p:spPr>
          <a:xfrm>
            <a:off x="1967408" y="54819"/>
            <a:ext cx="8835593"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600" b="1" i="0" u="none" strike="noStrike" cap="none">
                <a:solidFill>
                  <a:srgbClr val="00B0F0"/>
                </a:solidFill>
                <a:latin typeface="Calibri"/>
                <a:ea typeface="Calibri"/>
                <a:cs typeface="Calibri"/>
                <a:sym typeface="Calibri"/>
              </a:rPr>
              <a:t>1. Hoạt động đối ngoại của các nhà yêu nước Việt Nam những năm đầu thế kỉ XX</a:t>
            </a:r>
            <a:endParaRPr/>
          </a:p>
        </p:txBody>
      </p:sp>
      <p:sp>
        <p:nvSpPr>
          <p:cNvPr id="171" name="Google Shape;171;p17"/>
          <p:cNvSpPr txBox="1"/>
          <p:nvPr/>
        </p:nvSpPr>
        <p:spPr>
          <a:xfrm>
            <a:off x="4246865" y="1278396"/>
            <a:ext cx="4276677" cy="52322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800" b="1" i="0" u="none" strike="noStrike" cap="none">
                <a:solidFill>
                  <a:srgbClr val="00B0F0"/>
                </a:solidFill>
                <a:latin typeface="Calibri"/>
                <a:ea typeface="Calibri"/>
                <a:cs typeface="Calibri"/>
                <a:sym typeface="Calibri"/>
              </a:rPr>
              <a:t>BỐI CẢNH LỊCH SỬ</a:t>
            </a:r>
            <a:endParaRPr/>
          </a:p>
        </p:txBody>
      </p:sp>
      <p:sp>
        <p:nvSpPr>
          <p:cNvPr id="172" name="Google Shape;172;p17"/>
          <p:cNvSpPr/>
          <p:nvPr/>
        </p:nvSpPr>
        <p:spPr>
          <a:xfrm>
            <a:off x="6367279" y="2019944"/>
            <a:ext cx="1433567" cy="1433567"/>
          </a:xfrm>
          <a:prstGeom prst="ellipse">
            <a:avLst/>
          </a:prstGeom>
          <a:gradFill>
            <a:gsLst>
              <a:gs pos="0">
                <a:srgbClr val="FF00A2"/>
              </a:gs>
              <a:gs pos="849">
                <a:srgbClr val="FF00A2"/>
              </a:gs>
              <a:gs pos="62946">
                <a:srgbClr val="FF0071"/>
              </a:gs>
              <a:gs pos="97627">
                <a:srgbClr val="FF0040"/>
              </a:gs>
              <a:gs pos="100000">
                <a:srgbClr val="FF0040"/>
              </a:gs>
            </a:gsLst>
            <a:lin ang="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173" name="Google Shape;173;p17"/>
          <p:cNvSpPr/>
          <p:nvPr/>
        </p:nvSpPr>
        <p:spPr>
          <a:xfrm>
            <a:off x="6550595" y="2203259"/>
            <a:ext cx="1066935" cy="1066935"/>
          </a:xfrm>
          <a:prstGeom prst="ellipse">
            <a:avLst/>
          </a:prstGeom>
          <a:gradFill>
            <a:gsLst>
              <a:gs pos="0">
                <a:srgbClr val="FFFFFF"/>
              </a:gs>
              <a:gs pos="22846">
                <a:srgbClr val="FFFFFF"/>
              </a:gs>
              <a:gs pos="63321">
                <a:srgbClr val="E6EAEB"/>
              </a:gs>
              <a:gs pos="99960">
                <a:srgbClr val="CDD5D8"/>
              </a:gs>
              <a:gs pos="100000">
                <a:srgbClr val="CDD5D8"/>
              </a:gs>
            </a:gsLst>
            <a:lin ang="2089255" scaled="0"/>
          </a:gradFill>
          <a:ln>
            <a:noFill/>
          </a:ln>
          <a:effectLst>
            <a:outerShdw blurRad="50800" dist="35191" dir="2315233" rotWithShape="0">
              <a:srgbClr val="000000">
                <a:alpha val="38039"/>
              </a:srgbClr>
            </a:outerShdw>
          </a:effectLst>
        </p:spPr>
        <p:txBody>
          <a:bodyPr spcFirstLastPara="1" wrap="square" lIns="45700" tIns="45700" rIns="45700"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174" name="Google Shape;174;p17"/>
          <p:cNvSpPr/>
          <p:nvPr/>
        </p:nvSpPr>
        <p:spPr>
          <a:xfrm rot="10800000" flipH="1">
            <a:off x="4632521" y="3117358"/>
            <a:ext cx="1986897" cy="744132"/>
          </a:xfrm>
          <a:custGeom>
            <a:avLst/>
            <a:gdLst/>
            <a:ahLst/>
            <a:cxnLst/>
            <a:rect l="l" t="t" r="r" b="b"/>
            <a:pathLst>
              <a:path w="21583" h="19276" extrusionOk="0">
                <a:moveTo>
                  <a:pt x="19985" y="2798"/>
                </a:moveTo>
                <a:lnTo>
                  <a:pt x="21583" y="11179"/>
                </a:lnTo>
                <a:lnTo>
                  <a:pt x="17818" y="9258"/>
                </a:lnTo>
                <a:lnTo>
                  <a:pt x="18374" y="7648"/>
                </a:lnTo>
                <a:cubicBezTo>
                  <a:pt x="15851" y="4540"/>
                  <a:pt x="11894" y="916"/>
                  <a:pt x="7852" y="3672"/>
                </a:cubicBezTo>
                <a:cubicBezTo>
                  <a:pt x="2709" y="7204"/>
                  <a:pt x="16" y="19309"/>
                  <a:pt x="0" y="19276"/>
                </a:cubicBezTo>
                <a:cubicBezTo>
                  <a:pt x="-17" y="19243"/>
                  <a:pt x="3070" y="4958"/>
                  <a:pt x="9038" y="1121"/>
                </a:cubicBezTo>
                <a:cubicBezTo>
                  <a:pt x="14342" y="-2291"/>
                  <a:pt x="18618" y="3063"/>
                  <a:pt x="19510" y="4242"/>
                </a:cubicBezTo>
                <a:close/>
              </a:path>
            </a:pathLst>
          </a:custGeom>
          <a:gradFill>
            <a:gsLst>
              <a:gs pos="0">
                <a:srgbClr val="FF3847"/>
              </a:gs>
              <a:gs pos="22846">
                <a:srgbClr val="FF3847"/>
              </a:gs>
              <a:gs pos="63342">
                <a:srgbClr val="FF7D25"/>
              </a:gs>
              <a:gs pos="100000">
                <a:srgbClr val="FFC203"/>
              </a:gs>
            </a:gsLst>
            <a:lin ang="2089253"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175" name="Google Shape;175;p17"/>
          <p:cNvSpPr/>
          <p:nvPr/>
        </p:nvSpPr>
        <p:spPr>
          <a:xfrm rot="10800000" flipH="1">
            <a:off x="4528590" y="2013520"/>
            <a:ext cx="1433565" cy="1433565"/>
          </a:xfrm>
          <a:prstGeom prst="ellipse">
            <a:avLst/>
          </a:prstGeom>
          <a:gradFill>
            <a:gsLst>
              <a:gs pos="0">
                <a:srgbClr val="FFC203"/>
              </a:gs>
              <a:gs pos="36657">
                <a:srgbClr val="FF7D25"/>
              </a:gs>
              <a:gs pos="77153">
                <a:srgbClr val="FF3847"/>
              </a:gs>
              <a:gs pos="100000">
                <a:srgbClr val="FF3847"/>
              </a:gs>
            </a:gsLst>
            <a:lin ang="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176" name="Google Shape;176;p17"/>
          <p:cNvSpPr/>
          <p:nvPr/>
        </p:nvSpPr>
        <p:spPr>
          <a:xfrm rot="10800000" flipH="1">
            <a:off x="4711905" y="2196834"/>
            <a:ext cx="1066935" cy="1066935"/>
          </a:xfrm>
          <a:prstGeom prst="ellipse">
            <a:avLst/>
          </a:prstGeom>
          <a:gradFill>
            <a:gsLst>
              <a:gs pos="0">
                <a:srgbClr val="FFFFFF"/>
              </a:gs>
              <a:gs pos="22846">
                <a:srgbClr val="FFFFFF"/>
              </a:gs>
              <a:gs pos="63321">
                <a:srgbClr val="E6EAEB"/>
              </a:gs>
              <a:gs pos="99960">
                <a:srgbClr val="CDD5D8"/>
              </a:gs>
              <a:gs pos="100000">
                <a:srgbClr val="CDD5D8"/>
              </a:gs>
            </a:gsLst>
            <a:lin ang="2089255" scaled="0"/>
          </a:gradFill>
          <a:ln>
            <a:noFill/>
          </a:ln>
          <a:effectLst>
            <a:outerShdw blurRad="50800" dist="35191" dir="2315233" rotWithShape="0">
              <a:srgbClr val="000000">
                <a:alpha val="38039"/>
              </a:srgbClr>
            </a:outerShdw>
          </a:effectLst>
        </p:spPr>
        <p:txBody>
          <a:bodyPr spcFirstLastPara="1" wrap="square" lIns="45700" tIns="45700" rIns="45700"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177" name="Google Shape;177;p17"/>
          <p:cNvSpPr txBox="1"/>
          <p:nvPr/>
        </p:nvSpPr>
        <p:spPr>
          <a:xfrm>
            <a:off x="137436" y="1824864"/>
            <a:ext cx="4131472" cy="2677652"/>
          </a:xfrm>
          <a:prstGeom prst="rect">
            <a:avLst/>
          </a:prstGeom>
          <a:noFill/>
          <a:ln>
            <a:noFill/>
          </a:ln>
        </p:spPr>
        <p:txBody>
          <a:bodyPr spcFirstLastPara="1" wrap="square" lIns="45700" tIns="45700" rIns="45700" bIns="45700" anchor="t" anchorCtr="0">
            <a:spAutoFit/>
          </a:bodyPr>
          <a:lstStyle/>
          <a:p>
            <a:pPr marL="0" marR="0" lvl="0" indent="0" algn="just" rtl="0">
              <a:spcBef>
                <a:spcPts val="0"/>
              </a:spcBef>
              <a:spcAft>
                <a:spcPts val="0"/>
              </a:spcAft>
              <a:buNone/>
            </a:pPr>
            <a:r>
              <a:rPr lang="vi-VN" sz="2400" b="0" i="0" u="none" strike="noStrike" cap="none">
                <a:solidFill>
                  <a:srgbClr val="000000"/>
                </a:solidFill>
                <a:latin typeface="Times New Roman"/>
                <a:ea typeface="Times New Roman"/>
                <a:cs typeface="Times New Roman"/>
                <a:sym typeface="Times New Roman"/>
              </a:rPr>
              <a:t>Đầu thế kỉ XX, những chuyển biến kinh tế, xã hội ở Việt Nam dưới tác động từ các cuộc khai thác thuộc địa của thực dân Pháp đã ảnh hưởng sâu sắc đến phong trào đấu tranh giành độc lập của dân tộc Việt Nam. </a:t>
            </a:r>
            <a:endParaRPr sz="2400" b="0" i="0" u="none" strike="noStrike" cap="none">
              <a:solidFill>
                <a:srgbClr val="000000"/>
              </a:solidFill>
              <a:latin typeface="Times New Roman"/>
              <a:ea typeface="Times New Roman"/>
              <a:cs typeface="Times New Roman"/>
              <a:sym typeface="Times New Roman"/>
            </a:endParaRPr>
          </a:p>
        </p:txBody>
      </p:sp>
      <p:sp>
        <p:nvSpPr>
          <p:cNvPr id="178" name="Google Shape;178;p17"/>
          <p:cNvSpPr txBox="1"/>
          <p:nvPr/>
        </p:nvSpPr>
        <p:spPr>
          <a:xfrm>
            <a:off x="7984162" y="2116815"/>
            <a:ext cx="4070402" cy="2308320"/>
          </a:xfrm>
          <a:prstGeom prst="rect">
            <a:avLst/>
          </a:prstGeom>
          <a:noFill/>
          <a:ln>
            <a:noFill/>
          </a:ln>
        </p:spPr>
        <p:txBody>
          <a:bodyPr spcFirstLastPara="1" wrap="square" lIns="45700" tIns="45700" rIns="45700" bIns="45700" anchor="t" anchorCtr="0">
            <a:spAutoFit/>
          </a:bodyPr>
          <a:lstStyle/>
          <a:p>
            <a:pPr marL="0" marR="0" lvl="0" indent="0" algn="just" rtl="0">
              <a:spcBef>
                <a:spcPts val="0"/>
              </a:spcBef>
              <a:spcAft>
                <a:spcPts val="0"/>
              </a:spcAft>
              <a:buNone/>
            </a:pPr>
            <a:r>
              <a:rPr lang="vi-VN" sz="2400" b="0" i="0" u="none" strike="noStrike" cap="none">
                <a:solidFill>
                  <a:srgbClr val="000000"/>
                </a:solidFill>
                <a:latin typeface="Times New Roman"/>
                <a:ea typeface="Times New Roman"/>
                <a:cs typeface="Times New Roman"/>
                <a:sym typeface="Times New Roman"/>
              </a:rPr>
              <a:t>Một số nhà yêu nước đã tìm đến với những trào lưu tư tưởng dân chủ tư sản, tiến hành các hoạt động đối ngoại để mở ra đường hướng mới cho cuộc đấu tranh giành độc lập dân tộc.</a:t>
            </a:r>
            <a:endParaRPr sz="2400" b="0" i="0" u="none" strike="noStrike" cap="none">
              <a:solidFill>
                <a:srgbClr val="000000"/>
              </a:solidFill>
              <a:latin typeface="Times New Roman"/>
              <a:ea typeface="Times New Roman"/>
              <a:cs typeface="Times New Roman"/>
              <a:sym typeface="Times New Roman"/>
            </a:endParaRPr>
          </a:p>
        </p:txBody>
      </p:sp>
      <p:sp>
        <p:nvSpPr>
          <p:cNvPr id="179" name="Google Shape;179;p17"/>
          <p:cNvSpPr/>
          <p:nvPr/>
        </p:nvSpPr>
        <p:spPr>
          <a:xfrm>
            <a:off x="6824625" y="2391151"/>
            <a:ext cx="493473" cy="700430"/>
          </a:xfrm>
          <a:custGeom>
            <a:avLst/>
            <a:gdLst/>
            <a:ahLst/>
            <a:cxnLst/>
            <a:rect l="l" t="t" r="r" b="b"/>
            <a:pathLst>
              <a:path w="21600" h="21600" extrusionOk="0">
                <a:moveTo>
                  <a:pt x="7830" y="0"/>
                </a:moveTo>
                <a:cubicBezTo>
                  <a:pt x="6964" y="0"/>
                  <a:pt x="6259" y="557"/>
                  <a:pt x="6259" y="1235"/>
                </a:cubicBezTo>
                <a:cubicBezTo>
                  <a:pt x="6259" y="1913"/>
                  <a:pt x="6964" y="2453"/>
                  <a:pt x="7830" y="2453"/>
                </a:cubicBezTo>
                <a:cubicBezTo>
                  <a:pt x="8696" y="2453"/>
                  <a:pt x="9400" y="1913"/>
                  <a:pt x="9400" y="1235"/>
                </a:cubicBezTo>
                <a:cubicBezTo>
                  <a:pt x="9400" y="557"/>
                  <a:pt x="8696" y="0"/>
                  <a:pt x="7830" y="0"/>
                </a:cubicBezTo>
                <a:close/>
                <a:moveTo>
                  <a:pt x="4689" y="978"/>
                </a:moveTo>
                <a:cubicBezTo>
                  <a:pt x="4208" y="978"/>
                  <a:pt x="3824" y="1309"/>
                  <a:pt x="3824" y="1716"/>
                </a:cubicBezTo>
                <a:cubicBezTo>
                  <a:pt x="3824" y="2123"/>
                  <a:pt x="4208" y="2453"/>
                  <a:pt x="4689" y="2453"/>
                </a:cubicBezTo>
                <a:cubicBezTo>
                  <a:pt x="5170" y="2453"/>
                  <a:pt x="5576" y="2123"/>
                  <a:pt x="5576" y="1716"/>
                </a:cubicBezTo>
                <a:cubicBezTo>
                  <a:pt x="5576" y="1309"/>
                  <a:pt x="5170" y="978"/>
                  <a:pt x="4689" y="978"/>
                </a:cubicBezTo>
                <a:close/>
                <a:moveTo>
                  <a:pt x="2777" y="1956"/>
                </a:moveTo>
                <a:cubicBezTo>
                  <a:pt x="2392" y="1956"/>
                  <a:pt x="2071" y="2243"/>
                  <a:pt x="2071" y="2582"/>
                </a:cubicBezTo>
                <a:cubicBezTo>
                  <a:pt x="2071" y="2921"/>
                  <a:pt x="2392" y="3191"/>
                  <a:pt x="2777" y="3191"/>
                </a:cubicBezTo>
                <a:cubicBezTo>
                  <a:pt x="3162" y="3191"/>
                  <a:pt x="3482" y="2921"/>
                  <a:pt x="3482" y="2582"/>
                </a:cubicBezTo>
                <a:cubicBezTo>
                  <a:pt x="3482" y="2243"/>
                  <a:pt x="3162" y="1956"/>
                  <a:pt x="2777" y="1956"/>
                </a:cubicBezTo>
                <a:close/>
                <a:moveTo>
                  <a:pt x="1548" y="3191"/>
                </a:moveTo>
                <a:cubicBezTo>
                  <a:pt x="1259" y="3191"/>
                  <a:pt x="1024" y="3417"/>
                  <a:pt x="1024" y="3688"/>
                </a:cubicBezTo>
                <a:cubicBezTo>
                  <a:pt x="1024" y="3959"/>
                  <a:pt x="1259" y="4169"/>
                  <a:pt x="1548" y="4169"/>
                </a:cubicBezTo>
                <a:cubicBezTo>
                  <a:pt x="1836" y="4169"/>
                  <a:pt x="2071" y="3959"/>
                  <a:pt x="2071" y="3688"/>
                </a:cubicBezTo>
                <a:cubicBezTo>
                  <a:pt x="2071" y="3417"/>
                  <a:pt x="1836" y="3191"/>
                  <a:pt x="1548" y="3191"/>
                </a:cubicBezTo>
                <a:close/>
                <a:moveTo>
                  <a:pt x="5918" y="3191"/>
                </a:moveTo>
                <a:cubicBezTo>
                  <a:pt x="3897" y="3191"/>
                  <a:pt x="341" y="5284"/>
                  <a:pt x="341" y="6879"/>
                </a:cubicBezTo>
                <a:cubicBezTo>
                  <a:pt x="341" y="9138"/>
                  <a:pt x="1730" y="9355"/>
                  <a:pt x="1730" y="11049"/>
                </a:cubicBezTo>
                <a:cubicBezTo>
                  <a:pt x="1730" y="12743"/>
                  <a:pt x="375" y="15955"/>
                  <a:pt x="4871" y="15955"/>
                </a:cubicBezTo>
                <a:cubicBezTo>
                  <a:pt x="10028" y="15955"/>
                  <a:pt x="6965" y="11583"/>
                  <a:pt x="6965" y="10551"/>
                </a:cubicBezTo>
                <a:cubicBezTo>
                  <a:pt x="6965" y="7802"/>
                  <a:pt x="9059" y="6994"/>
                  <a:pt x="9059" y="4907"/>
                </a:cubicBezTo>
                <a:cubicBezTo>
                  <a:pt x="9059" y="3532"/>
                  <a:pt x="7939" y="3191"/>
                  <a:pt x="5918" y="3191"/>
                </a:cubicBezTo>
                <a:close/>
                <a:moveTo>
                  <a:pt x="524" y="4169"/>
                </a:moveTo>
                <a:cubicBezTo>
                  <a:pt x="235" y="4169"/>
                  <a:pt x="0" y="4395"/>
                  <a:pt x="0" y="4666"/>
                </a:cubicBezTo>
                <a:cubicBezTo>
                  <a:pt x="0" y="4938"/>
                  <a:pt x="235" y="5163"/>
                  <a:pt x="524" y="5163"/>
                </a:cubicBezTo>
                <a:cubicBezTo>
                  <a:pt x="812" y="5163"/>
                  <a:pt x="1024" y="4938"/>
                  <a:pt x="1024" y="4666"/>
                </a:cubicBezTo>
                <a:cubicBezTo>
                  <a:pt x="1024" y="4395"/>
                  <a:pt x="812" y="4169"/>
                  <a:pt x="524" y="4169"/>
                </a:cubicBezTo>
                <a:close/>
                <a:moveTo>
                  <a:pt x="13748" y="5645"/>
                </a:moveTo>
                <a:cubicBezTo>
                  <a:pt x="12881" y="5645"/>
                  <a:pt x="12177" y="6201"/>
                  <a:pt x="12177" y="6879"/>
                </a:cubicBezTo>
                <a:cubicBezTo>
                  <a:pt x="12177" y="7557"/>
                  <a:pt x="12881" y="8098"/>
                  <a:pt x="13748" y="8098"/>
                </a:cubicBezTo>
                <a:cubicBezTo>
                  <a:pt x="14614" y="8098"/>
                  <a:pt x="15318" y="7557"/>
                  <a:pt x="15318" y="6879"/>
                </a:cubicBezTo>
                <a:cubicBezTo>
                  <a:pt x="15318" y="6201"/>
                  <a:pt x="14614" y="5645"/>
                  <a:pt x="13748" y="5645"/>
                </a:cubicBezTo>
                <a:close/>
                <a:moveTo>
                  <a:pt x="16889" y="6623"/>
                </a:moveTo>
                <a:cubicBezTo>
                  <a:pt x="16407" y="6623"/>
                  <a:pt x="16024" y="6954"/>
                  <a:pt x="16024" y="7360"/>
                </a:cubicBezTo>
                <a:cubicBezTo>
                  <a:pt x="16024" y="7767"/>
                  <a:pt x="16407" y="8098"/>
                  <a:pt x="16889" y="8098"/>
                </a:cubicBezTo>
                <a:cubicBezTo>
                  <a:pt x="17370" y="8098"/>
                  <a:pt x="17753" y="7767"/>
                  <a:pt x="17753" y="7360"/>
                </a:cubicBezTo>
                <a:cubicBezTo>
                  <a:pt x="17753" y="6954"/>
                  <a:pt x="17370" y="6623"/>
                  <a:pt x="16889" y="6623"/>
                </a:cubicBezTo>
                <a:close/>
                <a:moveTo>
                  <a:pt x="18800" y="7617"/>
                </a:moveTo>
                <a:cubicBezTo>
                  <a:pt x="18415" y="7617"/>
                  <a:pt x="18118" y="7887"/>
                  <a:pt x="18118" y="8226"/>
                </a:cubicBezTo>
                <a:cubicBezTo>
                  <a:pt x="18118" y="8565"/>
                  <a:pt x="18416" y="8836"/>
                  <a:pt x="18800" y="8836"/>
                </a:cubicBezTo>
                <a:cubicBezTo>
                  <a:pt x="19185" y="8836"/>
                  <a:pt x="19506" y="8565"/>
                  <a:pt x="19506" y="8226"/>
                </a:cubicBezTo>
                <a:cubicBezTo>
                  <a:pt x="19506" y="7887"/>
                  <a:pt x="19185" y="7617"/>
                  <a:pt x="18800" y="7617"/>
                </a:cubicBezTo>
                <a:close/>
                <a:moveTo>
                  <a:pt x="15682" y="8836"/>
                </a:moveTo>
                <a:cubicBezTo>
                  <a:pt x="13661" y="8836"/>
                  <a:pt x="12541" y="9177"/>
                  <a:pt x="12541" y="10551"/>
                </a:cubicBezTo>
                <a:cubicBezTo>
                  <a:pt x="12541" y="12638"/>
                  <a:pt x="14635" y="13446"/>
                  <a:pt x="14635" y="16196"/>
                </a:cubicBezTo>
                <a:cubicBezTo>
                  <a:pt x="14635" y="17227"/>
                  <a:pt x="11549" y="21600"/>
                  <a:pt x="16706" y="21600"/>
                </a:cubicBezTo>
                <a:cubicBezTo>
                  <a:pt x="21202" y="21600"/>
                  <a:pt x="19847" y="18387"/>
                  <a:pt x="19847" y="16693"/>
                </a:cubicBezTo>
                <a:cubicBezTo>
                  <a:pt x="19847" y="14999"/>
                  <a:pt x="21236" y="14783"/>
                  <a:pt x="21236" y="12524"/>
                </a:cubicBezTo>
                <a:cubicBezTo>
                  <a:pt x="21236" y="10928"/>
                  <a:pt x="17703" y="8836"/>
                  <a:pt x="15682" y="8836"/>
                </a:cubicBezTo>
                <a:close/>
                <a:moveTo>
                  <a:pt x="20030" y="8836"/>
                </a:moveTo>
                <a:cubicBezTo>
                  <a:pt x="19741" y="8836"/>
                  <a:pt x="19506" y="9062"/>
                  <a:pt x="19506" y="9333"/>
                </a:cubicBezTo>
                <a:cubicBezTo>
                  <a:pt x="19506" y="9604"/>
                  <a:pt x="19741" y="9814"/>
                  <a:pt x="20030" y="9814"/>
                </a:cubicBezTo>
                <a:cubicBezTo>
                  <a:pt x="20318" y="9814"/>
                  <a:pt x="20553" y="9604"/>
                  <a:pt x="20553" y="9333"/>
                </a:cubicBezTo>
                <a:cubicBezTo>
                  <a:pt x="20553" y="9062"/>
                  <a:pt x="20318" y="8836"/>
                  <a:pt x="20030" y="8836"/>
                </a:cubicBezTo>
                <a:close/>
                <a:moveTo>
                  <a:pt x="21077" y="9814"/>
                </a:moveTo>
                <a:cubicBezTo>
                  <a:pt x="20788" y="9814"/>
                  <a:pt x="20553" y="10040"/>
                  <a:pt x="20553" y="10311"/>
                </a:cubicBezTo>
                <a:cubicBezTo>
                  <a:pt x="20553" y="10582"/>
                  <a:pt x="20788" y="10808"/>
                  <a:pt x="21077" y="10808"/>
                </a:cubicBezTo>
                <a:cubicBezTo>
                  <a:pt x="21365" y="10808"/>
                  <a:pt x="21600" y="10582"/>
                  <a:pt x="21600" y="10311"/>
                </a:cubicBezTo>
                <a:cubicBezTo>
                  <a:pt x="21600" y="10040"/>
                  <a:pt x="21365" y="9814"/>
                  <a:pt x="21077" y="9814"/>
                </a:cubicBezTo>
                <a:close/>
              </a:path>
            </a:pathLst>
          </a:custGeom>
          <a:gradFill>
            <a:gsLst>
              <a:gs pos="0">
                <a:srgbClr val="FF00A2"/>
              </a:gs>
              <a:gs pos="849">
                <a:srgbClr val="FF00A2"/>
              </a:gs>
              <a:gs pos="62946">
                <a:srgbClr val="FF0071"/>
              </a:gs>
              <a:gs pos="97627">
                <a:srgbClr val="FF0040"/>
              </a:gs>
              <a:gs pos="100000">
                <a:srgbClr val="FF0040"/>
              </a:gs>
            </a:gsLst>
            <a:lin ang="0"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180" name="Google Shape;180;p17"/>
          <p:cNvSpPr/>
          <p:nvPr/>
        </p:nvSpPr>
        <p:spPr>
          <a:xfrm>
            <a:off x="4948364" y="2398483"/>
            <a:ext cx="570794" cy="636991"/>
          </a:xfrm>
          <a:custGeom>
            <a:avLst/>
            <a:gdLst/>
            <a:ahLst/>
            <a:cxnLst/>
            <a:rect l="l" t="t" r="r" b="b"/>
            <a:pathLst>
              <a:path w="20532" h="21600" extrusionOk="0">
                <a:moveTo>
                  <a:pt x="10180" y="0"/>
                </a:moveTo>
                <a:cubicBezTo>
                  <a:pt x="8633" y="0"/>
                  <a:pt x="7222" y="1847"/>
                  <a:pt x="6420" y="4655"/>
                </a:cubicBezTo>
                <a:cubicBezTo>
                  <a:pt x="5274" y="4385"/>
                  <a:pt x="4250" y="4214"/>
                  <a:pt x="3334" y="4214"/>
                </a:cubicBezTo>
                <a:cubicBezTo>
                  <a:pt x="1844" y="4214"/>
                  <a:pt x="753" y="4595"/>
                  <a:pt x="266" y="5378"/>
                </a:cubicBezTo>
                <a:cubicBezTo>
                  <a:pt x="-536" y="6674"/>
                  <a:pt x="530" y="8756"/>
                  <a:pt x="2735" y="10862"/>
                </a:cubicBezTo>
                <a:cubicBezTo>
                  <a:pt x="616" y="12913"/>
                  <a:pt x="-358" y="14900"/>
                  <a:pt x="416" y="16169"/>
                </a:cubicBezTo>
                <a:cubicBezTo>
                  <a:pt x="902" y="16952"/>
                  <a:pt x="1994" y="17333"/>
                  <a:pt x="3483" y="17333"/>
                </a:cubicBezTo>
                <a:cubicBezTo>
                  <a:pt x="4342" y="17333"/>
                  <a:pt x="5332" y="17206"/>
                  <a:pt x="6420" y="16963"/>
                </a:cubicBezTo>
                <a:cubicBezTo>
                  <a:pt x="7251" y="19770"/>
                  <a:pt x="8633" y="21600"/>
                  <a:pt x="10180" y="21600"/>
                </a:cubicBezTo>
                <a:cubicBezTo>
                  <a:pt x="11726" y="21600"/>
                  <a:pt x="13119" y="19770"/>
                  <a:pt x="13921" y="16963"/>
                </a:cubicBezTo>
                <a:cubicBezTo>
                  <a:pt x="15066" y="17233"/>
                  <a:pt x="16110" y="17386"/>
                  <a:pt x="17026" y="17386"/>
                </a:cubicBezTo>
                <a:cubicBezTo>
                  <a:pt x="18515" y="17386"/>
                  <a:pt x="19607" y="17005"/>
                  <a:pt x="20094" y="16222"/>
                </a:cubicBezTo>
                <a:cubicBezTo>
                  <a:pt x="20867" y="14953"/>
                  <a:pt x="19894" y="12966"/>
                  <a:pt x="17774" y="10915"/>
                </a:cubicBezTo>
                <a:cubicBezTo>
                  <a:pt x="20037" y="8782"/>
                  <a:pt x="21064" y="6691"/>
                  <a:pt x="20262" y="5396"/>
                </a:cubicBezTo>
                <a:cubicBezTo>
                  <a:pt x="19775" y="4613"/>
                  <a:pt x="18684" y="4249"/>
                  <a:pt x="17194" y="4249"/>
                </a:cubicBezTo>
                <a:cubicBezTo>
                  <a:pt x="16249" y="4249"/>
                  <a:pt x="15161" y="4411"/>
                  <a:pt x="13958" y="4708"/>
                </a:cubicBezTo>
                <a:cubicBezTo>
                  <a:pt x="13128" y="1873"/>
                  <a:pt x="11755" y="0"/>
                  <a:pt x="10180" y="0"/>
                </a:cubicBezTo>
                <a:close/>
                <a:moveTo>
                  <a:pt x="10180" y="1076"/>
                </a:moveTo>
                <a:cubicBezTo>
                  <a:pt x="11039" y="1076"/>
                  <a:pt x="12157" y="2506"/>
                  <a:pt x="12873" y="4990"/>
                </a:cubicBezTo>
                <a:cubicBezTo>
                  <a:pt x="12043" y="5260"/>
                  <a:pt x="11142" y="5600"/>
                  <a:pt x="10255" y="5977"/>
                </a:cubicBezTo>
                <a:cubicBezTo>
                  <a:pt x="9310" y="5573"/>
                  <a:pt x="8411" y="5207"/>
                  <a:pt x="7524" y="4937"/>
                </a:cubicBezTo>
                <a:cubicBezTo>
                  <a:pt x="8240" y="2480"/>
                  <a:pt x="9321" y="1076"/>
                  <a:pt x="10180" y="1076"/>
                </a:cubicBezTo>
                <a:close/>
                <a:moveTo>
                  <a:pt x="3296" y="5325"/>
                </a:moveTo>
                <a:cubicBezTo>
                  <a:pt x="4127" y="5325"/>
                  <a:pt x="5071" y="5452"/>
                  <a:pt x="6102" y="5695"/>
                </a:cubicBezTo>
                <a:cubicBezTo>
                  <a:pt x="5902" y="6559"/>
                  <a:pt x="5776" y="7509"/>
                  <a:pt x="5690" y="8481"/>
                </a:cubicBezTo>
                <a:cubicBezTo>
                  <a:pt x="4889" y="9021"/>
                  <a:pt x="4169" y="9554"/>
                  <a:pt x="3539" y="10121"/>
                </a:cubicBezTo>
                <a:cubicBezTo>
                  <a:pt x="1621" y="8285"/>
                  <a:pt x="809" y="6644"/>
                  <a:pt x="1239" y="5942"/>
                </a:cubicBezTo>
                <a:cubicBezTo>
                  <a:pt x="1496" y="5537"/>
                  <a:pt x="2237" y="5325"/>
                  <a:pt x="3296" y="5325"/>
                </a:cubicBezTo>
                <a:close/>
                <a:moveTo>
                  <a:pt x="17194" y="5325"/>
                </a:moveTo>
                <a:cubicBezTo>
                  <a:pt x="18254" y="5325"/>
                  <a:pt x="19023" y="5564"/>
                  <a:pt x="19252" y="5942"/>
                </a:cubicBezTo>
                <a:cubicBezTo>
                  <a:pt x="19682" y="6644"/>
                  <a:pt x="18917" y="8285"/>
                  <a:pt x="16970" y="10121"/>
                </a:cubicBezTo>
                <a:cubicBezTo>
                  <a:pt x="16283" y="9527"/>
                  <a:pt x="15510" y="8942"/>
                  <a:pt x="14650" y="8375"/>
                </a:cubicBezTo>
                <a:cubicBezTo>
                  <a:pt x="14565" y="7458"/>
                  <a:pt x="14421" y="6567"/>
                  <a:pt x="14220" y="5731"/>
                </a:cubicBezTo>
                <a:cubicBezTo>
                  <a:pt x="15309" y="5461"/>
                  <a:pt x="16335" y="5325"/>
                  <a:pt x="17194" y="5325"/>
                </a:cubicBezTo>
                <a:close/>
                <a:moveTo>
                  <a:pt x="7224" y="5995"/>
                </a:moveTo>
                <a:cubicBezTo>
                  <a:pt x="7769" y="6157"/>
                  <a:pt x="8354" y="6379"/>
                  <a:pt x="8927" y="6595"/>
                </a:cubicBezTo>
                <a:cubicBezTo>
                  <a:pt x="8640" y="6730"/>
                  <a:pt x="8315" y="6891"/>
                  <a:pt x="8029" y="7053"/>
                </a:cubicBezTo>
                <a:cubicBezTo>
                  <a:pt x="7685" y="7269"/>
                  <a:pt x="7316" y="7490"/>
                  <a:pt x="6944" y="7705"/>
                </a:cubicBezTo>
                <a:cubicBezTo>
                  <a:pt x="7030" y="7112"/>
                  <a:pt x="7110" y="6535"/>
                  <a:pt x="7224" y="5995"/>
                </a:cubicBezTo>
                <a:close/>
                <a:moveTo>
                  <a:pt x="13135" y="6048"/>
                </a:moveTo>
                <a:cubicBezTo>
                  <a:pt x="13250" y="6534"/>
                  <a:pt x="13330" y="7042"/>
                  <a:pt x="13416" y="7582"/>
                </a:cubicBezTo>
                <a:cubicBezTo>
                  <a:pt x="13101" y="7393"/>
                  <a:pt x="12806" y="7242"/>
                  <a:pt x="12462" y="7053"/>
                </a:cubicBezTo>
                <a:cubicBezTo>
                  <a:pt x="12176" y="6918"/>
                  <a:pt x="11898" y="6757"/>
                  <a:pt x="11583" y="6595"/>
                </a:cubicBezTo>
                <a:cubicBezTo>
                  <a:pt x="12098" y="6379"/>
                  <a:pt x="12620" y="6210"/>
                  <a:pt x="13135" y="6048"/>
                </a:cubicBezTo>
                <a:close/>
                <a:moveTo>
                  <a:pt x="10255" y="7176"/>
                </a:moveTo>
                <a:cubicBezTo>
                  <a:pt x="10799" y="7419"/>
                  <a:pt x="11357" y="7691"/>
                  <a:pt x="11901" y="7988"/>
                </a:cubicBezTo>
                <a:cubicBezTo>
                  <a:pt x="12474" y="8312"/>
                  <a:pt x="13050" y="8651"/>
                  <a:pt x="13566" y="8975"/>
                </a:cubicBezTo>
                <a:cubicBezTo>
                  <a:pt x="13623" y="9569"/>
                  <a:pt x="13622" y="10161"/>
                  <a:pt x="13622" y="10809"/>
                </a:cubicBezTo>
                <a:cubicBezTo>
                  <a:pt x="13622" y="11484"/>
                  <a:pt x="13585" y="12128"/>
                  <a:pt x="13528" y="12748"/>
                </a:cubicBezTo>
                <a:cubicBezTo>
                  <a:pt x="13070" y="13045"/>
                  <a:pt x="12585" y="13315"/>
                  <a:pt x="12069" y="13612"/>
                </a:cubicBezTo>
                <a:cubicBezTo>
                  <a:pt x="11468" y="13936"/>
                  <a:pt x="10856" y="14224"/>
                  <a:pt x="10255" y="14494"/>
                </a:cubicBezTo>
                <a:cubicBezTo>
                  <a:pt x="9653" y="14224"/>
                  <a:pt x="9060" y="13936"/>
                  <a:pt x="8459" y="13612"/>
                </a:cubicBezTo>
                <a:cubicBezTo>
                  <a:pt x="7886" y="13288"/>
                  <a:pt x="7310" y="12967"/>
                  <a:pt x="6794" y="12643"/>
                </a:cubicBezTo>
                <a:cubicBezTo>
                  <a:pt x="6737" y="12049"/>
                  <a:pt x="6738" y="11457"/>
                  <a:pt x="6738" y="10809"/>
                </a:cubicBezTo>
                <a:cubicBezTo>
                  <a:pt x="6738" y="10215"/>
                  <a:pt x="6765" y="9648"/>
                  <a:pt x="6794" y="9081"/>
                </a:cubicBezTo>
                <a:cubicBezTo>
                  <a:pt x="7367" y="8703"/>
                  <a:pt x="7969" y="8339"/>
                  <a:pt x="8627" y="7988"/>
                </a:cubicBezTo>
                <a:cubicBezTo>
                  <a:pt x="9171" y="7691"/>
                  <a:pt x="9711" y="7419"/>
                  <a:pt x="10255" y="7176"/>
                </a:cubicBezTo>
                <a:close/>
                <a:moveTo>
                  <a:pt x="10180" y="9187"/>
                </a:moveTo>
                <a:cubicBezTo>
                  <a:pt x="9231" y="9187"/>
                  <a:pt x="8459" y="9914"/>
                  <a:pt x="8459" y="10809"/>
                </a:cubicBezTo>
                <a:cubicBezTo>
                  <a:pt x="8459" y="11703"/>
                  <a:pt x="9231" y="12431"/>
                  <a:pt x="10180" y="12431"/>
                </a:cubicBezTo>
                <a:cubicBezTo>
                  <a:pt x="11129" y="12431"/>
                  <a:pt x="11901" y="11703"/>
                  <a:pt x="11901" y="10809"/>
                </a:cubicBezTo>
                <a:cubicBezTo>
                  <a:pt x="11901" y="9914"/>
                  <a:pt x="11129" y="9187"/>
                  <a:pt x="10180" y="9187"/>
                </a:cubicBezTo>
                <a:close/>
                <a:moveTo>
                  <a:pt x="14725" y="9768"/>
                </a:moveTo>
                <a:cubicBezTo>
                  <a:pt x="15241" y="10146"/>
                  <a:pt x="15699" y="10501"/>
                  <a:pt x="16128" y="10879"/>
                </a:cubicBezTo>
                <a:cubicBezTo>
                  <a:pt x="15699" y="11230"/>
                  <a:pt x="15241" y="11604"/>
                  <a:pt x="14725" y="11955"/>
                </a:cubicBezTo>
                <a:cubicBezTo>
                  <a:pt x="14754" y="11577"/>
                  <a:pt x="14763" y="11204"/>
                  <a:pt x="14763" y="10826"/>
                </a:cubicBezTo>
                <a:cubicBezTo>
                  <a:pt x="14763" y="10448"/>
                  <a:pt x="14754" y="10092"/>
                  <a:pt x="14725" y="9768"/>
                </a:cubicBezTo>
                <a:close/>
                <a:moveTo>
                  <a:pt x="5616" y="9892"/>
                </a:moveTo>
                <a:cubicBezTo>
                  <a:pt x="5616" y="10189"/>
                  <a:pt x="5597" y="10485"/>
                  <a:pt x="5597" y="10809"/>
                </a:cubicBezTo>
                <a:cubicBezTo>
                  <a:pt x="5597" y="11160"/>
                  <a:pt x="5587" y="11508"/>
                  <a:pt x="5616" y="11831"/>
                </a:cubicBezTo>
                <a:cubicBezTo>
                  <a:pt x="5157" y="11508"/>
                  <a:pt x="4772" y="11186"/>
                  <a:pt x="4400" y="10862"/>
                </a:cubicBezTo>
                <a:cubicBezTo>
                  <a:pt x="4772" y="10538"/>
                  <a:pt x="5186" y="10216"/>
                  <a:pt x="5616" y="9892"/>
                </a:cubicBezTo>
                <a:close/>
                <a:moveTo>
                  <a:pt x="3558" y="11620"/>
                </a:moveTo>
                <a:cubicBezTo>
                  <a:pt x="4217" y="12160"/>
                  <a:pt x="4936" y="12685"/>
                  <a:pt x="5709" y="13224"/>
                </a:cubicBezTo>
                <a:cubicBezTo>
                  <a:pt x="5795" y="14169"/>
                  <a:pt x="5939" y="15103"/>
                  <a:pt x="6139" y="15940"/>
                </a:cubicBezTo>
                <a:cubicBezTo>
                  <a:pt x="5194" y="16183"/>
                  <a:pt x="4285" y="16275"/>
                  <a:pt x="3483" y="16275"/>
                </a:cubicBezTo>
                <a:cubicBezTo>
                  <a:pt x="2424" y="16275"/>
                  <a:pt x="1636" y="16036"/>
                  <a:pt x="1407" y="15658"/>
                </a:cubicBezTo>
                <a:cubicBezTo>
                  <a:pt x="977" y="14956"/>
                  <a:pt x="1725" y="13402"/>
                  <a:pt x="3558" y="11620"/>
                </a:cubicBezTo>
                <a:close/>
                <a:moveTo>
                  <a:pt x="16970" y="11620"/>
                </a:moveTo>
                <a:cubicBezTo>
                  <a:pt x="18803" y="13402"/>
                  <a:pt x="19551" y="14956"/>
                  <a:pt x="19121" y="15658"/>
                </a:cubicBezTo>
                <a:cubicBezTo>
                  <a:pt x="18863" y="16063"/>
                  <a:pt x="18104" y="16275"/>
                  <a:pt x="17045" y="16275"/>
                </a:cubicBezTo>
                <a:cubicBezTo>
                  <a:pt x="16214" y="16275"/>
                  <a:pt x="15241" y="16148"/>
                  <a:pt x="14239" y="15905"/>
                </a:cubicBezTo>
                <a:cubicBezTo>
                  <a:pt x="14411" y="15095"/>
                  <a:pt x="14564" y="14266"/>
                  <a:pt x="14650" y="13348"/>
                </a:cubicBezTo>
                <a:cubicBezTo>
                  <a:pt x="15510" y="12781"/>
                  <a:pt x="16283" y="12214"/>
                  <a:pt x="16970" y="11620"/>
                </a:cubicBezTo>
                <a:close/>
                <a:moveTo>
                  <a:pt x="6962" y="14018"/>
                </a:moveTo>
                <a:cubicBezTo>
                  <a:pt x="7277" y="14207"/>
                  <a:pt x="7573" y="14358"/>
                  <a:pt x="7916" y="14547"/>
                </a:cubicBezTo>
                <a:cubicBezTo>
                  <a:pt x="8232" y="14709"/>
                  <a:pt x="8583" y="14914"/>
                  <a:pt x="8927" y="15076"/>
                </a:cubicBezTo>
                <a:cubicBezTo>
                  <a:pt x="8354" y="15292"/>
                  <a:pt x="7806" y="15478"/>
                  <a:pt x="7262" y="15640"/>
                </a:cubicBezTo>
                <a:cubicBezTo>
                  <a:pt x="7147" y="15127"/>
                  <a:pt x="7048" y="14585"/>
                  <a:pt x="6962" y="14018"/>
                </a:cubicBezTo>
                <a:close/>
                <a:moveTo>
                  <a:pt x="13378" y="14124"/>
                </a:moveTo>
                <a:cubicBezTo>
                  <a:pt x="13293" y="14637"/>
                  <a:pt x="13221" y="15146"/>
                  <a:pt x="13135" y="15605"/>
                </a:cubicBezTo>
                <a:cubicBezTo>
                  <a:pt x="12648" y="15443"/>
                  <a:pt x="12117" y="15292"/>
                  <a:pt x="11601" y="15076"/>
                </a:cubicBezTo>
                <a:cubicBezTo>
                  <a:pt x="11945" y="14914"/>
                  <a:pt x="12305" y="14718"/>
                  <a:pt x="12649" y="14529"/>
                </a:cubicBezTo>
                <a:cubicBezTo>
                  <a:pt x="12907" y="14394"/>
                  <a:pt x="13149" y="14259"/>
                  <a:pt x="13378" y="14124"/>
                </a:cubicBezTo>
                <a:close/>
                <a:moveTo>
                  <a:pt x="10255" y="15693"/>
                </a:moveTo>
                <a:cubicBezTo>
                  <a:pt x="11142" y="16071"/>
                  <a:pt x="12006" y="16385"/>
                  <a:pt x="12836" y="16628"/>
                </a:cubicBezTo>
                <a:cubicBezTo>
                  <a:pt x="12120" y="19111"/>
                  <a:pt x="11039" y="20524"/>
                  <a:pt x="10180" y="20524"/>
                </a:cubicBezTo>
                <a:cubicBezTo>
                  <a:pt x="9321" y="20524"/>
                  <a:pt x="8240" y="19110"/>
                  <a:pt x="7524" y="16680"/>
                </a:cubicBezTo>
                <a:cubicBezTo>
                  <a:pt x="8411" y="16410"/>
                  <a:pt x="9310" y="16098"/>
                  <a:pt x="10255" y="15693"/>
                </a:cubicBezTo>
                <a:close/>
              </a:path>
            </a:pathLst>
          </a:custGeom>
          <a:gradFill>
            <a:gsLst>
              <a:gs pos="0">
                <a:srgbClr val="FFC203"/>
              </a:gs>
              <a:gs pos="36658">
                <a:srgbClr val="FF7D25"/>
              </a:gs>
              <a:gs pos="77154">
                <a:srgbClr val="FF3847"/>
              </a:gs>
              <a:gs pos="100000">
                <a:srgbClr val="FF3847"/>
              </a:gs>
            </a:gsLst>
            <a:lin ang="2089253" scaled="0"/>
          </a:gra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400"/>
                                        <p:tgtEl>
                                          <p:spTgt spid="175"/>
                                        </p:tgtEl>
                                      </p:cBhvr>
                                    </p:animEffect>
                                  </p:childTnLst>
                                </p:cTn>
                              </p:par>
                            </p:childTnLst>
                          </p:cTn>
                        </p:par>
                        <p:par>
                          <p:cTn id="8" fill="hold">
                            <p:stCondLst>
                              <p:cond delay="400"/>
                            </p:stCondLst>
                            <p:childTnLst>
                              <p:par>
                                <p:cTn id="9" presetID="10" presetClass="entr" presetSubtype="0" fill="hold" nodeType="afterEffect">
                                  <p:stCondLst>
                                    <p:cond delay="0"/>
                                  </p:stCondLst>
                                  <p:childTnLst>
                                    <p:set>
                                      <p:cBhvr>
                                        <p:cTn id="10" dur="1" fill="hold">
                                          <p:stCondLst>
                                            <p:cond delay="0"/>
                                          </p:stCondLst>
                                        </p:cTn>
                                        <p:tgtEl>
                                          <p:spTgt spid="176"/>
                                        </p:tgtEl>
                                        <p:attrNameLst>
                                          <p:attrName>style.visibility</p:attrName>
                                        </p:attrNameLst>
                                      </p:cBhvr>
                                      <p:to>
                                        <p:strVal val="visible"/>
                                      </p:to>
                                    </p:set>
                                    <p:animEffect transition="in" filter="fade">
                                      <p:cBhvr>
                                        <p:cTn id="11" dur="400"/>
                                        <p:tgtEl>
                                          <p:spTgt spid="176"/>
                                        </p:tgtEl>
                                      </p:cBhvr>
                                    </p:animEffect>
                                  </p:childTnLst>
                                </p:cTn>
                              </p:par>
                            </p:childTnLst>
                          </p:cTn>
                        </p:par>
                        <p:par>
                          <p:cTn id="12" fill="hold">
                            <p:stCondLst>
                              <p:cond delay="800"/>
                            </p:stCondLst>
                            <p:childTnLst>
                              <p:par>
                                <p:cTn id="13" presetID="10" presetClass="entr" presetSubtype="0" fill="hold" nodeType="afterEffect">
                                  <p:stCondLst>
                                    <p:cond delay="0"/>
                                  </p:stCondLst>
                                  <p:childTnLst>
                                    <p:set>
                                      <p:cBhvr>
                                        <p:cTn id="14" dur="1" fill="hold">
                                          <p:stCondLst>
                                            <p:cond delay="0"/>
                                          </p:stCondLst>
                                        </p:cTn>
                                        <p:tgtEl>
                                          <p:spTgt spid="177"/>
                                        </p:tgtEl>
                                        <p:attrNameLst>
                                          <p:attrName>style.visibility</p:attrName>
                                        </p:attrNameLst>
                                      </p:cBhvr>
                                      <p:to>
                                        <p:strVal val="visible"/>
                                      </p:to>
                                    </p:set>
                                    <p:animEffect transition="in" filter="fade">
                                      <p:cBhvr>
                                        <p:cTn id="15" dur="400"/>
                                        <p:tgtEl>
                                          <p:spTgt spid="177"/>
                                        </p:tgtEl>
                                      </p:cBhvr>
                                    </p:animEffect>
                                  </p:childTnLst>
                                </p:cTn>
                              </p:par>
                            </p:childTnLst>
                          </p:cTn>
                        </p:par>
                        <p:par>
                          <p:cTn id="16" fill="hold">
                            <p:stCondLst>
                              <p:cond delay="1200"/>
                            </p:stCondLst>
                            <p:childTnLst>
                              <p:par>
                                <p:cTn id="17" presetID="10" presetClass="entr" presetSubtype="0" fill="hold" nodeType="afterEffect">
                                  <p:stCondLst>
                                    <p:cond delay="0"/>
                                  </p:stCondLst>
                                  <p:childTnLst>
                                    <p:set>
                                      <p:cBhvr>
                                        <p:cTn id="18" dur="1" fill="hold">
                                          <p:stCondLst>
                                            <p:cond delay="0"/>
                                          </p:stCondLst>
                                        </p:cTn>
                                        <p:tgtEl>
                                          <p:spTgt spid="180"/>
                                        </p:tgtEl>
                                        <p:attrNameLst>
                                          <p:attrName>style.visibility</p:attrName>
                                        </p:attrNameLst>
                                      </p:cBhvr>
                                      <p:to>
                                        <p:strVal val="visible"/>
                                      </p:to>
                                    </p:set>
                                    <p:animEffect transition="in" filter="fade">
                                      <p:cBhvr>
                                        <p:cTn id="19" dur="400"/>
                                        <p:tgtEl>
                                          <p:spTgt spid="18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4"/>
                                        </p:tgtEl>
                                        <p:attrNameLst>
                                          <p:attrName>style.visibility</p:attrName>
                                        </p:attrNameLst>
                                      </p:cBhvr>
                                      <p:to>
                                        <p:strVal val="visible"/>
                                      </p:to>
                                    </p:set>
                                    <p:animEffect transition="in" filter="fade">
                                      <p:cBhvr>
                                        <p:cTn id="24" dur="400"/>
                                        <p:tgtEl>
                                          <p:spTgt spid="174"/>
                                        </p:tgtEl>
                                      </p:cBhvr>
                                    </p:animEffect>
                                  </p:childTnLst>
                                </p:cTn>
                              </p:par>
                            </p:childTnLst>
                          </p:cTn>
                        </p:par>
                        <p:par>
                          <p:cTn id="25" fill="hold">
                            <p:stCondLst>
                              <p:cond delay="400"/>
                            </p:stCondLst>
                            <p:childTnLst>
                              <p:par>
                                <p:cTn id="26" presetID="10" presetClass="entr" presetSubtype="0" fill="hold" nodeType="afterEffect">
                                  <p:stCondLst>
                                    <p:cond delay="0"/>
                                  </p:stCondLst>
                                  <p:childTnLst>
                                    <p:set>
                                      <p:cBhvr>
                                        <p:cTn id="27" dur="1" fill="hold">
                                          <p:stCondLst>
                                            <p:cond delay="0"/>
                                          </p:stCondLst>
                                        </p:cTn>
                                        <p:tgtEl>
                                          <p:spTgt spid="172"/>
                                        </p:tgtEl>
                                        <p:attrNameLst>
                                          <p:attrName>style.visibility</p:attrName>
                                        </p:attrNameLst>
                                      </p:cBhvr>
                                      <p:to>
                                        <p:strVal val="visible"/>
                                      </p:to>
                                    </p:set>
                                    <p:animEffect transition="in" filter="fade">
                                      <p:cBhvr>
                                        <p:cTn id="28" dur="400"/>
                                        <p:tgtEl>
                                          <p:spTgt spid="172"/>
                                        </p:tgtEl>
                                      </p:cBhvr>
                                    </p:animEffect>
                                  </p:childTnLst>
                                </p:cTn>
                              </p:par>
                            </p:childTnLst>
                          </p:cTn>
                        </p:par>
                        <p:par>
                          <p:cTn id="29" fill="hold">
                            <p:stCondLst>
                              <p:cond delay="800"/>
                            </p:stCondLst>
                            <p:childTnLst>
                              <p:par>
                                <p:cTn id="30" presetID="10" presetClass="entr" presetSubtype="0" fill="hold" nodeType="afterEffect">
                                  <p:stCondLst>
                                    <p:cond delay="0"/>
                                  </p:stCondLst>
                                  <p:childTnLst>
                                    <p:set>
                                      <p:cBhvr>
                                        <p:cTn id="31" dur="1" fill="hold">
                                          <p:stCondLst>
                                            <p:cond delay="0"/>
                                          </p:stCondLst>
                                        </p:cTn>
                                        <p:tgtEl>
                                          <p:spTgt spid="173"/>
                                        </p:tgtEl>
                                        <p:attrNameLst>
                                          <p:attrName>style.visibility</p:attrName>
                                        </p:attrNameLst>
                                      </p:cBhvr>
                                      <p:to>
                                        <p:strVal val="visible"/>
                                      </p:to>
                                    </p:set>
                                    <p:animEffect transition="in" filter="fade">
                                      <p:cBhvr>
                                        <p:cTn id="32" dur="400"/>
                                        <p:tgtEl>
                                          <p:spTgt spid="173"/>
                                        </p:tgtEl>
                                      </p:cBhvr>
                                    </p:animEffect>
                                  </p:childTnLst>
                                </p:cTn>
                              </p:par>
                            </p:childTnLst>
                          </p:cTn>
                        </p:par>
                        <p:par>
                          <p:cTn id="33" fill="hold">
                            <p:stCondLst>
                              <p:cond delay="1200"/>
                            </p:stCondLst>
                            <p:childTnLst>
                              <p:par>
                                <p:cTn id="34" presetID="10" presetClass="entr" presetSubtype="0" fill="hold" nodeType="afterEffect">
                                  <p:stCondLst>
                                    <p:cond delay="0"/>
                                  </p:stCondLst>
                                  <p:childTnLst>
                                    <p:set>
                                      <p:cBhvr>
                                        <p:cTn id="35" dur="1" fill="hold">
                                          <p:stCondLst>
                                            <p:cond delay="0"/>
                                          </p:stCondLst>
                                        </p:cTn>
                                        <p:tgtEl>
                                          <p:spTgt spid="178"/>
                                        </p:tgtEl>
                                        <p:attrNameLst>
                                          <p:attrName>style.visibility</p:attrName>
                                        </p:attrNameLst>
                                      </p:cBhvr>
                                      <p:to>
                                        <p:strVal val="visible"/>
                                      </p:to>
                                    </p:set>
                                    <p:animEffect transition="in" filter="fade">
                                      <p:cBhvr>
                                        <p:cTn id="36" dur="400"/>
                                        <p:tgtEl>
                                          <p:spTgt spid="178"/>
                                        </p:tgtEl>
                                      </p:cBhvr>
                                    </p:animEffect>
                                  </p:childTnLst>
                                </p:cTn>
                              </p:par>
                            </p:childTnLst>
                          </p:cTn>
                        </p:par>
                        <p:par>
                          <p:cTn id="37" fill="hold">
                            <p:stCondLst>
                              <p:cond delay="1600"/>
                            </p:stCondLst>
                            <p:childTnLst>
                              <p:par>
                                <p:cTn id="38" presetID="10" presetClass="entr" presetSubtype="0" fill="hold" nodeType="afterEffect">
                                  <p:stCondLst>
                                    <p:cond delay="0"/>
                                  </p:stCondLst>
                                  <p:childTnLst>
                                    <p:set>
                                      <p:cBhvr>
                                        <p:cTn id="39" dur="1" fill="hold">
                                          <p:stCondLst>
                                            <p:cond delay="0"/>
                                          </p:stCondLst>
                                        </p:cTn>
                                        <p:tgtEl>
                                          <p:spTgt spid="179"/>
                                        </p:tgtEl>
                                        <p:attrNameLst>
                                          <p:attrName>style.visibility</p:attrName>
                                        </p:attrNameLst>
                                      </p:cBhvr>
                                      <p:to>
                                        <p:strVal val="visible"/>
                                      </p:to>
                                    </p:set>
                                    <p:animEffect transition="in" filter="fade">
                                      <p:cBhvr>
                                        <p:cTn id="40" dur="4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1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6" name="Google Shape;186;p18"/>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7" name="Google Shape;187;p18"/>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8" name="Google Shape;188;p18"/>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9" name="Google Shape;189;p18"/>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0" name="Google Shape;190;p18"/>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1" name="Google Shape;191;p18"/>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92" name="Google Shape;192;p18" descr="Khai thác thông tin và các hình từ 17.1 đến 17.4: - Nêu những tác động của"/>
          <p:cNvPicPr preferRelativeResize="0"/>
          <p:nvPr/>
        </p:nvPicPr>
        <p:blipFill rotWithShape="1">
          <a:blip r:embed="rId3">
            <a:alphaModFix/>
          </a:blip>
          <a:srcRect/>
          <a:stretch/>
        </p:blipFill>
        <p:spPr>
          <a:xfrm>
            <a:off x="171433" y="288485"/>
            <a:ext cx="6984615" cy="5827016"/>
          </a:xfrm>
          <a:prstGeom prst="rect">
            <a:avLst/>
          </a:prstGeom>
          <a:noFill/>
          <a:ln>
            <a:noFill/>
          </a:ln>
        </p:spPr>
      </p:pic>
      <p:pic>
        <p:nvPicPr>
          <p:cNvPr id="193" name="Google Shape;193;p18" descr="Phan Bội Châu- Phan Châu Trinh và khuynh hướng cứu nước đầu TK XX"/>
          <p:cNvPicPr preferRelativeResize="0"/>
          <p:nvPr/>
        </p:nvPicPr>
        <p:blipFill rotWithShape="1">
          <a:blip r:embed="rId4">
            <a:alphaModFix/>
          </a:blip>
          <a:srcRect/>
          <a:stretch/>
        </p:blipFill>
        <p:spPr>
          <a:xfrm>
            <a:off x="6921147" y="998876"/>
            <a:ext cx="5099420" cy="47542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9" name="Google Shape;199;p19"/>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0" name="Google Shape;200;p19"/>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1" name="Google Shape;201;p19"/>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2" name="Google Shape;202;p19"/>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3" name="Google Shape;203;p19"/>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4" name="Google Shape;204;p19"/>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5" name="Google Shape;205;p19"/>
          <p:cNvSpPr txBox="1"/>
          <p:nvPr/>
        </p:nvSpPr>
        <p:spPr>
          <a:xfrm>
            <a:off x="1967408" y="54819"/>
            <a:ext cx="8835593"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B0F0"/>
              </a:buClr>
              <a:buSzPts val="3600"/>
              <a:buFont typeface="Calibri"/>
              <a:buNone/>
            </a:pPr>
            <a:r>
              <a:rPr lang="vi-VN" sz="3600" b="1" i="0" u="none" strike="noStrike" cap="none">
                <a:solidFill>
                  <a:srgbClr val="00B0F0"/>
                </a:solidFill>
                <a:latin typeface="Calibri"/>
                <a:ea typeface="Calibri"/>
                <a:cs typeface="Calibri"/>
                <a:sym typeface="Calibri"/>
              </a:rPr>
              <a:t>1. Hoạt động đối ngoại của các nhà yêu nước Việt Nam những năm đầu thế kỉ XX</a:t>
            </a:r>
            <a:endParaRPr/>
          </a:p>
        </p:txBody>
      </p:sp>
      <p:sp>
        <p:nvSpPr>
          <p:cNvPr id="206" name="Google Shape;206;p19"/>
          <p:cNvSpPr txBox="1"/>
          <p:nvPr/>
        </p:nvSpPr>
        <p:spPr>
          <a:xfrm>
            <a:off x="3782372" y="1291942"/>
            <a:ext cx="5304092" cy="52322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2800"/>
              <a:buFont typeface="Calibri"/>
              <a:buNone/>
            </a:pPr>
            <a:r>
              <a:rPr lang="vi-VN" sz="2800" b="1" i="0" u="none" strike="noStrike" cap="none">
                <a:solidFill>
                  <a:srgbClr val="00B0F0"/>
                </a:solidFill>
                <a:latin typeface="Calibri"/>
                <a:ea typeface="Calibri"/>
                <a:cs typeface="Calibri"/>
                <a:sym typeface="Calibri"/>
              </a:rPr>
              <a:t>HOẠT ĐỘNG CỦA PHAN BỘI CHÂU</a:t>
            </a:r>
            <a:endParaRPr/>
          </a:p>
        </p:txBody>
      </p:sp>
      <p:sp>
        <p:nvSpPr>
          <p:cNvPr id="207" name="Google Shape;207;p19"/>
          <p:cNvSpPr/>
          <p:nvPr/>
        </p:nvSpPr>
        <p:spPr>
          <a:xfrm>
            <a:off x="2112163" y="2790654"/>
            <a:ext cx="2209886" cy="2214449"/>
          </a:xfrm>
          <a:custGeom>
            <a:avLst/>
            <a:gdLst/>
            <a:ahLst/>
            <a:cxnLst/>
            <a:rect l="l" t="t" r="r" b="b"/>
            <a:pathLst>
              <a:path w="21164" h="21145" extrusionOk="0">
                <a:moveTo>
                  <a:pt x="17181" y="1585"/>
                </a:moveTo>
                <a:lnTo>
                  <a:pt x="7957" y="43"/>
                </a:lnTo>
                <a:cubicBezTo>
                  <a:pt x="6624" y="-180"/>
                  <a:pt x="5298" y="478"/>
                  <a:pt x="4674" y="1674"/>
                </a:cubicBezTo>
                <a:lnTo>
                  <a:pt x="353" y="9940"/>
                </a:lnTo>
                <a:cubicBezTo>
                  <a:pt x="-271" y="11136"/>
                  <a:pt x="-53" y="12596"/>
                  <a:pt x="893" y="13559"/>
                </a:cubicBezTo>
                <a:lnTo>
                  <a:pt x="7445" y="20212"/>
                </a:lnTo>
                <a:cubicBezTo>
                  <a:pt x="8392" y="21175"/>
                  <a:pt x="9853" y="21420"/>
                  <a:pt x="11064" y="20819"/>
                </a:cubicBezTo>
                <a:lnTo>
                  <a:pt x="19434" y="16662"/>
                </a:lnTo>
                <a:cubicBezTo>
                  <a:pt x="20644" y="16061"/>
                  <a:pt x="21329" y="14752"/>
                  <a:pt x="21130" y="13419"/>
                </a:cubicBezTo>
                <a:lnTo>
                  <a:pt x="19750" y="4189"/>
                </a:lnTo>
                <a:cubicBezTo>
                  <a:pt x="19549" y="2859"/>
                  <a:pt x="18512" y="1808"/>
                  <a:pt x="17181" y="1585"/>
                </a:cubicBezTo>
                <a:close/>
              </a:path>
            </a:pathLst>
          </a:custGeom>
          <a:gradFill>
            <a:gsLst>
              <a:gs pos="0">
                <a:srgbClr val="FFC203"/>
              </a:gs>
              <a:gs pos="36657">
                <a:srgbClr val="FF7D25"/>
              </a:gs>
              <a:gs pos="77153">
                <a:srgbClr val="FF3847"/>
              </a:gs>
              <a:gs pos="100000">
                <a:srgbClr val="FF3847"/>
              </a:gs>
            </a:gsLst>
            <a:lin ang="2089255"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8" name="Google Shape;208;p19"/>
          <p:cNvSpPr/>
          <p:nvPr/>
        </p:nvSpPr>
        <p:spPr>
          <a:xfrm>
            <a:off x="2314956" y="2970517"/>
            <a:ext cx="1828870" cy="1832066"/>
          </a:xfrm>
          <a:custGeom>
            <a:avLst/>
            <a:gdLst/>
            <a:ahLst/>
            <a:cxnLst/>
            <a:rect l="l" t="t" r="r" b="b"/>
            <a:pathLst>
              <a:path w="21168" h="21149" extrusionOk="0">
                <a:moveTo>
                  <a:pt x="17180" y="1585"/>
                </a:moveTo>
                <a:lnTo>
                  <a:pt x="7959" y="41"/>
                </a:lnTo>
                <a:cubicBezTo>
                  <a:pt x="6622" y="-176"/>
                  <a:pt x="5298" y="488"/>
                  <a:pt x="4674" y="1687"/>
                </a:cubicBezTo>
                <a:lnTo>
                  <a:pt x="351" y="9943"/>
                </a:lnTo>
                <a:cubicBezTo>
                  <a:pt x="-270" y="11140"/>
                  <a:pt x="-52" y="12599"/>
                  <a:pt x="891" y="13563"/>
                </a:cubicBezTo>
                <a:lnTo>
                  <a:pt x="7452" y="20218"/>
                </a:lnTo>
                <a:cubicBezTo>
                  <a:pt x="8399" y="21180"/>
                  <a:pt x="9859" y="21424"/>
                  <a:pt x="11068" y="20822"/>
                </a:cubicBezTo>
                <a:lnTo>
                  <a:pt x="19440" y="16656"/>
                </a:lnTo>
                <a:cubicBezTo>
                  <a:pt x="20647" y="16052"/>
                  <a:pt x="21330" y="14744"/>
                  <a:pt x="21135" y="13412"/>
                </a:cubicBezTo>
                <a:lnTo>
                  <a:pt x="19759" y="4186"/>
                </a:lnTo>
                <a:cubicBezTo>
                  <a:pt x="19551" y="2855"/>
                  <a:pt x="18512" y="1807"/>
                  <a:pt x="17180" y="1585"/>
                </a:cubicBezTo>
                <a:close/>
              </a:path>
            </a:pathLst>
          </a:custGeom>
          <a:blipFill rotWithShape="1">
            <a:blip r:embed="rId3">
              <a:alphaModFix/>
            </a:blip>
            <a:stretch>
              <a:fillRect/>
            </a:stretch>
          </a:blipFill>
          <a:ln w="9525" cap="flat" cmpd="sng">
            <a:solidFill>
              <a:srgbClr val="FFFFFF"/>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9" name="Google Shape;209;p19"/>
          <p:cNvSpPr/>
          <p:nvPr/>
        </p:nvSpPr>
        <p:spPr>
          <a:xfrm>
            <a:off x="4154276" y="2982615"/>
            <a:ext cx="301731" cy="1471794"/>
          </a:xfrm>
          <a:custGeom>
            <a:avLst/>
            <a:gdLst/>
            <a:ahLst/>
            <a:cxnLst/>
            <a:rect l="l" t="t" r="r" b="b"/>
            <a:pathLst>
              <a:path w="20821" h="21600" extrusionOk="0">
                <a:moveTo>
                  <a:pt x="14537" y="21600"/>
                </a:moveTo>
                <a:cubicBezTo>
                  <a:pt x="19369" y="20532"/>
                  <a:pt x="21600" y="19047"/>
                  <a:pt x="20577" y="17581"/>
                </a:cubicBezTo>
                <a:lnTo>
                  <a:pt x="10646" y="3406"/>
                </a:lnTo>
                <a:cubicBezTo>
                  <a:pt x="9668" y="1990"/>
                  <a:pt x="5763" y="740"/>
                  <a:pt x="0" y="0"/>
                </a:cubicBezTo>
              </a:path>
            </a:pathLst>
          </a:custGeom>
          <a:noFill/>
          <a:ln w="9525" cap="flat" cmpd="sng">
            <a:solidFill>
              <a:srgbClr val="000000"/>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0" name="Google Shape;210;p19"/>
          <p:cNvSpPr/>
          <p:nvPr/>
        </p:nvSpPr>
        <p:spPr>
          <a:xfrm>
            <a:off x="8617338" y="2803309"/>
            <a:ext cx="2209662" cy="2214796"/>
          </a:xfrm>
          <a:custGeom>
            <a:avLst/>
            <a:gdLst/>
            <a:ahLst/>
            <a:cxnLst/>
            <a:rect l="l" t="t" r="r" b="b"/>
            <a:pathLst>
              <a:path w="21164" h="21146" extrusionOk="0">
                <a:moveTo>
                  <a:pt x="3983" y="1587"/>
                </a:moveTo>
                <a:lnTo>
                  <a:pt x="13206" y="43"/>
                </a:lnTo>
                <a:cubicBezTo>
                  <a:pt x="14539" y="-180"/>
                  <a:pt x="15865" y="478"/>
                  <a:pt x="16490" y="1673"/>
                </a:cubicBezTo>
                <a:lnTo>
                  <a:pt x="20811" y="9941"/>
                </a:lnTo>
                <a:cubicBezTo>
                  <a:pt x="21435" y="11136"/>
                  <a:pt x="21217" y="12596"/>
                  <a:pt x="20271" y="13559"/>
                </a:cubicBezTo>
                <a:lnTo>
                  <a:pt x="13720" y="20220"/>
                </a:lnTo>
                <a:cubicBezTo>
                  <a:pt x="12771" y="21179"/>
                  <a:pt x="11310" y="21420"/>
                  <a:pt x="10101" y="20816"/>
                </a:cubicBezTo>
                <a:lnTo>
                  <a:pt x="1730" y="16662"/>
                </a:lnTo>
                <a:cubicBezTo>
                  <a:pt x="520" y="16061"/>
                  <a:pt x="-165" y="14752"/>
                  <a:pt x="34" y="13419"/>
                </a:cubicBezTo>
                <a:lnTo>
                  <a:pt x="1412" y="4197"/>
                </a:lnTo>
                <a:cubicBezTo>
                  <a:pt x="1611" y="2863"/>
                  <a:pt x="2649" y="1809"/>
                  <a:pt x="3983" y="1587"/>
                </a:cubicBezTo>
                <a:close/>
              </a:path>
            </a:pathLst>
          </a:custGeom>
          <a:gradFill>
            <a:gsLst>
              <a:gs pos="0">
                <a:srgbClr val="FFEA03"/>
              </a:gs>
              <a:gs pos="70683">
                <a:srgbClr val="85CE02"/>
              </a:gs>
              <a:gs pos="97580">
                <a:srgbClr val="0CB100"/>
              </a:gs>
              <a:gs pos="100000">
                <a:srgbClr val="0CB100"/>
              </a:gs>
            </a:gsLst>
            <a:lin ang="2089255"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1" name="Google Shape;211;p19"/>
          <p:cNvSpPr/>
          <p:nvPr/>
        </p:nvSpPr>
        <p:spPr>
          <a:xfrm>
            <a:off x="8796011" y="2983269"/>
            <a:ext cx="1828416" cy="1831954"/>
          </a:xfrm>
          <a:custGeom>
            <a:avLst/>
            <a:gdLst/>
            <a:ahLst/>
            <a:cxnLst/>
            <a:rect l="l" t="t" r="r" b="b"/>
            <a:pathLst>
              <a:path w="21166" h="21149" extrusionOk="0">
                <a:moveTo>
                  <a:pt x="3981" y="1586"/>
                </a:moveTo>
                <a:lnTo>
                  <a:pt x="13204" y="42"/>
                </a:lnTo>
                <a:cubicBezTo>
                  <a:pt x="14537" y="-178"/>
                  <a:pt x="15861" y="479"/>
                  <a:pt x="16489" y="1672"/>
                </a:cubicBezTo>
                <a:lnTo>
                  <a:pt x="20813" y="9945"/>
                </a:lnTo>
                <a:cubicBezTo>
                  <a:pt x="21438" y="11140"/>
                  <a:pt x="21220" y="12600"/>
                  <a:pt x="20272" y="13562"/>
                </a:cubicBezTo>
                <a:lnTo>
                  <a:pt x="13721" y="20220"/>
                </a:lnTo>
                <a:cubicBezTo>
                  <a:pt x="12771" y="21178"/>
                  <a:pt x="11313" y="21422"/>
                  <a:pt x="10102" y="20824"/>
                </a:cubicBezTo>
                <a:lnTo>
                  <a:pt x="1728" y="16658"/>
                </a:lnTo>
                <a:cubicBezTo>
                  <a:pt x="521" y="16054"/>
                  <a:pt x="-162" y="14746"/>
                  <a:pt x="33" y="13413"/>
                </a:cubicBezTo>
                <a:lnTo>
                  <a:pt x="1412" y="4187"/>
                </a:lnTo>
                <a:cubicBezTo>
                  <a:pt x="1619" y="2859"/>
                  <a:pt x="2653" y="1812"/>
                  <a:pt x="3981" y="1586"/>
                </a:cubicBezTo>
                <a:close/>
              </a:path>
            </a:pathLst>
          </a:custGeom>
          <a:blipFill rotWithShape="1">
            <a:blip r:embed="rId4">
              <a:alphaModFix/>
            </a:blip>
            <a:stretch>
              <a:fillRect/>
            </a:stretch>
          </a:blipFill>
          <a:ln w="9525" cap="flat" cmpd="sng">
            <a:solidFill>
              <a:srgbClr val="FFFFFF"/>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2" name="Google Shape;212;p19"/>
          <p:cNvSpPr/>
          <p:nvPr/>
        </p:nvSpPr>
        <p:spPr>
          <a:xfrm>
            <a:off x="8483182" y="2995474"/>
            <a:ext cx="303057" cy="1471794"/>
          </a:xfrm>
          <a:custGeom>
            <a:avLst/>
            <a:gdLst/>
            <a:ahLst/>
            <a:cxnLst/>
            <a:rect l="l" t="t" r="r" b="b"/>
            <a:pathLst>
              <a:path w="20827" h="21600" extrusionOk="0">
                <a:moveTo>
                  <a:pt x="6256" y="21600"/>
                </a:moveTo>
                <a:cubicBezTo>
                  <a:pt x="1448" y="20531"/>
                  <a:pt x="-773" y="19047"/>
                  <a:pt x="242" y="17581"/>
                </a:cubicBezTo>
                <a:lnTo>
                  <a:pt x="10131" y="3406"/>
                </a:lnTo>
                <a:cubicBezTo>
                  <a:pt x="11123" y="1986"/>
                  <a:pt x="15049" y="735"/>
                  <a:pt x="20827" y="0"/>
                </a:cubicBezTo>
              </a:path>
            </a:pathLst>
          </a:custGeom>
          <a:noFill/>
          <a:ln w="9525" cap="flat" cmpd="sng">
            <a:solidFill>
              <a:srgbClr val="000000"/>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13" name="Google Shape;213;p19"/>
          <p:cNvCxnSpPr/>
          <p:nvPr/>
        </p:nvCxnSpPr>
        <p:spPr>
          <a:xfrm rot="10800000" flipH="1">
            <a:off x="4360637" y="3543817"/>
            <a:ext cx="717071" cy="119367"/>
          </a:xfrm>
          <a:prstGeom prst="straightConnector1">
            <a:avLst/>
          </a:prstGeom>
          <a:noFill/>
          <a:ln w="9525" cap="flat" cmpd="sng">
            <a:solidFill>
              <a:srgbClr val="000000"/>
            </a:solidFill>
            <a:prstDash val="solid"/>
            <a:miter lim="8000"/>
            <a:headEnd type="oval" w="med" len="med"/>
            <a:tailEnd type="oval" w="med" len="med"/>
          </a:ln>
        </p:spPr>
      </p:cxnSp>
      <p:cxnSp>
        <p:nvCxnSpPr>
          <p:cNvPr id="214" name="Google Shape;214;p19"/>
          <p:cNvCxnSpPr/>
          <p:nvPr/>
        </p:nvCxnSpPr>
        <p:spPr>
          <a:xfrm>
            <a:off x="7863099" y="3539317"/>
            <a:ext cx="702801" cy="137714"/>
          </a:xfrm>
          <a:prstGeom prst="straightConnector1">
            <a:avLst/>
          </a:prstGeom>
          <a:noFill/>
          <a:ln w="9525" cap="flat" cmpd="sng">
            <a:solidFill>
              <a:srgbClr val="000000"/>
            </a:solidFill>
            <a:prstDash val="solid"/>
            <a:miter lim="8000"/>
            <a:headEnd type="oval" w="med" len="med"/>
            <a:tailEnd type="oval" w="med" len="med"/>
          </a:ln>
        </p:spPr>
      </p:cxnSp>
      <p:sp>
        <p:nvSpPr>
          <p:cNvPr id="215" name="Google Shape;215;p19"/>
          <p:cNvSpPr txBox="1"/>
          <p:nvPr/>
        </p:nvSpPr>
        <p:spPr>
          <a:xfrm>
            <a:off x="501767" y="5124629"/>
            <a:ext cx="4830172" cy="1569660"/>
          </a:xfrm>
          <a:prstGeom prst="rect">
            <a:avLst/>
          </a:prstGeom>
          <a:noFill/>
          <a:ln>
            <a:noFill/>
          </a:ln>
        </p:spPr>
        <p:txBody>
          <a:bodyPr spcFirstLastPara="1" wrap="square" lIns="45700" tIns="45700" rIns="45700" bIns="45700" anchor="t" anchorCtr="0">
            <a:spAutoFit/>
          </a:bodyPr>
          <a:lstStyle/>
          <a:p>
            <a:pPr marL="0" marR="0" lvl="0" indent="0" algn="just" rtl="0">
              <a:spcBef>
                <a:spcPts val="0"/>
              </a:spcBef>
              <a:spcAft>
                <a:spcPts val="0"/>
              </a:spcAft>
              <a:buNone/>
            </a:pPr>
            <a:r>
              <a:rPr lang="vi-VN" sz="2400" b="0" i="0" u="none" strike="noStrike" cap="none">
                <a:solidFill>
                  <a:srgbClr val="000000"/>
                </a:solidFill>
                <a:latin typeface="Times New Roman"/>
                <a:ea typeface="Times New Roman"/>
                <a:cs typeface="Times New Roman"/>
                <a:sym typeface="Times New Roman"/>
              </a:rPr>
              <a:t>Từ năm 1905 đến năm 1908, Duy Tân hội tổ chức phong trào Đông Du, đưa gần 200 du học sinh Việt Nam bí mật xuất dương sang Nhật Bản</a:t>
            </a:r>
            <a:endParaRPr/>
          </a:p>
        </p:txBody>
      </p:sp>
      <p:sp>
        <p:nvSpPr>
          <p:cNvPr id="216" name="Google Shape;216;p19"/>
          <p:cNvSpPr txBox="1"/>
          <p:nvPr/>
        </p:nvSpPr>
        <p:spPr>
          <a:xfrm>
            <a:off x="7328465" y="5005103"/>
            <a:ext cx="4830172" cy="1938992"/>
          </a:xfrm>
          <a:prstGeom prst="rect">
            <a:avLst/>
          </a:prstGeom>
          <a:solidFill>
            <a:schemeClr val="lt1"/>
          </a:solidFill>
          <a:ln>
            <a:noFill/>
          </a:ln>
        </p:spPr>
        <p:txBody>
          <a:bodyPr spcFirstLastPara="1" wrap="square" lIns="45700" tIns="45700" rIns="45700" bIns="45700" anchor="t" anchorCtr="0">
            <a:spAutoFit/>
          </a:bodyPr>
          <a:lstStyle/>
          <a:p>
            <a:pPr marL="0" marR="0" lvl="0" indent="0" algn="just" rtl="0">
              <a:spcBef>
                <a:spcPts val="0"/>
              </a:spcBef>
              <a:spcAft>
                <a:spcPts val="0"/>
              </a:spcAft>
              <a:buNone/>
            </a:pPr>
            <a:r>
              <a:rPr lang="vi-VN" sz="2400" b="0" i="0" u="none" strike="noStrike" cap="none">
                <a:solidFill>
                  <a:srgbClr val="000000"/>
                </a:solidFill>
                <a:latin typeface="Times New Roman"/>
                <a:ea typeface="Times New Roman"/>
                <a:cs typeface="Times New Roman"/>
                <a:sym typeface="Times New Roman"/>
              </a:rPr>
              <a:t>Hoạt động đối ngoại của Phan Bội Châu và Duy Tân hội nhằm tìm kiếm sự giúp đỡ của những nhà yêu nước và nhân dân Nhật Bản đối với công cuộc giành độc lập của Việt Nam.</a:t>
            </a:r>
            <a:endParaRPr/>
          </a:p>
        </p:txBody>
      </p:sp>
      <p:grpSp>
        <p:nvGrpSpPr>
          <p:cNvPr id="217" name="Google Shape;217;p19"/>
          <p:cNvGrpSpPr/>
          <p:nvPr/>
        </p:nvGrpSpPr>
        <p:grpSpPr>
          <a:xfrm rot="-2157975" flipH="1">
            <a:off x="5033819" y="1875110"/>
            <a:ext cx="2871524" cy="2871302"/>
            <a:chOff x="-1" y="-1"/>
            <a:chExt cx="2871523" cy="2871300"/>
          </a:xfrm>
        </p:grpSpPr>
        <p:sp>
          <p:nvSpPr>
            <p:cNvPr id="218" name="Google Shape;218;p19"/>
            <p:cNvSpPr/>
            <p:nvPr/>
          </p:nvSpPr>
          <p:spPr>
            <a:xfrm>
              <a:off x="591862" y="-1"/>
              <a:ext cx="843899" cy="405436"/>
            </a:xfrm>
            <a:custGeom>
              <a:avLst/>
              <a:gdLst/>
              <a:ahLst/>
              <a:cxnLst/>
              <a:rect l="l" t="t" r="r" b="b"/>
              <a:pathLst>
                <a:path w="21600" h="21576" extrusionOk="0">
                  <a:moveTo>
                    <a:pt x="21600" y="8652"/>
                  </a:moveTo>
                  <a:lnTo>
                    <a:pt x="21600" y="1"/>
                  </a:lnTo>
                  <a:cubicBezTo>
                    <a:pt x="13838" y="-24"/>
                    <a:pt x="6273" y="5084"/>
                    <a:pt x="0" y="14586"/>
                  </a:cubicBezTo>
                  <a:lnTo>
                    <a:pt x="2442" y="21576"/>
                  </a:lnTo>
                  <a:cubicBezTo>
                    <a:pt x="8007" y="13154"/>
                    <a:pt x="14716" y="8628"/>
                    <a:pt x="21600" y="8652"/>
                  </a:cubicBezTo>
                  <a:close/>
                </a:path>
              </a:pathLst>
            </a:custGeom>
            <a:gradFill>
              <a:gsLst>
                <a:gs pos="0">
                  <a:srgbClr val="FF3847"/>
                </a:gs>
                <a:gs pos="22846">
                  <a:srgbClr val="FF3847"/>
                </a:gs>
                <a:gs pos="63342">
                  <a:srgbClr val="FF7D25"/>
                </a:gs>
                <a:gs pos="100000">
                  <a:srgbClr val="FFC203"/>
                </a:gs>
              </a:gsLst>
              <a:lin ang="2089255"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9" name="Google Shape;219;p19"/>
            <p:cNvSpPr/>
            <p:nvPr/>
          </p:nvSpPr>
          <p:spPr>
            <a:xfrm>
              <a:off x="1435760" y="216"/>
              <a:ext cx="843898" cy="405436"/>
            </a:xfrm>
            <a:custGeom>
              <a:avLst/>
              <a:gdLst/>
              <a:ahLst/>
              <a:cxnLst/>
              <a:rect l="l" t="t" r="r" b="b"/>
              <a:pathLst>
                <a:path w="21600" h="21576" extrusionOk="0">
                  <a:moveTo>
                    <a:pt x="19158" y="21576"/>
                  </a:moveTo>
                  <a:lnTo>
                    <a:pt x="21600" y="14586"/>
                  </a:lnTo>
                  <a:cubicBezTo>
                    <a:pt x="15327" y="5084"/>
                    <a:pt x="7762" y="-24"/>
                    <a:pt x="0" y="1"/>
                  </a:cubicBezTo>
                  <a:lnTo>
                    <a:pt x="0" y="8652"/>
                  </a:lnTo>
                  <a:cubicBezTo>
                    <a:pt x="6884" y="8628"/>
                    <a:pt x="13593" y="13154"/>
                    <a:pt x="19158" y="21576"/>
                  </a:cubicBezTo>
                  <a:close/>
                </a:path>
              </a:pathLst>
            </a:custGeom>
            <a:gradFill>
              <a:gsLst>
                <a:gs pos="0">
                  <a:srgbClr val="FF2A70"/>
                </a:gs>
                <a:gs pos="1890">
                  <a:srgbClr val="FF2A70"/>
                </a:gs>
                <a:gs pos="64135">
                  <a:srgbClr val="E1359B"/>
                </a:gs>
                <a:gs pos="98899">
                  <a:srgbClr val="C23FC6"/>
                </a:gs>
                <a:gs pos="100000">
                  <a:srgbClr val="C23FC6"/>
                </a:gs>
              </a:gsLst>
              <a:lin ang="2089255"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0" name="Google Shape;220;p19"/>
            <p:cNvSpPr/>
            <p:nvPr/>
          </p:nvSpPr>
          <p:spPr>
            <a:xfrm>
              <a:off x="70023" y="274300"/>
              <a:ext cx="617234" cy="767842"/>
            </a:xfrm>
            <a:custGeom>
              <a:avLst/>
              <a:gdLst/>
              <a:ahLst/>
              <a:cxnLst/>
              <a:rect l="l" t="t" r="r" b="b"/>
              <a:pathLst>
                <a:path w="21600" h="21600" extrusionOk="0">
                  <a:moveTo>
                    <a:pt x="21600" y="3695"/>
                  </a:moveTo>
                  <a:lnTo>
                    <a:pt x="18262" y="0"/>
                  </a:lnTo>
                  <a:cubicBezTo>
                    <a:pt x="9679" y="5014"/>
                    <a:pt x="3287" y="12080"/>
                    <a:pt x="0" y="20188"/>
                  </a:cubicBezTo>
                  <a:lnTo>
                    <a:pt x="5406" y="21600"/>
                  </a:lnTo>
                  <a:cubicBezTo>
                    <a:pt x="8321" y="14409"/>
                    <a:pt x="13989" y="8143"/>
                    <a:pt x="21600" y="3695"/>
                  </a:cubicBezTo>
                  <a:close/>
                </a:path>
              </a:pathLst>
            </a:custGeom>
            <a:gradFill>
              <a:gsLst>
                <a:gs pos="0">
                  <a:srgbClr val="03E8E3"/>
                </a:gs>
                <a:gs pos="29891">
                  <a:srgbClr val="03E8E3"/>
                </a:gs>
                <a:gs pos="100000">
                  <a:srgbClr val="3EA9FF"/>
                </a:gs>
              </a:gsLst>
              <a:lin ang="4455188"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1" name="Google Shape;221;p19"/>
            <p:cNvSpPr/>
            <p:nvPr/>
          </p:nvSpPr>
          <p:spPr>
            <a:xfrm>
              <a:off x="2647025" y="991960"/>
              <a:ext cx="224497" cy="887269"/>
            </a:xfrm>
            <a:custGeom>
              <a:avLst/>
              <a:gdLst/>
              <a:ahLst/>
              <a:cxnLst/>
              <a:rect l="l" t="t" r="r" b="b"/>
              <a:pathLst>
                <a:path w="19566" h="21600" extrusionOk="0">
                  <a:moveTo>
                    <a:pt x="13463" y="0"/>
                  </a:moveTo>
                  <a:lnTo>
                    <a:pt x="0" y="1222"/>
                  </a:lnTo>
                  <a:cubicBezTo>
                    <a:pt x="7218" y="7448"/>
                    <a:pt x="7218" y="14152"/>
                    <a:pt x="0" y="20378"/>
                  </a:cubicBezTo>
                  <a:lnTo>
                    <a:pt x="13463" y="21600"/>
                  </a:lnTo>
                  <a:cubicBezTo>
                    <a:pt x="21600" y="14579"/>
                    <a:pt x="21600" y="7021"/>
                    <a:pt x="13463" y="0"/>
                  </a:cubicBezTo>
                  <a:close/>
                </a:path>
              </a:pathLst>
            </a:custGeom>
            <a:gradFill>
              <a:gsLst>
                <a:gs pos="0">
                  <a:srgbClr val="4FACFE"/>
                </a:gs>
                <a:gs pos="22846">
                  <a:srgbClr val="4FACFE"/>
                </a:gs>
                <a:gs pos="63342">
                  <a:srgbClr val="28CFFE"/>
                </a:gs>
                <a:gs pos="100000">
                  <a:srgbClr val="00F2FE"/>
                </a:gs>
              </a:gsLst>
              <a:lin ang="2089255"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2" name="Google Shape;222;p19"/>
            <p:cNvSpPr/>
            <p:nvPr/>
          </p:nvSpPr>
          <p:spPr>
            <a:xfrm>
              <a:off x="2184264" y="274300"/>
              <a:ext cx="617235" cy="767842"/>
            </a:xfrm>
            <a:custGeom>
              <a:avLst/>
              <a:gdLst/>
              <a:ahLst/>
              <a:cxnLst/>
              <a:rect l="l" t="t" r="r" b="b"/>
              <a:pathLst>
                <a:path w="21600" h="21600" extrusionOk="0">
                  <a:moveTo>
                    <a:pt x="16194" y="21600"/>
                  </a:moveTo>
                  <a:lnTo>
                    <a:pt x="21600" y="20188"/>
                  </a:lnTo>
                  <a:cubicBezTo>
                    <a:pt x="18313" y="12080"/>
                    <a:pt x="11921" y="5014"/>
                    <a:pt x="3338" y="0"/>
                  </a:cubicBezTo>
                  <a:lnTo>
                    <a:pt x="0" y="3695"/>
                  </a:lnTo>
                  <a:cubicBezTo>
                    <a:pt x="7611" y="8143"/>
                    <a:pt x="13279" y="14409"/>
                    <a:pt x="16194" y="21600"/>
                  </a:cubicBezTo>
                  <a:close/>
                </a:path>
              </a:pathLst>
            </a:custGeom>
            <a:gradFill>
              <a:gsLst>
                <a:gs pos="0">
                  <a:srgbClr val="6428AA"/>
                </a:gs>
                <a:gs pos="22846">
                  <a:srgbClr val="6428AA"/>
                </a:gs>
                <a:gs pos="63240">
                  <a:srgbClr val="863DC8"/>
                </a:gs>
                <a:gs pos="99804">
                  <a:srgbClr val="A852E6"/>
                </a:gs>
                <a:gs pos="100000">
                  <a:srgbClr val="A852E6"/>
                </a:gs>
              </a:gsLst>
              <a:lin ang="2089255"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3" name="Google Shape;223;p19"/>
            <p:cNvSpPr/>
            <p:nvPr/>
          </p:nvSpPr>
          <p:spPr>
            <a:xfrm>
              <a:off x="2184264" y="1829052"/>
              <a:ext cx="617235" cy="767842"/>
            </a:xfrm>
            <a:custGeom>
              <a:avLst/>
              <a:gdLst/>
              <a:ahLst/>
              <a:cxnLst/>
              <a:rect l="l" t="t" r="r" b="b"/>
              <a:pathLst>
                <a:path w="21600" h="21600" extrusionOk="0">
                  <a:moveTo>
                    <a:pt x="0" y="17905"/>
                  </a:moveTo>
                  <a:lnTo>
                    <a:pt x="3338" y="21600"/>
                  </a:lnTo>
                  <a:cubicBezTo>
                    <a:pt x="11921" y="16586"/>
                    <a:pt x="18313" y="9520"/>
                    <a:pt x="21600" y="1412"/>
                  </a:cubicBezTo>
                  <a:lnTo>
                    <a:pt x="16194" y="0"/>
                  </a:lnTo>
                  <a:cubicBezTo>
                    <a:pt x="13279" y="7191"/>
                    <a:pt x="7611" y="13457"/>
                    <a:pt x="0" y="17905"/>
                  </a:cubicBezTo>
                  <a:close/>
                </a:path>
              </a:pathLst>
            </a:custGeom>
            <a:gradFill>
              <a:gsLst>
                <a:gs pos="0">
                  <a:srgbClr val="0CB100"/>
                </a:gs>
                <a:gs pos="2419">
                  <a:srgbClr val="0CB100"/>
                </a:gs>
                <a:gs pos="29316">
                  <a:srgbClr val="85CE02"/>
                </a:gs>
                <a:gs pos="100000">
                  <a:srgbClr val="FFEA03"/>
                </a:gs>
              </a:gsLst>
              <a:lin ang="2089255"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4" name="Google Shape;224;p19"/>
            <p:cNvSpPr/>
            <p:nvPr/>
          </p:nvSpPr>
          <p:spPr>
            <a:xfrm>
              <a:off x="1435760" y="2465865"/>
              <a:ext cx="843898" cy="405434"/>
            </a:xfrm>
            <a:custGeom>
              <a:avLst/>
              <a:gdLst/>
              <a:ahLst/>
              <a:cxnLst/>
              <a:rect l="l" t="t" r="r" b="b"/>
              <a:pathLst>
                <a:path w="21600" h="21576" extrusionOk="0">
                  <a:moveTo>
                    <a:pt x="0" y="12925"/>
                  </a:moveTo>
                  <a:lnTo>
                    <a:pt x="0" y="21575"/>
                  </a:lnTo>
                  <a:cubicBezTo>
                    <a:pt x="7762" y="21600"/>
                    <a:pt x="15327" y="16492"/>
                    <a:pt x="21600" y="6990"/>
                  </a:cubicBezTo>
                  <a:lnTo>
                    <a:pt x="19158" y="0"/>
                  </a:lnTo>
                  <a:cubicBezTo>
                    <a:pt x="13594" y="8424"/>
                    <a:pt x="6884" y="12950"/>
                    <a:pt x="0" y="12925"/>
                  </a:cubicBezTo>
                  <a:close/>
                </a:path>
              </a:pathLst>
            </a:custGeom>
            <a:gradFill>
              <a:gsLst>
                <a:gs pos="0">
                  <a:srgbClr val="FF8A00"/>
                </a:gs>
                <a:gs pos="2419">
                  <a:srgbClr val="FF8A00"/>
                </a:gs>
                <a:gs pos="29316">
                  <a:srgbClr val="FFBA02"/>
                </a:gs>
                <a:gs pos="100000">
                  <a:srgbClr val="FFEA03"/>
                </a:gs>
              </a:gsLst>
              <a:lin ang="2089255"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5" name="Google Shape;225;p19"/>
            <p:cNvSpPr/>
            <p:nvPr/>
          </p:nvSpPr>
          <p:spPr>
            <a:xfrm>
              <a:off x="-1" y="991960"/>
              <a:ext cx="224497" cy="887269"/>
            </a:xfrm>
            <a:custGeom>
              <a:avLst/>
              <a:gdLst/>
              <a:ahLst/>
              <a:cxnLst/>
              <a:rect l="l" t="t" r="r" b="b"/>
              <a:pathLst>
                <a:path w="19566" h="21600" extrusionOk="0">
                  <a:moveTo>
                    <a:pt x="14153" y="10801"/>
                  </a:moveTo>
                  <a:cubicBezTo>
                    <a:pt x="14145" y="7549"/>
                    <a:pt x="15972" y="4316"/>
                    <a:pt x="19566" y="1222"/>
                  </a:cubicBezTo>
                  <a:lnTo>
                    <a:pt x="6103" y="0"/>
                  </a:lnTo>
                  <a:cubicBezTo>
                    <a:pt x="-2034" y="7021"/>
                    <a:pt x="-2034" y="14579"/>
                    <a:pt x="6103" y="21600"/>
                  </a:cubicBezTo>
                  <a:lnTo>
                    <a:pt x="19566" y="20378"/>
                  </a:lnTo>
                  <a:cubicBezTo>
                    <a:pt x="15972" y="17285"/>
                    <a:pt x="14145" y="14053"/>
                    <a:pt x="14153" y="10801"/>
                  </a:cubicBezTo>
                  <a:close/>
                </a:path>
              </a:pathLst>
            </a:custGeom>
            <a:gradFill>
              <a:gsLst>
                <a:gs pos="0">
                  <a:srgbClr val="21C885"/>
                </a:gs>
                <a:gs pos="23892">
                  <a:srgbClr val="21C885"/>
                </a:gs>
                <a:gs pos="50473">
                  <a:srgbClr val="7FE478"/>
                </a:gs>
                <a:gs pos="100000">
                  <a:srgbClr val="DEFF6B"/>
                </a:gs>
              </a:gsLst>
              <a:lin ang="2089255"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6" name="Google Shape;226;p19"/>
            <p:cNvSpPr/>
            <p:nvPr/>
          </p:nvSpPr>
          <p:spPr>
            <a:xfrm>
              <a:off x="70023" y="1829052"/>
              <a:ext cx="617234" cy="767842"/>
            </a:xfrm>
            <a:custGeom>
              <a:avLst/>
              <a:gdLst/>
              <a:ahLst/>
              <a:cxnLst/>
              <a:rect l="l" t="t" r="r" b="b"/>
              <a:pathLst>
                <a:path w="21600" h="21600" extrusionOk="0">
                  <a:moveTo>
                    <a:pt x="5406" y="0"/>
                  </a:moveTo>
                  <a:lnTo>
                    <a:pt x="0" y="1412"/>
                  </a:lnTo>
                  <a:cubicBezTo>
                    <a:pt x="3287" y="9520"/>
                    <a:pt x="9679" y="16586"/>
                    <a:pt x="18262" y="21600"/>
                  </a:cubicBezTo>
                  <a:lnTo>
                    <a:pt x="21600" y="17905"/>
                  </a:lnTo>
                  <a:cubicBezTo>
                    <a:pt x="13989" y="13457"/>
                    <a:pt x="8321" y="7191"/>
                    <a:pt x="5406" y="0"/>
                  </a:cubicBezTo>
                  <a:close/>
                </a:path>
              </a:pathLst>
            </a:custGeom>
            <a:gradFill>
              <a:gsLst>
                <a:gs pos="0">
                  <a:srgbClr val="FF2E3D"/>
                </a:gs>
                <a:gs pos="29033">
                  <a:srgbClr val="FF2E3D"/>
                </a:gs>
                <a:gs pos="50479">
                  <a:srgbClr val="FF3B55"/>
                </a:gs>
                <a:gs pos="74482">
                  <a:srgbClr val="FF486D"/>
                </a:gs>
                <a:gs pos="100000">
                  <a:srgbClr val="FF486D"/>
                </a:gs>
              </a:gsLst>
              <a:lin ang="685541"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7" name="Google Shape;227;p19"/>
            <p:cNvSpPr/>
            <p:nvPr/>
          </p:nvSpPr>
          <p:spPr>
            <a:xfrm>
              <a:off x="591862" y="2465540"/>
              <a:ext cx="843899" cy="405110"/>
            </a:xfrm>
            <a:custGeom>
              <a:avLst/>
              <a:gdLst/>
              <a:ahLst/>
              <a:cxnLst/>
              <a:rect l="l" t="t" r="r" b="b"/>
              <a:pathLst>
                <a:path w="21600" h="21571" extrusionOk="0">
                  <a:moveTo>
                    <a:pt x="2442" y="0"/>
                  </a:moveTo>
                  <a:lnTo>
                    <a:pt x="0" y="6994"/>
                  </a:lnTo>
                  <a:cubicBezTo>
                    <a:pt x="6274" y="16495"/>
                    <a:pt x="13839" y="21600"/>
                    <a:pt x="21600" y="21570"/>
                  </a:cubicBezTo>
                  <a:lnTo>
                    <a:pt x="21600" y="12915"/>
                  </a:lnTo>
                  <a:cubicBezTo>
                    <a:pt x="14717" y="12946"/>
                    <a:pt x="8007" y="8423"/>
                    <a:pt x="2442" y="0"/>
                  </a:cubicBezTo>
                  <a:close/>
                </a:path>
              </a:pathLst>
            </a:custGeom>
            <a:gradFill>
              <a:gsLst>
                <a:gs pos="0">
                  <a:srgbClr val="8F007E"/>
                </a:gs>
                <a:gs pos="2419">
                  <a:srgbClr val="8F007E"/>
                </a:gs>
                <a:gs pos="29316">
                  <a:srgbClr val="BC1C98"/>
                </a:gs>
                <a:gs pos="100000">
                  <a:srgbClr val="EA39B2"/>
                </a:gs>
              </a:gsLst>
              <a:lin ang="2089255" scaled="0"/>
            </a:gra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6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fade">
                                      <p:cBhvr>
                                        <p:cTn id="12" dur="600"/>
                                        <p:tgtEl>
                                          <p:spTgt spid="213"/>
                                        </p:tgtEl>
                                      </p:cBhvr>
                                    </p:animEffect>
                                  </p:childTnLst>
                                </p:cTn>
                              </p:par>
                            </p:childTnLst>
                          </p:cTn>
                        </p:par>
                        <p:par>
                          <p:cTn id="13" fill="hold">
                            <p:stCondLst>
                              <p:cond delay="600"/>
                            </p:stCondLst>
                            <p:childTnLst>
                              <p:par>
                                <p:cTn id="14" presetID="10" presetClass="entr" presetSubtype="0" fill="hold" nodeType="afterEffect">
                                  <p:stCondLst>
                                    <p:cond delay="0"/>
                                  </p:stCondLst>
                                  <p:childTnLst>
                                    <p:set>
                                      <p:cBhvr>
                                        <p:cTn id="15" dur="1" fill="hold">
                                          <p:stCondLst>
                                            <p:cond delay="0"/>
                                          </p:stCondLst>
                                        </p:cTn>
                                        <p:tgtEl>
                                          <p:spTgt spid="209"/>
                                        </p:tgtEl>
                                        <p:attrNameLst>
                                          <p:attrName>style.visibility</p:attrName>
                                        </p:attrNameLst>
                                      </p:cBhvr>
                                      <p:to>
                                        <p:strVal val="visible"/>
                                      </p:to>
                                    </p:set>
                                    <p:animEffect transition="in" filter="fade">
                                      <p:cBhvr>
                                        <p:cTn id="16" dur="600"/>
                                        <p:tgtEl>
                                          <p:spTgt spid="209"/>
                                        </p:tgtEl>
                                      </p:cBhvr>
                                    </p:animEffect>
                                  </p:childTnLst>
                                </p:cTn>
                              </p:par>
                            </p:childTnLst>
                          </p:cTn>
                        </p:par>
                        <p:par>
                          <p:cTn id="17" fill="hold">
                            <p:stCondLst>
                              <p:cond delay="1200"/>
                            </p:stCondLst>
                            <p:childTnLst>
                              <p:par>
                                <p:cTn id="18" presetID="10" presetClass="entr" presetSubtype="0" fill="hold" nodeType="afterEffect">
                                  <p:stCondLst>
                                    <p:cond delay="0"/>
                                  </p:stCondLst>
                                  <p:childTnLst>
                                    <p:set>
                                      <p:cBhvr>
                                        <p:cTn id="19" dur="1" fill="hold">
                                          <p:stCondLst>
                                            <p:cond delay="0"/>
                                          </p:stCondLst>
                                        </p:cTn>
                                        <p:tgtEl>
                                          <p:spTgt spid="207"/>
                                        </p:tgtEl>
                                        <p:attrNameLst>
                                          <p:attrName>style.visibility</p:attrName>
                                        </p:attrNameLst>
                                      </p:cBhvr>
                                      <p:to>
                                        <p:strVal val="visible"/>
                                      </p:to>
                                    </p:set>
                                    <p:animEffect transition="in" filter="fade">
                                      <p:cBhvr>
                                        <p:cTn id="20" dur="600"/>
                                        <p:tgtEl>
                                          <p:spTgt spid="207"/>
                                        </p:tgtEl>
                                      </p:cBhvr>
                                    </p:animEffect>
                                  </p:childTnLst>
                                </p:cTn>
                              </p:par>
                            </p:childTnLst>
                          </p:cTn>
                        </p:par>
                        <p:par>
                          <p:cTn id="21" fill="hold">
                            <p:stCondLst>
                              <p:cond delay="1800"/>
                            </p:stCondLst>
                            <p:childTnLst>
                              <p:par>
                                <p:cTn id="22" presetID="10" presetClass="entr" presetSubtype="0" fill="hold" nodeType="afterEffect">
                                  <p:stCondLst>
                                    <p:cond delay="0"/>
                                  </p:stCondLst>
                                  <p:childTnLst>
                                    <p:set>
                                      <p:cBhvr>
                                        <p:cTn id="23" dur="1" fill="hold">
                                          <p:stCondLst>
                                            <p:cond delay="0"/>
                                          </p:stCondLst>
                                        </p:cTn>
                                        <p:tgtEl>
                                          <p:spTgt spid="208"/>
                                        </p:tgtEl>
                                        <p:attrNameLst>
                                          <p:attrName>style.visibility</p:attrName>
                                        </p:attrNameLst>
                                      </p:cBhvr>
                                      <p:to>
                                        <p:strVal val="visible"/>
                                      </p:to>
                                    </p:set>
                                    <p:animEffect transition="in" filter="fade">
                                      <p:cBhvr>
                                        <p:cTn id="24" dur="600"/>
                                        <p:tgtEl>
                                          <p:spTgt spid="208"/>
                                        </p:tgtEl>
                                      </p:cBhvr>
                                    </p:animEffect>
                                  </p:childTnLst>
                                </p:cTn>
                              </p:par>
                            </p:childTnLst>
                          </p:cTn>
                        </p:par>
                        <p:par>
                          <p:cTn id="25" fill="hold">
                            <p:stCondLst>
                              <p:cond delay="2400"/>
                            </p:stCondLst>
                            <p:childTnLst>
                              <p:par>
                                <p:cTn id="26" presetID="10" presetClass="entr" presetSubtype="0" fill="hold" nodeType="afterEffect">
                                  <p:stCondLst>
                                    <p:cond delay="0"/>
                                  </p:stCondLst>
                                  <p:childTnLst>
                                    <p:set>
                                      <p:cBhvr>
                                        <p:cTn id="27" dur="1" fill="hold">
                                          <p:stCondLst>
                                            <p:cond delay="0"/>
                                          </p:stCondLst>
                                        </p:cTn>
                                        <p:tgtEl>
                                          <p:spTgt spid="215"/>
                                        </p:tgtEl>
                                        <p:attrNameLst>
                                          <p:attrName>style.visibility</p:attrName>
                                        </p:attrNameLst>
                                      </p:cBhvr>
                                      <p:to>
                                        <p:strVal val="visible"/>
                                      </p:to>
                                    </p:set>
                                    <p:animEffect transition="in" filter="fade">
                                      <p:cBhvr>
                                        <p:cTn id="28" dur="600"/>
                                        <p:tgtEl>
                                          <p:spTgt spid="2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4"/>
                                        </p:tgtEl>
                                        <p:attrNameLst>
                                          <p:attrName>style.visibility</p:attrName>
                                        </p:attrNameLst>
                                      </p:cBhvr>
                                      <p:to>
                                        <p:strVal val="visible"/>
                                      </p:to>
                                    </p:set>
                                    <p:animEffect transition="in" filter="fade">
                                      <p:cBhvr>
                                        <p:cTn id="33" dur="600"/>
                                        <p:tgtEl>
                                          <p:spTgt spid="214"/>
                                        </p:tgtEl>
                                      </p:cBhvr>
                                    </p:animEffect>
                                  </p:childTnLst>
                                </p:cTn>
                              </p:par>
                            </p:childTnLst>
                          </p:cTn>
                        </p:par>
                        <p:par>
                          <p:cTn id="34" fill="hold">
                            <p:stCondLst>
                              <p:cond delay="600"/>
                            </p:stCondLst>
                            <p:childTnLst>
                              <p:par>
                                <p:cTn id="35" presetID="10" presetClass="entr" presetSubtype="0" fill="hold" nodeType="afterEffect">
                                  <p:stCondLst>
                                    <p:cond delay="0"/>
                                  </p:stCondLst>
                                  <p:childTnLst>
                                    <p:set>
                                      <p:cBhvr>
                                        <p:cTn id="36" dur="1" fill="hold">
                                          <p:stCondLst>
                                            <p:cond delay="0"/>
                                          </p:stCondLst>
                                        </p:cTn>
                                        <p:tgtEl>
                                          <p:spTgt spid="212"/>
                                        </p:tgtEl>
                                        <p:attrNameLst>
                                          <p:attrName>style.visibility</p:attrName>
                                        </p:attrNameLst>
                                      </p:cBhvr>
                                      <p:to>
                                        <p:strVal val="visible"/>
                                      </p:to>
                                    </p:set>
                                    <p:animEffect transition="in" filter="fade">
                                      <p:cBhvr>
                                        <p:cTn id="37" dur="600"/>
                                        <p:tgtEl>
                                          <p:spTgt spid="212"/>
                                        </p:tgtEl>
                                      </p:cBhvr>
                                    </p:animEffect>
                                  </p:childTnLst>
                                </p:cTn>
                              </p:par>
                            </p:childTnLst>
                          </p:cTn>
                        </p:par>
                        <p:par>
                          <p:cTn id="38" fill="hold">
                            <p:stCondLst>
                              <p:cond delay="1200"/>
                            </p:stCondLst>
                            <p:childTnLst>
                              <p:par>
                                <p:cTn id="39" presetID="10" presetClass="entr" presetSubtype="0" fill="hold" nodeType="afterEffect">
                                  <p:stCondLst>
                                    <p:cond delay="0"/>
                                  </p:stCondLst>
                                  <p:childTnLst>
                                    <p:set>
                                      <p:cBhvr>
                                        <p:cTn id="40" dur="1" fill="hold">
                                          <p:stCondLst>
                                            <p:cond delay="0"/>
                                          </p:stCondLst>
                                        </p:cTn>
                                        <p:tgtEl>
                                          <p:spTgt spid="210"/>
                                        </p:tgtEl>
                                        <p:attrNameLst>
                                          <p:attrName>style.visibility</p:attrName>
                                        </p:attrNameLst>
                                      </p:cBhvr>
                                      <p:to>
                                        <p:strVal val="visible"/>
                                      </p:to>
                                    </p:set>
                                    <p:animEffect transition="in" filter="fade">
                                      <p:cBhvr>
                                        <p:cTn id="41" dur="600"/>
                                        <p:tgtEl>
                                          <p:spTgt spid="210"/>
                                        </p:tgtEl>
                                      </p:cBhvr>
                                    </p:animEffect>
                                  </p:childTnLst>
                                </p:cTn>
                              </p:par>
                            </p:childTnLst>
                          </p:cTn>
                        </p:par>
                        <p:par>
                          <p:cTn id="42" fill="hold">
                            <p:stCondLst>
                              <p:cond delay="1800"/>
                            </p:stCondLst>
                            <p:childTnLst>
                              <p:par>
                                <p:cTn id="43" presetID="10" presetClass="entr" presetSubtype="0" fill="hold" nodeType="afterEffect">
                                  <p:stCondLst>
                                    <p:cond delay="0"/>
                                  </p:stCondLst>
                                  <p:childTnLst>
                                    <p:set>
                                      <p:cBhvr>
                                        <p:cTn id="44" dur="1" fill="hold">
                                          <p:stCondLst>
                                            <p:cond delay="0"/>
                                          </p:stCondLst>
                                        </p:cTn>
                                        <p:tgtEl>
                                          <p:spTgt spid="211"/>
                                        </p:tgtEl>
                                        <p:attrNameLst>
                                          <p:attrName>style.visibility</p:attrName>
                                        </p:attrNameLst>
                                      </p:cBhvr>
                                      <p:to>
                                        <p:strVal val="visible"/>
                                      </p:to>
                                    </p:set>
                                    <p:animEffect transition="in" filter="fade">
                                      <p:cBhvr>
                                        <p:cTn id="45" dur="600"/>
                                        <p:tgtEl>
                                          <p:spTgt spid="211"/>
                                        </p:tgtEl>
                                      </p:cBhvr>
                                    </p:animEffect>
                                  </p:childTnLst>
                                </p:cTn>
                              </p:par>
                            </p:childTnLst>
                          </p:cTn>
                        </p:par>
                        <p:par>
                          <p:cTn id="46" fill="hold">
                            <p:stCondLst>
                              <p:cond delay="2400"/>
                            </p:stCondLst>
                            <p:childTnLst>
                              <p:par>
                                <p:cTn id="47" presetID="10" presetClass="entr" presetSubtype="0" fill="hold" nodeType="afterEffect">
                                  <p:stCondLst>
                                    <p:cond delay="0"/>
                                  </p:stCondLst>
                                  <p:childTnLst>
                                    <p:set>
                                      <p:cBhvr>
                                        <p:cTn id="48" dur="1" fill="hold">
                                          <p:stCondLst>
                                            <p:cond delay="0"/>
                                          </p:stCondLst>
                                        </p:cTn>
                                        <p:tgtEl>
                                          <p:spTgt spid="216"/>
                                        </p:tgtEl>
                                        <p:attrNameLst>
                                          <p:attrName>style.visibility</p:attrName>
                                        </p:attrNameLst>
                                      </p:cBhvr>
                                      <p:to>
                                        <p:strVal val="visible"/>
                                      </p:to>
                                    </p:set>
                                    <p:animEffect transition="in" filter="fade">
                                      <p:cBhvr>
                                        <p:cTn id="49" dur="6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3" name="Google Shape;233;p20"/>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4" name="Google Shape;234;p20"/>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5" name="Google Shape;235;p20"/>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6" name="Google Shape;236;p20"/>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7" name="Google Shape;237;p20"/>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8" name="Google Shape;238;p20"/>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39" name="Google Shape;239;p20" descr="Phan Bội Châu và Phong trào Đông Du - Đài Phát thanh và Truyền hình Điện  Biên"/>
          <p:cNvPicPr preferRelativeResize="0"/>
          <p:nvPr/>
        </p:nvPicPr>
        <p:blipFill rotWithShape="1">
          <a:blip r:embed="rId3">
            <a:alphaModFix/>
          </a:blip>
          <a:srcRect/>
          <a:stretch/>
        </p:blipFill>
        <p:spPr>
          <a:xfrm>
            <a:off x="330628" y="227121"/>
            <a:ext cx="4737120" cy="6478012"/>
          </a:xfrm>
          <a:prstGeom prst="rect">
            <a:avLst/>
          </a:prstGeom>
          <a:noFill/>
          <a:ln>
            <a:noFill/>
          </a:ln>
        </p:spPr>
      </p:pic>
      <p:sp>
        <p:nvSpPr>
          <p:cNvPr id="240" name="Google Shape;240;p20"/>
          <p:cNvSpPr txBox="1"/>
          <p:nvPr/>
        </p:nvSpPr>
        <p:spPr>
          <a:xfrm>
            <a:off x="5384799" y="114300"/>
            <a:ext cx="6595533" cy="3046988"/>
          </a:xfrm>
          <a:prstGeom prst="rect">
            <a:avLst/>
          </a:prstGeom>
          <a:solidFill>
            <a:srgbClr val="FFFFFF"/>
          </a:solidFill>
          <a:ln w="9525" cap="flat" cmpd="sng">
            <a:solidFill>
              <a:srgbClr val="4472C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B0F0"/>
              </a:buClr>
              <a:buSzPts val="2400"/>
              <a:buFont typeface="Times New Roman"/>
              <a:buNone/>
            </a:pPr>
            <a:r>
              <a:rPr lang="vi-VN" sz="2400" b="1" i="0" u="none" strike="noStrike" cap="none">
                <a:solidFill>
                  <a:srgbClr val="00B0F0"/>
                </a:solidFill>
                <a:latin typeface="Times New Roman"/>
                <a:ea typeface="Times New Roman"/>
                <a:cs typeface="Times New Roman"/>
                <a:sym typeface="Times New Roman"/>
              </a:rPr>
              <a:t>“</a:t>
            </a:r>
            <a:r>
              <a:rPr lang="vi-VN" sz="2400" b="1" i="1" u="none" strike="noStrike" cap="none">
                <a:solidFill>
                  <a:srgbClr val="00B0F0"/>
                </a:solidFill>
                <a:latin typeface="Times New Roman"/>
                <a:ea typeface="Times New Roman"/>
                <a:cs typeface="Times New Roman"/>
                <a:sym typeface="Times New Roman"/>
              </a:rPr>
              <a:t>nước Tàu hiện nay quốc thể đã suy hèn, cứu mình không xong thì cứu được ai. Duy nước Nhật Bản là một nước tân tiến ở trong nòi giống da vàng mới đánh được Nga, dã tâm đang hăng lắm. Tới đó, đem hết lợi hại tỏ với nó, tất nó ứng viện cho ta. Nếu nó không xuất binh nữa mà (ta tới) mướn tư lương mua khí giới, tất có thể dễ lắm</a:t>
            </a:r>
            <a:r>
              <a:rPr lang="vi-VN" sz="2400" b="1" i="0" u="none" strike="noStrike" cap="none">
                <a:solidFill>
                  <a:srgbClr val="00B0F0"/>
                </a:solidFill>
                <a:latin typeface="Times New Roman"/>
                <a:ea typeface="Times New Roman"/>
                <a:cs typeface="Times New Roman"/>
                <a:sym typeface="Times New Roman"/>
              </a:rPr>
              <a:t>...”</a:t>
            </a:r>
            <a:endParaRPr/>
          </a:p>
          <a:p>
            <a:pPr marL="0" marR="0" lvl="0" indent="0" algn="just" rtl="0">
              <a:lnSpc>
                <a:spcPct val="100000"/>
              </a:lnSpc>
              <a:spcBef>
                <a:spcPts val="0"/>
              </a:spcBef>
              <a:spcAft>
                <a:spcPts val="0"/>
              </a:spcAft>
              <a:buClr>
                <a:srgbClr val="00B0F0"/>
              </a:buClr>
              <a:buSzPts val="2400"/>
              <a:buFont typeface="Times New Roman"/>
              <a:buNone/>
            </a:pPr>
            <a:r>
              <a:rPr lang="vi-VN" sz="2400" b="1" i="0" u="none" strike="noStrike" cap="none">
                <a:solidFill>
                  <a:srgbClr val="00B0F0"/>
                </a:solidFill>
                <a:latin typeface="Times New Roman"/>
                <a:ea typeface="Times New Roman"/>
                <a:cs typeface="Times New Roman"/>
                <a:sym typeface="Times New Roman"/>
              </a:rPr>
              <a:t>Theo Phan Bội Châu toàn tập (Tập 6), tr. 77</a:t>
            </a:r>
            <a:endParaRPr/>
          </a:p>
        </p:txBody>
      </p:sp>
      <p:sp>
        <p:nvSpPr>
          <p:cNvPr id="241" name="Google Shape;241;p20"/>
          <p:cNvSpPr txBox="1"/>
          <p:nvPr/>
        </p:nvSpPr>
        <p:spPr>
          <a:xfrm>
            <a:off x="457638" y="5903892"/>
            <a:ext cx="4483100" cy="954107"/>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2800"/>
              <a:buFont typeface="Times New Roman"/>
              <a:buNone/>
            </a:pPr>
            <a:r>
              <a:rPr lang="vi-VN" sz="2800" b="1" i="0" u="none" strike="noStrike" cap="none">
                <a:solidFill>
                  <a:srgbClr val="00B0F0"/>
                </a:solidFill>
                <a:latin typeface="Times New Roman"/>
                <a:ea typeface="Times New Roman"/>
                <a:cs typeface="Times New Roman"/>
                <a:sym typeface="Times New Roman"/>
              </a:rPr>
              <a:t>Phan Bội Châu</a:t>
            </a:r>
            <a:endParaRPr/>
          </a:p>
          <a:p>
            <a:pPr marL="0" marR="0" lvl="0" indent="0" algn="ctr" rtl="0">
              <a:lnSpc>
                <a:spcPct val="100000"/>
              </a:lnSpc>
              <a:spcBef>
                <a:spcPts val="0"/>
              </a:spcBef>
              <a:spcAft>
                <a:spcPts val="0"/>
              </a:spcAft>
              <a:buClr>
                <a:srgbClr val="00B0F0"/>
              </a:buClr>
              <a:buSzPts val="2800"/>
              <a:buFont typeface="Times New Roman"/>
              <a:buNone/>
            </a:pPr>
            <a:r>
              <a:rPr lang="vi-VN" sz="2800" b="1" i="0" u="none" strike="noStrike" cap="none">
                <a:solidFill>
                  <a:srgbClr val="00B0F0"/>
                </a:solidFill>
                <a:latin typeface="Times New Roman"/>
                <a:ea typeface="Times New Roman"/>
                <a:cs typeface="Times New Roman"/>
                <a:sym typeface="Times New Roman"/>
              </a:rPr>
              <a:t>(1867 – 1940) </a:t>
            </a:r>
            <a:endParaRPr sz="2800" b="1" i="0" u="none" strike="noStrike" cap="none">
              <a:solidFill>
                <a:srgbClr val="00B0F0"/>
              </a:solidFill>
              <a:latin typeface="Times New Roman"/>
              <a:ea typeface="Times New Roman"/>
              <a:cs typeface="Times New Roman"/>
              <a:sym typeface="Times New Roman"/>
            </a:endParaRPr>
          </a:p>
        </p:txBody>
      </p:sp>
      <p:pic>
        <p:nvPicPr>
          <p:cNvPr id="242" name="Google Shape;242;p20"/>
          <p:cNvPicPr preferRelativeResize="0"/>
          <p:nvPr/>
        </p:nvPicPr>
        <p:blipFill rotWithShape="1">
          <a:blip r:embed="rId4">
            <a:alphaModFix/>
          </a:blip>
          <a:srcRect/>
          <a:stretch/>
        </p:blipFill>
        <p:spPr>
          <a:xfrm>
            <a:off x="5664198" y="3161288"/>
            <a:ext cx="5829301" cy="3509725"/>
          </a:xfrm>
          <a:prstGeom prst="rect">
            <a:avLst/>
          </a:prstGeom>
          <a:noFill/>
          <a:ln>
            <a:noFill/>
          </a:ln>
        </p:spPr>
      </p:pic>
      <p:sp>
        <p:nvSpPr>
          <p:cNvPr id="243" name="Google Shape;243;p20"/>
          <p:cNvSpPr txBox="1"/>
          <p:nvPr/>
        </p:nvSpPr>
        <p:spPr>
          <a:xfrm>
            <a:off x="5664198" y="5903893"/>
            <a:ext cx="6057902" cy="954107"/>
          </a:xfrm>
          <a:prstGeom prst="rect">
            <a:avLst/>
          </a:prstGeom>
          <a:solidFill>
            <a:srgbClr val="FFFF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F0"/>
              </a:buClr>
              <a:buSzPts val="2800"/>
              <a:buFont typeface="Times New Roman"/>
              <a:buNone/>
            </a:pPr>
            <a:r>
              <a:rPr lang="vi-VN" sz="2800" b="1" i="0" u="none" strike="noStrike" cap="none">
                <a:solidFill>
                  <a:srgbClr val="00B0F0"/>
                </a:solidFill>
                <a:latin typeface="Times New Roman"/>
                <a:ea typeface="Times New Roman"/>
                <a:cs typeface="Times New Roman"/>
                <a:sym typeface="Times New Roman"/>
              </a:rPr>
              <a:t>Một số lưu học sinh của phong trào Đông Du (1905-1908).</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9" name="Google Shape;249;p21"/>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0" name="Google Shape;250;p21"/>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1" name="Google Shape;251;p21"/>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2" name="Google Shape;252;p21"/>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3" name="Google Shape;253;p21"/>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4" name="Google Shape;254;p21"/>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5" name="Google Shape;255;p21"/>
          <p:cNvSpPr txBox="1"/>
          <p:nvPr/>
        </p:nvSpPr>
        <p:spPr>
          <a:xfrm>
            <a:off x="494793" y="4322746"/>
            <a:ext cx="11202414" cy="2246769"/>
          </a:xfrm>
          <a:prstGeom prst="rect">
            <a:avLst/>
          </a:prstGeom>
          <a:solidFill>
            <a:srgbClr val="FFFFFF"/>
          </a:solidFill>
          <a:ln w="9525" cap="flat" cmpd="sng">
            <a:solidFill>
              <a:srgbClr val="4472C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B0F0"/>
              </a:buClr>
              <a:buSzPts val="2800"/>
              <a:buFont typeface="Times New Roman"/>
              <a:buNone/>
            </a:pPr>
            <a:r>
              <a:rPr lang="vi-VN" sz="2800" b="1" i="0" u="none" strike="noStrike" cap="none">
                <a:solidFill>
                  <a:srgbClr val="00B0F0"/>
                </a:solidFill>
                <a:latin typeface="Times New Roman"/>
                <a:ea typeface="Times New Roman"/>
                <a:cs typeface="Times New Roman"/>
                <a:sym typeface="Times New Roman"/>
              </a:rPr>
              <a:t>Tại Nhật Bản, Phan Bội Châu kết thân với một số nhà yêu nước, ủng hộ Việt Nam như Ô-ku-mu-ra, Ca-si-qua-ba-ra Bun-ta-rô, bác sĩ A-xa-ba Xa-ki-ta-rô,... Những nhà yêu nước Nhật Bản đã giúp đỡ tận tình cho Phan Bội Châu và các học sinh Việt Nam tham gia phong trào Đông Du đang học trong các trường ở Nhật Bản cả về vật chất lẫn tinh thần.</a:t>
            </a:r>
            <a:endParaRPr/>
          </a:p>
        </p:txBody>
      </p:sp>
      <p:pic>
        <p:nvPicPr>
          <p:cNvPr id="256" name="Google Shape;256;p21" descr="Về tấm bia tri ân người giúp đỡ cụ Phan Bội Châu tại Nhật Bản - Báo Công an  Nhân dân điện tử"/>
          <p:cNvPicPr preferRelativeResize="0"/>
          <p:nvPr/>
        </p:nvPicPr>
        <p:blipFill rotWithShape="1">
          <a:blip r:embed="rId3">
            <a:alphaModFix/>
          </a:blip>
          <a:srcRect/>
          <a:stretch/>
        </p:blipFill>
        <p:spPr>
          <a:xfrm>
            <a:off x="1670670" y="-1"/>
            <a:ext cx="8152192" cy="43883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3041</Words>
  <Application>Microsoft Office PowerPoint</Application>
  <PresentationFormat>Widescreen</PresentationFormat>
  <Paragraphs>93</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Century Gothic</vt:lpstr>
      <vt:lpstr>Bellota</vt:lpstr>
      <vt:lpstr>Times New Roman</vt:lpstr>
      <vt:lpstr>Calibri</vt:lpstr>
      <vt:lpstr>Avenir</vt:lpstr>
      <vt:lpstr>Impact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DELL</cp:lastModifiedBy>
  <cp:revision>1</cp:revision>
  <dcterms:modified xsi:type="dcterms:W3CDTF">2024-11-25T04:00:22Z</dcterms:modified>
</cp:coreProperties>
</file>