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321" r:id="rId3"/>
    <p:sldId id="257" r:id="rId4"/>
    <p:sldId id="258" r:id="rId5"/>
    <p:sldId id="259" r:id="rId6"/>
    <p:sldId id="260" r:id="rId7"/>
    <p:sldId id="261" r:id="rId8"/>
    <p:sldId id="263" r:id="rId9"/>
    <p:sldId id="265" r:id="rId10"/>
    <p:sldId id="267" r:id="rId11"/>
    <p:sldId id="269" r:id="rId12"/>
    <p:sldId id="271" r:id="rId13"/>
    <p:sldId id="272" r:id="rId14"/>
    <p:sldId id="274" r:id="rId15"/>
    <p:sldId id="275" r:id="rId16"/>
    <p:sldId id="276" r:id="rId17"/>
    <p:sldId id="277"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324" r:id="rId34"/>
    <p:sldId id="298" r:id="rId35"/>
    <p:sldId id="299" r:id="rId36"/>
    <p:sldId id="300" r:id="rId37"/>
    <p:sldId id="301" r:id="rId38"/>
    <p:sldId id="325" r:id="rId39"/>
    <p:sldId id="326" r:id="rId40"/>
    <p:sldId id="305" r:id="rId41"/>
    <p:sldId id="322" r:id="rId42"/>
    <p:sldId id="306" r:id="rId43"/>
    <p:sldId id="307" r:id="rId44"/>
    <p:sldId id="323" r:id="rId45"/>
    <p:sldId id="317" r:id="rId46"/>
    <p:sldId id="308" r:id="rId47"/>
    <p:sldId id="311" r:id="rId48"/>
    <p:sldId id="310" r:id="rId49"/>
    <p:sldId id="327" r:id="rId50"/>
    <p:sldId id="329" r:id="rId51"/>
    <p:sldId id="328" r:id="rId52"/>
    <p:sldId id="314" r:id="rId53"/>
    <p:sldId id="320" r:id="rId54"/>
  </p:sldIdLst>
  <p:sldSz cx="18288000" cy="10287000"/>
  <p:notesSz cx="6858000" cy="9144000"/>
  <p:embeddedFontLst>
    <p:embeddedFont>
      <p:font typeface="Abril Fatface" panose="020F0502020204030204" pitchFamily="2" charset="0"/>
      <p:regular r:id="rId55"/>
    </p:embeddedFont>
    <p:embeddedFont>
      <p:font typeface="Arial Bold" panose="020B0704020202020204" pitchFamily="34" charset="0"/>
      <p:bold r:id="rId56"/>
    </p:embeddedFont>
    <p:embeddedFont>
      <p:font typeface="Balsamiq Sans" panose="020B0604020202020204" charset="0"/>
      <p:regular r:id="rId57"/>
    </p:embeddedFont>
    <p:embeddedFont>
      <p:font typeface="Balsamiq Sans Bold" panose="020B0604020202020204" charset="0"/>
      <p:regular r:id="rId58"/>
      <p:bold r:id="rId59"/>
    </p:embeddedFont>
    <p:embeddedFont>
      <p:font typeface="Berlin Sans FB" panose="020E0602020502020306" pitchFamily="34" charset="0"/>
      <p:regular r:id="rId60"/>
      <p:bold r:id="rId61"/>
    </p:embeddedFont>
    <p:embeddedFont>
      <p:font typeface="Bungee" panose="020B0604020202020204" charset="0"/>
      <p:regular r:id="rId62"/>
    </p:embeddedFont>
    <p:embeddedFont>
      <p:font typeface="Canva Sans Bold" panose="020B0604020202020204" charset="0"/>
      <p:regular r:id="rId63"/>
      <p:bold r:id="rId64"/>
    </p:embeddedFont>
    <p:embeddedFont>
      <p:font typeface="Carelia" panose="020B0604020202020204" charset="0"/>
      <p:regular r:id="rId65"/>
    </p:embeddedFont>
    <p:embeddedFont>
      <p:font typeface="Cubao" panose="020B0604020202020204" charset="0"/>
      <p:regular r:id="rId66"/>
    </p:embeddedFont>
    <p:embeddedFont>
      <p:font typeface="Cubao Narrow" panose="020B0604020202020204" charset="0"/>
      <p:regular r:id="rId67"/>
    </p:embeddedFont>
    <p:embeddedFont>
      <p:font typeface="Glacial Indifference" panose="020B0604020202020204" charset="0"/>
      <p:regular r:id="rId68"/>
    </p:embeddedFont>
    <p:embeddedFont>
      <p:font typeface="Glacial Indifference Bold" panose="020B0604020202020204" charset="0"/>
      <p:regular r:id="rId69"/>
      <p:bold r:id="rId70"/>
    </p:embeddedFont>
    <p:embeddedFont>
      <p:font typeface="Glacial Indifference Bold Italics" panose="020B0604020202020204" charset="0"/>
      <p:regular r:id="rId71"/>
      <p:bold r:id="rId72"/>
      <p:italic r:id="rId73"/>
      <p:boldItalic r:id="rId74"/>
    </p:embeddedFont>
    <p:embeddedFont>
      <p:font typeface="Handy Casual" panose="020B0604020202020204" charset="0"/>
      <p:regular r:id="rId75"/>
    </p:embeddedFont>
    <p:embeddedFont>
      <p:font typeface="Open Sans" panose="020B0606030504020204" pitchFamily="34" charset="0"/>
      <p:regular r:id="rId76"/>
      <p:bold r:id="rId77"/>
      <p:italic r:id="rId78"/>
      <p:boldItalic r:id="rId79"/>
    </p:embeddedFont>
    <p:embeddedFont>
      <p:font typeface="Quicksand Bold" panose="020B0604020202020204" charset="0"/>
      <p:regular r:id="rId80"/>
      <p:bold r:id="rId81"/>
    </p:embeddedFont>
    <p:embeddedFont>
      <p:font typeface="Rustic Printed" panose="020B0604020202020204" charset="0"/>
      <p:regular r:id="rId82"/>
    </p:embeddedFont>
    <p:embeddedFont>
      <p:font typeface="TAN Nimbus" charset="0"/>
      <p:regular r:id="rId83"/>
    </p:embeddedFont>
    <p:embeddedFont>
      <p:font typeface="Wedges" panose="020B0604020202020204"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449"/>
    <a:srgbClr val="B36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27A30-1E19-145E-EAEE-CBFB66C382FB}" v="275" dt="2024-12-19T04:54:18.491"/>
    <p1510:client id="{2D7592A1-81FB-6E96-FC78-7DC8DACCE222}" v="381" dt="2024-12-19T04:35:09.744"/>
    <p1510:client id="{A300B0B9-C599-95BA-EBC0-27A180681FD9}" v="349" dt="2024-12-19T04:03:51.877"/>
    <p1510:client id="{CFC5A071-2AFC-6201-7597-99EDE6B5284E}" v="18" dt="2024-12-19T04:37:19.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48" d="100"/>
          <a:sy n="48" d="100"/>
        </p:scale>
        <p:origin x="1090"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84" Type="http://schemas.openxmlformats.org/officeDocument/2006/relationships/font" Target="fonts/font30.fntdata"/><Relationship Id="rId89"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font" Target="fonts/font25.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slideLayout" Target="../slideLayouts/slideLayout7.xml"/><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audio" Target="../media/media2.mp3"/><Relationship Id="rId16" Type="http://schemas.openxmlformats.org/officeDocument/2006/relationships/image" Target="../media/image60.svg"/><Relationship Id="rId1" Type="http://schemas.microsoft.com/office/2007/relationships/media" Target="../media/media2.mp3"/><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18" Type="http://schemas.openxmlformats.org/officeDocument/2006/relationships/image" Target="../media/image77.png"/><Relationship Id="rId26" Type="http://schemas.openxmlformats.org/officeDocument/2006/relationships/image" Target="../media/image57.svg"/><Relationship Id="rId3" Type="http://schemas.openxmlformats.org/officeDocument/2006/relationships/image" Target="../media/image62.svg"/><Relationship Id="rId21" Type="http://schemas.openxmlformats.org/officeDocument/2006/relationships/image" Target="../media/image52.png"/><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56.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24" Type="http://schemas.openxmlformats.org/officeDocument/2006/relationships/image" Target="../media/image55.svg"/><Relationship Id="rId5" Type="http://schemas.openxmlformats.org/officeDocument/2006/relationships/image" Target="../media/image64.svg"/><Relationship Id="rId15" Type="http://schemas.openxmlformats.org/officeDocument/2006/relationships/image" Target="../media/image74.svg"/><Relationship Id="rId23" Type="http://schemas.openxmlformats.org/officeDocument/2006/relationships/image" Target="../media/image54.png"/><Relationship Id="rId10" Type="http://schemas.openxmlformats.org/officeDocument/2006/relationships/image" Target="../media/image69.png"/><Relationship Id="rId19" Type="http://schemas.openxmlformats.org/officeDocument/2006/relationships/image" Target="../media/image34.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 Id="rId22"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audio" Target="../media/media2.mp3"/><Relationship Id="rId13" Type="http://schemas.openxmlformats.org/officeDocument/2006/relationships/image" Target="../media/image58.png"/><Relationship Id="rId3" Type="http://schemas.microsoft.com/office/2007/relationships/media" Target="../media/media4.mp3"/><Relationship Id="rId7" Type="http://schemas.microsoft.com/office/2007/relationships/media" Target="../media/media2.mp3"/><Relationship Id="rId12" Type="http://schemas.openxmlformats.org/officeDocument/2006/relationships/image" Target="../media/image7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7.xml"/><Relationship Id="rId5" Type="http://schemas.microsoft.com/office/2007/relationships/media" Target="../media/media5.mp3"/><Relationship Id="rId10" Type="http://schemas.openxmlformats.org/officeDocument/2006/relationships/audio" Target="../media/media6.mp3"/><Relationship Id="rId4" Type="http://schemas.openxmlformats.org/officeDocument/2006/relationships/audio" Target="../media/media4.mp3"/><Relationship Id="rId9" Type="http://schemas.microsoft.com/office/2007/relationships/media" Target="../media/media6.mp3"/></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2.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2.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1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1.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18" Type="http://schemas.openxmlformats.org/officeDocument/2006/relationships/image" Target="../media/image118.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sv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svg"/></Relationships>
</file>

<file path=ppt/slides/_rels/slide41.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18" Type="http://schemas.openxmlformats.org/officeDocument/2006/relationships/image" Target="../media/image118.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sv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svg"/></Relationships>
</file>

<file path=ppt/slides/_rels/slide42.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43.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32.svg"/><Relationship Id="rId9" Type="http://schemas.openxmlformats.org/officeDocument/2006/relationships/image" Target="../media/image137.png"/><Relationship Id="rId14" Type="http://schemas.openxmlformats.org/officeDocument/2006/relationships/image" Target="../media/image142.svg"/></Relationships>
</file>

<file path=ppt/slides/_rels/slide44.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32.svg"/><Relationship Id="rId9" Type="http://schemas.openxmlformats.org/officeDocument/2006/relationships/image" Target="../media/image137.png"/><Relationship Id="rId14" Type="http://schemas.openxmlformats.org/officeDocument/2006/relationships/image" Target="../media/image142.svg"/></Relationships>
</file>

<file path=ppt/slides/_rels/slide45.xml.rels><?xml version="1.0" encoding="UTF-8" standalone="yes"?>
<Relationships xmlns="http://schemas.openxmlformats.org/package/2006/relationships"><Relationship Id="rId8" Type="http://schemas.openxmlformats.org/officeDocument/2006/relationships/image" Target="../media/image144.svg"/><Relationship Id="rId13" Type="http://schemas.openxmlformats.org/officeDocument/2006/relationships/slide" Target="slide46.xml"/><Relationship Id="rId18" Type="http://schemas.openxmlformats.org/officeDocument/2006/relationships/slide" Target="slide50.xml"/><Relationship Id="rId3" Type="http://schemas.openxmlformats.org/officeDocument/2006/relationships/image" Target="../media/image123.png"/><Relationship Id="rId7" Type="http://schemas.openxmlformats.org/officeDocument/2006/relationships/image" Target="../media/image143.png"/><Relationship Id="rId12" Type="http://schemas.openxmlformats.org/officeDocument/2006/relationships/image" Target="../media/image142.svg"/><Relationship Id="rId17" Type="http://schemas.openxmlformats.org/officeDocument/2006/relationships/slide" Target="slide48.xml"/><Relationship Id="rId2" Type="http://schemas.openxmlformats.org/officeDocument/2006/relationships/image" Target="../media/image102.png"/><Relationship Id="rId16" Type="http://schemas.openxmlformats.org/officeDocument/2006/relationships/slide" Target="slide47.xml"/><Relationship Id="rId20" Type="http://schemas.openxmlformats.org/officeDocument/2006/relationships/slide" Target="slide52.xml"/><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41.png"/><Relationship Id="rId5" Type="http://schemas.openxmlformats.org/officeDocument/2006/relationships/image" Target="../media/image103.png"/><Relationship Id="rId15" Type="http://schemas.microsoft.com/office/2007/relationships/hdphoto" Target="../media/hdphoto2.wdp"/><Relationship Id="rId10" Type="http://schemas.openxmlformats.org/officeDocument/2006/relationships/image" Target="../media/image146.svg"/><Relationship Id="rId19" Type="http://schemas.openxmlformats.org/officeDocument/2006/relationships/slide" Target="slide51.xml"/><Relationship Id="rId4" Type="http://schemas.openxmlformats.org/officeDocument/2006/relationships/image" Target="../media/image124.svg"/><Relationship Id="rId9" Type="http://schemas.openxmlformats.org/officeDocument/2006/relationships/image" Target="../media/image145.png"/><Relationship Id="rId14" Type="http://schemas.openxmlformats.org/officeDocument/2006/relationships/image" Target="../media/image147.png"/></Relationships>
</file>

<file path=ppt/slides/_rels/slide46.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23.png"/><Relationship Id="rId12" Type="http://schemas.openxmlformats.org/officeDocument/2006/relationships/image" Target="../media/image140.svg"/><Relationship Id="rId17" Type="http://schemas.microsoft.com/office/2007/relationships/hdphoto" Target="../media/hdphoto3.wdp"/><Relationship Id="rId2" Type="http://schemas.openxmlformats.org/officeDocument/2006/relationships/image" Target="../media/image102.png"/><Relationship Id="rId16"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39.png"/><Relationship Id="rId5" Type="http://schemas.openxmlformats.org/officeDocument/2006/relationships/image" Target="../media/image150.png"/><Relationship Id="rId15" Type="http://schemas.openxmlformats.org/officeDocument/2006/relationships/slide" Target="slide45.xml"/><Relationship Id="rId10" Type="http://schemas.openxmlformats.org/officeDocument/2006/relationships/image" Target="../media/image104.svg"/><Relationship Id="rId4" Type="http://schemas.openxmlformats.org/officeDocument/2006/relationships/image" Target="../media/image149.svg"/><Relationship Id="rId9" Type="http://schemas.openxmlformats.org/officeDocument/2006/relationships/image" Target="../media/image103.png"/><Relationship Id="rId14" Type="http://schemas.openxmlformats.org/officeDocument/2006/relationships/image" Target="../media/image153.svg"/></Relationships>
</file>

<file path=ppt/slides/_rels/slide47.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slide" Target="slide45.xml"/><Relationship Id="rId3" Type="http://schemas.openxmlformats.org/officeDocument/2006/relationships/image" Target="../media/image123.png"/><Relationship Id="rId7" Type="http://schemas.openxmlformats.org/officeDocument/2006/relationships/image" Target="../media/image139.png"/><Relationship Id="rId12" Type="http://schemas.openxmlformats.org/officeDocument/2006/relationships/image" Target="../media/image156.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55.png"/><Relationship Id="rId5" Type="http://schemas.openxmlformats.org/officeDocument/2006/relationships/image" Target="../media/image103.png"/><Relationship Id="rId15" Type="http://schemas.microsoft.com/office/2007/relationships/hdphoto" Target="../media/hdphoto3.wdp"/><Relationship Id="rId10" Type="http://schemas.openxmlformats.org/officeDocument/2006/relationships/image" Target="../media/image153.svg"/><Relationship Id="rId4" Type="http://schemas.openxmlformats.org/officeDocument/2006/relationships/image" Target="../media/image124.svg"/><Relationship Id="rId9" Type="http://schemas.openxmlformats.org/officeDocument/2006/relationships/image" Target="../media/image152.png"/><Relationship Id="rId14" Type="http://schemas.openxmlformats.org/officeDocument/2006/relationships/image" Target="../media/image154.png"/></Relationships>
</file>

<file path=ppt/slides/_rels/slide48.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23.png"/><Relationship Id="rId12" Type="http://schemas.openxmlformats.org/officeDocument/2006/relationships/image" Target="../media/image140.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39.png"/><Relationship Id="rId5" Type="http://schemas.openxmlformats.org/officeDocument/2006/relationships/image" Target="../media/image150.png"/><Relationship Id="rId15" Type="http://schemas.openxmlformats.org/officeDocument/2006/relationships/image" Target="../media/image157.jpeg"/><Relationship Id="rId10" Type="http://schemas.openxmlformats.org/officeDocument/2006/relationships/image" Target="../media/image104.svg"/><Relationship Id="rId4" Type="http://schemas.openxmlformats.org/officeDocument/2006/relationships/image" Target="../media/image149.svg"/><Relationship Id="rId9" Type="http://schemas.openxmlformats.org/officeDocument/2006/relationships/image" Target="../media/image103.png"/><Relationship Id="rId14" Type="http://schemas.openxmlformats.org/officeDocument/2006/relationships/image" Target="../media/image153.svg"/></Relationships>
</file>

<file path=ppt/slides/_rels/slide49.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52.png"/><Relationship Id="rId18" Type="http://schemas.microsoft.com/office/2007/relationships/hdphoto" Target="../media/hdphoto3.wdp"/><Relationship Id="rId3" Type="http://schemas.openxmlformats.org/officeDocument/2006/relationships/image" Target="../media/image148.png"/><Relationship Id="rId7" Type="http://schemas.openxmlformats.org/officeDocument/2006/relationships/image" Target="../media/image123.png"/><Relationship Id="rId12" Type="http://schemas.openxmlformats.org/officeDocument/2006/relationships/image" Target="../media/image140.svg"/><Relationship Id="rId17" Type="http://schemas.openxmlformats.org/officeDocument/2006/relationships/image" Target="../media/image154.png"/><Relationship Id="rId2" Type="http://schemas.openxmlformats.org/officeDocument/2006/relationships/image" Target="../media/image102.png"/><Relationship Id="rId16" Type="http://schemas.openxmlformats.org/officeDocument/2006/relationships/slide" Target="slide45.xml"/><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39.png"/><Relationship Id="rId5" Type="http://schemas.openxmlformats.org/officeDocument/2006/relationships/image" Target="../media/image150.png"/><Relationship Id="rId15" Type="http://schemas.openxmlformats.org/officeDocument/2006/relationships/image" Target="../media/image157.jpeg"/><Relationship Id="rId10" Type="http://schemas.openxmlformats.org/officeDocument/2006/relationships/image" Target="../media/image104.svg"/><Relationship Id="rId4" Type="http://schemas.openxmlformats.org/officeDocument/2006/relationships/image" Target="../media/image149.svg"/><Relationship Id="rId9" Type="http://schemas.openxmlformats.org/officeDocument/2006/relationships/image" Target="../media/image103.png"/><Relationship Id="rId14" Type="http://schemas.openxmlformats.org/officeDocument/2006/relationships/image" Target="../media/image153.sv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29.png"/><Relationship Id="rId13" Type="http://schemas.microsoft.com/office/2007/relationships/hdphoto" Target="../media/hdphoto3.wdp"/><Relationship Id="rId3" Type="http://schemas.openxmlformats.org/officeDocument/2006/relationships/image" Target="../media/image122.svg"/><Relationship Id="rId7" Type="http://schemas.openxmlformats.org/officeDocument/2006/relationships/image" Target="../media/image128.svg"/><Relationship Id="rId12" Type="http://schemas.openxmlformats.org/officeDocument/2006/relationships/image" Target="../media/image154.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slide" Target="slide45.xml"/><Relationship Id="rId5" Type="http://schemas.openxmlformats.org/officeDocument/2006/relationships/image" Target="../media/image124.svg"/><Relationship Id="rId10" Type="http://schemas.openxmlformats.org/officeDocument/2006/relationships/image" Target="../media/image158.jpeg"/><Relationship Id="rId4" Type="http://schemas.openxmlformats.org/officeDocument/2006/relationships/image" Target="../media/image123.png"/><Relationship Id="rId9" Type="http://schemas.openxmlformats.org/officeDocument/2006/relationships/image" Target="../media/image130.svg"/></Relationships>
</file>

<file path=ppt/slides/_rels/slide51.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slide" Target="slide45.xml"/><Relationship Id="rId3" Type="http://schemas.openxmlformats.org/officeDocument/2006/relationships/image" Target="../media/image123.png"/><Relationship Id="rId7" Type="http://schemas.openxmlformats.org/officeDocument/2006/relationships/image" Target="../media/image139.png"/><Relationship Id="rId12" Type="http://schemas.openxmlformats.org/officeDocument/2006/relationships/image" Target="../media/image156.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55.png"/><Relationship Id="rId5" Type="http://schemas.openxmlformats.org/officeDocument/2006/relationships/image" Target="../media/image103.png"/><Relationship Id="rId15" Type="http://schemas.microsoft.com/office/2007/relationships/hdphoto" Target="../media/hdphoto3.wdp"/><Relationship Id="rId10" Type="http://schemas.openxmlformats.org/officeDocument/2006/relationships/image" Target="../media/image153.svg"/><Relationship Id="rId4" Type="http://schemas.openxmlformats.org/officeDocument/2006/relationships/image" Target="../media/image124.svg"/><Relationship Id="rId9" Type="http://schemas.openxmlformats.org/officeDocument/2006/relationships/image" Target="../media/image152.png"/><Relationship Id="rId14" Type="http://schemas.openxmlformats.org/officeDocument/2006/relationships/image" Target="../media/image154.png"/></Relationships>
</file>

<file path=ppt/slides/_rels/slide52.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65.png"/><Relationship Id="rId3" Type="http://schemas.openxmlformats.org/officeDocument/2006/relationships/image" Target="../media/image123.png"/><Relationship Id="rId7" Type="http://schemas.openxmlformats.org/officeDocument/2006/relationships/image" Target="../media/image139.png"/><Relationship Id="rId12" Type="http://schemas.openxmlformats.org/officeDocument/2006/relationships/image" Target="../media/image164.svg"/><Relationship Id="rId17" Type="http://schemas.microsoft.com/office/2007/relationships/hdphoto" Target="../media/hdphoto3.wdp"/><Relationship Id="rId2" Type="http://schemas.openxmlformats.org/officeDocument/2006/relationships/image" Target="../media/image102.png"/><Relationship Id="rId16"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63.png"/><Relationship Id="rId5" Type="http://schemas.openxmlformats.org/officeDocument/2006/relationships/image" Target="../media/image103.png"/><Relationship Id="rId15" Type="http://schemas.openxmlformats.org/officeDocument/2006/relationships/slide" Target="slide45.xml"/><Relationship Id="rId10" Type="http://schemas.openxmlformats.org/officeDocument/2006/relationships/image" Target="../media/image162.svg"/><Relationship Id="rId4" Type="http://schemas.openxmlformats.org/officeDocument/2006/relationships/image" Target="../media/image159.svg"/><Relationship Id="rId9" Type="http://schemas.openxmlformats.org/officeDocument/2006/relationships/image" Target="../media/image152.png"/><Relationship Id="rId14" Type="http://schemas.openxmlformats.org/officeDocument/2006/relationships/image" Target="../media/image166.svg"/></Relationships>
</file>

<file path=ppt/slides/_rels/slide53.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23.png"/><Relationship Id="rId18" Type="http://schemas.openxmlformats.org/officeDocument/2006/relationships/image" Target="../media/image140.svg"/><Relationship Id="rId3" Type="http://schemas.openxmlformats.org/officeDocument/2006/relationships/image" Target="../media/image107.png"/><Relationship Id="rId7" Type="http://schemas.openxmlformats.org/officeDocument/2006/relationships/image" Target="../media/image131.png"/><Relationship Id="rId12" Type="http://schemas.openxmlformats.org/officeDocument/2006/relationships/image" Target="../media/image170.svg"/><Relationship Id="rId17" Type="http://schemas.openxmlformats.org/officeDocument/2006/relationships/image" Target="../media/image139.png"/><Relationship Id="rId2" Type="http://schemas.openxmlformats.org/officeDocument/2006/relationships/image" Target="../media/image102.png"/><Relationship Id="rId16"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68.svg"/><Relationship Id="rId11" Type="http://schemas.openxmlformats.org/officeDocument/2006/relationships/image" Target="../media/image169.png"/><Relationship Id="rId5" Type="http://schemas.openxmlformats.org/officeDocument/2006/relationships/image" Target="../media/image167.png"/><Relationship Id="rId15" Type="http://schemas.openxmlformats.org/officeDocument/2006/relationships/image" Target="../media/image171.png"/><Relationship Id="rId10" Type="http://schemas.openxmlformats.org/officeDocument/2006/relationships/image" Target="../media/image130.svg"/><Relationship Id="rId4" Type="http://schemas.openxmlformats.org/officeDocument/2006/relationships/image" Target="../media/image108.svg"/><Relationship Id="rId9" Type="http://schemas.openxmlformats.org/officeDocument/2006/relationships/image" Target="../media/image129.png"/><Relationship Id="rId14" Type="http://schemas.openxmlformats.org/officeDocument/2006/relationships/image" Target="../media/image124.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gif"/><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p:cNvSpPr/>
          <p:nvPr/>
        </p:nvSpPr>
        <p:spPr>
          <a:xfrm>
            <a:off x="-10228058" y="3985193"/>
            <a:ext cx="10228058" cy="1710875"/>
          </a:xfrm>
          <a:custGeom>
            <a:avLst/>
            <a:gdLst/>
            <a:ahLst/>
            <a:cxnLst/>
            <a:rect l="l" t="t" r="r" b="b"/>
            <a:pathLst>
              <a:path w="10228058" h="1710875">
                <a:moveTo>
                  <a:pt x="0" y="0"/>
                </a:moveTo>
                <a:lnTo>
                  <a:pt x="10228058" y="0"/>
                </a:lnTo>
                <a:lnTo>
                  <a:pt x="10228058" y="1710876"/>
                </a:lnTo>
                <a:lnTo>
                  <a:pt x="0" y="1710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228058" y="3269024"/>
            <a:ext cx="10850017" cy="3143211"/>
          </a:xfrm>
          <a:prstGeom prst="rect">
            <a:avLst/>
          </a:prstGeom>
        </p:spPr>
        <p:txBody>
          <a:bodyPr lIns="0" tIns="0" rIns="0" bIns="0" rtlCol="0" anchor="t">
            <a:spAutoFit/>
          </a:bodyPr>
          <a:lstStyle/>
          <a:p>
            <a:pPr algn="ctr">
              <a:lnSpc>
                <a:spcPts val="12599"/>
              </a:lnSpc>
            </a:pPr>
            <a:r>
              <a:rPr lang="en-US" sz="9000">
                <a:solidFill>
                  <a:srgbClr val="01070A"/>
                </a:solidFill>
                <a:latin typeface="Carelia"/>
                <a:ea typeface="Carelia"/>
                <a:cs typeface="Carelia"/>
                <a:sym typeface="Carelia"/>
              </a:rPr>
              <a:t>The world of </a:t>
            </a:r>
          </a:p>
          <a:p>
            <a:pPr algn="ctr">
              <a:lnSpc>
                <a:spcPts val="12599"/>
              </a:lnSpc>
            </a:pPr>
            <a:r>
              <a:rPr lang="en-US" sz="9000">
                <a:solidFill>
                  <a:srgbClr val="01070A"/>
                </a:solidFill>
                <a:latin typeface="Carelia"/>
                <a:ea typeface="Carelia"/>
                <a:cs typeface="Carelia"/>
                <a:sym typeface="Carelia"/>
              </a:rPr>
              <a:t>mass media</a:t>
            </a:r>
          </a:p>
        </p:txBody>
      </p:sp>
      <p:sp>
        <p:nvSpPr>
          <p:cNvPr id="5" name="TextBox 5"/>
          <p:cNvSpPr txBox="1"/>
          <p:nvPr/>
        </p:nvSpPr>
        <p:spPr>
          <a:xfrm>
            <a:off x="-8752449" y="1714459"/>
            <a:ext cx="8075396" cy="1524085"/>
          </a:xfrm>
          <a:prstGeom prst="rect">
            <a:avLst/>
          </a:prstGeom>
        </p:spPr>
        <p:txBody>
          <a:bodyPr lIns="0" tIns="0" rIns="0" bIns="0" rtlCol="0" anchor="t">
            <a:spAutoFit/>
          </a:bodyPr>
          <a:lstStyle/>
          <a:p>
            <a:pPr marL="0" lvl="0" indent="0" algn="ctr">
              <a:lnSpc>
                <a:spcPts val="12458"/>
              </a:lnSpc>
            </a:pPr>
            <a:r>
              <a:rPr lang="en-US" sz="8898">
                <a:solidFill>
                  <a:srgbClr val="01070A"/>
                </a:solidFill>
                <a:latin typeface="Carelia"/>
                <a:ea typeface="Carelia"/>
                <a:cs typeface="Carelia"/>
                <a:sym typeface="Carelia"/>
              </a:rPr>
              <a:t>Unit 7:</a:t>
            </a:r>
          </a:p>
        </p:txBody>
      </p:sp>
      <p:sp>
        <p:nvSpPr>
          <p:cNvPr id="6" name="Freeform 6"/>
          <p:cNvSpPr/>
          <p:nvPr/>
        </p:nvSpPr>
        <p:spPr>
          <a:xfrm>
            <a:off x="18516600" y="3135564"/>
            <a:ext cx="3636730" cy="5650287"/>
          </a:xfrm>
          <a:custGeom>
            <a:avLst/>
            <a:gdLst/>
            <a:ahLst/>
            <a:cxnLst/>
            <a:rect l="l" t="t" r="r" b="b"/>
            <a:pathLst>
              <a:path w="3636730" h="5650287">
                <a:moveTo>
                  <a:pt x="0" y="0"/>
                </a:moveTo>
                <a:lnTo>
                  <a:pt x="3636730" y="0"/>
                </a:lnTo>
                <a:lnTo>
                  <a:pt x="3636730" y="5650286"/>
                </a:lnTo>
                <a:lnTo>
                  <a:pt x="0" y="56502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7696200" y="10629900"/>
            <a:ext cx="5613359" cy="3368015"/>
          </a:xfrm>
          <a:custGeom>
            <a:avLst/>
            <a:gdLst/>
            <a:ahLst/>
            <a:cxnLst/>
            <a:rect l="l" t="t" r="r" b="b"/>
            <a:pathLst>
              <a:path w="5613359" h="3368015">
                <a:moveTo>
                  <a:pt x="0" y="0"/>
                </a:moveTo>
                <a:lnTo>
                  <a:pt x="5613359" y="0"/>
                </a:lnTo>
                <a:lnTo>
                  <a:pt x="5613359" y="3368015"/>
                </a:lnTo>
                <a:lnTo>
                  <a:pt x="0" y="33680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9003153" y="152157"/>
            <a:ext cx="3583757" cy="3505566"/>
          </a:xfrm>
          <a:custGeom>
            <a:avLst/>
            <a:gdLst/>
            <a:ahLst/>
            <a:cxnLst/>
            <a:rect l="l" t="t" r="r" b="b"/>
            <a:pathLst>
              <a:path w="3583757" h="3505566">
                <a:moveTo>
                  <a:pt x="0" y="0"/>
                </a:moveTo>
                <a:lnTo>
                  <a:pt x="3583757" y="0"/>
                </a:lnTo>
                <a:lnTo>
                  <a:pt x="3583757" y="3505566"/>
                </a:lnTo>
                <a:lnTo>
                  <a:pt x="0" y="35055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0972800" y="12774959"/>
            <a:ext cx="7736743" cy="4951515"/>
          </a:xfrm>
          <a:custGeom>
            <a:avLst/>
            <a:gdLst/>
            <a:ahLst/>
            <a:cxnLst/>
            <a:rect l="l" t="t" r="r" b="b"/>
            <a:pathLst>
              <a:path w="7736743" h="4951515">
                <a:moveTo>
                  <a:pt x="0" y="0"/>
                </a:moveTo>
                <a:lnTo>
                  <a:pt x="7736743" y="0"/>
                </a:lnTo>
                <a:lnTo>
                  <a:pt x="7736743" y="4951515"/>
                </a:lnTo>
                <a:lnTo>
                  <a:pt x="0" y="49515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FDF"/>
        </a:solidFill>
        <a:effectLst/>
      </p:bgPr>
    </p:bg>
    <p:spTree>
      <p:nvGrpSpPr>
        <p:cNvPr id="1" name=""/>
        <p:cNvGrpSpPr/>
        <p:nvPr/>
      </p:nvGrpSpPr>
      <p:grpSpPr>
        <a:xfrm>
          <a:off x="0" y="0"/>
          <a:ext cx="0" cy="0"/>
          <a:chOff x="0" y="0"/>
          <a:chExt cx="0" cy="0"/>
        </a:xfrm>
      </p:grpSpPr>
      <p:sp>
        <p:nvSpPr>
          <p:cNvPr id="2" name="Freeform 2"/>
          <p:cNvSpPr/>
          <p:nvPr/>
        </p:nvSpPr>
        <p:spPr>
          <a:xfrm>
            <a:off x="1556172" y="3160136"/>
            <a:ext cx="5248258" cy="2147015"/>
          </a:xfrm>
          <a:custGeom>
            <a:avLst/>
            <a:gdLst/>
            <a:ahLst/>
            <a:cxnLst/>
            <a:rect l="l" t="t" r="r" b="b"/>
            <a:pathLst>
              <a:path w="5248258" h="2147015">
                <a:moveTo>
                  <a:pt x="0" y="0"/>
                </a:moveTo>
                <a:lnTo>
                  <a:pt x="5248258" y="0"/>
                </a:lnTo>
                <a:lnTo>
                  <a:pt x="5248258" y="2147014"/>
                </a:lnTo>
                <a:lnTo>
                  <a:pt x="0" y="2147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6706873" y="1173729"/>
            <a:ext cx="10771036" cy="10193161"/>
          </a:xfrm>
          <a:prstGeom prst="rect">
            <a:avLst/>
          </a:prstGeom>
        </p:spPr>
        <p:txBody>
          <a:bodyPr lIns="50800" tIns="50800" rIns="50800" bIns="50800" rtlCol="0" anchor="ctr"/>
          <a:lstStyle/>
          <a:p>
            <a:pPr algn="ctr">
              <a:lnSpc>
                <a:spcPts val="2659"/>
              </a:lnSpc>
            </a:pPr>
            <a:endParaRPr/>
          </a:p>
        </p:txBody>
      </p:sp>
      <p:sp>
        <p:nvSpPr>
          <p:cNvPr id="14" name="Freeform 14"/>
          <p:cNvSpPr/>
          <p:nvPr/>
        </p:nvSpPr>
        <p:spPr>
          <a:xfrm>
            <a:off x="16806107" y="8491879"/>
            <a:ext cx="906385" cy="906385"/>
          </a:xfrm>
          <a:custGeom>
            <a:avLst/>
            <a:gdLst/>
            <a:ahLst/>
            <a:cxnLst/>
            <a:rect l="l" t="t" r="r" b="b"/>
            <a:pathLst>
              <a:path w="906385" h="906385">
                <a:moveTo>
                  <a:pt x="0" y="0"/>
                </a:moveTo>
                <a:lnTo>
                  <a:pt x="906386" y="0"/>
                </a:lnTo>
                <a:lnTo>
                  <a:pt x="906386" y="906385"/>
                </a:lnTo>
                <a:lnTo>
                  <a:pt x="0" y="9063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880710" y="3674255"/>
            <a:ext cx="4599183" cy="708458"/>
          </a:xfrm>
          <a:prstGeom prst="rect">
            <a:avLst/>
          </a:prstGeom>
        </p:spPr>
        <p:txBody>
          <a:bodyPr lIns="0" tIns="0" rIns="0" bIns="0" rtlCol="0" anchor="t">
            <a:spAutoFit/>
          </a:bodyPr>
          <a:lstStyle/>
          <a:p>
            <a:pPr marL="0" lvl="0" indent="0" algn="ctr">
              <a:lnSpc>
                <a:spcPts val="5393"/>
              </a:lnSpc>
              <a:spcBef>
                <a:spcPct val="0"/>
              </a:spcBef>
            </a:pPr>
            <a:r>
              <a:rPr lang="en-US" sz="5393" dirty="0">
                <a:solidFill>
                  <a:srgbClr val="FFFBF7"/>
                </a:solidFill>
                <a:latin typeface="TAN Nimbus"/>
                <a:ea typeface="TAN Nimbus"/>
                <a:cs typeface="TAN Nimbus"/>
                <a:sym typeface="TAN Nimbus"/>
              </a:rPr>
              <a:t>c_ _ _ _ _ _ _</a:t>
            </a:r>
          </a:p>
        </p:txBody>
      </p:sp>
      <p:sp>
        <p:nvSpPr>
          <p:cNvPr id="23" name="Freeform 23"/>
          <p:cNvSpPr/>
          <p:nvPr/>
        </p:nvSpPr>
        <p:spPr>
          <a:xfrm rot="-2179807">
            <a:off x="1420261" y="1438032"/>
            <a:ext cx="1542296" cy="1827906"/>
          </a:xfrm>
          <a:custGeom>
            <a:avLst/>
            <a:gdLst/>
            <a:ahLst/>
            <a:cxnLst/>
            <a:rect l="l" t="t" r="r" b="b"/>
            <a:pathLst>
              <a:path w="1542296" h="1827906">
                <a:moveTo>
                  <a:pt x="0" y="0"/>
                </a:moveTo>
                <a:lnTo>
                  <a:pt x="1542296" y="0"/>
                </a:lnTo>
                <a:lnTo>
                  <a:pt x="1542296" y="1827906"/>
                </a:lnTo>
                <a:lnTo>
                  <a:pt x="0" y="1827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2691745" y="9646470"/>
            <a:ext cx="961085" cy="839748"/>
          </a:xfrm>
          <a:custGeom>
            <a:avLst/>
            <a:gdLst/>
            <a:ahLst/>
            <a:cxnLst/>
            <a:rect l="l" t="t" r="r" b="b"/>
            <a:pathLst>
              <a:path w="961085" h="839748">
                <a:moveTo>
                  <a:pt x="0" y="0"/>
                </a:moveTo>
                <a:lnTo>
                  <a:pt x="961084" y="0"/>
                </a:lnTo>
                <a:lnTo>
                  <a:pt x="961084" y="839748"/>
                </a:lnTo>
                <a:lnTo>
                  <a:pt x="0" y="839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rot="-8308637">
            <a:off x="13471553" y="122292"/>
            <a:ext cx="1201457" cy="581205"/>
          </a:xfrm>
          <a:custGeom>
            <a:avLst/>
            <a:gdLst/>
            <a:ahLst/>
            <a:cxnLst/>
            <a:rect l="l" t="t" r="r" b="b"/>
            <a:pathLst>
              <a:path w="1201457" h="581205">
                <a:moveTo>
                  <a:pt x="0" y="0"/>
                </a:moveTo>
                <a:lnTo>
                  <a:pt x="1201457" y="0"/>
                </a:lnTo>
                <a:lnTo>
                  <a:pt x="1201457" y="581205"/>
                </a:lnTo>
                <a:lnTo>
                  <a:pt x="0" y="5812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7" name="credible">
            <a:hlinkClick r:id="" action="ppaction://media"/>
            <a:extLst>
              <a:ext uri="{FF2B5EF4-FFF2-40B4-BE49-F238E27FC236}">
                <a16:creationId xmlns:a16="http://schemas.microsoft.com/office/drawing/2014/main" id="{AA3E1504-D2F9-4EB9-E69C-85628B05613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172287" y="6436049"/>
            <a:ext cx="1008015" cy="1008015"/>
          </a:xfrm>
          <a:prstGeom prst="rect">
            <a:avLst/>
          </a:prstGeom>
        </p:spPr>
      </p:pic>
      <p:sp>
        <p:nvSpPr>
          <p:cNvPr id="26" name="Freeform 26"/>
          <p:cNvSpPr/>
          <p:nvPr/>
        </p:nvSpPr>
        <p:spPr>
          <a:xfrm>
            <a:off x="2092998" y="5810109"/>
            <a:ext cx="3091897" cy="2259896"/>
          </a:xfrm>
          <a:custGeom>
            <a:avLst/>
            <a:gdLst/>
            <a:ahLst/>
            <a:cxnLst/>
            <a:rect l="l" t="t" r="r" b="b"/>
            <a:pathLst>
              <a:path w="3091897" h="2259896">
                <a:moveTo>
                  <a:pt x="0" y="0"/>
                </a:moveTo>
                <a:lnTo>
                  <a:pt x="3091897" y="0"/>
                </a:lnTo>
                <a:lnTo>
                  <a:pt x="3091897" y="2259896"/>
                </a:lnTo>
                <a:lnTo>
                  <a:pt x="0" y="22598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8" name="TextBox 15">
            <a:extLst>
              <a:ext uri="{FF2B5EF4-FFF2-40B4-BE49-F238E27FC236}">
                <a16:creationId xmlns:a16="http://schemas.microsoft.com/office/drawing/2014/main" id="{6EDFB41A-144F-3964-0937-C1D7E059AFB0}"/>
              </a:ext>
            </a:extLst>
          </p:cNvPr>
          <p:cNvSpPr txBox="1"/>
          <p:nvPr/>
        </p:nvSpPr>
        <p:spPr>
          <a:xfrm>
            <a:off x="1880710" y="3624553"/>
            <a:ext cx="4923721" cy="765608"/>
          </a:xfrm>
          <a:prstGeom prst="rect">
            <a:avLst/>
          </a:prstGeom>
        </p:spPr>
        <p:txBody>
          <a:bodyPr lIns="0" tIns="0" rIns="0" bIns="0" rtlCol="0" anchor="t">
            <a:spAutoFit/>
          </a:bodyPr>
          <a:lstStyle/>
          <a:p>
            <a:pPr marL="0" lvl="0" indent="0" algn="ctr">
              <a:lnSpc>
                <a:spcPts val="5393"/>
              </a:lnSpc>
              <a:spcBef>
                <a:spcPct val="0"/>
              </a:spcBef>
            </a:pPr>
            <a:r>
              <a:rPr lang="en-US" sz="5393" dirty="0">
                <a:solidFill>
                  <a:srgbClr val="FFFBF7"/>
                </a:solidFill>
                <a:latin typeface="Cubao"/>
                <a:ea typeface="Cubao"/>
                <a:cs typeface="Cubao"/>
                <a:sym typeface="Cubao"/>
              </a:rPr>
              <a:t>credible (a)</a:t>
            </a:r>
          </a:p>
        </p:txBody>
      </p:sp>
      <p:sp>
        <p:nvSpPr>
          <p:cNvPr id="31" name="Rectangle 30">
            <a:extLst>
              <a:ext uri="{FF2B5EF4-FFF2-40B4-BE49-F238E27FC236}">
                <a16:creationId xmlns:a16="http://schemas.microsoft.com/office/drawing/2014/main" id="{C509EB1A-F76B-2A46-AD66-3050A9FB2021}"/>
              </a:ext>
            </a:extLst>
          </p:cNvPr>
          <p:cNvSpPr/>
          <p:nvPr/>
        </p:nvSpPr>
        <p:spPr>
          <a:xfrm>
            <a:off x="7423280" y="3592458"/>
            <a:ext cx="9717725" cy="1015663"/>
          </a:xfrm>
          <a:prstGeom prst="rect">
            <a:avLst/>
          </a:prstGeom>
        </p:spPr>
        <p:txBody>
          <a:bodyPr wrap="none">
            <a:spAutoFit/>
          </a:bodyPr>
          <a:lstStyle/>
          <a:p>
            <a:r>
              <a:rPr lang="en-US" sz="6000" dirty="0">
                <a:latin typeface="Times New Roman" panose="02020603050405020304" pitchFamily="18" charset="0"/>
                <a:cs typeface="Times New Roman" panose="02020603050405020304" pitchFamily="18" charset="0"/>
              </a:rPr>
              <a:t>= able to be believed or trusted</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7"/>
                </p:tgtEl>
              </p:cMediaNode>
            </p:audio>
          </p:childTnLst>
        </p:cTn>
      </p:par>
    </p:tnLst>
    <p:bldLst>
      <p:bldP spid="15"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1E5"/>
        </a:solidFill>
        <a:effectLst/>
      </p:bgPr>
    </p:bg>
    <p:spTree>
      <p:nvGrpSpPr>
        <p:cNvPr id="1" name=""/>
        <p:cNvGrpSpPr/>
        <p:nvPr/>
      </p:nvGrpSpPr>
      <p:grpSpPr>
        <a:xfrm>
          <a:off x="0" y="0"/>
          <a:ext cx="0" cy="0"/>
          <a:chOff x="0" y="0"/>
          <a:chExt cx="0" cy="0"/>
        </a:xfrm>
      </p:grpSpPr>
      <p:sp>
        <p:nvSpPr>
          <p:cNvPr id="2" name="Freeform 2"/>
          <p:cNvSpPr/>
          <p:nvPr/>
        </p:nvSpPr>
        <p:spPr>
          <a:xfrm rot="-1372176">
            <a:off x="17298779" y="9020091"/>
            <a:ext cx="645614" cy="1898864"/>
          </a:xfrm>
          <a:custGeom>
            <a:avLst/>
            <a:gdLst/>
            <a:ahLst/>
            <a:cxnLst/>
            <a:rect l="l" t="t" r="r" b="b"/>
            <a:pathLst>
              <a:path w="645614" h="1898864">
                <a:moveTo>
                  <a:pt x="0" y="0"/>
                </a:moveTo>
                <a:lnTo>
                  <a:pt x="645614" y="0"/>
                </a:lnTo>
                <a:lnTo>
                  <a:pt x="645614" y="1898863"/>
                </a:lnTo>
                <a:lnTo>
                  <a:pt x="0" y="1898863"/>
                </a:lnTo>
                <a:lnTo>
                  <a:pt x="0" y="0"/>
                </a:lnTo>
                <a:close/>
              </a:path>
            </a:pathLst>
          </a:custGeom>
          <a:blipFill>
            <a:blip r:embed="rId2">
              <a:alphaModFix amt="5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31056" flipH="1">
            <a:off x="-1449140" y="-289002"/>
            <a:ext cx="3681344" cy="2095019"/>
          </a:xfrm>
          <a:custGeom>
            <a:avLst/>
            <a:gdLst/>
            <a:ahLst/>
            <a:cxnLst/>
            <a:rect l="l" t="t" r="r" b="b"/>
            <a:pathLst>
              <a:path w="3681344" h="2095019">
                <a:moveTo>
                  <a:pt x="3681344" y="0"/>
                </a:moveTo>
                <a:lnTo>
                  <a:pt x="0" y="0"/>
                </a:lnTo>
                <a:lnTo>
                  <a:pt x="0" y="2095019"/>
                </a:lnTo>
                <a:lnTo>
                  <a:pt x="3681344" y="2095019"/>
                </a:lnTo>
                <a:lnTo>
                  <a:pt x="3681344" y="0"/>
                </a:lnTo>
                <a:close/>
              </a:path>
            </a:pathLst>
          </a:custGeom>
          <a:blipFill>
            <a:blip r:embed="rId4">
              <a:alphaModFix amt="57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85041">
            <a:off x="249570" y="8793021"/>
            <a:ext cx="2995223" cy="3375763"/>
          </a:xfrm>
          <a:custGeom>
            <a:avLst/>
            <a:gdLst/>
            <a:ahLst/>
            <a:cxnLst/>
            <a:rect l="l" t="t" r="r" b="b"/>
            <a:pathLst>
              <a:path w="2995223" h="3375763">
                <a:moveTo>
                  <a:pt x="0" y="0"/>
                </a:moveTo>
                <a:lnTo>
                  <a:pt x="2995222" y="0"/>
                </a:lnTo>
                <a:lnTo>
                  <a:pt x="2995222" y="3375763"/>
                </a:lnTo>
                <a:lnTo>
                  <a:pt x="0" y="3375763"/>
                </a:lnTo>
                <a:lnTo>
                  <a:pt x="0" y="0"/>
                </a:lnTo>
                <a:close/>
              </a:path>
            </a:pathLst>
          </a:custGeom>
          <a:blipFill>
            <a:blip r:embed="rId6">
              <a:alphaModFix amt="5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433543">
            <a:off x="17223251" y="344407"/>
            <a:ext cx="2778395" cy="5093724"/>
          </a:xfrm>
          <a:custGeom>
            <a:avLst/>
            <a:gdLst/>
            <a:ahLst/>
            <a:cxnLst/>
            <a:rect l="l" t="t" r="r" b="b"/>
            <a:pathLst>
              <a:path w="2778395" h="5093724">
                <a:moveTo>
                  <a:pt x="0" y="0"/>
                </a:moveTo>
                <a:lnTo>
                  <a:pt x="2778395" y="0"/>
                </a:lnTo>
                <a:lnTo>
                  <a:pt x="2778395" y="5093724"/>
                </a:lnTo>
                <a:lnTo>
                  <a:pt x="0" y="5093724"/>
                </a:lnTo>
                <a:lnTo>
                  <a:pt x="0" y="0"/>
                </a:lnTo>
                <a:close/>
              </a:path>
            </a:pathLst>
          </a:custGeom>
          <a:blipFill>
            <a:blip r:embed="rId8">
              <a:alphaModFix amt="57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2492889" y="-3620607"/>
            <a:ext cx="1294500" cy="5085537"/>
          </a:xfrm>
          <a:custGeom>
            <a:avLst/>
            <a:gdLst/>
            <a:ahLst/>
            <a:cxnLst/>
            <a:rect l="l" t="t" r="r" b="b"/>
            <a:pathLst>
              <a:path w="1294500" h="5085537">
                <a:moveTo>
                  <a:pt x="0" y="0"/>
                </a:moveTo>
                <a:lnTo>
                  <a:pt x="1294500" y="0"/>
                </a:lnTo>
                <a:lnTo>
                  <a:pt x="1294500" y="5085536"/>
                </a:lnTo>
                <a:lnTo>
                  <a:pt x="0" y="5085536"/>
                </a:lnTo>
                <a:lnTo>
                  <a:pt x="0" y="0"/>
                </a:lnTo>
                <a:close/>
              </a:path>
            </a:pathLst>
          </a:custGeom>
          <a:blipFill>
            <a:blip r:embed="rId10">
              <a:alphaModFix amt="57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1199251">
            <a:off x="6472798" y="9061772"/>
            <a:ext cx="2184474" cy="2944757"/>
          </a:xfrm>
          <a:custGeom>
            <a:avLst/>
            <a:gdLst/>
            <a:ahLst/>
            <a:cxnLst/>
            <a:rect l="l" t="t" r="r" b="b"/>
            <a:pathLst>
              <a:path w="2184474" h="2944757">
                <a:moveTo>
                  <a:pt x="0" y="0"/>
                </a:moveTo>
                <a:lnTo>
                  <a:pt x="2184475" y="0"/>
                </a:lnTo>
                <a:lnTo>
                  <a:pt x="2184475" y="2944757"/>
                </a:lnTo>
                <a:lnTo>
                  <a:pt x="0" y="2944757"/>
                </a:lnTo>
                <a:lnTo>
                  <a:pt x="0" y="0"/>
                </a:lnTo>
                <a:close/>
              </a:path>
            </a:pathLst>
          </a:custGeom>
          <a:blipFill>
            <a:blip r:embed="rId12">
              <a:alphaModFix amt="57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1121896">
            <a:off x="11983087" y="8914836"/>
            <a:ext cx="2893576" cy="2991479"/>
          </a:xfrm>
          <a:custGeom>
            <a:avLst/>
            <a:gdLst/>
            <a:ahLst/>
            <a:cxnLst/>
            <a:rect l="l" t="t" r="r" b="b"/>
            <a:pathLst>
              <a:path w="2893576" h="2991479">
                <a:moveTo>
                  <a:pt x="0" y="0"/>
                </a:moveTo>
                <a:lnTo>
                  <a:pt x="2893576" y="0"/>
                </a:lnTo>
                <a:lnTo>
                  <a:pt x="2893576" y="2991478"/>
                </a:lnTo>
                <a:lnTo>
                  <a:pt x="0" y="2991478"/>
                </a:lnTo>
                <a:lnTo>
                  <a:pt x="0" y="0"/>
                </a:lnTo>
                <a:close/>
              </a:path>
            </a:pathLst>
          </a:custGeom>
          <a:blipFill>
            <a:blip r:embed="rId14">
              <a:alphaModFix amt="57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9828100">
            <a:off x="7075676" y="-1413502"/>
            <a:ext cx="771001" cy="2827005"/>
          </a:xfrm>
          <a:custGeom>
            <a:avLst/>
            <a:gdLst/>
            <a:ahLst/>
            <a:cxnLst/>
            <a:rect l="l" t="t" r="r" b="b"/>
            <a:pathLst>
              <a:path w="771001" h="2827005">
                <a:moveTo>
                  <a:pt x="0" y="0"/>
                </a:moveTo>
                <a:lnTo>
                  <a:pt x="771002" y="0"/>
                </a:lnTo>
                <a:lnTo>
                  <a:pt x="771002" y="2827004"/>
                </a:lnTo>
                <a:lnTo>
                  <a:pt x="0" y="2827004"/>
                </a:lnTo>
                <a:lnTo>
                  <a:pt x="0" y="0"/>
                </a:lnTo>
                <a:close/>
              </a:path>
            </a:pathLst>
          </a:custGeom>
          <a:blipFill>
            <a:blip r:embed="rId16">
              <a:alphaModFix amt="57000"/>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240000" y="1479275"/>
            <a:ext cx="7959540" cy="7036343"/>
          </a:xfrm>
          <a:custGeom>
            <a:avLst/>
            <a:gdLst/>
            <a:ahLst/>
            <a:cxnLst/>
            <a:rect l="l" t="t" r="r" b="b"/>
            <a:pathLst>
              <a:path w="7959540" h="7036343">
                <a:moveTo>
                  <a:pt x="0" y="0"/>
                </a:moveTo>
                <a:lnTo>
                  <a:pt x="7959541" y="0"/>
                </a:lnTo>
                <a:lnTo>
                  <a:pt x="7959541" y="7036343"/>
                </a:lnTo>
                <a:lnTo>
                  <a:pt x="0" y="7036343"/>
                </a:lnTo>
                <a:lnTo>
                  <a:pt x="0" y="0"/>
                </a:lnTo>
                <a:close/>
              </a:path>
            </a:pathLst>
          </a:custGeom>
          <a:blipFill>
            <a:blip r:embed="rId18"/>
            <a:stretch>
              <a:fillRect l="-21333" r="-35930"/>
            </a:stretch>
          </a:blipFill>
        </p:spPr>
        <p:txBody>
          <a:bodyPr/>
          <a:lstStyle/>
          <a:p>
            <a:endParaRPr lang="en-US"/>
          </a:p>
        </p:txBody>
      </p:sp>
      <p:sp>
        <p:nvSpPr>
          <p:cNvPr id="11" name="TextBox 11"/>
          <p:cNvSpPr txBox="1"/>
          <p:nvPr/>
        </p:nvSpPr>
        <p:spPr>
          <a:xfrm>
            <a:off x="10323505" y="3537987"/>
            <a:ext cx="6212739" cy="1411607"/>
          </a:xfrm>
          <a:prstGeom prst="rect">
            <a:avLst/>
          </a:prstGeom>
        </p:spPr>
        <p:txBody>
          <a:bodyPr lIns="0" tIns="0" rIns="0" bIns="0" rtlCol="0" anchor="t">
            <a:spAutoFit/>
          </a:bodyPr>
          <a:lstStyle/>
          <a:p>
            <a:pPr algn="ctr">
              <a:lnSpc>
                <a:spcPts val="10919"/>
              </a:lnSpc>
            </a:pPr>
            <a:r>
              <a:rPr lang="en-US" sz="7799">
                <a:solidFill>
                  <a:srgbClr val="000000"/>
                </a:solidFill>
                <a:latin typeface="Cubao Narrow"/>
                <a:ea typeface="Cubao Narrow"/>
                <a:cs typeface="Cubao Narrow"/>
                <a:sym typeface="Cubao Narrow"/>
              </a:rPr>
              <a:t>f_ _ _ - c_ _ _ _ (v) </a:t>
            </a:r>
          </a:p>
        </p:txBody>
      </p:sp>
      <p:sp>
        <p:nvSpPr>
          <p:cNvPr id="12" name="Freeform 12"/>
          <p:cNvSpPr/>
          <p:nvPr/>
        </p:nvSpPr>
        <p:spPr>
          <a:xfrm>
            <a:off x="10326701" y="5218324"/>
            <a:ext cx="6206348" cy="1128427"/>
          </a:xfrm>
          <a:custGeom>
            <a:avLst/>
            <a:gdLst/>
            <a:ahLst/>
            <a:cxnLst/>
            <a:rect l="l" t="t" r="r" b="b"/>
            <a:pathLst>
              <a:path w="6206348" h="1128427">
                <a:moveTo>
                  <a:pt x="0" y="0"/>
                </a:moveTo>
                <a:lnTo>
                  <a:pt x="6206348" y="0"/>
                </a:lnTo>
                <a:lnTo>
                  <a:pt x="6206348" y="1128427"/>
                </a:lnTo>
                <a:lnTo>
                  <a:pt x="0" y="11284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3" name="TextBox 13"/>
          <p:cNvSpPr txBox="1"/>
          <p:nvPr/>
        </p:nvSpPr>
        <p:spPr>
          <a:xfrm>
            <a:off x="10104416" y="5291404"/>
            <a:ext cx="6206348" cy="887018"/>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/ˈfæktˌtʃek/</a:t>
            </a:r>
          </a:p>
        </p:txBody>
      </p:sp>
      <p:sp>
        <p:nvSpPr>
          <p:cNvPr id="14" name="Freeform 14"/>
          <p:cNvSpPr/>
          <p:nvPr/>
        </p:nvSpPr>
        <p:spPr>
          <a:xfrm rot="-2179807">
            <a:off x="11273733" y="7151194"/>
            <a:ext cx="1542296" cy="1827906"/>
          </a:xfrm>
          <a:custGeom>
            <a:avLst/>
            <a:gdLst/>
            <a:ahLst/>
            <a:cxnLst/>
            <a:rect l="l" t="t" r="r" b="b"/>
            <a:pathLst>
              <a:path w="1542296" h="1827906">
                <a:moveTo>
                  <a:pt x="0" y="0"/>
                </a:moveTo>
                <a:lnTo>
                  <a:pt x="1542295" y="0"/>
                </a:lnTo>
                <a:lnTo>
                  <a:pt x="1542295" y="1827907"/>
                </a:lnTo>
                <a:lnTo>
                  <a:pt x="0" y="182790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2691745" y="9646470"/>
            <a:ext cx="961085" cy="839748"/>
          </a:xfrm>
          <a:custGeom>
            <a:avLst/>
            <a:gdLst/>
            <a:ahLst/>
            <a:cxnLst/>
            <a:rect l="l" t="t" r="r" b="b"/>
            <a:pathLst>
              <a:path w="961085" h="839748">
                <a:moveTo>
                  <a:pt x="0" y="0"/>
                </a:moveTo>
                <a:lnTo>
                  <a:pt x="961084" y="0"/>
                </a:lnTo>
                <a:lnTo>
                  <a:pt x="961084" y="839748"/>
                </a:lnTo>
                <a:lnTo>
                  <a:pt x="0" y="83974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rot="-8308637">
            <a:off x="13829067" y="1723551"/>
            <a:ext cx="1201457" cy="581205"/>
          </a:xfrm>
          <a:custGeom>
            <a:avLst/>
            <a:gdLst/>
            <a:ahLst/>
            <a:cxnLst/>
            <a:rect l="l" t="t" r="r" b="b"/>
            <a:pathLst>
              <a:path w="1201457" h="581205">
                <a:moveTo>
                  <a:pt x="0" y="0"/>
                </a:moveTo>
                <a:lnTo>
                  <a:pt x="1201458" y="0"/>
                </a:lnTo>
                <a:lnTo>
                  <a:pt x="1201458" y="581205"/>
                </a:lnTo>
                <a:lnTo>
                  <a:pt x="0" y="58120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17217993" y="6420418"/>
            <a:ext cx="961085" cy="839748"/>
          </a:xfrm>
          <a:custGeom>
            <a:avLst/>
            <a:gdLst/>
            <a:ahLst/>
            <a:cxnLst/>
            <a:rect l="l" t="t" r="r" b="b"/>
            <a:pathLst>
              <a:path w="961085" h="839748">
                <a:moveTo>
                  <a:pt x="0" y="0"/>
                </a:moveTo>
                <a:lnTo>
                  <a:pt x="961085" y="0"/>
                </a:lnTo>
                <a:lnTo>
                  <a:pt x="961085" y="839747"/>
                </a:lnTo>
                <a:lnTo>
                  <a:pt x="0" y="83974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rot="-8308637">
            <a:off x="41678" y="4067488"/>
            <a:ext cx="1201457" cy="581205"/>
          </a:xfrm>
          <a:custGeom>
            <a:avLst/>
            <a:gdLst/>
            <a:ahLst/>
            <a:cxnLst/>
            <a:rect l="l" t="t" r="r" b="b"/>
            <a:pathLst>
              <a:path w="1201457" h="581205">
                <a:moveTo>
                  <a:pt x="0" y="0"/>
                </a:moveTo>
                <a:lnTo>
                  <a:pt x="1201457" y="0"/>
                </a:lnTo>
                <a:lnTo>
                  <a:pt x="1201457" y="581205"/>
                </a:lnTo>
                <a:lnTo>
                  <a:pt x="0" y="58120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320B0362-B79B-62B2-25CA-181CCD438F18}"/>
              </a:ext>
            </a:extLst>
          </p:cNvPr>
          <p:cNvSpPr txBox="1"/>
          <p:nvPr/>
        </p:nvSpPr>
        <p:spPr>
          <a:xfrm>
            <a:off x="10704275" y="3731893"/>
            <a:ext cx="5606489" cy="1411607"/>
          </a:xfrm>
          <a:prstGeom prst="rect">
            <a:avLst/>
          </a:prstGeom>
        </p:spPr>
        <p:txBody>
          <a:bodyPr lIns="0" tIns="0" rIns="0" bIns="0" rtlCol="0" anchor="t">
            <a:spAutoFit/>
          </a:bodyPr>
          <a:lstStyle/>
          <a:p>
            <a:pPr algn="ctr">
              <a:lnSpc>
                <a:spcPts val="10919"/>
              </a:lnSpc>
            </a:pPr>
            <a:r>
              <a:rPr lang="en-US" sz="7799">
                <a:solidFill>
                  <a:srgbClr val="000000"/>
                </a:solidFill>
                <a:latin typeface="Cubao Narrow"/>
                <a:ea typeface="Cubao Narrow"/>
                <a:cs typeface="Cubao Narrow"/>
                <a:sym typeface="Cubao Narrow"/>
              </a:rPr>
              <a:t>fact - check (v)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9844" b="-9844"/>
            </a:stretch>
          </a:blipFill>
        </p:spPr>
        <p:txBody>
          <a:bodyPr/>
          <a:lstStyle/>
          <a:p>
            <a:endParaRPr lang="en-US"/>
          </a:p>
        </p:txBody>
      </p:sp>
      <p:graphicFrame>
        <p:nvGraphicFramePr>
          <p:cNvPr id="3" name="Table 3"/>
          <p:cNvGraphicFramePr>
            <a:graphicFrameLocks noGrp="1"/>
          </p:cNvGraphicFramePr>
          <p:nvPr/>
        </p:nvGraphicFramePr>
        <p:xfrm>
          <a:off x="0" y="0"/>
          <a:ext cx="18288000" cy="10287000"/>
        </p:xfrm>
        <a:graphic>
          <a:graphicData uri="http://schemas.openxmlformats.org/drawingml/2006/table">
            <a:tbl>
              <a:tblPr/>
              <a:tblGrid>
                <a:gridCol w="4121989">
                  <a:extLst>
                    <a:ext uri="{9D8B030D-6E8A-4147-A177-3AD203B41FA5}">
                      <a16:colId xmlns:a16="http://schemas.microsoft.com/office/drawing/2014/main" val="20000"/>
                    </a:ext>
                  </a:extLst>
                </a:gridCol>
                <a:gridCol w="4037612">
                  <a:extLst>
                    <a:ext uri="{9D8B030D-6E8A-4147-A177-3AD203B41FA5}">
                      <a16:colId xmlns:a16="http://schemas.microsoft.com/office/drawing/2014/main" val="20001"/>
                    </a:ext>
                  </a:extLst>
                </a:gridCol>
                <a:gridCol w="6597049">
                  <a:extLst>
                    <a:ext uri="{9D8B030D-6E8A-4147-A177-3AD203B41FA5}">
                      <a16:colId xmlns:a16="http://schemas.microsoft.com/office/drawing/2014/main" val="20002"/>
                    </a:ext>
                  </a:extLst>
                </a:gridCol>
                <a:gridCol w="3531350">
                  <a:extLst>
                    <a:ext uri="{9D8B030D-6E8A-4147-A177-3AD203B41FA5}">
                      <a16:colId xmlns:a16="http://schemas.microsoft.com/office/drawing/2014/main" val="20003"/>
                    </a:ext>
                  </a:extLst>
                </a:gridCol>
              </a:tblGrid>
              <a:tr h="1028700">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5C07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5C07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5C07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5C07F"/>
                    </a:solidFill>
                  </a:tcPr>
                </a:tc>
                <a:extLst>
                  <a:ext uri="{0D108BD9-81ED-4DB2-BD59-A6C34878D82A}">
                    <a16:rowId xmlns:a16="http://schemas.microsoft.com/office/drawing/2014/main" val="10000"/>
                  </a:ext>
                </a:extLst>
              </a:tr>
              <a:tr h="1871552">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0C1"/>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extLst>
                  <a:ext uri="{0D108BD9-81ED-4DB2-BD59-A6C34878D82A}">
                    <a16:rowId xmlns:a16="http://schemas.microsoft.com/office/drawing/2014/main" val="10001"/>
                  </a:ext>
                </a:extLst>
              </a:tr>
              <a:tr h="1762815">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0C1"/>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extLst>
                  <a:ext uri="{0D108BD9-81ED-4DB2-BD59-A6C34878D82A}">
                    <a16:rowId xmlns:a16="http://schemas.microsoft.com/office/drawing/2014/main" val="10002"/>
                  </a:ext>
                </a:extLst>
              </a:tr>
              <a:tr h="1774554">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0C1"/>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extLst>
                  <a:ext uri="{0D108BD9-81ED-4DB2-BD59-A6C34878D82A}">
                    <a16:rowId xmlns:a16="http://schemas.microsoft.com/office/drawing/2014/main" val="10003"/>
                  </a:ext>
                </a:extLst>
              </a:tr>
              <a:tr h="1474284">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0C1"/>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extLst>
                  <a:ext uri="{0D108BD9-81ED-4DB2-BD59-A6C34878D82A}">
                    <a16:rowId xmlns:a16="http://schemas.microsoft.com/office/drawing/2014/main" val="10004"/>
                  </a:ext>
                </a:extLst>
              </a:tr>
              <a:tr h="2375095">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0C1"/>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tc>
                  <a:txBody>
                    <a:bodyPr/>
                    <a:lstStyle/>
                    <a:p>
                      <a:pPr algn="ctr">
                        <a:lnSpc>
                          <a:spcPts val="2041"/>
                        </a:lnSpc>
                        <a:defRPr/>
                      </a:pPr>
                      <a:endParaRPr lang="en-US" sz="1100"/>
                    </a:p>
                  </a:txBody>
                  <a:tcPr marL="190500" marR="190500" marT="190500" marB="1905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EFDF"/>
                    </a:solidFill>
                  </a:tcPr>
                </a:tc>
                <a:extLst>
                  <a:ext uri="{0D108BD9-81ED-4DB2-BD59-A6C34878D82A}">
                    <a16:rowId xmlns:a16="http://schemas.microsoft.com/office/drawing/2014/main" val="10005"/>
                  </a:ext>
                </a:extLst>
              </a:tr>
            </a:tbl>
          </a:graphicData>
        </a:graphic>
      </p:graphicFrame>
      <p:sp>
        <p:nvSpPr>
          <p:cNvPr id="4" name="TextBox 4"/>
          <p:cNvSpPr txBox="1"/>
          <p:nvPr/>
        </p:nvSpPr>
        <p:spPr>
          <a:xfrm>
            <a:off x="1503841" y="77756"/>
            <a:ext cx="969149" cy="689014"/>
          </a:xfrm>
          <a:prstGeom prst="rect">
            <a:avLst/>
          </a:prstGeom>
        </p:spPr>
        <p:txBody>
          <a:bodyPr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Vocab</a:t>
            </a:r>
          </a:p>
        </p:txBody>
      </p:sp>
      <p:sp>
        <p:nvSpPr>
          <p:cNvPr id="5" name="TextBox 5"/>
          <p:cNvSpPr txBox="1"/>
          <p:nvPr/>
        </p:nvSpPr>
        <p:spPr>
          <a:xfrm>
            <a:off x="3574267" y="77756"/>
            <a:ext cx="5189042" cy="689014"/>
          </a:xfrm>
          <a:prstGeom prst="rect">
            <a:avLst/>
          </a:prstGeom>
        </p:spPr>
        <p:txBody>
          <a:bodyPr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Pronunciation</a:t>
            </a:r>
          </a:p>
        </p:txBody>
      </p:sp>
      <p:sp>
        <p:nvSpPr>
          <p:cNvPr id="6" name="TextBox 6"/>
          <p:cNvSpPr txBox="1"/>
          <p:nvPr/>
        </p:nvSpPr>
        <p:spPr>
          <a:xfrm>
            <a:off x="8819466" y="77756"/>
            <a:ext cx="5189042" cy="689014"/>
          </a:xfrm>
          <a:prstGeom prst="rect">
            <a:avLst/>
          </a:prstGeom>
        </p:spPr>
        <p:txBody>
          <a:bodyPr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Definition</a:t>
            </a:r>
          </a:p>
        </p:txBody>
      </p:sp>
      <p:sp>
        <p:nvSpPr>
          <p:cNvPr id="7" name="TextBox 7"/>
          <p:cNvSpPr txBox="1"/>
          <p:nvPr/>
        </p:nvSpPr>
        <p:spPr>
          <a:xfrm>
            <a:off x="15610220" y="96381"/>
            <a:ext cx="1698522" cy="641201"/>
          </a:xfrm>
          <a:prstGeom prst="rect">
            <a:avLst/>
          </a:prstGeom>
        </p:spPr>
        <p:txBody>
          <a:bodyPr wrap="square"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Meaning</a:t>
            </a:r>
          </a:p>
        </p:txBody>
      </p:sp>
      <p:sp>
        <p:nvSpPr>
          <p:cNvPr id="8" name="TextBox 8"/>
          <p:cNvSpPr txBox="1"/>
          <p:nvPr/>
        </p:nvSpPr>
        <p:spPr>
          <a:xfrm>
            <a:off x="892266" y="1512383"/>
            <a:ext cx="2192299" cy="689014"/>
          </a:xfrm>
          <a:prstGeom prst="rect">
            <a:avLst/>
          </a:prstGeom>
        </p:spPr>
        <p:txBody>
          <a:bodyPr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distribute (v)</a:t>
            </a:r>
          </a:p>
        </p:txBody>
      </p:sp>
      <p:sp>
        <p:nvSpPr>
          <p:cNvPr id="9" name="TextBox 9"/>
          <p:cNvSpPr txBox="1"/>
          <p:nvPr/>
        </p:nvSpPr>
        <p:spPr>
          <a:xfrm>
            <a:off x="3132271" y="1514000"/>
            <a:ext cx="6370096" cy="655372"/>
          </a:xfrm>
          <a:prstGeom prst="rect">
            <a:avLst/>
          </a:prstGeom>
        </p:spPr>
        <p:txBody>
          <a:bodyPr wrap="square" lIns="0" tIns="0" rIns="0" bIns="0" rtlCol="0" anchor="t">
            <a:spAutoFit/>
          </a:bodyPr>
          <a:lstStyle/>
          <a:p>
            <a:pPr algn="ctr">
              <a:lnSpc>
                <a:spcPts val="5599"/>
              </a:lnSpc>
            </a:pPr>
            <a:r>
              <a:rPr lang="en-US" sz="3200" b="1">
                <a:solidFill>
                  <a:srgbClr val="000000"/>
                </a:solidFill>
                <a:latin typeface="Public sans" panose="020B0604020202020204" charset="0"/>
                <a:ea typeface="Handy Casual"/>
                <a:cs typeface="Handy Casual"/>
                <a:sym typeface="Handy Casual"/>
              </a:rPr>
              <a:t>/</a:t>
            </a:r>
            <a:r>
              <a:rPr lang="en-US" sz="3200" b="1" err="1">
                <a:solidFill>
                  <a:srgbClr val="000000"/>
                </a:solidFill>
                <a:latin typeface="Public sans" panose="020B0604020202020204" charset="0"/>
                <a:ea typeface="Handy Casual"/>
                <a:cs typeface="Handy Casual"/>
                <a:sym typeface="Handy Casual"/>
              </a:rPr>
              <a:t>dɪˈstrɪb.juːt</a:t>
            </a:r>
            <a:r>
              <a:rPr lang="en-US" sz="3200" b="1">
                <a:solidFill>
                  <a:srgbClr val="000000"/>
                </a:solidFill>
                <a:latin typeface="Public sans" panose="020B0604020202020204" charset="0"/>
                <a:ea typeface="Handy Casual"/>
                <a:cs typeface="Handy Casual"/>
                <a:sym typeface="Handy Casual"/>
              </a:rPr>
              <a:t>/</a:t>
            </a:r>
          </a:p>
        </p:txBody>
      </p:sp>
      <p:sp>
        <p:nvSpPr>
          <p:cNvPr id="10" name="TextBox 10"/>
          <p:cNvSpPr txBox="1"/>
          <p:nvPr/>
        </p:nvSpPr>
        <p:spPr>
          <a:xfrm>
            <a:off x="8613911" y="1350740"/>
            <a:ext cx="5835039" cy="1214115"/>
          </a:xfrm>
          <a:prstGeom prst="rect">
            <a:avLst/>
          </a:prstGeom>
        </p:spPr>
        <p:txBody>
          <a:bodyPr wrap="square" lIns="0" tIns="0" rIns="0" bIns="0" rtlCol="0" anchor="t">
            <a:spAutoFit/>
          </a:bodyPr>
          <a:lstStyle/>
          <a:p>
            <a:pPr algn="ctr">
              <a:lnSpc>
                <a:spcPts val="5023"/>
              </a:lnSpc>
            </a:pPr>
            <a:r>
              <a:rPr lang="en-US" sz="3500">
                <a:solidFill>
                  <a:srgbClr val="000000"/>
                </a:solidFill>
                <a:latin typeface="Handy Casual"/>
                <a:ea typeface="Handy Casual"/>
                <a:cs typeface="Handy Casual"/>
                <a:sym typeface="Handy Casual"/>
              </a:rPr>
              <a:t>to give something out to several </a:t>
            </a:r>
            <a:r>
              <a:rPr lang="en-US" sz="3500" u="none">
                <a:solidFill>
                  <a:srgbClr val="000000"/>
                </a:solidFill>
                <a:latin typeface="Handy Casual"/>
                <a:ea typeface="Handy Casual"/>
                <a:cs typeface="Handy Casual"/>
                <a:sym typeface="Handy Casual"/>
              </a:rPr>
              <a:t>people,</a:t>
            </a:r>
            <a:r>
              <a:rPr lang="en-US" sz="3500">
                <a:solidFill>
                  <a:srgbClr val="000000"/>
                </a:solidFill>
                <a:latin typeface="Handy Casual"/>
                <a:ea typeface="Handy Casual"/>
                <a:cs typeface="Handy Casual"/>
                <a:sym typeface="Handy Casual"/>
              </a:rPr>
              <a:t> or to spread or supply something</a:t>
            </a:r>
          </a:p>
        </p:txBody>
      </p:sp>
      <p:sp>
        <p:nvSpPr>
          <p:cNvPr id="11" name="TextBox 11"/>
          <p:cNvSpPr txBox="1"/>
          <p:nvPr/>
        </p:nvSpPr>
        <p:spPr>
          <a:xfrm>
            <a:off x="15512886" y="1486266"/>
            <a:ext cx="2394114" cy="496290"/>
          </a:xfrm>
          <a:prstGeom prst="rect">
            <a:avLst/>
          </a:prstGeom>
        </p:spPr>
        <p:txBody>
          <a:bodyPr wrap="square" lIns="0" tIns="0" rIns="0" bIns="0" rtlCol="0" anchor="t">
            <a:spAutoFit/>
          </a:bodyPr>
          <a:lstStyle/>
          <a:p>
            <a:pPr algn="ctr">
              <a:lnSpc>
                <a:spcPts val="4200"/>
              </a:lnSpc>
            </a:pPr>
            <a:r>
              <a:rPr lang="en-US" sz="3000" b="1" err="1">
                <a:solidFill>
                  <a:srgbClr val="000000"/>
                </a:solidFill>
                <a:latin typeface="Quicksand Bold"/>
                <a:ea typeface="Quicksand Bold"/>
                <a:cs typeface="Quicksand Bold"/>
                <a:sym typeface="Quicksand Bold"/>
              </a:rPr>
              <a:t>phân</a:t>
            </a:r>
            <a:r>
              <a:rPr lang="en-US" sz="3000" b="1">
                <a:solidFill>
                  <a:srgbClr val="000000"/>
                </a:solidFill>
                <a:latin typeface="Quicksand Bold"/>
                <a:ea typeface="Quicksand Bold"/>
                <a:cs typeface="Quicksand Bold"/>
                <a:sym typeface="Quicksand Bold"/>
              </a:rPr>
              <a:t> </a:t>
            </a:r>
            <a:r>
              <a:rPr lang="en-US" sz="3000" b="1" err="1">
                <a:solidFill>
                  <a:srgbClr val="000000"/>
                </a:solidFill>
                <a:latin typeface="Quicksand Bold"/>
                <a:ea typeface="Quicksand Bold"/>
                <a:cs typeface="Quicksand Bold"/>
                <a:sym typeface="Quicksand Bold"/>
              </a:rPr>
              <a:t>phát</a:t>
            </a:r>
            <a:endParaRPr lang="en-US" sz="3000" b="1">
              <a:solidFill>
                <a:srgbClr val="000000"/>
              </a:solidFill>
              <a:latin typeface="Quicksand Bold"/>
              <a:ea typeface="Quicksand Bold"/>
              <a:cs typeface="Quicksand Bold"/>
              <a:sym typeface="Quicksand Bold"/>
            </a:endParaRPr>
          </a:p>
        </p:txBody>
      </p:sp>
      <p:sp>
        <p:nvSpPr>
          <p:cNvPr id="12" name="TextBox 12"/>
          <p:cNvSpPr txBox="1"/>
          <p:nvPr/>
        </p:nvSpPr>
        <p:spPr>
          <a:xfrm>
            <a:off x="228614" y="8806143"/>
            <a:ext cx="3466992" cy="689014"/>
          </a:xfrm>
          <a:prstGeom prst="rect">
            <a:avLst/>
          </a:prstGeom>
        </p:spPr>
        <p:txBody>
          <a:bodyPr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fact-check (v)</a:t>
            </a:r>
          </a:p>
        </p:txBody>
      </p:sp>
      <p:sp>
        <p:nvSpPr>
          <p:cNvPr id="13" name="TextBox 13"/>
          <p:cNvSpPr txBox="1"/>
          <p:nvPr/>
        </p:nvSpPr>
        <p:spPr>
          <a:xfrm>
            <a:off x="5025144" y="8839785"/>
            <a:ext cx="2477394" cy="655372"/>
          </a:xfrm>
          <a:prstGeom prst="rect">
            <a:avLst/>
          </a:prstGeom>
        </p:spPr>
        <p:txBody>
          <a:bodyPr wrap="square" lIns="0" tIns="0" rIns="0" bIns="0" rtlCol="0" anchor="t">
            <a:spAutoFit/>
          </a:bodyPr>
          <a:lstStyle/>
          <a:p>
            <a:pPr algn="ctr">
              <a:lnSpc>
                <a:spcPts val="5599"/>
              </a:lnSpc>
            </a:pPr>
            <a:r>
              <a:rPr lang="en-US" sz="3200" b="1">
                <a:solidFill>
                  <a:srgbClr val="000000"/>
                </a:solidFill>
                <a:latin typeface="Public sans" panose="020B0604020202020204" charset="0"/>
                <a:ea typeface="Handy Casual"/>
                <a:cs typeface="Handy Casual"/>
                <a:sym typeface="Handy Casual"/>
              </a:rPr>
              <a:t>/ˈ</a:t>
            </a:r>
            <a:r>
              <a:rPr lang="en-US" sz="3200" b="1" err="1">
                <a:solidFill>
                  <a:srgbClr val="000000"/>
                </a:solidFill>
                <a:latin typeface="Public sans" panose="020B0604020202020204" charset="0"/>
                <a:ea typeface="Handy Casual"/>
                <a:cs typeface="Handy Casual"/>
                <a:sym typeface="Handy Casual"/>
              </a:rPr>
              <a:t>fæktˌtʃek</a:t>
            </a:r>
            <a:r>
              <a:rPr lang="en-US" sz="3200" b="1">
                <a:solidFill>
                  <a:srgbClr val="000000"/>
                </a:solidFill>
                <a:latin typeface="Public sans" panose="020B0604020202020204" charset="0"/>
                <a:ea typeface="Handy Casual"/>
                <a:cs typeface="Handy Casual"/>
                <a:sym typeface="Handy Casual"/>
              </a:rPr>
              <a:t>/</a:t>
            </a:r>
          </a:p>
        </p:txBody>
      </p:sp>
      <p:sp>
        <p:nvSpPr>
          <p:cNvPr id="14" name="TextBox 14"/>
          <p:cNvSpPr txBox="1"/>
          <p:nvPr/>
        </p:nvSpPr>
        <p:spPr>
          <a:xfrm>
            <a:off x="8477080" y="8317183"/>
            <a:ext cx="6108700" cy="1953721"/>
          </a:xfrm>
          <a:prstGeom prst="rect">
            <a:avLst/>
          </a:prstGeom>
        </p:spPr>
        <p:txBody>
          <a:bodyPr lIns="0" tIns="0" rIns="0" bIns="0" rtlCol="0" anchor="t">
            <a:spAutoFit/>
          </a:bodyPr>
          <a:lstStyle/>
          <a:p>
            <a:pPr algn="ctr">
              <a:lnSpc>
                <a:spcPts val="5180"/>
              </a:lnSpc>
            </a:pPr>
            <a:r>
              <a:rPr lang="en-US" sz="3500">
                <a:solidFill>
                  <a:srgbClr val="000000"/>
                </a:solidFill>
                <a:latin typeface="Handy Casual"/>
                <a:ea typeface="Handy Casual"/>
                <a:cs typeface="Handy Casual"/>
                <a:sym typeface="Handy Casual"/>
              </a:rPr>
              <a:t>to check that all the facts in a piece of writing, a new article, a speech  etc. are correct</a:t>
            </a:r>
          </a:p>
        </p:txBody>
      </p:sp>
      <p:sp>
        <p:nvSpPr>
          <p:cNvPr id="15" name="TextBox 15"/>
          <p:cNvSpPr txBox="1"/>
          <p:nvPr/>
        </p:nvSpPr>
        <p:spPr>
          <a:xfrm>
            <a:off x="14918851" y="8611525"/>
            <a:ext cx="3369149" cy="1057198"/>
          </a:xfrm>
          <a:prstGeom prst="rect">
            <a:avLst/>
          </a:prstGeom>
        </p:spPr>
        <p:txBody>
          <a:bodyPr lIns="0" tIns="0" rIns="0" bIns="0" rtlCol="0" anchor="t">
            <a:spAutoFit/>
          </a:bodyPr>
          <a:lstStyle/>
          <a:p>
            <a:pPr algn="ctr">
              <a:lnSpc>
                <a:spcPts val="4200"/>
              </a:lnSpc>
            </a:pPr>
            <a:r>
              <a:rPr lang="en-US" sz="3000" b="1">
                <a:solidFill>
                  <a:srgbClr val="000000"/>
                </a:solidFill>
                <a:latin typeface="Quicksand Bold"/>
                <a:ea typeface="Quicksand Bold"/>
                <a:cs typeface="Quicksand Bold"/>
                <a:sym typeface="Quicksand Bold"/>
              </a:rPr>
              <a:t>đã kiểm tra thực tế</a:t>
            </a:r>
          </a:p>
        </p:txBody>
      </p:sp>
      <p:sp>
        <p:nvSpPr>
          <p:cNvPr id="16" name="TextBox 16"/>
          <p:cNvSpPr txBox="1"/>
          <p:nvPr/>
        </p:nvSpPr>
        <p:spPr>
          <a:xfrm>
            <a:off x="1029502" y="6858503"/>
            <a:ext cx="1865216" cy="689014"/>
          </a:xfrm>
          <a:prstGeom prst="rect">
            <a:avLst/>
          </a:prstGeom>
        </p:spPr>
        <p:txBody>
          <a:bodyPr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credible (a)</a:t>
            </a:r>
          </a:p>
        </p:txBody>
      </p:sp>
      <p:sp>
        <p:nvSpPr>
          <p:cNvPr id="17" name="TextBox 17"/>
          <p:cNvSpPr txBox="1"/>
          <p:nvPr/>
        </p:nvSpPr>
        <p:spPr>
          <a:xfrm>
            <a:off x="4748586" y="6858503"/>
            <a:ext cx="2862915" cy="655372"/>
          </a:xfrm>
          <a:prstGeom prst="rect">
            <a:avLst/>
          </a:prstGeom>
        </p:spPr>
        <p:txBody>
          <a:bodyPr wrap="square" lIns="0" tIns="0" rIns="0" bIns="0" rtlCol="0" anchor="t">
            <a:spAutoFit/>
          </a:bodyPr>
          <a:lstStyle/>
          <a:p>
            <a:pPr algn="ctr">
              <a:lnSpc>
                <a:spcPts val="5599"/>
              </a:lnSpc>
            </a:pPr>
            <a:r>
              <a:rPr lang="en-US" sz="3200" b="1">
                <a:solidFill>
                  <a:srgbClr val="000000"/>
                </a:solidFill>
                <a:latin typeface="Public sans" panose="020B0604020202020204" charset="0"/>
                <a:ea typeface="Handy Casual"/>
                <a:cs typeface="Handy Casual"/>
                <a:sym typeface="Handy Casual"/>
              </a:rPr>
              <a:t> /ˈ</a:t>
            </a:r>
            <a:r>
              <a:rPr lang="en-US" sz="3200" b="1" err="1">
                <a:solidFill>
                  <a:srgbClr val="000000"/>
                </a:solidFill>
                <a:latin typeface="Public sans" panose="020B0604020202020204" charset="0"/>
                <a:ea typeface="Handy Casual"/>
                <a:cs typeface="Handy Casual"/>
                <a:sym typeface="Handy Casual"/>
              </a:rPr>
              <a:t>kred.ə.bəl</a:t>
            </a:r>
            <a:r>
              <a:rPr lang="en-US" sz="3200" b="1">
                <a:solidFill>
                  <a:srgbClr val="000000"/>
                </a:solidFill>
                <a:latin typeface="Public sans" panose="020B0604020202020204" charset="0"/>
                <a:ea typeface="Handy Casual"/>
                <a:cs typeface="Handy Casual"/>
                <a:sym typeface="Handy Casual"/>
              </a:rPr>
              <a:t>/</a:t>
            </a:r>
          </a:p>
        </p:txBody>
      </p:sp>
      <p:sp>
        <p:nvSpPr>
          <p:cNvPr id="18" name="TextBox 18"/>
          <p:cNvSpPr txBox="1"/>
          <p:nvPr/>
        </p:nvSpPr>
        <p:spPr>
          <a:xfrm>
            <a:off x="6317319" y="7000471"/>
            <a:ext cx="10428222" cy="628377"/>
          </a:xfrm>
          <a:prstGeom prst="rect">
            <a:avLst/>
          </a:prstGeom>
        </p:spPr>
        <p:txBody>
          <a:bodyPr lIns="0" tIns="0" rIns="0" bIns="0" rtlCol="0" anchor="t">
            <a:spAutoFit/>
          </a:bodyPr>
          <a:lstStyle/>
          <a:p>
            <a:pPr algn="ctr">
              <a:lnSpc>
                <a:spcPts val="5599"/>
              </a:lnSpc>
            </a:pPr>
            <a:r>
              <a:rPr lang="en-US" sz="3500">
                <a:solidFill>
                  <a:srgbClr val="000000"/>
                </a:solidFill>
                <a:latin typeface="Handy Casual"/>
                <a:ea typeface="Handy Casual"/>
                <a:cs typeface="Handy Casual"/>
                <a:sym typeface="Handy Casual"/>
              </a:rPr>
              <a:t>able to be believed or trusted</a:t>
            </a:r>
          </a:p>
        </p:txBody>
      </p:sp>
      <p:sp>
        <p:nvSpPr>
          <p:cNvPr id="19" name="TextBox 19"/>
          <p:cNvSpPr txBox="1"/>
          <p:nvPr/>
        </p:nvSpPr>
        <p:spPr>
          <a:xfrm>
            <a:off x="11339968" y="6917905"/>
            <a:ext cx="10428222" cy="523836"/>
          </a:xfrm>
          <a:prstGeom prst="rect">
            <a:avLst/>
          </a:prstGeom>
        </p:spPr>
        <p:txBody>
          <a:bodyPr lIns="0" tIns="0" rIns="0" bIns="0" rtlCol="0" anchor="t">
            <a:spAutoFit/>
          </a:bodyPr>
          <a:lstStyle/>
          <a:p>
            <a:pPr algn="ctr">
              <a:lnSpc>
                <a:spcPts val="4200"/>
              </a:lnSpc>
            </a:pPr>
            <a:r>
              <a:rPr lang="en-US" sz="3000" b="1">
                <a:solidFill>
                  <a:srgbClr val="000000"/>
                </a:solidFill>
                <a:latin typeface="Quicksand Bold"/>
                <a:ea typeface="Quicksand Bold"/>
                <a:cs typeface="Quicksand Bold"/>
                <a:sym typeface="Quicksand Bold"/>
              </a:rPr>
              <a:t>đáng tin cậy</a:t>
            </a:r>
          </a:p>
        </p:txBody>
      </p:sp>
      <p:sp>
        <p:nvSpPr>
          <p:cNvPr id="20" name="TextBox 20"/>
          <p:cNvSpPr txBox="1"/>
          <p:nvPr/>
        </p:nvSpPr>
        <p:spPr>
          <a:xfrm>
            <a:off x="802558" y="5192457"/>
            <a:ext cx="2379701" cy="689014"/>
          </a:xfrm>
          <a:prstGeom prst="rect">
            <a:avLst/>
          </a:prstGeom>
        </p:spPr>
        <p:txBody>
          <a:bodyPr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interactive (a)</a:t>
            </a:r>
          </a:p>
        </p:txBody>
      </p:sp>
      <p:sp>
        <p:nvSpPr>
          <p:cNvPr id="21" name="TextBox 21"/>
          <p:cNvSpPr txBox="1"/>
          <p:nvPr/>
        </p:nvSpPr>
        <p:spPr>
          <a:xfrm>
            <a:off x="4611527" y="5209278"/>
            <a:ext cx="3269705" cy="655372"/>
          </a:xfrm>
          <a:prstGeom prst="rect">
            <a:avLst/>
          </a:prstGeom>
        </p:spPr>
        <p:txBody>
          <a:bodyPr wrap="square" lIns="0" tIns="0" rIns="0" bIns="0" rtlCol="0" anchor="t">
            <a:spAutoFit/>
          </a:bodyPr>
          <a:lstStyle/>
          <a:p>
            <a:pPr algn="ctr">
              <a:lnSpc>
                <a:spcPts val="5599"/>
              </a:lnSpc>
            </a:pPr>
            <a:r>
              <a:rPr lang="en-US" sz="3200" b="1">
                <a:solidFill>
                  <a:srgbClr val="000000"/>
                </a:solidFill>
                <a:latin typeface="Public sans" panose="020B0604020202020204" charset="0"/>
                <a:ea typeface="Handy Casual"/>
                <a:cs typeface="Handy Casual"/>
                <a:sym typeface="Handy Casual"/>
              </a:rPr>
              <a:t>/ˌ</a:t>
            </a:r>
            <a:r>
              <a:rPr lang="en-US" sz="3200" b="1" err="1">
                <a:solidFill>
                  <a:srgbClr val="000000"/>
                </a:solidFill>
                <a:latin typeface="Public sans" panose="020B0604020202020204" charset="0"/>
                <a:ea typeface="Handy Casual"/>
                <a:cs typeface="Handy Casual"/>
                <a:sym typeface="Handy Casual"/>
              </a:rPr>
              <a:t>ɪn.təˈræk.tɪv</a:t>
            </a:r>
            <a:r>
              <a:rPr lang="en-US" sz="3200" b="1">
                <a:solidFill>
                  <a:srgbClr val="000000"/>
                </a:solidFill>
                <a:latin typeface="Public sans" panose="020B0604020202020204" charset="0"/>
                <a:ea typeface="Handy Casual"/>
                <a:cs typeface="Handy Casual"/>
                <a:sym typeface="Handy Casual"/>
              </a:rPr>
              <a:t>/</a:t>
            </a:r>
          </a:p>
        </p:txBody>
      </p:sp>
      <p:sp>
        <p:nvSpPr>
          <p:cNvPr id="22" name="TextBox 22"/>
          <p:cNvSpPr txBox="1"/>
          <p:nvPr/>
        </p:nvSpPr>
        <p:spPr>
          <a:xfrm>
            <a:off x="8819466" y="5041496"/>
            <a:ext cx="5303550" cy="1393709"/>
          </a:xfrm>
          <a:prstGeom prst="rect">
            <a:avLst/>
          </a:prstGeom>
        </p:spPr>
        <p:txBody>
          <a:bodyPr lIns="0" tIns="0" rIns="0" bIns="0" rtlCol="0" anchor="t">
            <a:spAutoFit/>
          </a:bodyPr>
          <a:lstStyle/>
          <a:p>
            <a:pPr algn="ctr">
              <a:lnSpc>
                <a:spcPts val="5599"/>
              </a:lnSpc>
            </a:pPr>
            <a:r>
              <a:rPr lang="en-US" sz="3500">
                <a:solidFill>
                  <a:srgbClr val="000000"/>
                </a:solidFill>
                <a:latin typeface="Handy Casual"/>
                <a:ea typeface="Handy Casual"/>
                <a:cs typeface="Handy Casual"/>
                <a:sym typeface="Handy Casual"/>
              </a:rPr>
              <a:t>involving communication between people</a:t>
            </a:r>
          </a:p>
        </p:txBody>
      </p:sp>
      <p:sp>
        <p:nvSpPr>
          <p:cNvPr id="23" name="TextBox 23"/>
          <p:cNvSpPr txBox="1"/>
          <p:nvPr/>
        </p:nvSpPr>
        <p:spPr>
          <a:xfrm>
            <a:off x="11389314" y="5249442"/>
            <a:ext cx="10428222" cy="523836"/>
          </a:xfrm>
          <a:prstGeom prst="rect">
            <a:avLst/>
          </a:prstGeom>
        </p:spPr>
        <p:txBody>
          <a:bodyPr lIns="0" tIns="0" rIns="0" bIns="0" rtlCol="0" anchor="t">
            <a:spAutoFit/>
          </a:bodyPr>
          <a:lstStyle/>
          <a:p>
            <a:pPr algn="ctr">
              <a:lnSpc>
                <a:spcPts val="4200"/>
              </a:lnSpc>
            </a:pPr>
            <a:r>
              <a:rPr lang="en-US" sz="3000" b="1">
                <a:solidFill>
                  <a:srgbClr val="000000"/>
                </a:solidFill>
                <a:latin typeface="Quicksand Bold"/>
                <a:ea typeface="Quicksand Bold"/>
                <a:cs typeface="Quicksand Bold"/>
                <a:sym typeface="Quicksand Bold"/>
              </a:rPr>
              <a:t>tương tác (a)</a:t>
            </a:r>
          </a:p>
        </p:txBody>
      </p:sp>
      <p:sp>
        <p:nvSpPr>
          <p:cNvPr id="24" name="TextBox 24"/>
          <p:cNvSpPr txBox="1"/>
          <p:nvPr/>
        </p:nvSpPr>
        <p:spPr>
          <a:xfrm>
            <a:off x="793532" y="3454545"/>
            <a:ext cx="2616481" cy="641201"/>
          </a:xfrm>
          <a:prstGeom prst="rect">
            <a:avLst/>
          </a:prstGeom>
        </p:spPr>
        <p:txBody>
          <a:bodyPr wrap="square" lIns="0" tIns="0" rIns="0" bIns="0" rtlCol="0" anchor="t">
            <a:spAutoFit/>
          </a:bodyPr>
          <a:lstStyle/>
          <a:p>
            <a:pPr algn="ctr">
              <a:lnSpc>
                <a:spcPts val="5599"/>
              </a:lnSpc>
            </a:pPr>
            <a:r>
              <a:rPr lang="en-US" sz="3999">
                <a:solidFill>
                  <a:srgbClr val="000000"/>
                </a:solidFill>
                <a:latin typeface="Handy Casual"/>
                <a:ea typeface="Handy Casual"/>
                <a:cs typeface="Handy Casual"/>
                <a:sym typeface="Handy Casual"/>
              </a:rPr>
              <a:t>accessible (a)</a:t>
            </a:r>
          </a:p>
        </p:txBody>
      </p:sp>
      <p:sp>
        <p:nvSpPr>
          <p:cNvPr id="25" name="TextBox 25"/>
          <p:cNvSpPr txBox="1"/>
          <p:nvPr/>
        </p:nvSpPr>
        <p:spPr>
          <a:xfrm>
            <a:off x="4726823" y="3421271"/>
            <a:ext cx="3180992" cy="655372"/>
          </a:xfrm>
          <a:prstGeom prst="rect">
            <a:avLst/>
          </a:prstGeom>
        </p:spPr>
        <p:txBody>
          <a:bodyPr wrap="square" lIns="0" tIns="0" rIns="0" bIns="0" rtlCol="0" anchor="t">
            <a:spAutoFit/>
          </a:bodyPr>
          <a:lstStyle/>
          <a:p>
            <a:pPr algn="ctr">
              <a:lnSpc>
                <a:spcPts val="5599"/>
              </a:lnSpc>
            </a:pPr>
            <a:r>
              <a:rPr lang="en-US" sz="3200" b="1">
                <a:solidFill>
                  <a:srgbClr val="000000"/>
                </a:solidFill>
                <a:latin typeface="Public sans" panose="020B0604020202020204" charset="0"/>
                <a:ea typeface="Handy Casual"/>
                <a:cs typeface="Handy Casual"/>
                <a:sym typeface="Handy Casual"/>
              </a:rPr>
              <a:t> /</a:t>
            </a:r>
            <a:r>
              <a:rPr lang="en-US" sz="3200" b="1" err="1">
                <a:solidFill>
                  <a:srgbClr val="000000"/>
                </a:solidFill>
                <a:latin typeface="Public sans" panose="020B0604020202020204" charset="0"/>
                <a:ea typeface="Handy Casual"/>
                <a:cs typeface="Handy Casual"/>
                <a:sym typeface="Handy Casual"/>
              </a:rPr>
              <a:t>əkˈses.ə.bəl</a:t>
            </a:r>
            <a:r>
              <a:rPr lang="en-US" sz="3200" b="1">
                <a:solidFill>
                  <a:srgbClr val="000000"/>
                </a:solidFill>
                <a:latin typeface="Public sans" panose="020B0604020202020204" charset="0"/>
                <a:ea typeface="Handy Casual"/>
                <a:cs typeface="Handy Casual"/>
                <a:sym typeface="Handy Casual"/>
              </a:rPr>
              <a:t>/</a:t>
            </a:r>
          </a:p>
        </p:txBody>
      </p:sp>
      <p:sp>
        <p:nvSpPr>
          <p:cNvPr id="26" name="TextBox 26"/>
          <p:cNvSpPr txBox="1"/>
          <p:nvPr/>
        </p:nvSpPr>
        <p:spPr>
          <a:xfrm>
            <a:off x="8613911" y="3454545"/>
            <a:ext cx="5835039" cy="628377"/>
          </a:xfrm>
          <a:prstGeom prst="rect">
            <a:avLst/>
          </a:prstGeom>
        </p:spPr>
        <p:txBody>
          <a:bodyPr lIns="0" tIns="0" rIns="0" bIns="0" rtlCol="0" anchor="t">
            <a:spAutoFit/>
          </a:bodyPr>
          <a:lstStyle/>
          <a:p>
            <a:pPr algn="ctr">
              <a:lnSpc>
                <a:spcPts val="5599"/>
              </a:lnSpc>
            </a:pPr>
            <a:r>
              <a:rPr lang="en-US" sz="3500">
                <a:solidFill>
                  <a:srgbClr val="000000"/>
                </a:solidFill>
                <a:latin typeface="Handy Casual"/>
                <a:ea typeface="Handy Casual"/>
                <a:cs typeface="Handy Casual"/>
                <a:sym typeface="Handy Casual"/>
              </a:rPr>
              <a:t>able to be reach or easily obtained</a:t>
            </a:r>
          </a:p>
        </p:txBody>
      </p:sp>
      <p:sp>
        <p:nvSpPr>
          <p:cNvPr id="27" name="TextBox 27"/>
          <p:cNvSpPr txBox="1"/>
          <p:nvPr/>
        </p:nvSpPr>
        <p:spPr>
          <a:xfrm>
            <a:off x="13255361" y="3352928"/>
            <a:ext cx="6597437" cy="523836"/>
          </a:xfrm>
          <a:prstGeom prst="rect">
            <a:avLst/>
          </a:prstGeom>
        </p:spPr>
        <p:txBody>
          <a:bodyPr lIns="0" tIns="0" rIns="0" bIns="0" rtlCol="0" anchor="t">
            <a:spAutoFit/>
          </a:bodyPr>
          <a:lstStyle/>
          <a:p>
            <a:pPr algn="ctr">
              <a:lnSpc>
                <a:spcPts val="4200"/>
              </a:lnSpc>
            </a:pPr>
            <a:r>
              <a:rPr lang="en-US" sz="3000" b="1">
                <a:solidFill>
                  <a:srgbClr val="000000"/>
                </a:solidFill>
                <a:latin typeface="Quicksand Bold"/>
                <a:ea typeface="Quicksand Bold"/>
                <a:cs typeface="Quicksand Bold"/>
                <a:sym typeface="Quicksand Bold"/>
              </a:rPr>
              <a:t>có thế tiếp cận</a:t>
            </a:r>
          </a:p>
        </p:txBody>
      </p:sp>
      <p:cxnSp>
        <p:nvCxnSpPr>
          <p:cNvPr id="29" name="Straight Connector 28">
            <a:extLst>
              <a:ext uri="{FF2B5EF4-FFF2-40B4-BE49-F238E27FC236}">
                <a16:creationId xmlns:a16="http://schemas.microsoft.com/office/drawing/2014/main" id="{C01A6F98-EB80-A48C-0EA9-2F73E4461628}"/>
              </a:ext>
            </a:extLst>
          </p:cNvPr>
          <p:cNvCxnSpPr/>
          <p:nvPr/>
        </p:nvCxnSpPr>
        <p:spPr>
          <a:xfrm>
            <a:off x="4114800" y="0"/>
            <a:ext cx="0" cy="1028700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8F24DA7D-FC36-FFB9-1706-3AE9FE4D0C95}"/>
              </a:ext>
            </a:extLst>
          </p:cNvPr>
          <p:cNvCxnSpPr/>
          <p:nvPr/>
        </p:nvCxnSpPr>
        <p:spPr>
          <a:xfrm>
            <a:off x="0" y="2781300"/>
            <a:ext cx="182880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9AF70320-22F1-F020-BBD8-A96E23B5899F}"/>
              </a:ext>
            </a:extLst>
          </p:cNvPr>
          <p:cNvCxnSpPr/>
          <p:nvPr/>
        </p:nvCxnSpPr>
        <p:spPr>
          <a:xfrm>
            <a:off x="0" y="4838700"/>
            <a:ext cx="182880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2873394D-A92D-E430-4CA7-8A2704249FF0}"/>
              </a:ext>
            </a:extLst>
          </p:cNvPr>
          <p:cNvCxnSpPr/>
          <p:nvPr/>
        </p:nvCxnSpPr>
        <p:spPr>
          <a:xfrm>
            <a:off x="0" y="6505170"/>
            <a:ext cx="18288000" cy="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E915520B-7A04-A29A-7A22-9E09DA622B6D}"/>
              </a:ext>
            </a:extLst>
          </p:cNvPr>
          <p:cNvCxnSpPr/>
          <p:nvPr/>
        </p:nvCxnSpPr>
        <p:spPr>
          <a:xfrm>
            <a:off x="0" y="8304021"/>
            <a:ext cx="18288000" cy="0"/>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2821C163-8046-4FD6-BCC6-75BD281A3314}"/>
              </a:ext>
            </a:extLst>
          </p:cNvPr>
          <p:cNvCxnSpPr/>
          <p:nvPr/>
        </p:nvCxnSpPr>
        <p:spPr>
          <a:xfrm>
            <a:off x="8305800" y="40226"/>
            <a:ext cx="0" cy="10287000"/>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87B85B34-FE35-7667-FA4B-A422DB4BD913}"/>
              </a:ext>
            </a:extLst>
          </p:cNvPr>
          <p:cNvCxnSpPr/>
          <p:nvPr/>
        </p:nvCxnSpPr>
        <p:spPr>
          <a:xfrm>
            <a:off x="14918851" y="40226"/>
            <a:ext cx="0" cy="10287000"/>
          </a:xfrm>
          <a:prstGeom prst="line">
            <a:avLst/>
          </a:prstGeom>
        </p:spPr>
        <p:style>
          <a:lnRef idx="2">
            <a:schemeClr val="dk1"/>
          </a:lnRef>
          <a:fillRef idx="0">
            <a:schemeClr val="dk1"/>
          </a:fillRef>
          <a:effectRef idx="1">
            <a:schemeClr val="dk1"/>
          </a:effectRef>
          <a:fontRef idx="minor">
            <a:schemeClr val="tx1"/>
          </a:fontRef>
        </p:style>
      </p:cxnSp>
      <p:pic>
        <p:nvPicPr>
          <p:cNvPr id="37" name="distribute">
            <a:hlinkClick r:id="" action="ppaction://media"/>
            <a:extLst>
              <a:ext uri="{FF2B5EF4-FFF2-40B4-BE49-F238E27FC236}">
                <a16:creationId xmlns:a16="http://schemas.microsoft.com/office/drawing/2014/main" id="{CFFF25B7-101A-57F6-A996-9BA8E09D433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217221" y="1577668"/>
            <a:ext cx="670607" cy="670607"/>
          </a:xfrm>
          <a:prstGeom prst="rect">
            <a:avLst/>
          </a:prstGeom>
        </p:spPr>
      </p:pic>
      <p:pic>
        <p:nvPicPr>
          <p:cNvPr id="38" name="accessible">
            <a:hlinkClick r:id="" action="ppaction://media"/>
            <a:extLst>
              <a:ext uri="{FF2B5EF4-FFF2-40B4-BE49-F238E27FC236}">
                <a16:creationId xmlns:a16="http://schemas.microsoft.com/office/drawing/2014/main" id="{25D0185A-18CE-D640-479C-E42EE6A2FF9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279952" y="3507844"/>
            <a:ext cx="670596" cy="670596"/>
          </a:xfrm>
          <a:prstGeom prst="rect">
            <a:avLst/>
          </a:prstGeom>
        </p:spPr>
      </p:pic>
      <p:pic>
        <p:nvPicPr>
          <p:cNvPr id="39" name="eus72475">
            <a:hlinkClick r:id="" action="ppaction://media"/>
            <a:extLst>
              <a:ext uri="{FF2B5EF4-FFF2-40B4-BE49-F238E27FC236}">
                <a16:creationId xmlns:a16="http://schemas.microsoft.com/office/drawing/2014/main" id="{A8C2729D-4F4B-210B-F2B4-D20D308DD9AD}"/>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279333" y="5224538"/>
            <a:ext cx="676125" cy="676125"/>
          </a:xfrm>
          <a:prstGeom prst="rect">
            <a:avLst/>
          </a:prstGeom>
        </p:spPr>
      </p:pic>
      <p:pic>
        <p:nvPicPr>
          <p:cNvPr id="40" name="credible">
            <a:hlinkClick r:id="" action="ppaction://media"/>
            <a:extLst>
              <a:ext uri="{FF2B5EF4-FFF2-40B4-BE49-F238E27FC236}">
                <a16:creationId xmlns:a16="http://schemas.microsoft.com/office/drawing/2014/main" id="{591DEE8C-2E03-2212-5AA8-5524221ACEB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065332" y="6907919"/>
            <a:ext cx="689014" cy="689014"/>
          </a:xfrm>
          <a:prstGeom prst="rect">
            <a:avLst/>
          </a:prstGeom>
        </p:spPr>
      </p:pic>
      <p:pic>
        <p:nvPicPr>
          <p:cNvPr id="41" name="cdo0318usfact1752">
            <a:hlinkClick r:id="" action="ppaction://media"/>
            <a:extLst>
              <a:ext uri="{FF2B5EF4-FFF2-40B4-BE49-F238E27FC236}">
                <a16:creationId xmlns:a16="http://schemas.microsoft.com/office/drawing/2014/main" id="{714549A4-34C7-DCCD-76A6-417307888D42}"/>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3213699" y="8839785"/>
            <a:ext cx="729822" cy="72982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0" fill="hold"/>
                                        <p:tgtEl>
                                          <p:spTgt spid="3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88" fill="hold"/>
                                        <p:tgtEl>
                                          <p:spTgt spid="3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00" fill="hold"/>
                                        <p:tgtEl>
                                          <p:spTgt spid="4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8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37"/>
                </p:tgtEl>
              </p:cMediaNode>
            </p:audio>
            <p:audio>
              <p:cMediaNode vol="80000">
                <p:cTn id="24" fill="hold" display="0">
                  <p:stCondLst>
                    <p:cond delay="indefinite"/>
                  </p:stCondLst>
                  <p:endCondLst>
                    <p:cond evt="onStopAudio" delay="0">
                      <p:tgtEl>
                        <p:sldTgt/>
                      </p:tgtEl>
                    </p:cond>
                  </p:endCondLst>
                </p:cTn>
                <p:tgtEl>
                  <p:spTgt spid="38"/>
                </p:tgtEl>
              </p:cMediaNode>
            </p:audio>
            <p:audio>
              <p:cMediaNode vol="80000">
                <p:cTn id="25" fill="hold" display="0">
                  <p:stCondLst>
                    <p:cond delay="indefinite"/>
                  </p:stCondLst>
                  <p:endCondLst>
                    <p:cond evt="onStopAudio" delay="0">
                      <p:tgtEl>
                        <p:sldTgt/>
                      </p:tgtEl>
                    </p:cond>
                  </p:endCondLst>
                </p:cTn>
                <p:tgtEl>
                  <p:spTgt spid="39"/>
                </p:tgtEl>
              </p:cMediaNode>
            </p:audio>
            <p:audio>
              <p:cMediaNode vol="80000">
                <p:cTn id="26" fill="hold" display="0">
                  <p:stCondLst>
                    <p:cond delay="indefinite"/>
                  </p:stCondLst>
                  <p:endCondLst>
                    <p:cond evt="onStopAudio" delay="0">
                      <p:tgtEl>
                        <p:sldTgt/>
                      </p:tgtEl>
                    </p:cond>
                  </p:endCondLst>
                </p:cTn>
                <p:tgtEl>
                  <p:spTgt spid="40"/>
                </p:tgtEl>
              </p:cMediaNode>
            </p:audio>
            <p:audio>
              <p:cMediaNode vol="80000">
                <p:cTn id="27" fill="hold" display="0">
                  <p:stCondLst>
                    <p:cond delay="indefinite"/>
                  </p:stCondLst>
                  <p:endCondLst>
                    <p:cond evt="onStopAudio" delay="0">
                      <p:tgtEl>
                        <p:sldTgt/>
                      </p:tgtEl>
                    </p:cond>
                  </p:endCondLst>
                </p:cTn>
                <p:tgtEl>
                  <p:spTgt spid="4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0" y="2133077"/>
            <a:ext cx="18288000" cy="276421"/>
            <a:chOff x="0" y="0"/>
            <a:chExt cx="4816593" cy="72802"/>
          </a:xfrm>
        </p:grpSpPr>
        <p:sp>
          <p:nvSpPr>
            <p:cNvPr id="3" name="Freeform 3"/>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468B91"/>
            </a:solidFill>
          </p:spPr>
          <p:txBody>
            <a:bodyPr/>
            <a:lstStyle/>
            <a:p>
              <a:endParaRPr lang="en-US"/>
            </a:p>
          </p:txBody>
        </p:sp>
        <p:sp>
          <p:nvSpPr>
            <p:cNvPr id="4" name="TextBox 4"/>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5" name="Group 5"/>
          <p:cNvGrpSpPr/>
          <p:nvPr/>
        </p:nvGrpSpPr>
        <p:grpSpPr>
          <a:xfrm>
            <a:off x="0" y="2514273"/>
            <a:ext cx="18288000" cy="276421"/>
            <a:chOff x="0" y="0"/>
            <a:chExt cx="4816593" cy="72802"/>
          </a:xfrm>
        </p:grpSpPr>
        <p:sp>
          <p:nvSpPr>
            <p:cNvPr id="6" name="Freeform 6"/>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7B9A1"/>
            </a:solidFill>
          </p:spPr>
          <p:txBody>
            <a:bodyPr/>
            <a:lstStyle/>
            <a:p>
              <a:endParaRPr lang="en-US"/>
            </a:p>
          </p:txBody>
        </p:sp>
        <p:sp>
          <p:nvSpPr>
            <p:cNvPr id="7" name="TextBox 7"/>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8" name="Group 8"/>
          <p:cNvGrpSpPr/>
          <p:nvPr/>
        </p:nvGrpSpPr>
        <p:grpSpPr>
          <a:xfrm>
            <a:off x="0" y="2895469"/>
            <a:ext cx="18288000" cy="276421"/>
            <a:chOff x="0" y="0"/>
            <a:chExt cx="4816593" cy="72802"/>
          </a:xfrm>
        </p:grpSpPr>
        <p:sp>
          <p:nvSpPr>
            <p:cNvPr id="9" name="Freeform 9"/>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FCE6D"/>
            </a:solidFill>
          </p:spPr>
          <p:txBody>
            <a:bodyPr/>
            <a:lstStyle/>
            <a:p>
              <a:endParaRPr lang="en-US"/>
            </a:p>
          </p:txBody>
        </p:sp>
        <p:sp>
          <p:nvSpPr>
            <p:cNvPr id="10" name="TextBox 10"/>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11" name="Group 11"/>
          <p:cNvGrpSpPr/>
          <p:nvPr/>
        </p:nvGrpSpPr>
        <p:grpSpPr>
          <a:xfrm>
            <a:off x="0" y="8219487"/>
            <a:ext cx="18288000" cy="276421"/>
            <a:chOff x="0" y="0"/>
            <a:chExt cx="4816593" cy="72802"/>
          </a:xfrm>
        </p:grpSpPr>
        <p:sp>
          <p:nvSpPr>
            <p:cNvPr id="12" name="Freeform 12"/>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FC84D"/>
            </a:solidFill>
          </p:spPr>
          <p:txBody>
            <a:bodyPr/>
            <a:lstStyle/>
            <a:p>
              <a:endParaRPr lang="en-US"/>
            </a:p>
          </p:txBody>
        </p:sp>
        <p:sp>
          <p:nvSpPr>
            <p:cNvPr id="13" name="TextBox 13"/>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14" name="Group 14"/>
          <p:cNvGrpSpPr/>
          <p:nvPr/>
        </p:nvGrpSpPr>
        <p:grpSpPr>
          <a:xfrm>
            <a:off x="0" y="8600683"/>
            <a:ext cx="18288000" cy="276421"/>
            <a:chOff x="0" y="0"/>
            <a:chExt cx="4816593" cy="72802"/>
          </a:xfrm>
        </p:grpSpPr>
        <p:sp>
          <p:nvSpPr>
            <p:cNvPr id="15" name="Freeform 15"/>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7B9A1"/>
            </a:solidFill>
          </p:spPr>
          <p:txBody>
            <a:bodyPr/>
            <a:lstStyle/>
            <a:p>
              <a:endParaRPr lang="en-US"/>
            </a:p>
          </p:txBody>
        </p:sp>
        <p:sp>
          <p:nvSpPr>
            <p:cNvPr id="16" name="TextBox 16"/>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17" name="Group 17"/>
          <p:cNvGrpSpPr/>
          <p:nvPr/>
        </p:nvGrpSpPr>
        <p:grpSpPr>
          <a:xfrm>
            <a:off x="0" y="8981879"/>
            <a:ext cx="18288000" cy="276421"/>
            <a:chOff x="0" y="0"/>
            <a:chExt cx="4816593" cy="72802"/>
          </a:xfrm>
        </p:grpSpPr>
        <p:sp>
          <p:nvSpPr>
            <p:cNvPr id="18" name="Freeform 18"/>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468B91"/>
            </a:solidFill>
          </p:spPr>
          <p:txBody>
            <a:bodyPr/>
            <a:lstStyle/>
            <a:p>
              <a:endParaRPr lang="en-US"/>
            </a:p>
          </p:txBody>
        </p:sp>
        <p:sp>
          <p:nvSpPr>
            <p:cNvPr id="19" name="TextBox 19"/>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sp>
        <p:nvSpPr>
          <p:cNvPr id="20" name="TextBox 20"/>
          <p:cNvSpPr txBox="1"/>
          <p:nvPr/>
        </p:nvSpPr>
        <p:spPr>
          <a:xfrm>
            <a:off x="-1017686" y="3645354"/>
            <a:ext cx="20323371" cy="2586717"/>
          </a:xfrm>
          <a:prstGeom prst="rect">
            <a:avLst/>
          </a:prstGeom>
        </p:spPr>
        <p:txBody>
          <a:bodyPr lIns="0" tIns="0" rIns="0" bIns="0" rtlCol="0" anchor="t">
            <a:spAutoFit/>
          </a:bodyPr>
          <a:lstStyle/>
          <a:p>
            <a:pPr algn="ctr">
              <a:lnSpc>
                <a:spcPts val="20047"/>
              </a:lnSpc>
            </a:pPr>
            <a:r>
              <a:rPr lang="en-US" sz="14319">
                <a:solidFill>
                  <a:srgbClr val="000000"/>
                </a:solidFill>
                <a:latin typeface="Cubao"/>
                <a:ea typeface="Cubao"/>
                <a:cs typeface="Cubao"/>
                <a:sym typeface="Cubao"/>
              </a:rPr>
              <a:t>ACtivities</a:t>
            </a:r>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Freeform 2"/>
          <p:cNvSpPr/>
          <p:nvPr/>
        </p:nvSpPr>
        <p:spPr>
          <a:xfrm rot="5969256">
            <a:off x="12589551" y="3666077"/>
            <a:ext cx="10213028" cy="7659771"/>
          </a:xfrm>
          <a:custGeom>
            <a:avLst/>
            <a:gdLst/>
            <a:ahLst/>
            <a:cxnLst/>
            <a:rect l="l" t="t" r="r" b="b"/>
            <a:pathLst>
              <a:path w="10213028" h="7659771">
                <a:moveTo>
                  <a:pt x="0" y="0"/>
                </a:moveTo>
                <a:lnTo>
                  <a:pt x="10213028" y="0"/>
                </a:lnTo>
                <a:lnTo>
                  <a:pt x="10213028" y="7659772"/>
                </a:lnTo>
                <a:lnTo>
                  <a:pt x="0" y="7659772"/>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58389" y="7104273"/>
            <a:ext cx="3390388" cy="3182727"/>
          </a:xfrm>
          <a:custGeom>
            <a:avLst/>
            <a:gdLst/>
            <a:ahLst/>
            <a:cxnLst/>
            <a:rect l="l" t="t" r="r" b="b"/>
            <a:pathLst>
              <a:path w="3390388" h="3182727">
                <a:moveTo>
                  <a:pt x="0" y="0"/>
                </a:moveTo>
                <a:lnTo>
                  <a:pt x="3390388" y="0"/>
                </a:lnTo>
                <a:lnTo>
                  <a:pt x="3390388" y="3182727"/>
                </a:lnTo>
                <a:lnTo>
                  <a:pt x="0" y="3182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37076">
            <a:off x="14355114" y="54385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028700" y="3051594"/>
            <a:ext cx="14411908" cy="5644043"/>
          </a:xfrm>
          <a:prstGeom prst="rect">
            <a:avLst/>
          </a:prstGeom>
        </p:spPr>
        <p:txBody>
          <a:bodyPr lIns="0" tIns="0" rIns="0" bIns="0" rtlCol="0" anchor="t">
            <a:spAutoFit/>
          </a:bodyPr>
          <a:lstStyle/>
          <a:p>
            <a:pPr marL="691031" lvl="1" indent="-345516" algn="just">
              <a:lnSpc>
                <a:spcPts val="6497"/>
              </a:lnSpc>
              <a:buFont typeface="Arial"/>
              <a:buChar char="•"/>
            </a:pPr>
            <a:r>
              <a:rPr lang="en-US" sz="3200">
                <a:solidFill>
                  <a:srgbClr val="000000"/>
                </a:solidFill>
                <a:latin typeface="Glacial Indifference"/>
                <a:ea typeface="Glacial Indifference"/>
                <a:cs typeface="Glacial Indifference"/>
                <a:sym typeface="Glacial Indifference"/>
              </a:rPr>
              <a:t>Digital media is any form of media that is created, viewed, and distributed via electronic devices. Examples of digital media include websites, social media, videos, video games, digital advertising, software, and electronic books. With the development of technology and smart devices in recent years, digital media saw a sharp rise. This raises the question of whether digital media will replace traditional media such as printed newspapers, broadcast TV, and radio. Below are two opinion pieces sent to our Debate Corner this week.</a:t>
            </a:r>
          </a:p>
        </p:txBody>
      </p:sp>
      <p:sp>
        <p:nvSpPr>
          <p:cNvPr id="6" name="TextBox 6"/>
          <p:cNvSpPr txBox="1"/>
          <p:nvPr/>
        </p:nvSpPr>
        <p:spPr>
          <a:xfrm>
            <a:off x="536805" y="664599"/>
            <a:ext cx="18564035" cy="1243028"/>
          </a:xfrm>
          <a:prstGeom prst="rect">
            <a:avLst/>
          </a:prstGeom>
        </p:spPr>
        <p:txBody>
          <a:bodyPr lIns="0" tIns="0" rIns="0" bIns="0" rtlCol="0" anchor="t">
            <a:spAutoFit/>
          </a:bodyPr>
          <a:lstStyle/>
          <a:p>
            <a:pPr algn="l">
              <a:lnSpc>
                <a:spcPts val="4982"/>
              </a:lnSpc>
              <a:spcBef>
                <a:spcPct val="0"/>
              </a:spcBef>
            </a:pPr>
            <a:r>
              <a:rPr lang="en-US" sz="3558" b="1" spc="35">
                <a:solidFill>
                  <a:srgbClr val="000000"/>
                </a:solidFill>
                <a:latin typeface="Glacial Indifference Bold"/>
                <a:ea typeface="Glacial Indifference Bold"/>
                <a:cs typeface="Glacial Indifference Bold"/>
                <a:sym typeface="Glacial Indifference Bold"/>
              </a:rPr>
              <a:t>Activity 1: Work in pairs. Read the first section of the article. Discuss the following questions:</a:t>
            </a:r>
          </a:p>
        </p:txBody>
      </p:sp>
      <p:sp>
        <p:nvSpPr>
          <p:cNvPr id="7" name="TextBox 7"/>
          <p:cNvSpPr txBox="1"/>
          <p:nvPr/>
        </p:nvSpPr>
        <p:spPr>
          <a:xfrm>
            <a:off x="1028700" y="2119673"/>
            <a:ext cx="15853905" cy="620698"/>
          </a:xfrm>
          <a:prstGeom prst="rect">
            <a:avLst/>
          </a:prstGeom>
        </p:spPr>
        <p:txBody>
          <a:bodyPr lIns="0" tIns="0" rIns="0" bIns="0" rtlCol="0" anchor="t">
            <a:spAutoFit/>
          </a:bodyPr>
          <a:lstStyle/>
          <a:p>
            <a:pPr algn="l">
              <a:lnSpc>
                <a:spcPts val="4636"/>
              </a:lnSpc>
              <a:spcBef>
                <a:spcPct val="0"/>
              </a:spcBef>
            </a:pPr>
            <a:r>
              <a:rPr lang="en-US" sz="3311" b="1" spc="33">
                <a:solidFill>
                  <a:srgbClr val="C90510"/>
                </a:solidFill>
                <a:latin typeface="Arial Bold"/>
                <a:ea typeface="Arial Bold"/>
                <a:cs typeface="Arial Bold"/>
                <a:sym typeface="Arial Bold"/>
              </a:rPr>
              <a:t>Do you think that digital media can replace traditional media? Why/Why not?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Freeform 2"/>
          <p:cNvSpPr/>
          <p:nvPr/>
        </p:nvSpPr>
        <p:spPr>
          <a:xfrm rot="5969256">
            <a:off x="12589551" y="3666077"/>
            <a:ext cx="10213028" cy="7659771"/>
          </a:xfrm>
          <a:custGeom>
            <a:avLst/>
            <a:gdLst/>
            <a:ahLst/>
            <a:cxnLst/>
            <a:rect l="l" t="t" r="r" b="b"/>
            <a:pathLst>
              <a:path w="10213028" h="7659771">
                <a:moveTo>
                  <a:pt x="0" y="0"/>
                </a:moveTo>
                <a:lnTo>
                  <a:pt x="10213028" y="0"/>
                </a:lnTo>
                <a:lnTo>
                  <a:pt x="10213028" y="7659772"/>
                </a:lnTo>
                <a:lnTo>
                  <a:pt x="0" y="7659772"/>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58389" y="7215899"/>
            <a:ext cx="3390388" cy="3182727"/>
          </a:xfrm>
          <a:custGeom>
            <a:avLst/>
            <a:gdLst/>
            <a:ahLst/>
            <a:cxnLst/>
            <a:rect l="l" t="t" r="r" b="b"/>
            <a:pathLst>
              <a:path w="3390388" h="3182727">
                <a:moveTo>
                  <a:pt x="0" y="0"/>
                </a:moveTo>
                <a:lnTo>
                  <a:pt x="3390388" y="0"/>
                </a:lnTo>
                <a:lnTo>
                  <a:pt x="3390388" y="3182727"/>
                </a:lnTo>
                <a:lnTo>
                  <a:pt x="0" y="3182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37076">
            <a:off x="14825205" y="563831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538164" y="3810779"/>
            <a:ext cx="13477743" cy="4996483"/>
          </a:xfrm>
          <a:prstGeom prst="rect">
            <a:avLst/>
          </a:prstGeom>
        </p:spPr>
        <p:txBody>
          <a:bodyPr lIns="0" tIns="0" rIns="0" bIns="0" rtlCol="0" anchor="t">
            <a:spAutoFit/>
          </a:bodyPr>
          <a:lstStyle/>
          <a:p>
            <a:pPr marL="711283" lvl="1" indent="-355642" algn="just">
              <a:lnSpc>
                <a:spcPts val="6687"/>
              </a:lnSpc>
              <a:buFont typeface="Arial"/>
              <a:buChar char="•"/>
            </a:pPr>
            <a:r>
              <a:rPr lang="en-US" sz="3294">
                <a:solidFill>
                  <a:srgbClr val="000000"/>
                </a:solidFill>
                <a:latin typeface="Glacial Indifference"/>
                <a:ea typeface="Glacial Indifference"/>
                <a:cs typeface="Glacial Indifference"/>
                <a:sym typeface="Glacial Indifference"/>
              </a:rPr>
              <a:t>The fact that not everyone has access to the internet or </a:t>
            </a:r>
            <a:r>
              <a:rPr lang="en-US" sz="3294">
                <a:solidFill>
                  <a:srgbClr val="C90510"/>
                </a:solidFill>
                <a:latin typeface="Glacial Indifference"/>
                <a:ea typeface="Glacial Indifference"/>
                <a:cs typeface="Glacial Indifference"/>
                <a:sym typeface="Glacial Indifference"/>
              </a:rPr>
              <a:t>smart gadgets</a:t>
            </a:r>
            <a:r>
              <a:rPr lang="en-US" sz="3294">
                <a:solidFill>
                  <a:srgbClr val="000000"/>
                </a:solidFill>
                <a:latin typeface="Glacial Indifference"/>
                <a:ea typeface="Glacial Indifference"/>
                <a:cs typeface="Glacial Indifference"/>
                <a:sym typeface="Glacial Indifference"/>
              </a:rPr>
              <a:t> makes me believe that digital media cannot completely replace </a:t>
            </a:r>
            <a:r>
              <a:rPr lang="en-US" sz="3294">
                <a:solidFill>
                  <a:srgbClr val="C90510"/>
                </a:solidFill>
                <a:latin typeface="Glacial Indifference"/>
                <a:ea typeface="Glacial Indifference"/>
                <a:cs typeface="Glacial Indifference"/>
                <a:sym typeface="Glacial Indifference"/>
              </a:rPr>
              <a:t>conventional media</a:t>
            </a:r>
            <a:r>
              <a:rPr lang="en-US" sz="3294">
                <a:solidFill>
                  <a:srgbClr val="000000"/>
                </a:solidFill>
                <a:latin typeface="Glacial Indifference"/>
                <a:ea typeface="Glacial Indifference"/>
                <a:cs typeface="Glacial Indifference"/>
                <a:sym typeface="Glacial Indifference"/>
              </a:rPr>
              <a:t>. In some places, traditional media can guarantee a</a:t>
            </a:r>
            <a:r>
              <a:rPr lang="en-US" sz="3294">
                <a:solidFill>
                  <a:srgbClr val="C90510"/>
                </a:solidFill>
                <a:latin typeface="Glacial Indifference"/>
                <a:ea typeface="Glacial Indifference"/>
                <a:cs typeface="Glacial Indifference"/>
                <a:sym typeface="Glacial Indifference"/>
              </a:rPr>
              <a:t> larger audience reach</a:t>
            </a:r>
            <a:r>
              <a:rPr lang="en-US" sz="3294">
                <a:solidFill>
                  <a:srgbClr val="000000"/>
                </a:solidFill>
                <a:latin typeface="Glacial Indifference"/>
                <a:ea typeface="Glacial Indifference"/>
                <a:cs typeface="Glacial Indifference"/>
                <a:sym typeface="Glacial Indifference"/>
              </a:rPr>
              <a:t>. Additionally, compared to the abundance of "fake news" online, conventional media frequently employs </a:t>
            </a:r>
            <a:r>
              <a:rPr lang="en-US" sz="3294">
                <a:solidFill>
                  <a:srgbClr val="C90510"/>
                </a:solidFill>
                <a:latin typeface="Glacial Indifference"/>
                <a:ea typeface="Glacial Indifference"/>
                <a:cs typeface="Glacial Indifference"/>
                <a:sym typeface="Glacial Indifference"/>
              </a:rPr>
              <a:t>stronger fact-checking</a:t>
            </a:r>
            <a:r>
              <a:rPr lang="en-US" sz="3294">
                <a:solidFill>
                  <a:srgbClr val="000000"/>
                </a:solidFill>
                <a:latin typeface="Glacial Indifference"/>
                <a:ea typeface="Glacial Indifference"/>
                <a:cs typeface="Glacial Indifference"/>
                <a:sym typeface="Glacial Indifference"/>
              </a:rPr>
              <a:t>, making it a more </a:t>
            </a:r>
            <a:r>
              <a:rPr lang="en-US" sz="3294">
                <a:solidFill>
                  <a:srgbClr val="C90510"/>
                </a:solidFill>
                <a:latin typeface="Glacial Indifference"/>
                <a:ea typeface="Glacial Indifference"/>
                <a:cs typeface="Glacial Indifference"/>
                <a:sym typeface="Glacial Indifference"/>
              </a:rPr>
              <a:t>trustworthy</a:t>
            </a:r>
            <a:r>
              <a:rPr lang="en-US" sz="3294">
                <a:solidFill>
                  <a:srgbClr val="000000"/>
                </a:solidFill>
                <a:latin typeface="Glacial Indifference"/>
                <a:ea typeface="Glacial Indifference"/>
                <a:cs typeface="Glacial Indifference"/>
                <a:sym typeface="Glacial Indifference"/>
              </a:rPr>
              <a:t> source of information.</a:t>
            </a:r>
          </a:p>
        </p:txBody>
      </p:sp>
      <p:sp>
        <p:nvSpPr>
          <p:cNvPr id="6" name="TextBox 6"/>
          <p:cNvSpPr txBox="1"/>
          <p:nvPr/>
        </p:nvSpPr>
        <p:spPr>
          <a:xfrm>
            <a:off x="1538164" y="2978496"/>
            <a:ext cx="13879297" cy="756083"/>
          </a:xfrm>
          <a:prstGeom prst="rect">
            <a:avLst/>
          </a:prstGeom>
        </p:spPr>
        <p:txBody>
          <a:bodyPr lIns="0" tIns="0" rIns="0" bIns="0" rtlCol="0" anchor="t">
            <a:spAutoFit/>
          </a:bodyPr>
          <a:lstStyle/>
          <a:p>
            <a:pPr algn="ctr">
              <a:lnSpc>
                <a:spcPts val="6101"/>
              </a:lnSpc>
              <a:spcBef>
                <a:spcPct val="0"/>
              </a:spcBef>
            </a:pPr>
            <a:r>
              <a:rPr lang="en-US" sz="4357" b="1" spc="43">
                <a:solidFill>
                  <a:srgbClr val="000000"/>
                </a:solidFill>
                <a:latin typeface="Glacial Indifference Bold"/>
                <a:ea typeface="Glacial Indifference Bold"/>
                <a:cs typeface="Glacial Indifference Bold"/>
                <a:sym typeface="Glacial Indifference Bold"/>
              </a:rPr>
              <a:t>Example:</a:t>
            </a:r>
          </a:p>
        </p:txBody>
      </p:sp>
      <p:sp>
        <p:nvSpPr>
          <p:cNvPr id="7" name="TextBox 7"/>
          <p:cNvSpPr txBox="1"/>
          <p:nvPr/>
        </p:nvSpPr>
        <p:spPr>
          <a:xfrm>
            <a:off x="536805" y="664599"/>
            <a:ext cx="18564035" cy="1243028"/>
          </a:xfrm>
          <a:prstGeom prst="rect">
            <a:avLst/>
          </a:prstGeom>
        </p:spPr>
        <p:txBody>
          <a:bodyPr lIns="0" tIns="0" rIns="0" bIns="0" rtlCol="0" anchor="t">
            <a:spAutoFit/>
          </a:bodyPr>
          <a:lstStyle/>
          <a:p>
            <a:pPr algn="l">
              <a:lnSpc>
                <a:spcPts val="4982"/>
              </a:lnSpc>
              <a:spcBef>
                <a:spcPct val="0"/>
              </a:spcBef>
            </a:pPr>
            <a:r>
              <a:rPr lang="en-US" sz="3558" b="1" spc="35">
                <a:solidFill>
                  <a:srgbClr val="000000"/>
                </a:solidFill>
                <a:latin typeface="Glacial Indifference Bold"/>
                <a:ea typeface="Glacial Indifference Bold"/>
                <a:cs typeface="Glacial Indifference Bold"/>
                <a:sym typeface="Glacial Indifference Bold"/>
              </a:rPr>
              <a:t>Activity 1: Work in pairs. Read the first section of the article. Discuss the following questions:</a:t>
            </a:r>
          </a:p>
        </p:txBody>
      </p:sp>
      <p:sp>
        <p:nvSpPr>
          <p:cNvPr id="8" name="TextBox 8"/>
          <p:cNvSpPr txBox="1"/>
          <p:nvPr/>
        </p:nvSpPr>
        <p:spPr>
          <a:xfrm>
            <a:off x="1028700" y="2119673"/>
            <a:ext cx="15853905" cy="620698"/>
          </a:xfrm>
          <a:prstGeom prst="rect">
            <a:avLst/>
          </a:prstGeom>
        </p:spPr>
        <p:txBody>
          <a:bodyPr lIns="0" tIns="0" rIns="0" bIns="0" rtlCol="0" anchor="t">
            <a:spAutoFit/>
          </a:bodyPr>
          <a:lstStyle/>
          <a:p>
            <a:pPr algn="l">
              <a:lnSpc>
                <a:spcPts val="4636"/>
              </a:lnSpc>
              <a:spcBef>
                <a:spcPct val="0"/>
              </a:spcBef>
            </a:pPr>
            <a:r>
              <a:rPr lang="en-US" sz="3311" b="1" spc="33">
                <a:solidFill>
                  <a:srgbClr val="C90510"/>
                </a:solidFill>
                <a:latin typeface="Arial Bold"/>
                <a:ea typeface="Arial Bold"/>
                <a:cs typeface="Arial Bold"/>
                <a:sym typeface="Arial Bold"/>
              </a:rPr>
              <a:t>Do you think that digital media can replace traditional media? Why/Why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751423" y="2745595"/>
            <a:ext cx="14785154" cy="6642462"/>
            <a:chOff x="0" y="0"/>
            <a:chExt cx="19713539" cy="8856616"/>
          </a:xfrm>
        </p:grpSpPr>
        <p:grpSp>
          <p:nvGrpSpPr>
            <p:cNvPr id="3" name="Group 3"/>
            <p:cNvGrpSpPr/>
            <p:nvPr/>
          </p:nvGrpSpPr>
          <p:grpSpPr>
            <a:xfrm>
              <a:off x="532785" y="5968625"/>
              <a:ext cx="3926807" cy="2887991"/>
              <a:chOff x="0" y="0"/>
              <a:chExt cx="1385739" cy="1019149"/>
            </a:xfrm>
          </p:grpSpPr>
          <p:sp>
            <p:nvSpPr>
              <p:cNvPr id="4" name="Freeform 4"/>
              <p:cNvSpPr/>
              <p:nvPr/>
            </p:nvSpPr>
            <p:spPr>
              <a:xfrm>
                <a:off x="0" y="0"/>
                <a:ext cx="1385739" cy="1019149"/>
              </a:xfrm>
              <a:custGeom>
                <a:avLst/>
                <a:gdLst/>
                <a:ahLst/>
                <a:cxnLst/>
                <a:rect l="l" t="t" r="r" b="b"/>
                <a:pathLst>
                  <a:path w="1385739" h="1019149">
                    <a:moveTo>
                      <a:pt x="692869" y="1019149"/>
                    </a:moveTo>
                    <a:lnTo>
                      <a:pt x="1385739" y="0"/>
                    </a:lnTo>
                    <a:lnTo>
                      <a:pt x="0" y="0"/>
                    </a:lnTo>
                    <a:lnTo>
                      <a:pt x="692869" y="1019149"/>
                    </a:lnTo>
                    <a:close/>
                  </a:path>
                </a:pathLst>
              </a:custGeom>
              <a:solidFill>
                <a:srgbClr val="FFD6BD"/>
              </a:solidFill>
            </p:spPr>
            <p:txBody>
              <a:bodyPr/>
              <a:lstStyle/>
              <a:p>
                <a:endParaRPr lang="en-US"/>
              </a:p>
            </p:txBody>
          </p:sp>
          <p:sp>
            <p:nvSpPr>
              <p:cNvPr id="5" name="TextBox 5"/>
              <p:cNvSpPr txBox="1"/>
              <p:nvPr/>
            </p:nvSpPr>
            <p:spPr>
              <a:xfrm>
                <a:off x="216522" y="34696"/>
                <a:ext cx="952696" cy="511276"/>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0" y="0"/>
              <a:ext cx="19713539" cy="7567962"/>
              <a:chOff x="0" y="0"/>
              <a:chExt cx="4298184" cy="1650058"/>
            </a:xfrm>
          </p:grpSpPr>
          <p:sp>
            <p:nvSpPr>
              <p:cNvPr id="7" name="Freeform 7"/>
              <p:cNvSpPr/>
              <p:nvPr/>
            </p:nvSpPr>
            <p:spPr>
              <a:xfrm>
                <a:off x="0" y="0"/>
                <a:ext cx="4298184" cy="1650058"/>
              </a:xfrm>
              <a:custGeom>
                <a:avLst/>
                <a:gdLst/>
                <a:ahLst/>
                <a:cxnLst/>
                <a:rect l="l" t="t" r="r" b="b"/>
                <a:pathLst>
                  <a:path w="4298184" h="1650058">
                    <a:moveTo>
                      <a:pt x="24194" y="0"/>
                    </a:moveTo>
                    <a:lnTo>
                      <a:pt x="4273990" y="0"/>
                    </a:lnTo>
                    <a:cubicBezTo>
                      <a:pt x="4287352" y="0"/>
                      <a:pt x="4298184" y="10832"/>
                      <a:pt x="4298184" y="24194"/>
                    </a:cubicBezTo>
                    <a:lnTo>
                      <a:pt x="4298184" y="1625864"/>
                    </a:lnTo>
                    <a:cubicBezTo>
                      <a:pt x="4298184" y="1639226"/>
                      <a:pt x="4287352" y="1650058"/>
                      <a:pt x="4273990" y="1650058"/>
                    </a:cubicBezTo>
                    <a:lnTo>
                      <a:pt x="24194" y="1650058"/>
                    </a:lnTo>
                    <a:cubicBezTo>
                      <a:pt x="10832" y="1650058"/>
                      <a:pt x="0" y="1639226"/>
                      <a:pt x="0" y="1625864"/>
                    </a:cubicBezTo>
                    <a:lnTo>
                      <a:pt x="0" y="24194"/>
                    </a:lnTo>
                    <a:cubicBezTo>
                      <a:pt x="0" y="10832"/>
                      <a:pt x="10832" y="0"/>
                      <a:pt x="24194" y="0"/>
                    </a:cubicBezTo>
                    <a:close/>
                  </a:path>
                </a:pathLst>
              </a:custGeom>
              <a:solidFill>
                <a:srgbClr val="FFD6BD"/>
              </a:solidFill>
            </p:spPr>
            <p:txBody>
              <a:bodyPr/>
              <a:lstStyle/>
              <a:p>
                <a:endParaRPr lang="en-US"/>
              </a:p>
            </p:txBody>
          </p:sp>
          <p:sp>
            <p:nvSpPr>
              <p:cNvPr id="8" name="TextBox 8"/>
              <p:cNvSpPr txBox="1"/>
              <p:nvPr/>
            </p:nvSpPr>
            <p:spPr>
              <a:xfrm>
                <a:off x="0" y="-38100"/>
                <a:ext cx="4298184" cy="1688158"/>
              </a:xfrm>
              <a:prstGeom prst="rect">
                <a:avLst/>
              </a:prstGeom>
            </p:spPr>
            <p:txBody>
              <a:bodyPr lIns="50800" tIns="50800" rIns="50800" bIns="50800" rtlCol="0" anchor="ctr"/>
              <a:lstStyle/>
              <a:p>
                <a:pPr algn="ctr">
                  <a:lnSpc>
                    <a:spcPts val="2041"/>
                  </a:lnSpc>
                </a:pPr>
                <a:endParaRPr/>
              </a:p>
            </p:txBody>
          </p:sp>
        </p:grpSp>
      </p:grpSp>
      <p:grpSp>
        <p:nvGrpSpPr>
          <p:cNvPr id="9" name="Group 9"/>
          <p:cNvGrpSpPr/>
          <p:nvPr/>
        </p:nvGrpSpPr>
        <p:grpSpPr>
          <a:xfrm>
            <a:off x="3791065" y="1416592"/>
            <a:ext cx="10705870" cy="1329003"/>
            <a:chOff x="0" y="0"/>
            <a:chExt cx="2819653" cy="350025"/>
          </a:xfrm>
        </p:grpSpPr>
        <p:sp>
          <p:nvSpPr>
            <p:cNvPr id="10" name="Freeform 10"/>
            <p:cNvSpPr/>
            <p:nvPr/>
          </p:nvSpPr>
          <p:spPr>
            <a:xfrm>
              <a:off x="0" y="0"/>
              <a:ext cx="2819653" cy="350025"/>
            </a:xfrm>
            <a:custGeom>
              <a:avLst/>
              <a:gdLst/>
              <a:ahLst/>
              <a:cxnLst/>
              <a:rect l="l" t="t" r="r" b="b"/>
              <a:pathLst>
                <a:path w="2819653" h="350025">
                  <a:moveTo>
                    <a:pt x="36881" y="0"/>
                  </a:moveTo>
                  <a:lnTo>
                    <a:pt x="2782772" y="0"/>
                  </a:lnTo>
                  <a:cubicBezTo>
                    <a:pt x="2792554" y="0"/>
                    <a:pt x="2801934" y="3886"/>
                    <a:pt x="2808851" y="10802"/>
                  </a:cubicBezTo>
                  <a:cubicBezTo>
                    <a:pt x="2815767" y="17718"/>
                    <a:pt x="2819653" y="27099"/>
                    <a:pt x="2819653" y="36881"/>
                  </a:cubicBezTo>
                  <a:lnTo>
                    <a:pt x="2819653" y="313145"/>
                  </a:lnTo>
                  <a:cubicBezTo>
                    <a:pt x="2819653" y="322926"/>
                    <a:pt x="2815767" y="332307"/>
                    <a:pt x="2808851" y="339223"/>
                  </a:cubicBezTo>
                  <a:cubicBezTo>
                    <a:pt x="2801934" y="346140"/>
                    <a:pt x="2792554" y="350025"/>
                    <a:pt x="2782772" y="350025"/>
                  </a:cubicBezTo>
                  <a:lnTo>
                    <a:pt x="36881" y="350025"/>
                  </a:lnTo>
                  <a:cubicBezTo>
                    <a:pt x="16512" y="350025"/>
                    <a:pt x="0" y="333513"/>
                    <a:pt x="0" y="313145"/>
                  </a:cubicBezTo>
                  <a:lnTo>
                    <a:pt x="0" y="36881"/>
                  </a:lnTo>
                  <a:cubicBezTo>
                    <a:pt x="0" y="27099"/>
                    <a:pt x="3886" y="17718"/>
                    <a:pt x="10802" y="10802"/>
                  </a:cubicBezTo>
                  <a:cubicBezTo>
                    <a:pt x="17718" y="3886"/>
                    <a:pt x="27099" y="0"/>
                    <a:pt x="36881" y="0"/>
                  </a:cubicBezTo>
                  <a:close/>
                </a:path>
              </a:pathLst>
            </a:custGeom>
            <a:solidFill>
              <a:srgbClr val="000000">
                <a:alpha val="0"/>
              </a:srgbClr>
            </a:solidFill>
            <a:ln w="85725" cap="rnd">
              <a:solidFill>
                <a:srgbClr val="F0AF99"/>
              </a:solidFill>
              <a:prstDash val="solid"/>
              <a:round/>
            </a:ln>
          </p:spPr>
          <p:txBody>
            <a:bodyPr/>
            <a:lstStyle/>
            <a:p>
              <a:endParaRPr lang="en-US"/>
            </a:p>
          </p:txBody>
        </p:sp>
        <p:sp>
          <p:nvSpPr>
            <p:cNvPr id="11" name="TextBox 11"/>
            <p:cNvSpPr txBox="1"/>
            <p:nvPr/>
          </p:nvSpPr>
          <p:spPr>
            <a:xfrm>
              <a:off x="0" y="-38100"/>
              <a:ext cx="2819653" cy="388125"/>
            </a:xfrm>
            <a:prstGeom prst="rect">
              <a:avLst/>
            </a:prstGeom>
          </p:spPr>
          <p:txBody>
            <a:bodyPr lIns="50800" tIns="50800" rIns="50800" bIns="50800" rtlCol="0" anchor="ctr"/>
            <a:lstStyle/>
            <a:p>
              <a:pPr algn="ctr">
                <a:lnSpc>
                  <a:spcPts val="2041"/>
                </a:lnSpc>
              </a:pPr>
              <a:endParaRPr/>
            </a:p>
          </p:txBody>
        </p:sp>
      </p:grpSp>
      <p:sp>
        <p:nvSpPr>
          <p:cNvPr id="12" name="TextBox 12"/>
          <p:cNvSpPr txBox="1"/>
          <p:nvPr/>
        </p:nvSpPr>
        <p:spPr>
          <a:xfrm>
            <a:off x="3817821" y="1413397"/>
            <a:ext cx="11258574" cy="1144893"/>
          </a:xfrm>
          <a:prstGeom prst="rect">
            <a:avLst/>
          </a:prstGeom>
        </p:spPr>
        <p:txBody>
          <a:bodyPr lIns="0" tIns="0" rIns="0" bIns="0" rtlCol="0" anchor="t">
            <a:spAutoFit/>
          </a:bodyPr>
          <a:lstStyle/>
          <a:p>
            <a:pPr algn="ctr">
              <a:lnSpc>
                <a:spcPts val="8820"/>
              </a:lnSpc>
            </a:pPr>
            <a:r>
              <a:rPr lang="en-US" sz="6300">
                <a:solidFill>
                  <a:srgbClr val="000000"/>
                </a:solidFill>
                <a:latin typeface="Cubao"/>
                <a:ea typeface="Cubao"/>
                <a:cs typeface="Cubao"/>
                <a:sym typeface="Cubao"/>
              </a:rPr>
              <a:t>ACtivity 2:</a:t>
            </a:r>
          </a:p>
        </p:txBody>
      </p:sp>
      <p:sp>
        <p:nvSpPr>
          <p:cNvPr id="13" name="TextBox 13"/>
          <p:cNvSpPr txBox="1"/>
          <p:nvPr/>
        </p:nvSpPr>
        <p:spPr>
          <a:xfrm>
            <a:off x="2776617" y="3912486"/>
            <a:ext cx="12734766" cy="1199769"/>
          </a:xfrm>
          <a:prstGeom prst="rect">
            <a:avLst/>
          </a:prstGeom>
        </p:spPr>
        <p:txBody>
          <a:bodyPr lIns="0" tIns="0" rIns="0" bIns="0" rtlCol="0" anchor="t">
            <a:spAutoFit/>
          </a:bodyPr>
          <a:lstStyle/>
          <a:p>
            <a:pPr algn="just">
              <a:lnSpc>
                <a:spcPts val="4758"/>
              </a:lnSpc>
            </a:pPr>
            <a:r>
              <a:rPr lang="en-US" sz="3900" b="1">
                <a:solidFill>
                  <a:srgbClr val="000000"/>
                </a:solidFill>
                <a:latin typeface="Glacial Indifference Bold"/>
                <a:ea typeface="Glacial Indifference Bold"/>
                <a:cs typeface="Glacial Indifference Bold"/>
                <a:sym typeface="Glacial Indifference Bold"/>
              </a:rPr>
              <a:t>Read the following article. Match the highlighted words with their meanings</a:t>
            </a:r>
          </a:p>
        </p:txBody>
      </p:sp>
      <p:grpSp>
        <p:nvGrpSpPr>
          <p:cNvPr id="14" name="Group 14"/>
          <p:cNvGrpSpPr/>
          <p:nvPr/>
        </p:nvGrpSpPr>
        <p:grpSpPr>
          <a:xfrm>
            <a:off x="12431851" y="5112255"/>
            <a:ext cx="3347183" cy="2791759"/>
            <a:chOff x="0" y="0"/>
            <a:chExt cx="4462911" cy="3722346"/>
          </a:xfrm>
        </p:grpSpPr>
        <p:sp>
          <p:nvSpPr>
            <p:cNvPr id="15" name="Freeform 15"/>
            <p:cNvSpPr/>
            <p:nvPr/>
          </p:nvSpPr>
          <p:spPr>
            <a:xfrm rot="1022397">
              <a:off x="314054" y="502215"/>
              <a:ext cx="3834802" cy="2717916"/>
            </a:xfrm>
            <a:custGeom>
              <a:avLst/>
              <a:gdLst/>
              <a:ahLst/>
              <a:cxnLst/>
              <a:rect l="l" t="t" r="r" b="b"/>
              <a:pathLst>
                <a:path w="3834802" h="2717916">
                  <a:moveTo>
                    <a:pt x="0" y="0"/>
                  </a:moveTo>
                  <a:lnTo>
                    <a:pt x="3834802" y="0"/>
                  </a:lnTo>
                  <a:lnTo>
                    <a:pt x="3834802" y="2717916"/>
                  </a:lnTo>
                  <a:lnTo>
                    <a:pt x="0" y="27179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6" name="Group 16"/>
            <p:cNvGrpSpPr/>
            <p:nvPr/>
          </p:nvGrpSpPr>
          <p:grpSpPr>
            <a:xfrm rot="1030052">
              <a:off x="979672" y="833623"/>
              <a:ext cx="2597183" cy="1760950"/>
              <a:chOff x="0" y="0"/>
              <a:chExt cx="513024" cy="347842"/>
            </a:xfrm>
          </p:grpSpPr>
          <p:sp>
            <p:nvSpPr>
              <p:cNvPr id="17" name="Freeform 17"/>
              <p:cNvSpPr/>
              <p:nvPr/>
            </p:nvSpPr>
            <p:spPr>
              <a:xfrm>
                <a:off x="0" y="0"/>
                <a:ext cx="513024" cy="347842"/>
              </a:xfrm>
              <a:custGeom>
                <a:avLst/>
                <a:gdLst/>
                <a:ahLst/>
                <a:cxnLst/>
                <a:rect l="l" t="t" r="r" b="b"/>
                <a:pathLst>
                  <a:path w="513024" h="347842">
                    <a:moveTo>
                      <a:pt x="0" y="0"/>
                    </a:moveTo>
                    <a:lnTo>
                      <a:pt x="513024" y="0"/>
                    </a:lnTo>
                    <a:lnTo>
                      <a:pt x="513024" y="347842"/>
                    </a:lnTo>
                    <a:lnTo>
                      <a:pt x="0" y="347842"/>
                    </a:lnTo>
                    <a:close/>
                  </a:path>
                </a:pathLst>
              </a:custGeom>
              <a:solidFill>
                <a:srgbClr val="F6F6E9"/>
              </a:solidFill>
            </p:spPr>
            <p:txBody>
              <a:bodyPr/>
              <a:lstStyle/>
              <a:p>
                <a:endParaRPr lang="en-US"/>
              </a:p>
            </p:txBody>
          </p:sp>
          <p:sp>
            <p:nvSpPr>
              <p:cNvPr id="18" name="TextBox 18"/>
              <p:cNvSpPr txBox="1"/>
              <p:nvPr/>
            </p:nvSpPr>
            <p:spPr>
              <a:xfrm>
                <a:off x="0" y="-38100"/>
                <a:ext cx="513024" cy="385942"/>
              </a:xfrm>
              <a:prstGeom prst="rect">
                <a:avLst/>
              </a:prstGeom>
            </p:spPr>
            <p:txBody>
              <a:bodyPr lIns="50800" tIns="50800" rIns="50800" bIns="50800" rtlCol="0" anchor="ctr"/>
              <a:lstStyle/>
              <a:p>
                <a:pPr algn="ctr">
                  <a:lnSpc>
                    <a:spcPts val="2041"/>
                  </a:lnSpc>
                </a:pPr>
                <a:endParaRPr/>
              </a:p>
            </p:txBody>
          </p:sp>
        </p:grpSp>
      </p:grpSp>
      <p:sp>
        <p:nvSpPr>
          <p:cNvPr id="19" name="Freeform 19"/>
          <p:cNvSpPr/>
          <p:nvPr/>
        </p:nvSpPr>
        <p:spPr>
          <a:xfrm rot="-1286707">
            <a:off x="3096409" y="5638764"/>
            <a:ext cx="2088547" cy="2144849"/>
          </a:xfrm>
          <a:custGeom>
            <a:avLst/>
            <a:gdLst/>
            <a:ahLst/>
            <a:cxnLst/>
            <a:rect l="l" t="t" r="r" b="b"/>
            <a:pathLst>
              <a:path w="2088547" h="2144849">
                <a:moveTo>
                  <a:pt x="0" y="0"/>
                </a:moveTo>
                <a:lnTo>
                  <a:pt x="2088547" y="0"/>
                </a:lnTo>
                <a:lnTo>
                  <a:pt x="2088547" y="2144849"/>
                </a:lnTo>
                <a:lnTo>
                  <a:pt x="0" y="21448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Freeform 2"/>
          <p:cNvSpPr/>
          <p:nvPr/>
        </p:nvSpPr>
        <p:spPr>
          <a:xfrm>
            <a:off x="144227" y="480064"/>
            <a:ext cx="17847148" cy="2195390"/>
          </a:xfrm>
          <a:custGeom>
            <a:avLst/>
            <a:gdLst/>
            <a:ahLst/>
            <a:cxnLst/>
            <a:rect l="l" t="t" r="r" b="b"/>
            <a:pathLst>
              <a:path w="16037665" h="2195390">
                <a:moveTo>
                  <a:pt x="0" y="0"/>
                </a:moveTo>
                <a:lnTo>
                  <a:pt x="16037664" y="0"/>
                </a:lnTo>
                <a:lnTo>
                  <a:pt x="16037664" y="2195389"/>
                </a:lnTo>
                <a:lnTo>
                  <a:pt x="0" y="2195389"/>
                </a:lnTo>
                <a:lnTo>
                  <a:pt x="0" y="0"/>
                </a:lnTo>
                <a:close/>
              </a:path>
            </a:pathLst>
          </a:custGeom>
          <a:blipFill>
            <a:blip r:embed="rId2">
              <a:alphaModFix amt="52000"/>
            </a:blip>
            <a:stretch>
              <a:fillRect t="-135043" b="-495472"/>
            </a:stretch>
          </a:blipFill>
        </p:spPr>
        <p:txBody>
          <a:bodyPr/>
          <a:lstStyle/>
          <a:p>
            <a:endParaRPr lang="en-US"/>
          </a:p>
        </p:txBody>
      </p:sp>
      <p:sp>
        <p:nvSpPr>
          <p:cNvPr id="3" name="Freeform 3"/>
          <p:cNvSpPr/>
          <p:nvPr/>
        </p:nvSpPr>
        <p:spPr>
          <a:xfrm>
            <a:off x="9282042" y="3027399"/>
            <a:ext cx="8167758" cy="6779537"/>
          </a:xfrm>
          <a:custGeom>
            <a:avLst/>
            <a:gdLst/>
            <a:ahLst/>
            <a:cxnLst/>
            <a:rect l="l" t="t" r="r" b="b"/>
            <a:pathLst>
              <a:path w="6772453" h="6779537">
                <a:moveTo>
                  <a:pt x="0" y="0"/>
                </a:moveTo>
                <a:lnTo>
                  <a:pt x="6772452" y="0"/>
                </a:lnTo>
                <a:lnTo>
                  <a:pt x="6772452" y="6779537"/>
                </a:lnTo>
                <a:lnTo>
                  <a:pt x="0" y="67795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212252" y="561343"/>
            <a:ext cx="17678400" cy="2231380"/>
          </a:xfrm>
          <a:prstGeom prst="rect">
            <a:avLst/>
          </a:prstGeom>
        </p:spPr>
        <p:txBody>
          <a:bodyPr wrap="square" lIns="0" tIns="0" rIns="0" bIns="0" rtlCol="0" anchor="t">
            <a:spAutoFit/>
          </a:bodyPr>
          <a:lstStyle/>
          <a:p>
            <a:pPr algn="l">
              <a:lnSpc>
                <a:spcPts val="2881"/>
              </a:lnSpc>
              <a:spcBef>
                <a:spcPct val="0"/>
              </a:spcBef>
            </a:pPr>
            <a:r>
              <a:rPr lang="en-US" sz="2800" b="1" spc="20">
                <a:solidFill>
                  <a:srgbClr val="000000"/>
                </a:solidFill>
                <a:latin typeface="Glacial Indifference Bold"/>
                <a:ea typeface="Glacial Indifference Bold"/>
                <a:cs typeface="Glacial Indifference Bold"/>
                <a:sym typeface="Glacial Indifference Bold"/>
              </a:rPr>
              <a:t>Digital media is any form of media that is created, viewed, and</a:t>
            </a:r>
            <a:r>
              <a:rPr lang="en-US" sz="2800" b="1" u="sng" spc="20">
                <a:solidFill>
                  <a:srgbClr val="FBE639"/>
                </a:solidFill>
                <a:latin typeface="Glacial Indifference Bold"/>
                <a:ea typeface="Glacial Indifference Bold"/>
                <a:cs typeface="Glacial Indifference Bold"/>
                <a:sym typeface="Glacial Indifference Bold"/>
              </a:rPr>
              <a:t> </a:t>
            </a:r>
            <a:r>
              <a:rPr lang="en-US" sz="2800" b="1" u="sng" spc="20">
                <a:solidFill>
                  <a:srgbClr val="C90510"/>
                </a:solidFill>
                <a:latin typeface="Glacial Indifference Bold"/>
                <a:ea typeface="Glacial Indifference Bold"/>
                <a:cs typeface="Glacial Indifference Bold"/>
                <a:sym typeface="Glacial Indifference Bold"/>
              </a:rPr>
              <a:t>distributed</a:t>
            </a:r>
            <a:r>
              <a:rPr lang="en-US" sz="2800" b="1" spc="20">
                <a:solidFill>
                  <a:srgbClr val="C90510"/>
                </a:solidFill>
                <a:latin typeface="Glacial Indifference Bold"/>
                <a:ea typeface="Glacial Indifference Bold"/>
                <a:cs typeface="Glacial Indifference Bold"/>
                <a:sym typeface="Glacial Indifference Bold"/>
              </a:rPr>
              <a:t> </a:t>
            </a:r>
            <a:r>
              <a:rPr lang="en-US" sz="2800" b="1" spc="20">
                <a:solidFill>
                  <a:srgbClr val="000000"/>
                </a:solidFill>
                <a:latin typeface="Glacial Indifference Bold"/>
                <a:ea typeface="Glacial Indifference Bold"/>
                <a:cs typeface="Glacial Indifference Bold"/>
                <a:sym typeface="Glacial Indifference Bold"/>
              </a:rPr>
              <a:t>via electronic devices. Examples of digital media include websites, social media, videos, video games, digital advertising, software, and electronic books. With the development of technology and smart devices in recent years, digital media saw a sharp rise. This raises the question of whether digital media will replace traditional media such as printed newspapers, broadcast TV, and radio. Below are two opinion pieces sent to our Debate Corner this week.</a:t>
            </a:r>
          </a:p>
        </p:txBody>
      </p:sp>
      <p:sp>
        <p:nvSpPr>
          <p:cNvPr id="6" name="TextBox 6"/>
          <p:cNvSpPr txBox="1"/>
          <p:nvPr/>
        </p:nvSpPr>
        <p:spPr>
          <a:xfrm>
            <a:off x="418517" y="3027399"/>
            <a:ext cx="8796726" cy="7655942"/>
          </a:xfrm>
          <a:prstGeom prst="rect">
            <a:avLst/>
          </a:prstGeom>
        </p:spPr>
        <p:txBody>
          <a:bodyPr wrap="square" lIns="0" tIns="0" rIns="0" bIns="0" rtlCol="0" anchor="t">
            <a:spAutoFit/>
          </a:bodyPr>
          <a:lstStyle/>
          <a:p>
            <a:pPr algn="l">
              <a:lnSpc>
                <a:spcPts val="3441"/>
              </a:lnSpc>
            </a:pPr>
            <a:r>
              <a:rPr lang="en-US" sz="2800" spc="24">
                <a:solidFill>
                  <a:srgbClr val="000000"/>
                </a:solidFill>
                <a:latin typeface="Glacial Indifference"/>
                <a:ea typeface="Glacial Indifference"/>
                <a:cs typeface="Glacial Indifference"/>
                <a:sym typeface="Glacial Indifference"/>
              </a:rPr>
              <a:t>Nowadays, it is much easier and more convenient to access information via digital media. Most digital content is also freely </a:t>
            </a:r>
            <a:r>
              <a:rPr lang="en-US" sz="2800" u="sng" spc="24">
                <a:solidFill>
                  <a:srgbClr val="C90510"/>
                </a:solidFill>
                <a:latin typeface="Glacial Indifference"/>
                <a:ea typeface="Glacial Indifference"/>
                <a:cs typeface="Glacial Indifference"/>
                <a:sym typeface="Glacial Indifference"/>
              </a:rPr>
              <a:t>accessible</a:t>
            </a:r>
            <a:r>
              <a:rPr lang="en-US" sz="2800" spc="24">
                <a:solidFill>
                  <a:srgbClr val="000000"/>
                </a:solidFill>
                <a:latin typeface="Glacial Indifference"/>
                <a:ea typeface="Glacial Indifference"/>
                <a:cs typeface="Glacial Indifference"/>
                <a:sym typeface="Glacial Indifference"/>
              </a:rPr>
              <a:t>. All it takes is a few clicks, and you can read the latest news, watch videos, or see online adverts. In addition, digital media forms are more </a:t>
            </a:r>
            <a:r>
              <a:rPr lang="en-US" sz="2800" u="sng" spc="24">
                <a:solidFill>
                  <a:srgbClr val="C90510"/>
                </a:solidFill>
                <a:latin typeface="Glacial Indifference"/>
                <a:ea typeface="Glacial Indifference"/>
                <a:cs typeface="Glacial Indifference"/>
                <a:sym typeface="Glacial Indifference"/>
              </a:rPr>
              <a:t>interactive</a:t>
            </a:r>
            <a:r>
              <a:rPr lang="en-US" sz="2800" spc="24">
                <a:solidFill>
                  <a:srgbClr val="000000"/>
                </a:solidFill>
                <a:latin typeface="Glacial Indifference"/>
                <a:ea typeface="Glacial Indifference"/>
                <a:cs typeface="Glacial Indifference"/>
                <a:sym typeface="Glacial Indifference"/>
              </a:rPr>
              <a:t>. For example, customers can provide instant feedback, which can be used to solve any problems. In return, </a:t>
            </a:r>
            <a:r>
              <a:rPr lang="en-US" sz="2800" b="1" u="sng" spc="24">
                <a:solidFill>
                  <a:srgbClr val="000000"/>
                </a:solidFill>
                <a:latin typeface="Glacial Indifference Bold"/>
                <a:ea typeface="Glacial Indifference Bold"/>
                <a:cs typeface="Glacial Indifference Bold"/>
                <a:sym typeface="Glacial Indifference Bold"/>
              </a:rPr>
              <a:t>almost every </a:t>
            </a:r>
            <a:r>
              <a:rPr lang="en-US" sz="2800" b="1" u="sng" spc="24" err="1">
                <a:solidFill>
                  <a:srgbClr val="000000"/>
                </a:solidFill>
                <a:latin typeface="Glacial Indifference Bold"/>
                <a:ea typeface="Glacial Indifference Bold"/>
                <a:cs typeface="Glacial Indifference Bold"/>
                <a:sym typeface="Glacial Indifference Bold"/>
              </a:rPr>
              <a:t>organisation</a:t>
            </a:r>
            <a:r>
              <a:rPr lang="en-US" sz="2800" b="1" u="sng" spc="24">
                <a:solidFill>
                  <a:srgbClr val="000000"/>
                </a:solidFill>
                <a:latin typeface="Glacial Indifference Bold"/>
                <a:ea typeface="Glacial Indifference Bold"/>
                <a:cs typeface="Glacial Indifference Bold"/>
                <a:sym typeface="Glacial Indifference Bold"/>
              </a:rPr>
              <a:t> can reach its target customers easily via digital media</a:t>
            </a:r>
            <a:r>
              <a:rPr lang="en-US" sz="2800" u="sng" spc="24">
                <a:solidFill>
                  <a:srgbClr val="000000"/>
                </a:solidFill>
                <a:latin typeface="Glacial Indifference"/>
                <a:ea typeface="Glacial Indifference"/>
                <a:cs typeface="Glacial Indifference"/>
                <a:sym typeface="Glacial Indifference"/>
              </a:rPr>
              <a:t>.</a:t>
            </a:r>
            <a:r>
              <a:rPr lang="en-US" sz="2800" spc="24">
                <a:solidFill>
                  <a:srgbClr val="000000"/>
                </a:solidFill>
                <a:latin typeface="Glacial Indifference"/>
                <a:ea typeface="Glacial Indifference"/>
                <a:cs typeface="Glacial Indifference"/>
                <a:sym typeface="Glacial Indifference"/>
              </a:rPr>
              <a:t> Furthermore, digital media is more flexible since information can be updated easily and frequently. By contrast, articles in printed newspapers or adverts on TV cannot be changed immediately. With more than 75 million social media users in Viet Nam and the number is increasing, it will not be long before traditional media becomes a thing of the past. (Minh Quang)</a:t>
            </a:r>
          </a:p>
          <a:p>
            <a:pPr algn="ctr">
              <a:lnSpc>
                <a:spcPts val="2741"/>
              </a:lnSpc>
            </a:pPr>
            <a:endParaRPr lang="en-US" sz="2458" spc="24">
              <a:solidFill>
                <a:srgbClr val="000000"/>
              </a:solidFill>
              <a:latin typeface="Glacial Indifference"/>
              <a:ea typeface="Glacial Indifference"/>
              <a:cs typeface="Glacial Indifference"/>
              <a:sym typeface="Glacial Indifference"/>
            </a:endParaRPr>
          </a:p>
          <a:p>
            <a:pPr algn="ctr">
              <a:lnSpc>
                <a:spcPts val="2601"/>
              </a:lnSpc>
              <a:spcBef>
                <a:spcPct val="0"/>
              </a:spcBef>
            </a:pPr>
            <a:endParaRPr lang="en-US" sz="2458" spc="24">
              <a:solidFill>
                <a:srgbClr val="000000"/>
              </a:solidFill>
              <a:latin typeface="Glacial Indifference"/>
              <a:ea typeface="Glacial Indifference"/>
              <a:cs typeface="Glacial Indifference"/>
              <a:sym typeface="Glacial Indifference"/>
            </a:endParaRPr>
          </a:p>
        </p:txBody>
      </p:sp>
      <p:sp>
        <p:nvSpPr>
          <p:cNvPr id="7" name="TextBox 7"/>
          <p:cNvSpPr txBox="1"/>
          <p:nvPr/>
        </p:nvSpPr>
        <p:spPr>
          <a:xfrm>
            <a:off x="9415640" y="3141458"/>
            <a:ext cx="7881760" cy="6758260"/>
          </a:xfrm>
          <a:prstGeom prst="rect">
            <a:avLst/>
          </a:prstGeom>
        </p:spPr>
        <p:txBody>
          <a:bodyPr wrap="square" lIns="0" tIns="0" rIns="0" bIns="0" rtlCol="0" anchor="t">
            <a:spAutoFit/>
          </a:bodyPr>
          <a:lstStyle/>
          <a:p>
            <a:pPr algn="l">
              <a:lnSpc>
                <a:spcPts val="3122"/>
              </a:lnSpc>
              <a:spcBef>
                <a:spcPct val="0"/>
              </a:spcBef>
            </a:pPr>
            <a:r>
              <a:rPr lang="en-US" sz="2800" b="1" spc="22">
                <a:solidFill>
                  <a:srgbClr val="000000"/>
                </a:solidFill>
                <a:latin typeface="Glacial Indifference Bold"/>
                <a:ea typeface="Glacial Indifference Bold"/>
                <a:cs typeface="Glacial Indifference Bold"/>
                <a:sym typeface="Glacial Indifference Bold"/>
              </a:rPr>
              <a:t>Digital media is very convenient, but its strengths are also its own weaknesses. Since anyone with access to computers and the Internet can post or share information online, it raises the question of how </a:t>
            </a:r>
            <a:r>
              <a:rPr lang="en-US" sz="2800" b="1" u="sng" spc="22">
                <a:solidFill>
                  <a:srgbClr val="C90510"/>
                </a:solidFill>
                <a:latin typeface="Glacial Indifference Bold"/>
                <a:ea typeface="Glacial Indifference Bold"/>
                <a:cs typeface="Glacial Indifference Bold"/>
                <a:sym typeface="Glacial Indifference Bold"/>
              </a:rPr>
              <a:t>credible</a:t>
            </a:r>
            <a:r>
              <a:rPr lang="en-US" sz="2800" b="1" spc="22">
                <a:solidFill>
                  <a:srgbClr val="000000"/>
                </a:solidFill>
                <a:latin typeface="Glacial Indifference Bold"/>
                <a:ea typeface="Glacial Indifference Bold"/>
                <a:cs typeface="Glacial Indifference Bold"/>
                <a:sym typeface="Glacial Indifference Bold"/>
              </a:rPr>
              <a:t> it is. On the other hand, traditional media offers information from reliable sources that are fact-checked. Moreover, let us not forget that digital media relies on the Internet and smart devices to work well. There are still remote or disadvantaged areas in Viet Nam where access to technology is limited or too expensive. Many people also still struggle with technology. So although digital media is on the rise, traditional media such as printed newspapers, broadcast TV, and radio is here to stay. (Pham Hoa)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4097475" y="225352"/>
            <a:ext cx="10089995" cy="2134963"/>
            <a:chOff x="0" y="0"/>
            <a:chExt cx="13453326" cy="2846618"/>
          </a:xfrm>
        </p:grpSpPr>
        <p:grpSp>
          <p:nvGrpSpPr>
            <p:cNvPr id="3" name="Group 3"/>
            <p:cNvGrpSpPr/>
            <p:nvPr/>
          </p:nvGrpSpPr>
          <p:grpSpPr>
            <a:xfrm>
              <a:off x="363594" y="1918385"/>
              <a:ext cx="2679814" cy="928233"/>
              <a:chOff x="0" y="0"/>
              <a:chExt cx="2942288" cy="1019149"/>
            </a:xfrm>
          </p:grpSpPr>
          <p:sp>
            <p:nvSpPr>
              <p:cNvPr id="4" name="Freeform 4"/>
              <p:cNvSpPr/>
              <p:nvPr/>
            </p:nvSpPr>
            <p:spPr>
              <a:xfrm>
                <a:off x="0" y="0"/>
                <a:ext cx="2942287" cy="1019149"/>
              </a:xfrm>
              <a:custGeom>
                <a:avLst/>
                <a:gdLst/>
                <a:ahLst/>
                <a:cxnLst/>
                <a:rect l="l" t="t" r="r" b="b"/>
                <a:pathLst>
                  <a:path w="2942287" h="1019149">
                    <a:moveTo>
                      <a:pt x="1471144" y="1019149"/>
                    </a:moveTo>
                    <a:lnTo>
                      <a:pt x="2942287" y="0"/>
                    </a:lnTo>
                    <a:lnTo>
                      <a:pt x="0" y="0"/>
                    </a:lnTo>
                    <a:lnTo>
                      <a:pt x="1471144" y="1019149"/>
                    </a:lnTo>
                    <a:close/>
                  </a:path>
                </a:pathLst>
              </a:custGeom>
              <a:solidFill>
                <a:srgbClr val="FFD6BD"/>
              </a:solidFill>
            </p:spPr>
            <p:txBody>
              <a:bodyPr/>
              <a:lstStyle/>
              <a:p>
                <a:endParaRPr lang="en-US"/>
              </a:p>
            </p:txBody>
          </p:sp>
          <p:sp>
            <p:nvSpPr>
              <p:cNvPr id="5" name="TextBox 5"/>
              <p:cNvSpPr txBox="1"/>
              <p:nvPr/>
            </p:nvSpPr>
            <p:spPr>
              <a:xfrm>
                <a:off x="459732" y="34696"/>
                <a:ext cx="2022823" cy="511276"/>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0" y="0"/>
              <a:ext cx="13453326" cy="2432430"/>
              <a:chOff x="0" y="0"/>
              <a:chExt cx="9126172" cy="1650058"/>
            </a:xfrm>
          </p:grpSpPr>
          <p:sp>
            <p:nvSpPr>
              <p:cNvPr id="7" name="Freeform 7"/>
              <p:cNvSpPr/>
              <p:nvPr/>
            </p:nvSpPr>
            <p:spPr>
              <a:xfrm>
                <a:off x="0" y="0"/>
                <a:ext cx="9126172" cy="1650058"/>
              </a:xfrm>
              <a:custGeom>
                <a:avLst/>
                <a:gdLst/>
                <a:ahLst/>
                <a:cxnLst/>
                <a:rect l="l" t="t" r="r" b="b"/>
                <a:pathLst>
                  <a:path w="9126172" h="1650058">
                    <a:moveTo>
                      <a:pt x="11395" y="0"/>
                    </a:moveTo>
                    <a:lnTo>
                      <a:pt x="9114777" y="0"/>
                    </a:lnTo>
                    <a:cubicBezTo>
                      <a:pt x="9117799" y="0"/>
                      <a:pt x="9120698" y="1201"/>
                      <a:pt x="9122834" y="3337"/>
                    </a:cubicBezTo>
                    <a:cubicBezTo>
                      <a:pt x="9124971" y="5474"/>
                      <a:pt x="9126172" y="8373"/>
                      <a:pt x="9126172" y="11395"/>
                    </a:cubicBezTo>
                    <a:lnTo>
                      <a:pt x="9126172" y="1638664"/>
                    </a:lnTo>
                    <a:cubicBezTo>
                      <a:pt x="9126172" y="1644957"/>
                      <a:pt x="9121070" y="1650058"/>
                      <a:pt x="9114777" y="1650058"/>
                    </a:cubicBezTo>
                    <a:lnTo>
                      <a:pt x="11395" y="1650058"/>
                    </a:lnTo>
                    <a:cubicBezTo>
                      <a:pt x="5102" y="1650058"/>
                      <a:pt x="0" y="1644957"/>
                      <a:pt x="0" y="1638664"/>
                    </a:cubicBezTo>
                    <a:lnTo>
                      <a:pt x="0" y="11395"/>
                    </a:lnTo>
                    <a:cubicBezTo>
                      <a:pt x="0" y="5102"/>
                      <a:pt x="5102" y="0"/>
                      <a:pt x="11395" y="0"/>
                    </a:cubicBezTo>
                    <a:close/>
                  </a:path>
                </a:pathLst>
              </a:custGeom>
              <a:solidFill>
                <a:srgbClr val="FFD6BD"/>
              </a:solidFill>
            </p:spPr>
            <p:txBody>
              <a:bodyPr/>
              <a:lstStyle/>
              <a:p>
                <a:endParaRPr lang="en-US"/>
              </a:p>
            </p:txBody>
          </p:sp>
          <p:sp>
            <p:nvSpPr>
              <p:cNvPr id="8" name="TextBox 8"/>
              <p:cNvSpPr txBox="1"/>
              <p:nvPr/>
            </p:nvSpPr>
            <p:spPr>
              <a:xfrm>
                <a:off x="0" y="-38100"/>
                <a:ext cx="9126172" cy="1688158"/>
              </a:xfrm>
              <a:prstGeom prst="rect">
                <a:avLst/>
              </a:prstGeom>
            </p:spPr>
            <p:txBody>
              <a:bodyPr lIns="50800" tIns="50800" rIns="50800" bIns="50800" rtlCol="0" anchor="ctr"/>
              <a:lstStyle/>
              <a:p>
                <a:pPr algn="ctr">
                  <a:lnSpc>
                    <a:spcPts val="2041"/>
                  </a:lnSpc>
                </a:pPr>
                <a:endParaRPr/>
              </a:p>
            </p:txBody>
          </p:sp>
        </p:grpSp>
      </p:grpSp>
      <p:sp>
        <p:nvSpPr>
          <p:cNvPr id="9" name="Freeform 9"/>
          <p:cNvSpPr/>
          <p:nvPr/>
        </p:nvSpPr>
        <p:spPr>
          <a:xfrm>
            <a:off x="2423104" y="2769890"/>
            <a:ext cx="3657600" cy="678319"/>
          </a:xfrm>
          <a:custGeom>
            <a:avLst/>
            <a:gdLst/>
            <a:ahLst/>
            <a:cxnLst/>
            <a:rect l="l" t="t" r="r" b="b"/>
            <a:pathLst>
              <a:path w="3657600" h="678319">
                <a:moveTo>
                  <a:pt x="0" y="0"/>
                </a:moveTo>
                <a:lnTo>
                  <a:pt x="3657600" y="0"/>
                </a:lnTo>
                <a:lnTo>
                  <a:pt x="3657600" y="678319"/>
                </a:lnTo>
                <a:lnTo>
                  <a:pt x="0" y="678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423104" y="6290537"/>
            <a:ext cx="3657600" cy="678319"/>
          </a:xfrm>
          <a:custGeom>
            <a:avLst/>
            <a:gdLst/>
            <a:ahLst/>
            <a:cxnLst/>
            <a:rect l="l" t="t" r="r" b="b"/>
            <a:pathLst>
              <a:path w="3657600" h="678319">
                <a:moveTo>
                  <a:pt x="0" y="0"/>
                </a:moveTo>
                <a:lnTo>
                  <a:pt x="3657600" y="0"/>
                </a:lnTo>
                <a:lnTo>
                  <a:pt x="3657600" y="678318"/>
                </a:lnTo>
                <a:lnTo>
                  <a:pt x="0" y="678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2423104" y="5116918"/>
            <a:ext cx="3657600" cy="678319"/>
          </a:xfrm>
          <a:custGeom>
            <a:avLst/>
            <a:gdLst/>
            <a:ahLst/>
            <a:cxnLst/>
            <a:rect l="l" t="t" r="r" b="b"/>
            <a:pathLst>
              <a:path w="3657600" h="678319">
                <a:moveTo>
                  <a:pt x="0" y="0"/>
                </a:moveTo>
                <a:lnTo>
                  <a:pt x="3657600" y="0"/>
                </a:lnTo>
                <a:lnTo>
                  <a:pt x="3657600" y="678319"/>
                </a:lnTo>
                <a:lnTo>
                  <a:pt x="0" y="678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423104" y="3943299"/>
            <a:ext cx="3657600" cy="678319"/>
          </a:xfrm>
          <a:custGeom>
            <a:avLst/>
            <a:gdLst/>
            <a:ahLst/>
            <a:cxnLst/>
            <a:rect l="l" t="t" r="r" b="b"/>
            <a:pathLst>
              <a:path w="3657600" h="678319">
                <a:moveTo>
                  <a:pt x="0" y="0"/>
                </a:moveTo>
                <a:lnTo>
                  <a:pt x="3657600" y="0"/>
                </a:lnTo>
                <a:lnTo>
                  <a:pt x="3657600" y="678319"/>
                </a:lnTo>
                <a:lnTo>
                  <a:pt x="0" y="678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3683883" y="2798001"/>
            <a:ext cx="2164437" cy="555422"/>
          </a:xfrm>
          <a:prstGeom prst="rect">
            <a:avLst/>
          </a:prstGeom>
        </p:spPr>
        <p:txBody>
          <a:bodyPr lIns="0" tIns="0" rIns="0" bIns="0" rtlCol="0" anchor="t">
            <a:spAutoFit/>
          </a:bodyPr>
          <a:lstStyle/>
          <a:p>
            <a:pPr algn="ctr">
              <a:lnSpc>
                <a:spcPts val="4561"/>
              </a:lnSpc>
              <a:spcBef>
                <a:spcPct val="0"/>
              </a:spcBef>
            </a:pPr>
            <a:r>
              <a:rPr lang="en-US" sz="3257" b="1" u="sng" spc="32">
                <a:solidFill>
                  <a:srgbClr val="C90510"/>
                </a:solidFill>
                <a:latin typeface="Glacial Indifference Bold"/>
                <a:ea typeface="Glacial Indifference Bold"/>
                <a:cs typeface="Glacial Indifference Bold"/>
                <a:sym typeface="Glacial Indifference Bold"/>
              </a:rPr>
              <a:t>distributed</a:t>
            </a:r>
          </a:p>
        </p:txBody>
      </p:sp>
      <p:sp>
        <p:nvSpPr>
          <p:cNvPr id="14" name="TextBox 14"/>
          <p:cNvSpPr txBox="1"/>
          <p:nvPr/>
        </p:nvSpPr>
        <p:spPr>
          <a:xfrm>
            <a:off x="3581401" y="3970946"/>
            <a:ext cx="2228106" cy="555422"/>
          </a:xfrm>
          <a:prstGeom prst="rect">
            <a:avLst/>
          </a:prstGeom>
        </p:spPr>
        <p:txBody>
          <a:bodyPr wrap="square" lIns="0" tIns="0" rIns="0" bIns="0" rtlCol="0" anchor="t">
            <a:spAutoFit/>
          </a:bodyPr>
          <a:lstStyle/>
          <a:p>
            <a:pPr algn="ctr">
              <a:lnSpc>
                <a:spcPts val="4561"/>
              </a:lnSpc>
              <a:spcBef>
                <a:spcPct val="0"/>
              </a:spcBef>
            </a:pPr>
            <a:r>
              <a:rPr lang="en-US" sz="3257" b="1" u="sng" spc="32">
                <a:solidFill>
                  <a:srgbClr val="C90510"/>
                </a:solidFill>
                <a:latin typeface="Glacial Indifference Bold"/>
                <a:ea typeface="Glacial Indifference Bold"/>
                <a:cs typeface="Glacial Indifference Bold"/>
                <a:sym typeface="Glacial Indifference Bold"/>
              </a:rPr>
              <a:t>accessible</a:t>
            </a:r>
          </a:p>
        </p:txBody>
      </p:sp>
      <p:sp>
        <p:nvSpPr>
          <p:cNvPr id="15" name="TextBox 15"/>
          <p:cNvSpPr txBox="1"/>
          <p:nvPr/>
        </p:nvSpPr>
        <p:spPr>
          <a:xfrm>
            <a:off x="3683883" y="5145493"/>
            <a:ext cx="2113598" cy="555422"/>
          </a:xfrm>
          <a:prstGeom prst="rect">
            <a:avLst/>
          </a:prstGeom>
        </p:spPr>
        <p:txBody>
          <a:bodyPr lIns="0" tIns="0" rIns="0" bIns="0" rtlCol="0" anchor="t">
            <a:spAutoFit/>
          </a:bodyPr>
          <a:lstStyle/>
          <a:p>
            <a:pPr algn="ctr">
              <a:lnSpc>
                <a:spcPts val="4561"/>
              </a:lnSpc>
              <a:spcBef>
                <a:spcPct val="0"/>
              </a:spcBef>
            </a:pPr>
            <a:r>
              <a:rPr lang="en-US" sz="3257" b="1" u="sng" spc="32">
                <a:solidFill>
                  <a:srgbClr val="C90510"/>
                </a:solidFill>
                <a:latin typeface="Glacial Indifference Bold"/>
                <a:ea typeface="Glacial Indifference Bold"/>
                <a:cs typeface="Glacial Indifference Bold"/>
                <a:sym typeface="Glacial Indifference Bold"/>
              </a:rPr>
              <a:t>interactive</a:t>
            </a:r>
          </a:p>
        </p:txBody>
      </p:sp>
      <p:sp>
        <p:nvSpPr>
          <p:cNvPr id="16" name="TextBox 16"/>
          <p:cNvSpPr txBox="1"/>
          <p:nvPr/>
        </p:nvSpPr>
        <p:spPr>
          <a:xfrm>
            <a:off x="3683883" y="6319112"/>
            <a:ext cx="1628775" cy="555422"/>
          </a:xfrm>
          <a:prstGeom prst="rect">
            <a:avLst/>
          </a:prstGeom>
        </p:spPr>
        <p:txBody>
          <a:bodyPr lIns="0" tIns="0" rIns="0" bIns="0" rtlCol="0" anchor="t">
            <a:spAutoFit/>
          </a:bodyPr>
          <a:lstStyle/>
          <a:p>
            <a:pPr algn="ctr">
              <a:lnSpc>
                <a:spcPts val="4561"/>
              </a:lnSpc>
              <a:spcBef>
                <a:spcPct val="0"/>
              </a:spcBef>
            </a:pPr>
            <a:r>
              <a:rPr lang="en-US" sz="3257" b="1" u="sng" spc="32">
                <a:solidFill>
                  <a:srgbClr val="C90510"/>
                </a:solidFill>
                <a:latin typeface="Glacial Indifference Bold"/>
                <a:ea typeface="Glacial Indifference Bold"/>
                <a:cs typeface="Glacial Indifference Bold"/>
                <a:sym typeface="Glacial Indifference Bold"/>
              </a:rPr>
              <a:t>credible</a:t>
            </a:r>
          </a:p>
        </p:txBody>
      </p:sp>
      <p:sp>
        <p:nvSpPr>
          <p:cNvPr id="17" name="TextBox 17"/>
          <p:cNvSpPr txBox="1"/>
          <p:nvPr/>
        </p:nvSpPr>
        <p:spPr>
          <a:xfrm>
            <a:off x="4407378" y="728577"/>
            <a:ext cx="9470188" cy="564256"/>
          </a:xfrm>
          <a:prstGeom prst="rect">
            <a:avLst/>
          </a:prstGeom>
        </p:spPr>
        <p:txBody>
          <a:bodyPr lIns="0" tIns="0" rIns="0" bIns="0" rtlCol="0" anchor="t">
            <a:spAutoFit/>
          </a:bodyPr>
          <a:lstStyle/>
          <a:p>
            <a:pPr algn="ctr">
              <a:lnSpc>
                <a:spcPts val="4600"/>
              </a:lnSpc>
              <a:spcBef>
                <a:spcPct val="0"/>
              </a:spcBef>
            </a:pPr>
            <a:r>
              <a:rPr lang="en-US" sz="3286" b="1" spc="32">
                <a:solidFill>
                  <a:srgbClr val="000000"/>
                </a:solidFill>
                <a:latin typeface="Glacial Indifference Bold"/>
                <a:ea typeface="Glacial Indifference Bold"/>
                <a:cs typeface="Glacial Indifference Bold"/>
                <a:sym typeface="Glacial Indifference Bold"/>
              </a:rPr>
              <a:t>Match the highlighted word with their meanings</a:t>
            </a:r>
          </a:p>
        </p:txBody>
      </p:sp>
      <p:sp>
        <p:nvSpPr>
          <p:cNvPr id="18" name="TextBox 18"/>
          <p:cNvSpPr txBox="1"/>
          <p:nvPr/>
        </p:nvSpPr>
        <p:spPr>
          <a:xfrm>
            <a:off x="7444186" y="2798001"/>
            <a:ext cx="6576614" cy="512384"/>
          </a:xfrm>
          <a:prstGeom prst="rect">
            <a:avLst/>
          </a:prstGeom>
        </p:spPr>
        <p:txBody>
          <a:bodyPr wrap="square" lIns="0" tIns="0" rIns="0" bIns="0" rtlCol="0" anchor="t">
            <a:spAutoFit/>
          </a:bodyPr>
          <a:lstStyle/>
          <a:p>
            <a:pPr algn="ctr">
              <a:lnSpc>
                <a:spcPts val="4314"/>
              </a:lnSpc>
              <a:spcBef>
                <a:spcPct val="0"/>
              </a:spcBef>
            </a:pPr>
            <a:r>
              <a:rPr lang="en-US" sz="3081" b="1" spc="30">
                <a:solidFill>
                  <a:srgbClr val="000000"/>
                </a:solidFill>
                <a:latin typeface="Glacial Indifference Bold"/>
                <a:ea typeface="Glacial Indifference Bold"/>
                <a:cs typeface="Glacial Indifference Bold"/>
                <a:sym typeface="Glacial Indifference Bold"/>
              </a:rPr>
              <a:t>a. that can be trusted or believed</a:t>
            </a:r>
          </a:p>
        </p:txBody>
      </p:sp>
      <p:sp>
        <p:nvSpPr>
          <p:cNvPr id="19" name="TextBox 19"/>
          <p:cNvSpPr txBox="1"/>
          <p:nvPr/>
        </p:nvSpPr>
        <p:spPr>
          <a:xfrm>
            <a:off x="7551721" y="3802592"/>
            <a:ext cx="10547063" cy="1074242"/>
          </a:xfrm>
          <a:prstGeom prst="rect">
            <a:avLst/>
          </a:prstGeom>
        </p:spPr>
        <p:txBody>
          <a:bodyPr lIns="0" tIns="0" rIns="0" bIns="0" rtlCol="0" anchor="t">
            <a:spAutoFit/>
          </a:bodyPr>
          <a:lstStyle/>
          <a:p>
            <a:pPr algn="ctr">
              <a:lnSpc>
                <a:spcPts val="4314"/>
              </a:lnSpc>
              <a:spcBef>
                <a:spcPct val="0"/>
              </a:spcBef>
            </a:pPr>
            <a:r>
              <a:rPr lang="en-US" sz="3081" b="1" spc="30">
                <a:solidFill>
                  <a:srgbClr val="000000"/>
                </a:solidFill>
                <a:latin typeface="Glacial Indifference Bold"/>
                <a:ea typeface="Glacial Indifference Bold"/>
                <a:cs typeface="Glacial Indifference Bold"/>
                <a:sym typeface="Glacial Indifference Bold"/>
              </a:rPr>
              <a:t>b. that allows information to be passed continuously and in both directions between different devices or users</a:t>
            </a:r>
          </a:p>
        </p:txBody>
      </p:sp>
      <p:sp>
        <p:nvSpPr>
          <p:cNvPr id="20" name="TextBox 20"/>
          <p:cNvSpPr txBox="1"/>
          <p:nvPr/>
        </p:nvSpPr>
        <p:spPr>
          <a:xfrm>
            <a:off x="7507893" y="5063303"/>
            <a:ext cx="7491235" cy="531317"/>
          </a:xfrm>
          <a:prstGeom prst="rect">
            <a:avLst/>
          </a:prstGeom>
        </p:spPr>
        <p:txBody>
          <a:bodyPr wrap="square" lIns="0" tIns="0" rIns="0" bIns="0" rtlCol="0" anchor="t">
            <a:spAutoFit/>
          </a:bodyPr>
          <a:lstStyle/>
          <a:p>
            <a:pPr algn="ctr">
              <a:lnSpc>
                <a:spcPts val="4314"/>
              </a:lnSpc>
              <a:spcBef>
                <a:spcPct val="0"/>
              </a:spcBef>
            </a:pPr>
            <a:r>
              <a:rPr lang="en-US" sz="3081" b="1" spc="30">
                <a:solidFill>
                  <a:srgbClr val="000000"/>
                </a:solidFill>
                <a:latin typeface="Glacial Indifference Bold"/>
                <a:ea typeface="Glacial Indifference Bold"/>
                <a:cs typeface="Glacial Indifference Bold"/>
                <a:sym typeface="Glacial Indifference Bold"/>
              </a:rPr>
              <a:t>c. that can be reached, used, seen, etc.</a:t>
            </a:r>
          </a:p>
        </p:txBody>
      </p:sp>
      <p:sp>
        <p:nvSpPr>
          <p:cNvPr id="21" name="TextBox 21"/>
          <p:cNvSpPr txBox="1"/>
          <p:nvPr/>
        </p:nvSpPr>
        <p:spPr>
          <a:xfrm>
            <a:off x="7444186" y="6266761"/>
            <a:ext cx="7052396" cy="512384"/>
          </a:xfrm>
          <a:prstGeom prst="rect">
            <a:avLst/>
          </a:prstGeom>
        </p:spPr>
        <p:txBody>
          <a:bodyPr wrap="square" lIns="0" tIns="0" rIns="0" bIns="0" rtlCol="0" anchor="t">
            <a:spAutoFit/>
          </a:bodyPr>
          <a:lstStyle/>
          <a:p>
            <a:pPr algn="ctr">
              <a:lnSpc>
                <a:spcPts val="4314"/>
              </a:lnSpc>
              <a:spcBef>
                <a:spcPct val="0"/>
              </a:spcBef>
            </a:pPr>
            <a:r>
              <a:rPr lang="en-US" sz="3081" b="1" spc="30">
                <a:solidFill>
                  <a:srgbClr val="000000"/>
                </a:solidFill>
                <a:latin typeface="Glacial Indifference Bold"/>
                <a:ea typeface="Glacial Indifference Bold"/>
                <a:cs typeface="Glacial Indifference Bold"/>
                <a:sym typeface="Glacial Indifference Bold"/>
              </a:rPr>
              <a:t>d. given to a large number of people</a:t>
            </a:r>
          </a:p>
        </p:txBody>
      </p:sp>
      <p:sp>
        <p:nvSpPr>
          <p:cNvPr id="22" name="AutoShape 22"/>
          <p:cNvSpPr/>
          <p:nvPr/>
        </p:nvSpPr>
        <p:spPr>
          <a:xfrm>
            <a:off x="6080704" y="3109049"/>
            <a:ext cx="1471018" cy="3509058"/>
          </a:xfrm>
          <a:prstGeom prst="line">
            <a:avLst/>
          </a:prstGeom>
          <a:ln w="38100" cap="flat">
            <a:solidFill>
              <a:srgbClr val="C90510"/>
            </a:solidFill>
            <a:prstDash val="solid"/>
            <a:headEnd type="none" w="sm" len="sm"/>
            <a:tailEnd type="arrow" w="med" len="sm"/>
          </a:ln>
        </p:spPr>
        <p:txBody>
          <a:bodyPr/>
          <a:lstStyle/>
          <a:p>
            <a:endParaRPr lang="en-US"/>
          </a:p>
        </p:txBody>
      </p:sp>
      <p:sp>
        <p:nvSpPr>
          <p:cNvPr id="23" name="AutoShape 23"/>
          <p:cNvSpPr/>
          <p:nvPr/>
        </p:nvSpPr>
        <p:spPr>
          <a:xfrm>
            <a:off x="6080704" y="4282459"/>
            <a:ext cx="1427189" cy="1093362"/>
          </a:xfrm>
          <a:prstGeom prst="line">
            <a:avLst/>
          </a:prstGeom>
          <a:ln w="38100" cap="flat">
            <a:solidFill>
              <a:srgbClr val="C90510"/>
            </a:solidFill>
            <a:prstDash val="solid"/>
            <a:headEnd type="none" w="sm" len="sm"/>
            <a:tailEnd type="arrow" w="med" len="sm"/>
          </a:ln>
        </p:spPr>
        <p:txBody>
          <a:bodyPr/>
          <a:lstStyle/>
          <a:p>
            <a:endParaRPr lang="en-US"/>
          </a:p>
        </p:txBody>
      </p:sp>
      <p:sp>
        <p:nvSpPr>
          <p:cNvPr id="24" name="AutoShape 24"/>
          <p:cNvSpPr/>
          <p:nvPr/>
        </p:nvSpPr>
        <p:spPr>
          <a:xfrm flipV="1">
            <a:off x="6080704" y="4373051"/>
            <a:ext cx="1363482" cy="1083026"/>
          </a:xfrm>
          <a:prstGeom prst="line">
            <a:avLst/>
          </a:prstGeom>
          <a:ln w="38100" cap="flat">
            <a:solidFill>
              <a:srgbClr val="C90510"/>
            </a:solidFill>
            <a:prstDash val="solid"/>
            <a:headEnd type="none" w="sm" len="sm"/>
            <a:tailEnd type="arrow" w="med" len="sm"/>
          </a:ln>
        </p:spPr>
        <p:txBody>
          <a:bodyPr/>
          <a:lstStyle/>
          <a:p>
            <a:endParaRPr lang="en-US"/>
          </a:p>
        </p:txBody>
      </p:sp>
      <p:sp>
        <p:nvSpPr>
          <p:cNvPr id="25" name="AutoShape 25"/>
          <p:cNvSpPr/>
          <p:nvPr/>
        </p:nvSpPr>
        <p:spPr>
          <a:xfrm flipV="1">
            <a:off x="6080704" y="3096997"/>
            <a:ext cx="1363482" cy="3532699"/>
          </a:xfrm>
          <a:prstGeom prst="line">
            <a:avLst/>
          </a:prstGeom>
          <a:ln w="38100" cap="flat">
            <a:solidFill>
              <a:srgbClr val="C90510"/>
            </a:solidFill>
            <a:prstDash val="solid"/>
            <a:headEnd type="none" w="sm" len="sm"/>
            <a:tailEnd type="arrow" w="med" len="sm"/>
          </a:ln>
        </p:spPr>
        <p:txBody>
          <a:bodyPr/>
          <a:lstStyle/>
          <a:p>
            <a:endParaRPr lang="en-US"/>
          </a:p>
        </p:txBody>
      </p:sp>
      <p:sp>
        <p:nvSpPr>
          <p:cNvPr id="26" name="Freeform 26"/>
          <p:cNvSpPr/>
          <p:nvPr/>
        </p:nvSpPr>
        <p:spPr>
          <a:xfrm rot="537076">
            <a:off x="15826382" y="6044798"/>
            <a:ext cx="3262998" cy="3262998"/>
          </a:xfrm>
          <a:custGeom>
            <a:avLst/>
            <a:gdLst/>
            <a:ahLst/>
            <a:cxnLst/>
            <a:rect l="l" t="t" r="r" b="b"/>
            <a:pathLst>
              <a:path w="3262998" h="3262998">
                <a:moveTo>
                  <a:pt x="0" y="0"/>
                </a:moveTo>
                <a:lnTo>
                  <a:pt x="3262998" y="0"/>
                </a:lnTo>
                <a:lnTo>
                  <a:pt x="3262998" y="3262998"/>
                </a:lnTo>
                <a:lnTo>
                  <a:pt x="0" y="3262998"/>
                </a:lnTo>
                <a:lnTo>
                  <a:pt x="0" y="0"/>
                </a:lnTo>
                <a:close/>
              </a:path>
            </a:pathLst>
          </a:custGeom>
          <a:blipFill>
            <a:blip r:embed="rId4">
              <a:alphaModFix amt="79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3791065" y="1416592"/>
            <a:ext cx="10705870" cy="1329003"/>
            <a:chOff x="0" y="0"/>
            <a:chExt cx="2819653" cy="350025"/>
          </a:xfrm>
        </p:grpSpPr>
        <p:sp>
          <p:nvSpPr>
            <p:cNvPr id="3" name="Freeform 3"/>
            <p:cNvSpPr/>
            <p:nvPr/>
          </p:nvSpPr>
          <p:spPr>
            <a:xfrm>
              <a:off x="0" y="0"/>
              <a:ext cx="2819653" cy="350025"/>
            </a:xfrm>
            <a:custGeom>
              <a:avLst/>
              <a:gdLst/>
              <a:ahLst/>
              <a:cxnLst/>
              <a:rect l="l" t="t" r="r" b="b"/>
              <a:pathLst>
                <a:path w="2819653" h="350025">
                  <a:moveTo>
                    <a:pt x="36881" y="0"/>
                  </a:moveTo>
                  <a:lnTo>
                    <a:pt x="2782772" y="0"/>
                  </a:lnTo>
                  <a:cubicBezTo>
                    <a:pt x="2792554" y="0"/>
                    <a:pt x="2801934" y="3886"/>
                    <a:pt x="2808851" y="10802"/>
                  </a:cubicBezTo>
                  <a:cubicBezTo>
                    <a:pt x="2815767" y="17718"/>
                    <a:pt x="2819653" y="27099"/>
                    <a:pt x="2819653" y="36881"/>
                  </a:cubicBezTo>
                  <a:lnTo>
                    <a:pt x="2819653" y="313145"/>
                  </a:lnTo>
                  <a:cubicBezTo>
                    <a:pt x="2819653" y="322926"/>
                    <a:pt x="2815767" y="332307"/>
                    <a:pt x="2808851" y="339223"/>
                  </a:cubicBezTo>
                  <a:cubicBezTo>
                    <a:pt x="2801934" y="346140"/>
                    <a:pt x="2792554" y="350025"/>
                    <a:pt x="2782772" y="350025"/>
                  </a:cubicBezTo>
                  <a:lnTo>
                    <a:pt x="36881" y="350025"/>
                  </a:lnTo>
                  <a:cubicBezTo>
                    <a:pt x="16512" y="350025"/>
                    <a:pt x="0" y="333513"/>
                    <a:pt x="0" y="313145"/>
                  </a:cubicBezTo>
                  <a:lnTo>
                    <a:pt x="0" y="36881"/>
                  </a:lnTo>
                  <a:cubicBezTo>
                    <a:pt x="0" y="27099"/>
                    <a:pt x="3886" y="17718"/>
                    <a:pt x="10802" y="10802"/>
                  </a:cubicBezTo>
                  <a:cubicBezTo>
                    <a:pt x="17718" y="3886"/>
                    <a:pt x="27099" y="0"/>
                    <a:pt x="36881" y="0"/>
                  </a:cubicBezTo>
                  <a:close/>
                </a:path>
              </a:pathLst>
            </a:custGeom>
            <a:solidFill>
              <a:srgbClr val="000000">
                <a:alpha val="0"/>
              </a:srgbClr>
            </a:solidFill>
            <a:ln w="85725" cap="rnd">
              <a:solidFill>
                <a:srgbClr val="F0AF99"/>
              </a:solidFill>
              <a:prstDash val="solid"/>
              <a:round/>
            </a:ln>
          </p:spPr>
          <p:txBody>
            <a:bodyPr/>
            <a:lstStyle/>
            <a:p>
              <a:endParaRPr lang="en-US"/>
            </a:p>
          </p:txBody>
        </p:sp>
        <p:sp>
          <p:nvSpPr>
            <p:cNvPr id="4" name="TextBox 4"/>
            <p:cNvSpPr txBox="1"/>
            <p:nvPr/>
          </p:nvSpPr>
          <p:spPr>
            <a:xfrm>
              <a:off x="0" y="-38100"/>
              <a:ext cx="2819653" cy="388125"/>
            </a:xfrm>
            <a:prstGeom prst="rect">
              <a:avLst/>
            </a:prstGeom>
          </p:spPr>
          <p:txBody>
            <a:bodyPr lIns="50800" tIns="50800" rIns="50800" bIns="50800" rtlCol="0" anchor="ctr"/>
            <a:lstStyle/>
            <a:p>
              <a:pPr algn="ctr">
                <a:lnSpc>
                  <a:spcPts val="2041"/>
                </a:lnSpc>
              </a:pPr>
              <a:endParaRPr/>
            </a:p>
          </p:txBody>
        </p:sp>
      </p:grpSp>
      <p:grpSp>
        <p:nvGrpSpPr>
          <p:cNvPr id="5" name="Group 5"/>
          <p:cNvGrpSpPr/>
          <p:nvPr/>
        </p:nvGrpSpPr>
        <p:grpSpPr>
          <a:xfrm>
            <a:off x="1810035" y="3041832"/>
            <a:ext cx="14883900" cy="6642462"/>
            <a:chOff x="0" y="0"/>
            <a:chExt cx="19845200" cy="8856616"/>
          </a:xfrm>
        </p:grpSpPr>
        <p:grpSp>
          <p:nvGrpSpPr>
            <p:cNvPr id="6" name="Group 6"/>
            <p:cNvGrpSpPr/>
            <p:nvPr/>
          </p:nvGrpSpPr>
          <p:grpSpPr>
            <a:xfrm>
              <a:off x="536343" y="5968625"/>
              <a:ext cx="3953033" cy="2887991"/>
              <a:chOff x="0" y="0"/>
              <a:chExt cx="1394994" cy="1019149"/>
            </a:xfrm>
          </p:grpSpPr>
          <p:sp>
            <p:nvSpPr>
              <p:cNvPr id="7" name="Freeform 7"/>
              <p:cNvSpPr/>
              <p:nvPr/>
            </p:nvSpPr>
            <p:spPr>
              <a:xfrm>
                <a:off x="0" y="0"/>
                <a:ext cx="1394994" cy="1019149"/>
              </a:xfrm>
              <a:custGeom>
                <a:avLst/>
                <a:gdLst/>
                <a:ahLst/>
                <a:cxnLst/>
                <a:rect l="l" t="t" r="r" b="b"/>
                <a:pathLst>
                  <a:path w="1394994" h="1019149">
                    <a:moveTo>
                      <a:pt x="697497" y="1019149"/>
                    </a:moveTo>
                    <a:lnTo>
                      <a:pt x="1394994" y="0"/>
                    </a:lnTo>
                    <a:lnTo>
                      <a:pt x="0" y="0"/>
                    </a:lnTo>
                    <a:lnTo>
                      <a:pt x="697497" y="1019149"/>
                    </a:lnTo>
                    <a:close/>
                  </a:path>
                </a:pathLst>
              </a:custGeom>
              <a:solidFill>
                <a:srgbClr val="FFD6BD"/>
              </a:solidFill>
            </p:spPr>
            <p:txBody>
              <a:bodyPr/>
              <a:lstStyle/>
              <a:p>
                <a:endParaRPr lang="en-US"/>
              </a:p>
            </p:txBody>
          </p:sp>
          <p:sp>
            <p:nvSpPr>
              <p:cNvPr id="8" name="TextBox 8"/>
              <p:cNvSpPr txBox="1"/>
              <p:nvPr/>
            </p:nvSpPr>
            <p:spPr>
              <a:xfrm>
                <a:off x="217968" y="34696"/>
                <a:ext cx="959058"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19845200" cy="7567962"/>
              <a:chOff x="0" y="0"/>
              <a:chExt cx="4326890" cy="1650058"/>
            </a:xfrm>
          </p:grpSpPr>
          <p:sp>
            <p:nvSpPr>
              <p:cNvPr id="10" name="Freeform 10"/>
              <p:cNvSpPr/>
              <p:nvPr/>
            </p:nvSpPr>
            <p:spPr>
              <a:xfrm>
                <a:off x="0" y="0"/>
                <a:ext cx="4326890" cy="1650058"/>
              </a:xfrm>
              <a:custGeom>
                <a:avLst/>
                <a:gdLst/>
                <a:ahLst/>
                <a:cxnLst/>
                <a:rect l="l" t="t" r="r" b="b"/>
                <a:pathLst>
                  <a:path w="4326890" h="1650058">
                    <a:moveTo>
                      <a:pt x="24033" y="0"/>
                    </a:moveTo>
                    <a:lnTo>
                      <a:pt x="4302856" y="0"/>
                    </a:lnTo>
                    <a:cubicBezTo>
                      <a:pt x="4309230" y="0"/>
                      <a:pt x="4315343" y="2532"/>
                      <a:pt x="4319851" y="7039"/>
                    </a:cubicBezTo>
                    <a:cubicBezTo>
                      <a:pt x="4324358" y="11546"/>
                      <a:pt x="4326890" y="17659"/>
                      <a:pt x="4326890" y="24033"/>
                    </a:cubicBezTo>
                    <a:lnTo>
                      <a:pt x="4326890" y="1626025"/>
                    </a:lnTo>
                    <a:cubicBezTo>
                      <a:pt x="4326890" y="1632399"/>
                      <a:pt x="4324358" y="1638512"/>
                      <a:pt x="4319851" y="1643019"/>
                    </a:cubicBezTo>
                    <a:cubicBezTo>
                      <a:pt x="4315343" y="1647526"/>
                      <a:pt x="4309230" y="1650058"/>
                      <a:pt x="4302856" y="1650058"/>
                    </a:cubicBezTo>
                    <a:lnTo>
                      <a:pt x="24033" y="1650058"/>
                    </a:lnTo>
                    <a:cubicBezTo>
                      <a:pt x="17659" y="1650058"/>
                      <a:pt x="11546" y="1647526"/>
                      <a:pt x="7039" y="1643019"/>
                    </a:cubicBezTo>
                    <a:cubicBezTo>
                      <a:pt x="2532" y="1638512"/>
                      <a:pt x="0" y="1632399"/>
                      <a:pt x="0" y="1626025"/>
                    </a:cubicBezTo>
                    <a:lnTo>
                      <a:pt x="0" y="24033"/>
                    </a:lnTo>
                    <a:cubicBezTo>
                      <a:pt x="0" y="17659"/>
                      <a:pt x="2532" y="11546"/>
                      <a:pt x="7039" y="7039"/>
                    </a:cubicBezTo>
                    <a:cubicBezTo>
                      <a:pt x="11546" y="2532"/>
                      <a:pt x="17659" y="0"/>
                      <a:pt x="24033" y="0"/>
                    </a:cubicBezTo>
                    <a:close/>
                  </a:path>
                </a:pathLst>
              </a:custGeom>
              <a:solidFill>
                <a:srgbClr val="FFD6BD"/>
              </a:solidFill>
            </p:spPr>
            <p:txBody>
              <a:bodyPr/>
              <a:lstStyle/>
              <a:p>
                <a:endParaRPr lang="en-US"/>
              </a:p>
            </p:txBody>
          </p:sp>
          <p:sp>
            <p:nvSpPr>
              <p:cNvPr id="11" name="TextBox 11"/>
              <p:cNvSpPr txBox="1"/>
              <p:nvPr/>
            </p:nvSpPr>
            <p:spPr>
              <a:xfrm>
                <a:off x="0" y="-38100"/>
                <a:ext cx="4326890" cy="1688158"/>
              </a:xfrm>
              <a:prstGeom prst="rect">
                <a:avLst/>
              </a:prstGeom>
            </p:spPr>
            <p:txBody>
              <a:bodyPr lIns="50800" tIns="50800" rIns="50800" bIns="50800" rtlCol="0" anchor="ctr"/>
              <a:lstStyle/>
              <a:p>
                <a:pPr algn="ctr">
                  <a:lnSpc>
                    <a:spcPts val="2041"/>
                  </a:lnSpc>
                </a:pPr>
                <a:endParaRPr/>
              </a:p>
            </p:txBody>
          </p:sp>
        </p:grpSp>
      </p:grpSp>
      <p:sp>
        <p:nvSpPr>
          <p:cNvPr id="12" name="Freeform 12"/>
          <p:cNvSpPr/>
          <p:nvPr/>
        </p:nvSpPr>
        <p:spPr>
          <a:xfrm>
            <a:off x="14040213" y="7074405"/>
            <a:ext cx="3515324" cy="2183895"/>
          </a:xfrm>
          <a:custGeom>
            <a:avLst/>
            <a:gdLst/>
            <a:ahLst/>
            <a:cxnLst/>
            <a:rect l="l" t="t" r="r" b="b"/>
            <a:pathLst>
              <a:path w="3515324" h="2183895">
                <a:moveTo>
                  <a:pt x="0" y="0"/>
                </a:moveTo>
                <a:lnTo>
                  <a:pt x="3515324" y="0"/>
                </a:lnTo>
                <a:lnTo>
                  <a:pt x="3515324" y="2183895"/>
                </a:lnTo>
                <a:lnTo>
                  <a:pt x="0" y="2183895"/>
                </a:lnTo>
                <a:lnTo>
                  <a:pt x="0" y="0"/>
                </a:lnTo>
                <a:close/>
              </a:path>
            </a:pathLst>
          </a:custGeom>
          <a:blipFill>
            <a:blip r:embed="rId2"/>
            <a:stretch>
              <a:fillRect/>
            </a:stretch>
          </a:blipFill>
        </p:spPr>
        <p:txBody>
          <a:bodyPr/>
          <a:lstStyle/>
          <a:p>
            <a:endParaRPr lang="en-US"/>
          </a:p>
        </p:txBody>
      </p:sp>
      <p:sp>
        <p:nvSpPr>
          <p:cNvPr id="13" name="Freeform 13"/>
          <p:cNvSpPr/>
          <p:nvPr/>
        </p:nvSpPr>
        <p:spPr>
          <a:xfrm>
            <a:off x="1194853" y="6363063"/>
            <a:ext cx="2622968" cy="2622968"/>
          </a:xfrm>
          <a:custGeom>
            <a:avLst/>
            <a:gdLst/>
            <a:ahLst/>
            <a:cxnLst/>
            <a:rect l="l" t="t" r="r" b="b"/>
            <a:pathLst>
              <a:path w="2622968" h="2622968">
                <a:moveTo>
                  <a:pt x="0" y="0"/>
                </a:moveTo>
                <a:lnTo>
                  <a:pt x="2622968" y="0"/>
                </a:lnTo>
                <a:lnTo>
                  <a:pt x="2622968" y="2622968"/>
                </a:lnTo>
                <a:lnTo>
                  <a:pt x="0" y="2622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2506337" y="3921234"/>
            <a:ext cx="13491296" cy="1247140"/>
          </a:xfrm>
          <a:prstGeom prst="rect">
            <a:avLst/>
          </a:prstGeom>
        </p:spPr>
        <p:txBody>
          <a:bodyPr lIns="0" tIns="0" rIns="0" bIns="0" rtlCol="0" anchor="t">
            <a:spAutoFit/>
          </a:bodyPr>
          <a:lstStyle/>
          <a:p>
            <a:pPr algn="just">
              <a:lnSpc>
                <a:spcPts val="4880"/>
              </a:lnSpc>
            </a:pPr>
            <a:r>
              <a:rPr lang="en-US" sz="4000" b="1">
                <a:solidFill>
                  <a:srgbClr val="000000"/>
                </a:solidFill>
                <a:latin typeface="Glacial Indifference Bold"/>
                <a:ea typeface="Glacial Indifference Bold"/>
                <a:cs typeface="Glacial Indifference Bold"/>
                <a:sym typeface="Glacial Indifference Bold"/>
              </a:rPr>
              <a:t>Read the article again. Write Q next to </a:t>
            </a:r>
            <a:r>
              <a:rPr lang="en-US" sz="4000" b="1" err="1">
                <a:solidFill>
                  <a:srgbClr val="000000"/>
                </a:solidFill>
                <a:latin typeface="Glacial Indifference Bold"/>
                <a:ea typeface="Glacial Indifference Bold"/>
                <a:cs typeface="Glacial Indifference Bold"/>
                <a:sym typeface="Glacial Indifference Bold"/>
              </a:rPr>
              <a:t>Quang's</a:t>
            </a:r>
            <a:r>
              <a:rPr lang="en-US" sz="4000" b="1">
                <a:solidFill>
                  <a:srgbClr val="000000"/>
                </a:solidFill>
                <a:latin typeface="Glacial Indifference Bold"/>
                <a:ea typeface="Glacial Indifference Bold"/>
                <a:cs typeface="Glacial Indifference Bold"/>
                <a:sym typeface="Glacial Indifference Bold"/>
              </a:rPr>
              <a:t> opinion, H next to </a:t>
            </a:r>
            <a:r>
              <a:rPr lang="en-US" sz="4000" b="1" err="1">
                <a:solidFill>
                  <a:srgbClr val="000000"/>
                </a:solidFill>
                <a:latin typeface="Glacial Indifference Bold"/>
                <a:ea typeface="Glacial Indifference Bold"/>
                <a:cs typeface="Glacial Indifference Bold"/>
                <a:sym typeface="Glacial Indifference Bold"/>
              </a:rPr>
              <a:t>Hoa's</a:t>
            </a:r>
            <a:r>
              <a:rPr lang="en-US" sz="4000" b="1">
                <a:solidFill>
                  <a:srgbClr val="000000"/>
                </a:solidFill>
                <a:latin typeface="Glacial Indifference Bold"/>
                <a:ea typeface="Glacial Indifference Bold"/>
                <a:cs typeface="Glacial Indifference Bold"/>
                <a:sym typeface="Glacial Indifference Bold"/>
              </a:rPr>
              <a:t> opinion, and N if it is not their opinion.</a:t>
            </a:r>
          </a:p>
        </p:txBody>
      </p:sp>
      <p:sp>
        <p:nvSpPr>
          <p:cNvPr id="15" name="TextBox 15"/>
          <p:cNvSpPr txBox="1"/>
          <p:nvPr/>
        </p:nvSpPr>
        <p:spPr>
          <a:xfrm>
            <a:off x="3817821" y="1413397"/>
            <a:ext cx="11258574" cy="1144893"/>
          </a:xfrm>
          <a:prstGeom prst="rect">
            <a:avLst/>
          </a:prstGeom>
        </p:spPr>
        <p:txBody>
          <a:bodyPr lIns="0" tIns="0" rIns="0" bIns="0" rtlCol="0" anchor="t">
            <a:spAutoFit/>
          </a:bodyPr>
          <a:lstStyle/>
          <a:p>
            <a:pPr algn="ctr">
              <a:lnSpc>
                <a:spcPts val="8820"/>
              </a:lnSpc>
            </a:pPr>
            <a:r>
              <a:rPr lang="en-US" sz="6300">
                <a:solidFill>
                  <a:srgbClr val="000000"/>
                </a:solidFill>
                <a:latin typeface="Cubao"/>
                <a:ea typeface="Cubao"/>
                <a:cs typeface="Cubao"/>
                <a:sym typeface="Cubao"/>
              </a:rPr>
              <a:t>ACtivity 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75258-0AF6-C911-E0E4-06B587F03CE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7A0CF3-F756-5650-11BA-0E1E61D194C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Freeform 3">
            <a:extLst>
              <a:ext uri="{FF2B5EF4-FFF2-40B4-BE49-F238E27FC236}">
                <a16:creationId xmlns:a16="http://schemas.microsoft.com/office/drawing/2014/main" id="{1BF84389-E913-21CF-C947-602D82045F6A}"/>
              </a:ext>
            </a:extLst>
          </p:cNvPr>
          <p:cNvSpPr/>
          <p:nvPr/>
        </p:nvSpPr>
        <p:spPr>
          <a:xfrm>
            <a:off x="1339679" y="4541657"/>
            <a:ext cx="10228058" cy="1710875"/>
          </a:xfrm>
          <a:custGeom>
            <a:avLst/>
            <a:gdLst/>
            <a:ahLst/>
            <a:cxnLst/>
            <a:rect l="l" t="t" r="r" b="b"/>
            <a:pathLst>
              <a:path w="10228058" h="1710875">
                <a:moveTo>
                  <a:pt x="0" y="0"/>
                </a:moveTo>
                <a:lnTo>
                  <a:pt x="10228058" y="0"/>
                </a:lnTo>
                <a:lnTo>
                  <a:pt x="10228058" y="1710876"/>
                </a:lnTo>
                <a:lnTo>
                  <a:pt x="0" y="1710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B12B30CC-932D-E197-298F-592E82596E3C}"/>
              </a:ext>
            </a:extLst>
          </p:cNvPr>
          <p:cNvSpPr txBox="1"/>
          <p:nvPr/>
        </p:nvSpPr>
        <p:spPr>
          <a:xfrm>
            <a:off x="1028700" y="3739764"/>
            <a:ext cx="10850017" cy="3143211"/>
          </a:xfrm>
          <a:prstGeom prst="rect">
            <a:avLst/>
          </a:prstGeom>
        </p:spPr>
        <p:txBody>
          <a:bodyPr lIns="0" tIns="0" rIns="0" bIns="0" rtlCol="0" anchor="t">
            <a:spAutoFit/>
          </a:bodyPr>
          <a:lstStyle/>
          <a:p>
            <a:pPr algn="ctr">
              <a:lnSpc>
                <a:spcPts val="12599"/>
              </a:lnSpc>
            </a:pPr>
            <a:r>
              <a:rPr lang="en-US" sz="9000">
                <a:solidFill>
                  <a:srgbClr val="01070A"/>
                </a:solidFill>
                <a:latin typeface="Carelia"/>
                <a:ea typeface="Carelia"/>
                <a:cs typeface="Carelia"/>
                <a:sym typeface="Carelia"/>
              </a:rPr>
              <a:t>The world of </a:t>
            </a:r>
          </a:p>
          <a:p>
            <a:pPr algn="ctr">
              <a:lnSpc>
                <a:spcPts val="12599"/>
              </a:lnSpc>
            </a:pPr>
            <a:r>
              <a:rPr lang="en-US" sz="9000">
                <a:solidFill>
                  <a:srgbClr val="01070A"/>
                </a:solidFill>
                <a:latin typeface="Carelia"/>
                <a:ea typeface="Carelia"/>
                <a:cs typeface="Carelia"/>
                <a:sym typeface="Carelia"/>
              </a:rPr>
              <a:t>mass media</a:t>
            </a:r>
          </a:p>
        </p:txBody>
      </p:sp>
      <p:sp>
        <p:nvSpPr>
          <p:cNvPr id="5" name="TextBox 5">
            <a:extLst>
              <a:ext uri="{FF2B5EF4-FFF2-40B4-BE49-F238E27FC236}">
                <a16:creationId xmlns:a16="http://schemas.microsoft.com/office/drawing/2014/main" id="{1EBFEA80-12EE-F292-D01F-C7DA2C9B661B}"/>
              </a:ext>
            </a:extLst>
          </p:cNvPr>
          <p:cNvSpPr txBox="1"/>
          <p:nvPr/>
        </p:nvSpPr>
        <p:spPr>
          <a:xfrm>
            <a:off x="2152662" y="1986981"/>
            <a:ext cx="8075396" cy="1524085"/>
          </a:xfrm>
          <a:prstGeom prst="rect">
            <a:avLst/>
          </a:prstGeom>
        </p:spPr>
        <p:txBody>
          <a:bodyPr lIns="0" tIns="0" rIns="0" bIns="0" rtlCol="0" anchor="t">
            <a:spAutoFit/>
          </a:bodyPr>
          <a:lstStyle/>
          <a:p>
            <a:pPr marL="0" lvl="0" indent="0" algn="ctr">
              <a:lnSpc>
                <a:spcPts val="12458"/>
              </a:lnSpc>
            </a:pPr>
            <a:r>
              <a:rPr lang="en-US" sz="8898">
                <a:solidFill>
                  <a:srgbClr val="01070A"/>
                </a:solidFill>
                <a:latin typeface="Carelia"/>
                <a:ea typeface="Carelia"/>
                <a:cs typeface="Carelia"/>
                <a:sym typeface="Carelia"/>
              </a:rPr>
              <a:t>Unit 7:</a:t>
            </a:r>
          </a:p>
        </p:txBody>
      </p:sp>
      <p:sp>
        <p:nvSpPr>
          <p:cNvPr id="6" name="Freeform 6">
            <a:extLst>
              <a:ext uri="{FF2B5EF4-FFF2-40B4-BE49-F238E27FC236}">
                <a16:creationId xmlns:a16="http://schemas.microsoft.com/office/drawing/2014/main" id="{A5265B71-2847-FC52-A968-AB33021FB571}"/>
              </a:ext>
            </a:extLst>
          </p:cNvPr>
          <p:cNvSpPr/>
          <p:nvPr/>
        </p:nvSpPr>
        <p:spPr>
          <a:xfrm>
            <a:off x="13622570" y="2318357"/>
            <a:ext cx="3636730" cy="5650287"/>
          </a:xfrm>
          <a:custGeom>
            <a:avLst/>
            <a:gdLst/>
            <a:ahLst/>
            <a:cxnLst/>
            <a:rect l="l" t="t" r="r" b="b"/>
            <a:pathLst>
              <a:path w="3636730" h="5650287">
                <a:moveTo>
                  <a:pt x="0" y="0"/>
                </a:moveTo>
                <a:lnTo>
                  <a:pt x="3636730" y="0"/>
                </a:lnTo>
                <a:lnTo>
                  <a:pt x="3636730" y="5650286"/>
                </a:lnTo>
                <a:lnTo>
                  <a:pt x="0" y="56502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5542ED5D-AD5D-1127-B8F6-BD6787D47CBF}"/>
              </a:ext>
            </a:extLst>
          </p:cNvPr>
          <p:cNvSpPr/>
          <p:nvPr/>
        </p:nvSpPr>
        <p:spPr>
          <a:xfrm>
            <a:off x="8125394" y="6670386"/>
            <a:ext cx="5613359" cy="3368015"/>
          </a:xfrm>
          <a:custGeom>
            <a:avLst/>
            <a:gdLst/>
            <a:ahLst/>
            <a:cxnLst/>
            <a:rect l="l" t="t" r="r" b="b"/>
            <a:pathLst>
              <a:path w="5613359" h="3368015">
                <a:moveTo>
                  <a:pt x="0" y="0"/>
                </a:moveTo>
                <a:lnTo>
                  <a:pt x="5613359" y="0"/>
                </a:lnTo>
                <a:lnTo>
                  <a:pt x="5613359" y="3368015"/>
                </a:lnTo>
                <a:lnTo>
                  <a:pt x="0" y="33680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A1ECECF7-C0F2-5CE0-BFF2-409D6E662FA5}"/>
              </a:ext>
            </a:extLst>
          </p:cNvPr>
          <p:cNvSpPr/>
          <p:nvPr/>
        </p:nvSpPr>
        <p:spPr>
          <a:xfrm>
            <a:off x="15739028" y="405648"/>
            <a:ext cx="3583757" cy="3505566"/>
          </a:xfrm>
          <a:custGeom>
            <a:avLst/>
            <a:gdLst/>
            <a:ahLst/>
            <a:cxnLst/>
            <a:rect l="l" t="t" r="r" b="b"/>
            <a:pathLst>
              <a:path w="3583757" h="3505566">
                <a:moveTo>
                  <a:pt x="0" y="0"/>
                </a:moveTo>
                <a:lnTo>
                  <a:pt x="3583757" y="0"/>
                </a:lnTo>
                <a:lnTo>
                  <a:pt x="3583757" y="3505566"/>
                </a:lnTo>
                <a:lnTo>
                  <a:pt x="0" y="35055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B629AAD-A4ED-F441-7309-1FB770E85D5E}"/>
              </a:ext>
            </a:extLst>
          </p:cNvPr>
          <p:cNvSpPr/>
          <p:nvPr/>
        </p:nvSpPr>
        <p:spPr>
          <a:xfrm>
            <a:off x="10551257" y="8213974"/>
            <a:ext cx="7736743" cy="4951515"/>
          </a:xfrm>
          <a:custGeom>
            <a:avLst/>
            <a:gdLst/>
            <a:ahLst/>
            <a:cxnLst/>
            <a:rect l="l" t="t" r="r" b="b"/>
            <a:pathLst>
              <a:path w="7736743" h="4951515">
                <a:moveTo>
                  <a:pt x="0" y="0"/>
                </a:moveTo>
                <a:lnTo>
                  <a:pt x="7736743" y="0"/>
                </a:lnTo>
                <a:lnTo>
                  <a:pt x="7736743" y="4951515"/>
                </a:lnTo>
                <a:lnTo>
                  <a:pt x="0" y="49515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830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440422"/>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873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2315657" y="4378697"/>
            <a:ext cx="11552743" cy="512961"/>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 Traditional media will become more accessible in the future.</a:t>
            </a:r>
          </a:p>
        </p:txBody>
      </p:sp>
      <p:sp>
        <p:nvSpPr>
          <p:cNvPr id="17" name="TextBox 17"/>
          <p:cNvSpPr txBox="1"/>
          <p:nvPr/>
        </p:nvSpPr>
        <p:spPr>
          <a:xfrm>
            <a:off x="15635262" y="4511858"/>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18" name="TextBox 18"/>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19" name="TextBox 19"/>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20" name="TextBox 20"/>
          <p:cNvSpPr txBox="1"/>
          <p:nvPr/>
        </p:nvSpPr>
        <p:spPr>
          <a:xfrm>
            <a:off x="2376081" y="5473020"/>
            <a:ext cx="11492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Both traditional and digital media will be in use in the future.</a:t>
            </a:r>
          </a:p>
        </p:txBody>
      </p:sp>
      <p:sp>
        <p:nvSpPr>
          <p:cNvPr id="21" name="TextBox 21"/>
          <p:cNvSpPr txBox="1"/>
          <p:nvPr/>
        </p:nvSpPr>
        <p:spPr>
          <a:xfrm>
            <a:off x="15635262" y="558024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22" name="TextBox 22"/>
          <p:cNvSpPr txBox="1"/>
          <p:nvPr/>
        </p:nvSpPr>
        <p:spPr>
          <a:xfrm>
            <a:off x="1961862" y="6422980"/>
            <a:ext cx="12120921" cy="531179"/>
          </a:xfrm>
          <a:prstGeom prst="rect">
            <a:avLst/>
          </a:prstGeom>
        </p:spPr>
        <p:txBody>
          <a:bodyPr lIns="0" tIns="0" rIns="0" bIns="0" rtlCol="0" anchor="t">
            <a:spAutoFit/>
          </a:bodyPr>
          <a:lstStyle/>
          <a:p>
            <a:pPr algn="ctr">
              <a:lnSpc>
                <a:spcPts val="4342"/>
              </a:lnSpc>
              <a:spcBef>
                <a:spcPct val="0"/>
              </a:spcBef>
            </a:pPr>
            <a:r>
              <a:rPr lang="en-US" sz="3102" b="1" spc="31">
                <a:solidFill>
                  <a:srgbClr val="000000"/>
                </a:solidFill>
                <a:latin typeface="Glacial Indifference Bold"/>
                <a:ea typeface="Glacial Indifference Bold"/>
                <a:cs typeface="Glacial Indifference Bold"/>
                <a:sym typeface="Glacial Indifference Bold"/>
              </a:rPr>
              <a:t> The future is uncertain for both traditional and digital media.</a:t>
            </a:r>
          </a:p>
        </p:txBody>
      </p:sp>
      <p:sp>
        <p:nvSpPr>
          <p:cNvPr id="23" name="TextBox 23"/>
          <p:cNvSpPr txBox="1"/>
          <p:nvPr/>
        </p:nvSpPr>
        <p:spPr>
          <a:xfrm>
            <a:off x="15635262" y="6557634"/>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24" name="Group 24"/>
          <p:cNvGrpSpPr/>
          <p:nvPr/>
        </p:nvGrpSpPr>
        <p:grpSpPr>
          <a:xfrm>
            <a:off x="1525266" y="2548370"/>
            <a:ext cx="620990" cy="62099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6" name="TextBox 26"/>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7" name="TextBox 27"/>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grpSp>
        <p:nvGrpSpPr>
          <p:cNvPr id="28" name="Group 28"/>
          <p:cNvGrpSpPr/>
          <p:nvPr/>
        </p:nvGrpSpPr>
        <p:grpSpPr>
          <a:xfrm>
            <a:off x="1525266" y="4438050"/>
            <a:ext cx="620990" cy="62099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0" name="TextBox 30"/>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31" name="TextBox 31"/>
          <p:cNvSpPr txBox="1"/>
          <p:nvPr/>
        </p:nvSpPr>
        <p:spPr>
          <a:xfrm>
            <a:off x="1585985" y="438725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3</a:t>
            </a:r>
          </a:p>
        </p:txBody>
      </p:sp>
      <p:grpSp>
        <p:nvGrpSpPr>
          <p:cNvPr id="32" name="Group 32"/>
          <p:cNvGrpSpPr/>
          <p:nvPr/>
        </p:nvGrpSpPr>
        <p:grpSpPr>
          <a:xfrm>
            <a:off x="1525266" y="5382890"/>
            <a:ext cx="620990" cy="62099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4" name="TextBox 3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35" name="TextBox 35"/>
          <p:cNvSpPr txBox="1"/>
          <p:nvPr/>
        </p:nvSpPr>
        <p:spPr>
          <a:xfrm>
            <a:off x="1585985" y="5335265"/>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4</a:t>
            </a:r>
          </a:p>
        </p:txBody>
      </p:sp>
      <p:grpSp>
        <p:nvGrpSpPr>
          <p:cNvPr id="36" name="Group 36"/>
          <p:cNvGrpSpPr/>
          <p:nvPr/>
        </p:nvGrpSpPr>
        <p:grpSpPr>
          <a:xfrm>
            <a:off x="1577665" y="6327730"/>
            <a:ext cx="620990" cy="62099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8" name="TextBox 38"/>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39" name="TextBox 39"/>
          <p:cNvSpPr txBox="1"/>
          <p:nvPr/>
        </p:nvSpPr>
        <p:spPr>
          <a:xfrm>
            <a:off x="1638384" y="627693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5</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851543" y="291203"/>
            <a:ext cx="16589077" cy="1935807"/>
            <a:chOff x="0" y="0"/>
            <a:chExt cx="22118770" cy="2581076"/>
          </a:xfrm>
        </p:grpSpPr>
        <p:grpSp>
          <p:nvGrpSpPr>
            <p:cNvPr id="3" name="Group 3"/>
            <p:cNvGrpSpPr/>
            <p:nvPr/>
          </p:nvGrpSpPr>
          <p:grpSpPr>
            <a:xfrm>
              <a:off x="597789" y="1739431"/>
              <a:ext cx="4405913" cy="841645"/>
              <a:chOff x="0" y="0"/>
              <a:chExt cx="5335128" cy="1019149"/>
            </a:xfrm>
          </p:grpSpPr>
          <p:sp>
            <p:nvSpPr>
              <p:cNvPr id="4" name="Freeform 4"/>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5" name="TextBox 5"/>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0" y="0"/>
              <a:ext cx="22118770" cy="2205525"/>
              <a:chOff x="0" y="0"/>
              <a:chExt cx="16548108" cy="1650058"/>
            </a:xfrm>
          </p:grpSpPr>
          <p:sp>
            <p:nvSpPr>
              <p:cNvPr id="7" name="Freeform 7"/>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8" name="TextBox 8"/>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9" name="TextBox 9"/>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0" name="TextBox 10"/>
          <p:cNvSpPr txBox="1"/>
          <p:nvPr/>
        </p:nvSpPr>
        <p:spPr>
          <a:xfrm>
            <a:off x="2376081" y="2568539"/>
            <a:ext cx="117971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1" name="TextBox 11"/>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12" name="Group 12"/>
          <p:cNvGrpSpPr/>
          <p:nvPr/>
        </p:nvGrpSpPr>
        <p:grpSpPr>
          <a:xfrm>
            <a:off x="1525266" y="2548370"/>
            <a:ext cx="620990" cy="6209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15" name="TextBox 15"/>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851543" y="291203"/>
            <a:ext cx="16589077" cy="1935807"/>
            <a:chOff x="0" y="0"/>
            <a:chExt cx="22118770" cy="2581076"/>
          </a:xfrm>
        </p:grpSpPr>
        <p:grpSp>
          <p:nvGrpSpPr>
            <p:cNvPr id="3" name="Group 3"/>
            <p:cNvGrpSpPr/>
            <p:nvPr/>
          </p:nvGrpSpPr>
          <p:grpSpPr>
            <a:xfrm>
              <a:off x="597789" y="1739431"/>
              <a:ext cx="4405913" cy="841645"/>
              <a:chOff x="0" y="0"/>
              <a:chExt cx="5335128" cy="1019149"/>
            </a:xfrm>
          </p:grpSpPr>
          <p:sp>
            <p:nvSpPr>
              <p:cNvPr id="4" name="Freeform 4"/>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5" name="TextBox 5"/>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6" name="Group 6"/>
            <p:cNvGrpSpPr/>
            <p:nvPr/>
          </p:nvGrpSpPr>
          <p:grpSpPr>
            <a:xfrm>
              <a:off x="0" y="0"/>
              <a:ext cx="22118770" cy="2205525"/>
              <a:chOff x="0" y="0"/>
              <a:chExt cx="16548108" cy="1650058"/>
            </a:xfrm>
          </p:grpSpPr>
          <p:sp>
            <p:nvSpPr>
              <p:cNvPr id="7" name="Freeform 7"/>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8" name="TextBox 8"/>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9" name="TextBox 9"/>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0" name="TextBox 10"/>
          <p:cNvSpPr txBox="1"/>
          <p:nvPr/>
        </p:nvSpPr>
        <p:spPr>
          <a:xfrm>
            <a:off x="2376081" y="2568539"/>
            <a:ext cx="11873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1" name="TextBox 11"/>
          <p:cNvSpPr txBox="1"/>
          <p:nvPr/>
        </p:nvSpPr>
        <p:spPr>
          <a:xfrm>
            <a:off x="15635262" y="2625614"/>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12" name="Group 12"/>
          <p:cNvGrpSpPr/>
          <p:nvPr/>
        </p:nvGrpSpPr>
        <p:grpSpPr>
          <a:xfrm>
            <a:off x="1525266" y="2548370"/>
            <a:ext cx="620990" cy="6209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15" name="TextBox 15"/>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sp>
        <p:nvSpPr>
          <p:cNvPr id="16" name="TextBox 16"/>
          <p:cNvSpPr txBox="1"/>
          <p:nvPr/>
        </p:nvSpPr>
        <p:spPr>
          <a:xfrm>
            <a:off x="2422748" y="4258883"/>
            <a:ext cx="14481133" cy="1726691"/>
          </a:xfrm>
          <a:prstGeom prst="rect">
            <a:avLst/>
          </a:prstGeom>
        </p:spPr>
        <p:txBody>
          <a:bodyPr lIns="0" tIns="0" rIns="0" bIns="0" rtlCol="0" anchor="t">
            <a:spAutoFit/>
          </a:bodyPr>
          <a:lstStyle/>
          <a:p>
            <a:pPr algn="ctr">
              <a:lnSpc>
                <a:spcPts val="4561"/>
              </a:lnSpc>
              <a:spcBef>
                <a:spcPct val="0"/>
              </a:spcBef>
            </a:pPr>
            <a:r>
              <a:rPr lang="en-US" sz="3257" b="1" spc="32">
                <a:solidFill>
                  <a:srgbClr val="000000"/>
                </a:solidFill>
                <a:latin typeface="Glacial Indifference Bold"/>
                <a:ea typeface="Glacial Indifference Bold"/>
                <a:cs typeface="Glacial Indifference Bold"/>
                <a:sym typeface="Glacial Indifference Bold"/>
              </a:rPr>
              <a:t> </a:t>
            </a:r>
            <a:r>
              <a:rPr lang="en-US" sz="3257" b="1" u="sng" spc="32">
                <a:solidFill>
                  <a:srgbClr val="000000"/>
                </a:solidFill>
                <a:latin typeface="Glacial Indifference Bold"/>
                <a:ea typeface="Glacial Indifference Bold"/>
                <a:cs typeface="Glacial Indifference Bold"/>
                <a:sym typeface="Glacial Indifference Bold"/>
              </a:rPr>
              <a:t>Paragraph 2, line 16-19:  </a:t>
            </a:r>
            <a:r>
              <a:rPr lang="en-US" sz="3257" b="1" spc="32">
                <a:solidFill>
                  <a:srgbClr val="E30606"/>
                </a:solidFill>
                <a:latin typeface="Glacial Indifference Bold"/>
                <a:ea typeface="Glacial Indifference Bold"/>
                <a:cs typeface="Glacial Indifference Bold"/>
                <a:sym typeface="Glacial Indifference Bold"/>
              </a:rPr>
              <a:t>“With more than 75 million social media users in Viet Nam and the number is increasing, it will not be long before </a:t>
            </a:r>
            <a:r>
              <a:rPr lang="en-US" sz="3257" b="1" u="sng" spc="32">
                <a:solidFill>
                  <a:srgbClr val="E30606"/>
                </a:solidFill>
                <a:latin typeface="Glacial Indifference Bold Italics"/>
                <a:ea typeface="Glacial Indifference Bold Italics"/>
                <a:cs typeface="Glacial Indifference Bold Italics"/>
                <a:sym typeface="Glacial Indifference Bold Italics"/>
              </a:rPr>
              <a:t>traditional media becomes a thing of the past</a:t>
            </a:r>
            <a:r>
              <a:rPr lang="en-US" sz="3257" b="1" spc="32">
                <a:solidFill>
                  <a:srgbClr val="E30606"/>
                </a:solidFill>
                <a:latin typeface="Glacial Indifference Bold"/>
                <a:ea typeface="Glacial Indifference Bold"/>
                <a:cs typeface="Glacial Indifference Bold"/>
                <a:sym typeface="Glacial Indifference Bold"/>
              </a:rPr>
              <a:t>”.</a:t>
            </a:r>
          </a:p>
        </p:txBody>
      </p:sp>
      <p:sp>
        <p:nvSpPr>
          <p:cNvPr id="17" name="TextBox 17"/>
          <p:cNvSpPr txBox="1"/>
          <p:nvPr/>
        </p:nvSpPr>
        <p:spPr>
          <a:xfrm>
            <a:off x="15786731" y="2310438"/>
            <a:ext cx="405110"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Q</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440422"/>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7971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17" name="TextBox 17"/>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18" name="Group 18"/>
          <p:cNvGrpSpPr/>
          <p:nvPr/>
        </p:nvGrpSpPr>
        <p:grpSpPr>
          <a:xfrm>
            <a:off x="1525266" y="2548370"/>
            <a:ext cx="620990" cy="6209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1" name="TextBox 21"/>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sp>
        <p:nvSpPr>
          <p:cNvPr id="22" name="TextBox 22"/>
          <p:cNvSpPr txBox="1"/>
          <p:nvPr/>
        </p:nvSpPr>
        <p:spPr>
          <a:xfrm>
            <a:off x="15786731" y="2171362"/>
            <a:ext cx="405110"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Q</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440422"/>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7971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17" name="TextBox 17"/>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18" name="Group 18"/>
          <p:cNvGrpSpPr/>
          <p:nvPr/>
        </p:nvGrpSpPr>
        <p:grpSpPr>
          <a:xfrm>
            <a:off x="1525266" y="2548370"/>
            <a:ext cx="620990" cy="6209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1" name="TextBox 21"/>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sp>
        <p:nvSpPr>
          <p:cNvPr id="22" name="TextBox 22"/>
          <p:cNvSpPr txBox="1"/>
          <p:nvPr/>
        </p:nvSpPr>
        <p:spPr>
          <a:xfrm>
            <a:off x="1835761" y="4752375"/>
            <a:ext cx="15189093" cy="1057275"/>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Quang :“</a:t>
            </a:r>
            <a:r>
              <a:rPr lang="en-US" sz="3000" b="1" spc="30">
                <a:solidFill>
                  <a:srgbClr val="C90510"/>
                </a:solidFill>
                <a:latin typeface="Glacial Indifference Bold"/>
                <a:ea typeface="Glacial Indifference Bold"/>
                <a:cs typeface="Glacial Indifference Bold"/>
                <a:sym typeface="Glacial Indifference Bold"/>
              </a:rPr>
              <a:t>...it will not be long before traditional media becomes a thing of the past</a:t>
            </a:r>
            <a:r>
              <a:rPr lang="en-US" sz="3000" b="1" spc="30">
                <a:solidFill>
                  <a:srgbClr val="000000"/>
                </a:solidFill>
                <a:latin typeface="Glacial Indifference Bold"/>
                <a:ea typeface="Glacial Indifference Bold"/>
                <a:cs typeface="Glacial Indifference Bold"/>
                <a:sym typeface="Glacial Indifference Bold"/>
              </a:rPr>
              <a:t>”. ( paragraph 2, last line)</a:t>
            </a:r>
          </a:p>
        </p:txBody>
      </p:sp>
      <p:sp>
        <p:nvSpPr>
          <p:cNvPr id="23" name="TextBox 23"/>
          <p:cNvSpPr txBox="1"/>
          <p:nvPr/>
        </p:nvSpPr>
        <p:spPr>
          <a:xfrm>
            <a:off x="1841854" y="6028725"/>
            <a:ext cx="14811944" cy="1057275"/>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Hoa :“</a:t>
            </a:r>
            <a:r>
              <a:rPr lang="en-US" sz="3000" b="1" spc="30">
                <a:solidFill>
                  <a:srgbClr val="C90510"/>
                </a:solidFill>
                <a:latin typeface="Glacial Indifference Bold"/>
                <a:ea typeface="Glacial Indifference Bold"/>
                <a:cs typeface="Glacial Indifference Bold"/>
                <a:sym typeface="Glacial Indifference Bold"/>
              </a:rPr>
              <a:t>..So although digital media is on the rise, traditional media such as printed newspapers, broadcast TV, and radio is here to stay</a:t>
            </a:r>
            <a:r>
              <a:rPr lang="en-US" sz="3000" b="1" spc="30">
                <a:solidFill>
                  <a:srgbClr val="000000"/>
                </a:solidFill>
                <a:latin typeface="Glacial Indifference Bold"/>
                <a:ea typeface="Glacial Indifference Bold"/>
                <a:cs typeface="Glacial Indifference Bold"/>
                <a:sym typeface="Glacial Indifference Bold"/>
              </a:rPr>
              <a:t>”.( paragraph 3 ,last line) </a:t>
            </a:r>
          </a:p>
        </p:txBody>
      </p:sp>
      <p:sp>
        <p:nvSpPr>
          <p:cNvPr id="24" name="TextBox 24"/>
          <p:cNvSpPr txBox="1"/>
          <p:nvPr/>
        </p:nvSpPr>
        <p:spPr>
          <a:xfrm>
            <a:off x="15850408" y="3080263"/>
            <a:ext cx="342305"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N</a:t>
            </a:r>
          </a:p>
        </p:txBody>
      </p:sp>
      <p:sp>
        <p:nvSpPr>
          <p:cNvPr id="25" name="TextBox 25"/>
          <p:cNvSpPr txBox="1"/>
          <p:nvPr/>
        </p:nvSpPr>
        <p:spPr>
          <a:xfrm>
            <a:off x="15819006" y="2179852"/>
            <a:ext cx="405110"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Q</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440422"/>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873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2315657" y="4378697"/>
            <a:ext cx="11552743"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 Traditional media will become more accessible in the future.</a:t>
            </a:r>
          </a:p>
        </p:txBody>
      </p:sp>
      <p:grpSp>
        <p:nvGrpSpPr>
          <p:cNvPr id="17" name="Group 17"/>
          <p:cNvGrpSpPr/>
          <p:nvPr/>
        </p:nvGrpSpPr>
        <p:grpSpPr>
          <a:xfrm>
            <a:off x="1525266" y="2548370"/>
            <a:ext cx="620990" cy="620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0" name="TextBox 20"/>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grpSp>
        <p:nvGrpSpPr>
          <p:cNvPr id="21" name="Group 21"/>
          <p:cNvGrpSpPr/>
          <p:nvPr/>
        </p:nvGrpSpPr>
        <p:grpSpPr>
          <a:xfrm>
            <a:off x="1525266" y="4356476"/>
            <a:ext cx="620990" cy="6209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3" name="TextBox 23"/>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4" name="TextBox 24"/>
          <p:cNvSpPr txBox="1"/>
          <p:nvPr/>
        </p:nvSpPr>
        <p:spPr>
          <a:xfrm>
            <a:off x="1585985" y="438725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3</a:t>
            </a:r>
          </a:p>
        </p:txBody>
      </p:sp>
      <p:sp>
        <p:nvSpPr>
          <p:cNvPr id="25" name="TextBox 25"/>
          <p:cNvSpPr txBox="1"/>
          <p:nvPr/>
        </p:nvSpPr>
        <p:spPr>
          <a:xfrm>
            <a:off x="15635262" y="4511858"/>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26" name="TextBox 26"/>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27" name="TextBox 27"/>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28" name="TextBox 28"/>
          <p:cNvSpPr txBox="1"/>
          <p:nvPr/>
        </p:nvSpPr>
        <p:spPr>
          <a:xfrm>
            <a:off x="15850408" y="3080263"/>
            <a:ext cx="342305"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N</a:t>
            </a:r>
          </a:p>
        </p:txBody>
      </p:sp>
      <p:sp>
        <p:nvSpPr>
          <p:cNvPr id="29" name="TextBox 29"/>
          <p:cNvSpPr txBox="1"/>
          <p:nvPr/>
        </p:nvSpPr>
        <p:spPr>
          <a:xfrm>
            <a:off x="15819006" y="2179852"/>
            <a:ext cx="405110"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Q</a:t>
            </a:r>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440422"/>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873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2204474" y="4440652"/>
            <a:ext cx="11476543"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 Traditional media will become more accessible in the future.</a:t>
            </a:r>
          </a:p>
        </p:txBody>
      </p:sp>
      <p:sp>
        <p:nvSpPr>
          <p:cNvPr id="17" name="TextBox 17"/>
          <p:cNvSpPr txBox="1"/>
          <p:nvPr/>
        </p:nvSpPr>
        <p:spPr>
          <a:xfrm>
            <a:off x="15635262" y="4511858"/>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18" name="Group 18"/>
          <p:cNvGrpSpPr/>
          <p:nvPr/>
        </p:nvGrpSpPr>
        <p:grpSpPr>
          <a:xfrm>
            <a:off x="1525266" y="2548370"/>
            <a:ext cx="620990" cy="6209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1" name="TextBox 21"/>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grpSp>
        <p:nvGrpSpPr>
          <p:cNvPr id="22" name="Group 22"/>
          <p:cNvGrpSpPr/>
          <p:nvPr/>
        </p:nvGrpSpPr>
        <p:grpSpPr>
          <a:xfrm>
            <a:off x="1525266" y="4393981"/>
            <a:ext cx="620990" cy="62099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5" name="TextBox 25"/>
          <p:cNvSpPr txBox="1"/>
          <p:nvPr/>
        </p:nvSpPr>
        <p:spPr>
          <a:xfrm>
            <a:off x="1585985" y="438725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3</a:t>
            </a:r>
          </a:p>
        </p:txBody>
      </p:sp>
      <p:sp>
        <p:nvSpPr>
          <p:cNvPr id="26" name="TextBox 26"/>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27" name="TextBox 27"/>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28" name="TextBox 28"/>
          <p:cNvSpPr txBox="1"/>
          <p:nvPr/>
        </p:nvSpPr>
        <p:spPr>
          <a:xfrm>
            <a:off x="15850408" y="3080263"/>
            <a:ext cx="342305"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N</a:t>
            </a:r>
          </a:p>
        </p:txBody>
      </p:sp>
      <p:sp>
        <p:nvSpPr>
          <p:cNvPr id="29" name="TextBox 29"/>
          <p:cNvSpPr txBox="1"/>
          <p:nvPr/>
        </p:nvSpPr>
        <p:spPr>
          <a:xfrm>
            <a:off x="15819006" y="2179852"/>
            <a:ext cx="405110"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Q</a:t>
            </a:r>
          </a:p>
        </p:txBody>
      </p:sp>
      <p:sp>
        <p:nvSpPr>
          <p:cNvPr id="30" name="TextBox 30"/>
          <p:cNvSpPr txBox="1"/>
          <p:nvPr/>
        </p:nvSpPr>
        <p:spPr>
          <a:xfrm>
            <a:off x="15850408" y="4196682"/>
            <a:ext cx="342305"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N</a:t>
            </a:r>
          </a:p>
        </p:txBody>
      </p:sp>
      <p:grpSp>
        <p:nvGrpSpPr>
          <p:cNvPr id="31" name="Group 31"/>
          <p:cNvGrpSpPr/>
          <p:nvPr/>
        </p:nvGrpSpPr>
        <p:grpSpPr>
          <a:xfrm>
            <a:off x="2406560" y="7407596"/>
            <a:ext cx="1210797" cy="889884"/>
            <a:chOff x="0" y="0"/>
            <a:chExt cx="812800" cy="577537"/>
          </a:xfrm>
        </p:grpSpPr>
        <p:sp>
          <p:nvSpPr>
            <p:cNvPr id="32" name="Freeform 32"/>
            <p:cNvSpPr/>
            <p:nvPr/>
          </p:nvSpPr>
          <p:spPr>
            <a:xfrm>
              <a:off x="0" y="0"/>
              <a:ext cx="812800" cy="577537"/>
            </a:xfrm>
            <a:custGeom>
              <a:avLst/>
              <a:gdLst/>
              <a:ahLst/>
              <a:cxnLst/>
              <a:rect l="l" t="t" r="r" b="b"/>
              <a:pathLst>
                <a:path w="812800" h="577537">
                  <a:moveTo>
                    <a:pt x="812800" y="288768"/>
                  </a:moveTo>
                  <a:lnTo>
                    <a:pt x="406400" y="0"/>
                  </a:lnTo>
                  <a:lnTo>
                    <a:pt x="406400" y="203200"/>
                  </a:lnTo>
                  <a:lnTo>
                    <a:pt x="0" y="203200"/>
                  </a:lnTo>
                  <a:lnTo>
                    <a:pt x="0" y="374337"/>
                  </a:lnTo>
                  <a:lnTo>
                    <a:pt x="406400" y="374337"/>
                  </a:lnTo>
                  <a:lnTo>
                    <a:pt x="406400" y="577537"/>
                  </a:lnTo>
                  <a:lnTo>
                    <a:pt x="812800" y="288768"/>
                  </a:lnTo>
                  <a:close/>
                </a:path>
              </a:pathLst>
            </a:custGeom>
            <a:solidFill>
              <a:srgbClr val="FFD6BD"/>
            </a:solidFill>
            <a:ln w="38100" cap="sq">
              <a:solidFill>
                <a:srgbClr val="000000"/>
              </a:solidFill>
              <a:prstDash val="solid"/>
              <a:miter/>
            </a:ln>
          </p:spPr>
          <p:txBody>
            <a:bodyPr/>
            <a:lstStyle/>
            <a:p>
              <a:endParaRPr lang="en-US"/>
            </a:p>
          </p:txBody>
        </p:sp>
        <p:sp>
          <p:nvSpPr>
            <p:cNvPr id="33" name="TextBox 33"/>
            <p:cNvSpPr txBox="1"/>
            <p:nvPr/>
          </p:nvSpPr>
          <p:spPr>
            <a:xfrm>
              <a:off x="0" y="165100"/>
              <a:ext cx="711200" cy="209237"/>
            </a:xfrm>
            <a:prstGeom prst="rect">
              <a:avLst/>
            </a:prstGeom>
          </p:spPr>
          <p:txBody>
            <a:bodyPr lIns="50800" tIns="50800" rIns="50800" bIns="50800" rtlCol="0" anchor="ctr"/>
            <a:lstStyle/>
            <a:p>
              <a:pPr algn="ctr">
                <a:lnSpc>
                  <a:spcPts val="2041"/>
                </a:lnSpc>
              </a:pPr>
              <a:endParaRPr/>
            </a:p>
          </p:txBody>
        </p:sp>
      </p:grpSp>
      <p:sp>
        <p:nvSpPr>
          <p:cNvPr id="34" name="TextBox 34"/>
          <p:cNvSpPr txBox="1"/>
          <p:nvPr/>
        </p:nvSpPr>
        <p:spPr>
          <a:xfrm>
            <a:off x="1939366" y="5516240"/>
            <a:ext cx="14284750" cy="1769715"/>
          </a:xfrm>
          <a:prstGeom prst="rect">
            <a:avLst/>
          </a:prstGeom>
        </p:spPr>
        <p:txBody>
          <a:bodyPr wrap="square" lIns="0" tIns="0" rIns="0" bIns="0" rtlCol="0" anchor="t">
            <a:spAutoFit/>
          </a:bodyPr>
          <a:lstStyle/>
          <a:p>
            <a:pPr algn="ctr">
              <a:lnSpc>
                <a:spcPts val="4561"/>
              </a:lnSpc>
              <a:spcBef>
                <a:spcPct val="0"/>
              </a:spcBef>
            </a:pPr>
            <a:r>
              <a:rPr lang="en-US" sz="3257" b="1" spc="32" err="1">
                <a:solidFill>
                  <a:srgbClr val="000000"/>
                </a:solidFill>
                <a:latin typeface="Glacial Indifference Bold"/>
                <a:ea typeface="Glacial Indifference Bold"/>
                <a:cs typeface="Glacial Indifference Bold"/>
                <a:sym typeface="Glacial Indifference Bold"/>
              </a:rPr>
              <a:t>Quang</a:t>
            </a:r>
            <a:r>
              <a:rPr lang="en-US" sz="3257" b="1" spc="32">
                <a:solidFill>
                  <a:srgbClr val="000000"/>
                </a:solidFill>
                <a:latin typeface="Glacial Indifference Bold"/>
                <a:ea typeface="Glacial Indifference Bold"/>
                <a:cs typeface="Glacial Indifference Bold"/>
                <a:sym typeface="Glacial Indifference Bold"/>
              </a:rPr>
              <a:t>:“</a:t>
            </a:r>
            <a:r>
              <a:rPr lang="en-US" sz="3257" b="1" spc="32">
                <a:solidFill>
                  <a:srgbClr val="C90510"/>
                </a:solidFill>
                <a:latin typeface="Glacial Indifference Bold"/>
                <a:ea typeface="Glacial Indifference Bold"/>
                <a:cs typeface="Glacial Indifference Bold"/>
                <a:sym typeface="Glacial Indifference Bold"/>
              </a:rPr>
              <a:t>Nowadays, it is much easier and more convenient to access information via digital media. Most digital content is also freely accessible</a:t>
            </a:r>
            <a:r>
              <a:rPr lang="en-US" sz="3257" b="1" spc="32">
                <a:solidFill>
                  <a:srgbClr val="000000"/>
                </a:solidFill>
                <a:latin typeface="Glacial Indifference Bold"/>
                <a:ea typeface="Glacial Indifference Bold"/>
                <a:cs typeface="Glacial Indifference Bold"/>
                <a:sym typeface="Glacial Indifference Bold"/>
              </a:rPr>
              <a:t>”.( paragraph 2, the first line) </a:t>
            </a:r>
          </a:p>
        </p:txBody>
      </p:sp>
      <p:sp>
        <p:nvSpPr>
          <p:cNvPr id="35" name="TextBox 35"/>
          <p:cNvSpPr txBox="1"/>
          <p:nvPr/>
        </p:nvSpPr>
        <p:spPr>
          <a:xfrm>
            <a:off x="3970157" y="7573566"/>
            <a:ext cx="9447163" cy="555422"/>
          </a:xfrm>
          <a:prstGeom prst="rect">
            <a:avLst/>
          </a:prstGeom>
        </p:spPr>
        <p:txBody>
          <a:bodyPr lIns="0" tIns="0" rIns="0" bIns="0" rtlCol="0" anchor="t">
            <a:spAutoFit/>
          </a:bodyPr>
          <a:lstStyle/>
          <a:p>
            <a:pPr algn="ctr">
              <a:lnSpc>
                <a:spcPts val="4561"/>
              </a:lnSpc>
              <a:spcBef>
                <a:spcPct val="0"/>
              </a:spcBef>
            </a:pPr>
            <a:r>
              <a:rPr lang="en-US" sz="3257" b="1" spc="32">
                <a:solidFill>
                  <a:srgbClr val="C90510"/>
                </a:solidFill>
                <a:latin typeface="Glacial Indifference Bold"/>
                <a:ea typeface="Glacial Indifference Bold"/>
                <a:cs typeface="Glacial Indifference Bold"/>
                <a:sym typeface="Glacial Indifference Bold"/>
              </a:rPr>
              <a:t>His opinion doesn’t talk about traditional media </a:t>
            </a: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440422"/>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7971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2204474" y="4438050"/>
            <a:ext cx="11476543"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 Traditional media will become more accessible in the future.</a:t>
            </a:r>
          </a:p>
        </p:txBody>
      </p:sp>
      <p:sp>
        <p:nvSpPr>
          <p:cNvPr id="17" name="TextBox 17"/>
          <p:cNvSpPr txBox="1"/>
          <p:nvPr/>
        </p:nvSpPr>
        <p:spPr>
          <a:xfrm>
            <a:off x="2376080" y="5380001"/>
            <a:ext cx="114161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Both traditional and digital media will be in use in the future.</a:t>
            </a:r>
          </a:p>
        </p:txBody>
      </p:sp>
      <p:sp>
        <p:nvSpPr>
          <p:cNvPr id="18" name="TextBox 18"/>
          <p:cNvSpPr txBox="1"/>
          <p:nvPr/>
        </p:nvSpPr>
        <p:spPr>
          <a:xfrm>
            <a:off x="15635262" y="558024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19" name="Group 19"/>
          <p:cNvGrpSpPr/>
          <p:nvPr/>
        </p:nvGrpSpPr>
        <p:grpSpPr>
          <a:xfrm>
            <a:off x="1525266" y="2548370"/>
            <a:ext cx="620990" cy="62099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2" name="TextBox 22"/>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grpSp>
        <p:nvGrpSpPr>
          <p:cNvPr id="23" name="Group 23"/>
          <p:cNvGrpSpPr/>
          <p:nvPr/>
        </p:nvGrpSpPr>
        <p:grpSpPr>
          <a:xfrm>
            <a:off x="1525266" y="4356476"/>
            <a:ext cx="620990" cy="62099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5" name="TextBox 25"/>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6" name="TextBox 26"/>
          <p:cNvSpPr txBox="1"/>
          <p:nvPr/>
        </p:nvSpPr>
        <p:spPr>
          <a:xfrm>
            <a:off x="1585985" y="438725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3</a:t>
            </a:r>
          </a:p>
        </p:txBody>
      </p:sp>
      <p:grpSp>
        <p:nvGrpSpPr>
          <p:cNvPr id="27" name="Group 27"/>
          <p:cNvGrpSpPr/>
          <p:nvPr/>
        </p:nvGrpSpPr>
        <p:grpSpPr>
          <a:xfrm>
            <a:off x="1525266" y="5341927"/>
            <a:ext cx="620990" cy="62099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9" name="TextBox 29"/>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30" name="TextBox 30"/>
          <p:cNvSpPr txBox="1"/>
          <p:nvPr/>
        </p:nvSpPr>
        <p:spPr>
          <a:xfrm>
            <a:off x="1585985" y="5335265"/>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4</a:t>
            </a:r>
          </a:p>
        </p:txBody>
      </p:sp>
      <p:sp>
        <p:nvSpPr>
          <p:cNvPr id="31" name="TextBox 31"/>
          <p:cNvSpPr txBox="1"/>
          <p:nvPr/>
        </p:nvSpPr>
        <p:spPr>
          <a:xfrm>
            <a:off x="15635262" y="4511858"/>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2" name="TextBox 32"/>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3" name="TextBox 33"/>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4" name="TextBox 34"/>
          <p:cNvSpPr txBox="1"/>
          <p:nvPr/>
        </p:nvSpPr>
        <p:spPr>
          <a:xfrm>
            <a:off x="15850408" y="3080263"/>
            <a:ext cx="342305"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N</a:t>
            </a:r>
          </a:p>
        </p:txBody>
      </p:sp>
      <p:sp>
        <p:nvSpPr>
          <p:cNvPr id="35" name="TextBox 35"/>
          <p:cNvSpPr txBox="1"/>
          <p:nvPr/>
        </p:nvSpPr>
        <p:spPr>
          <a:xfrm>
            <a:off x="15819006" y="2179852"/>
            <a:ext cx="405110"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Q</a:t>
            </a:r>
          </a:p>
        </p:txBody>
      </p:sp>
      <p:sp>
        <p:nvSpPr>
          <p:cNvPr id="36" name="TextBox 36"/>
          <p:cNvSpPr txBox="1"/>
          <p:nvPr/>
        </p:nvSpPr>
        <p:spPr>
          <a:xfrm>
            <a:off x="15850408" y="4196682"/>
            <a:ext cx="342305" cy="687502"/>
          </a:xfrm>
          <a:prstGeom prst="rect">
            <a:avLst/>
          </a:prstGeom>
        </p:spPr>
        <p:txBody>
          <a:bodyPr lIns="0" tIns="0" rIns="0" bIns="0" rtlCol="0" anchor="t">
            <a:spAutoFit/>
          </a:bodyPr>
          <a:lstStyle/>
          <a:p>
            <a:pPr algn="ctr">
              <a:lnSpc>
                <a:spcPts val="5681"/>
              </a:lnSpc>
              <a:spcBef>
                <a:spcPct val="0"/>
              </a:spcBef>
            </a:pPr>
            <a:r>
              <a:rPr lang="en-US" sz="4057" b="1" spc="40">
                <a:solidFill>
                  <a:srgbClr val="E30606"/>
                </a:solidFill>
                <a:latin typeface="Glacial Indifference Bold"/>
                <a:ea typeface="Glacial Indifference Bold"/>
                <a:cs typeface="Glacial Indifference Bold"/>
                <a:sym typeface="Glacial Indifference Bold"/>
              </a:rPr>
              <a:t>N</a:t>
            </a:r>
          </a:p>
        </p:txBody>
      </p:sp>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440422"/>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873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2339962" y="4420535"/>
            <a:ext cx="11476543"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 Traditional media will become more accessible in the future.</a:t>
            </a:r>
          </a:p>
        </p:txBody>
      </p:sp>
      <p:sp>
        <p:nvSpPr>
          <p:cNvPr id="17" name="TextBox 17"/>
          <p:cNvSpPr txBox="1"/>
          <p:nvPr/>
        </p:nvSpPr>
        <p:spPr>
          <a:xfrm>
            <a:off x="2376081" y="5394229"/>
            <a:ext cx="115685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Both traditional and digital media will be in use in the future.</a:t>
            </a:r>
          </a:p>
        </p:txBody>
      </p:sp>
      <p:grpSp>
        <p:nvGrpSpPr>
          <p:cNvPr id="18" name="Group 18"/>
          <p:cNvGrpSpPr/>
          <p:nvPr/>
        </p:nvGrpSpPr>
        <p:grpSpPr>
          <a:xfrm>
            <a:off x="1525266" y="2548370"/>
            <a:ext cx="620990" cy="6209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1" name="TextBox 21"/>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grpSp>
        <p:nvGrpSpPr>
          <p:cNvPr id="22" name="Group 22"/>
          <p:cNvGrpSpPr/>
          <p:nvPr/>
        </p:nvGrpSpPr>
        <p:grpSpPr>
          <a:xfrm>
            <a:off x="1525266" y="4438050"/>
            <a:ext cx="620990" cy="62099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5" name="TextBox 25"/>
          <p:cNvSpPr txBox="1"/>
          <p:nvPr/>
        </p:nvSpPr>
        <p:spPr>
          <a:xfrm>
            <a:off x="1585985" y="438725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3</a:t>
            </a:r>
          </a:p>
        </p:txBody>
      </p:sp>
      <p:grpSp>
        <p:nvGrpSpPr>
          <p:cNvPr id="26" name="Group 26"/>
          <p:cNvGrpSpPr/>
          <p:nvPr/>
        </p:nvGrpSpPr>
        <p:grpSpPr>
          <a:xfrm>
            <a:off x="1525266" y="5382890"/>
            <a:ext cx="620990" cy="62099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8" name="TextBox 28"/>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9" name="TextBox 29"/>
          <p:cNvSpPr txBox="1"/>
          <p:nvPr/>
        </p:nvSpPr>
        <p:spPr>
          <a:xfrm>
            <a:off x="1585985" y="5335265"/>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4</a:t>
            </a:r>
          </a:p>
        </p:txBody>
      </p:sp>
      <p:sp>
        <p:nvSpPr>
          <p:cNvPr id="30" name="TextBox 30"/>
          <p:cNvSpPr txBox="1"/>
          <p:nvPr/>
        </p:nvSpPr>
        <p:spPr>
          <a:xfrm>
            <a:off x="1158429" y="6934992"/>
            <a:ext cx="15070620" cy="1179810"/>
          </a:xfrm>
          <a:prstGeom prst="rect">
            <a:avLst/>
          </a:prstGeom>
        </p:spPr>
        <p:txBody>
          <a:bodyPr wrap="square" lIns="0" tIns="0" rIns="0" bIns="0" rtlCol="0" anchor="t">
            <a:spAutoFit/>
          </a:bodyPr>
          <a:lstStyle/>
          <a:p>
            <a:pPr algn="ctr">
              <a:lnSpc>
                <a:spcPts val="4561"/>
              </a:lnSpc>
              <a:spcBef>
                <a:spcPct val="0"/>
              </a:spcBef>
            </a:pPr>
            <a:r>
              <a:rPr lang="en-US" sz="3257" b="1" u="sng" spc="32">
                <a:solidFill>
                  <a:srgbClr val="1B3A5D"/>
                </a:solidFill>
                <a:latin typeface="Glacial Indifference Bold"/>
                <a:ea typeface="Glacial Indifference Bold"/>
                <a:cs typeface="Glacial Indifference Bold"/>
                <a:sym typeface="Glacial Indifference Bold"/>
              </a:rPr>
              <a:t>Paragraph 3,line 4:</a:t>
            </a:r>
            <a:r>
              <a:rPr lang="en-US" sz="3257" b="1" spc="32">
                <a:solidFill>
                  <a:srgbClr val="C90510"/>
                </a:solidFill>
                <a:latin typeface="Glacial Indifference Bold"/>
                <a:ea typeface="Glacial Indifference Bold"/>
                <a:cs typeface="Glacial Indifference Bold"/>
                <a:sym typeface="Glacial Indifference Bold"/>
              </a:rPr>
              <a:t>“So although digital media is on the rise, traditional media such as printed newspapers, broadcast TV, and radio is here to stay”.</a:t>
            </a:r>
          </a:p>
        </p:txBody>
      </p:sp>
      <p:sp>
        <p:nvSpPr>
          <p:cNvPr id="31" name="TextBox 31"/>
          <p:cNvSpPr txBox="1"/>
          <p:nvPr/>
        </p:nvSpPr>
        <p:spPr>
          <a:xfrm>
            <a:off x="15635262" y="4511858"/>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2" name="TextBox 32"/>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3" name="TextBox 33"/>
          <p:cNvSpPr txBox="1"/>
          <p:nvPr/>
        </p:nvSpPr>
        <p:spPr>
          <a:xfrm>
            <a:off x="15830208" y="2160335"/>
            <a:ext cx="318156"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Q</a:t>
            </a:r>
          </a:p>
        </p:txBody>
      </p:sp>
      <p:sp>
        <p:nvSpPr>
          <p:cNvPr id="34" name="TextBox 34"/>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5" name="TextBox 35"/>
          <p:cNvSpPr txBox="1"/>
          <p:nvPr/>
        </p:nvSpPr>
        <p:spPr>
          <a:xfrm>
            <a:off x="15887186" y="3199779"/>
            <a:ext cx="268750"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N</a:t>
            </a:r>
          </a:p>
        </p:txBody>
      </p:sp>
      <p:sp>
        <p:nvSpPr>
          <p:cNvPr id="36" name="TextBox 36"/>
          <p:cNvSpPr txBox="1"/>
          <p:nvPr/>
        </p:nvSpPr>
        <p:spPr>
          <a:xfrm>
            <a:off x="15887186" y="4197722"/>
            <a:ext cx="268750"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N</a:t>
            </a:r>
          </a:p>
        </p:txBody>
      </p:sp>
      <p:sp>
        <p:nvSpPr>
          <p:cNvPr id="37" name="TextBox 37"/>
          <p:cNvSpPr txBox="1"/>
          <p:nvPr/>
        </p:nvSpPr>
        <p:spPr>
          <a:xfrm>
            <a:off x="15635262" y="558024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8" name="TextBox 38"/>
          <p:cNvSpPr txBox="1"/>
          <p:nvPr/>
        </p:nvSpPr>
        <p:spPr>
          <a:xfrm>
            <a:off x="15887186" y="5217528"/>
            <a:ext cx="268750"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H</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5266" y="349321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grpSp>
        <p:nvGrpSpPr>
          <p:cNvPr id="5" name="Group 5"/>
          <p:cNvGrpSpPr/>
          <p:nvPr/>
        </p:nvGrpSpPr>
        <p:grpSpPr>
          <a:xfrm>
            <a:off x="851543" y="29120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7665" y="3501118"/>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2</a:t>
            </a:r>
          </a:p>
        </p:txBody>
      </p:sp>
      <p:sp>
        <p:nvSpPr>
          <p:cNvPr id="14" name="TextBox 14"/>
          <p:cNvSpPr txBox="1"/>
          <p:nvPr/>
        </p:nvSpPr>
        <p:spPr>
          <a:xfrm>
            <a:off x="2376081" y="2568539"/>
            <a:ext cx="11873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376080" y="3504937"/>
            <a:ext cx="12635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2315657" y="4378697"/>
            <a:ext cx="11552743"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 Traditional media will become more accessible in the future.</a:t>
            </a:r>
          </a:p>
        </p:txBody>
      </p:sp>
      <p:sp>
        <p:nvSpPr>
          <p:cNvPr id="17" name="TextBox 17"/>
          <p:cNvSpPr txBox="1"/>
          <p:nvPr/>
        </p:nvSpPr>
        <p:spPr>
          <a:xfrm>
            <a:off x="2376081" y="5392197"/>
            <a:ext cx="11492319" cy="551433"/>
          </a:xfrm>
          <a:prstGeom prst="rect">
            <a:avLst/>
          </a:prstGeom>
        </p:spPr>
        <p:txBody>
          <a:bodyPr wrap="square"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Both traditional and digital media will be in use in the future.</a:t>
            </a:r>
          </a:p>
        </p:txBody>
      </p:sp>
      <p:sp>
        <p:nvSpPr>
          <p:cNvPr id="18" name="TextBox 18"/>
          <p:cNvSpPr txBox="1"/>
          <p:nvPr/>
        </p:nvSpPr>
        <p:spPr>
          <a:xfrm>
            <a:off x="1988298" y="6323986"/>
            <a:ext cx="12120921" cy="531179"/>
          </a:xfrm>
          <a:prstGeom prst="rect">
            <a:avLst/>
          </a:prstGeom>
        </p:spPr>
        <p:txBody>
          <a:bodyPr lIns="0" tIns="0" rIns="0" bIns="0" rtlCol="0" anchor="t">
            <a:spAutoFit/>
          </a:bodyPr>
          <a:lstStyle/>
          <a:p>
            <a:pPr algn="ctr">
              <a:lnSpc>
                <a:spcPts val="4342"/>
              </a:lnSpc>
              <a:spcBef>
                <a:spcPct val="0"/>
              </a:spcBef>
            </a:pPr>
            <a:r>
              <a:rPr lang="en-US" sz="3102" b="1" spc="31">
                <a:solidFill>
                  <a:srgbClr val="000000"/>
                </a:solidFill>
                <a:latin typeface="Glacial Indifference Bold"/>
                <a:ea typeface="Glacial Indifference Bold"/>
                <a:cs typeface="Glacial Indifference Bold"/>
                <a:sym typeface="Glacial Indifference Bold"/>
              </a:rPr>
              <a:t> The future is uncertain for both traditional and digital media.</a:t>
            </a:r>
          </a:p>
        </p:txBody>
      </p:sp>
      <p:sp>
        <p:nvSpPr>
          <p:cNvPr id="19" name="TextBox 19"/>
          <p:cNvSpPr txBox="1"/>
          <p:nvPr/>
        </p:nvSpPr>
        <p:spPr>
          <a:xfrm>
            <a:off x="15635262" y="6557634"/>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grpSp>
        <p:nvGrpSpPr>
          <p:cNvPr id="20" name="Group 20"/>
          <p:cNvGrpSpPr/>
          <p:nvPr/>
        </p:nvGrpSpPr>
        <p:grpSpPr>
          <a:xfrm>
            <a:off x="1525266" y="2548370"/>
            <a:ext cx="620990" cy="62099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3" name="TextBox 23"/>
          <p:cNvSpPr txBox="1"/>
          <p:nvPr/>
        </p:nvSpPr>
        <p:spPr>
          <a:xfrm>
            <a:off x="1577665" y="253996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1</a:t>
            </a:r>
          </a:p>
        </p:txBody>
      </p:sp>
      <p:grpSp>
        <p:nvGrpSpPr>
          <p:cNvPr id="24" name="Group 24"/>
          <p:cNvGrpSpPr/>
          <p:nvPr/>
        </p:nvGrpSpPr>
        <p:grpSpPr>
          <a:xfrm>
            <a:off x="1531086" y="4378697"/>
            <a:ext cx="620990" cy="62099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26" name="TextBox 26"/>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27" name="TextBox 27"/>
          <p:cNvSpPr txBox="1"/>
          <p:nvPr/>
        </p:nvSpPr>
        <p:spPr>
          <a:xfrm>
            <a:off x="1577665" y="4387255"/>
            <a:ext cx="510373" cy="551433"/>
          </a:xfrm>
          <a:prstGeom prst="rect">
            <a:avLst/>
          </a:prstGeom>
        </p:spPr>
        <p:txBody>
          <a:bodyPr wrap="square" lIns="0" tIns="0" rIns="0" bIns="0" rtlCol="0" anchor="t">
            <a:spAutoFit/>
          </a:bodyPr>
          <a:lstStyle/>
          <a:p>
            <a:pPr algn="ctr">
              <a:lnSpc>
                <a:spcPts val="4339"/>
              </a:lnSpc>
            </a:pPr>
            <a:r>
              <a:rPr lang="en-US" sz="3099">
                <a:solidFill>
                  <a:srgbClr val="F6F6E9"/>
                </a:solidFill>
                <a:latin typeface="Cubao"/>
                <a:ea typeface="Cubao"/>
                <a:cs typeface="Cubao"/>
                <a:sym typeface="Cubao"/>
              </a:rPr>
              <a:t>3</a:t>
            </a:r>
          </a:p>
        </p:txBody>
      </p:sp>
      <p:grpSp>
        <p:nvGrpSpPr>
          <p:cNvPr id="28" name="Group 28"/>
          <p:cNvGrpSpPr/>
          <p:nvPr/>
        </p:nvGrpSpPr>
        <p:grpSpPr>
          <a:xfrm>
            <a:off x="1525266" y="5366976"/>
            <a:ext cx="620990" cy="62099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0" name="TextBox 30"/>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31" name="TextBox 31"/>
          <p:cNvSpPr txBox="1"/>
          <p:nvPr/>
        </p:nvSpPr>
        <p:spPr>
          <a:xfrm>
            <a:off x="1585985" y="5335265"/>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4</a:t>
            </a:r>
          </a:p>
        </p:txBody>
      </p:sp>
      <p:grpSp>
        <p:nvGrpSpPr>
          <p:cNvPr id="32" name="Group 32"/>
          <p:cNvGrpSpPr/>
          <p:nvPr/>
        </p:nvGrpSpPr>
        <p:grpSpPr>
          <a:xfrm>
            <a:off x="1577665" y="6327730"/>
            <a:ext cx="620990" cy="62099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4" name="TextBox 34"/>
            <p:cNvSpPr txBox="1"/>
            <p:nvPr/>
          </p:nvSpPr>
          <p:spPr>
            <a:xfrm>
              <a:off x="76200" y="9525"/>
              <a:ext cx="660400" cy="727075"/>
            </a:xfrm>
            <a:prstGeom prst="rect">
              <a:avLst/>
            </a:prstGeom>
          </p:spPr>
          <p:txBody>
            <a:bodyPr lIns="50800" tIns="50800" rIns="50800" bIns="50800" rtlCol="0" anchor="ctr"/>
            <a:lstStyle/>
            <a:p>
              <a:pPr algn="ctr">
                <a:lnSpc>
                  <a:spcPts val="4340"/>
                </a:lnSpc>
              </a:pPr>
              <a:endParaRPr/>
            </a:p>
          </p:txBody>
        </p:sp>
      </p:grpSp>
      <p:sp>
        <p:nvSpPr>
          <p:cNvPr id="35" name="TextBox 35"/>
          <p:cNvSpPr txBox="1"/>
          <p:nvPr/>
        </p:nvSpPr>
        <p:spPr>
          <a:xfrm>
            <a:off x="1635883" y="6338344"/>
            <a:ext cx="516193" cy="559435"/>
          </a:xfrm>
          <a:prstGeom prst="rect">
            <a:avLst/>
          </a:prstGeom>
        </p:spPr>
        <p:txBody>
          <a:bodyPr lIns="0" tIns="0" rIns="0" bIns="0" rtlCol="0" anchor="t">
            <a:spAutoFit/>
          </a:bodyPr>
          <a:lstStyle/>
          <a:p>
            <a:pPr algn="ctr">
              <a:lnSpc>
                <a:spcPts val="4339"/>
              </a:lnSpc>
            </a:pPr>
            <a:r>
              <a:rPr lang="en-US" sz="3099">
                <a:solidFill>
                  <a:srgbClr val="F6F6E9"/>
                </a:solidFill>
                <a:latin typeface="Cubao"/>
                <a:ea typeface="Cubao"/>
                <a:cs typeface="Cubao"/>
                <a:sym typeface="Cubao"/>
              </a:rPr>
              <a:t>5</a:t>
            </a:r>
          </a:p>
        </p:txBody>
      </p:sp>
      <p:sp>
        <p:nvSpPr>
          <p:cNvPr id="36" name="TextBox 36"/>
          <p:cNvSpPr txBox="1"/>
          <p:nvPr/>
        </p:nvSpPr>
        <p:spPr>
          <a:xfrm>
            <a:off x="15635262" y="4511858"/>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7" name="TextBox 37"/>
          <p:cNvSpPr txBox="1"/>
          <p:nvPr/>
        </p:nvSpPr>
        <p:spPr>
          <a:xfrm>
            <a:off x="15635262" y="249502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38" name="TextBox 38"/>
          <p:cNvSpPr txBox="1"/>
          <p:nvPr/>
        </p:nvSpPr>
        <p:spPr>
          <a:xfrm>
            <a:off x="15830208" y="2160335"/>
            <a:ext cx="318156"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Q</a:t>
            </a:r>
          </a:p>
        </p:txBody>
      </p:sp>
      <p:sp>
        <p:nvSpPr>
          <p:cNvPr id="39" name="TextBox 39"/>
          <p:cNvSpPr txBox="1"/>
          <p:nvPr/>
        </p:nvSpPr>
        <p:spPr>
          <a:xfrm>
            <a:off x="15667536" y="3492052"/>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40" name="TextBox 40"/>
          <p:cNvSpPr txBox="1"/>
          <p:nvPr/>
        </p:nvSpPr>
        <p:spPr>
          <a:xfrm>
            <a:off x="15887186" y="3199779"/>
            <a:ext cx="268750"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N</a:t>
            </a:r>
          </a:p>
        </p:txBody>
      </p:sp>
      <p:sp>
        <p:nvSpPr>
          <p:cNvPr id="41" name="TextBox 41"/>
          <p:cNvSpPr txBox="1"/>
          <p:nvPr/>
        </p:nvSpPr>
        <p:spPr>
          <a:xfrm>
            <a:off x="15887186" y="4197722"/>
            <a:ext cx="268750"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N</a:t>
            </a:r>
          </a:p>
        </p:txBody>
      </p:sp>
      <p:sp>
        <p:nvSpPr>
          <p:cNvPr id="42" name="TextBox 42"/>
          <p:cNvSpPr txBox="1"/>
          <p:nvPr/>
        </p:nvSpPr>
        <p:spPr>
          <a:xfrm>
            <a:off x="15635262" y="5580249"/>
            <a:ext cx="708049" cy="543745"/>
          </a:xfrm>
          <a:prstGeom prst="rect">
            <a:avLst/>
          </a:prstGeom>
        </p:spPr>
        <p:txBody>
          <a:bodyPr lIns="0" tIns="0" rIns="0" bIns="0" rtlCol="0" anchor="t">
            <a:spAutoFit/>
          </a:bodyPr>
          <a:lstStyle/>
          <a:p>
            <a:pPr algn="ctr">
              <a:lnSpc>
                <a:spcPts val="4460"/>
              </a:lnSpc>
              <a:spcBef>
                <a:spcPct val="0"/>
              </a:spcBef>
            </a:pPr>
            <a:r>
              <a:rPr lang="en-US" sz="3186" b="1" spc="31">
                <a:solidFill>
                  <a:srgbClr val="000000"/>
                </a:solidFill>
                <a:latin typeface="Glacial Indifference Bold"/>
                <a:ea typeface="Glacial Indifference Bold"/>
                <a:cs typeface="Glacial Indifference Bold"/>
                <a:sym typeface="Glacial Indifference Bold"/>
              </a:rPr>
              <a:t>----</a:t>
            </a:r>
          </a:p>
        </p:txBody>
      </p:sp>
      <p:sp>
        <p:nvSpPr>
          <p:cNvPr id="43" name="TextBox 43"/>
          <p:cNvSpPr txBox="1"/>
          <p:nvPr/>
        </p:nvSpPr>
        <p:spPr>
          <a:xfrm>
            <a:off x="15887186" y="5217528"/>
            <a:ext cx="268750" cy="543745"/>
          </a:xfrm>
          <a:prstGeom prst="rect">
            <a:avLst/>
          </a:prstGeom>
        </p:spPr>
        <p:txBody>
          <a:bodyPr lIns="0" tIns="0" rIns="0" bIns="0" rtlCol="0" anchor="t">
            <a:spAutoFit/>
          </a:bodyPr>
          <a:lstStyle/>
          <a:p>
            <a:pPr algn="ctr">
              <a:lnSpc>
                <a:spcPts val="4460"/>
              </a:lnSpc>
              <a:spcBef>
                <a:spcPct val="0"/>
              </a:spcBef>
            </a:pPr>
            <a:r>
              <a:rPr lang="en-US" sz="3186" b="1" spc="31">
                <a:solidFill>
                  <a:srgbClr val="E30606"/>
                </a:solidFill>
                <a:latin typeface="Glacial Indifference Bold"/>
                <a:ea typeface="Glacial Indifference Bold"/>
                <a:cs typeface="Glacial Indifference Bold"/>
                <a:sym typeface="Glacial Indifference Bold"/>
              </a:rPr>
              <a:t>H</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533433"/>
            <a:ext cx="5227041" cy="3154763"/>
            <a:chOff x="0" y="0"/>
            <a:chExt cx="1737573" cy="1048706"/>
          </a:xfrm>
        </p:grpSpPr>
        <p:sp>
          <p:nvSpPr>
            <p:cNvPr id="3" name="Freeform 3"/>
            <p:cNvSpPr/>
            <p:nvPr/>
          </p:nvSpPr>
          <p:spPr>
            <a:xfrm>
              <a:off x="0" y="0"/>
              <a:ext cx="1737573" cy="1048706"/>
            </a:xfrm>
            <a:custGeom>
              <a:avLst/>
              <a:gdLst/>
              <a:ahLst/>
              <a:cxnLst/>
              <a:rect l="l" t="t" r="r" b="b"/>
              <a:pathLst>
                <a:path w="1737573" h="1048706">
                  <a:moveTo>
                    <a:pt x="0" y="0"/>
                  </a:moveTo>
                  <a:lnTo>
                    <a:pt x="1737573" y="0"/>
                  </a:lnTo>
                  <a:lnTo>
                    <a:pt x="1737573" y="1048706"/>
                  </a:lnTo>
                  <a:lnTo>
                    <a:pt x="0" y="1048706"/>
                  </a:lnTo>
                  <a:close/>
                </a:path>
              </a:pathLst>
            </a:custGeom>
            <a:solidFill>
              <a:srgbClr val="EDEBE6"/>
            </a:solidFill>
          </p:spPr>
          <p:txBody>
            <a:bodyPr/>
            <a:lstStyle/>
            <a:p>
              <a:endParaRPr lang="en-US"/>
            </a:p>
          </p:txBody>
        </p:sp>
        <p:sp>
          <p:nvSpPr>
            <p:cNvPr id="4" name="TextBox 4"/>
            <p:cNvSpPr txBox="1"/>
            <p:nvPr/>
          </p:nvSpPr>
          <p:spPr>
            <a:xfrm>
              <a:off x="0" y="-9525"/>
              <a:ext cx="1737573" cy="1058231"/>
            </a:xfrm>
            <a:prstGeom prst="rect">
              <a:avLst/>
            </a:prstGeom>
          </p:spPr>
          <p:txBody>
            <a:bodyPr lIns="80497" tIns="80497" rIns="80497" bIns="80497" rtlCol="0" anchor="ctr"/>
            <a:lstStyle/>
            <a:p>
              <a:pPr algn="ctr">
                <a:lnSpc>
                  <a:spcPts val="2879"/>
                </a:lnSpc>
              </a:pPr>
              <a:endParaRPr/>
            </a:p>
          </p:txBody>
        </p:sp>
      </p:grpSp>
      <p:grpSp>
        <p:nvGrpSpPr>
          <p:cNvPr id="5" name="Group 5"/>
          <p:cNvGrpSpPr/>
          <p:nvPr/>
        </p:nvGrpSpPr>
        <p:grpSpPr>
          <a:xfrm>
            <a:off x="6530480" y="4533433"/>
            <a:ext cx="5227041" cy="3154763"/>
            <a:chOff x="0" y="0"/>
            <a:chExt cx="1737573" cy="1048706"/>
          </a:xfrm>
        </p:grpSpPr>
        <p:sp>
          <p:nvSpPr>
            <p:cNvPr id="6" name="Freeform 6"/>
            <p:cNvSpPr/>
            <p:nvPr/>
          </p:nvSpPr>
          <p:spPr>
            <a:xfrm>
              <a:off x="0" y="0"/>
              <a:ext cx="1737573" cy="1048706"/>
            </a:xfrm>
            <a:custGeom>
              <a:avLst/>
              <a:gdLst/>
              <a:ahLst/>
              <a:cxnLst/>
              <a:rect l="l" t="t" r="r" b="b"/>
              <a:pathLst>
                <a:path w="1737573" h="1048706">
                  <a:moveTo>
                    <a:pt x="0" y="0"/>
                  </a:moveTo>
                  <a:lnTo>
                    <a:pt x="1737573" y="0"/>
                  </a:lnTo>
                  <a:lnTo>
                    <a:pt x="1737573" y="1048706"/>
                  </a:lnTo>
                  <a:lnTo>
                    <a:pt x="0" y="1048706"/>
                  </a:lnTo>
                  <a:close/>
                </a:path>
              </a:pathLst>
            </a:custGeom>
            <a:solidFill>
              <a:srgbClr val="EDEBE6"/>
            </a:solidFill>
          </p:spPr>
          <p:txBody>
            <a:bodyPr/>
            <a:lstStyle/>
            <a:p>
              <a:endParaRPr lang="en-US"/>
            </a:p>
          </p:txBody>
        </p:sp>
        <p:sp>
          <p:nvSpPr>
            <p:cNvPr id="7" name="TextBox 7"/>
            <p:cNvSpPr txBox="1"/>
            <p:nvPr/>
          </p:nvSpPr>
          <p:spPr>
            <a:xfrm>
              <a:off x="0" y="0"/>
              <a:ext cx="1737573" cy="1048706"/>
            </a:xfrm>
            <a:prstGeom prst="rect">
              <a:avLst/>
            </a:prstGeom>
          </p:spPr>
          <p:txBody>
            <a:bodyPr lIns="80497" tIns="80497" rIns="80497" bIns="80497" rtlCol="0" anchor="ctr"/>
            <a:lstStyle/>
            <a:p>
              <a:pPr algn="ctr">
                <a:lnSpc>
                  <a:spcPts val="5039"/>
                </a:lnSpc>
              </a:pPr>
              <a:r>
                <a:rPr lang="en-US" sz="4199" spc="-41">
                  <a:solidFill>
                    <a:srgbClr val="000000"/>
                  </a:solidFill>
                  <a:latin typeface="Abril Fatface"/>
                  <a:ea typeface="Abril Fatface"/>
                  <a:cs typeface="Abril Fatface"/>
                  <a:sym typeface="Abril Fatface"/>
                </a:rPr>
                <a:t>VOCABULARY</a:t>
              </a:r>
            </a:p>
          </p:txBody>
        </p:sp>
      </p:grpSp>
      <p:grpSp>
        <p:nvGrpSpPr>
          <p:cNvPr id="8" name="Group 8"/>
          <p:cNvGrpSpPr/>
          <p:nvPr/>
        </p:nvGrpSpPr>
        <p:grpSpPr>
          <a:xfrm>
            <a:off x="12033745" y="4533433"/>
            <a:ext cx="5227041" cy="3154763"/>
            <a:chOff x="0" y="0"/>
            <a:chExt cx="1737573" cy="1048706"/>
          </a:xfrm>
        </p:grpSpPr>
        <p:sp>
          <p:nvSpPr>
            <p:cNvPr id="9" name="Freeform 9"/>
            <p:cNvSpPr/>
            <p:nvPr/>
          </p:nvSpPr>
          <p:spPr>
            <a:xfrm>
              <a:off x="0" y="0"/>
              <a:ext cx="1737573" cy="1048706"/>
            </a:xfrm>
            <a:custGeom>
              <a:avLst/>
              <a:gdLst/>
              <a:ahLst/>
              <a:cxnLst/>
              <a:rect l="l" t="t" r="r" b="b"/>
              <a:pathLst>
                <a:path w="1737573" h="1048706">
                  <a:moveTo>
                    <a:pt x="0" y="0"/>
                  </a:moveTo>
                  <a:lnTo>
                    <a:pt x="1737573" y="0"/>
                  </a:lnTo>
                  <a:lnTo>
                    <a:pt x="1737573" y="1048706"/>
                  </a:lnTo>
                  <a:lnTo>
                    <a:pt x="0" y="1048706"/>
                  </a:lnTo>
                  <a:close/>
                </a:path>
              </a:pathLst>
            </a:custGeom>
            <a:solidFill>
              <a:srgbClr val="EDEBE6"/>
            </a:solidFill>
          </p:spPr>
          <p:txBody>
            <a:bodyPr/>
            <a:lstStyle/>
            <a:p>
              <a:endParaRPr lang="en-US"/>
            </a:p>
          </p:txBody>
        </p:sp>
        <p:sp>
          <p:nvSpPr>
            <p:cNvPr id="10" name="TextBox 10"/>
            <p:cNvSpPr txBox="1"/>
            <p:nvPr/>
          </p:nvSpPr>
          <p:spPr>
            <a:xfrm>
              <a:off x="0" y="0"/>
              <a:ext cx="1737573" cy="1048706"/>
            </a:xfrm>
            <a:prstGeom prst="rect">
              <a:avLst/>
            </a:prstGeom>
          </p:spPr>
          <p:txBody>
            <a:bodyPr lIns="80497" tIns="80497" rIns="80497" bIns="80497" rtlCol="0" anchor="ctr"/>
            <a:lstStyle/>
            <a:p>
              <a:pPr algn="ctr">
                <a:lnSpc>
                  <a:spcPts val="5039"/>
                </a:lnSpc>
              </a:pPr>
              <a:r>
                <a:rPr lang="en-US" sz="4199" spc="-41">
                  <a:solidFill>
                    <a:srgbClr val="000000"/>
                  </a:solidFill>
                  <a:latin typeface="Abril Fatface"/>
                  <a:ea typeface="Abril Fatface"/>
                  <a:cs typeface="Abril Fatface"/>
                  <a:sym typeface="Abril Fatface"/>
                </a:rPr>
                <a:t>GAME: DEBATE</a:t>
              </a:r>
            </a:p>
          </p:txBody>
        </p:sp>
      </p:grpSp>
      <p:sp>
        <p:nvSpPr>
          <p:cNvPr id="11" name="TextBox 11"/>
          <p:cNvSpPr txBox="1"/>
          <p:nvPr/>
        </p:nvSpPr>
        <p:spPr>
          <a:xfrm>
            <a:off x="3793652" y="1671180"/>
            <a:ext cx="10350029" cy="1683012"/>
          </a:xfrm>
          <a:prstGeom prst="rect">
            <a:avLst/>
          </a:prstGeom>
        </p:spPr>
        <p:txBody>
          <a:bodyPr lIns="0" tIns="0" rIns="0" bIns="0" rtlCol="0" anchor="t">
            <a:spAutoFit/>
          </a:bodyPr>
          <a:lstStyle/>
          <a:p>
            <a:pPr algn="ctr">
              <a:lnSpc>
                <a:spcPts val="13075"/>
              </a:lnSpc>
            </a:pPr>
            <a:r>
              <a:rPr lang="en-US" sz="9339">
                <a:solidFill>
                  <a:srgbClr val="000000"/>
                </a:solidFill>
                <a:latin typeface="Cubao"/>
                <a:ea typeface="Cubao"/>
                <a:cs typeface="Cubao"/>
                <a:sym typeface="Cubao"/>
              </a:rPr>
              <a:t>reading</a:t>
            </a:r>
          </a:p>
        </p:txBody>
      </p:sp>
      <p:sp>
        <p:nvSpPr>
          <p:cNvPr id="12" name="TextBox 12"/>
          <p:cNvSpPr txBox="1"/>
          <p:nvPr/>
        </p:nvSpPr>
        <p:spPr>
          <a:xfrm>
            <a:off x="1027214" y="5732970"/>
            <a:ext cx="5227041" cy="712451"/>
          </a:xfrm>
          <a:prstGeom prst="rect">
            <a:avLst/>
          </a:prstGeom>
        </p:spPr>
        <p:txBody>
          <a:bodyPr lIns="0" tIns="0" rIns="0" bIns="0" rtlCol="0" anchor="t">
            <a:spAutoFit/>
          </a:bodyPr>
          <a:lstStyle/>
          <a:p>
            <a:pPr algn="ctr">
              <a:lnSpc>
                <a:spcPts val="5879"/>
              </a:lnSpc>
              <a:spcBef>
                <a:spcPct val="0"/>
              </a:spcBef>
            </a:pPr>
            <a:r>
              <a:rPr lang="en-US" sz="4199" spc="41">
                <a:solidFill>
                  <a:srgbClr val="000000"/>
                </a:solidFill>
                <a:latin typeface="Abril Fatface"/>
                <a:ea typeface="Abril Fatface"/>
                <a:cs typeface="Abril Fatface"/>
                <a:sym typeface="Abril Fatface"/>
              </a:rPr>
              <a:t>ACTIVITIES</a:t>
            </a:r>
          </a:p>
        </p:txBody>
      </p:sp>
      <p:sp>
        <p:nvSpPr>
          <p:cNvPr id="13" name="Freeform 13"/>
          <p:cNvSpPr/>
          <p:nvPr/>
        </p:nvSpPr>
        <p:spPr>
          <a:xfrm>
            <a:off x="2695503" y="3934837"/>
            <a:ext cx="1893436" cy="1552617"/>
          </a:xfrm>
          <a:custGeom>
            <a:avLst/>
            <a:gdLst/>
            <a:ahLst/>
            <a:cxnLst/>
            <a:rect l="l" t="t" r="r" b="b"/>
            <a:pathLst>
              <a:path w="1893436" h="1552617">
                <a:moveTo>
                  <a:pt x="0" y="0"/>
                </a:moveTo>
                <a:lnTo>
                  <a:pt x="1893435" y="0"/>
                </a:lnTo>
                <a:lnTo>
                  <a:pt x="1893435" y="1552617"/>
                </a:lnTo>
                <a:lnTo>
                  <a:pt x="0" y="15526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370551" y="3546203"/>
            <a:ext cx="1548384" cy="2113179"/>
          </a:xfrm>
          <a:custGeom>
            <a:avLst/>
            <a:gdLst/>
            <a:ahLst/>
            <a:cxnLst/>
            <a:rect l="l" t="t" r="r" b="b"/>
            <a:pathLst>
              <a:path w="1548384" h="2113179">
                <a:moveTo>
                  <a:pt x="0" y="0"/>
                </a:moveTo>
                <a:lnTo>
                  <a:pt x="1548384" y="0"/>
                </a:lnTo>
                <a:lnTo>
                  <a:pt x="1548384" y="2113179"/>
                </a:lnTo>
                <a:lnTo>
                  <a:pt x="0" y="2113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661797" y="3354191"/>
            <a:ext cx="1970938" cy="2305191"/>
          </a:xfrm>
          <a:custGeom>
            <a:avLst/>
            <a:gdLst/>
            <a:ahLst/>
            <a:cxnLst/>
            <a:rect l="l" t="t" r="r" b="b"/>
            <a:pathLst>
              <a:path w="1970938" h="2305191">
                <a:moveTo>
                  <a:pt x="0" y="0"/>
                </a:moveTo>
                <a:lnTo>
                  <a:pt x="1970938" y="0"/>
                </a:lnTo>
                <a:lnTo>
                  <a:pt x="1970938" y="2305191"/>
                </a:lnTo>
                <a:lnTo>
                  <a:pt x="0" y="2305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523184" y="3397960"/>
            <a:ext cx="620990" cy="620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200"/>
                </a:lnSpc>
              </a:pPr>
              <a:endParaRPr/>
            </a:p>
          </p:txBody>
        </p:sp>
      </p:grpSp>
      <p:grpSp>
        <p:nvGrpSpPr>
          <p:cNvPr id="5" name="Group 5"/>
          <p:cNvGrpSpPr/>
          <p:nvPr/>
        </p:nvGrpSpPr>
        <p:grpSpPr>
          <a:xfrm>
            <a:off x="849461" y="195953"/>
            <a:ext cx="16589077" cy="1935807"/>
            <a:chOff x="0" y="0"/>
            <a:chExt cx="22118770" cy="2581076"/>
          </a:xfrm>
        </p:grpSpPr>
        <p:grpSp>
          <p:nvGrpSpPr>
            <p:cNvPr id="6" name="Group 6"/>
            <p:cNvGrpSpPr/>
            <p:nvPr/>
          </p:nvGrpSpPr>
          <p:grpSpPr>
            <a:xfrm>
              <a:off x="597789" y="1739431"/>
              <a:ext cx="4405913" cy="841645"/>
              <a:chOff x="0" y="0"/>
              <a:chExt cx="5335128" cy="1019149"/>
            </a:xfrm>
          </p:grpSpPr>
          <p:sp>
            <p:nvSpPr>
              <p:cNvPr id="7" name="Freeform 7"/>
              <p:cNvSpPr/>
              <p:nvPr/>
            </p:nvSpPr>
            <p:spPr>
              <a:xfrm>
                <a:off x="0" y="0"/>
                <a:ext cx="5335127" cy="1019149"/>
              </a:xfrm>
              <a:custGeom>
                <a:avLst/>
                <a:gdLst/>
                <a:ahLst/>
                <a:cxnLst/>
                <a:rect l="l" t="t" r="r" b="b"/>
                <a:pathLst>
                  <a:path w="5335127" h="1019149">
                    <a:moveTo>
                      <a:pt x="2667564" y="1019149"/>
                    </a:moveTo>
                    <a:lnTo>
                      <a:pt x="5335127" y="0"/>
                    </a:lnTo>
                    <a:lnTo>
                      <a:pt x="0" y="0"/>
                    </a:lnTo>
                    <a:lnTo>
                      <a:pt x="2667564" y="1019149"/>
                    </a:lnTo>
                    <a:close/>
                  </a:path>
                </a:pathLst>
              </a:custGeom>
              <a:solidFill>
                <a:srgbClr val="FFD6BD"/>
              </a:solidFill>
            </p:spPr>
            <p:txBody>
              <a:bodyPr/>
              <a:lstStyle/>
              <a:p>
                <a:endParaRPr lang="en-US"/>
              </a:p>
            </p:txBody>
          </p:sp>
          <p:sp>
            <p:nvSpPr>
              <p:cNvPr id="8" name="TextBox 8"/>
              <p:cNvSpPr txBox="1"/>
              <p:nvPr/>
            </p:nvSpPr>
            <p:spPr>
              <a:xfrm>
                <a:off x="833614" y="34696"/>
                <a:ext cx="3667900"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22118770" cy="2205525"/>
              <a:chOff x="0" y="0"/>
              <a:chExt cx="16548108" cy="1650058"/>
            </a:xfrm>
          </p:grpSpPr>
          <p:sp>
            <p:nvSpPr>
              <p:cNvPr id="10" name="Freeform 10"/>
              <p:cNvSpPr/>
              <p:nvPr/>
            </p:nvSpPr>
            <p:spPr>
              <a:xfrm>
                <a:off x="0" y="0"/>
                <a:ext cx="16548108" cy="1650058"/>
              </a:xfrm>
              <a:custGeom>
                <a:avLst/>
                <a:gdLst/>
                <a:ahLst/>
                <a:cxnLst/>
                <a:rect l="l" t="t" r="r" b="b"/>
                <a:pathLst>
                  <a:path w="16548108" h="1650058">
                    <a:moveTo>
                      <a:pt x="6284" y="0"/>
                    </a:moveTo>
                    <a:lnTo>
                      <a:pt x="16541824" y="0"/>
                    </a:lnTo>
                    <a:cubicBezTo>
                      <a:pt x="16545294" y="0"/>
                      <a:pt x="16548108" y="2813"/>
                      <a:pt x="16548108" y="6284"/>
                    </a:cubicBezTo>
                    <a:lnTo>
                      <a:pt x="16548108" y="1643774"/>
                    </a:lnTo>
                    <a:cubicBezTo>
                      <a:pt x="16548108" y="1645441"/>
                      <a:pt x="16547446" y="1647039"/>
                      <a:pt x="16546268" y="1648218"/>
                    </a:cubicBezTo>
                    <a:cubicBezTo>
                      <a:pt x="16545089" y="1649396"/>
                      <a:pt x="16543491" y="1650058"/>
                      <a:pt x="16541824" y="1650058"/>
                    </a:cubicBezTo>
                    <a:lnTo>
                      <a:pt x="6284" y="1650058"/>
                    </a:lnTo>
                    <a:cubicBezTo>
                      <a:pt x="2813" y="1650058"/>
                      <a:pt x="0" y="1647245"/>
                      <a:pt x="0" y="1643774"/>
                    </a:cubicBezTo>
                    <a:lnTo>
                      <a:pt x="0" y="6284"/>
                    </a:lnTo>
                    <a:cubicBezTo>
                      <a:pt x="0" y="2813"/>
                      <a:pt x="2813" y="0"/>
                      <a:pt x="6284" y="0"/>
                    </a:cubicBezTo>
                    <a:close/>
                  </a:path>
                </a:pathLst>
              </a:custGeom>
              <a:solidFill>
                <a:srgbClr val="FFD6BD"/>
              </a:solidFill>
            </p:spPr>
            <p:txBody>
              <a:bodyPr/>
              <a:lstStyle/>
              <a:p>
                <a:endParaRPr lang="en-US"/>
              </a:p>
            </p:txBody>
          </p:sp>
          <p:sp>
            <p:nvSpPr>
              <p:cNvPr id="11" name="TextBox 11"/>
              <p:cNvSpPr txBox="1"/>
              <p:nvPr/>
            </p:nvSpPr>
            <p:spPr>
              <a:xfrm>
                <a:off x="0" y="-38100"/>
                <a:ext cx="16548108" cy="1688158"/>
              </a:xfrm>
              <a:prstGeom prst="rect">
                <a:avLst/>
              </a:prstGeom>
            </p:spPr>
            <p:txBody>
              <a:bodyPr lIns="50800" tIns="50800" rIns="50800" bIns="50800" rtlCol="0" anchor="ctr"/>
              <a:lstStyle/>
              <a:p>
                <a:pPr algn="ctr">
                  <a:lnSpc>
                    <a:spcPts val="2041"/>
                  </a:lnSpc>
                </a:pPr>
                <a:endParaRPr/>
              </a:p>
            </p:txBody>
          </p:sp>
        </p:grpSp>
      </p:grpSp>
      <p:sp>
        <p:nvSpPr>
          <p:cNvPr id="12" name="TextBox 12"/>
          <p:cNvSpPr txBox="1"/>
          <p:nvPr/>
        </p:nvSpPr>
        <p:spPr>
          <a:xfrm>
            <a:off x="1733797" y="412116"/>
            <a:ext cx="14824571" cy="1137919"/>
          </a:xfrm>
          <a:prstGeom prst="rect">
            <a:avLst/>
          </a:prstGeom>
        </p:spPr>
        <p:txBody>
          <a:bodyPr lIns="0" tIns="0" rIns="0" bIns="0" rtlCol="0" anchor="t">
            <a:spAutoFit/>
          </a:bodyPr>
          <a:lstStyle/>
          <a:p>
            <a:pPr algn="ctr">
              <a:lnSpc>
                <a:spcPts val="4480"/>
              </a:lnSpc>
            </a:pPr>
            <a:r>
              <a:rPr lang="en-US" sz="3200">
                <a:solidFill>
                  <a:srgbClr val="000000"/>
                </a:solidFill>
                <a:latin typeface="Cubao"/>
                <a:ea typeface="Cubao"/>
                <a:cs typeface="Cubao"/>
                <a:sym typeface="Cubao"/>
              </a:rPr>
              <a:t>Read the article again. Write Q next to Quang's opinion, H next to Hoa's opinion, and N if it is not their opinion.</a:t>
            </a:r>
          </a:p>
        </p:txBody>
      </p:sp>
      <p:sp>
        <p:nvSpPr>
          <p:cNvPr id="13" name="TextBox 13"/>
          <p:cNvSpPr txBox="1"/>
          <p:nvPr/>
        </p:nvSpPr>
        <p:spPr>
          <a:xfrm>
            <a:off x="1575583" y="3335647"/>
            <a:ext cx="516193" cy="561975"/>
          </a:xfrm>
          <a:prstGeom prst="rect">
            <a:avLst/>
          </a:prstGeom>
        </p:spPr>
        <p:txBody>
          <a:bodyPr lIns="0" tIns="0" rIns="0" bIns="0" rtlCol="0" anchor="t">
            <a:spAutoFit/>
          </a:bodyPr>
          <a:lstStyle/>
          <a:p>
            <a:pPr algn="ctr">
              <a:lnSpc>
                <a:spcPts val="4200"/>
              </a:lnSpc>
            </a:pPr>
            <a:r>
              <a:rPr lang="en-US" sz="3000">
                <a:solidFill>
                  <a:srgbClr val="F6F6E9"/>
                </a:solidFill>
                <a:latin typeface="Cubao"/>
                <a:ea typeface="Cubao"/>
                <a:cs typeface="Cubao"/>
                <a:sym typeface="Cubao"/>
              </a:rPr>
              <a:t>2</a:t>
            </a:r>
          </a:p>
        </p:txBody>
      </p:sp>
      <p:sp>
        <p:nvSpPr>
          <p:cNvPr id="14" name="TextBox 14"/>
          <p:cNvSpPr txBox="1"/>
          <p:nvPr/>
        </p:nvSpPr>
        <p:spPr>
          <a:xfrm>
            <a:off x="2563234" y="2473289"/>
            <a:ext cx="11572057" cy="538609"/>
          </a:xfrm>
          <a:prstGeom prst="rect">
            <a:avLst/>
          </a:prstGeom>
        </p:spPr>
        <p:txBody>
          <a:bodyPr wrap="square"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Digital media will replace traditional media in our country soon</a:t>
            </a:r>
          </a:p>
        </p:txBody>
      </p:sp>
      <p:sp>
        <p:nvSpPr>
          <p:cNvPr id="15" name="TextBox 15"/>
          <p:cNvSpPr txBox="1"/>
          <p:nvPr/>
        </p:nvSpPr>
        <p:spPr>
          <a:xfrm>
            <a:off x="2575958" y="3409687"/>
            <a:ext cx="12206841" cy="538609"/>
          </a:xfrm>
          <a:prstGeom prst="rect">
            <a:avLst/>
          </a:prstGeom>
        </p:spPr>
        <p:txBody>
          <a:bodyPr wrap="square"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Digital media will replace traditional media, but that won't be soon.</a:t>
            </a:r>
          </a:p>
        </p:txBody>
      </p:sp>
      <p:sp>
        <p:nvSpPr>
          <p:cNvPr id="16" name="TextBox 16"/>
          <p:cNvSpPr txBox="1"/>
          <p:nvPr/>
        </p:nvSpPr>
        <p:spPr>
          <a:xfrm>
            <a:off x="2497229" y="4283447"/>
            <a:ext cx="11046023" cy="523875"/>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 Traditional media will become more accessible in the future.</a:t>
            </a:r>
          </a:p>
        </p:txBody>
      </p:sp>
      <p:sp>
        <p:nvSpPr>
          <p:cNvPr id="17" name="TextBox 17"/>
          <p:cNvSpPr txBox="1"/>
          <p:nvPr/>
        </p:nvSpPr>
        <p:spPr>
          <a:xfrm>
            <a:off x="15686104" y="4443879"/>
            <a:ext cx="666750" cy="500137"/>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a:t>
            </a:r>
          </a:p>
        </p:txBody>
      </p:sp>
      <p:sp>
        <p:nvSpPr>
          <p:cNvPr id="18" name="TextBox 18"/>
          <p:cNvSpPr txBox="1"/>
          <p:nvPr/>
        </p:nvSpPr>
        <p:spPr>
          <a:xfrm>
            <a:off x="15686104" y="2636157"/>
            <a:ext cx="666750" cy="500137"/>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a:t>
            </a:r>
          </a:p>
        </p:txBody>
      </p:sp>
      <p:sp>
        <p:nvSpPr>
          <p:cNvPr id="19" name="TextBox 19"/>
          <p:cNvSpPr txBox="1"/>
          <p:nvPr/>
        </p:nvSpPr>
        <p:spPr>
          <a:xfrm>
            <a:off x="15812075" y="2404510"/>
            <a:ext cx="366182" cy="538609"/>
          </a:xfrm>
          <a:prstGeom prst="rect">
            <a:avLst/>
          </a:prstGeom>
        </p:spPr>
        <p:txBody>
          <a:bodyPr wrap="square" lIns="0" tIns="0" rIns="0" bIns="0" rtlCol="0" anchor="t">
            <a:spAutoFit/>
          </a:bodyPr>
          <a:lstStyle/>
          <a:p>
            <a:pPr algn="ctr">
              <a:lnSpc>
                <a:spcPts val="4200"/>
              </a:lnSpc>
              <a:spcBef>
                <a:spcPct val="0"/>
              </a:spcBef>
            </a:pPr>
            <a:r>
              <a:rPr lang="en-US" sz="3000" b="1" spc="30">
                <a:solidFill>
                  <a:srgbClr val="E30606"/>
                </a:solidFill>
                <a:latin typeface="Glacial Indifference Bold"/>
                <a:ea typeface="Glacial Indifference Bold"/>
                <a:cs typeface="Glacial Indifference Bold"/>
                <a:sym typeface="Glacial Indifference Bold"/>
              </a:rPr>
              <a:t>Q</a:t>
            </a:r>
          </a:p>
        </p:txBody>
      </p:sp>
      <p:sp>
        <p:nvSpPr>
          <p:cNvPr id="20" name="TextBox 20"/>
          <p:cNvSpPr txBox="1"/>
          <p:nvPr/>
        </p:nvSpPr>
        <p:spPr>
          <a:xfrm>
            <a:off x="15686104" y="3620535"/>
            <a:ext cx="666750" cy="500137"/>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a:t>
            </a:r>
          </a:p>
        </p:txBody>
      </p:sp>
      <p:sp>
        <p:nvSpPr>
          <p:cNvPr id="21" name="TextBox 21"/>
          <p:cNvSpPr txBox="1"/>
          <p:nvPr/>
        </p:nvSpPr>
        <p:spPr>
          <a:xfrm>
            <a:off x="15925249" y="3368935"/>
            <a:ext cx="253008" cy="523875"/>
          </a:xfrm>
          <a:prstGeom prst="rect">
            <a:avLst/>
          </a:prstGeom>
        </p:spPr>
        <p:txBody>
          <a:bodyPr lIns="0" tIns="0" rIns="0" bIns="0" rtlCol="0" anchor="t">
            <a:spAutoFit/>
          </a:bodyPr>
          <a:lstStyle/>
          <a:p>
            <a:pPr algn="ctr">
              <a:lnSpc>
                <a:spcPts val="4200"/>
              </a:lnSpc>
              <a:spcBef>
                <a:spcPct val="0"/>
              </a:spcBef>
            </a:pPr>
            <a:r>
              <a:rPr lang="en-US" sz="3000" b="1" spc="30">
                <a:solidFill>
                  <a:srgbClr val="E30606"/>
                </a:solidFill>
                <a:latin typeface="Glacial Indifference Bold"/>
                <a:ea typeface="Glacial Indifference Bold"/>
                <a:cs typeface="Glacial Indifference Bold"/>
                <a:sym typeface="Glacial Indifference Bold"/>
              </a:rPr>
              <a:t>N</a:t>
            </a:r>
          </a:p>
        </p:txBody>
      </p:sp>
      <p:sp>
        <p:nvSpPr>
          <p:cNvPr id="22" name="TextBox 22"/>
          <p:cNvSpPr txBox="1"/>
          <p:nvPr/>
        </p:nvSpPr>
        <p:spPr>
          <a:xfrm>
            <a:off x="15925249" y="4148998"/>
            <a:ext cx="253008" cy="523875"/>
          </a:xfrm>
          <a:prstGeom prst="rect">
            <a:avLst/>
          </a:prstGeom>
        </p:spPr>
        <p:txBody>
          <a:bodyPr lIns="0" tIns="0" rIns="0" bIns="0" rtlCol="0" anchor="t">
            <a:spAutoFit/>
          </a:bodyPr>
          <a:lstStyle/>
          <a:p>
            <a:pPr algn="ctr">
              <a:lnSpc>
                <a:spcPts val="4200"/>
              </a:lnSpc>
              <a:spcBef>
                <a:spcPct val="0"/>
              </a:spcBef>
            </a:pPr>
            <a:r>
              <a:rPr lang="en-US" sz="3000" b="1" spc="30">
                <a:solidFill>
                  <a:srgbClr val="E30606"/>
                </a:solidFill>
                <a:latin typeface="Glacial Indifference Bold"/>
                <a:ea typeface="Glacial Indifference Bold"/>
                <a:cs typeface="Glacial Indifference Bold"/>
                <a:sym typeface="Glacial Indifference Bold"/>
              </a:rPr>
              <a:t>N</a:t>
            </a:r>
          </a:p>
        </p:txBody>
      </p:sp>
      <p:sp>
        <p:nvSpPr>
          <p:cNvPr id="23" name="TextBox 23"/>
          <p:cNvSpPr txBox="1"/>
          <p:nvPr/>
        </p:nvSpPr>
        <p:spPr>
          <a:xfrm>
            <a:off x="2555718" y="5223882"/>
            <a:ext cx="10987534" cy="538609"/>
          </a:xfrm>
          <a:prstGeom prst="rect">
            <a:avLst/>
          </a:prstGeom>
        </p:spPr>
        <p:txBody>
          <a:bodyPr wrap="square"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Both traditional and digital media will be in use in the future.</a:t>
            </a:r>
          </a:p>
        </p:txBody>
      </p:sp>
      <p:sp>
        <p:nvSpPr>
          <p:cNvPr id="24" name="TextBox 24"/>
          <p:cNvSpPr txBox="1"/>
          <p:nvPr/>
        </p:nvSpPr>
        <p:spPr>
          <a:xfrm>
            <a:off x="15686104" y="5372825"/>
            <a:ext cx="666750" cy="500137"/>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a:t>
            </a:r>
          </a:p>
        </p:txBody>
      </p:sp>
      <p:sp>
        <p:nvSpPr>
          <p:cNvPr id="25" name="TextBox 25"/>
          <p:cNvSpPr txBox="1"/>
          <p:nvPr/>
        </p:nvSpPr>
        <p:spPr>
          <a:xfrm>
            <a:off x="15892975" y="5155579"/>
            <a:ext cx="285282" cy="538609"/>
          </a:xfrm>
          <a:prstGeom prst="rect">
            <a:avLst/>
          </a:prstGeom>
        </p:spPr>
        <p:txBody>
          <a:bodyPr wrap="square" lIns="0" tIns="0" rIns="0" bIns="0" rtlCol="0" anchor="t">
            <a:spAutoFit/>
          </a:bodyPr>
          <a:lstStyle/>
          <a:p>
            <a:pPr algn="ctr">
              <a:lnSpc>
                <a:spcPts val="4200"/>
              </a:lnSpc>
              <a:spcBef>
                <a:spcPct val="0"/>
              </a:spcBef>
            </a:pPr>
            <a:r>
              <a:rPr lang="en-US" sz="3000" b="1" spc="30">
                <a:solidFill>
                  <a:srgbClr val="E30606"/>
                </a:solidFill>
                <a:latin typeface="Glacial Indifference Bold"/>
                <a:ea typeface="Glacial Indifference Bold"/>
                <a:cs typeface="Glacial Indifference Bold"/>
                <a:sym typeface="Glacial Indifference Bold"/>
              </a:rPr>
              <a:t>H</a:t>
            </a:r>
          </a:p>
        </p:txBody>
      </p:sp>
      <p:sp>
        <p:nvSpPr>
          <p:cNvPr id="26" name="TextBox 26"/>
          <p:cNvSpPr txBox="1"/>
          <p:nvPr/>
        </p:nvSpPr>
        <p:spPr>
          <a:xfrm>
            <a:off x="2014370" y="6165805"/>
            <a:ext cx="12120921" cy="523875"/>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 The future is uncertain for both traditional and digital media.</a:t>
            </a:r>
          </a:p>
        </p:txBody>
      </p:sp>
      <p:sp>
        <p:nvSpPr>
          <p:cNvPr id="27" name="TextBox 27"/>
          <p:cNvSpPr txBox="1"/>
          <p:nvPr/>
        </p:nvSpPr>
        <p:spPr>
          <a:xfrm>
            <a:off x="15686104" y="6295136"/>
            <a:ext cx="666750" cy="500137"/>
          </a:xfrm>
          <a:prstGeom prst="rect">
            <a:avLst/>
          </a:prstGeom>
        </p:spPr>
        <p:txBody>
          <a:bodyPr lIns="0" tIns="0" rIns="0" bIns="0" rtlCol="0" anchor="t">
            <a:spAutoFit/>
          </a:bodyPr>
          <a:lstStyle/>
          <a:p>
            <a:pPr algn="ctr">
              <a:lnSpc>
                <a:spcPts val="4200"/>
              </a:lnSpc>
              <a:spcBef>
                <a:spcPct val="0"/>
              </a:spcBef>
            </a:pPr>
            <a:r>
              <a:rPr lang="en-US" sz="3000" b="1" spc="30">
                <a:solidFill>
                  <a:srgbClr val="000000"/>
                </a:solidFill>
                <a:latin typeface="Glacial Indifference Bold"/>
                <a:ea typeface="Glacial Indifference Bold"/>
                <a:cs typeface="Glacial Indifference Bold"/>
                <a:sym typeface="Glacial Indifference Bold"/>
              </a:rPr>
              <a:t>----</a:t>
            </a:r>
          </a:p>
        </p:txBody>
      </p:sp>
      <p:sp>
        <p:nvSpPr>
          <p:cNvPr id="28" name="TextBox 28"/>
          <p:cNvSpPr txBox="1"/>
          <p:nvPr/>
        </p:nvSpPr>
        <p:spPr>
          <a:xfrm>
            <a:off x="15865977" y="6126695"/>
            <a:ext cx="312280" cy="538609"/>
          </a:xfrm>
          <a:prstGeom prst="rect">
            <a:avLst/>
          </a:prstGeom>
        </p:spPr>
        <p:txBody>
          <a:bodyPr wrap="square" lIns="0" tIns="0" rIns="0" bIns="0" rtlCol="0" anchor="t">
            <a:spAutoFit/>
          </a:bodyPr>
          <a:lstStyle/>
          <a:p>
            <a:pPr algn="ctr">
              <a:lnSpc>
                <a:spcPts val="4200"/>
              </a:lnSpc>
              <a:spcBef>
                <a:spcPct val="0"/>
              </a:spcBef>
            </a:pPr>
            <a:r>
              <a:rPr lang="en-US" sz="3000" b="1" spc="30">
                <a:solidFill>
                  <a:srgbClr val="E30606"/>
                </a:solidFill>
                <a:latin typeface="Glacial Indifference Bold"/>
                <a:ea typeface="Glacial Indifference Bold"/>
                <a:cs typeface="Glacial Indifference Bold"/>
                <a:sym typeface="Glacial Indifference Bold"/>
              </a:rPr>
              <a:t>N</a:t>
            </a:r>
          </a:p>
        </p:txBody>
      </p:sp>
      <p:grpSp>
        <p:nvGrpSpPr>
          <p:cNvPr id="29" name="Group 29"/>
          <p:cNvGrpSpPr/>
          <p:nvPr/>
        </p:nvGrpSpPr>
        <p:grpSpPr>
          <a:xfrm>
            <a:off x="1523184" y="2453120"/>
            <a:ext cx="620990" cy="62099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1" name="TextBox 31"/>
            <p:cNvSpPr txBox="1"/>
            <p:nvPr/>
          </p:nvSpPr>
          <p:spPr>
            <a:xfrm>
              <a:off x="76200" y="9525"/>
              <a:ext cx="660400" cy="727075"/>
            </a:xfrm>
            <a:prstGeom prst="rect">
              <a:avLst/>
            </a:prstGeom>
          </p:spPr>
          <p:txBody>
            <a:bodyPr lIns="50800" tIns="50800" rIns="50800" bIns="50800" rtlCol="0" anchor="ctr"/>
            <a:lstStyle/>
            <a:p>
              <a:pPr algn="ctr">
                <a:lnSpc>
                  <a:spcPts val="4200"/>
                </a:lnSpc>
              </a:pPr>
              <a:endParaRPr/>
            </a:p>
          </p:txBody>
        </p:sp>
      </p:grpSp>
      <p:sp>
        <p:nvSpPr>
          <p:cNvPr id="32" name="TextBox 32"/>
          <p:cNvSpPr txBox="1"/>
          <p:nvPr/>
        </p:nvSpPr>
        <p:spPr>
          <a:xfrm>
            <a:off x="1575583" y="2435189"/>
            <a:ext cx="516193" cy="561975"/>
          </a:xfrm>
          <a:prstGeom prst="rect">
            <a:avLst/>
          </a:prstGeom>
        </p:spPr>
        <p:txBody>
          <a:bodyPr lIns="0" tIns="0" rIns="0" bIns="0" rtlCol="0" anchor="t">
            <a:spAutoFit/>
          </a:bodyPr>
          <a:lstStyle/>
          <a:p>
            <a:pPr algn="ctr">
              <a:lnSpc>
                <a:spcPts val="4200"/>
              </a:lnSpc>
            </a:pPr>
            <a:r>
              <a:rPr lang="en-US" sz="3000">
                <a:solidFill>
                  <a:srgbClr val="F6F6E9"/>
                </a:solidFill>
                <a:latin typeface="Cubao"/>
                <a:ea typeface="Cubao"/>
                <a:cs typeface="Cubao"/>
                <a:sym typeface="Cubao"/>
              </a:rPr>
              <a:t>1</a:t>
            </a:r>
          </a:p>
        </p:txBody>
      </p:sp>
      <p:grpSp>
        <p:nvGrpSpPr>
          <p:cNvPr id="33" name="Group 33"/>
          <p:cNvGrpSpPr/>
          <p:nvPr/>
        </p:nvGrpSpPr>
        <p:grpSpPr>
          <a:xfrm>
            <a:off x="1523184" y="4342800"/>
            <a:ext cx="620990" cy="62099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5" name="TextBox 35"/>
            <p:cNvSpPr txBox="1"/>
            <p:nvPr/>
          </p:nvSpPr>
          <p:spPr>
            <a:xfrm>
              <a:off x="76200" y="9525"/>
              <a:ext cx="660400" cy="727075"/>
            </a:xfrm>
            <a:prstGeom prst="rect">
              <a:avLst/>
            </a:prstGeom>
          </p:spPr>
          <p:txBody>
            <a:bodyPr lIns="50800" tIns="50800" rIns="50800" bIns="50800" rtlCol="0" anchor="ctr"/>
            <a:lstStyle/>
            <a:p>
              <a:pPr algn="ctr">
                <a:lnSpc>
                  <a:spcPts val="4200"/>
                </a:lnSpc>
              </a:pPr>
              <a:endParaRPr/>
            </a:p>
          </p:txBody>
        </p:sp>
      </p:grpSp>
      <p:sp>
        <p:nvSpPr>
          <p:cNvPr id="36" name="TextBox 36"/>
          <p:cNvSpPr txBox="1"/>
          <p:nvPr/>
        </p:nvSpPr>
        <p:spPr>
          <a:xfrm>
            <a:off x="1583903" y="4282479"/>
            <a:ext cx="516193" cy="561975"/>
          </a:xfrm>
          <a:prstGeom prst="rect">
            <a:avLst/>
          </a:prstGeom>
        </p:spPr>
        <p:txBody>
          <a:bodyPr lIns="0" tIns="0" rIns="0" bIns="0" rtlCol="0" anchor="t">
            <a:spAutoFit/>
          </a:bodyPr>
          <a:lstStyle/>
          <a:p>
            <a:pPr algn="ctr">
              <a:lnSpc>
                <a:spcPts val="4200"/>
              </a:lnSpc>
            </a:pPr>
            <a:r>
              <a:rPr lang="en-US" sz="3000">
                <a:solidFill>
                  <a:srgbClr val="F6F6E9"/>
                </a:solidFill>
                <a:latin typeface="Cubao"/>
                <a:ea typeface="Cubao"/>
                <a:cs typeface="Cubao"/>
                <a:sym typeface="Cubao"/>
              </a:rPr>
              <a:t>3</a:t>
            </a:r>
          </a:p>
        </p:txBody>
      </p:sp>
      <p:grpSp>
        <p:nvGrpSpPr>
          <p:cNvPr id="37" name="Group 37"/>
          <p:cNvGrpSpPr/>
          <p:nvPr/>
        </p:nvGrpSpPr>
        <p:grpSpPr>
          <a:xfrm>
            <a:off x="1523184" y="5287640"/>
            <a:ext cx="620990" cy="620990"/>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39" name="TextBox 39"/>
            <p:cNvSpPr txBox="1"/>
            <p:nvPr/>
          </p:nvSpPr>
          <p:spPr>
            <a:xfrm>
              <a:off x="76200" y="9525"/>
              <a:ext cx="660400" cy="727075"/>
            </a:xfrm>
            <a:prstGeom prst="rect">
              <a:avLst/>
            </a:prstGeom>
          </p:spPr>
          <p:txBody>
            <a:bodyPr lIns="50800" tIns="50800" rIns="50800" bIns="50800" rtlCol="0" anchor="ctr"/>
            <a:lstStyle/>
            <a:p>
              <a:pPr algn="ctr">
                <a:lnSpc>
                  <a:spcPts val="4200"/>
                </a:lnSpc>
              </a:pPr>
              <a:endParaRPr/>
            </a:p>
          </p:txBody>
        </p:sp>
      </p:grpSp>
      <p:sp>
        <p:nvSpPr>
          <p:cNvPr id="40" name="TextBox 40"/>
          <p:cNvSpPr txBox="1"/>
          <p:nvPr/>
        </p:nvSpPr>
        <p:spPr>
          <a:xfrm>
            <a:off x="1583903" y="5230490"/>
            <a:ext cx="516193" cy="561975"/>
          </a:xfrm>
          <a:prstGeom prst="rect">
            <a:avLst/>
          </a:prstGeom>
        </p:spPr>
        <p:txBody>
          <a:bodyPr lIns="0" tIns="0" rIns="0" bIns="0" rtlCol="0" anchor="t">
            <a:spAutoFit/>
          </a:bodyPr>
          <a:lstStyle/>
          <a:p>
            <a:pPr algn="ctr">
              <a:lnSpc>
                <a:spcPts val="4200"/>
              </a:lnSpc>
            </a:pPr>
            <a:r>
              <a:rPr lang="en-US" sz="3000">
                <a:solidFill>
                  <a:srgbClr val="F6F6E9"/>
                </a:solidFill>
                <a:latin typeface="Cubao"/>
                <a:ea typeface="Cubao"/>
                <a:cs typeface="Cubao"/>
                <a:sym typeface="Cubao"/>
              </a:rPr>
              <a:t>4</a:t>
            </a:r>
          </a:p>
        </p:txBody>
      </p:sp>
      <p:grpSp>
        <p:nvGrpSpPr>
          <p:cNvPr id="41" name="Group 41"/>
          <p:cNvGrpSpPr/>
          <p:nvPr/>
        </p:nvGrpSpPr>
        <p:grpSpPr>
          <a:xfrm>
            <a:off x="1583903" y="6113143"/>
            <a:ext cx="620990" cy="620990"/>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3" name="TextBox 43"/>
            <p:cNvSpPr txBox="1"/>
            <p:nvPr/>
          </p:nvSpPr>
          <p:spPr>
            <a:xfrm>
              <a:off x="76200" y="19050"/>
              <a:ext cx="660400" cy="717550"/>
            </a:xfrm>
            <a:prstGeom prst="rect">
              <a:avLst/>
            </a:prstGeom>
          </p:spPr>
          <p:txBody>
            <a:bodyPr lIns="50800" tIns="50800" rIns="50800" bIns="50800" rtlCol="0" anchor="ctr"/>
            <a:lstStyle/>
            <a:p>
              <a:pPr algn="ctr">
                <a:lnSpc>
                  <a:spcPts val="3780"/>
                </a:lnSpc>
              </a:pPr>
              <a:endParaRPr/>
            </a:p>
          </p:txBody>
        </p:sp>
      </p:grpSp>
      <p:sp>
        <p:nvSpPr>
          <p:cNvPr id="44" name="TextBox 44"/>
          <p:cNvSpPr txBox="1"/>
          <p:nvPr/>
        </p:nvSpPr>
        <p:spPr>
          <a:xfrm>
            <a:off x="1636301" y="6151781"/>
            <a:ext cx="516193" cy="561975"/>
          </a:xfrm>
          <a:prstGeom prst="rect">
            <a:avLst/>
          </a:prstGeom>
        </p:spPr>
        <p:txBody>
          <a:bodyPr lIns="0" tIns="0" rIns="0" bIns="0" rtlCol="0" anchor="t">
            <a:spAutoFit/>
          </a:bodyPr>
          <a:lstStyle/>
          <a:p>
            <a:pPr algn="ctr">
              <a:lnSpc>
                <a:spcPts val="4200"/>
              </a:lnSpc>
            </a:pPr>
            <a:r>
              <a:rPr lang="en-US" sz="3000">
                <a:solidFill>
                  <a:srgbClr val="F6F6E9"/>
                </a:solidFill>
                <a:latin typeface="Cubao"/>
                <a:ea typeface="Cubao"/>
                <a:cs typeface="Cubao"/>
                <a:sym typeface="Cubao"/>
              </a:rPr>
              <a:t>5</a:t>
            </a:r>
          </a:p>
        </p:txBody>
      </p:sp>
      <p:sp>
        <p:nvSpPr>
          <p:cNvPr id="45" name="TextBox 45"/>
          <p:cNvSpPr txBox="1"/>
          <p:nvPr/>
        </p:nvSpPr>
        <p:spPr>
          <a:xfrm>
            <a:off x="2609752" y="7073537"/>
            <a:ext cx="13068492" cy="974626"/>
          </a:xfrm>
          <a:prstGeom prst="rect">
            <a:avLst/>
          </a:prstGeom>
        </p:spPr>
        <p:txBody>
          <a:bodyPr wrap="square" lIns="0" tIns="0" rIns="0" bIns="0" rtlCol="0" anchor="t">
            <a:spAutoFit/>
          </a:bodyPr>
          <a:lstStyle/>
          <a:p>
            <a:pPr algn="ctr">
              <a:lnSpc>
                <a:spcPts val="3780"/>
              </a:lnSpc>
              <a:spcBef>
                <a:spcPct val="0"/>
              </a:spcBef>
            </a:pPr>
            <a:r>
              <a:rPr lang="en-US" sz="2700" b="1" spc="27">
                <a:solidFill>
                  <a:srgbClr val="000000"/>
                </a:solidFill>
                <a:latin typeface="Glacial Indifference Bold"/>
                <a:ea typeface="Glacial Indifference Bold"/>
                <a:cs typeface="Glacial Indifference Bold"/>
                <a:sym typeface="Glacial Indifference Bold"/>
              </a:rPr>
              <a:t>Quang :“</a:t>
            </a:r>
            <a:r>
              <a:rPr lang="en-US" sz="2700" b="1" spc="27">
                <a:solidFill>
                  <a:srgbClr val="C90510"/>
                </a:solidFill>
                <a:latin typeface="Glacial Indifference Bold"/>
                <a:ea typeface="Glacial Indifference Bold"/>
                <a:cs typeface="Glacial Indifference Bold"/>
                <a:sym typeface="Glacial Indifference Bold"/>
              </a:rPr>
              <a:t>...it will not be long before traditional media becomes a thing of the past</a:t>
            </a:r>
            <a:r>
              <a:rPr lang="en-US" sz="2700" b="1" spc="27">
                <a:solidFill>
                  <a:srgbClr val="000000"/>
                </a:solidFill>
                <a:latin typeface="Glacial Indifference Bold"/>
                <a:ea typeface="Glacial Indifference Bold"/>
                <a:cs typeface="Glacial Indifference Bold"/>
                <a:sym typeface="Glacial Indifference Bold"/>
              </a:rPr>
              <a:t>”. ( paragraph 2, last line)</a:t>
            </a:r>
          </a:p>
        </p:txBody>
      </p:sp>
      <p:sp>
        <p:nvSpPr>
          <p:cNvPr id="46" name="TextBox 46"/>
          <p:cNvSpPr txBox="1"/>
          <p:nvPr/>
        </p:nvSpPr>
        <p:spPr>
          <a:xfrm>
            <a:off x="2520285" y="8396442"/>
            <a:ext cx="13247427" cy="974626"/>
          </a:xfrm>
          <a:prstGeom prst="rect">
            <a:avLst/>
          </a:prstGeom>
        </p:spPr>
        <p:txBody>
          <a:bodyPr wrap="square" lIns="0" tIns="0" rIns="0" bIns="0" rtlCol="0" anchor="t">
            <a:spAutoFit/>
          </a:bodyPr>
          <a:lstStyle/>
          <a:p>
            <a:pPr algn="ctr">
              <a:lnSpc>
                <a:spcPts val="3780"/>
              </a:lnSpc>
              <a:spcBef>
                <a:spcPct val="0"/>
              </a:spcBef>
            </a:pPr>
            <a:r>
              <a:rPr lang="en-US" sz="2700" b="1" spc="27" err="1">
                <a:solidFill>
                  <a:srgbClr val="000000"/>
                </a:solidFill>
                <a:latin typeface="Glacial Indifference Bold"/>
                <a:ea typeface="Glacial Indifference Bold"/>
                <a:cs typeface="Glacial Indifference Bold"/>
                <a:sym typeface="Glacial Indifference Bold"/>
              </a:rPr>
              <a:t>Hoa</a:t>
            </a:r>
            <a:r>
              <a:rPr lang="en-US" sz="2700" b="1" spc="27">
                <a:solidFill>
                  <a:srgbClr val="000000"/>
                </a:solidFill>
                <a:latin typeface="Glacial Indifference Bold"/>
                <a:ea typeface="Glacial Indifference Bold"/>
                <a:cs typeface="Glacial Indifference Bold"/>
                <a:sym typeface="Glacial Indifference Bold"/>
              </a:rPr>
              <a:t> :“</a:t>
            </a:r>
            <a:r>
              <a:rPr lang="en-US" sz="2700" b="1" spc="27">
                <a:solidFill>
                  <a:srgbClr val="C90510"/>
                </a:solidFill>
                <a:latin typeface="Glacial Indifference Bold"/>
                <a:ea typeface="Glacial Indifference Bold"/>
                <a:cs typeface="Glacial Indifference Bold"/>
                <a:sym typeface="Glacial Indifference Bold"/>
              </a:rPr>
              <a:t>..So although digital media is on the rise, traditional media such as printed newspapers, broadcast TV, and radio is here to stay</a:t>
            </a:r>
            <a:r>
              <a:rPr lang="en-US" sz="2700" b="1" spc="27">
                <a:solidFill>
                  <a:srgbClr val="000000"/>
                </a:solidFill>
                <a:latin typeface="Glacial Indifference Bold"/>
                <a:ea typeface="Glacial Indifference Bold"/>
                <a:cs typeface="Glacial Indifference Bold"/>
                <a:sym typeface="Glacial Indifference Bold"/>
              </a:rPr>
              <a:t>”.( paragraph 3 ,last line) </a:t>
            </a:r>
          </a:p>
        </p:txBody>
      </p:sp>
    </p:spTree>
  </p:cSld>
  <p:clrMapOvr>
    <a:masterClrMapping/>
  </p:clrMapOvr>
  <p:transition spd="slow">
    <p:wheel spokes="1"/>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3791065" y="1416592"/>
            <a:ext cx="10705870" cy="1329003"/>
            <a:chOff x="0" y="0"/>
            <a:chExt cx="2819653" cy="350025"/>
          </a:xfrm>
        </p:grpSpPr>
        <p:sp>
          <p:nvSpPr>
            <p:cNvPr id="3" name="Freeform 3"/>
            <p:cNvSpPr/>
            <p:nvPr/>
          </p:nvSpPr>
          <p:spPr>
            <a:xfrm>
              <a:off x="0" y="0"/>
              <a:ext cx="2819653" cy="350025"/>
            </a:xfrm>
            <a:custGeom>
              <a:avLst/>
              <a:gdLst/>
              <a:ahLst/>
              <a:cxnLst/>
              <a:rect l="l" t="t" r="r" b="b"/>
              <a:pathLst>
                <a:path w="2819653" h="350025">
                  <a:moveTo>
                    <a:pt x="36881" y="0"/>
                  </a:moveTo>
                  <a:lnTo>
                    <a:pt x="2782772" y="0"/>
                  </a:lnTo>
                  <a:cubicBezTo>
                    <a:pt x="2792554" y="0"/>
                    <a:pt x="2801934" y="3886"/>
                    <a:pt x="2808851" y="10802"/>
                  </a:cubicBezTo>
                  <a:cubicBezTo>
                    <a:pt x="2815767" y="17718"/>
                    <a:pt x="2819653" y="27099"/>
                    <a:pt x="2819653" y="36881"/>
                  </a:cubicBezTo>
                  <a:lnTo>
                    <a:pt x="2819653" y="313145"/>
                  </a:lnTo>
                  <a:cubicBezTo>
                    <a:pt x="2819653" y="322926"/>
                    <a:pt x="2815767" y="332307"/>
                    <a:pt x="2808851" y="339223"/>
                  </a:cubicBezTo>
                  <a:cubicBezTo>
                    <a:pt x="2801934" y="346140"/>
                    <a:pt x="2792554" y="350025"/>
                    <a:pt x="2782772" y="350025"/>
                  </a:cubicBezTo>
                  <a:lnTo>
                    <a:pt x="36881" y="350025"/>
                  </a:lnTo>
                  <a:cubicBezTo>
                    <a:pt x="16512" y="350025"/>
                    <a:pt x="0" y="333513"/>
                    <a:pt x="0" y="313145"/>
                  </a:cubicBezTo>
                  <a:lnTo>
                    <a:pt x="0" y="36881"/>
                  </a:lnTo>
                  <a:cubicBezTo>
                    <a:pt x="0" y="27099"/>
                    <a:pt x="3886" y="17718"/>
                    <a:pt x="10802" y="10802"/>
                  </a:cubicBezTo>
                  <a:cubicBezTo>
                    <a:pt x="17718" y="3886"/>
                    <a:pt x="27099" y="0"/>
                    <a:pt x="36881" y="0"/>
                  </a:cubicBezTo>
                  <a:close/>
                </a:path>
              </a:pathLst>
            </a:custGeom>
            <a:solidFill>
              <a:srgbClr val="000000">
                <a:alpha val="0"/>
              </a:srgbClr>
            </a:solidFill>
            <a:ln w="85725" cap="rnd">
              <a:solidFill>
                <a:srgbClr val="F0AF99"/>
              </a:solidFill>
              <a:prstDash val="solid"/>
              <a:round/>
            </a:ln>
          </p:spPr>
          <p:txBody>
            <a:bodyPr/>
            <a:lstStyle/>
            <a:p>
              <a:endParaRPr lang="en-US"/>
            </a:p>
          </p:txBody>
        </p:sp>
        <p:sp>
          <p:nvSpPr>
            <p:cNvPr id="4" name="TextBox 4"/>
            <p:cNvSpPr txBox="1"/>
            <p:nvPr/>
          </p:nvSpPr>
          <p:spPr>
            <a:xfrm>
              <a:off x="0" y="-38100"/>
              <a:ext cx="2819653" cy="388125"/>
            </a:xfrm>
            <a:prstGeom prst="rect">
              <a:avLst/>
            </a:prstGeom>
          </p:spPr>
          <p:txBody>
            <a:bodyPr lIns="50800" tIns="50800" rIns="50800" bIns="50800" rtlCol="0" anchor="ctr"/>
            <a:lstStyle/>
            <a:p>
              <a:pPr algn="ctr">
                <a:lnSpc>
                  <a:spcPts val="2041"/>
                </a:lnSpc>
              </a:pPr>
              <a:endParaRPr/>
            </a:p>
          </p:txBody>
        </p:sp>
      </p:grpSp>
      <p:grpSp>
        <p:nvGrpSpPr>
          <p:cNvPr id="5" name="Group 5"/>
          <p:cNvGrpSpPr/>
          <p:nvPr/>
        </p:nvGrpSpPr>
        <p:grpSpPr>
          <a:xfrm>
            <a:off x="1810035" y="3041832"/>
            <a:ext cx="14883900" cy="6642462"/>
            <a:chOff x="0" y="0"/>
            <a:chExt cx="19845200" cy="8856616"/>
          </a:xfrm>
        </p:grpSpPr>
        <p:grpSp>
          <p:nvGrpSpPr>
            <p:cNvPr id="6" name="Group 6"/>
            <p:cNvGrpSpPr/>
            <p:nvPr/>
          </p:nvGrpSpPr>
          <p:grpSpPr>
            <a:xfrm>
              <a:off x="536343" y="5968625"/>
              <a:ext cx="3953033" cy="2887991"/>
              <a:chOff x="0" y="0"/>
              <a:chExt cx="1394994" cy="1019149"/>
            </a:xfrm>
          </p:grpSpPr>
          <p:sp>
            <p:nvSpPr>
              <p:cNvPr id="7" name="Freeform 7"/>
              <p:cNvSpPr/>
              <p:nvPr/>
            </p:nvSpPr>
            <p:spPr>
              <a:xfrm>
                <a:off x="0" y="0"/>
                <a:ext cx="1394994" cy="1019149"/>
              </a:xfrm>
              <a:custGeom>
                <a:avLst/>
                <a:gdLst/>
                <a:ahLst/>
                <a:cxnLst/>
                <a:rect l="l" t="t" r="r" b="b"/>
                <a:pathLst>
                  <a:path w="1394994" h="1019149">
                    <a:moveTo>
                      <a:pt x="697497" y="1019149"/>
                    </a:moveTo>
                    <a:lnTo>
                      <a:pt x="1394994" y="0"/>
                    </a:lnTo>
                    <a:lnTo>
                      <a:pt x="0" y="0"/>
                    </a:lnTo>
                    <a:lnTo>
                      <a:pt x="697497" y="1019149"/>
                    </a:lnTo>
                    <a:close/>
                  </a:path>
                </a:pathLst>
              </a:custGeom>
              <a:solidFill>
                <a:srgbClr val="FFD6BD"/>
              </a:solidFill>
            </p:spPr>
            <p:txBody>
              <a:bodyPr/>
              <a:lstStyle/>
              <a:p>
                <a:endParaRPr lang="en-US"/>
              </a:p>
            </p:txBody>
          </p:sp>
          <p:sp>
            <p:nvSpPr>
              <p:cNvPr id="8" name="TextBox 8"/>
              <p:cNvSpPr txBox="1"/>
              <p:nvPr/>
            </p:nvSpPr>
            <p:spPr>
              <a:xfrm>
                <a:off x="217968" y="34696"/>
                <a:ext cx="959058" cy="511276"/>
              </a:xfrm>
              <a:prstGeom prst="rect">
                <a:avLst/>
              </a:prstGeom>
            </p:spPr>
            <p:txBody>
              <a:bodyPr lIns="50800" tIns="50800" rIns="50800" bIns="50800" rtlCol="0" anchor="ctr"/>
              <a:lstStyle/>
              <a:p>
                <a:pPr algn="ctr">
                  <a:lnSpc>
                    <a:spcPts val="2041"/>
                  </a:lnSpc>
                </a:pPr>
                <a:endParaRPr/>
              </a:p>
            </p:txBody>
          </p:sp>
        </p:grpSp>
        <p:grpSp>
          <p:nvGrpSpPr>
            <p:cNvPr id="9" name="Group 9"/>
            <p:cNvGrpSpPr/>
            <p:nvPr/>
          </p:nvGrpSpPr>
          <p:grpSpPr>
            <a:xfrm>
              <a:off x="0" y="0"/>
              <a:ext cx="19845200" cy="7567962"/>
              <a:chOff x="0" y="0"/>
              <a:chExt cx="4326890" cy="1650058"/>
            </a:xfrm>
          </p:grpSpPr>
          <p:sp>
            <p:nvSpPr>
              <p:cNvPr id="10" name="Freeform 10"/>
              <p:cNvSpPr/>
              <p:nvPr/>
            </p:nvSpPr>
            <p:spPr>
              <a:xfrm>
                <a:off x="0" y="0"/>
                <a:ext cx="4326890" cy="1650058"/>
              </a:xfrm>
              <a:custGeom>
                <a:avLst/>
                <a:gdLst/>
                <a:ahLst/>
                <a:cxnLst/>
                <a:rect l="l" t="t" r="r" b="b"/>
                <a:pathLst>
                  <a:path w="4326890" h="1650058">
                    <a:moveTo>
                      <a:pt x="24033" y="0"/>
                    </a:moveTo>
                    <a:lnTo>
                      <a:pt x="4302856" y="0"/>
                    </a:lnTo>
                    <a:cubicBezTo>
                      <a:pt x="4309230" y="0"/>
                      <a:pt x="4315343" y="2532"/>
                      <a:pt x="4319851" y="7039"/>
                    </a:cubicBezTo>
                    <a:cubicBezTo>
                      <a:pt x="4324358" y="11546"/>
                      <a:pt x="4326890" y="17659"/>
                      <a:pt x="4326890" y="24033"/>
                    </a:cubicBezTo>
                    <a:lnTo>
                      <a:pt x="4326890" y="1626025"/>
                    </a:lnTo>
                    <a:cubicBezTo>
                      <a:pt x="4326890" y="1632399"/>
                      <a:pt x="4324358" y="1638512"/>
                      <a:pt x="4319851" y="1643019"/>
                    </a:cubicBezTo>
                    <a:cubicBezTo>
                      <a:pt x="4315343" y="1647526"/>
                      <a:pt x="4309230" y="1650058"/>
                      <a:pt x="4302856" y="1650058"/>
                    </a:cubicBezTo>
                    <a:lnTo>
                      <a:pt x="24033" y="1650058"/>
                    </a:lnTo>
                    <a:cubicBezTo>
                      <a:pt x="17659" y="1650058"/>
                      <a:pt x="11546" y="1647526"/>
                      <a:pt x="7039" y="1643019"/>
                    </a:cubicBezTo>
                    <a:cubicBezTo>
                      <a:pt x="2532" y="1638512"/>
                      <a:pt x="0" y="1632399"/>
                      <a:pt x="0" y="1626025"/>
                    </a:cubicBezTo>
                    <a:lnTo>
                      <a:pt x="0" y="24033"/>
                    </a:lnTo>
                    <a:cubicBezTo>
                      <a:pt x="0" y="17659"/>
                      <a:pt x="2532" y="11546"/>
                      <a:pt x="7039" y="7039"/>
                    </a:cubicBezTo>
                    <a:cubicBezTo>
                      <a:pt x="11546" y="2532"/>
                      <a:pt x="17659" y="0"/>
                      <a:pt x="24033" y="0"/>
                    </a:cubicBezTo>
                    <a:close/>
                  </a:path>
                </a:pathLst>
              </a:custGeom>
              <a:solidFill>
                <a:srgbClr val="FFD6BD"/>
              </a:solidFill>
            </p:spPr>
            <p:txBody>
              <a:bodyPr/>
              <a:lstStyle/>
              <a:p>
                <a:endParaRPr lang="en-US"/>
              </a:p>
            </p:txBody>
          </p:sp>
          <p:sp>
            <p:nvSpPr>
              <p:cNvPr id="11" name="TextBox 11"/>
              <p:cNvSpPr txBox="1"/>
              <p:nvPr/>
            </p:nvSpPr>
            <p:spPr>
              <a:xfrm>
                <a:off x="0" y="-38100"/>
                <a:ext cx="4326890" cy="1688158"/>
              </a:xfrm>
              <a:prstGeom prst="rect">
                <a:avLst/>
              </a:prstGeom>
            </p:spPr>
            <p:txBody>
              <a:bodyPr lIns="50800" tIns="50800" rIns="50800" bIns="50800" rtlCol="0" anchor="ctr"/>
              <a:lstStyle/>
              <a:p>
                <a:pPr algn="ctr">
                  <a:lnSpc>
                    <a:spcPts val="2041"/>
                  </a:lnSpc>
                </a:pPr>
                <a:endParaRPr/>
              </a:p>
            </p:txBody>
          </p:sp>
        </p:grpSp>
      </p:grpSp>
      <p:sp>
        <p:nvSpPr>
          <p:cNvPr id="12" name="Freeform 12"/>
          <p:cNvSpPr/>
          <p:nvPr/>
        </p:nvSpPr>
        <p:spPr>
          <a:xfrm>
            <a:off x="1911813" y="5351546"/>
            <a:ext cx="3812015" cy="3257541"/>
          </a:xfrm>
          <a:custGeom>
            <a:avLst/>
            <a:gdLst/>
            <a:ahLst/>
            <a:cxnLst/>
            <a:rect l="l" t="t" r="r" b="b"/>
            <a:pathLst>
              <a:path w="3812015" h="3257541">
                <a:moveTo>
                  <a:pt x="0" y="0"/>
                </a:moveTo>
                <a:lnTo>
                  <a:pt x="3812016" y="0"/>
                </a:lnTo>
                <a:lnTo>
                  <a:pt x="3812016" y="3257541"/>
                </a:lnTo>
                <a:lnTo>
                  <a:pt x="0" y="3257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2740294" y="5995669"/>
            <a:ext cx="5011336" cy="3906754"/>
          </a:xfrm>
          <a:custGeom>
            <a:avLst/>
            <a:gdLst/>
            <a:ahLst/>
            <a:cxnLst/>
            <a:rect l="l" t="t" r="r" b="b"/>
            <a:pathLst>
              <a:path w="5011336" h="3906754">
                <a:moveTo>
                  <a:pt x="0" y="0"/>
                </a:moveTo>
                <a:lnTo>
                  <a:pt x="5011335" y="0"/>
                </a:lnTo>
                <a:lnTo>
                  <a:pt x="5011335" y="3906754"/>
                </a:lnTo>
                <a:lnTo>
                  <a:pt x="0" y="3906754"/>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2701460" y="3723406"/>
            <a:ext cx="13491296" cy="628015"/>
          </a:xfrm>
          <a:prstGeom prst="rect">
            <a:avLst/>
          </a:prstGeom>
        </p:spPr>
        <p:txBody>
          <a:bodyPr lIns="0" tIns="0" rIns="0" bIns="0" rtlCol="0" anchor="t">
            <a:spAutoFit/>
          </a:bodyPr>
          <a:lstStyle/>
          <a:p>
            <a:pPr algn="just">
              <a:lnSpc>
                <a:spcPts val="4880"/>
              </a:lnSpc>
            </a:pPr>
            <a:r>
              <a:rPr lang="en-US" sz="4000" b="1">
                <a:solidFill>
                  <a:srgbClr val="000000"/>
                </a:solidFill>
                <a:latin typeface="Glacial Indifference Bold"/>
                <a:ea typeface="Glacial Indifference Bold"/>
                <a:cs typeface="Glacial Indifference Bold"/>
                <a:sym typeface="Glacial Indifference Bold"/>
              </a:rPr>
              <a:t>Read the article again. Choose the correct answers.</a:t>
            </a:r>
          </a:p>
        </p:txBody>
      </p:sp>
      <p:sp>
        <p:nvSpPr>
          <p:cNvPr id="15" name="TextBox 15"/>
          <p:cNvSpPr txBox="1"/>
          <p:nvPr/>
        </p:nvSpPr>
        <p:spPr>
          <a:xfrm>
            <a:off x="3817821" y="1413397"/>
            <a:ext cx="11258574" cy="1144893"/>
          </a:xfrm>
          <a:prstGeom prst="rect">
            <a:avLst/>
          </a:prstGeom>
        </p:spPr>
        <p:txBody>
          <a:bodyPr lIns="0" tIns="0" rIns="0" bIns="0" rtlCol="0" anchor="t">
            <a:spAutoFit/>
          </a:bodyPr>
          <a:lstStyle/>
          <a:p>
            <a:pPr algn="ctr">
              <a:lnSpc>
                <a:spcPts val="8820"/>
              </a:lnSpc>
            </a:pPr>
            <a:r>
              <a:rPr lang="en-US" sz="6300">
                <a:solidFill>
                  <a:srgbClr val="000000"/>
                </a:solidFill>
                <a:latin typeface="Cubao"/>
                <a:ea typeface="Cubao"/>
                <a:cs typeface="Cubao"/>
                <a:sym typeface="Cubao"/>
              </a:rPr>
              <a:t>ACtivity 4:</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75204" y="854703"/>
            <a:ext cx="1337666"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sz="2800"/>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sz="2800"/>
            </a:p>
          </p:txBody>
        </p:sp>
      </p:grpSp>
      <p:sp>
        <p:nvSpPr>
          <p:cNvPr id="5" name="TextBox 5"/>
          <p:cNvSpPr txBox="1"/>
          <p:nvPr/>
        </p:nvSpPr>
        <p:spPr>
          <a:xfrm>
            <a:off x="508319" y="726877"/>
            <a:ext cx="587717" cy="1243930"/>
          </a:xfrm>
          <a:prstGeom prst="rect">
            <a:avLst/>
          </a:prstGeom>
        </p:spPr>
        <p:txBody>
          <a:bodyPr wrap="square" lIns="0" tIns="0" rIns="0" bIns="0" rtlCol="0" anchor="t">
            <a:spAutoFit/>
          </a:bodyPr>
          <a:lstStyle/>
          <a:p>
            <a:pPr algn="ctr">
              <a:lnSpc>
                <a:spcPts val="9659"/>
              </a:lnSpc>
            </a:pPr>
            <a:r>
              <a:rPr lang="en-US" sz="8800">
                <a:solidFill>
                  <a:srgbClr val="F6F6E9"/>
                </a:solidFill>
                <a:latin typeface="Cubao"/>
                <a:ea typeface="Cubao"/>
                <a:cs typeface="Cubao"/>
                <a:sym typeface="Cubao"/>
              </a:rPr>
              <a:t>1</a:t>
            </a:r>
          </a:p>
        </p:txBody>
      </p:sp>
      <p:sp>
        <p:nvSpPr>
          <p:cNvPr id="6" name="TextBox 6"/>
          <p:cNvSpPr txBox="1"/>
          <p:nvPr/>
        </p:nvSpPr>
        <p:spPr>
          <a:xfrm>
            <a:off x="1702678" y="812602"/>
            <a:ext cx="13766994" cy="1923604"/>
          </a:xfrm>
          <a:prstGeom prst="rect">
            <a:avLst/>
          </a:prstGeom>
        </p:spPr>
        <p:txBody>
          <a:bodyPr wrap="square" lIns="0" tIns="0" rIns="0" bIns="0" rtlCol="0" anchor="t">
            <a:spAutoFit/>
          </a:bodyPr>
          <a:lstStyle/>
          <a:p>
            <a:pPr algn="ctr">
              <a:lnSpc>
                <a:spcPts val="5040"/>
              </a:lnSpc>
            </a:pPr>
            <a:r>
              <a:rPr lang="en-US" sz="4800">
                <a:solidFill>
                  <a:srgbClr val="000000"/>
                </a:solidFill>
                <a:latin typeface="Cubao"/>
                <a:ea typeface="Cubao"/>
                <a:cs typeface="Cubao"/>
                <a:sym typeface="Cubao"/>
              </a:rPr>
              <a:t>What are the three main reasons that Quang gives to support his view? (Circle THREE correct choices)</a:t>
            </a:r>
          </a:p>
        </p:txBody>
      </p:sp>
      <p:sp>
        <p:nvSpPr>
          <p:cNvPr id="7" name="TextBox 7"/>
          <p:cNvSpPr txBox="1"/>
          <p:nvPr/>
        </p:nvSpPr>
        <p:spPr>
          <a:xfrm>
            <a:off x="1363545" y="2848541"/>
            <a:ext cx="7726832" cy="1051570"/>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000000"/>
                </a:solidFill>
                <a:latin typeface="Glacial Indifference Bold"/>
                <a:ea typeface="Glacial Indifference Bold"/>
                <a:cs typeface="Glacial Indifference Bold"/>
                <a:sym typeface="Glacial Indifference Bold"/>
              </a:rPr>
              <a:t>All digital media content is free to use</a:t>
            </a:r>
          </a:p>
        </p:txBody>
      </p:sp>
      <p:sp>
        <p:nvSpPr>
          <p:cNvPr id="8" name="TextBox 8"/>
          <p:cNvSpPr txBox="1"/>
          <p:nvPr/>
        </p:nvSpPr>
        <p:spPr>
          <a:xfrm>
            <a:off x="1363545" y="3919827"/>
            <a:ext cx="7417604" cy="1051570"/>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000000"/>
                </a:solidFill>
                <a:latin typeface="Glacial Indifference Bold"/>
                <a:ea typeface="Glacial Indifference Bold"/>
                <a:cs typeface="Glacial Indifference Bold"/>
                <a:sym typeface="Glacial Indifference Bold"/>
              </a:rPr>
              <a:t>Digital media can be accessed easily</a:t>
            </a:r>
          </a:p>
        </p:txBody>
      </p:sp>
      <p:sp>
        <p:nvSpPr>
          <p:cNvPr id="9" name="TextBox 9"/>
          <p:cNvSpPr txBox="1"/>
          <p:nvPr/>
        </p:nvSpPr>
        <p:spPr>
          <a:xfrm>
            <a:off x="1252138" y="5029529"/>
            <a:ext cx="11625662" cy="1051570"/>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000000"/>
                </a:solidFill>
                <a:latin typeface="Glacial Indifference Bold"/>
                <a:ea typeface="Glacial Indifference Bold"/>
                <a:cs typeface="Glacial Indifference Bold"/>
                <a:sym typeface="Glacial Indifference Bold"/>
              </a:rPr>
              <a:t>Information on digital media can be updated many times.</a:t>
            </a:r>
          </a:p>
        </p:txBody>
      </p:sp>
      <p:sp>
        <p:nvSpPr>
          <p:cNvPr id="10" name="TextBox 10"/>
          <p:cNvSpPr txBox="1"/>
          <p:nvPr/>
        </p:nvSpPr>
        <p:spPr>
          <a:xfrm>
            <a:off x="1252138" y="6069509"/>
            <a:ext cx="10470652" cy="1051570"/>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000000"/>
                </a:solidFill>
                <a:latin typeface="Glacial Indifference Bold"/>
                <a:ea typeface="Glacial Indifference Bold"/>
                <a:cs typeface="Glacial Indifference Bold"/>
                <a:sym typeface="Glacial Indifference Bold"/>
              </a:rPr>
              <a:t> Users can interact with content and post opinions on digital media.</a:t>
            </a:r>
          </a:p>
        </p:txBody>
      </p:sp>
      <p:sp>
        <p:nvSpPr>
          <p:cNvPr id="11" name="TextBox 11"/>
          <p:cNvSpPr txBox="1"/>
          <p:nvPr/>
        </p:nvSpPr>
        <p:spPr>
          <a:xfrm>
            <a:off x="1363545" y="7726587"/>
            <a:ext cx="6989502" cy="1051570"/>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000000"/>
                </a:solidFill>
                <a:latin typeface="Glacial Indifference Bold"/>
                <a:ea typeface="Glacial Indifference Bold"/>
                <a:cs typeface="Glacial Indifference Bold"/>
                <a:sym typeface="Glacial Indifference Bold"/>
              </a:rPr>
              <a:t>Customers are more flexible online.</a:t>
            </a:r>
          </a:p>
        </p:txBody>
      </p:sp>
      <p:sp>
        <p:nvSpPr>
          <p:cNvPr id="12" name="TextBox 12"/>
          <p:cNvSpPr txBox="1"/>
          <p:nvPr/>
        </p:nvSpPr>
        <p:spPr>
          <a:xfrm>
            <a:off x="373641" y="2848541"/>
            <a:ext cx="602628" cy="525785"/>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FFAE13"/>
                </a:solidFill>
                <a:latin typeface="Glacial Indifference Bold"/>
                <a:ea typeface="Glacial Indifference Bold"/>
                <a:cs typeface="Glacial Indifference Bold"/>
                <a:sym typeface="Glacial Indifference Bold"/>
              </a:rPr>
              <a:t>A. </a:t>
            </a:r>
          </a:p>
        </p:txBody>
      </p:sp>
      <p:sp>
        <p:nvSpPr>
          <p:cNvPr id="13" name="TextBox 13"/>
          <p:cNvSpPr txBox="1"/>
          <p:nvPr/>
        </p:nvSpPr>
        <p:spPr>
          <a:xfrm>
            <a:off x="399089" y="3941348"/>
            <a:ext cx="573981" cy="525785"/>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FFAE13"/>
                </a:solidFill>
                <a:latin typeface="Glacial Indifference Bold"/>
                <a:ea typeface="Glacial Indifference Bold"/>
                <a:cs typeface="Glacial Indifference Bold"/>
                <a:sym typeface="Glacial Indifference Bold"/>
              </a:rPr>
              <a:t>B.</a:t>
            </a:r>
          </a:p>
        </p:txBody>
      </p:sp>
      <p:sp>
        <p:nvSpPr>
          <p:cNvPr id="14" name="TextBox 14"/>
          <p:cNvSpPr txBox="1"/>
          <p:nvPr/>
        </p:nvSpPr>
        <p:spPr>
          <a:xfrm>
            <a:off x="363743" y="5005428"/>
            <a:ext cx="613767" cy="525785"/>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FFAE13"/>
                </a:solidFill>
                <a:latin typeface="Glacial Indifference Bold"/>
                <a:ea typeface="Glacial Indifference Bold"/>
                <a:cs typeface="Glacial Indifference Bold"/>
                <a:sym typeface="Glacial Indifference Bold"/>
              </a:rPr>
              <a:t>C.</a:t>
            </a:r>
          </a:p>
        </p:txBody>
      </p:sp>
      <p:sp>
        <p:nvSpPr>
          <p:cNvPr id="15" name="TextBox 15"/>
          <p:cNvSpPr txBox="1"/>
          <p:nvPr/>
        </p:nvSpPr>
        <p:spPr>
          <a:xfrm>
            <a:off x="383611" y="6069509"/>
            <a:ext cx="591403" cy="525785"/>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FFAE13"/>
                </a:solidFill>
                <a:latin typeface="Glacial Indifference Bold"/>
                <a:ea typeface="Glacial Indifference Bold"/>
                <a:cs typeface="Glacial Indifference Bold"/>
                <a:sym typeface="Glacial Indifference Bold"/>
              </a:rPr>
              <a:t>D.</a:t>
            </a:r>
          </a:p>
        </p:txBody>
      </p:sp>
      <p:sp>
        <p:nvSpPr>
          <p:cNvPr id="16" name="TextBox 16"/>
          <p:cNvSpPr txBox="1"/>
          <p:nvPr/>
        </p:nvSpPr>
        <p:spPr>
          <a:xfrm>
            <a:off x="358376" y="7698642"/>
            <a:ext cx="619810" cy="525785"/>
          </a:xfrm>
          <a:prstGeom prst="rect">
            <a:avLst/>
          </a:prstGeom>
        </p:spPr>
        <p:txBody>
          <a:bodyPr wrap="square" lIns="0" tIns="0" rIns="0" bIns="0" rtlCol="0" anchor="t">
            <a:spAutoFit/>
          </a:bodyPr>
          <a:lstStyle/>
          <a:p>
            <a:pPr algn="ctr">
              <a:lnSpc>
                <a:spcPts val="4059"/>
              </a:lnSpc>
              <a:spcBef>
                <a:spcPct val="0"/>
              </a:spcBef>
            </a:pPr>
            <a:r>
              <a:rPr lang="en-US" sz="4000" b="1" spc="28">
                <a:solidFill>
                  <a:srgbClr val="FFAE13"/>
                </a:solidFill>
                <a:latin typeface="Glacial Indifference Bold"/>
                <a:ea typeface="Glacial Indifference Bold"/>
                <a:cs typeface="Glacial Indifference Bold"/>
                <a:sym typeface="Glacial Indifference Bold"/>
              </a:rPr>
              <a:t>E.</a:t>
            </a:r>
          </a:p>
        </p:txBody>
      </p:sp>
      <p:grpSp>
        <p:nvGrpSpPr>
          <p:cNvPr id="17" name="Group 17"/>
          <p:cNvGrpSpPr/>
          <p:nvPr/>
        </p:nvGrpSpPr>
        <p:grpSpPr>
          <a:xfrm rot="7109849">
            <a:off x="8636215" y="5302482"/>
            <a:ext cx="13384773" cy="205041"/>
            <a:chOff x="0" y="0"/>
            <a:chExt cx="4816593" cy="65548"/>
          </a:xfrm>
        </p:grpSpPr>
        <p:sp>
          <p:nvSpPr>
            <p:cNvPr id="18" name="Freeform 18"/>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800"/>
            </a:p>
          </p:txBody>
        </p:sp>
        <p:sp>
          <p:nvSpPr>
            <p:cNvPr id="19" name="TextBox 19"/>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800"/>
            </a:p>
          </p:txBody>
        </p:sp>
      </p:grpSp>
      <p:grpSp>
        <p:nvGrpSpPr>
          <p:cNvPr id="20" name="Group 20"/>
          <p:cNvGrpSpPr/>
          <p:nvPr/>
        </p:nvGrpSpPr>
        <p:grpSpPr>
          <a:xfrm rot="7109849">
            <a:off x="8391643" y="5170103"/>
            <a:ext cx="13384773" cy="205041"/>
            <a:chOff x="0" y="0"/>
            <a:chExt cx="4816593" cy="65548"/>
          </a:xfrm>
        </p:grpSpPr>
        <p:sp>
          <p:nvSpPr>
            <p:cNvPr id="21" name="Freeform 21"/>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sz="2800"/>
            </a:p>
          </p:txBody>
        </p:sp>
        <p:sp>
          <p:nvSpPr>
            <p:cNvPr id="22" name="TextBox 22"/>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800"/>
            </a:p>
          </p:txBody>
        </p:sp>
      </p:grpSp>
      <p:grpSp>
        <p:nvGrpSpPr>
          <p:cNvPr id="23" name="Group 23"/>
          <p:cNvGrpSpPr/>
          <p:nvPr/>
        </p:nvGrpSpPr>
        <p:grpSpPr>
          <a:xfrm rot="7109849">
            <a:off x="8147071" y="5037724"/>
            <a:ext cx="13384773" cy="205041"/>
            <a:chOff x="0" y="0"/>
            <a:chExt cx="4816593" cy="65548"/>
          </a:xfrm>
        </p:grpSpPr>
        <p:sp>
          <p:nvSpPr>
            <p:cNvPr id="24" name="Freeform 24"/>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800"/>
            </a:p>
          </p:txBody>
        </p:sp>
        <p:sp>
          <p:nvSpPr>
            <p:cNvPr id="25" name="TextBox 25"/>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800"/>
            </a:p>
          </p:txBody>
        </p:sp>
      </p:grpSp>
      <p:sp>
        <p:nvSpPr>
          <p:cNvPr id="26" name="Freeform 26"/>
          <p:cNvSpPr/>
          <p:nvPr/>
        </p:nvSpPr>
        <p:spPr>
          <a:xfrm>
            <a:off x="13389447" y="3799147"/>
            <a:ext cx="5305305"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sz="2800"/>
          </a:p>
        </p:txBody>
      </p:sp>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5204" y="854703"/>
            <a:ext cx="1188341"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a:p>
          </p:txBody>
        </p:sp>
      </p:grpSp>
      <p:sp>
        <p:nvSpPr>
          <p:cNvPr id="5" name="TextBox 5"/>
          <p:cNvSpPr txBox="1"/>
          <p:nvPr/>
        </p:nvSpPr>
        <p:spPr>
          <a:xfrm>
            <a:off x="508320" y="726877"/>
            <a:ext cx="522110" cy="1243968"/>
          </a:xfrm>
          <a:prstGeom prst="rect">
            <a:avLst/>
          </a:prstGeom>
        </p:spPr>
        <p:txBody>
          <a:bodyPr lIns="0" tIns="0" rIns="0" bIns="0" rtlCol="0" anchor="t">
            <a:spAutoFit/>
          </a:bodyPr>
          <a:lstStyle/>
          <a:p>
            <a:pPr algn="ctr">
              <a:lnSpc>
                <a:spcPts val="9659"/>
              </a:lnSpc>
            </a:pPr>
            <a:r>
              <a:rPr lang="en-US" sz="6899">
                <a:solidFill>
                  <a:srgbClr val="F6F6E9"/>
                </a:solidFill>
                <a:latin typeface="Cubao"/>
                <a:ea typeface="Cubao"/>
                <a:cs typeface="Cubao"/>
                <a:sym typeface="Cubao"/>
              </a:rPr>
              <a:t>1</a:t>
            </a:r>
          </a:p>
        </p:txBody>
      </p:sp>
      <p:sp>
        <p:nvSpPr>
          <p:cNvPr id="6" name="TextBox 6"/>
          <p:cNvSpPr txBox="1"/>
          <p:nvPr/>
        </p:nvSpPr>
        <p:spPr>
          <a:xfrm>
            <a:off x="1702678" y="812602"/>
            <a:ext cx="12230172" cy="1299209"/>
          </a:xfrm>
          <a:prstGeom prst="rect">
            <a:avLst/>
          </a:prstGeom>
        </p:spPr>
        <p:txBody>
          <a:bodyPr lIns="0" tIns="0" rIns="0" bIns="0" rtlCol="0" anchor="t">
            <a:spAutoFit/>
          </a:bodyPr>
          <a:lstStyle/>
          <a:p>
            <a:pPr algn="ctr">
              <a:lnSpc>
                <a:spcPts val="5040"/>
              </a:lnSpc>
            </a:pPr>
            <a:r>
              <a:rPr lang="en-US" sz="3600">
                <a:solidFill>
                  <a:srgbClr val="000000"/>
                </a:solidFill>
                <a:latin typeface="Cubao"/>
                <a:ea typeface="Cubao"/>
                <a:cs typeface="Cubao"/>
                <a:sym typeface="Cubao"/>
              </a:rPr>
              <a:t>What are the three main reasons that Quang gives to support his view? (Circle THREE correct choices)</a:t>
            </a:r>
          </a:p>
        </p:txBody>
      </p:sp>
      <p:sp>
        <p:nvSpPr>
          <p:cNvPr id="8" name="TextBox 8"/>
          <p:cNvSpPr txBox="1"/>
          <p:nvPr/>
        </p:nvSpPr>
        <p:spPr>
          <a:xfrm>
            <a:off x="1556563" y="2658979"/>
            <a:ext cx="6589570" cy="525785"/>
          </a:xfrm>
          <a:prstGeom prst="rect">
            <a:avLst/>
          </a:prstGeom>
        </p:spPr>
        <p:txBody>
          <a:bodyPr wrap="square" lIns="0" tIns="0" rIns="0" bIns="0" rtlCol="0" anchor="t">
            <a:spAutoFit/>
          </a:bodyPr>
          <a:lstStyle/>
          <a:p>
            <a:pPr algn="ctr">
              <a:lnSpc>
                <a:spcPts val="4059"/>
              </a:lnSpc>
              <a:spcBef>
                <a:spcPct val="0"/>
              </a:spcBef>
            </a:pPr>
            <a:r>
              <a:rPr lang="en-US" sz="2899" b="1" spc="28">
                <a:solidFill>
                  <a:srgbClr val="000000"/>
                </a:solidFill>
                <a:latin typeface="Glacial Indifference Bold"/>
                <a:ea typeface="Glacial Indifference Bold"/>
                <a:cs typeface="Glacial Indifference Bold"/>
                <a:sym typeface="Glacial Indifference Bold"/>
              </a:rPr>
              <a:t>Digital media can be accessed easily</a:t>
            </a:r>
          </a:p>
        </p:txBody>
      </p:sp>
      <p:sp>
        <p:nvSpPr>
          <p:cNvPr id="9" name="TextBox 9"/>
          <p:cNvSpPr txBox="1"/>
          <p:nvPr/>
        </p:nvSpPr>
        <p:spPr>
          <a:xfrm>
            <a:off x="1472979" y="4501294"/>
            <a:ext cx="10327879" cy="525785"/>
          </a:xfrm>
          <a:prstGeom prst="rect">
            <a:avLst/>
          </a:prstGeom>
        </p:spPr>
        <p:txBody>
          <a:bodyPr wrap="square" lIns="0" tIns="0" rIns="0" bIns="0" rtlCol="0" anchor="t">
            <a:spAutoFit/>
          </a:bodyPr>
          <a:lstStyle/>
          <a:p>
            <a:pPr algn="ctr">
              <a:lnSpc>
                <a:spcPts val="4059"/>
              </a:lnSpc>
              <a:spcBef>
                <a:spcPct val="0"/>
              </a:spcBef>
            </a:pPr>
            <a:r>
              <a:rPr lang="en-US" sz="2899" b="1" spc="28">
                <a:solidFill>
                  <a:srgbClr val="000000"/>
                </a:solidFill>
                <a:latin typeface="Glacial Indifference Bold"/>
                <a:ea typeface="Glacial Indifference Bold"/>
                <a:cs typeface="Glacial Indifference Bold"/>
                <a:sym typeface="Glacial Indifference Bold"/>
              </a:rPr>
              <a:t>Information on digital media can be updated many times.</a:t>
            </a:r>
          </a:p>
        </p:txBody>
      </p:sp>
      <p:sp>
        <p:nvSpPr>
          <p:cNvPr id="10" name="TextBox 10"/>
          <p:cNvSpPr txBox="1"/>
          <p:nvPr/>
        </p:nvSpPr>
        <p:spPr>
          <a:xfrm>
            <a:off x="1472979" y="6981158"/>
            <a:ext cx="9301804" cy="1051570"/>
          </a:xfrm>
          <a:prstGeom prst="rect">
            <a:avLst/>
          </a:prstGeom>
        </p:spPr>
        <p:txBody>
          <a:bodyPr wrap="square" lIns="0" tIns="0" rIns="0" bIns="0" rtlCol="0" anchor="t">
            <a:spAutoFit/>
          </a:bodyPr>
          <a:lstStyle/>
          <a:p>
            <a:pPr algn="ctr">
              <a:lnSpc>
                <a:spcPts val="4059"/>
              </a:lnSpc>
              <a:spcBef>
                <a:spcPct val="0"/>
              </a:spcBef>
            </a:pPr>
            <a:r>
              <a:rPr lang="en-US" sz="2899" b="1" spc="28">
                <a:solidFill>
                  <a:srgbClr val="000000"/>
                </a:solidFill>
                <a:latin typeface="Glacial Indifference Bold"/>
                <a:ea typeface="Glacial Indifference Bold"/>
                <a:cs typeface="Glacial Indifference Bold"/>
                <a:sym typeface="Glacial Indifference Bold"/>
              </a:rPr>
              <a:t> Users can interact with content and post opinions on digital media.</a:t>
            </a:r>
          </a:p>
        </p:txBody>
      </p:sp>
      <p:sp>
        <p:nvSpPr>
          <p:cNvPr id="13" name="TextBox 13"/>
          <p:cNvSpPr txBox="1"/>
          <p:nvPr/>
        </p:nvSpPr>
        <p:spPr>
          <a:xfrm>
            <a:off x="592107" y="2680500"/>
            <a:ext cx="509907" cy="525785"/>
          </a:xfrm>
          <a:prstGeom prst="rect">
            <a:avLst/>
          </a:prstGeom>
        </p:spPr>
        <p:txBody>
          <a:bodyPr wrap="square" lIns="0" tIns="0" rIns="0" bIns="0" rtlCol="0" anchor="t">
            <a:spAutoFit/>
          </a:bodyPr>
          <a:lstStyle/>
          <a:p>
            <a:pPr algn="ctr">
              <a:lnSpc>
                <a:spcPts val="4059"/>
              </a:lnSpc>
              <a:spcBef>
                <a:spcPct val="0"/>
              </a:spcBef>
            </a:pPr>
            <a:r>
              <a:rPr lang="en-US" sz="2899" b="1" spc="28">
                <a:solidFill>
                  <a:srgbClr val="FFAE13"/>
                </a:solidFill>
                <a:latin typeface="Glacial Indifference Bold"/>
                <a:ea typeface="Glacial Indifference Bold"/>
                <a:cs typeface="Glacial Indifference Bold"/>
                <a:sym typeface="Glacial Indifference Bold"/>
              </a:rPr>
              <a:t>B.</a:t>
            </a:r>
          </a:p>
        </p:txBody>
      </p:sp>
      <p:sp>
        <p:nvSpPr>
          <p:cNvPr id="14" name="TextBox 14"/>
          <p:cNvSpPr txBox="1"/>
          <p:nvPr/>
        </p:nvSpPr>
        <p:spPr>
          <a:xfrm>
            <a:off x="584585" y="4477193"/>
            <a:ext cx="545252" cy="525785"/>
          </a:xfrm>
          <a:prstGeom prst="rect">
            <a:avLst/>
          </a:prstGeom>
        </p:spPr>
        <p:txBody>
          <a:bodyPr wrap="square" lIns="0" tIns="0" rIns="0" bIns="0" rtlCol="0" anchor="t">
            <a:spAutoFit/>
          </a:bodyPr>
          <a:lstStyle/>
          <a:p>
            <a:pPr algn="ctr">
              <a:lnSpc>
                <a:spcPts val="4059"/>
              </a:lnSpc>
              <a:spcBef>
                <a:spcPct val="0"/>
              </a:spcBef>
            </a:pPr>
            <a:r>
              <a:rPr lang="en-US" sz="2899" b="1" spc="28">
                <a:solidFill>
                  <a:srgbClr val="FFAE13"/>
                </a:solidFill>
                <a:latin typeface="Glacial Indifference Bold"/>
                <a:ea typeface="Glacial Indifference Bold"/>
                <a:cs typeface="Glacial Indifference Bold"/>
                <a:sym typeface="Glacial Indifference Bold"/>
              </a:rPr>
              <a:t>C.</a:t>
            </a:r>
          </a:p>
        </p:txBody>
      </p:sp>
      <p:sp>
        <p:nvSpPr>
          <p:cNvPr id="15" name="TextBox 15"/>
          <p:cNvSpPr txBox="1"/>
          <p:nvPr/>
        </p:nvSpPr>
        <p:spPr>
          <a:xfrm>
            <a:off x="604453" y="6981158"/>
            <a:ext cx="525384" cy="525785"/>
          </a:xfrm>
          <a:prstGeom prst="rect">
            <a:avLst/>
          </a:prstGeom>
        </p:spPr>
        <p:txBody>
          <a:bodyPr wrap="square" lIns="0" tIns="0" rIns="0" bIns="0" rtlCol="0" anchor="t">
            <a:spAutoFit/>
          </a:bodyPr>
          <a:lstStyle/>
          <a:p>
            <a:pPr algn="ctr">
              <a:lnSpc>
                <a:spcPts val="4059"/>
              </a:lnSpc>
              <a:spcBef>
                <a:spcPct val="0"/>
              </a:spcBef>
            </a:pPr>
            <a:r>
              <a:rPr lang="en-US" sz="2899" b="1" spc="28">
                <a:solidFill>
                  <a:srgbClr val="FFAE13"/>
                </a:solidFill>
                <a:latin typeface="Glacial Indifference Bold"/>
                <a:ea typeface="Glacial Indifference Bold"/>
                <a:cs typeface="Glacial Indifference Bold"/>
                <a:sym typeface="Glacial Indifference Bold"/>
              </a:rPr>
              <a:t>D.</a:t>
            </a:r>
          </a:p>
        </p:txBody>
      </p:sp>
      <p:grpSp>
        <p:nvGrpSpPr>
          <p:cNvPr id="17" name="Group 17"/>
          <p:cNvGrpSpPr/>
          <p:nvPr/>
        </p:nvGrpSpPr>
        <p:grpSpPr>
          <a:xfrm rot="7109849">
            <a:off x="8626158" y="5308467"/>
            <a:ext cx="13384773" cy="182152"/>
            <a:chOff x="0" y="0"/>
            <a:chExt cx="4816593" cy="65548"/>
          </a:xfrm>
        </p:grpSpPr>
        <p:sp>
          <p:nvSpPr>
            <p:cNvPr id="18" name="Freeform 18"/>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a:p>
          </p:txBody>
        </p:sp>
        <p:sp>
          <p:nvSpPr>
            <p:cNvPr id="19" name="TextBox 19"/>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grpSp>
        <p:nvGrpSpPr>
          <p:cNvPr id="20" name="Group 20"/>
          <p:cNvGrpSpPr/>
          <p:nvPr/>
        </p:nvGrpSpPr>
        <p:grpSpPr>
          <a:xfrm rot="7109849">
            <a:off x="8381586" y="5176088"/>
            <a:ext cx="13384773" cy="182152"/>
            <a:chOff x="0" y="0"/>
            <a:chExt cx="4816593" cy="65548"/>
          </a:xfrm>
        </p:grpSpPr>
        <p:sp>
          <p:nvSpPr>
            <p:cNvPr id="21" name="Freeform 21"/>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a:p>
          </p:txBody>
        </p:sp>
        <p:sp>
          <p:nvSpPr>
            <p:cNvPr id="22" name="TextBox 22"/>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grpSp>
        <p:nvGrpSpPr>
          <p:cNvPr id="23" name="Group 23"/>
          <p:cNvGrpSpPr/>
          <p:nvPr/>
        </p:nvGrpSpPr>
        <p:grpSpPr>
          <a:xfrm rot="7109849">
            <a:off x="8137014" y="5043709"/>
            <a:ext cx="13384773" cy="182152"/>
            <a:chOff x="0" y="0"/>
            <a:chExt cx="4816593" cy="65548"/>
          </a:xfrm>
        </p:grpSpPr>
        <p:sp>
          <p:nvSpPr>
            <p:cNvPr id="24" name="Freeform 24"/>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a:p>
          </p:txBody>
        </p:sp>
        <p:sp>
          <p:nvSpPr>
            <p:cNvPr id="25" name="TextBox 25"/>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sp>
        <p:nvSpPr>
          <p:cNvPr id="26" name="Freeform 26"/>
          <p:cNvSpPr/>
          <p:nvPr/>
        </p:nvSpPr>
        <p:spPr>
          <a:xfrm>
            <a:off x="13389447" y="3799147"/>
            <a:ext cx="4713069"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a:p>
        </p:txBody>
      </p:sp>
      <p:sp>
        <p:nvSpPr>
          <p:cNvPr id="27" name="TextBox 23"/>
          <p:cNvSpPr txBox="1"/>
          <p:nvPr/>
        </p:nvSpPr>
        <p:spPr>
          <a:xfrm>
            <a:off x="498893" y="3428341"/>
            <a:ext cx="12302707" cy="474489"/>
          </a:xfrm>
          <a:prstGeom prst="rect">
            <a:avLst/>
          </a:prstGeom>
        </p:spPr>
        <p:txBody>
          <a:bodyPr wrap="square" lIns="0" tIns="0" rIns="0" bIns="0" rtlCol="0" anchor="t">
            <a:spAutoFit/>
          </a:bodyPr>
          <a:lstStyle/>
          <a:p>
            <a:pPr algn="ctr">
              <a:lnSpc>
                <a:spcPts val="4060"/>
              </a:lnSpc>
              <a:spcBef>
                <a:spcPct val="0"/>
              </a:spcBef>
            </a:pPr>
            <a:r>
              <a:rPr lang="en-US" sz="2500" b="1" u="sng" spc="29">
                <a:solidFill>
                  <a:srgbClr val="036459"/>
                </a:solidFill>
                <a:latin typeface="Glacial Indifference Bold"/>
                <a:ea typeface="Glacial Indifference Bold"/>
                <a:cs typeface="Glacial Indifference Bold"/>
                <a:sym typeface="Glacial Indifference Bold"/>
              </a:rPr>
              <a:t>Paragraph 2, line 3-4:</a:t>
            </a:r>
            <a:r>
              <a:rPr lang="en-US" sz="2500" b="1" spc="29">
                <a:solidFill>
                  <a:srgbClr val="C90510"/>
                </a:solidFill>
                <a:latin typeface="Glacial Indifference Bold"/>
                <a:ea typeface="Glacial Indifference Bold"/>
                <a:cs typeface="Glacial Indifference Bold"/>
                <a:sym typeface="Glacial Indifference Bold"/>
              </a:rPr>
              <a:t> “Most digital content is also freely accessible”.</a:t>
            </a:r>
          </a:p>
        </p:txBody>
      </p:sp>
      <p:sp>
        <p:nvSpPr>
          <p:cNvPr id="28" name="TextBox 24"/>
          <p:cNvSpPr txBox="1"/>
          <p:nvPr/>
        </p:nvSpPr>
        <p:spPr>
          <a:xfrm>
            <a:off x="604453" y="5485973"/>
            <a:ext cx="11545343" cy="1012190"/>
          </a:xfrm>
          <a:prstGeom prst="rect">
            <a:avLst/>
          </a:prstGeom>
        </p:spPr>
        <p:txBody>
          <a:bodyPr lIns="0" tIns="0" rIns="0" bIns="0" rtlCol="0" anchor="t">
            <a:spAutoFit/>
          </a:bodyPr>
          <a:lstStyle/>
          <a:p>
            <a:pPr algn="ctr">
              <a:lnSpc>
                <a:spcPts val="4060"/>
              </a:lnSpc>
              <a:spcBef>
                <a:spcPct val="0"/>
              </a:spcBef>
            </a:pPr>
            <a:r>
              <a:rPr lang="en-US" sz="2500" b="1" u="sng" spc="29">
                <a:solidFill>
                  <a:srgbClr val="036459"/>
                </a:solidFill>
                <a:latin typeface="Glacial Indifference Bold"/>
                <a:ea typeface="Glacial Indifference Bold"/>
                <a:cs typeface="Glacial Indifference Bold"/>
                <a:sym typeface="Glacial Indifference Bold"/>
              </a:rPr>
              <a:t>Paragraph2,line 12-14:</a:t>
            </a:r>
            <a:r>
              <a:rPr lang="en-US" sz="2500" b="1" spc="29">
                <a:solidFill>
                  <a:srgbClr val="000000"/>
                </a:solidFill>
                <a:latin typeface="Glacial Indifference Bold"/>
                <a:ea typeface="Glacial Indifference Bold"/>
                <a:cs typeface="Glacial Indifference Bold"/>
                <a:sym typeface="Glacial Indifference Bold"/>
              </a:rPr>
              <a:t> </a:t>
            </a:r>
            <a:r>
              <a:rPr lang="en-US" sz="2500" b="1" spc="29">
                <a:solidFill>
                  <a:srgbClr val="C90510"/>
                </a:solidFill>
                <a:latin typeface="Glacial Indifference Bold"/>
                <a:ea typeface="Glacial Indifference Bold"/>
                <a:cs typeface="Glacial Indifference Bold"/>
                <a:sym typeface="Glacial Indifference Bold"/>
              </a:rPr>
              <a:t>“Furthermore, digital media is more flexible since information can be updated easily and frequently”.</a:t>
            </a:r>
          </a:p>
        </p:txBody>
      </p:sp>
      <p:sp>
        <p:nvSpPr>
          <p:cNvPr id="29" name="TextBox 25"/>
          <p:cNvSpPr txBox="1"/>
          <p:nvPr/>
        </p:nvSpPr>
        <p:spPr>
          <a:xfrm>
            <a:off x="498893" y="8187966"/>
            <a:ext cx="11746754" cy="1526540"/>
          </a:xfrm>
          <a:prstGeom prst="rect">
            <a:avLst/>
          </a:prstGeom>
        </p:spPr>
        <p:txBody>
          <a:bodyPr lIns="0" tIns="0" rIns="0" bIns="0" rtlCol="0" anchor="t">
            <a:spAutoFit/>
          </a:bodyPr>
          <a:lstStyle/>
          <a:p>
            <a:pPr algn="ctr">
              <a:lnSpc>
                <a:spcPts val="4060"/>
              </a:lnSpc>
              <a:spcBef>
                <a:spcPct val="0"/>
              </a:spcBef>
            </a:pPr>
            <a:r>
              <a:rPr lang="en-US" sz="2500" b="1" u="sng" spc="29">
                <a:solidFill>
                  <a:srgbClr val="036459"/>
                </a:solidFill>
                <a:latin typeface="Glacial Indifference Bold"/>
                <a:ea typeface="Glacial Indifference Bold"/>
                <a:cs typeface="Glacial Indifference Bold"/>
                <a:sym typeface="Glacial Indifference Bold"/>
              </a:rPr>
              <a:t>Paragraph 2,line 6-9: </a:t>
            </a:r>
            <a:r>
              <a:rPr lang="en-US" sz="2500" b="1" spc="29">
                <a:solidFill>
                  <a:srgbClr val="C90510"/>
                </a:solidFill>
                <a:latin typeface="Glacial Indifference Bold"/>
                <a:ea typeface="Glacial Indifference Bold"/>
                <a:cs typeface="Glacial Indifference Bold"/>
                <a:sym typeface="Glacial Indifference Bold"/>
              </a:rPr>
              <a:t>“In addition, digital media forms are more interactive. For example, customers can provide instant feedback, which can be used to solve any problems”.</a:t>
            </a:r>
          </a:p>
        </p:txBody>
      </p:sp>
    </p:spTree>
    <p:extLst>
      <p:ext uri="{BB962C8B-B14F-4D97-AF65-F5344CB8AC3E}">
        <p14:creationId xmlns:p14="http://schemas.microsoft.com/office/powerpoint/2010/main" val="853155130"/>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88763" y="812602"/>
            <a:ext cx="1188341"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sz="2400"/>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sz="2400"/>
            </a:p>
          </p:txBody>
        </p:sp>
      </p:grpSp>
      <p:sp>
        <p:nvSpPr>
          <p:cNvPr id="5" name="TextBox 5"/>
          <p:cNvSpPr txBox="1"/>
          <p:nvPr/>
        </p:nvSpPr>
        <p:spPr>
          <a:xfrm>
            <a:off x="508320" y="726877"/>
            <a:ext cx="522110" cy="1179169"/>
          </a:xfrm>
          <a:prstGeom prst="rect">
            <a:avLst/>
          </a:prstGeom>
        </p:spPr>
        <p:txBody>
          <a:bodyPr lIns="0" tIns="0" rIns="0" bIns="0" rtlCol="0" anchor="t">
            <a:spAutoFit/>
          </a:bodyPr>
          <a:lstStyle/>
          <a:p>
            <a:pPr algn="ctr">
              <a:lnSpc>
                <a:spcPts val="9659"/>
              </a:lnSpc>
            </a:pPr>
            <a:r>
              <a:rPr lang="en-US" sz="8000">
                <a:solidFill>
                  <a:srgbClr val="F6F6E9"/>
                </a:solidFill>
                <a:latin typeface="Cubao"/>
                <a:ea typeface="Cubao"/>
                <a:cs typeface="Cubao"/>
                <a:sym typeface="Cubao"/>
              </a:rPr>
              <a:t>2</a:t>
            </a:r>
          </a:p>
        </p:txBody>
      </p:sp>
      <p:sp>
        <p:nvSpPr>
          <p:cNvPr id="6" name="TextBox 6"/>
          <p:cNvSpPr txBox="1"/>
          <p:nvPr/>
        </p:nvSpPr>
        <p:spPr>
          <a:xfrm>
            <a:off x="1528628" y="812602"/>
            <a:ext cx="13789916" cy="1923604"/>
          </a:xfrm>
          <a:prstGeom prst="rect">
            <a:avLst/>
          </a:prstGeom>
        </p:spPr>
        <p:txBody>
          <a:bodyPr lIns="0" tIns="0" rIns="0" bIns="0" rtlCol="0" anchor="t">
            <a:spAutoFit/>
          </a:bodyPr>
          <a:lstStyle/>
          <a:p>
            <a:pPr algn="ctr">
              <a:lnSpc>
                <a:spcPts val="5040"/>
              </a:lnSpc>
            </a:pPr>
            <a:r>
              <a:rPr lang="en-US" sz="4400">
                <a:solidFill>
                  <a:srgbClr val="000000"/>
                </a:solidFill>
                <a:latin typeface="Cubao"/>
                <a:ea typeface="Cubao"/>
                <a:cs typeface="Cubao"/>
                <a:sym typeface="Cubao"/>
              </a:rPr>
              <a:t>Why does Quang mention the fact that many organisations can reach its customers via digital media?</a:t>
            </a:r>
          </a:p>
        </p:txBody>
      </p:sp>
      <p:sp>
        <p:nvSpPr>
          <p:cNvPr id="7" name="TextBox 7"/>
          <p:cNvSpPr txBox="1"/>
          <p:nvPr/>
        </p:nvSpPr>
        <p:spPr>
          <a:xfrm>
            <a:off x="838750" y="2921566"/>
            <a:ext cx="12360747" cy="1051570"/>
          </a:xfrm>
          <a:prstGeom prst="rect">
            <a:avLst/>
          </a:prstGeom>
        </p:spPr>
        <p:txBody>
          <a:bodyPr wrap="square" lIns="0" tIns="0" rIns="0" bIns="0" rtlCol="0" anchor="t">
            <a:spAutoFit/>
          </a:bodyPr>
          <a:lstStyle/>
          <a:p>
            <a:pPr algn="ctr">
              <a:lnSpc>
                <a:spcPts val="4060"/>
              </a:lnSpc>
              <a:spcBef>
                <a:spcPct val="0"/>
              </a:spcBef>
            </a:pPr>
            <a:r>
              <a:rPr lang="en-US" sz="3600" b="1" spc="29" dirty="0">
                <a:solidFill>
                  <a:srgbClr val="000000"/>
                </a:solidFill>
                <a:latin typeface="Glacial Indifference Bold"/>
                <a:ea typeface="Glacial Indifference Bold"/>
                <a:cs typeface="Glacial Indifference Bold"/>
                <a:sym typeface="Glacial Indifference Bold"/>
              </a:rPr>
              <a:t>To prove that advertisements on digital media are highly accessible.</a:t>
            </a:r>
          </a:p>
        </p:txBody>
      </p:sp>
      <p:sp>
        <p:nvSpPr>
          <p:cNvPr id="8" name="TextBox 8"/>
          <p:cNvSpPr txBox="1"/>
          <p:nvPr/>
        </p:nvSpPr>
        <p:spPr>
          <a:xfrm>
            <a:off x="980114" y="3990679"/>
            <a:ext cx="10875245" cy="1051570"/>
          </a:xfrm>
          <a:prstGeom prst="rect">
            <a:avLst/>
          </a:prstGeom>
        </p:spPr>
        <p:txBody>
          <a:bodyPr lIns="0" tIns="0" rIns="0" bIns="0" rtlCol="0" anchor="t">
            <a:spAutoFit/>
          </a:bodyPr>
          <a:lstStyle/>
          <a:p>
            <a:pPr algn="ctr">
              <a:lnSpc>
                <a:spcPts val="4060"/>
              </a:lnSpc>
              <a:spcBef>
                <a:spcPct val="0"/>
              </a:spcBef>
            </a:pPr>
            <a:r>
              <a:rPr lang="en-US" sz="3600" b="1" spc="29">
                <a:solidFill>
                  <a:srgbClr val="000000"/>
                </a:solidFill>
                <a:latin typeface="Glacial Indifference Bold"/>
                <a:ea typeface="Glacial Indifference Bold"/>
                <a:cs typeface="Glacial Indifference Bold"/>
                <a:sym typeface="Glacial Indifference Bold"/>
              </a:rPr>
              <a:t>To suggest that customers can interact well on digital media.</a:t>
            </a:r>
          </a:p>
        </p:txBody>
      </p:sp>
      <p:sp>
        <p:nvSpPr>
          <p:cNvPr id="9" name="TextBox 9"/>
          <p:cNvSpPr txBox="1"/>
          <p:nvPr/>
        </p:nvSpPr>
        <p:spPr>
          <a:xfrm>
            <a:off x="980114" y="5086350"/>
            <a:ext cx="11669085" cy="1051570"/>
          </a:xfrm>
          <a:prstGeom prst="rect">
            <a:avLst/>
          </a:prstGeom>
        </p:spPr>
        <p:txBody>
          <a:bodyPr wrap="square" lIns="0" tIns="0" rIns="0" bIns="0" rtlCol="0" anchor="t">
            <a:spAutoFit/>
          </a:bodyPr>
          <a:lstStyle/>
          <a:p>
            <a:pPr algn="ctr">
              <a:lnSpc>
                <a:spcPts val="4060"/>
              </a:lnSpc>
              <a:spcBef>
                <a:spcPct val="0"/>
              </a:spcBef>
            </a:pPr>
            <a:r>
              <a:rPr lang="en-US" sz="3600" b="1" spc="29" dirty="0">
                <a:solidFill>
                  <a:srgbClr val="000000"/>
                </a:solidFill>
                <a:latin typeface="Glacial Indifference Bold"/>
                <a:ea typeface="Glacial Indifference Bold"/>
                <a:cs typeface="Glacial Indifference Bold"/>
                <a:sym typeface="Glacial Indifference Bold"/>
              </a:rPr>
              <a:t>To show that digital media allows interaction between both sides.</a:t>
            </a:r>
          </a:p>
        </p:txBody>
      </p:sp>
      <p:sp>
        <p:nvSpPr>
          <p:cNvPr id="10" name="TextBox 10"/>
          <p:cNvSpPr txBox="1"/>
          <p:nvPr/>
        </p:nvSpPr>
        <p:spPr>
          <a:xfrm>
            <a:off x="984934" y="6059984"/>
            <a:ext cx="11732506" cy="1051570"/>
          </a:xfrm>
          <a:prstGeom prst="rect">
            <a:avLst/>
          </a:prstGeom>
        </p:spPr>
        <p:txBody>
          <a:bodyPr wrap="square" lIns="0" tIns="0" rIns="0" bIns="0" rtlCol="0" anchor="t">
            <a:spAutoFit/>
          </a:bodyPr>
          <a:lstStyle/>
          <a:p>
            <a:pPr algn="ctr">
              <a:lnSpc>
                <a:spcPts val="4060"/>
              </a:lnSpc>
              <a:spcBef>
                <a:spcPct val="0"/>
              </a:spcBef>
            </a:pPr>
            <a:r>
              <a:rPr lang="en-US" sz="3600" b="1" spc="29">
                <a:solidFill>
                  <a:srgbClr val="000000"/>
                </a:solidFill>
                <a:latin typeface="Glacial Indifference Bold"/>
                <a:ea typeface="Glacial Indifference Bold"/>
                <a:cs typeface="Glacial Indifference Bold"/>
                <a:sym typeface="Glacial Indifference Bold"/>
              </a:rPr>
              <a:t>To prove that digital media forms are easier to use than traditional ones.</a:t>
            </a:r>
          </a:p>
        </p:txBody>
      </p:sp>
      <p:sp>
        <p:nvSpPr>
          <p:cNvPr id="11" name="TextBox 11"/>
          <p:cNvSpPr txBox="1"/>
          <p:nvPr/>
        </p:nvSpPr>
        <p:spPr>
          <a:xfrm>
            <a:off x="342238" y="2839016"/>
            <a:ext cx="637874" cy="615553"/>
          </a:xfrm>
          <a:prstGeom prst="rect">
            <a:avLst/>
          </a:prstGeom>
        </p:spPr>
        <p:txBody>
          <a:bodyPr wrap="square" lIns="0" tIns="0" rIns="0" bIns="0" rtlCol="0" anchor="t">
            <a:spAutoFit/>
          </a:bodyPr>
          <a:lstStyle/>
          <a:p>
            <a:pPr algn="ctr">
              <a:lnSpc>
                <a:spcPts val="4759"/>
              </a:lnSpc>
              <a:spcBef>
                <a:spcPct val="0"/>
              </a:spcBef>
            </a:pPr>
            <a:r>
              <a:rPr lang="en-US" sz="4000" b="1" spc="33">
                <a:solidFill>
                  <a:srgbClr val="FFAE13"/>
                </a:solidFill>
                <a:latin typeface="Glacial Indifference Bold"/>
                <a:ea typeface="Glacial Indifference Bold"/>
                <a:cs typeface="Glacial Indifference Bold"/>
                <a:sym typeface="Glacial Indifference Bold"/>
              </a:rPr>
              <a:t>A.</a:t>
            </a:r>
          </a:p>
        </p:txBody>
      </p:sp>
      <p:sp>
        <p:nvSpPr>
          <p:cNvPr id="12" name="TextBox 12"/>
          <p:cNvSpPr txBox="1"/>
          <p:nvPr/>
        </p:nvSpPr>
        <p:spPr>
          <a:xfrm>
            <a:off x="372078" y="3931823"/>
            <a:ext cx="637874"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B.</a:t>
            </a:r>
          </a:p>
        </p:txBody>
      </p:sp>
      <p:sp>
        <p:nvSpPr>
          <p:cNvPr id="13" name="TextBox 13"/>
          <p:cNvSpPr txBox="1"/>
          <p:nvPr/>
        </p:nvSpPr>
        <p:spPr>
          <a:xfrm>
            <a:off x="330629" y="4995903"/>
            <a:ext cx="699801"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C.</a:t>
            </a:r>
          </a:p>
        </p:txBody>
      </p:sp>
      <p:sp>
        <p:nvSpPr>
          <p:cNvPr id="14" name="TextBox 14"/>
          <p:cNvSpPr txBox="1"/>
          <p:nvPr/>
        </p:nvSpPr>
        <p:spPr>
          <a:xfrm>
            <a:off x="353920" y="6059984"/>
            <a:ext cx="656031" cy="615553"/>
          </a:xfrm>
          <a:prstGeom prst="rect">
            <a:avLst/>
          </a:prstGeom>
        </p:spPr>
        <p:txBody>
          <a:bodyPr wrap="square" lIns="0" tIns="0" rIns="0" bIns="0" rtlCol="0" anchor="t">
            <a:spAutoFit/>
          </a:bodyPr>
          <a:lstStyle/>
          <a:p>
            <a:pPr algn="ctr">
              <a:lnSpc>
                <a:spcPts val="4759"/>
              </a:lnSpc>
              <a:spcBef>
                <a:spcPct val="0"/>
              </a:spcBef>
            </a:pPr>
            <a:r>
              <a:rPr lang="en-US" sz="4000" b="1" spc="33">
                <a:solidFill>
                  <a:srgbClr val="FFAE13"/>
                </a:solidFill>
                <a:latin typeface="Glacial Indifference Bold"/>
                <a:ea typeface="Glacial Indifference Bold"/>
                <a:cs typeface="Glacial Indifference Bold"/>
                <a:sym typeface="Glacial Indifference Bold"/>
              </a:rPr>
              <a:t>D.</a:t>
            </a:r>
          </a:p>
        </p:txBody>
      </p:sp>
      <p:grpSp>
        <p:nvGrpSpPr>
          <p:cNvPr id="15" name="Group 15"/>
          <p:cNvGrpSpPr/>
          <p:nvPr/>
        </p:nvGrpSpPr>
        <p:grpSpPr>
          <a:xfrm rot="7109849">
            <a:off x="8626158" y="5308467"/>
            <a:ext cx="13384773" cy="182152"/>
            <a:chOff x="0" y="0"/>
            <a:chExt cx="4816593" cy="65548"/>
          </a:xfrm>
        </p:grpSpPr>
        <p:sp>
          <p:nvSpPr>
            <p:cNvPr id="16" name="Freeform 16"/>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17" name="TextBox 17"/>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18" name="Group 18"/>
          <p:cNvGrpSpPr/>
          <p:nvPr/>
        </p:nvGrpSpPr>
        <p:grpSpPr>
          <a:xfrm rot="7109849">
            <a:off x="8381586" y="5176088"/>
            <a:ext cx="13384773" cy="182152"/>
            <a:chOff x="0" y="0"/>
            <a:chExt cx="4816593" cy="65548"/>
          </a:xfrm>
        </p:grpSpPr>
        <p:sp>
          <p:nvSpPr>
            <p:cNvPr id="19" name="Freeform 19"/>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sz="2400"/>
            </a:p>
          </p:txBody>
        </p:sp>
        <p:sp>
          <p:nvSpPr>
            <p:cNvPr id="20" name="TextBox 20"/>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21" name="Group 21"/>
          <p:cNvGrpSpPr/>
          <p:nvPr/>
        </p:nvGrpSpPr>
        <p:grpSpPr>
          <a:xfrm rot="7109849">
            <a:off x="8137014" y="5043709"/>
            <a:ext cx="13384773" cy="182152"/>
            <a:chOff x="0" y="0"/>
            <a:chExt cx="4816593" cy="65548"/>
          </a:xfrm>
        </p:grpSpPr>
        <p:sp>
          <p:nvSpPr>
            <p:cNvPr id="22" name="Freeform 22"/>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23" name="TextBox 23"/>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sp>
        <p:nvSpPr>
          <p:cNvPr id="24" name="Freeform 24"/>
          <p:cNvSpPr/>
          <p:nvPr/>
        </p:nvSpPr>
        <p:spPr>
          <a:xfrm>
            <a:off x="13389447" y="3799147"/>
            <a:ext cx="4713069"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sz="2400"/>
          </a:p>
        </p:txBody>
      </p:sp>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88763" y="813909"/>
            <a:ext cx="1188341"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sz="2400"/>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sz="2400"/>
            </a:p>
          </p:txBody>
        </p:sp>
      </p:grpSp>
      <p:grpSp>
        <p:nvGrpSpPr>
          <p:cNvPr id="5" name="Group 5"/>
          <p:cNvGrpSpPr/>
          <p:nvPr/>
        </p:nvGrpSpPr>
        <p:grpSpPr>
          <a:xfrm rot="7109849">
            <a:off x="8626158" y="5308467"/>
            <a:ext cx="13384773" cy="182152"/>
            <a:chOff x="0" y="0"/>
            <a:chExt cx="4816593" cy="65548"/>
          </a:xfrm>
        </p:grpSpPr>
        <p:sp>
          <p:nvSpPr>
            <p:cNvPr id="6" name="Freeform 6"/>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7" name="TextBox 7"/>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8" name="Group 8"/>
          <p:cNvGrpSpPr/>
          <p:nvPr/>
        </p:nvGrpSpPr>
        <p:grpSpPr>
          <a:xfrm rot="7109849">
            <a:off x="8381586" y="5176088"/>
            <a:ext cx="13384773" cy="182152"/>
            <a:chOff x="0" y="0"/>
            <a:chExt cx="4816593" cy="65548"/>
          </a:xfrm>
        </p:grpSpPr>
        <p:sp>
          <p:nvSpPr>
            <p:cNvPr id="9" name="Freeform 9"/>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sz="2400"/>
            </a:p>
          </p:txBody>
        </p:sp>
        <p:sp>
          <p:nvSpPr>
            <p:cNvPr id="10" name="TextBox 10"/>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11" name="Group 11"/>
          <p:cNvGrpSpPr/>
          <p:nvPr/>
        </p:nvGrpSpPr>
        <p:grpSpPr>
          <a:xfrm rot="7109849">
            <a:off x="8137014" y="5043709"/>
            <a:ext cx="13384773" cy="182152"/>
            <a:chOff x="0" y="0"/>
            <a:chExt cx="4816593" cy="65548"/>
          </a:xfrm>
        </p:grpSpPr>
        <p:sp>
          <p:nvSpPr>
            <p:cNvPr id="12" name="Freeform 12"/>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13" name="TextBox 13"/>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sp>
        <p:nvSpPr>
          <p:cNvPr id="14" name="Freeform 14"/>
          <p:cNvSpPr/>
          <p:nvPr/>
        </p:nvSpPr>
        <p:spPr>
          <a:xfrm>
            <a:off x="13389447" y="3799147"/>
            <a:ext cx="4713069"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sz="2400"/>
          </a:p>
        </p:txBody>
      </p:sp>
      <p:sp>
        <p:nvSpPr>
          <p:cNvPr id="15" name="Freeform 15"/>
          <p:cNvSpPr/>
          <p:nvPr/>
        </p:nvSpPr>
        <p:spPr>
          <a:xfrm>
            <a:off x="144022" y="4902866"/>
            <a:ext cx="886407" cy="917001"/>
          </a:xfrm>
          <a:custGeom>
            <a:avLst/>
            <a:gdLst/>
            <a:ahLst/>
            <a:cxnLst/>
            <a:rect l="l" t="t" r="r" b="b"/>
            <a:pathLst>
              <a:path w="728594" h="728594">
                <a:moveTo>
                  <a:pt x="0" y="0"/>
                </a:moveTo>
                <a:lnTo>
                  <a:pt x="728594" y="0"/>
                </a:lnTo>
                <a:lnTo>
                  <a:pt x="728594" y="728593"/>
                </a:lnTo>
                <a:lnTo>
                  <a:pt x="0" y="728593"/>
                </a:lnTo>
                <a:lnTo>
                  <a:pt x="0" y="0"/>
                </a:lnTo>
                <a:close/>
              </a:path>
            </a:pathLst>
          </a:custGeom>
          <a: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a:blipFill>
        </p:spPr>
        <p:txBody>
          <a:bodyPr/>
          <a:lstStyle/>
          <a:p>
            <a:endParaRPr lang="en-US" sz="2400"/>
          </a:p>
        </p:txBody>
      </p:sp>
      <p:sp>
        <p:nvSpPr>
          <p:cNvPr id="16" name="TextBox 16"/>
          <p:cNvSpPr txBox="1"/>
          <p:nvPr/>
        </p:nvSpPr>
        <p:spPr>
          <a:xfrm>
            <a:off x="508320" y="726877"/>
            <a:ext cx="522110" cy="1179169"/>
          </a:xfrm>
          <a:prstGeom prst="rect">
            <a:avLst/>
          </a:prstGeom>
        </p:spPr>
        <p:txBody>
          <a:bodyPr lIns="0" tIns="0" rIns="0" bIns="0" rtlCol="0" anchor="t">
            <a:spAutoFit/>
          </a:bodyPr>
          <a:lstStyle/>
          <a:p>
            <a:pPr algn="ctr">
              <a:lnSpc>
                <a:spcPts val="9659"/>
              </a:lnSpc>
            </a:pPr>
            <a:r>
              <a:rPr lang="en-US" sz="8000">
                <a:solidFill>
                  <a:srgbClr val="F6F6E9"/>
                </a:solidFill>
                <a:latin typeface="Cubao"/>
                <a:ea typeface="Cubao"/>
                <a:cs typeface="Cubao"/>
                <a:sym typeface="Cubao"/>
              </a:rPr>
              <a:t>2</a:t>
            </a:r>
          </a:p>
        </p:txBody>
      </p:sp>
      <p:sp>
        <p:nvSpPr>
          <p:cNvPr id="17" name="TextBox 17"/>
          <p:cNvSpPr txBox="1"/>
          <p:nvPr/>
        </p:nvSpPr>
        <p:spPr>
          <a:xfrm>
            <a:off x="1528628" y="812602"/>
            <a:ext cx="13789916" cy="1923604"/>
          </a:xfrm>
          <a:prstGeom prst="rect">
            <a:avLst/>
          </a:prstGeom>
        </p:spPr>
        <p:txBody>
          <a:bodyPr lIns="0" tIns="0" rIns="0" bIns="0" rtlCol="0" anchor="t">
            <a:spAutoFit/>
          </a:bodyPr>
          <a:lstStyle/>
          <a:p>
            <a:pPr algn="ctr">
              <a:lnSpc>
                <a:spcPts val="5040"/>
              </a:lnSpc>
            </a:pPr>
            <a:r>
              <a:rPr lang="en-US" sz="4400">
                <a:solidFill>
                  <a:srgbClr val="000000"/>
                </a:solidFill>
                <a:latin typeface="Cubao"/>
                <a:ea typeface="Cubao"/>
                <a:cs typeface="Cubao"/>
                <a:sym typeface="Cubao"/>
              </a:rPr>
              <a:t>Why does Quang mention the fact that many organisations can reach its customers via digital media?</a:t>
            </a:r>
          </a:p>
        </p:txBody>
      </p:sp>
      <p:sp>
        <p:nvSpPr>
          <p:cNvPr id="18" name="TextBox 18"/>
          <p:cNvSpPr txBox="1"/>
          <p:nvPr/>
        </p:nvSpPr>
        <p:spPr>
          <a:xfrm>
            <a:off x="782123" y="2881843"/>
            <a:ext cx="12360747" cy="1051570"/>
          </a:xfrm>
          <a:prstGeom prst="rect">
            <a:avLst/>
          </a:prstGeom>
        </p:spPr>
        <p:txBody>
          <a:bodyPr lIns="0" tIns="0" rIns="0" bIns="0" rtlCol="0" anchor="t">
            <a:spAutoFit/>
          </a:bodyPr>
          <a:lstStyle/>
          <a:p>
            <a:pPr algn="ctr">
              <a:lnSpc>
                <a:spcPts val="4059"/>
              </a:lnSpc>
              <a:spcBef>
                <a:spcPct val="0"/>
              </a:spcBef>
            </a:pPr>
            <a:r>
              <a:rPr lang="en-US" sz="3600" b="1" spc="28">
                <a:solidFill>
                  <a:srgbClr val="000000"/>
                </a:solidFill>
                <a:latin typeface="Glacial Indifference Bold"/>
                <a:ea typeface="Glacial Indifference Bold"/>
                <a:cs typeface="Glacial Indifference Bold"/>
                <a:sym typeface="Glacial Indifference Bold"/>
              </a:rPr>
              <a:t>To prove that advertisements on digital media are highly accessible.</a:t>
            </a:r>
          </a:p>
        </p:txBody>
      </p:sp>
      <p:sp>
        <p:nvSpPr>
          <p:cNvPr id="19" name="TextBox 19"/>
          <p:cNvSpPr txBox="1"/>
          <p:nvPr/>
        </p:nvSpPr>
        <p:spPr>
          <a:xfrm>
            <a:off x="872617" y="3960261"/>
            <a:ext cx="10875245" cy="1051570"/>
          </a:xfrm>
          <a:prstGeom prst="rect">
            <a:avLst/>
          </a:prstGeom>
        </p:spPr>
        <p:txBody>
          <a:bodyPr lIns="0" tIns="0" rIns="0" bIns="0" rtlCol="0" anchor="t">
            <a:spAutoFit/>
          </a:bodyPr>
          <a:lstStyle/>
          <a:p>
            <a:pPr algn="ctr">
              <a:lnSpc>
                <a:spcPts val="4059"/>
              </a:lnSpc>
              <a:spcBef>
                <a:spcPct val="0"/>
              </a:spcBef>
            </a:pPr>
            <a:r>
              <a:rPr lang="en-US" sz="3600" b="1" spc="28">
                <a:solidFill>
                  <a:srgbClr val="000000"/>
                </a:solidFill>
                <a:latin typeface="Glacial Indifference Bold"/>
                <a:ea typeface="Glacial Indifference Bold"/>
                <a:cs typeface="Glacial Indifference Bold"/>
                <a:sym typeface="Glacial Indifference Bold"/>
              </a:rPr>
              <a:t>To suggest that customers can interact well on digital media.</a:t>
            </a:r>
          </a:p>
        </p:txBody>
      </p:sp>
      <p:sp>
        <p:nvSpPr>
          <p:cNvPr id="20" name="TextBox 20"/>
          <p:cNvSpPr txBox="1"/>
          <p:nvPr/>
        </p:nvSpPr>
        <p:spPr>
          <a:xfrm>
            <a:off x="980114" y="5086350"/>
            <a:ext cx="11516685" cy="1051570"/>
          </a:xfrm>
          <a:prstGeom prst="rect">
            <a:avLst/>
          </a:prstGeom>
        </p:spPr>
        <p:txBody>
          <a:bodyPr wrap="square" lIns="0" tIns="0" rIns="0" bIns="0" rtlCol="0" anchor="t">
            <a:spAutoFit/>
          </a:bodyPr>
          <a:lstStyle/>
          <a:p>
            <a:pPr algn="ctr">
              <a:lnSpc>
                <a:spcPts val="4059"/>
              </a:lnSpc>
              <a:spcBef>
                <a:spcPct val="0"/>
              </a:spcBef>
            </a:pPr>
            <a:r>
              <a:rPr lang="en-US" sz="3600" b="1" spc="28">
                <a:solidFill>
                  <a:srgbClr val="000000"/>
                </a:solidFill>
                <a:latin typeface="Glacial Indifference Bold"/>
                <a:ea typeface="Glacial Indifference Bold"/>
                <a:cs typeface="Glacial Indifference Bold"/>
                <a:sym typeface="Glacial Indifference Bold"/>
              </a:rPr>
              <a:t>To show that digital media allows interaction between both sides.</a:t>
            </a:r>
          </a:p>
        </p:txBody>
      </p:sp>
      <p:sp>
        <p:nvSpPr>
          <p:cNvPr id="21" name="TextBox 21"/>
          <p:cNvSpPr txBox="1"/>
          <p:nvPr/>
        </p:nvSpPr>
        <p:spPr>
          <a:xfrm>
            <a:off x="872617" y="6076227"/>
            <a:ext cx="9810817" cy="1051570"/>
          </a:xfrm>
          <a:prstGeom prst="rect">
            <a:avLst/>
          </a:prstGeom>
        </p:spPr>
        <p:txBody>
          <a:bodyPr wrap="square" lIns="0" tIns="0" rIns="0" bIns="0" rtlCol="0" anchor="t">
            <a:spAutoFit/>
          </a:bodyPr>
          <a:lstStyle/>
          <a:p>
            <a:pPr algn="ctr">
              <a:lnSpc>
                <a:spcPts val="4059"/>
              </a:lnSpc>
              <a:spcBef>
                <a:spcPct val="0"/>
              </a:spcBef>
            </a:pPr>
            <a:r>
              <a:rPr lang="en-US" sz="3600" b="1" spc="28">
                <a:solidFill>
                  <a:srgbClr val="000000"/>
                </a:solidFill>
                <a:latin typeface="Glacial Indifference Bold"/>
                <a:ea typeface="Glacial Indifference Bold"/>
                <a:cs typeface="Glacial Indifference Bold"/>
                <a:sym typeface="Glacial Indifference Bold"/>
              </a:rPr>
              <a:t>To prove that digital media forms are easier to use than traditional ones.</a:t>
            </a:r>
          </a:p>
        </p:txBody>
      </p:sp>
      <p:sp>
        <p:nvSpPr>
          <p:cNvPr id="22" name="TextBox 22"/>
          <p:cNvSpPr txBox="1"/>
          <p:nvPr/>
        </p:nvSpPr>
        <p:spPr>
          <a:xfrm>
            <a:off x="373641" y="2848541"/>
            <a:ext cx="498976" cy="525785"/>
          </a:xfrm>
          <a:prstGeom prst="rect">
            <a:avLst/>
          </a:prstGeom>
        </p:spPr>
        <p:txBody>
          <a:bodyPr wrap="square" lIns="0" tIns="0" rIns="0" bIns="0" rtlCol="0" anchor="t">
            <a:spAutoFit/>
          </a:bodyPr>
          <a:lstStyle/>
          <a:p>
            <a:pPr algn="ctr">
              <a:lnSpc>
                <a:spcPts val="4059"/>
              </a:lnSpc>
              <a:spcBef>
                <a:spcPct val="0"/>
              </a:spcBef>
            </a:pPr>
            <a:r>
              <a:rPr lang="en-US" sz="3600" b="1" spc="28" dirty="0">
                <a:solidFill>
                  <a:srgbClr val="FFAE13"/>
                </a:solidFill>
                <a:latin typeface="Glacial Indifference Bold"/>
                <a:ea typeface="Glacial Indifference Bold"/>
                <a:cs typeface="Glacial Indifference Bold"/>
                <a:sym typeface="Glacial Indifference Bold"/>
              </a:rPr>
              <a:t>A.</a:t>
            </a:r>
          </a:p>
        </p:txBody>
      </p:sp>
      <p:sp>
        <p:nvSpPr>
          <p:cNvPr id="23" name="TextBox 23"/>
          <p:cNvSpPr txBox="1"/>
          <p:nvPr/>
        </p:nvSpPr>
        <p:spPr>
          <a:xfrm>
            <a:off x="399089" y="3941348"/>
            <a:ext cx="576770" cy="525785"/>
          </a:xfrm>
          <a:prstGeom prst="rect">
            <a:avLst/>
          </a:prstGeom>
        </p:spPr>
        <p:txBody>
          <a:bodyPr wrap="square" lIns="0" tIns="0" rIns="0" bIns="0" rtlCol="0" anchor="t">
            <a:spAutoFit/>
          </a:bodyPr>
          <a:lstStyle/>
          <a:p>
            <a:pPr algn="ctr">
              <a:lnSpc>
                <a:spcPts val="4059"/>
              </a:lnSpc>
              <a:spcBef>
                <a:spcPct val="0"/>
              </a:spcBef>
            </a:pPr>
            <a:r>
              <a:rPr lang="en-US" sz="3600" b="1" spc="28" dirty="0">
                <a:solidFill>
                  <a:srgbClr val="FFAE13"/>
                </a:solidFill>
                <a:latin typeface="Glacial Indifference Bold"/>
                <a:ea typeface="Glacial Indifference Bold"/>
                <a:cs typeface="Glacial Indifference Bold"/>
                <a:sym typeface="Glacial Indifference Bold"/>
              </a:rPr>
              <a:t>B.</a:t>
            </a:r>
          </a:p>
        </p:txBody>
      </p:sp>
      <p:sp>
        <p:nvSpPr>
          <p:cNvPr id="24" name="TextBox 24"/>
          <p:cNvSpPr txBox="1"/>
          <p:nvPr/>
        </p:nvSpPr>
        <p:spPr>
          <a:xfrm>
            <a:off x="363744" y="5005428"/>
            <a:ext cx="612115" cy="525785"/>
          </a:xfrm>
          <a:prstGeom prst="rect">
            <a:avLst/>
          </a:prstGeom>
        </p:spPr>
        <p:txBody>
          <a:bodyPr wrap="square" lIns="0" tIns="0" rIns="0" bIns="0" rtlCol="0" anchor="t">
            <a:spAutoFit/>
          </a:bodyPr>
          <a:lstStyle/>
          <a:p>
            <a:pPr algn="ctr">
              <a:lnSpc>
                <a:spcPts val="4059"/>
              </a:lnSpc>
              <a:spcBef>
                <a:spcPct val="0"/>
              </a:spcBef>
            </a:pPr>
            <a:r>
              <a:rPr lang="en-US" sz="3600" b="1" spc="28" dirty="0">
                <a:solidFill>
                  <a:srgbClr val="FFAE13"/>
                </a:solidFill>
                <a:latin typeface="Glacial Indifference Bold"/>
                <a:ea typeface="Glacial Indifference Bold"/>
                <a:cs typeface="Glacial Indifference Bold"/>
                <a:sym typeface="Glacial Indifference Bold"/>
              </a:rPr>
              <a:t>C.</a:t>
            </a:r>
          </a:p>
        </p:txBody>
      </p:sp>
      <p:sp>
        <p:nvSpPr>
          <p:cNvPr id="25" name="TextBox 25"/>
          <p:cNvSpPr txBox="1"/>
          <p:nvPr/>
        </p:nvSpPr>
        <p:spPr>
          <a:xfrm>
            <a:off x="383611" y="6069509"/>
            <a:ext cx="646818" cy="525785"/>
          </a:xfrm>
          <a:prstGeom prst="rect">
            <a:avLst/>
          </a:prstGeom>
        </p:spPr>
        <p:txBody>
          <a:bodyPr wrap="square" lIns="0" tIns="0" rIns="0" bIns="0" rtlCol="0" anchor="t">
            <a:spAutoFit/>
          </a:bodyPr>
          <a:lstStyle/>
          <a:p>
            <a:pPr algn="ctr">
              <a:lnSpc>
                <a:spcPts val="4059"/>
              </a:lnSpc>
              <a:spcBef>
                <a:spcPct val="0"/>
              </a:spcBef>
            </a:pPr>
            <a:r>
              <a:rPr lang="en-US" sz="3600" b="1" spc="28" dirty="0">
                <a:solidFill>
                  <a:srgbClr val="FFAE13"/>
                </a:solidFill>
                <a:latin typeface="Glacial Indifference Bold"/>
                <a:ea typeface="Glacial Indifference Bold"/>
                <a:cs typeface="Glacial Indifference Bold"/>
                <a:sym typeface="Glacial Indifference Bold"/>
              </a:rPr>
              <a:t>D.</a:t>
            </a:r>
          </a:p>
        </p:txBody>
      </p:sp>
      <p:sp>
        <p:nvSpPr>
          <p:cNvPr id="26" name="TextBox 26"/>
          <p:cNvSpPr txBox="1"/>
          <p:nvPr/>
        </p:nvSpPr>
        <p:spPr>
          <a:xfrm>
            <a:off x="801511" y="7439714"/>
            <a:ext cx="11092396" cy="2061462"/>
          </a:xfrm>
          <a:prstGeom prst="rect">
            <a:avLst/>
          </a:prstGeom>
        </p:spPr>
        <p:txBody>
          <a:bodyPr wrap="square" lIns="0" tIns="0" rIns="0" bIns="0" rtlCol="0" anchor="t">
            <a:spAutoFit/>
          </a:bodyPr>
          <a:lstStyle/>
          <a:p>
            <a:pPr algn="ctr">
              <a:lnSpc>
                <a:spcPts val="4060"/>
              </a:lnSpc>
              <a:spcBef>
                <a:spcPct val="0"/>
              </a:spcBef>
            </a:pPr>
            <a:r>
              <a:rPr lang="en-US" sz="3200" b="1" u="sng" spc="29" dirty="0">
                <a:solidFill>
                  <a:srgbClr val="036459"/>
                </a:solidFill>
                <a:latin typeface="Glacial Indifference Bold"/>
                <a:ea typeface="Glacial Indifference Bold"/>
                <a:cs typeface="Glacial Indifference Bold"/>
                <a:sym typeface="Glacial Indifference Bold"/>
              </a:rPr>
              <a:t>Paragraph 2,line 10-12:</a:t>
            </a:r>
            <a:r>
              <a:rPr lang="en-US" sz="3200" b="1" spc="29" dirty="0">
                <a:solidFill>
                  <a:srgbClr val="C90510"/>
                </a:solidFill>
                <a:latin typeface="Glacial Indifference Bold"/>
                <a:ea typeface="Glacial Indifference Bold"/>
                <a:cs typeface="Glacial Indifference Bold"/>
                <a:sym typeface="Glacial Indifference Bold"/>
              </a:rPr>
              <a:t>”In return, almost every </a:t>
            </a:r>
            <a:r>
              <a:rPr lang="en-US" sz="3200" b="1" spc="29" dirty="0" err="1">
                <a:solidFill>
                  <a:srgbClr val="C90510"/>
                </a:solidFill>
                <a:latin typeface="Glacial Indifference Bold"/>
                <a:ea typeface="Glacial Indifference Bold"/>
                <a:cs typeface="Glacial Indifference Bold"/>
                <a:sym typeface="Glacial Indifference Bold"/>
              </a:rPr>
              <a:t>organisation</a:t>
            </a:r>
            <a:r>
              <a:rPr lang="en-US" sz="3200" b="1" spc="29" dirty="0">
                <a:solidFill>
                  <a:srgbClr val="C90510"/>
                </a:solidFill>
                <a:latin typeface="Glacial Indifference Bold"/>
                <a:ea typeface="Glacial Indifference Bold"/>
                <a:cs typeface="Glacial Indifference Bold"/>
                <a:sym typeface="Glacial Indifference Bold"/>
              </a:rPr>
              <a:t> can reach its target customers easily via digital media. Furthermore, digital media is more flexible since information can be updated easily and frequently.”</a:t>
            </a:r>
          </a:p>
        </p:txBody>
      </p:sp>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71118" y="752231"/>
            <a:ext cx="1188341"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sz="2400"/>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sz="2400"/>
            </a:p>
          </p:txBody>
        </p:sp>
      </p:grpSp>
      <p:sp>
        <p:nvSpPr>
          <p:cNvPr id="5" name="TextBox 5"/>
          <p:cNvSpPr txBox="1"/>
          <p:nvPr/>
        </p:nvSpPr>
        <p:spPr>
          <a:xfrm>
            <a:off x="508320" y="726877"/>
            <a:ext cx="522110" cy="1179169"/>
          </a:xfrm>
          <a:prstGeom prst="rect">
            <a:avLst/>
          </a:prstGeom>
        </p:spPr>
        <p:txBody>
          <a:bodyPr lIns="0" tIns="0" rIns="0" bIns="0" rtlCol="0" anchor="t">
            <a:spAutoFit/>
          </a:bodyPr>
          <a:lstStyle/>
          <a:p>
            <a:pPr algn="ctr">
              <a:lnSpc>
                <a:spcPts val="9659"/>
              </a:lnSpc>
            </a:pPr>
            <a:r>
              <a:rPr lang="en-US" sz="8000">
                <a:solidFill>
                  <a:srgbClr val="F6F6E9"/>
                </a:solidFill>
                <a:latin typeface="Cubao"/>
                <a:ea typeface="Cubao"/>
                <a:cs typeface="Cubao"/>
                <a:sym typeface="Cubao"/>
              </a:rPr>
              <a:t>3</a:t>
            </a:r>
          </a:p>
        </p:txBody>
      </p:sp>
      <p:sp>
        <p:nvSpPr>
          <p:cNvPr id="6" name="TextBox 6"/>
          <p:cNvSpPr txBox="1"/>
          <p:nvPr/>
        </p:nvSpPr>
        <p:spPr>
          <a:xfrm>
            <a:off x="1688489" y="812602"/>
            <a:ext cx="12268823" cy="1923604"/>
          </a:xfrm>
          <a:prstGeom prst="rect">
            <a:avLst/>
          </a:prstGeom>
        </p:spPr>
        <p:txBody>
          <a:bodyPr lIns="0" tIns="0" rIns="0" bIns="0" rtlCol="0" anchor="t">
            <a:spAutoFit/>
          </a:bodyPr>
          <a:lstStyle/>
          <a:p>
            <a:pPr algn="ctr">
              <a:lnSpc>
                <a:spcPts val="5040"/>
              </a:lnSpc>
            </a:pPr>
            <a:r>
              <a:rPr lang="en-US" sz="4400">
                <a:solidFill>
                  <a:srgbClr val="000000"/>
                </a:solidFill>
                <a:latin typeface="Cubao"/>
                <a:ea typeface="Cubao"/>
                <a:cs typeface="Cubao"/>
                <a:sym typeface="Cubao"/>
              </a:rPr>
              <a:t>What are the three main reasons that Hoa gives to support her view? (Circle THREE correct choices)</a:t>
            </a:r>
          </a:p>
        </p:txBody>
      </p:sp>
      <p:sp>
        <p:nvSpPr>
          <p:cNvPr id="7" name="TextBox 7"/>
          <p:cNvSpPr txBox="1"/>
          <p:nvPr/>
        </p:nvSpPr>
        <p:spPr>
          <a:xfrm>
            <a:off x="1010110" y="2868461"/>
            <a:ext cx="9723361" cy="1051570"/>
          </a:xfrm>
          <a:prstGeom prst="rect">
            <a:avLst/>
          </a:prstGeom>
        </p:spPr>
        <p:txBody>
          <a:bodyPr lIns="0" tIns="0" rIns="0" bIns="0" rtlCol="0" anchor="t">
            <a:spAutoFit/>
          </a:bodyPr>
          <a:lstStyle/>
          <a:p>
            <a:pPr algn="ctr">
              <a:lnSpc>
                <a:spcPts val="4060"/>
              </a:lnSpc>
              <a:spcBef>
                <a:spcPct val="0"/>
              </a:spcBef>
            </a:pPr>
            <a:r>
              <a:rPr lang="en-US" sz="3600" b="1" spc="29">
                <a:solidFill>
                  <a:srgbClr val="000000"/>
                </a:solidFill>
                <a:latin typeface="Glacial Indifference Bold"/>
                <a:ea typeface="Glacial Indifference Bold"/>
                <a:cs typeface="Glacial Indifference Bold"/>
                <a:sym typeface="Glacial Indifference Bold"/>
              </a:rPr>
              <a:t>Information on digital media cannot always be trusted.</a:t>
            </a:r>
          </a:p>
        </p:txBody>
      </p:sp>
      <p:sp>
        <p:nvSpPr>
          <p:cNvPr id="8" name="TextBox 8"/>
          <p:cNvSpPr txBox="1"/>
          <p:nvPr/>
        </p:nvSpPr>
        <p:spPr>
          <a:xfrm>
            <a:off x="913385" y="3919478"/>
            <a:ext cx="10549854" cy="1051570"/>
          </a:xfrm>
          <a:prstGeom prst="rect">
            <a:avLst/>
          </a:prstGeom>
        </p:spPr>
        <p:txBody>
          <a:bodyPr lIns="0" tIns="0" rIns="0" bIns="0" rtlCol="0" anchor="t">
            <a:spAutoFit/>
          </a:bodyPr>
          <a:lstStyle/>
          <a:p>
            <a:pPr algn="ctr">
              <a:lnSpc>
                <a:spcPts val="4060"/>
              </a:lnSpc>
              <a:spcBef>
                <a:spcPct val="0"/>
              </a:spcBef>
            </a:pPr>
            <a:r>
              <a:rPr lang="en-US" sz="3600" b="1" spc="29">
                <a:solidFill>
                  <a:srgbClr val="000000"/>
                </a:solidFill>
                <a:latin typeface="Glacial Indifference Bold"/>
                <a:ea typeface="Glacial Indifference Bold"/>
                <a:cs typeface="Glacial Indifference Bold"/>
                <a:sym typeface="Glacial Indifference Bold"/>
              </a:rPr>
              <a:t> The government only supports the use of traditional media.</a:t>
            </a:r>
          </a:p>
        </p:txBody>
      </p:sp>
      <p:sp>
        <p:nvSpPr>
          <p:cNvPr id="9" name="TextBox 9"/>
          <p:cNvSpPr txBox="1"/>
          <p:nvPr/>
        </p:nvSpPr>
        <p:spPr>
          <a:xfrm>
            <a:off x="1150988" y="4919648"/>
            <a:ext cx="10772158" cy="1051570"/>
          </a:xfrm>
          <a:prstGeom prst="rect">
            <a:avLst/>
          </a:prstGeom>
        </p:spPr>
        <p:txBody>
          <a:bodyPr lIns="0" tIns="0" rIns="0" bIns="0" rtlCol="0" anchor="t">
            <a:spAutoFit/>
          </a:bodyPr>
          <a:lstStyle/>
          <a:p>
            <a:pPr algn="ctr">
              <a:lnSpc>
                <a:spcPts val="4060"/>
              </a:lnSpc>
              <a:spcBef>
                <a:spcPct val="0"/>
              </a:spcBef>
            </a:pPr>
            <a:r>
              <a:rPr lang="en-US" sz="3600" b="1" spc="29" dirty="0">
                <a:solidFill>
                  <a:srgbClr val="000000"/>
                </a:solidFill>
                <a:latin typeface="Glacial Indifference Bold"/>
                <a:ea typeface="Glacial Indifference Bold"/>
                <a:cs typeface="Glacial Indifference Bold"/>
                <a:sym typeface="Glacial Indifference Bold"/>
              </a:rPr>
              <a:t>People in areas with limited access to technology still use traditional media.</a:t>
            </a:r>
          </a:p>
        </p:txBody>
      </p:sp>
      <p:sp>
        <p:nvSpPr>
          <p:cNvPr id="10" name="TextBox 10"/>
          <p:cNvSpPr txBox="1"/>
          <p:nvPr/>
        </p:nvSpPr>
        <p:spPr>
          <a:xfrm>
            <a:off x="1080402" y="6255345"/>
            <a:ext cx="7900860" cy="1051570"/>
          </a:xfrm>
          <a:prstGeom prst="rect">
            <a:avLst/>
          </a:prstGeom>
        </p:spPr>
        <p:txBody>
          <a:bodyPr lIns="0" tIns="0" rIns="0" bIns="0" rtlCol="0" anchor="t">
            <a:spAutoFit/>
          </a:bodyPr>
          <a:lstStyle/>
          <a:p>
            <a:pPr algn="ctr">
              <a:lnSpc>
                <a:spcPts val="4060"/>
              </a:lnSpc>
              <a:spcBef>
                <a:spcPct val="0"/>
              </a:spcBef>
            </a:pPr>
            <a:r>
              <a:rPr lang="en-US" sz="3600" b="1" spc="29">
                <a:solidFill>
                  <a:srgbClr val="000000"/>
                </a:solidFill>
                <a:latin typeface="Glacial Indifference Bold"/>
                <a:ea typeface="Glacial Indifference Bold"/>
                <a:cs typeface="Glacial Indifference Bold"/>
                <a:sym typeface="Glacial Indifference Bold"/>
              </a:rPr>
              <a:t>Not everyone is comfortable with technology.</a:t>
            </a:r>
          </a:p>
        </p:txBody>
      </p:sp>
      <p:sp>
        <p:nvSpPr>
          <p:cNvPr id="11" name="TextBox 11"/>
          <p:cNvSpPr txBox="1"/>
          <p:nvPr/>
        </p:nvSpPr>
        <p:spPr>
          <a:xfrm>
            <a:off x="342238" y="2839016"/>
            <a:ext cx="667870"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A.</a:t>
            </a:r>
          </a:p>
        </p:txBody>
      </p:sp>
      <p:sp>
        <p:nvSpPr>
          <p:cNvPr id="12" name="TextBox 12"/>
          <p:cNvSpPr txBox="1"/>
          <p:nvPr/>
        </p:nvSpPr>
        <p:spPr>
          <a:xfrm>
            <a:off x="372078" y="3931823"/>
            <a:ext cx="658352"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B.</a:t>
            </a:r>
          </a:p>
        </p:txBody>
      </p:sp>
      <p:sp>
        <p:nvSpPr>
          <p:cNvPr id="13" name="TextBox 13"/>
          <p:cNvSpPr txBox="1"/>
          <p:nvPr/>
        </p:nvSpPr>
        <p:spPr>
          <a:xfrm>
            <a:off x="351354" y="4852266"/>
            <a:ext cx="582755"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C.</a:t>
            </a:r>
          </a:p>
        </p:txBody>
      </p:sp>
      <p:sp>
        <p:nvSpPr>
          <p:cNvPr id="14" name="TextBox 14"/>
          <p:cNvSpPr txBox="1"/>
          <p:nvPr/>
        </p:nvSpPr>
        <p:spPr>
          <a:xfrm>
            <a:off x="290013" y="6154320"/>
            <a:ext cx="710313"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D.</a:t>
            </a:r>
          </a:p>
        </p:txBody>
      </p:sp>
      <p:grpSp>
        <p:nvGrpSpPr>
          <p:cNvPr id="15" name="Group 15"/>
          <p:cNvGrpSpPr/>
          <p:nvPr/>
        </p:nvGrpSpPr>
        <p:grpSpPr>
          <a:xfrm rot="7109849">
            <a:off x="8626158" y="5308467"/>
            <a:ext cx="13384773" cy="182152"/>
            <a:chOff x="0" y="0"/>
            <a:chExt cx="4816593" cy="65548"/>
          </a:xfrm>
        </p:grpSpPr>
        <p:sp>
          <p:nvSpPr>
            <p:cNvPr id="16" name="Freeform 16"/>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17" name="TextBox 17"/>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18" name="Group 18"/>
          <p:cNvGrpSpPr/>
          <p:nvPr/>
        </p:nvGrpSpPr>
        <p:grpSpPr>
          <a:xfrm rot="7109849">
            <a:off x="8381586" y="5176088"/>
            <a:ext cx="13384773" cy="182152"/>
            <a:chOff x="0" y="0"/>
            <a:chExt cx="4816593" cy="65548"/>
          </a:xfrm>
        </p:grpSpPr>
        <p:sp>
          <p:nvSpPr>
            <p:cNvPr id="19" name="Freeform 19"/>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sz="2400"/>
            </a:p>
          </p:txBody>
        </p:sp>
        <p:sp>
          <p:nvSpPr>
            <p:cNvPr id="20" name="TextBox 20"/>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21" name="Group 21"/>
          <p:cNvGrpSpPr/>
          <p:nvPr/>
        </p:nvGrpSpPr>
        <p:grpSpPr>
          <a:xfrm rot="7109849">
            <a:off x="8137014" y="5043709"/>
            <a:ext cx="13384773" cy="182152"/>
            <a:chOff x="0" y="0"/>
            <a:chExt cx="4816593" cy="65548"/>
          </a:xfrm>
        </p:grpSpPr>
        <p:sp>
          <p:nvSpPr>
            <p:cNvPr id="22" name="Freeform 22"/>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23" name="TextBox 23"/>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sp>
        <p:nvSpPr>
          <p:cNvPr id="24" name="Freeform 24"/>
          <p:cNvSpPr/>
          <p:nvPr/>
        </p:nvSpPr>
        <p:spPr>
          <a:xfrm>
            <a:off x="13389447" y="3799147"/>
            <a:ext cx="4713069"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sz="2400"/>
          </a:p>
        </p:txBody>
      </p:sp>
      <p:sp>
        <p:nvSpPr>
          <p:cNvPr id="25" name="TextBox 25"/>
          <p:cNvSpPr txBox="1"/>
          <p:nvPr/>
        </p:nvSpPr>
        <p:spPr>
          <a:xfrm>
            <a:off x="1010110" y="7254962"/>
            <a:ext cx="11264446" cy="1051570"/>
          </a:xfrm>
          <a:prstGeom prst="rect">
            <a:avLst/>
          </a:prstGeom>
        </p:spPr>
        <p:txBody>
          <a:bodyPr wrap="square" lIns="0" tIns="0" rIns="0" bIns="0" rtlCol="0" anchor="t">
            <a:spAutoFit/>
          </a:bodyPr>
          <a:lstStyle/>
          <a:p>
            <a:pPr algn="ctr">
              <a:lnSpc>
                <a:spcPts val="4059"/>
              </a:lnSpc>
              <a:spcBef>
                <a:spcPct val="0"/>
              </a:spcBef>
            </a:pPr>
            <a:r>
              <a:rPr lang="en-US" sz="3600" b="1" spc="28" dirty="0">
                <a:solidFill>
                  <a:srgbClr val="000000"/>
                </a:solidFill>
                <a:latin typeface="Glacial Indifference Bold"/>
                <a:ea typeface="Glacial Indifference Bold"/>
                <a:cs typeface="Glacial Indifference Bold"/>
                <a:sym typeface="Glacial Indifference Bold"/>
              </a:rPr>
              <a:t>Traditional media forms are friendlier to users than digital ones.</a:t>
            </a:r>
          </a:p>
        </p:txBody>
      </p:sp>
      <p:sp>
        <p:nvSpPr>
          <p:cNvPr id="26" name="TextBox 26"/>
          <p:cNvSpPr txBox="1"/>
          <p:nvPr/>
        </p:nvSpPr>
        <p:spPr>
          <a:xfrm>
            <a:off x="396057" y="7219034"/>
            <a:ext cx="410999" cy="525785"/>
          </a:xfrm>
          <a:prstGeom prst="rect">
            <a:avLst/>
          </a:prstGeom>
        </p:spPr>
        <p:txBody>
          <a:bodyPr wrap="square" lIns="0" tIns="0" rIns="0" bIns="0" rtlCol="0" anchor="t">
            <a:spAutoFit/>
          </a:bodyPr>
          <a:lstStyle/>
          <a:p>
            <a:pPr algn="ctr">
              <a:lnSpc>
                <a:spcPts val="4059"/>
              </a:lnSpc>
              <a:spcBef>
                <a:spcPct val="0"/>
              </a:spcBef>
            </a:pPr>
            <a:r>
              <a:rPr lang="en-US" sz="3600" b="1" spc="28" dirty="0">
                <a:solidFill>
                  <a:srgbClr val="FFAE13"/>
                </a:solidFill>
                <a:latin typeface="Glacial Indifference Bold"/>
                <a:ea typeface="Glacial Indifference Bold"/>
                <a:cs typeface="Glacial Indifference Bold"/>
                <a:sym typeface="Glacial Indifference Bold"/>
              </a:rPr>
              <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179040" y="738061"/>
            <a:ext cx="1188341"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a:p>
          </p:txBody>
        </p:sp>
      </p:grpSp>
      <p:sp>
        <p:nvSpPr>
          <p:cNvPr id="5" name="TextBox 5"/>
          <p:cNvSpPr txBox="1"/>
          <p:nvPr/>
        </p:nvSpPr>
        <p:spPr>
          <a:xfrm>
            <a:off x="508320" y="726877"/>
            <a:ext cx="522110" cy="1243968"/>
          </a:xfrm>
          <a:prstGeom prst="rect">
            <a:avLst/>
          </a:prstGeom>
        </p:spPr>
        <p:txBody>
          <a:bodyPr lIns="0" tIns="0" rIns="0" bIns="0" rtlCol="0" anchor="t">
            <a:spAutoFit/>
          </a:bodyPr>
          <a:lstStyle/>
          <a:p>
            <a:pPr algn="ctr">
              <a:lnSpc>
                <a:spcPts val="9659"/>
              </a:lnSpc>
            </a:pPr>
            <a:r>
              <a:rPr lang="en-US" sz="6899">
                <a:solidFill>
                  <a:srgbClr val="F6F6E9"/>
                </a:solidFill>
                <a:latin typeface="Cubao"/>
                <a:ea typeface="Cubao"/>
                <a:cs typeface="Cubao"/>
                <a:sym typeface="Cubao"/>
              </a:rPr>
              <a:t>3</a:t>
            </a:r>
          </a:p>
        </p:txBody>
      </p:sp>
      <p:sp>
        <p:nvSpPr>
          <p:cNvPr id="6" name="TextBox 6"/>
          <p:cNvSpPr txBox="1"/>
          <p:nvPr/>
        </p:nvSpPr>
        <p:spPr>
          <a:xfrm>
            <a:off x="1688489" y="812602"/>
            <a:ext cx="12268823" cy="1299209"/>
          </a:xfrm>
          <a:prstGeom prst="rect">
            <a:avLst/>
          </a:prstGeom>
        </p:spPr>
        <p:txBody>
          <a:bodyPr lIns="0" tIns="0" rIns="0" bIns="0" rtlCol="0" anchor="t">
            <a:spAutoFit/>
          </a:bodyPr>
          <a:lstStyle/>
          <a:p>
            <a:pPr algn="ctr">
              <a:lnSpc>
                <a:spcPts val="5040"/>
              </a:lnSpc>
            </a:pPr>
            <a:r>
              <a:rPr lang="en-US" sz="3600">
                <a:solidFill>
                  <a:srgbClr val="000000"/>
                </a:solidFill>
                <a:latin typeface="Cubao"/>
                <a:ea typeface="Cubao"/>
                <a:cs typeface="Cubao"/>
                <a:sym typeface="Cubao"/>
              </a:rPr>
              <a:t>What are the three main reasons that Hoa gives to support her view? (Circle THREE correct choices)</a:t>
            </a:r>
          </a:p>
        </p:txBody>
      </p:sp>
      <p:sp>
        <p:nvSpPr>
          <p:cNvPr id="7" name="TextBox 7"/>
          <p:cNvSpPr txBox="1"/>
          <p:nvPr/>
        </p:nvSpPr>
        <p:spPr>
          <a:xfrm>
            <a:off x="780983" y="2885054"/>
            <a:ext cx="9723361" cy="497840"/>
          </a:xfrm>
          <a:prstGeom prst="rect">
            <a:avLst/>
          </a:prstGeom>
        </p:spPr>
        <p:txBody>
          <a:bodyPr lIns="0" tIns="0" rIns="0" bIns="0" rtlCol="0" anchor="t">
            <a:spAutoFit/>
          </a:bodyPr>
          <a:lstStyle/>
          <a:p>
            <a:pPr algn="ctr">
              <a:lnSpc>
                <a:spcPts val="4060"/>
              </a:lnSpc>
              <a:spcBef>
                <a:spcPct val="0"/>
              </a:spcBef>
            </a:pPr>
            <a:r>
              <a:rPr lang="en-US" sz="2900" b="1" spc="29">
                <a:solidFill>
                  <a:srgbClr val="000000"/>
                </a:solidFill>
                <a:latin typeface="Glacial Indifference Bold"/>
                <a:ea typeface="Glacial Indifference Bold"/>
                <a:cs typeface="Glacial Indifference Bold"/>
                <a:sym typeface="Glacial Indifference Bold"/>
              </a:rPr>
              <a:t>Information on digital media cannot always be trusted.</a:t>
            </a:r>
          </a:p>
        </p:txBody>
      </p:sp>
      <p:sp>
        <p:nvSpPr>
          <p:cNvPr id="8" name="TextBox 8"/>
          <p:cNvSpPr txBox="1"/>
          <p:nvPr/>
        </p:nvSpPr>
        <p:spPr>
          <a:xfrm>
            <a:off x="769374" y="5011784"/>
            <a:ext cx="10344466" cy="1051570"/>
          </a:xfrm>
          <a:prstGeom prst="rect">
            <a:avLst/>
          </a:prstGeom>
        </p:spPr>
        <p:txBody>
          <a:bodyPr wrap="square" lIns="0" tIns="0" rIns="0" bIns="0" rtlCol="0" anchor="t">
            <a:spAutoFit/>
          </a:bodyPr>
          <a:lstStyle/>
          <a:p>
            <a:pPr algn="ctr">
              <a:lnSpc>
                <a:spcPts val="4060"/>
              </a:lnSpc>
              <a:spcBef>
                <a:spcPct val="0"/>
              </a:spcBef>
            </a:pPr>
            <a:r>
              <a:rPr lang="en-US" sz="2900" b="1" spc="29">
                <a:solidFill>
                  <a:srgbClr val="000000"/>
                </a:solidFill>
                <a:latin typeface="Glacial Indifference Bold"/>
                <a:ea typeface="Glacial Indifference Bold"/>
                <a:cs typeface="Glacial Indifference Bold"/>
                <a:sym typeface="Glacial Indifference Bold"/>
              </a:rPr>
              <a:t>People in areas with limited access to technology still use traditional media.</a:t>
            </a:r>
          </a:p>
        </p:txBody>
      </p:sp>
      <p:sp>
        <p:nvSpPr>
          <p:cNvPr id="9" name="TextBox 9"/>
          <p:cNvSpPr txBox="1"/>
          <p:nvPr/>
        </p:nvSpPr>
        <p:spPr>
          <a:xfrm>
            <a:off x="1030430" y="7598645"/>
            <a:ext cx="8638193" cy="530860"/>
          </a:xfrm>
          <a:prstGeom prst="rect">
            <a:avLst/>
          </a:prstGeom>
        </p:spPr>
        <p:txBody>
          <a:bodyPr lIns="0" tIns="0" rIns="0" bIns="0" rtlCol="0" anchor="t">
            <a:spAutoFit/>
          </a:bodyPr>
          <a:lstStyle/>
          <a:p>
            <a:pPr algn="ctr">
              <a:lnSpc>
                <a:spcPts val="4340"/>
              </a:lnSpc>
              <a:spcBef>
                <a:spcPct val="0"/>
              </a:spcBef>
            </a:pPr>
            <a:r>
              <a:rPr lang="en-US" sz="3100" b="1" spc="31">
                <a:solidFill>
                  <a:srgbClr val="000000"/>
                </a:solidFill>
                <a:latin typeface="Glacial Indifference Bold"/>
                <a:ea typeface="Glacial Indifference Bold"/>
                <a:cs typeface="Glacial Indifference Bold"/>
                <a:sym typeface="Glacial Indifference Bold"/>
              </a:rPr>
              <a:t>Not everyone is comfortable with technology.</a:t>
            </a:r>
          </a:p>
        </p:txBody>
      </p:sp>
      <p:sp>
        <p:nvSpPr>
          <p:cNvPr id="10" name="TextBox 10"/>
          <p:cNvSpPr txBox="1"/>
          <p:nvPr/>
        </p:nvSpPr>
        <p:spPr>
          <a:xfrm>
            <a:off x="342238" y="2839016"/>
            <a:ext cx="427137" cy="580390"/>
          </a:xfrm>
          <a:prstGeom prst="rect">
            <a:avLst/>
          </a:prstGeom>
        </p:spPr>
        <p:txBody>
          <a:bodyPr lIns="0" tIns="0" rIns="0" bIns="0" rtlCol="0" anchor="t">
            <a:spAutoFit/>
          </a:bodyPr>
          <a:lstStyle/>
          <a:p>
            <a:pPr algn="ctr">
              <a:lnSpc>
                <a:spcPts val="4759"/>
              </a:lnSpc>
              <a:spcBef>
                <a:spcPct val="0"/>
              </a:spcBef>
            </a:pPr>
            <a:r>
              <a:rPr lang="en-US" sz="3399" b="1" spc="33">
                <a:solidFill>
                  <a:srgbClr val="FFAE13"/>
                </a:solidFill>
                <a:latin typeface="Glacial Indifference Bold"/>
                <a:ea typeface="Glacial Indifference Bold"/>
                <a:cs typeface="Glacial Indifference Bold"/>
                <a:sym typeface="Glacial Indifference Bold"/>
              </a:rPr>
              <a:t>A.</a:t>
            </a:r>
          </a:p>
        </p:txBody>
      </p:sp>
      <p:sp>
        <p:nvSpPr>
          <p:cNvPr id="11" name="TextBox 11"/>
          <p:cNvSpPr txBox="1"/>
          <p:nvPr/>
        </p:nvSpPr>
        <p:spPr>
          <a:xfrm>
            <a:off x="205906" y="4926190"/>
            <a:ext cx="699800" cy="615553"/>
          </a:xfrm>
          <a:prstGeom prst="rect">
            <a:avLst/>
          </a:prstGeom>
        </p:spPr>
        <p:txBody>
          <a:bodyPr wrap="square" lIns="0" tIns="0" rIns="0" bIns="0" rtlCol="0" anchor="t">
            <a:spAutoFit/>
          </a:bodyPr>
          <a:lstStyle/>
          <a:p>
            <a:pPr algn="ctr">
              <a:lnSpc>
                <a:spcPts val="4759"/>
              </a:lnSpc>
              <a:spcBef>
                <a:spcPct val="0"/>
              </a:spcBef>
            </a:pPr>
            <a:r>
              <a:rPr lang="en-US" sz="3399" b="1" spc="33">
                <a:solidFill>
                  <a:srgbClr val="FFAE13"/>
                </a:solidFill>
                <a:latin typeface="Glacial Indifference Bold"/>
                <a:ea typeface="Glacial Indifference Bold"/>
                <a:cs typeface="Glacial Indifference Bold"/>
                <a:sym typeface="Glacial Indifference Bold"/>
              </a:rPr>
              <a:t>C.</a:t>
            </a:r>
          </a:p>
        </p:txBody>
      </p:sp>
      <p:sp>
        <p:nvSpPr>
          <p:cNvPr id="12" name="TextBox 12"/>
          <p:cNvSpPr txBox="1"/>
          <p:nvPr/>
        </p:nvSpPr>
        <p:spPr>
          <a:xfrm>
            <a:off x="365604" y="7508356"/>
            <a:ext cx="415379" cy="615553"/>
          </a:xfrm>
          <a:prstGeom prst="rect">
            <a:avLst/>
          </a:prstGeom>
        </p:spPr>
        <p:txBody>
          <a:bodyPr wrap="square" lIns="0" tIns="0" rIns="0" bIns="0" rtlCol="0" anchor="t">
            <a:spAutoFit/>
          </a:bodyPr>
          <a:lstStyle/>
          <a:p>
            <a:pPr algn="ctr">
              <a:lnSpc>
                <a:spcPts val="4759"/>
              </a:lnSpc>
              <a:spcBef>
                <a:spcPct val="0"/>
              </a:spcBef>
            </a:pPr>
            <a:r>
              <a:rPr lang="en-US" sz="3399" b="1" spc="33">
                <a:solidFill>
                  <a:srgbClr val="FFAE13"/>
                </a:solidFill>
                <a:latin typeface="Glacial Indifference Bold"/>
                <a:ea typeface="Glacial Indifference Bold"/>
                <a:cs typeface="Glacial Indifference Bold"/>
                <a:sym typeface="Glacial Indifference Bold"/>
              </a:rPr>
              <a:t>D.</a:t>
            </a:r>
          </a:p>
        </p:txBody>
      </p:sp>
      <p:grpSp>
        <p:nvGrpSpPr>
          <p:cNvPr id="13" name="Group 13"/>
          <p:cNvGrpSpPr/>
          <p:nvPr/>
        </p:nvGrpSpPr>
        <p:grpSpPr>
          <a:xfrm rot="7109849">
            <a:off x="8626158" y="5308467"/>
            <a:ext cx="13384773" cy="182152"/>
            <a:chOff x="0" y="0"/>
            <a:chExt cx="4816593" cy="65548"/>
          </a:xfrm>
        </p:grpSpPr>
        <p:sp>
          <p:nvSpPr>
            <p:cNvPr id="14" name="Freeform 14"/>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a:p>
          </p:txBody>
        </p:sp>
        <p:sp>
          <p:nvSpPr>
            <p:cNvPr id="15" name="TextBox 15"/>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grpSp>
        <p:nvGrpSpPr>
          <p:cNvPr id="16" name="Group 16"/>
          <p:cNvGrpSpPr/>
          <p:nvPr/>
        </p:nvGrpSpPr>
        <p:grpSpPr>
          <a:xfrm rot="7109849">
            <a:off x="8381586" y="5176088"/>
            <a:ext cx="13384773" cy="182152"/>
            <a:chOff x="0" y="0"/>
            <a:chExt cx="4816593" cy="65548"/>
          </a:xfrm>
        </p:grpSpPr>
        <p:sp>
          <p:nvSpPr>
            <p:cNvPr id="17" name="Freeform 17"/>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a:p>
          </p:txBody>
        </p:sp>
        <p:sp>
          <p:nvSpPr>
            <p:cNvPr id="18" name="TextBox 18"/>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grpSp>
        <p:nvGrpSpPr>
          <p:cNvPr id="19" name="Group 19"/>
          <p:cNvGrpSpPr/>
          <p:nvPr/>
        </p:nvGrpSpPr>
        <p:grpSpPr>
          <a:xfrm rot="7109849">
            <a:off x="8137014" y="5043709"/>
            <a:ext cx="13384773" cy="182152"/>
            <a:chOff x="0" y="0"/>
            <a:chExt cx="4816593" cy="65548"/>
          </a:xfrm>
        </p:grpSpPr>
        <p:sp>
          <p:nvSpPr>
            <p:cNvPr id="20" name="Freeform 20"/>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a:p>
          </p:txBody>
        </p:sp>
        <p:sp>
          <p:nvSpPr>
            <p:cNvPr id="21" name="TextBox 21"/>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sp>
        <p:nvSpPr>
          <p:cNvPr id="22" name="Freeform 22"/>
          <p:cNvSpPr/>
          <p:nvPr/>
        </p:nvSpPr>
        <p:spPr>
          <a:xfrm>
            <a:off x="13389447" y="3799147"/>
            <a:ext cx="4713069"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a:p>
        </p:txBody>
      </p:sp>
      <p:sp>
        <p:nvSpPr>
          <p:cNvPr id="23" name="TextBox 23"/>
          <p:cNvSpPr txBox="1"/>
          <p:nvPr/>
        </p:nvSpPr>
        <p:spPr>
          <a:xfrm>
            <a:off x="508320" y="3573640"/>
            <a:ext cx="12140880" cy="1577355"/>
          </a:xfrm>
          <a:prstGeom prst="rect">
            <a:avLst/>
          </a:prstGeom>
        </p:spPr>
        <p:txBody>
          <a:bodyPr wrap="square" lIns="0" tIns="0" rIns="0" bIns="0" rtlCol="0" anchor="t">
            <a:spAutoFit/>
          </a:bodyPr>
          <a:lstStyle/>
          <a:p>
            <a:pPr algn="ctr">
              <a:lnSpc>
                <a:spcPts val="4060"/>
              </a:lnSpc>
              <a:spcBef>
                <a:spcPct val="0"/>
              </a:spcBef>
            </a:pPr>
            <a:r>
              <a:rPr lang="en-US" sz="2600" b="1" u="sng" spc="29">
                <a:solidFill>
                  <a:srgbClr val="036459"/>
                </a:solidFill>
                <a:latin typeface="Glacial Indifference Bold"/>
                <a:ea typeface="Glacial Indifference Bold"/>
                <a:cs typeface="Glacial Indifference Bold"/>
                <a:sym typeface="Glacial Indifference Bold"/>
              </a:rPr>
              <a:t>Paragraph 3,line 3-6:</a:t>
            </a:r>
            <a:r>
              <a:rPr lang="en-US" sz="2600" b="1" spc="29">
                <a:solidFill>
                  <a:srgbClr val="C90510"/>
                </a:solidFill>
                <a:latin typeface="Glacial Indifference Bold"/>
                <a:ea typeface="Glacial Indifference Bold"/>
                <a:cs typeface="Glacial Indifference Bold"/>
                <a:sym typeface="Glacial Indifference Bold"/>
              </a:rPr>
              <a:t>“Since anyone with access to computers and the Internet can post or share information online, it raises the question of how credible it is”.</a:t>
            </a:r>
          </a:p>
        </p:txBody>
      </p:sp>
      <p:sp>
        <p:nvSpPr>
          <p:cNvPr id="24" name="TextBox 24"/>
          <p:cNvSpPr txBox="1"/>
          <p:nvPr/>
        </p:nvSpPr>
        <p:spPr>
          <a:xfrm>
            <a:off x="780983" y="6195732"/>
            <a:ext cx="11365573" cy="1003480"/>
          </a:xfrm>
          <a:prstGeom prst="rect">
            <a:avLst/>
          </a:prstGeom>
        </p:spPr>
        <p:txBody>
          <a:bodyPr wrap="square" lIns="0" tIns="0" rIns="0" bIns="0" rtlCol="0" anchor="t">
            <a:spAutoFit/>
          </a:bodyPr>
          <a:lstStyle/>
          <a:p>
            <a:pPr algn="ctr">
              <a:lnSpc>
                <a:spcPts val="4059"/>
              </a:lnSpc>
              <a:spcBef>
                <a:spcPct val="0"/>
              </a:spcBef>
            </a:pPr>
            <a:r>
              <a:rPr lang="en-US" sz="2600" b="1" spc="28">
                <a:solidFill>
                  <a:srgbClr val="036459"/>
                </a:solidFill>
                <a:latin typeface="Glacial Indifference Bold"/>
                <a:ea typeface="Glacial Indifference Bold"/>
                <a:cs typeface="Glacial Indifference Bold"/>
                <a:sym typeface="Glacial Indifference Bold"/>
              </a:rPr>
              <a:t> </a:t>
            </a:r>
            <a:r>
              <a:rPr lang="en-US" sz="2600" b="1" u="sng" spc="28">
                <a:solidFill>
                  <a:srgbClr val="036459"/>
                </a:solidFill>
                <a:latin typeface="Glacial Indifference Bold"/>
                <a:ea typeface="Glacial Indifference Bold"/>
                <a:cs typeface="Glacial Indifference Bold"/>
                <a:sym typeface="Glacial Indifference Bold"/>
              </a:rPr>
              <a:t>Paragraph 3, line 11-15:</a:t>
            </a:r>
            <a:r>
              <a:rPr lang="en-US" sz="2600" b="1" spc="28">
                <a:solidFill>
                  <a:srgbClr val="C90510"/>
                </a:solidFill>
                <a:latin typeface="Glacial Indifference Bold"/>
                <a:ea typeface="Glacial Indifference Bold"/>
                <a:cs typeface="Glacial Indifference Bold"/>
                <a:sym typeface="Glacial Indifference Bold"/>
              </a:rPr>
              <a:t>“There are still remote or disadvantaged areas in Viet Nam where access to technology is limited or too expensive”.</a:t>
            </a:r>
          </a:p>
        </p:txBody>
      </p:sp>
      <p:sp>
        <p:nvSpPr>
          <p:cNvPr id="25" name="TextBox 25"/>
          <p:cNvSpPr txBox="1"/>
          <p:nvPr/>
        </p:nvSpPr>
        <p:spPr>
          <a:xfrm>
            <a:off x="773210" y="8294579"/>
            <a:ext cx="11571189" cy="525785"/>
          </a:xfrm>
          <a:prstGeom prst="rect">
            <a:avLst/>
          </a:prstGeom>
        </p:spPr>
        <p:txBody>
          <a:bodyPr wrap="square" lIns="0" tIns="0" rIns="0" bIns="0" rtlCol="0" anchor="t">
            <a:spAutoFit/>
          </a:bodyPr>
          <a:lstStyle/>
          <a:p>
            <a:pPr algn="ctr">
              <a:lnSpc>
                <a:spcPts val="4059"/>
              </a:lnSpc>
              <a:spcBef>
                <a:spcPct val="0"/>
              </a:spcBef>
            </a:pPr>
            <a:r>
              <a:rPr lang="en-US" sz="2600" b="1" spc="28">
                <a:solidFill>
                  <a:srgbClr val="C90510"/>
                </a:solidFill>
                <a:latin typeface="Glacial Indifference Bold"/>
                <a:ea typeface="Glacial Indifference Bold"/>
                <a:cs typeface="Glacial Indifference Bold"/>
                <a:sym typeface="Glacial Indifference Bold"/>
              </a:rPr>
              <a:t> </a:t>
            </a:r>
            <a:r>
              <a:rPr lang="en-US" sz="2600" b="1" u="sng" spc="28">
                <a:solidFill>
                  <a:srgbClr val="036459"/>
                </a:solidFill>
                <a:latin typeface="Glacial Indifference Bold"/>
                <a:ea typeface="Glacial Indifference Bold"/>
                <a:cs typeface="Glacial Indifference Bold"/>
                <a:sym typeface="Glacial Indifference Bold"/>
              </a:rPr>
              <a:t>Paragraph 3,line 14-15:</a:t>
            </a:r>
            <a:r>
              <a:rPr lang="en-US" sz="2600" b="1" spc="28">
                <a:solidFill>
                  <a:srgbClr val="C90510"/>
                </a:solidFill>
                <a:latin typeface="Glacial Indifference Bold"/>
                <a:ea typeface="Glacial Indifference Bold"/>
                <a:cs typeface="Glacial Indifference Bold"/>
                <a:sym typeface="Glacial Indifference Bold"/>
              </a:rPr>
              <a:t>“Many people also still struggle with technology”.</a:t>
            </a:r>
          </a:p>
        </p:txBody>
      </p:sp>
    </p:spTree>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5204" y="854703"/>
            <a:ext cx="1188341"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sz="2400"/>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sz="2400"/>
            </a:p>
          </p:txBody>
        </p:sp>
      </p:grpSp>
      <p:sp>
        <p:nvSpPr>
          <p:cNvPr id="5" name="TextBox 5"/>
          <p:cNvSpPr txBox="1"/>
          <p:nvPr/>
        </p:nvSpPr>
        <p:spPr>
          <a:xfrm>
            <a:off x="508320" y="726877"/>
            <a:ext cx="522110" cy="1179169"/>
          </a:xfrm>
          <a:prstGeom prst="rect">
            <a:avLst/>
          </a:prstGeom>
        </p:spPr>
        <p:txBody>
          <a:bodyPr lIns="0" tIns="0" rIns="0" bIns="0" rtlCol="0" anchor="t">
            <a:spAutoFit/>
          </a:bodyPr>
          <a:lstStyle/>
          <a:p>
            <a:pPr algn="ctr">
              <a:lnSpc>
                <a:spcPts val="9659"/>
              </a:lnSpc>
            </a:pPr>
            <a:r>
              <a:rPr lang="en-US" sz="8000">
                <a:solidFill>
                  <a:srgbClr val="F6F6E9"/>
                </a:solidFill>
                <a:latin typeface="Cubao"/>
                <a:ea typeface="Cubao"/>
                <a:cs typeface="Cubao"/>
                <a:sym typeface="Cubao"/>
              </a:rPr>
              <a:t>4</a:t>
            </a:r>
          </a:p>
        </p:txBody>
      </p:sp>
      <p:sp>
        <p:nvSpPr>
          <p:cNvPr id="6" name="TextBox 6"/>
          <p:cNvSpPr txBox="1"/>
          <p:nvPr/>
        </p:nvSpPr>
        <p:spPr>
          <a:xfrm>
            <a:off x="1528628" y="812602"/>
            <a:ext cx="13789916" cy="1282402"/>
          </a:xfrm>
          <a:prstGeom prst="rect">
            <a:avLst/>
          </a:prstGeom>
        </p:spPr>
        <p:txBody>
          <a:bodyPr lIns="0" tIns="0" rIns="0" bIns="0" rtlCol="0" anchor="t">
            <a:spAutoFit/>
          </a:bodyPr>
          <a:lstStyle/>
          <a:p>
            <a:pPr algn="ctr">
              <a:lnSpc>
                <a:spcPts val="5040"/>
              </a:lnSpc>
            </a:pPr>
            <a:r>
              <a:rPr lang="en-US" sz="4400">
                <a:solidFill>
                  <a:srgbClr val="000000"/>
                </a:solidFill>
                <a:latin typeface="Cubao"/>
                <a:ea typeface="Cubao"/>
                <a:cs typeface="Cubao"/>
                <a:sym typeface="Cubao"/>
              </a:rPr>
              <a:t> Why does Hoa say 'here to stay' in her opinion piece?</a:t>
            </a:r>
          </a:p>
        </p:txBody>
      </p:sp>
      <p:sp>
        <p:nvSpPr>
          <p:cNvPr id="7" name="TextBox 7"/>
          <p:cNvSpPr txBox="1"/>
          <p:nvPr/>
        </p:nvSpPr>
        <p:spPr>
          <a:xfrm>
            <a:off x="763653" y="2436443"/>
            <a:ext cx="12360747" cy="1051570"/>
          </a:xfrm>
          <a:prstGeom prst="rect">
            <a:avLst/>
          </a:prstGeom>
        </p:spPr>
        <p:txBody>
          <a:bodyPr lIns="0" tIns="0" rIns="0" bIns="0" rtlCol="0" anchor="t">
            <a:spAutoFit/>
          </a:bodyPr>
          <a:lstStyle/>
          <a:p>
            <a:pPr algn="ctr">
              <a:lnSpc>
                <a:spcPts val="4060"/>
              </a:lnSpc>
              <a:spcBef>
                <a:spcPct val="0"/>
              </a:spcBef>
            </a:pPr>
            <a:r>
              <a:rPr lang="en-US" sz="3600" b="1" spc="29">
                <a:solidFill>
                  <a:srgbClr val="000000"/>
                </a:solidFill>
                <a:latin typeface="Glacial Indifference Bold"/>
                <a:ea typeface="Glacial Indifference Bold"/>
                <a:cs typeface="Glacial Indifference Bold"/>
                <a:sym typeface="Glacial Indifference Bold"/>
              </a:rPr>
              <a:t> To show that digital media will only continue to be used in her country.</a:t>
            </a:r>
          </a:p>
        </p:txBody>
      </p:sp>
      <p:sp>
        <p:nvSpPr>
          <p:cNvPr id="8" name="TextBox 8"/>
          <p:cNvSpPr txBox="1"/>
          <p:nvPr/>
        </p:nvSpPr>
        <p:spPr>
          <a:xfrm>
            <a:off x="959461" y="3402053"/>
            <a:ext cx="11704290" cy="1051570"/>
          </a:xfrm>
          <a:prstGeom prst="rect">
            <a:avLst/>
          </a:prstGeom>
        </p:spPr>
        <p:txBody>
          <a:bodyPr lIns="0" tIns="0" rIns="0" bIns="0" rtlCol="0" anchor="t">
            <a:spAutoFit/>
          </a:bodyPr>
          <a:lstStyle/>
          <a:p>
            <a:pPr algn="ctr">
              <a:lnSpc>
                <a:spcPts val="4060"/>
              </a:lnSpc>
              <a:spcBef>
                <a:spcPct val="0"/>
              </a:spcBef>
            </a:pPr>
            <a:r>
              <a:rPr lang="en-US" sz="3600" b="1" spc="29">
                <a:solidFill>
                  <a:srgbClr val="000000"/>
                </a:solidFill>
                <a:latin typeface="Glacial Indifference Bold"/>
                <a:ea typeface="Glacial Indifference Bold"/>
                <a:cs typeface="Glacial Indifference Bold"/>
                <a:sym typeface="Glacial Indifference Bold"/>
              </a:rPr>
              <a:t>To confirm her opinion that traditional media has become a part of life and will continue to be popular.</a:t>
            </a:r>
          </a:p>
        </p:txBody>
      </p:sp>
      <p:sp>
        <p:nvSpPr>
          <p:cNvPr id="9" name="TextBox 9"/>
          <p:cNvSpPr txBox="1"/>
          <p:nvPr/>
        </p:nvSpPr>
        <p:spPr>
          <a:xfrm>
            <a:off x="872582" y="4699284"/>
            <a:ext cx="11967548" cy="1051570"/>
          </a:xfrm>
          <a:prstGeom prst="rect">
            <a:avLst/>
          </a:prstGeom>
        </p:spPr>
        <p:txBody>
          <a:bodyPr wrap="square" lIns="0" tIns="0" rIns="0" bIns="0" rtlCol="0" anchor="t">
            <a:spAutoFit/>
          </a:bodyPr>
          <a:lstStyle/>
          <a:p>
            <a:pPr algn="ctr">
              <a:lnSpc>
                <a:spcPts val="4060"/>
              </a:lnSpc>
              <a:spcBef>
                <a:spcPct val="0"/>
              </a:spcBef>
            </a:pPr>
            <a:r>
              <a:rPr lang="en-US" sz="3600" b="1" spc="29" dirty="0">
                <a:solidFill>
                  <a:srgbClr val="000000"/>
                </a:solidFill>
                <a:latin typeface="Glacial Indifference Bold"/>
                <a:ea typeface="Glacial Indifference Bold"/>
                <a:cs typeface="Glacial Indifference Bold"/>
                <a:sym typeface="Glacial Indifference Bold"/>
              </a:rPr>
              <a:t>To emphasize that printed newspapers can easily be sent to remote places.</a:t>
            </a:r>
          </a:p>
        </p:txBody>
      </p:sp>
      <p:sp>
        <p:nvSpPr>
          <p:cNvPr id="10" name="TextBox 10"/>
          <p:cNvSpPr txBox="1"/>
          <p:nvPr/>
        </p:nvSpPr>
        <p:spPr>
          <a:xfrm>
            <a:off x="872582" y="5913623"/>
            <a:ext cx="9215572" cy="1051570"/>
          </a:xfrm>
          <a:prstGeom prst="rect">
            <a:avLst/>
          </a:prstGeom>
        </p:spPr>
        <p:txBody>
          <a:bodyPr wrap="square" lIns="0" tIns="0" rIns="0" bIns="0" rtlCol="0" anchor="t">
            <a:spAutoFit/>
          </a:bodyPr>
          <a:lstStyle/>
          <a:p>
            <a:pPr algn="ctr">
              <a:lnSpc>
                <a:spcPts val="4060"/>
              </a:lnSpc>
              <a:spcBef>
                <a:spcPct val="0"/>
              </a:spcBef>
            </a:pPr>
            <a:r>
              <a:rPr lang="en-US" sz="3600" b="1" spc="29" dirty="0">
                <a:solidFill>
                  <a:srgbClr val="000000"/>
                </a:solidFill>
                <a:latin typeface="Glacial Indifference Bold"/>
                <a:ea typeface="Glacial Indifference Bold"/>
                <a:cs typeface="Glacial Indifference Bold"/>
                <a:sym typeface="Glacial Indifference Bold"/>
              </a:rPr>
              <a:t>To state her opinion that digital media is on the rise</a:t>
            </a:r>
          </a:p>
        </p:txBody>
      </p:sp>
      <p:sp>
        <p:nvSpPr>
          <p:cNvPr id="11" name="TextBox 11"/>
          <p:cNvSpPr txBox="1"/>
          <p:nvPr/>
        </p:nvSpPr>
        <p:spPr>
          <a:xfrm>
            <a:off x="342236" y="2505395"/>
            <a:ext cx="688194"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A.</a:t>
            </a:r>
          </a:p>
        </p:txBody>
      </p:sp>
      <p:sp>
        <p:nvSpPr>
          <p:cNvPr id="12" name="TextBox 12"/>
          <p:cNvSpPr txBox="1"/>
          <p:nvPr/>
        </p:nvSpPr>
        <p:spPr>
          <a:xfrm>
            <a:off x="346106" y="3408245"/>
            <a:ext cx="613353" cy="615553"/>
          </a:xfrm>
          <a:prstGeom prst="rect">
            <a:avLst/>
          </a:prstGeom>
        </p:spPr>
        <p:txBody>
          <a:bodyPr wrap="square" lIns="0" tIns="0" rIns="0" bIns="0" rtlCol="0" anchor="t">
            <a:spAutoFit/>
          </a:bodyPr>
          <a:lstStyle/>
          <a:p>
            <a:pPr algn="ctr">
              <a:lnSpc>
                <a:spcPts val="4759"/>
              </a:lnSpc>
              <a:spcBef>
                <a:spcPct val="0"/>
              </a:spcBef>
            </a:pPr>
            <a:r>
              <a:rPr lang="en-US" sz="4000" b="1" spc="33">
                <a:solidFill>
                  <a:srgbClr val="FFAE13"/>
                </a:solidFill>
                <a:latin typeface="Glacial Indifference Bold"/>
                <a:ea typeface="Glacial Indifference Bold"/>
                <a:cs typeface="Glacial Indifference Bold"/>
                <a:sym typeface="Glacial Indifference Bold"/>
              </a:rPr>
              <a:t>B.</a:t>
            </a:r>
          </a:p>
        </p:txBody>
      </p:sp>
      <p:sp>
        <p:nvSpPr>
          <p:cNvPr id="13" name="TextBox 13"/>
          <p:cNvSpPr txBox="1"/>
          <p:nvPr/>
        </p:nvSpPr>
        <p:spPr>
          <a:xfrm>
            <a:off x="285957" y="4641578"/>
            <a:ext cx="623934"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C.</a:t>
            </a:r>
          </a:p>
        </p:txBody>
      </p:sp>
      <p:sp>
        <p:nvSpPr>
          <p:cNvPr id="14" name="TextBox 14"/>
          <p:cNvSpPr txBox="1"/>
          <p:nvPr/>
        </p:nvSpPr>
        <p:spPr>
          <a:xfrm>
            <a:off x="336593" y="5813946"/>
            <a:ext cx="622866" cy="615553"/>
          </a:xfrm>
          <a:prstGeom prst="rect">
            <a:avLst/>
          </a:prstGeom>
        </p:spPr>
        <p:txBody>
          <a:bodyPr wrap="square" lIns="0" tIns="0" rIns="0" bIns="0" rtlCol="0" anchor="t">
            <a:spAutoFit/>
          </a:bodyPr>
          <a:lstStyle/>
          <a:p>
            <a:pPr algn="ctr">
              <a:lnSpc>
                <a:spcPts val="4759"/>
              </a:lnSpc>
              <a:spcBef>
                <a:spcPct val="0"/>
              </a:spcBef>
            </a:pPr>
            <a:r>
              <a:rPr lang="en-US" sz="4000" b="1" spc="33" dirty="0">
                <a:solidFill>
                  <a:srgbClr val="FFAE13"/>
                </a:solidFill>
                <a:latin typeface="Glacial Indifference Bold"/>
                <a:ea typeface="Glacial Indifference Bold"/>
                <a:cs typeface="Glacial Indifference Bold"/>
                <a:sym typeface="Glacial Indifference Bold"/>
              </a:rPr>
              <a:t>D.</a:t>
            </a:r>
          </a:p>
        </p:txBody>
      </p:sp>
      <p:grpSp>
        <p:nvGrpSpPr>
          <p:cNvPr id="15" name="Group 15"/>
          <p:cNvGrpSpPr/>
          <p:nvPr/>
        </p:nvGrpSpPr>
        <p:grpSpPr>
          <a:xfrm rot="7109849">
            <a:off x="8626158" y="5308467"/>
            <a:ext cx="13384773" cy="182152"/>
            <a:chOff x="0" y="0"/>
            <a:chExt cx="4816593" cy="65548"/>
          </a:xfrm>
        </p:grpSpPr>
        <p:sp>
          <p:nvSpPr>
            <p:cNvPr id="16" name="Freeform 16"/>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17" name="TextBox 17"/>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18" name="Group 18"/>
          <p:cNvGrpSpPr/>
          <p:nvPr/>
        </p:nvGrpSpPr>
        <p:grpSpPr>
          <a:xfrm rot="7109849">
            <a:off x="8381586" y="5176088"/>
            <a:ext cx="13384773" cy="182152"/>
            <a:chOff x="0" y="0"/>
            <a:chExt cx="4816593" cy="65548"/>
          </a:xfrm>
        </p:grpSpPr>
        <p:sp>
          <p:nvSpPr>
            <p:cNvPr id="19" name="Freeform 19"/>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sz="2400"/>
            </a:p>
          </p:txBody>
        </p:sp>
        <p:sp>
          <p:nvSpPr>
            <p:cNvPr id="20" name="TextBox 20"/>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grpSp>
        <p:nvGrpSpPr>
          <p:cNvPr id="21" name="Group 21"/>
          <p:cNvGrpSpPr/>
          <p:nvPr/>
        </p:nvGrpSpPr>
        <p:grpSpPr>
          <a:xfrm rot="7109849">
            <a:off x="8137014" y="5043709"/>
            <a:ext cx="13384773" cy="182152"/>
            <a:chOff x="0" y="0"/>
            <a:chExt cx="4816593" cy="65548"/>
          </a:xfrm>
        </p:grpSpPr>
        <p:sp>
          <p:nvSpPr>
            <p:cNvPr id="22" name="Freeform 22"/>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sz="2400"/>
            </a:p>
          </p:txBody>
        </p:sp>
        <p:sp>
          <p:nvSpPr>
            <p:cNvPr id="23" name="TextBox 23"/>
            <p:cNvSpPr txBox="1"/>
            <p:nvPr/>
          </p:nvSpPr>
          <p:spPr>
            <a:xfrm>
              <a:off x="0" y="-38100"/>
              <a:ext cx="4816593" cy="103648"/>
            </a:xfrm>
            <a:prstGeom prst="rect">
              <a:avLst/>
            </a:prstGeom>
          </p:spPr>
          <p:txBody>
            <a:bodyPr lIns="50800" tIns="50800" rIns="50800" bIns="50800" rtlCol="0" anchor="ctr"/>
            <a:lstStyle/>
            <a:p>
              <a:pPr algn="ctr">
                <a:lnSpc>
                  <a:spcPts val="1901"/>
                </a:lnSpc>
              </a:pPr>
              <a:endParaRPr sz="2400"/>
            </a:p>
          </p:txBody>
        </p:sp>
      </p:grpSp>
      <p:sp>
        <p:nvSpPr>
          <p:cNvPr id="24" name="Freeform 24"/>
          <p:cNvSpPr/>
          <p:nvPr/>
        </p:nvSpPr>
        <p:spPr>
          <a:xfrm>
            <a:off x="13389447" y="3799147"/>
            <a:ext cx="4713069"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sz="2400"/>
          </a:p>
        </p:txBody>
      </p:sp>
    </p:spTree>
    <p:extLst>
      <p:ext uri="{BB962C8B-B14F-4D97-AF65-F5344CB8AC3E}">
        <p14:creationId xmlns:p14="http://schemas.microsoft.com/office/powerpoint/2010/main" val="3544169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5204" y="854703"/>
            <a:ext cx="1188341" cy="11883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57150"/>
              <a:ext cx="660400" cy="793750"/>
            </a:xfrm>
            <a:prstGeom prst="rect">
              <a:avLst/>
            </a:prstGeom>
          </p:spPr>
          <p:txBody>
            <a:bodyPr lIns="50800" tIns="50800" rIns="50800" bIns="50800" rtlCol="0" anchor="ctr"/>
            <a:lstStyle/>
            <a:p>
              <a:pPr algn="ctr">
                <a:lnSpc>
                  <a:spcPts val="9659"/>
                </a:lnSpc>
              </a:pPr>
              <a:endParaRPr/>
            </a:p>
          </p:txBody>
        </p:sp>
      </p:grpSp>
      <p:sp>
        <p:nvSpPr>
          <p:cNvPr id="5" name="TextBox 5"/>
          <p:cNvSpPr txBox="1"/>
          <p:nvPr/>
        </p:nvSpPr>
        <p:spPr>
          <a:xfrm>
            <a:off x="508320" y="726877"/>
            <a:ext cx="522110" cy="1243968"/>
          </a:xfrm>
          <a:prstGeom prst="rect">
            <a:avLst/>
          </a:prstGeom>
        </p:spPr>
        <p:txBody>
          <a:bodyPr lIns="0" tIns="0" rIns="0" bIns="0" rtlCol="0" anchor="t">
            <a:spAutoFit/>
          </a:bodyPr>
          <a:lstStyle/>
          <a:p>
            <a:pPr algn="ctr">
              <a:lnSpc>
                <a:spcPts val="9659"/>
              </a:lnSpc>
            </a:pPr>
            <a:r>
              <a:rPr lang="en-US" sz="6899">
                <a:solidFill>
                  <a:srgbClr val="F6F6E9"/>
                </a:solidFill>
                <a:latin typeface="Cubao"/>
                <a:ea typeface="Cubao"/>
                <a:cs typeface="Cubao"/>
                <a:sym typeface="Cubao"/>
              </a:rPr>
              <a:t>4</a:t>
            </a:r>
          </a:p>
        </p:txBody>
      </p:sp>
      <p:sp>
        <p:nvSpPr>
          <p:cNvPr id="6" name="TextBox 6"/>
          <p:cNvSpPr txBox="1"/>
          <p:nvPr/>
        </p:nvSpPr>
        <p:spPr>
          <a:xfrm>
            <a:off x="1528628" y="812602"/>
            <a:ext cx="13789916" cy="661034"/>
          </a:xfrm>
          <a:prstGeom prst="rect">
            <a:avLst/>
          </a:prstGeom>
        </p:spPr>
        <p:txBody>
          <a:bodyPr lIns="0" tIns="0" rIns="0" bIns="0" rtlCol="0" anchor="t">
            <a:spAutoFit/>
          </a:bodyPr>
          <a:lstStyle/>
          <a:p>
            <a:pPr algn="ctr">
              <a:lnSpc>
                <a:spcPts val="5040"/>
              </a:lnSpc>
            </a:pPr>
            <a:r>
              <a:rPr lang="en-US" sz="3600">
                <a:solidFill>
                  <a:srgbClr val="000000"/>
                </a:solidFill>
                <a:latin typeface="Cubao"/>
                <a:ea typeface="Cubao"/>
                <a:cs typeface="Cubao"/>
                <a:sym typeface="Cubao"/>
              </a:rPr>
              <a:t> Why does Hoa say 'here to stay' in her opinion piece?</a:t>
            </a:r>
          </a:p>
        </p:txBody>
      </p:sp>
      <p:sp>
        <p:nvSpPr>
          <p:cNvPr id="7" name="TextBox 7"/>
          <p:cNvSpPr txBox="1"/>
          <p:nvPr/>
        </p:nvSpPr>
        <p:spPr>
          <a:xfrm>
            <a:off x="872582" y="2603710"/>
            <a:ext cx="12360747" cy="497840"/>
          </a:xfrm>
          <a:prstGeom prst="rect">
            <a:avLst/>
          </a:prstGeom>
        </p:spPr>
        <p:txBody>
          <a:bodyPr lIns="0" tIns="0" rIns="0" bIns="0" rtlCol="0" anchor="t">
            <a:spAutoFit/>
          </a:bodyPr>
          <a:lstStyle/>
          <a:p>
            <a:pPr algn="ctr">
              <a:lnSpc>
                <a:spcPts val="4060"/>
              </a:lnSpc>
              <a:spcBef>
                <a:spcPct val="0"/>
              </a:spcBef>
            </a:pPr>
            <a:r>
              <a:rPr lang="en-US" sz="2900" b="1" spc="29">
                <a:solidFill>
                  <a:srgbClr val="000000"/>
                </a:solidFill>
                <a:latin typeface="Glacial Indifference Bold"/>
                <a:ea typeface="Glacial Indifference Bold"/>
                <a:cs typeface="Glacial Indifference Bold"/>
                <a:sym typeface="Glacial Indifference Bold"/>
              </a:rPr>
              <a:t> To show that digital media will only continue to be used in her country.</a:t>
            </a:r>
          </a:p>
        </p:txBody>
      </p:sp>
      <p:sp>
        <p:nvSpPr>
          <p:cNvPr id="8" name="TextBox 8"/>
          <p:cNvSpPr txBox="1"/>
          <p:nvPr/>
        </p:nvSpPr>
        <p:spPr>
          <a:xfrm>
            <a:off x="959461" y="3402053"/>
            <a:ext cx="11704290" cy="1012190"/>
          </a:xfrm>
          <a:prstGeom prst="rect">
            <a:avLst/>
          </a:prstGeom>
        </p:spPr>
        <p:txBody>
          <a:bodyPr lIns="0" tIns="0" rIns="0" bIns="0" rtlCol="0" anchor="t">
            <a:spAutoFit/>
          </a:bodyPr>
          <a:lstStyle/>
          <a:p>
            <a:pPr algn="ctr">
              <a:lnSpc>
                <a:spcPts val="4060"/>
              </a:lnSpc>
              <a:spcBef>
                <a:spcPct val="0"/>
              </a:spcBef>
            </a:pPr>
            <a:r>
              <a:rPr lang="en-US" sz="2900" b="1" spc="29">
                <a:solidFill>
                  <a:srgbClr val="000000"/>
                </a:solidFill>
                <a:latin typeface="Glacial Indifference Bold"/>
                <a:ea typeface="Glacial Indifference Bold"/>
                <a:cs typeface="Glacial Indifference Bold"/>
                <a:sym typeface="Glacial Indifference Bold"/>
              </a:rPr>
              <a:t>To confirm her opinion that traditional media has become a part of life and will continue to be popular.</a:t>
            </a:r>
          </a:p>
        </p:txBody>
      </p:sp>
      <p:sp>
        <p:nvSpPr>
          <p:cNvPr id="9" name="TextBox 9"/>
          <p:cNvSpPr txBox="1"/>
          <p:nvPr/>
        </p:nvSpPr>
        <p:spPr>
          <a:xfrm>
            <a:off x="872582" y="4699284"/>
            <a:ext cx="11967548" cy="1051570"/>
          </a:xfrm>
          <a:prstGeom prst="rect">
            <a:avLst/>
          </a:prstGeom>
        </p:spPr>
        <p:txBody>
          <a:bodyPr wrap="square" lIns="0" tIns="0" rIns="0" bIns="0" rtlCol="0" anchor="t">
            <a:spAutoFit/>
          </a:bodyPr>
          <a:lstStyle/>
          <a:p>
            <a:pPr algn="ctr">
              <a:lnSpc>
                <a:spcPts val="4060"/>
              </a:lnSpc>
              <a:spcBef>
                <a:spcPct val="0"/>
              </a:spcBef>
            </a:pPr>
            <a:r>
              <a:rPr lang="en-US" sz="2900" b="1" spc="29">
                <a:solidFill>
                  <a:srgbClr val="000000"/>
                </a:solidFill>
                <a:latin typeface="Glacial Indifference Bold"/>
                <a:ea typeface="Glacial Indifference Bold"/>
                <a:cs typeface="Glacial Indifference Bold"/>
                <a:sym typeface="Glacial Indifference Bold"/>
              </a:rPr>
              <a:t>To emphasize that printed newspapers can easily be sent to remote places.</a:t>
            </a:r>
          </a:p>
        </p:txBody>
      </p:sp>
      <p:sp>
        <p:nvSpPr>
          <p:cNvPr id="10" name="TextBox 10"/>
          <p:cNvSpPr txBox="1"/>
          <p:nvPr/>
        </p:nvSpPr>
        <p:spPr>
          <a:xfrm>
            <a:off x="872582" y="5913623"/>
            <a:ext cx="9215572" cy="525785"/>
          </a:xfrm>
          <a:prstGeom prst="rect">
            <a:avLst/>
          </a:prstGeom>
        </p:spPr>
        <p:txBody>
          <a:bodyPr wrap="square" lIns="0" tIns="0" rIns="0" bIns="0" rtlCol="0" anchor="t">
            <a:spAutoFit/>
          </a:bodyPr>
          <a:lstStyle/>
          <a:p>
            <a:pPr algn="ctr">
              <a:lnSpc>
                <a:spcPts val="4060"/>
              </a:lnSpc>
              <a:spcBef>
                <a:spcPct val="0"/>
              </a:spcBef>
            </a:pPr>
            <a:r>
              <a:rPr lang="en-US" sz="2900" b="1" spc="29">
                <a:solidFill>
                  <a:srgbClr val="000000"/>
                </a:solidFill>
                <a:latin typeface="Glacial Indifference Bold"/>
                <a:ea typeface="Glacial Indifference Bold"/>
                <a:cs typeface="Glacial Indifference Bold"/>
                <a:sym typeface="Glacial Indifference Bold"/>
              </a:rPr>
              <a:t>To state her opinion that digital media is on the rise</a:t>
            </a:r>
          </a:p>
        </p:txBody>
      </p:sp>
      <p:sp>
        <p:nvSpPr>
          <p:cNvPr id="11" name="TextBox 11"/>
          <p:cNvSpPr txBox="1"/>
          <p:nvPr/>
        </p:nvSpPr>
        <p:spPr>
          <a:xfrm>
            <a:off x="342236" y="2505395"/>
            <a:ext cx="438742" cy="615553"/>
          </a:xfrm>
          <a:prstGeom prst="rect">
            <a:avLst/>
          </a:prstGeom>
        </p:spPr>
        <p:txBody>
          <a:bodyPr wrap="square" lIns="0" tIns="0" rIns="0" bIns="0" rtlCol="0" anchor="t">
            <a:spAutoFit/>
          </a:bodyPr>
          <a:lstStyle/>
          <a:p>
            <a:pPr algn="ctr">
              <a:lnSpc>
                <a:spcPts val="4759"/>
              </a:lnSpc>
              <a:spcBef>
                <a:spcPct val="0"/>
              </a:spcBef>
            </a:pPr>
            <a:r>
              <a:rPr lang="en-US" sz="3399" b="1" spc="33">
                <a:solidFill>
                  <a:srgbClr val="FFAE13"/>
                </a:solidFill>
                <a:latin typeface="Glacial Indifference Bold"/>
                <a:ea typeface="Glacial Indifference Bold"/>
                <a:cs typeface="Glacial Indifference Bold"/>
                <a:sym typeface="Glacial Indifference Bold"/>
              </a:rPr>
              <a:t>A.</a:t>
            </a:r>
          </a:p>
        </p:txBody>
      </p:sp>
      <p:sp>
        <p:nvSpPr>
          <p:cNvPr id="12" name="TextBox 12"/>
          <p:cNvSpPr txBox="1"/>
          <p:nvPr/>
        </p:nvSpPr>
        <p:spPr>
          <a:xfrm>
            <a:off x="346106" y="3408245"/>
            <a:ext cx="408903" cy="615553"/>
          </a:xfrm>
          <a:prstGeom prst="rect">
            <a:avLst/>
          </a:prstGeom>
        </p:spPr>
        <p:txBody>
          <a:bodyPr wrap="square" lIns="0" tIns="0" rIns="0" bIns="0" rtlCol="0" anchor="t">
            <a:spAutoFit/>
          </a:bodyPr>
          <a:lstStyle/>
          <a:p>
            <a:pPr algn="ctr">
              <a:lnSpc>
                <a:spcPts val="4759"/>
              </a:lnSpc>
              <a:spcBef>
                <a:spcPct val="0"/>
              </a:spcBef>
            </a:pPr>
            <a:r>
              <a:rPr lang="en-US" sz="3399" b="1" spc="33">
                <a:solidFill>
                  <a:srgbClr val="FFAE13"/>
                </a:solidFill>
                <a:latin typeface="Glacial Indifference Bold"/>
                <a:ea typeface="Glacial Indifference Bold"/>
                <a:cs typeface="Glacial Indifference Bold"/>
                <a:sym typeface="Glacial Indifference Bold"/>
              </a:rPr>
              <a:t>B.</a:t>
            </a:r>
          </a:p>
        </p:txBody>
      </p:sp>
      <p:sp>
        <p:nvSpPr>
          <p:cNvPr id="13" name="TextBox 13"/>
          <p:cNvSpPr txBox="1"/>
          <p:nvPr/>
        </p:nvSpPr>
        <p:spPr>
          <a:xfrm>
            <a:off x="285957" y="4641578"/>
            <a:ext cx="623934" cy="615553"/>
          </a:xfrm>
          <a:prstGeom prst="rect">
            <a:avLst/>
          </a:prstGeom>
        </p:spPr>
        <p:txBody>
          <a:bodyPr wrap="square" lIns="0" tIns="0" rIns="0" bIns="0" rtlCol="0" anchor="t">
            <a:spAutoFit/>
          </a:bodyPr>
          <a:lstStyle/>
          <a:p>
            <a:pPr algn="ctr">
              <a:lnSpc>
                <a:spcPts val="4759"/>
              </a:lnSpc>
              <a:spcBef>
                <a:spcPct val="0"/>
              </a:spcBef>
            </a:pPr>
            <a:r>
              <a:rPr lang="en-US" sz="3399" b="1" spc="33">
                <a:solidFill>
                  <a:srgbClr val="FFAE13"/>
                </a:solidFill>
                <a:latin typeface="Glacial Indifference Bold"/>
                <a:ea typeface="Glacial Indifference Bold"/>
                <a:cs typeface="Glacial Indifference Bold"/>
                <a:sym typeface="Glacial Indifference Bold"/>
              </a:rPr>
              <a:t>C.</a:t>
            </a:r>
          </a:p>
        </p:txBody>
      </p:sp>
      <p:sp>
        <p:nvSpPr>
          <p:cNvPr id="14" name="TextBox 14"/>
          <p:cNvSpPr txBox="1"/>
          <p:nvPr/>
        </p:nvSpPr>
        <p:spPr>
          <a:xfrm>
            <a:off x="336593" y="5813946"/>
            <a:ext cx="427060" cy="615553"/>
          </a:xfrm>
          <a:prstGeom prst="rect">
            <a:avLst/>
          </a:prstGeom>
        </p:spPr>
        <p:txBody>
          <a:bodyPr wrap="square" lIns="0" tIns="0" rIns="0" bIns="0" rtlCol="0" anchor="t">
            <a:spAutoFit/>
          </a:bodyPr>
          <a:lstStyle/>
          <a:p>
            <a:pPr algn="ctr">
              <a:lnSpc>
                <a:spcPts val="4759"/>
              </a:lnSpc>
              <a:spcBef>
                <a:spcPct val="0"/>
              </a:spcBef>
            </a:pPr>
            <a:r>
              <a:rPr lang="en-US" sz="3399" b="1" spc="33">
                <a:solidFill>
                  <a:srgbClr val="FFAE13"/>
                </a:solidFill>
                <a:latin typeface="Glacial Indifference Bold"/>
                <a:ea typeface="Glacial Indifference Bold"/>
                <a:cs typeface="Glacial Indifference Bold"/>
                <a:sym typeface="Glacial Indifference Bold"/>
              </a:rPr>
              <a:t>D.</a:t>
            </a:r>
          </a:p>
        </p:txBody>
      </p:sp>
      <p:grpSp>
        <p:nvGrpSpPr>
          <p:cNvPr id="15" name="Group 15"/>
          <p:cNvGrpSpPr/>
          <p:nvPr/>
        </p:nvGrpSpPr>
        <p:grpSpPr>
          <a:xfrm rot="7109849">
            <a:off x="8626158" y="5308467"/>
            <a:ext cx="13384773" cy="182152"/>
            <a:chOff x="0" y="0"/>
            <a:chExt cx="4816593" cy="65548"/>
          </a:xfrm>
        </p:grpSpPr>
        <p:sp>
          <p:nvSpPr>
            <p:cNvPr id="16" name="Freeform 16"/>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a:p>
          </p:txBody>
        </p:sp>
        <p:sp>
          <p:nvSpPr>
            <p:cNvPr id="17" name="TextBox 17"/>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grpSp>
        <p:nvGrpSpPr>
          <p:cNvPr id="18" name="Group 18"/>
          <p:cNvGrpSpPr/>
          <p:nvPr/>
        </p:nvGrpSpPr>
        <p:grpSpPr>
          <a:xfrm rot="7109849">
            <a:off x="8381586" y="5176088"/>
            <a:ext cx="13384773" cy="182152"/>
            <a:chOff x="0" y="0"/>
            <a:chExt cx="4816593" cy="65548"/>
          </a:xfrm>
        </p:grpSpPr>
        <p:sp>
          <p:nvSpPr>
            <p:cNvPr id="19" name="Freeform 19"/>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312B30"/>
            </a:solidFill>
          </p:spPr>
          <p:txBody>
            <a:bodyPr/>
            <a:lstStyle/>
            <a:p>
              <a:endParaRPr lang="en-US"/>
            </a:p>
          </p:txBody>
        </p:sp>
        <p:sp>
          <p:nvSpPr>
            <p:cNvPr id="20" name="TextBox 20"/>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grpSp>
        <p:nvGrpSpPr>
          <p:cNvPr id="21" name="Group 21"/>
          <p:cNvGrpSpPr/>
          <p:nvPr/>
        </p:nvGrpSpPr>
        <p:grpSpPr>
          <a:xfrm rot="7109849">
            <a:off x="8137014" y="5043709"/>
            <a:ext cx="13384773" cy="182152"/>
            <a:chOff x="0" y="0"/>
            <a:chExt cx="4816593" cy="65548"/>
          </a:xfrm>
        </p:grpSpPr>
        <p:sp>
          <p:nvSpPr>
            <p:cNvPr id="22" name="Freeform 22"/>
            <p:cNvSpPr/>
            <p:nvPr/>
          </p:nvSpPr>
          <p:spPr>
            <a:xfrm>
              <a:off x="0" y="0"/>
              <a:ext cx="4816592" cy="65548"/>
            </a:xfrm>
            <a:custGeom>
              <a:avLst/>
              <a:gdLst/>
              <a:ahLst/>
              <a:cxnLst/>
              <a:rect l="l" t="t" r="r" b="b"/>
              <a:pathLst>
                <a:path w="4816592" h="65548">
                  <a:moveTo>
                    <a:pt x="0" y="0"/>
                  </a:moveTo>
                  <a:lnTo>
                    <a:pt x="4816592" y="0"/>
                  </a:lnTo>
                  <a:lnTo>
                    <a:pt x="4816592" y="65548"/>
                  </a:lnTo>
                  <a:lnTo>
                    <a:pt x="0" y="65548"/>
                  </a:lnTo>
                  <a:close/>
                </a:path>
              </a:pathLst>
            </a:custGeom>
            <a:solidFill>
              <a:srgbClr val="F0AF99"/>
            </a:solidFill>
          </p:spPr>
          <p:txBody>
            <a:bodyPr/>
            <a:lstStyle/>
            <a:p>
              <a:endParaRPr lang="en-US"/>
            </a:p>
          </p:txBody>
        </p:sp>
        <p:sp>
          <p:nvSpPr>
            <p:cNvPr id="23" name="TextBox 23"/>
            <p:cNvSpPr txBox="1"/>
            <p:nvPr/>
          </p:nvSpPr>
          <p:spPr>
            <a:xfrm>
              <a:off x="0" y="-38100"/>
              <a:ext cx="4816593" cy="103648"/>
            </a:xfrm>
            <a:prstGeom prst="rect">
              <a:avLst/>
            </a:prstGeom>
          </p:spPr>
          <p:txBody>
            <a:bodyPr lIns="50800" tIns="50800" rIns="50800" bIns="50800" rtlCol="0" anchor="ctr"/>
            <a:lstStyle/>
            <a:p>
              <a:pPr algn="ctr">
                <a:lnSpc>
                  <a:spcPts val="1901"/>
                </a:lnSpc>
              </a:pPr>
              <a:endParaRPr/>
            </a:p>
          </p:txBody>
        </p:sp>
      </p:grpSp>
      <p:sp>
        <p:nvSpPr>
          <p:cNvPr id="24" name="Freeform 24"/>
          <p:cNvSpPr/>
          <p:nvPr/>
        </p:nvSpPr>
        <p:spPr>
          <a:xfrm>
            <a:off x="13389447" y="3799147"/>
            <a:ext cx="4713069" cy="5459153"/>
          </a:xfrm>
          <a:custGeom>
            <a:avLst/>
            <a:gdLst/>
            <a:ahLst/>
            <a:cxnLst/>
            <a:rect l="l" t="t" r="r" b="b"/>
            <a:pathLst>
              <a:path w="4713069" h="5459153">
                <a:moveTo>
                  <a:pt x="0" y="0"/>
                </a:moveTo>
                <a:lnTo>
                  <a:pt x="4713069" y="0"/>
                </a:lnTo>
                <a:lnTo>
                  <a:pt x="4713069" y="5459153"/>
                </a:lnTo>
                <a:lnTo>
                  <a:pt x="0" y="5459153"/>
                </a:lnTo>
                <a:lnTo>
                  <a:pt x="0" y="0"/>
                </a:lnTo>
                <a:close/>
              </a:path>
            </a:pathLst>
          </a:custGeom>
          <a:blipFill>
            <a:blip r:embed="rId2"/>
            <a:stretch>
              <a:fillRect/>
            </a:stretch>
          </a:blipFill>
        </p:spPr>
        <p:txBody>
          <a:bodyPr/>
          <a:lstStyle/>
          <a:p>
            <a:endParaRPr lang="en-US"/>
          </a:p>
        </p:txBody>
      </p:sp>
      <p:sp>
        <p:nvSpPr>
          <p:cNvPr id="25" name="Freeform 25"/>
          <p:cNvSpPr/>
          <p:nvPr/>
        </p:nvSpPr>
        <p:spPr>
          <a:xfrm>
            <a:off x="144023" y="3379860"/>
            <a:ext cx="728594" cy="728594"/>
          </a:xfrm>
          <a:custGeom>
            <a:avLst/>
            <a:gdLst/>
            <a:ahLst/>
            <a:cxnLst/>
            <a:rect l="l" t="t" r="r" b="b"/>
            <a:pathLst>
              <a:path w="728594" h="728594">
                <a:moveTo>
                  <a:pt x="0" y="0"/>
                </a:moveTo>
                <a:lnTo>
                  <a:pt x="728594" y="0"/>
                </a:lnTo>
                <a:lnTo>
                  <a:pt x="728594" y="728593"/>
                </a:lnTo>
                <a:lnTo>
                  <a:pt x="0" y="728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6"/>
          <p:cNvSpPr txBox="1"/>
          <p:nvPr/>
        </p:nvSpPr>
        <p:spPr>
          <a:xfrm>
            <a:off x="550123" y="6988854"/>
            <a:ext cx="12045429" cy="1538883"/>
          </a:xfrm>
          <a:prstGeom prst="rect">
            <a:avLst/>
          </a:prstGeom>
        </p:spPr>
        <p:txBody>
          <a:bodyPr lIns="0" tIns="0" rIns="0" bIns="0" rtlCol="0" anchor="t">
            <a:spAutoFit/>
          </a:bodyPr>
          <a:lstStyle/>
          <a:p>
            <a:pPr algn="ctr">
              <a:lnSpc>
                <a:spcPts val="4059"/>
              </a:lnSpc>
              <a:spcBef>
                <a:spcPct val="0"/>
              </a:spcBef>
            </a:pPr>
            <a:r>
              <a:rPr lang="en-US" sz="2900" b="1" u="sng" spc="28">
                <a:solidFill>
                  <a:srgbClr val="036459"/>
                </a:solidFill>
                <a:latin typeface="Glacial Indifference Bold"/>
                <a:ea typeface="Glacial Indifference Bold"/>
                <a:cs typeface="Glacial Indifference Bold"/>
                <a:sym typeface="Glacial Indifference Bold"/>
              </a:rPr>
              <a:t>Paragraph 3, 4 last line:</a:t>
            </a:r>
            <a:r>
              <a:rPr lang="en-US" sz="2900" b="1" spc="28">
                <a:solidFill>
                  <a:srgbClr val="C90510"/>
                </a:solidFill>
                <a:latin typeface="Glacial Indifference Bold"/>
                <a:ea typeface="Glacial Indifference Bold"/>
                <a:cs typeface="Glacial Indifference Bold"/>
                <a:sym typeface="Glacial Indifference Bold"/>
              </a:rPr>
              <a:t> “So although digital media is on the rise, traditional media such as printed newspapers, broadcast TV, and radio is here to stay”.</a:t>
            </a:r>
          </a:p>
        </p:txBody>
      </p:sp>
    </p:spTree>
    <p:extLst>
      <p:ext uri="{BB962C8B-B14F-4D97-AF65-F5344CB8AC3E}">
        <p14:creationId xmlns:p14="http://schemas.microsoft.com/office/powerpoint/2010/main" val="139859360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2 (1) - Trim">
            <a:hlinkClick r:id="" action="ppaction://media"/>
            <a:extLst>
              <a:ext uri="{FF2B5EF4-FFF2-40B4-BE49-F238E27FC236}">
                <a16:creationId xmlns:a16="http://schemas.microsoft.com/office/drawing/2014/main" id="{41DC2FBE-F0DB-7047-8D71-93C7DC45E5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0171"/>
            <a:ext cx="17907000" cy="868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Freeform 3"/>
          <p:cNvSpPr/>
          <p:nvPr/>
        </p:nvSpPr>
        <p:spPr>
          <a:xfrm>
            <a:off x="19012761" y="-5659564"/>
            <a:ext cx="5004222" cy="4114800"/>
          </a:xfrm>
          <a:custGeom>
            <a:avLst/>
            <a:gdLst/>
            <a:ahLst/>
            <a:cxnLst/>
            <a:rect l="l" t="t" r="r" b="b"/>
            <a:pathLst>
              <a:path w="5004222" h="4114800">
                <a:moveTo>
                  <a:pt x="0" y="0"/>
                </a:moveTo>
                <a:lnTo>
                  <a:pt x="5004223" y="0"/>
                </a:lnTo>
                <a:lnTo>
                  <a:pt x="50042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340192" y="1825126"/>
            <a:ext cx="7607617" cy="5877982"/>
          </a:xfrm>
          <a:prstGeom prst="rect">
            <a:avLst/>
          </a:prstGeom>
        </p:spPr>
        <p:txBody>
          <a:bodyPr lIns="0" tIns="0" rIns="0" bIns="0" rtlCol="0" anchor="t">
            <a:spAutoFit/>
          </a:bodyPr>
          <a:lstStyle/>
          <a:p>
            <a:pPr algn="ctr">
              <a:lnSpc>
                <a:spcPts val="21041"/>
              </a:lnSpc>
            </a:pPr>
            <a:r>
              <a:rPr lang="en-US" sz="21041" spc="-1346">
                <a:solidFill>
                  <a:srgbClr val="E48449"/>
                </a:solidFill>
                <a:latin typeface="Bungee"/>
                <a:ea typeface="Bungee"/>
                <a:cs typeface="Bungee"/>
                <a:sym typeface="Bungee"/>
              </a:rPr>
              <a:t>Quiz time</a:t>
            </a:r>
          </a:p>
        </p:txBody>
      </p:sp>
      <p:sp>
        <p:nvSpPr>
          <p:cNvPr id="5" name="Freeform 5"/>
          <p:cNvSpPr/>
          <p:nvPr/>
        </p:nvSpPr>
        <p:spPr>
          <a:xfrm>
            <a:off x="-6124755" y="3329161"/>
            <a:ext cx="5753418" cy="7410726"/>
          </a:xfrm>
          <a:custGeom>
            <a:avLst/>
            <a:gdLst/>
            <a:ahLst/>
            <a:cxnLst/>
            <a:rect l="l" t="t" r="r" b="b"/>
            <a:pathLst>
              <a:path w="5753418" h="7410726">
                <a:moveTo>
                  <a:pt x="0" y="0"/>
                </a:moveTo>
                <a:lnTo>
                  <a:pt x="5753418" y="0"/>
                </a:lnTo>
                <a:lnTo>
                  <a:pt x="5753418" y="7410726"/>
                </a:lnTo>
                <a:lnTo>
                  <a:pt x="0" y="74107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20967743">
            <a:off x="19172904" y="-1134421"/>
            <a:ext cx="5330548" cy="6963899"/>
          </a:xfrm>
          <a:custGeom>
            <a:avLst/>
            <a:gdLst/>
            <a:ahLst/>
            <a:cxnLst/>
            <a:rect l="l" t="t" r="r" b="b"/>
            <a:pathLst>
              <a:path w="5330548" h="6963899">
                <a:moveTo>
                  <a:pt x="0" y="0"/>
                </a:moveTo>
                <a:lnTo>
                  <a:pt x="5330548" y="0"/>
                </a:lnTo>
                <a:lnTo>
                  <a:pt x="5330548" y="6963899"/>
                </a:lnTo>
                <a:lnTo>
                  <a:pt x="0" y="6963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2712">
            <a:off x="19814146" y="4300329"/>
            <a:ext cx="6311267" cy="5875216"/>
          </a:xfrm>
          <a:custGeom>
            <a:avLst/>
            <a:gdLst/>
            <a:ahLst/>
            <a:cxnLst/>
            <a:rect l="l" t="t" r="r" b="b"/>
            <a:pathLst>
              <a:path w="6311267" h="5875216">
                <a:moveTo>
                  <a:pt x="0" y="0"/>
                </a:moveTo>
                <a:lnTo>
                  <a:pt x="6311267" y="0"/>
                </a:lnTo>
                <a:lnTo>
                  <a:pt x="6311267" y="5875216"/>
                </a:lnTo>
                <a:lnTo>
                  <a:pt x="0" y="58752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2559828">
            <a:off x="-7338567" y="-7800420"/>
            <a:ext cx="5886848" cy="8570311"/>
          </a:xfrm>
          <a:custGeom>
            <a:avLst/>
            <a:gdLst/>
            <a:ahLst/>
            <a:cxnLst/>
            <a:rect l="l" t="t" r="r" b="b"/>
            <a:pathLst>
              <a:path w="5886848" h="8570311">
                <a:moveTo>
                  <a:pt x="0" y="0"/>
                </a:moveTo>
                <a:lnTo>
                  <a:pt x="5886848" y="0"/>
                </a:lnTo>
                <a:lnTo>
                  <a:pt x="5886848" y="8570312"/>
                </a:lnTo>
                <a:lnTo>
                  <a:pt x="0" y="85703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4391046" y="-1861149"/>
            <a:ext cx="2077212" cy="781787"/>
          </a:xfrm>
          <a:custGeom>
            <a:avLst/>
            <a:gdLst/>
            <a:ahLst/>
            <a:cxnLst/>
            <a:rect l="l" t="t" r="r" b="b"/>
            <a:pathLst>
              <a:path w="2077212" h="781787">
                <a:moveTo>
                  <a:pt x="0" y="0"/>
                </a:moveTo>
                <a:lnTo>
                  <a:pt x="2077212" y="0"/>
                </a:lnTo>
                <a:lnTo>
                  <a:pt x="2077212" y="781787"/>
                </a:lnTo>
                <a:lnTo>
                  <a:pt x="0" y="7817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2910401">
            <a:off x="20375613" y="-1878082"/>
            <a:ext cx="1466938" cy="2055097"/>
          </a:xfrm>
          <a:custGeom>
            <a:avLst/>
            <a:gdLst/>
            <a:ahLst/>
            <a:cxnLst/>
            <a:rect l="l" t="t" r="r" b="b"/>
            <a:pathLst>
              <a:path w="1466938" h="2055097">
                <a:moveTo>
                  <a:pt x="0" y="0"/>
                </a:moveTo>
                <a:lnTo>
                  <a:pt x="1466938" y="0"/>
                </a:lnTo>
                <a:lnTo>
                  <a:pt x="1466938" y="2055097"/>
                </a:lnTo>
                <a:lnTo>
                  <a:pt x="0" y="20550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923247" y="13086411"/>
            <a:ext cx="1934457" cy="668267"/>
          </a:xfrm>
          <a:custGeom>
            <a:avLst/>
            <a:gdLst/>
            <a:ahLst/>
            <a:cxnLst/>
            <a:rect l="l" t="t" r="r" b="b"/>
            <a:pathLst>
              <a:path w="1934457" h="668267">
                <a:moveTo>
                  <a:pt x="0" y="0"/>
                </a:moveTo>
                <a:lnTo>
                  <a:pt x="1934457" y="0"/>
                </a:lnTo>
                <a:lnTo>
                  <a:pt x="1934457" y="668268"/>
                </a:lnTo>
                <a:lnTo>
                  <a:pt x="0" y="6682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TextBox 12"/>
          <p:cNvSpPr txBox="1"/>
          <p:nvPr/>
        </p:nvSpPr>
        <p:spPr>
          <a:xfrm>
            <a:off x="7084569" y="7598334"/>
            <a:ext cx="4118861" cy="854639"/>
          </a:xfrm>
          <a:prstGeom prst="rect">
            <a:avLst/>
          </a:prstGeom>
        </p:spPr>
        <p:txBody>
          <a:bodyPr lIns="0" tIns="0" rIns="0" bIns="0" rtlCol="0" anchor="t">
            <a:spAutoFit/>
          </a:bodyPr>
          <a:lstStyle/>
          <a:p>
            <a:pPr algn="ctr">
              <a:lnSpc>
                <a:spcPts val="6968"/>
              </a:lnSpc>
            </a:pPr>
            <a:r>
              <a:rPr lang="en-US" sz="4977" b="1">
                <a:solidFill>
                  <a:srgbClr val="181B22"/>
                </a:solidFill>
                <a:latin typeface="Balsamiq Sans Bold"/>
                <a:ea typeface="Balsamiq Sans Bold"/>
                <a:cs typeface="Balsamiq Sans Bold"/>
                <a:sym typeface="Balsamiq Sans Bold"/>
              </a:rPr>
              <a:t>  LET’S PLAY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Freeform 3"/>
          <p:cNvSpPr/>
          <p:nvPr/>
        </p:nvSpPr>
        <p:spPr>
          <a:xfrm>
            <a:off x="13707516" y="-1238526"/>
            <a:ext cx="5004222" cy="4114800"/>
          </a:xfrm>
          <a:custGeom>
            <a:avLst/>
            <a:gdLst/>
            <a:ahLst/>
            <a:cxnLst/>
            <a:rect l="l" t="t" r="r" b="b"/>
            <a:pathLst>
              <a:path w="5004222" h="4114800">
                <a:moveTo>
                  <a:pt x="0" y="0"/>
                </a:moveTo>
                <a:lnTo>
                  <a:pt x="5004223" y="0"/>
                </a:lnTo>
                <a:lnTo>
                  <a:pt x="50042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340192" y="1825126"/>
            <a:ext cx="7607617" cy="5877982"/>
          </a:xfrm>
          <a:prstGeom prst="rect">
            <a:avLst/>
          </a:prstGeom>
        </p:spPr>
        <p:txBody>
          <a:bodyPr lIns="0" tIns="0" rIns="0" bIns="0" rtlCol="0" anchor="t">
            <a:spAutoFit/>
          </a:bodyPr>
          <a:lstStyle/>
          <a:p>
            <a:pPr algn="ctr">
              <a:lnSpc>
                <a:spcPts val="21041"/>
              </a:lnSpc>
            </a:pPr>
            <a:r>
              <a:rPr lang="en-US" sz="21041" spc="-1346">
                <a:solidFill>
                  <a:srgbClr val="E48449"/>
                </a:solidFill>
                <a:latin typeface="Bungee"/>
                <a:ea typeface="Bungee"/>
                <a:cs typeface="Bungee"/>
                <a:sym typeface="Bungee"/>
              </a:rPr>
              <a:t>Quiz time</a:t>
            </a:r>
          </a:p>
        </p:txBody>
      </p:sp>
      <p:sp>
        <p:nvSpPr>
          <p:cNvPr id="5" name="Freeform 5"/>
          <p:cNvSpPr/>
          <p:nvPr/>
        </p:nvSpPr>
        <p:spPr>
          <a:xfrm>
            <a:off x="0" y="2876274"/>
            <a:ext cx="5753418" cy="7410726"/>
          </a:xfrm>
          <a:custGeom>
            <a:avLst/>
            <a:gdLst/>
            <a:ahLst/>
            <a:cxnLst/>
            <a:rect l="l" t="t" r="r" b="b"/>
            <a:pathLst>
              <a:path w="5753418" h="7410726">
                <a:moveTo>
                  <a:pt x="0" y="0"/>
                </a:moveTo>
                <a:lnTo>
                  <a:pt x="5753418" y="0"/>
                </a:lnTo>
                <a:lnTo>
                  <a:pt x="5753418" y="7410726"/>
                </a:lnTo>
                <a:lnTo>
                  <a:pt x="0" y="74107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32257">
            <a:off x="12789357" y="310504"/>
            <a:ext cx="5330548" cy="6963899"/>
          </a:xfrm>
          <a:custGeom>
            <a:avLst/>
            <a:gdLst/>
            <a:ahLst/>
            <a:cxnLst/>
            <a:rect l="l" t="t" r="r" b="b"/>
            <a:pathLst>
              <a:path w="5330548" h="6963899">
                <a:moveTo>
                  <a:pt x="0" y="0"/>
                </a:moveTo>
                <a:lnTo>
                  <a:pt x="5330548" y="0"/>
                </a:lnTo>
                <a:lnTo>
                  <a:pt x="5330548" y="6963899"/>
                </a:lnTo>
                <a:lnTo>
                  <a:pt x="0" y="6963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2712">
            <a:off x="13042410" y="4429725"/>
            <a:ext cx="6311267" cy="5875216"/>
          </a:xfrm>
          <a:custGeom>
            <a:avLst/>
            <a:gdLst/>
            <a:ahLst/>
            <a:cxnLst/>
            <a:rect l="l" t="t" r="r" b="b"/>
            <a:pathLst>
              <a:path w="6311267" h="5875216">
                <a:moveTo>
                  <a:pt x="0" y="0"/>
                </a:moveTo>
                <a:lnTo>
                  <a:pt x="6311267" y="0"/>
                </a:lnTo>
                <a:lnTo>
                  <a:pt x="6311267" y="5875216"/>
                </a:lnTo>
                <a:lnTo>
                  <a:pt x="0" y="58752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2559828">
            <a:off x="-1429473" y="-4285156"/>
            <a:ext cx="5886848" cy="8570311"/>
          </a:xfrm>
          <a:custGeom>
            <a:avLst/>
            <a:gdLst/>
            <a:ahLst/>
            <a:cxnLst/>
            <a:rect l="l" t="t" r="r" b="b"/>
            <a:pathLst>
              <a:path w="5886848" h="8570311">
                <a:moveTo>
                  <a:pt x="0" y="0"/>
                </a:moveTo>
                <a:lnTo>
                  <a:pt x="5886848" y="0"/>
                </a:lnTo>
                <a:lnTo>
                  <a:pt x="5886848" y="8570312"/>
                </a:lnTo>
                <a:lnTo>
                  <a:pt x="0" y="85703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2876709" y="1028700"/>
            <a:ext cx="2077212" cy="781787"/>
          </a:xfrm>
          <a:custGeom>
            <a:avLst/>
            <a:gdLst/>
            <a:ahLst/>
            <a:cxnLst/>
            <a:rect l="l" t="t" r="r" b="b"/>
            <a:pathLst>
              <a:path w="2077212" h="781787">
                <a:moveTo>
                  <a:pt x="0" y="0"/>
                </a:moveTo>
                <a:lnTo>
                  <a:pt x="2077212" y="0"/>
                </a:lnTo>
                <a:lnTo>
                  <a:pt x="2077212" y="781787"/>
                </a:lnTo>
                <a:lnTo>
                  <a:pt x="0" y="7817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2910401">
            <a:off x="12719670" y="84427"/>
            <a:ext cx="1466938" cy="2055097"/>
          </a:xfrm>
          <a:custGeom>
            <a:avLst/>
            <a:gdLst/>
            <a:ahLst/>
            <a:cxnLst/>
            <a:rect l="l" t="t" r="r" b="b"/>
            <a:pathLst>
              <a:path w="1466938" h="2055097">
                <a:moveTo>
                  <a:pt x="0" y="0"/>
                </a:moveTo>
                <a:lnTo>
                  <a:pt x="1466938" y="0"/>
                </a:lnTo>
                <a:lnTo>
                  <a:pt x="1466938" y="2055097"/>
                </a:lnTo>
                <a:lnTo>
                  <a:pt x="0" y="20550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6117341" y="8924166"/>
            <a:ext cx="1934457" cy="668267"/>
          </a:xfrm>
          <a:custGeom>
            <a:avLst/>
            <a:gdLst/>
            <a:ahLst/>
            <a:cxnLst/>
            <a:rect l="l" t="t" r="r" b="b"/>
            <a:pathLst>
              <a:path w="1934457" h="668267">
                <a:moveTo>
                  <a:pt x="0" y="0"/>
                </a:moveTo>
                <a:lnTo>
                  <a:pt x="1934457" y="0"/>
                </a:lnTo>
                <a:lnTo>
                  <a:pt x="1934457" y="668268"/>
                </a:lnTo>
                <a:lnTo>
                  <a:pt x="0" y="6682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TextBox 12"/>
          <p:cNvSpPr txBox="1"/>
          <p:nvPr/>
        </p:nvSpPr>
        <p:spPr>
          <a:xfrm>
            <a:off x="7084569" y="7598334"/>
            <a:ext cx="4118861" cy="854639"/>
          </a:xfrm>
          <a:prstGeom prst="rect">
            <a:avLst/>
          </a:prstGeom>
        </p:spPr>
        <p:txBody>
          <a:bodyPr lIns="0" tIns="0" rIns="0" bIns="0" rtlCol="0" anchor="t">
            <a:spAutoFit/>
          </a:bodyPr>
          <a:lstStyle/>
          <a:p>
            <a:pPr algn="ctr">
              <a:lnSpc>
                <a:spcPts val="6968"/>
              </a:lnSpc>
            </a:pPr>
            <a:r>
              <a:rPr lang="en-US" sz="4977" b="1">
                <a:solidFill>
                  <a:srgbClr val="181B22"/>
                </a:solidFill>
                <a:latin typeface="Balsamiq Sans Bold"/>
                <a:ea typeface="Balsamiq Sans Bold"/>
                <a:cs typeface="Balsamiq Sans Bold"/>
                <a:sym typeface="Balsamiq Sans Bold"/>
              </a:rPr>
              <a:t>  LET’S PLAY  </a:t>
            </a:r>
          </a:p>
        </p:txBody>
      </p:sp>
    </p:spTree>
    <p:extLst>
      <p:ext uri="{BB962C8B-B14F-4D97-AF65-F5344CB8AC3E}">
        <p14:creationId xmlns:p14="http://schemas.microsoft.com/office/powerpoint/2010/main" val="336778539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Freeform 3"/>
          <p:cNvSpPr/>
          <p:nvPr/>
        </p:nvSpPr>
        <p:spPr>
          <a:xfrm>
            <a:off x="4796044" y="4230157"/>
            <a:ext cx="4954650" cy="5028143"/>
          </a:xfrm>
          <a:custGeom>
            <a:avLst/>
            <a:gdLst/>
            <a:ahLst/>
            <a:cxnLst/>
            <a:rect l="l" t="t" r="r" b="b"/>
            <a:pathLst>
              <a:path w="4954650" h="5028143">
                <a:moveTo>
                  <a:pt x="0" y="0"/>
                </a:moveTo>
                <a:lnTo>
                  <a:pt x="4954650" y="0"/>
                </a:lnTo>
                <a:lnTo>
                  <a:pt x="4954650" y="5028143"/>
                </a:lnTo>
                <a:lnTo>
                  <a:pt x="0" y="50281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537306" y="4230157"/>
            <a:ext cx="4954650" cy="5028143"/>
          </a:xfrm>
          <a:custGeom>
            <a:avLst/>
            <a:gdLst/>
            <a:ahLst/>
            <a:cxnLst/>
            <a:rect l="l" t="t" r="r" b="b"/>
            <a:pathLst>
              <a:path w="4954650" h="5028143">
                <a:moveTo>
                  <a:pt x="0" y="0"/>
                </a:moveTo>
                <a:lnTo>
                  <a:pt x="4954650" y="0"/>
                </a:lnTo>
                <a:lnTo>
                  <a:pt x="4954650" y="5028143"/>
                </a:lnTo>
                <a:lnTo>
                  <a:pt x="0" y="50281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2197524" y="8027581"/>
            <a:ext cx="7315200" cy="3107668"/>
          </a:xfrm>
          <a:custGeom>
            <a:avLst/>
            <a:gdLst/>
            <a:ahLst/>
            <a:cxnLst/>
            <a:rect l="l" t="t" r="r" b="b"/>
            <a:pathLst>
              <a:path w="7315200" h="3107668">
                <a:moveTo>
                  <a:pt x="0" y="0"/>
                </a:moveTo>
                <a:lnTo>
                  <a:pt x="7315200" y="0"/>
                </a:lnTo>
                <a:lnTo>
                  <a:pt x="7315200" y="3107668"/>
                </a:lnTo>
                <a:lnTo>
                  <a:pt x="0" y="3107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4721778">
            <a:off x="-362915" y="-1374545"/>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998791" y="5571867"/>
            <a:ext cx="1916524" cy="825848"/>
          </a:xfrm>
          <a:custGeom>
            <a:avLst/>
            <a:gdLst/>
            <a:ahLst/>
            <a:cxnLst/>
            <a:rect l="l" t="t" r="r" b="b"/>
            <a:pathLst>
              <a:path w="1916524" h="825848">
                <a:moveTo>
                  <a:pt x="0" y="0"/>
                </a:moveTo>
                <a:lnTo>
                  <a:pt x="1916524" y="0"/>
                </a:lnTo>
                <a:lnTo>
                  <a:pt x="1916524" y="825848"/>
                </a:lnTo>
                <a:lnTo>
                  <a:pt x="0" y="825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4621608" y="7200900"/>
            <a:ext cx="2637692" cy="2057400"/>
          </a:xfrm>
          <a:custGeom>
            <a:avLst/>
            <a:gdLst/>
            <a:ahLst/>
            <a:cxnLst/>
            <a:rect l="l" t="t" r="r" b="b"/>
            <a:pathLst>
              <a:path w="2637692" h="2057400">
                <a:moveTo>
                  <a:pt x="0" y="0"/>
                </a:moveTo>
                <a:lnTo>
                  <a:pt x="2637692" y="0"/>
                </a:lnTo>
                <a:lnTo>
                  <a:pt x="2637692"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4564811" y="1630023"/>
            <a:ext cx="2580625" cy="999406"/>
          </a:xfrm>
          <a:custGeom>
            <a:avLst/>
            <a:gdLst/>
            <a:ahLst/>
            <a:cxnLst/>
            <a:rect l="l" t="t" r="r" b="b"/>
            <a:pathLst>
              <a:path w="2580625" h="999406">
                <a:moveTo>
                  <a:pt x="0" y="0"/>
                </a:moveTo>
                <a:lnTo>
                  <a:pt x="2580626" y="0"/>
                </a:lnTo>
                <a:lnTo>
                  <a:pt x="2580626" y="999406"/>
                </a:lnTo>
                <a:lnTo>
                  <a:pt x="0" y="9994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TextBox 10"/>
          <p:cNvSpPr txBox="1"/>
          <p:nvPr/>
        </p:nvSpPr>
        <p:spPr>
          <a:xfrm>
            <a:off x="3600584" y="1019175"/>
            <a:ext cx="11086832" cy="3210982"/>
          </a:xfrm>
          <a:prstGeom prst="rect">
            <a:avLst/>
          </a:prstGeom>
        </p:spPr>
        <p:txBody>
          <a:bodyPr lIns="0" tIns="0" rIns="0" bIns="0" rtlCol="0" anchor="t">
            <a:spAutoFit/>
          </a:bodyPr>
          <a:lstStyle/>
          <a:p>
            <a:pPr marL="0" lvl="0" indent="0" algn="ctr">
              <a:lnSpc>
                <a:spcPts val="21041"/>
              </a:lnSpc>
              <a:spcBef>
                <a:spcPct val="0"/>
              </a:spcBef>
            </a:pPr>
            <a:r>
              <a:rPr lang="en-US" sz="21041" u="none" strike="noStrike" spc="-1346">
                <a:solidFill>
                  <a:srgbClr val="E48449"/>
                </a:solidFill>
                <a:latin typeface="Bungee"/>
                <a:ea typeface="Bungee"/>
                <a:cs typeface="Bungee"/>
                <a:sym typeface="Bungee"/>
              </a:rPr>
              <a:t>Rules</a:t>
            </a:r>
          </a:p>
        </p:txBody>
      </p:sp>
      <p:sp>
        <p:nvSpPr>
          <p:cNvPr id="11" name="TextBox 11"/>
          <p:cNvSpPr txBox="1"/>
          <p:nvPr/>
        </p:nvSpPr>
        <p:spPr>
          <a:xfrm>
            <a:off x="5352025" y="5148708"/>
            <a:ext cx="7524830" cy="2754857"/>
          </a:xfrm>
          <a:prstGeom prst="rect">
            <a:avLst/>
          </a:prstGeom>
        </p:spPr>
        <p:txBody>
          <a:bodyPr wrap="square" lIns="0" tIns="0" rIns="0" bIns="0" rtlCol="0" anchor="t">
            <a:spAutoFit/>
          </a:bodyPr>
          <a:lstStyle/>
          <a:p>
            <a:pPr marL="841375" lvl="1" indent="-420370">
              <a:lnSpc>
                <a:spcPts val="5458"/>
              </a:lnSpc>
              <a:buFont typeface="Arial"/>
              <a:buChar char="•"/>
            </a:pPr>
            <a:r>
              <a:rPr lang="en-US" sz="3850">
                <a:solidFill>
                  <a:srgbClr val="000000"/>
                </a:solidFill>
                <a:latin typeface="Berlin Sans FB"/>
                <a:ea typeface="Balsamiq Sans"/>
                <a:cs typeface="Balsamiq Sans"/>
                <a:sym typeface="Balsamiq Sans"/>
              </a:rPr>
              <a:t>There are 6 boxes from 1 to 6.</a:t>
            </a:r>
            <a:endParaRPr lang="en-US" sz="3850">
              <a:solidFill>
                <a:srgbClr val="000000"/>
              </a:solidFill>
              <a:latin typeface="Berlin Sans FB"/>
              <a:ea typeface="Balsamiq Sans"/>
              <a:cs typeface="Balsamiq Sans"/>
            </a:endParaRPr>
          </a:p>
          <a:p>
            <a:pPr marL="841375" lvl="1" indent="-420370">
              <a:lnSpc>
                <a:spcPts val="5458"/>
              </a:lnSpc>
              <a:buFont typeface="Arial"/>
              <a:buChar char="•"/>
            </a:pPr>
            <a:r>
              <a:rPr lang="en-US" sz="3850">
                <a:solidFill>
                  <a:srgbClr val="000000"/>
                </a:solidFill>
                <a:latin typeface="Berlin Sans FB"/>
                <a:ea typeface="+mn-lt"/>
                <a:cs typeface="+mn-lt"/>
                <a:sym typeface="Balsamiq Sans"/>
              </a:rPr>
              <a:t>You can pick any number and there will be a surprise after each choice</a:t>
            </a:r>
            <a:endParaRPr lang="en-US">
              <a:latin typeface="Berlin Sans FB"/>
            </a:endParaRP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TextBox 3"/>
          <p:cNvSpPr txBox="1"/>
          <p:nvPr/>
        </p:nvSpPr>
        <p:spPr>
          <a:xfrm>
            <a:off x="834606" y="-5115588"/>
            <a:ext cx="10656469" cy="5116876"/>
          </a:xfrm>
          <a:prstGeom prst="rect">
            <a:avLst/>
          </a:prstGeom>
        </p:spPr>
        <p:txBody>
          <a:bodyPr lIns="0" tIns="0" rIns="0" bIns="0" rtlCol="0" anchor="t">
            <a:spAutoFit/>
          </a:bodyPr>
          <a:lstStyle/>
          <a:p>
            <a:pPr marL="0" lvl="0" indent="0" algn="l">
              <a:lnSpc>
                <a:spcPts val="18312"/>
              </a:lnSpc>
              <a:spcBef>
                <a:spcPct val="0"/>
              </a:spcBef>
            </a:pPr>
            <a:r>
              <a:rPr lang="en-US" sz="18312" u="none" strike="noStrike" spc="-1172">
                <a:solidFill>
                  <a:srgbClr val="E48449"/>
                </a:solidFill>
                <a:latin typeface="Bungee"/>
                <a:ea typeface="Bungee"/>
                <a:cs typeface="Bungee"/>
                <a:sym typeface="Bungee"/>
              </a:rPr>
              <a:t>Are you ready?</a:t>
            </a:r>
          </a:p>
        </p:txBody>
      </p:sp>
      <p:sp>
        <p:nvSpPr>
          <p:cNvPr id="4" name="Freeform 4"/>
          <p:cNvSpPr/>
          <p:nvPr/>
        </p:nvSpPr>
        <p:spPr>
          <a:xfrm>
            <a:off x="20481266" y="3921855"/>
            <a:ext cx="8115300" cy="5739730"/>
          </a:xfrm>
          <a:custGeom>
            <a:avLst/>
            <a:gdLst/>
            <a:ahLst/>
            <a:cxnLst/>
            <a:rect l="l" t="t" r="r" b="b"/>
            <a:pathLst>
              <a:path w="8115300" h="5739730">
                <a:moveTo>
                  <a:pt x="0" y="0"/>
                </a:moveTo>
                <a:lnTo>
                  <a:pt x="8115300" y="0"/>
                </a:lnTo>
                <a:lnTo>
                  <a:pt x="8115300" y="5739730"/>
                </a:lnTo>
                <a:lnTo>
                  <a:pt x="0" y="5739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7097383" y="11046170"/>
            <a:ext cx="4134899" cy="3510905"/>
          </a:xfrm>
          <a:custGeom>
            <a:avLst/>
            <a:gdLst/>
            <a:ahLst/>
            <a:cxnLst/>
            <a:rect l="l" t="t" r="r" b="b"/>
            <a:pathLst>
              <a:path w="4134899" h="3510905">
                <a:moveTo>
                  <a:pt x="0" y="0"/>
                </a:moveTo>
                <a:lnTo>
                  <a:pt x="4134899" y="0"/>
                </a:lnTo>
                <a:lnTo>
                  <a:pt x="4134899" y="3510905"/>
                </a:lnTo>
                <a:lnTo>
                  <a:pt x="0" y="35109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5043477">
            <a:off x="15774961" y="-8309834"/>
            <a:ext cx="7356127" cy="7550153"/>
          </a:xfrm>
          <a:custGeom>
            <a:avLst/>
            <a:gdLst/>
            <a:ahLst/>
            <a:cxnLst/>
            <a:rect l="l" t="t" r="r" b="b"/>
            <a:pathLst>
              <a:path w="7356127" h="7550153">
                <a:moveTo>
                  <a:pt x="0" y="0"/>
                </a:moveTo>
                <a:lnTo>
                  <a:pt x="7356127" y="0"/>
                </a:lnTo>
                <a:lnTo>
                  <a:pt x="7356127" y="7550153"/>
                </a:lnTo>
                <a:lnTo>
                  <a:pt x="0" y="7550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943961" y="-2043686"/>
            <a:ext cx="2740062" cy="896748"/>
          </a:xfrm>
          <a:custGeom>
            <a:avLst/>
            <a:gdLst/>
            <a:ahLst/>
            <a:cxnLst/>
            <a:rect l="l" t="t" r="r" b="b"/>
            <a:pathLst>
              <a:path w="2740062" h="896748">
                <a:moveTo>
                  <a:pt x="0" y="0"/>
                </a:moveTo>
                <a:lnTo>
                  <a:pt x="2740062" y="0"/>
                </a:lnTo>
                <a:lnTo>
                  <a:pt x="2740062" y="896747"/>
                </a:lnTo>
                <a:lnTo>
                  <a:pt x="0" y="8967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100569" y="-2567935"/>
            <a:ext cx="1430022" cy="1430022"/>
          </a:xfrm>
          <a:custGeom>
            <a:avLst/>
            <a:gdLst/>
            <a:ahLst/>
            <a:cxnLst/>
            <a:rect l="l" t="t" r="r" b="b"/>
            <a:pathLst>
              <a:path w="1430022" h="1430022">
                <a:moveTo>
                  <a:pt x="0" y="0"/>
                </a:moveTo>
                <a:lnTo>
                  <a:pt x="1430021" y="0"/>
                </a:lnTo>
                <a:lnTo>
                  <a:pt x="1430021" y="1430022"/>
                </a:lnTo>
                <a:lnTo>
                  <a:pt x="0" y="143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2421866" y="11487665"/>
            <a:ext cx="2995766" cy="2658062"/>
          </a:xfrm>
          <a:custGeom>
            <a:avLst/>
            <a:gdLst/>
            <a:ahLst/>
            <a:cxnLst/>
            <a:rect l="l" t="t" r="r" b="b"/>
            <a:pathLst>
              <a:path w="2995766" h="2658062">
                <a:moveTo>
                  <a:pt x="0" y="0"/>
                </a:moveTo>
                <a:lnTo>
                  <a:pt x="2995766" y="0"/>
                </a:lnTo>
                <a:lnTo>
                  <a:pt x="2995766" y="2658062"/>
                </a:lnTo>
                <a:lnTo>
                  <a:pt x="0" y="26580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451765" y="-8401171"/>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TextBox 3"/>
          <p:cNvSpPr txBox="1"/>
          <p:nvPr/>
        </p:nvSpPr>
        <p:spPr>
          <a:xfrm>
            <a:off x="1028700" y="1979638"/>
            <a:ext cx="10656469" cy="5116876"/>
          </a:xfrm>
          <a:prstGeom prst="rect">
            <a:avLst/>
          </a:prstGeom>
        </p:spPr>
        <p:txBody>
          <a:bodyPr lIns="0" tIns="0" rIns="0" bIns="0" rtlCol="0" anchor="t">
            <a:spAutoFit/>
          </a:bodyPr>
          <a:lstStyle/>
          <a:p>
            <a:pPr marL="0" lvl="0" indent="0" algn="l">
              <a:lnSpc>
                <a:spcPts val="18312"/>
              </a:lnSpc>
              <a:spcBef>
                <a:spcPct val="0"/>
              </a:spcBef>
            </a:pPr>
            <a:r>
              <a:rPr lang="en-US" sz="18312" u="none" strike="noStrike" spc="-1172">
                <a:solidFill>
                  <a:srgbClr val="E48449"/>
                </a:solidFill>
                <a:latin typeface="Bungee"/>
                <a:ea typeface="Bungee"/>
                <a:cs typeface="Bungee"/>
                <a:sym typeface="Bungee"/>
              </a:rPr>
              <a:t>Are you ready?</a:t>
            </a:r>
          </a:p>
        </p:txBody>
      </p:sp>
      <p:sp>
        <p:nvSpPr>
          <p:cNvPr id="4" name="Freeform 4"/>
          <p:cNvSpPr/>
          <p:nvPr/>
        </p:nvSpPr>
        <p:spPr>
          <a:xfrm>
            <a:off x="10172700" y="4547270"/>
            <a:ext cx="8115300" cy="5739730"/>
          </a:xfrm>
          <a:custGeom>
            <a:avLst/>
            <a:gdLst/>
            <a:ahLst/>
            <a:cxnLst/>
            <a:rect l="l" t="t" r="r" b="b"/>
            <a:pathLst>
              <a:path w="8115300" h="5739730">
                <a:moveTo>
                  <a:pt x="0" y="0"/>
                </a:moveTo>
                <a:lnTo>
                  <a:pt x="8115300" y="0"/>
                </a:lnTo>
                <a:lnTo>
                  <a:pt x="8115300" y="5739730"/>
                </a:lnTo>
                <a:lnTo>
                  <a:pt x="0" y="5739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7550270" y="6776095"/>
            <a:ext cx="4134899" cy="3510905"/>
          </a:xfrm>
          <a:custGeom>
            <a:avLst/>
            <a:gdLst/>
            <a:ahLst/>
            <a:cxnLst/>
            <a:rect l="l" t="t" r="r" b="b"/>
            <a:pathLst>
              <a:path w="4134899" h="3510905">
                <a:moveTo>
                  <a:pt x="0" y="0"/>
                </a:moveTo>
                <a:lnTo>
                  <a:pt x="4134899" y="0"/>
                </a:lnTo>
                <a:lnTo>
                  <a:pt x="4134899" y="3510905"/>
                </a:lnTo>
                <a:lnTo>
                  <a:pt x="0" y="35109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556523">
            <a:off x="12345961" y="-3349645"/>
            <a:ext cx="7356127" cy="7550153"/>
          </a:xfrm>
          <a:custGeom>
            <a:avLst/>
            <a:gdLst/>
            <a:ahLst/>
            <a:cxnLst/>
            <a:rect l="l" t="t" r="r" b="b"/>
            <a:pathLst>
              <a:path w="7356127" h="7550153">
                <a:moveTo>
                  <a:pt x="0" y="0"/>
                </a:moveTo>
                <a:lnTo>
                  <a:pt x="7356127" y="0"/>
                </a:lnTo>
                <a:lnTo>
                  <a:pt x="7356127" y="7550153"/>
                </a:lnTo>
                <a:lnTo>
                  <a:pt x="0" y="7550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685169" y="1989163"/>
            <a:ext cx="2740062" cy="896748"/>
          </a:xfrm>
          <a:custGeom>
            <a:avLst/>
            <a:gdLst/>
            <a:ahLst/>
            <a:cxnLst/>
            <a:rect l="l" t="t" r="r" b="b"/>
            <a:pathLst>
              <a:path w="2740062" h="896748">
                <a:moveTo>
                  <a:pt x="0" y="0"/>
                </a:moveTo>
                <a:lnTo>
                  <a:pt x="2740062" y="0"/>
                </a:lnTo>
                <a:lnTo>
                  <a:pt x="2740062" y="896747"/>
                </a:lnTo>
                <a:lnTo>
                  <a:pt x="0" y="8967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769116" y="559141"/>
            <a:ext cx="1430022" cy="1430022"/>
          </a:xfrm>
          <a:custGeom>
            <a:avLst/>
            <a:gdLst/>
            <a:ahLst/>
            <a:cxnLst/>
            <a:rect l="l" t="t" r="r" b="b"/>
            <a:pathLst>
              <a:path w="1430022" h="1430022">
                <a:moveTo>
                  <a:pt x="0" y="0"/>
                </a:moveTo>
                <a:lnTo>
                  <a:pt x="1430021" y="0"/>
                </a:lnTo>
                <a:lnTo>
                  <a:pt x="1430021" y="1430022"/>
                </a:lnTo>
                <a:lnTo>
                  <a:pt x="0" y="143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028700" y="7929269"/>
            <a:ext cx="2995766" cy="2658062"/>
          </a:xfrm>
          <a:custGeom>
            <a:avLst/>
            <a:gdLst/>
            <a:ahLst/>
            <a:cxnLst/>
            <a:rect l="l" t="t" r="r" b="b"/>
            <a:pathLst>
              <a:path w="2995766" h="2658062">
                <a:moveTo>
                  <a:pt x="0" y="0"/>
                </a:moveTo>
                <a:lnTo>
                  <a:pt x="2995766" y="0"/>
                </a:lnTo>
                <a:lnTo>
                  <a:pt x="2995766" y="2658062"/>
                </a:lnTo>
                <a:lnTo>
                  <a:pt x="0" y="26580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43130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15" name="Freeform 15"/>
          <p:cNvSpPr/>
          <p:nvPr/>
        </p:nvSpPr>
        <p:spPr>
          <a:xfrm rot="5876457">
            <a:off x="-314341" y="-3213404"/>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rot="3520869">
            <a:off x="-2502111" y="7463202"/>
            <a:ext cx="5004222" cy="4114800"/>
          </a:xfrm>
          <a:custGeom>
            <a:avLst/>
            <a:gdLst/>
            <a:ahLst/>
            <a:cxnLst/>
            <a:rect l="l" t="t" r="r" b="b"/>
            <a:pathLst>
              <a:path w="5004222" h="4114800">
                <a:moveTo>
                  <a:pt x="0" y="0"/>
                </a:moveTo>
                <a:lnTo>
                  <a:pt x="5004222" y="0"/>
                </a:lnTo>
                <a:lnTo>
                  <a:pt x="5004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rot="-1270589">
            <a:off x="15825656" y="189656"/>
            <a:ext cx="2335761" cy="2352872"/>
          </a:xfrm>
          <a:custGeom>
            <a:avLst/>
            <a:gdLst/>
            <a:ahLst/>
            <a:cxnLst/>
            <a:rect l="l" t="t" r="r" b="b"/>
            <a:pathLst>
              <a:path w="2335761" h="2352872">
                <a:moveTo>
                  <a:pt x="0" y="0"/>
                </a:moveTo>
                <a:lnTo>
                  <a:pt x="2335761" y="0"/>
                </a:lnTo>
                <a:lnTo>
                  <a:pt x="2335761" y="2352872"/>
                </a:lnTo>
                <a:lnTo>
                  <a:pt x="0" y="235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15670981" y="7965411"/>
            <a:ext cx="2615545" cy="2709778"/>
          </a:xfrm>
          <a:custGeom>
            <a:avLst/>
            <a:gdLst/>
            <a:ahLst/>
            <a:cxnLst/>
            <a:rect l="l" t="t" r="r" b="b"/>
            <a:pathLst>
              <a:path w="4147477" h="4948183">
                <a:moveTo>
                  <a:pt x="0" y="0"/>
                </a:moveTo>
                <a:lnTo>
                  <a:pt x="4147477" y="0"/>
                </a:lnTo>
                <a:lnTo>
                  <a:pt x="4147477" y="4948183"/>
                </a:lnTo>
                <a:lnTo>
                  <a:pt x="0" y="494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10125044" y="9521019"/>
            <a:ext cx="2124789" cy="1885267"/>
          </a:xfrm>
          <a:custGeom>
            <a:avLst/>
            <a:gdLst/>
            <a:ahLst/>
            <a:cxnLst/>
            <a:rect l="l" t="t" r="r" b="b"/>
            <a:pathLst>
              <a:path w="2124789" h="1885267">
                <a:moveTo>
                  <a:pt x="0" y="0"/>
                </a:moveTo>
                <a:lnTo>
                  <a:pt x="2124789" y="0"/>
                </a:lnTo>
                <a:lnTo>
                  <a:pt x="2124789" y="1885267"/>
                </a:lnTo>
                <a:lnTo>
                  <a:pt x="0" y="188526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a:solidFill>
              <a:srgbClr val="4472C4"/>
            </a:solidFill>
          </a:ln>
        </p:spPr>
        <p:txBody>
          <a:bodyPr/>
          <a:lstStyle/>
          <a:p>
            <a:endParaRPr lang="en-US"/>
          </a:p>
        </p:txBody>
      </p:sp>
      <p:pic>
        <p:nvPicPr>
          <p:cNvPr id="27" name="Hình ảnh 26" descr="Ảnh có chứa hộp, côngtenơ, các tông, bìa các tông&#10;&#10;Mô tả được tự động tạo">
            <a:hlinkClick r:id="rId13" action="ppaction://hlinksldjump"/>
            <a:extLst>
              <a:ext uri="{FF2B5EF4-FFF2-40B4-BE49-F238E27FC236}">
                <a16:creationId xmlns:a16="http://schemas.microsoft.com/office/drawing/2014/main" id="{272FB37D-2813-8701-A80E-398504E6A9A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254469" y="520262"/>
            <a:ext cx="4468484" cy="4468484"/>
          </a:xfrm>
          <a:prstGeom prst="rect">
            <a:avLst/>
          </a:prstGeom>
        </p:spPr>
      </p:pic>
      <p:pic>
        <p:nvPicPr>
          <p:cNvPr id="29" name="Hình ảnh 28" descr="Ảnh có chứa hộp, côngtenơ, các tông, bìa các tông&#10;&#10;Mô tả được tự động tạo">
            <a:hlinkClick r:id="rId16" action="ppaction://hlinksldjump"/>
            <a:extLst>
              <a:ext uri="{FF2B5EF4-FFF2-40B4-BE49-F238E27FC236}">
                <a16:creationId xmlns:a16="http://schemas.microsoft.com/office/drawing/2014/main" id="{DC30F48D-DAEB-5A45-C372-219D99BDD84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6717151" y="520261"/>
            <a:ext cx="4468484" cy="4468484"/>
          </a:xfrm>
          <a:prstGeom prst="rect">
            <a:avLst/>
          </a:prstGeom>
        </p:spPr>
      </p:pic>
      <p:pic>
        <p:nvPicPr>
          <p:cNvPr id="3" name="Hình ảnh 2" descr="Ảnh có chứa hộp, côngtenơ, các tông, bìa các tông&#10;&#10;Mô tả được tự động tạo">
            <a:hlinkClick r:id="rId17" action="ppaction://hlinksldjump"/>
            <a:extLst>
              <a:ext uri="{FF2B5EF4-FFF2-40B4-BE49-F238E27FC236}">
                <a16:creationId xmlns:a16="http://schemas.microsoft.com/office/drawing/2014/main" id="{25075637-9373-2AE5-5139-2FFBD9CD9CE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1202886" y="520261"/>
            <a:ext cx="4468484" cy="4468484"/>
          </a:xfrm>
          <a:prstGeom prst="rect">
            <a:avLst/>
          </a:prstGeom>
        </p:spPr>
      </p:pic>
      <p:pic>
        <p:nvPicPr>
          <p:cNvPr id="4" name="Hình ảnh 3" descr="Ảnh có chứa hộp, côngtenơ, các tông, bìa các tông&#10;&#10;Mô tả được tự động tạo">
            <a:hlinkClick r:id="rId18" action="ppaction://hlinksldjump"/>
            <a:extLst>
              <a:ext uri="{FF2B5EF4-FFF2-40B4-BE49-F238E27FC236}">
                <a16:creationId xmlns:a16="http://schemas.microsoft.com/office/drawing/2014/main" id="{13E9F821-3C52-7EAB-5189-D77FD5199D7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340733" y="4704073"/>
            <a:ext cx="4468484" cy="4468484"/>
          </a:xfrm>
          <a:prstGeom prst="rect">
            <a:avLst/>
          </a:prstGeom>
        </p:spPr>
      </p:pic>
      <p:pic>
        <p:nvPicPr>
          <p:cNvPr id="5" name="Hình ảnh 4" descr="Ảnh có chứa hộp, côngtenơ, các tông, bìa các tông&#10;&#10;Mô tả được tự động tạo">
            <a:hlinkClick r:id="rId19" action="ppaction://hlinksldjump"/>
            <a:extLst>
              <a:ext uri="{FF2B5EF4-FFF2-40B4-BE49-F238E27FC236}">
                <a16:creationId xmlns:a16="http://schemas.microsoft.com/office/drawing/2014/main" id="{A7915BC6-9208-BF69-8807-1596CFC0BB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6912733" y="4704073"/>
            <a:ext cx="4468484" cy="4468484"/>
          </a:xfrm>
          <a:prstGeom prst="rect">
            <a:avLst/>
          </a:prstGeom>
        </p:spPr>
      </p:pic>
      <p:pic>
        <p:nvPicPr>
          <p:cNvPr id="6" name="Hình ảnh 5" descr="Ảnh có chứa hộp, côngtenơ, các tông, bìa các tông&#10;&#10;Mô tả được tự động tạo">
            <a:hlinkClick r:id="rId20" action="ppaction://hlinksldjump"/>
            <a:extLst>
              <a:ext uri="{FF2B5EF4-FFF2-40B4-BE49-F238E27FC236}">
                <a16:creationId xmlns:a16="http://schemas.microsoft.com/office/drawing/2014/main" id="{E590EAA4-E3F6-A973-2D61-3BAC33E8AD5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1376903" y="4704073"/>
            <a:ext cx="4468484" cy="4468484"/>
          </a:xfrm>
          <a:prstGeom prst="rect">
            <a:avLst/>
          </a:prstGeom>
        </p:spPr>
      </p:pic>
      <p:sp>
        <p:nvSpPr>
          <p:cNvPr id="9" name="TextBox 3">
            <a:extLst>
              <a:ext uri="{FF2B5EF4-FFF2-40B4-BE49-F238E27FC236}">
                <a16:creationId xmlns:a16="http://schemas.microsoft.com/office/drawing/2014/main" id="{F2506D1E-8C86-764A-3F30-6176B0C18E84}"/>
              </a:ext>
            </a:extLst>
          </p:cNvPr>
          <p:cNvSpPr txBox="1"/>
          <p:nvPr/>
        </p:nvSpPr>
        <p:spPr>
          <a:xfrm>
            <a:off x="4198908" y="3553958"/>
            <a:ext cx="585131" cy="1990930"/>
          </a:xfrm>
          <a:prstGeom prst="rect">
            <a:avLst/>
          </a:prstGeom>
        </p:spPr>
        <p:txBody>
          <a:bodyPr wrap="square" lIns="0" tIns="0" rIns="0" bIns="0" rtlCol="0" anchor="t">
            <a:spAutoFit/>
          </a:bodyPr>
          <a:lstStyle/>
          <a:p>
            <a:pPr marL="0" lvl="0" indent="0" algn="l">
              <a:lnSpc>
                <a:spcPts val="18312"/>
              </a:lnSpc>
              <a:spcBef>
                <a:spcPct val="0"/>
              </a:spcBef>
            </a:pPr>
            <a:r>
              <a:rPr lang="en-US" sz="6000" spc="-1172" dirty="0">
                <a:solidFill>
                  <a:srgbClr val="E48449"/>
                </a:solidFill>
                <a:latin typeface="Bungee"/>
                <a:ea typeface="Bungee"/>
                <a:cs typeface="Bungee"/>
                <a:sym typeface="Bungee"/>
              </a:rPr>
              <a:t>1</a:t>
            </a:r>
            <a:endParaRPr lang="en-US" sz="6000" u="none" strike="noStrike" spc="-1172" dirty="0">
              <a:solidFill>
                <a:srgbClr val="E48449"/>
              </a:solidFill>
              <a:latin typeface="Bungee"/>
              <a:ea typeface="Bungee"/>
              <a:cs typeface="Bungee"/>
            </a:endParaRPr>
          </a:p>
        </p:txBody>
      </p:sp>
      <p:sp>
        <p:nvSpPr>
          <p:cNvPr id="10" name="TextBox 3">
            <a:extLst>
              <a:ext uri="{FF2B5EF4-FFF2-40B4-BE49-F238E27FC236}">
                <a16:creationId xmlns:a16="http://schemas.microsoft.com/office/drawing/2014/main" id="{6E560BB3-6639-5F32-BE23-90D4F7C876D0}"/>
              </a:ext>
            </a:extLst>
          </p:cNvPr>
          <p:cNvSpPr txBox="1"/>
          <p:nvPr/>
        </p:nvSpPr>
        <p:spPr>
          <a:xfrm>
            <a:off x="8857172" y="3553958"/>
            <a:ext cx="585131" cy="1990930"/>
          </a:xfrm>
          <a:prstGeom prst="rect">
            <a:avLst/>
          </a:prstGeom>
        </p:spPr>
        <p:txBody>
          <a:bodyPr wrap="square" lIns="0" tIns="0" rIns="0" bIns="0" rtlCol="0" anchor="t">
            <a:spAutoFit/>
          </a:bodyPr>
          <a:lstStyle/>
          <a:p>
            <a:pPr marL="0" lvl="0" indent="0" algn="l">
              <a:lnSpc>
                <a:spcPts val="18312"/>
              </a:lnSpc>
              <a:spcBef>
                <a:spcPct val="0"/>
              </a:spcBef>
            </a:pPr>
            <a:r>
              <a:rPr lang="en-US" sz="6000" spc="-1172" dirty="0">
                <a:solidFill>
                  <a:srgbClr val="E48449"/>
                </a:solidFill>
                <a:latin typeface="Bungee"/>
                <a:ea typeface="Bungee"/>
                <a:cs typeface="Bungee"/>
              </a:rPr>
              <a:t>2</a:t>
            </a:r>
            <a:endParaRPr lang="en-US" sz="6000" u="none" strike="noStrike" spc="-1172" dirty="0">
              <a:solidFill>
                <a:srgbClr val="E48449"/>
              </a:solidFill>
              <a:latin typeface="Bungee"/>
              <a:ea typeface="Bungee"/>
              <a:cs typeface="Bungee"/>
            </a:endParaRPr>
          </a:p>
        </p:txBody>
      </p:sp>
      <p:sp>
        <p:nvSpPr>
          <p:cNvPr id="11" name="TextBox 3">
            <a:extLst>
              <a:ext uri="{FF2B5EF4-FFF2-40B4-BE49-F238E27FC236}">
                <a16:creationId xmlns:a16="http://schemas.microsoft.com/office/drawing/2014/main" id="{120AFB78-F171-BFC7-D250-6DA3357E85EB}"/>
              </a:ext>
            </a:extLst>
          </p:cNvPr>
          <p:cNvSpPr txBox="1"/>
          <p:nvPr/>
        </p:nvSpPr>
        <p:spPr>
          <a:xfrm>
            <a:off x="13148813" y="3553958"/>
            <a:ext cx="585131" cy="1990930"/>
          </a:xfrm>
          <a:prstGeom prst="rect">
            <a:avLst/>
          </a:prstGeom>
        </p:spPr>
        <p:txBody>
          <a:bodyPr wrap="square" lIns="0" tIns="0" rIns="0" bIns="0" rtlCol="0" anchor="t">
            <a:spAutoFit/>
          </a:bodyPr>
          <a:lstStyle/>
          <a:p>
            <a:pPr marL="0" lvl="0" indent="0" algn="l">
              <a:lnSpc>
                <a:spcPts val="18312"/>
              </a:lnSpc>
              <a:spcBef>
                <a:spcPct val="0"/>
              </a:spcBef>
            </a:pPr>
            <a:r>
              <a:rPr lang="en-US" sz="6000" spc="-1172" dirty="0">
                <a:solidFill>
                  <a:srgbClr val="E48449"/>
                </a:solidFill>
                <a:latin typeface="Bungee"/>
                <a:ea typeface="Bungee"/>
                <a:cs typeface="Bungee"/>
              </a:rPr>
              <a:t>3</a:t>
            </a:r>
            <a:endParaRPr lang="en-US" sz="6000" u="none" strike="noStrike" spc="-1172" dirty="0">
              <a:solidFill>
                <a:srgbClr val="E48449"/>
              </a:solidFill>
              <a:latin typeface="Bungee"/>
              <a:ea typeface="Bungee"/>
              <a:cs typeface="Bungee"/>
            </a:endParaRPr>
          </a:p>
        </p:txBody>
      </p:sp>
      <p:sp>
        <p:nvSpPr>
          <p:cNvPr id="12" name="TextBox 3">
            <a:extLst>
              <a:ext uri="{FF2B5EF4-FFF2-40B4-BE49-F238E27FC236}">
                <a16:creationId xmlns:a16="http://schemas.microsoft.com/office/drawing/2014/main" id="{71F3C16E-16AE-0FCC-71DF-1AE942A963AD}"/>
              </a:ext>
            </a:extLst>
          </p:cNvPr>
          <p:cNvSpPr txBox="1"/>
          <p:nvPr/>
        </p:nvSpPr>
        <p:spPr>
          <a:xfrm>
            <a:off x="4285171" y="7974995"/>
            <a:ext cx="585131" cy="1990930"/>
          </a:xfrm>
          <a:prstGeom prst="rect">
            <a:avLst/>
          </a:prstGeom>
        </p:spPr>
        <p:txBody>
          <a:bodyPr wrap="square" lIns="0" tIns="0" rIns="0" bIns="0" rtlCol="0" anchor="t">
            <a:spAutoFit/>
          </a:bodyPr>
          <a:lstStyle/>
          <a:p>
            <a:pPr marL="0" lvl="0" indent="0" algn="l">
              <a:lnSpc>
                <a:spcPts val="18312"/>
              </a:lnSpc>
              <a:spcBef>
                <a:spcPct val="0"/>
              </a:spcBef>
            </a:pPr>
            <a:r>
              <a:rPr lang="en-US" sz="6000" spc="-1172" dirty="0">
                <a:solidFill>
                  <a:srgbClr val="E48449"/>
                </a:solidFill>
                <a:latin typeface="Bungee"/>
                <a:ea typeface="Bungee"/>
                <a:cs typeface="Bungee"/>
              </a:rPr>
              <a:t>4</a:t>
            </a:r>
            <a:endParaRPr lang="en-US" sz="6000" u="none" strike="noStrike" spc="-1172" dirty="0">
              <a:solidFill>
                <a:srgbClr val="E48449"/>
              </a:solidFill>
              <a:latin typeface="Bungee"/>
              <a:ea typeface="Bungee"/>
              <a:cs typeface="Bungee"/>
            </a:endParaRPr>
          </a:p>
        </p:txBody>
      </p:sp>
      <p:sp>
        <p:nvSpPr>
          <p:cNvPr id="13" name="TextBox 3">
            <a:extLst>
              <a:ext uri="{FF2B5EF4-FFF2-40B4-BE49-F238E27FC236}">
                <a16:creationId xmlns:a16="http://schemas.microsoft.com/office/drawing/2014/main" id="{752EE8E1-6C53-B2A6-AD4A-9359051A979F}"/>
              </a:ext>
            </a:extLst>
          </p:cNvPr>
          <p:cNvSpPr txBox="1"/>
          <p:nvPr/>
        </p:nvSpPr>
        <p:spPr>
          <a:xfrm>
            <a:off x="8857172" y="7974995"/>
            <a:ext cx="585131" cy="1990930"/>
          </a:xfrm>
          <a:prstGeom prst="rect">
            <a:avLst/>
          </a:prstGeom>
        </p:spPr>
        <p:txBody>
          <a:bodyPr wrap="square" lIns="0" tIns="0" rIns="0" bIns="0" rtlCol="0" anchor="t">
            <a:spAutoFit/>
          </a:bodyPr>
          <a:lstStyle/>
          <a:p>
            <a:pPr marL="0" lvl="0" indent="0" algn="l">
              <a:lnSpc>
                <a:spcPts val="18312"/>
              </a:lnSpc>
              <a:spcBef>
                <a:spcPct val="0"/>
              </a:spcBef>
            </a:pPr>
            <a:r>
              <a:rPr lang="en-US" sz="6000" spc="-1172" dirty="0">
                <a:solidFill>
                  <a:srgbClr val="E48449"/>
                </a:solidFill>
                <a:latin typeface="Bungee"/>
                <a:ea typeface="Bungee"/>
                <a:cs typeface="Bungee"/>
                <a:sym typeface="Bungee"/>
              </a:rPr>
              <a:t>5</a:t>
            </a:r>
            <a:endParaRPr lang="en-US" sz="6000" u="none" strike="noStrike" spc="-1172" dirty="0">
              <a:solidFill>
                <a:srgbClr val="E48449"/>
              </a:solidFill>
              <a:latin typeface="Bungee"/>
              <a:ea typeface="Bungee"/>
              <a:cs typeface="Bungee"/>
            </a:endParaRPr>
          </a:p>
        </p:txBody>
      </p:sp>
      <p:sp>
        <p:nvSpPr>
          <p:cNvPr id="14" name="TextBox 3">
            <a:extLst>
              <a:ext uri="{FF2B5EF4-FFF2-40B4-BE49-F238E27FC236}">
                <a16:creationId xmlns:a16="http://schemas.microsoft.com/office/drawing/2014/main" id="{EBB15FBC-0CA5-4203-31E7-80B6A0398B16}"/>
              </a:ext>
            </a:extLst>
          </p:cNvPr>
          <p:cNvSpPr txBox="1"/>
          <p:nvPr/>
        </p:nvSpPr>
        <p:spPr>
          <a:xfrm>
            <a:off x="13148813" y="7974995"/>
            <a:ext cx="585131" cy="1990930"/>
          </a:xfrm>
          <a:prstGeom prst="rect">
            <a:avLst/>
          </a:prstGeom>
        </p:spPr>
        <p:txBody>
          <a:bodyPr wrap="square" lIns="0" tIns="0" rIns="0" bIns="0" rtlCol="0" anchor="t">
            <a:spAutoFit/>
          </a:bodyPr>
          <a:lstStyle/>
          <a:p>
            <a:pPr marL="0" lvl="0" indent="0" algn="l">
              <a:lnSpc>
                <a:spcPts val="18312"/>
              </a:lnSpc>
              <a:spcBef>
                <a:spcPct val="0"/>
              </a:spcBef>
            </a:pPr>
            <a:r>
              <a:rPr lang="en-US" sz="6000" spc="-1172" dirty="0">
                <a:solidFill>
                  <a:srgbClr val="E48449"/>
                </a:solidFill>
                <a:latin typeface="Bungee"/>
                <a:ea typeface="Bungee"/>
                <a:cs typeface="Bungee"/>
              </a:rPr>
              <a:t>6</a:t>
            </a:r>
            <a:endParaRPr lang="en-US" sz="6000" u="none" strike="noStrike" spc="-1172" dirty="0">
              <a:solidFill>
                <a:srgbClr val="E48449"/>
              </a:solidFill>
              <a:latin typeface="Bungee"/>
              <a:ea typeface="Bungee"/>
              <a:cs typeface="Bungee"/>
            </a:endParaRPr>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Freeform 3"/>
          <p:cNvSpPr/>
          <p:nvPr/>
        </p:nvSpPr>
        <p:spPr>
          <a:xfrm rot="-868824">
            <a:off x="14674830" y="7156151"/>
            <a:ext cx="4091861" cy="6066101"/>
          </a:xfrm>
          <a:custGeom>
            <a:avLst/>
            <a:gdLst/>
            <a:ahLst/>
            <a:cxnLst/>
            <a:rect l="l" t="t" r="r" b="b"/>
            <a:pathLst>
              <a:path w="4091861" h="6066101">
                <a:moveTo>
                  <a:pt x="0" y="0"/>
                </a:moveTo>
                <a:lnTo>
                  <a:pt x="4091861" y="0"/>
                </a:lnTo>
                <a:lnTo>
                  <a:pt x="4091861" y="6066102"/>
                </a:lnTo>
                <a:lnTo>
                  <a:pt x="0" y="6066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88718">
            <a:off x="14201408" y="382359"/>
            <a:ext cx="3162518" cy="4459962"/>
          </a:xfrm>
          <a:custGeom>
            <a:avLst/>
            <a:gdLst/>
            <a:ahLst/>
            <a:cxnLst/>
            <a:rect l="l" t="t" r="r" b="b"/>
            <a:pathLst>
              <a:path w="3162518" h="4459962">
                <a:moveTo>
                  <a:pt x="0" y="0"/>
                </a:moveTo>
                <a:lnTo>
                  <a:pt x="3162518" y="0"/>
                </a:lnTo>
                <a:lnTo>
                  <a:pt x="3162518" y="4459962"/>
                </a:lnTo>
                <a:lnTo>
                  <a:pt x="0" y="4459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2472667" y="6251592"/>
            <a:ext cx="3234726" cy="1025913"/>
            <a:chOff x="0" y="0"/>
            <a:chExt cx="3123922" cy="236120"/>
          </a:xfrm>
        </p:grpSpPr>
        <p:sp>
          <p:nvSpPr>
            <p:cNvPr id="6" name="Freeform 6"/>
            <p:cNvSpPr/>
            <p:nvPr/>
          </p:nvSpPr>
          <p:spPr>
            <a:xfrm>
              <a:off x="0" y="0"/>
              <a:ext cx="3123922" cy="236120"/>
            </a:xfrm>
            <a:custGeom>
              <a:avLst/>
              <a:gdLst/>
              <a:ahLst/>
              <a:cxnLst/>
              <a:rect l="l" t="t" r="r" b="b"/>
              <a:pathLst>
                <a:path w="3123922" h="236120">
                  <a:moveTo>
                    <a:pt x="25456" y="0"/>
                  </a:moveTo>
                  <a:lnTo>
                    <a:pt x="3098466" y="0"/>
                  </a:lnTo>
                  <a:cubicBezTo>
                    <a:pt x="3105218" y="0"/>
                    <a:pt x="3111692" y="2682"/>
                    <a:pt x="3116466" y="7456"/>
                  </a:cubicBezTo>
                  <a:cubicBezTo>
                    <a:pt x="3121240" y="12230"/>
                    <a:pt x="3123922" y="18705"/>
                    <a:pt x="3123922" y="25456"/>
                  </a:cubicBezTo>
                  <a:lnTo>
                    <a:pt x="3123922" y="210664"/>
                  </a:lnTo>
                  <a:cubicBezTo>
                    <a:pt x="3123922" y="217415"/>
                    <a:pt x="3121240" y="223890"/>
                    <a:pt x="3116466" y="228664"/>
                  </a:cubicBezTo>
                  <a:cubicBezTo>
                    <a:pt x="3111692" y="233438"/>
                    <a:pt x="3105218" y="236120"/>
                    <a:pt x="3098466" y="236120"/>
                  </a:cubicBezTo>
                  <a:lnTo>
                    <a:pt x="25456" y="236120"/>
                  </a:lnTo>
                  <a:cubicBezTo>
                    <a:pt x="18705" y="236120"/>
                    <a:pt x="12230" y="233438"/>
                    <a:pt x="7456" y="228664"/>
                  </a:cubicBezTo>
                  <a:cubicBezTo>
                    <a:pt x="2682" y="223890"/>
                    <a:pt x="0" y="217415"/>
                    <a:pt x="0" y="210664"/>
                  </a:cubicBezTo>
                  <a:lnTo>
                    <a:pt x="0" y="25456"/>
                  </a:lnTo>
                  <a:cubicBezTo>
                    <a:pt x="0" y="18705"/>
                    <a:pt x="2682" y="12230"/>
                    <a:pt x="7456" y="7456"/>
                  </a:cubicBezTo>
                  <a:cubicBezTo>
                    <a:pt x="12230" y="2682"/>
                    <a:pt x="18705" y="0"/>
                    <a:pt x="25456" y="0"/>
                  </a:cubicBezTo>
                  <a:close/>
                </a:path>
              </a:pathLst>
            </a:custGeom>
            <a:solidFill>
              <a:srgbClr val="F7F3F0"/>
            </a:solidFill>
            <a:ln w="38100" cap="rnd">
              <a:solidFill>
                <a:srgbClr val="D78F28"/>
              </a:solidFill>
              <a:prstDash val="solid"/>
              <a:round/>
            </a:ln>
          </p:spPr>
          <p:txBody>
            <a:bodyPr/>
            <a:lstStyle/>
            <a:p>
              <a:endParaRPr lang="en-US"/>
            </a:p>
          </p:txBody>
        </p:sp>
        <p:sp>
          <p:nvSpPr>
            <p:cNvPr id="7" name="TextBox 7"/>
            <p:cNvSpPr txBox="1"/>
            <p:nvPr/>
          </p:nvSpPr>
          <p:spPr>
            <a:xfrm>
              <a:off x="0" y="-38100"/>
              <a:ext cx="3123922" cy="2742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532724" y="4079264"/>
            <a:ext cx="2862221" cy="874951"/>
            <a:chOff x="0" y="0"/>
            <a:chExt cx="4184522" cy="236120"/>
          </a:xfrm>
        </p:grpSpPr>
        <p:sp>
          <p:nvSpPr>
            <p:cNvPr id="9" name="Freeform 9"/>
            <p:cNvSpPr/>
            <p:nvPr/>
          </p:nvSpPr>
          <p:spPr>
            <a:xfrm>
              <a:off x="0" y="0"/>
              <a:ext cx="4184522" cy="236120"/>
            </a:xfrm>
            <a:custGeom>
              <a:avLst/>
              <a:gdLst/>
              <a:ahLst/>
              <a:cxnLst/>
              <a:rect l="l" t="t" r="r" b="b"/>
              <a:pathLst>
                <a:path w="4184522" h="236120">
                  <a:moveTo>
                    <a:pt x="19004" y="0"/>
                  </a:moveTo>
                  <a:lnTo>
                    <a:pt x="4165518" y="0"/>
                  </a:lnTo>
                  <a:cubicBezTo>
                    <a:pt x="4176014" y="0"/>
                    <a:pt x="4184522" y="8508"/>
                    <a:pt x="4184522" y="19004"/>
                  </a:cubicBezTo>
                  <a:lnTo>
                    <a:pt x="4184522" y="217116"/>
                  </a:lnTo>
                  <a:cubicBezTo>
                    <a:pt x="4184522" y="227611"/>
                    <a:pt x="4176014" y="236120"/>
                    <a:pt x="4165518" y="236120"/>
                  </a:cubicBezTo>
                  <a:lnTo>
                    <a:pt x="19004" y="236120"/>
                  </a:lnTo>
                  <a:cubicBezTo>
                    <a:pt x="8508" y="236120"/>
                    <a:pt x="0" y="227611"/>
                    <a:pt x="0" y="217116"/>
                  </a:cubicBezTo>
                  <a:lnTo>
                    <a:pt x="0" y="19004"/>
                  </a:lnTo>
                  <a:cubicBezTo>
                    <a:pt x="0" y="8508"/>
                    <a:pt x="8508" y="0"/>
                    <a:pt x="19004" y="0"/>
                  </a:cubicBezTo>
                  <a:close/>
                </a:path>
              </a:pathLst>
            </a:custGeom>
            <a:solidFill>
              <a:srgbClr val="F7F3F0"/>
            </a:solidFill>
            <a:ln w="38100" cap="rnd">
              <a:solidFill>
                <a:srgbClr val="D78F28"/>
              </a:solidFill>
              <a:prstDash val="solid"/>
              <a:round/>
            </a:ln>
          </p:spPr>
          <p:txBody>
            <a:bodyPr/>
            <a:lstStyle/>
            <a:p>
              <a:endParaRPr lang="en-US"/>
            </a:p>
          </p:txBody>
        </p:sp>
        <p:sp>
          <p:nvSpPr>
            <p:cNvPr id="10" name="TextBox 10"/>
            <p:cNvSpPr txBox="1"/>
            <p:nvPr/>
          </p:nvSpPr>
          <p:spPr>
            <a:xfrm>
              <a:off x="0" y="-38100"/>
              <a:ext cx="4184522" cy="27422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72667" y="4083223"/>
            <a:ext cx="2665625" cy="874951"/>
            <a:chOff x="0" y="0"/>
            <a:chExt cx="3263712" cy="236120"/>
          </a:xfrm>
        </p:grpSpPr>
        <p:sp>
          <p:nvSpPr>
            <p:cNvPr id="12" name="Freeform 12"/>
            <p:cNvSpPr/>
            <p:nvPr/>
          </p:nvSpPr>
          <p:spPr>
            <a:xfrm>
              <a:off x="0" y="0"/>
              <a:ext cx="3263712" cy="236120"/>
            </a:xfrm>
            <a:custGeom>
              <a:avLst/>
              <a:gdLst/>
              <a:ahLst/>
              <a:cxnLst/>
              <a:rect l="l" t="t" r="r" b="b"/>
              <a:pathLst>
                <a:path w="3263712" h="236120">
                  <a:moveTo>
                    <a:pt x="24365" y="0"/>
                  </a:moveTo>
                  <a:lnTo>
                    <a:pt x="3239347" y="0"/>
                  </a:lnTo>
                  <a:cubicBezTo>
                    <a:pt x="3252804" y="0"/>
                    <a:pt x="3263712" y="10909"/>
                    <a:pt x="3263712" y="24365"/>
                  </a:cubicBezTo>
                  <a:lnTo>
                    <a:pt x="3263712" y="211754"/>
                  </a:lnTo>
                  <a:cubicBezTo>
                    <a:pt x="3263712" y="225211"/>
                    <a:pt x="3252804" y="236120"/>
                    <a:pt x="3239347" y="236120"/>
                  </a:cubicBezTo>
                  <a:lnTo>
                    <a:pt x="24365" y="236120"/>
                  </a:lnTo>
                  <a:cubicBezTo>
                    <a:pt x="17903" y="236120"/>
                    <a:pt x="11706" y="233553"/>
                    <a:pt x="7136" y="228983"/>
                  </a:cubicBezTo>
                  <a:cubicBezTo>
                    <a:pt x="2567" y="224414"/>
                    <a:pt x="0" y="218216"/>
                    <a:pt x="0" y="211754"/>
                  </a:cubicBezTo>
                  <a:lnTo>
                    <a:pt x="0" y="24365"/>
                  </a:lnTo>
                  <a:cubicBezTo>
                    <a:pt x="0" y="10909"/>
                    <a:pt x="10909" y="0"/>
                    <a:pt x="24365" y="0"/>
                  </a:cubicBezTo>
                  <a:close/>
                </a:path>
              </a:pathLst>
            </a:custGeom>
            <a:solidFill>
              <a:srgbClr val="F7F3F0"/>
            </a:solidFill>
            <a:ln w="38100" cap="rnd">
              <a:solidFill>
                <a:srgbClr val="D78F28"/>
              </a:solidFill>
              <a:prstDash val="solid"/>
              <a:round/>
            </a:ln>
          </p:spPr>
          <p:txBody>
            <a:bodyPr/>
            <a:lstStyle/>
            <a:p>
              <a:endParaRPr lang="en-US"/>
            </a:p>
          </p:txBody>
        </p:sp>
        <p:sp>
          <p:nvSpPr>
            <p:cNvPr id="13" name="TextBox 13"/>
            <p:cNvSpPr txBox="1"/>
            <p:nvPr/>
          </p:nvSpPr>
          <p:spPr>
            <a:xfrm>
              <a:off x="0" y="-38100"/>
              <a:ext cx="3263712" cy="27422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532724" y="6310448"/>
            <a:ext cx="3477848" cy="1004347"/>
            <a:chOff x="0" y="0"/>
            <a:chExt cx="2551800" cy="236120"/>
          </a:xfrm>
        </p:grpSpPr>
        <p:sp>
          <p:nvSpPr>
            <p:cNvPr id="15" name="Freeform 15"/>
            <p:cNvSpPr/>
            <p:nvPr/>
          </p:nvSpPr>
          <p:spPr>
            <a:xfrm>
              <a:off x="0" y="0"/>
              <a:ext cx="2551800" cy="236120"/>
            </a:xfrm>
            <a:custGeom>
              <a:avLst/>
              <a:gdLst/>
              <a:ahLst/>
              <a:cxnLst/>
              <a:rect l="l" t="t" r="r" b="b"/>
              <a:pathLst>
                <a:path w="2551800" h="236120">
                  <a:moveTo>
                    <a:pt x="31163" y="0"/>
                  </a:moveTo>
                  <a:lnTo>
                    <a:pt x="2520637" y="0"/>
                  </a:lnTo>
                  <a:cubicBezTo>
                    <a:pt x="2537848" y="0"/>
                    <a:pt x="2551800" y="13952"/>
                    <a:pt x="2551800" y="31163"/>
                  </a:cubicBezTo>
                  <a:lnTo>
                    <a:pt x="2551800" y="204957"/>
                  </a:lnTo>
                  <a:cubicBezTo>
                    <a:pt x="2551800" y="222168"/>
                    <a:pt x="2537848" y="236120"/>
                    <a:pt x="2520637" y="236120"/>
                  </a:cubicBezTo>
                  <a:lnTo>
                    <a:pt x="31163" y="236120"/>
                  </a:lnTo>
                  <a:cubicBezTo>
                    <a:pt x="22898" y="236120"/>
                    <a:pt x="14972" y="232837"/>
                    <a:pt x="9127" y="226992"/>
                  </a:cubicBezTo>
                  <a:cubicBezTo>
                    <a:pt x="3283" y="221148"/>
                    <a:pt x="0" y="213222"/>
                    <a:pt x="0" y="204957"/>
                  </a:cubicBezTo>
                  <a:lnTo>
                    <a:pt x="0" y="31163"/>
                  </a:lnTo>
                  <a:cubicBezTo>
                    <a:pt x="0" y="13952"/>
                    <a:pt x="13952" y="0"/>
                    <a:pt x="31163" y="0"/>
                  </a:cubicBezTo>
                  <a:close/>
                </a:path>
              </a:pathLst>
            </a:custGeom>
            <a:solidFill>
              <a:srgbClr val="F7F3F0"/>
            </a:solidFill>
            <a:ln w="38100" cap="rnd">
              <a:solidFill>
                <a:srgbClr val="D78F28"/>
              </a:solidFill>
              <a:prstDash val="solid"/>
              <a:round/>
            </a:ln>
          </p:spPr>
          <p:txBody>
            <a:bodyPr/>
            <a:lstStyle/>
            <a:p>
              <a:endParaRPr lang="en-US"/>
            </a:p>
          </p:txBody>
        </p:sp>
        <p:sp>
          <p:nvSpPr>
            <p:cNvPr id="16" name="TextBox 16"/>
            <p:cNvSpPr txBox="1"/>
            <p:nvPr/>
          </p:nvSpPr>
          <p:spPr>
            <a:xfrm>
              <a:off x="0" y="-38100"/>
              <a:ext cx="2551800" cy="27422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5876457">
            <a:off x="-314341" y="-3213404"/>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3520869">
            <a:off x="-2502111" y="7463202"/>
            <a:ext cx="5004222" cy="4114800"/>
          </a:xfrm>
          <a:custGeom>
            <a:avLst/>
            <a:gdLst/>
            <a:ahLst/>
            <a:cxnLst/>
            <a:rect l="l" t="t" r="r" b="b"/>
            <a:pathLst>
              <a:path w="5004222" h="4114800">
                <a:moveTo>
                  <a:pt x="0" y="0"/>
                </a:moveTo>
                <a:lnTo>
                  <a:pt x="5004222" y="0"/>
                </a:lnTo>
                <a:lnTo>
                  <a:pt x="500422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3287574" y="627027"/>
            <a:ext cx="1430022" cy="1430022"/>
          </a:xfrm>
          <a:custGeom>
            <a:avLst/>
            <a:gdLst/>
            <a:ahLst/>
            <a:cxnLst/>
            <a:rect l="l" t="t" r="r" b="b"/>
            <a:pathLst>
              <a:path w="1430022" h="1430022">
                <a:moveTo>
                  <a:pt x="0" y="0"/>
                </a:moveTo>
                <a:lnTo>
                  <a:pt x="1430022" y="0"/>
                </a:lnTo>
                <a:lnTo>
                  <a:pt x="1430022" y="1430022"/>
                </a:lnTo>
                <a:lnTo>
                  <a:pt x="0" y="143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6743435" y="8883905"/>
            <a:ext cx="4114997" cy="1556217"/>
          </a:xfrm>
          <a:custGeom>
            <a:avLst/>
            <a:gdLst/>
            <a:ahLst/>
            <a:cxnLst/>
            <a:rect l="l" t="t" r="r" b="b"/>
            <a:pathLst>
              <a:path w="4114997" h="1556217">
                <a:moveTo>
                  <a:pt x="0" y="0"/>
                </a:moveTo>
                <a:lnTo>
                  <a:pt x="4114997" y="0"/>
                </a:lnTo>
                <a:lnTo>
                  <a:pt x="4114997" y="1556217"/>
                </a:lnTo>
                <a:lnTo>
                  <a:pt x="0" y="15562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024FEE8E-9296-EFB9-BC59-C85512E56BCD}"/>
              </a:ext>
            </a:extLst>
          </p:cNvPr>
          <p:cNvSpPr/>
          <p:nvPr/>
        </p:nvSpPr>
        <p:spPr>
          <a:xfrm>
            <a:off x="4005121" y="814117"/>
            <a:ext cx="5429250" cy="73478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1"/>
          <p:cNvSpPr txBox="1"/>
          <p:nvPr/>
        </p:nvSpPr>
        <p:spPr>
          <a:xfrm>
            <a:off x="3420623" y="1028700"/>
            <a:ext cx="6222747" cy="674784"/>
          </a:xfrm>
          <a:prstGeom prst="rect">
            <a:avLst/>
          </a:prstGeom>
        </p:spPr>
        <p:txBody>
          <a:bodyPr lIns="0" tIns="0" rIns="0" bIns="0" rtlCol="0" anchor="t">
            <a:spAutoFit/>
          </a:bodyPr>
          <a:lstStyle/>
          <a:p>
            <a:pPr marL="0" lvl="0" indent="0" algn="ctr">
              <a:lnSpc>
                <a:spcPts val="4464"/>
              </a:lnSpc>
              <a:spcBef>
                <a:spcPct val="0"/>
              </a:spcBef>
            </a:pPr>
            <a:r>
              <a:rPr lang="en-US" sz="4464" spc="-285">
                <a:solidFill>
                  <a:srgbClr val="FFFAF8"/>
                </a:solidFill>
                <a:latin typeface="Bungee"/>
                <a:ea typeface="Bungee"/>
                <a:cs typeface="Bungee"/>
                <a:sym typeface="Bungee"/>
              </a:rPr>
              <a:t>  </a:t>
            </a:r>
            <a:r>
              <a:rPr lang="en-US" sz="4464" u="none" strike="noStrike" spc="-285">
                <a:solidFill>
                  <a:srgbClr val="FFFAF8"/>
                </a:solidFill>
                <a:latin typeface="Bungee"/>
                <a:ea typeface="Bungee"/>
                <a:cs typeface="Bungee"/>
                <a:sym typeface="Bungee"/>
              </a:rPr>
              <a:t>Multiple choice  </a:t>
            </a:r>
          </a:p>
        </p:txBody>
      </p:sp>
      <p:sp>
        <p:nvSpPr>
          <p:cNvPr id="22" name="TextBox 22"/>
          <p:cNvSpPr txBox="1"/>
          <p:nvPr/>
        </p:nvSpPr>
        <p:spPr>
          <a:xfrm>
            <a:off x="1229878" y="2104941"/>
            <a:ext cx="12092293" cy="1507464"/>
          </a:xfrm>
          <a:prstGeom prst="rect">
            <a:avLst/>
          </a:prstGeom>
        </p:spPr>
        <p:txBody>
          <a:bodyPr wrap="square" lIns="0" tIns="0" rIns="0" bIns="0" rtlCol="0" anchor="t">
            <a:spAutoFit/>
          </a:bodyPr>
          <a:lstStyle/>
          <a:p>
            <a:pPr algn="ctr">
              <a:lnSpc>
                <a:spcPts val="6140"/>
              </a:lnSpc>
            </a:pPr>
            <a:r>
              <a:rPr lang="en-US" sz="3600" b="1">
                <a:solidFill>
                  <a:srgbClr val="000000"/>
                </a:solidFill>
                <a:latin typeface="Balsamiq Sans Bold"/>
                <a:ea typeface="Balsamiq Sans Bold"/>
                <a:cs typeface="Balsamiq Sans Bold"/>
                <a:sym typeface="Balsamiq Sans Bold"/>
              </a:rPr>
              <a:t>1.</a:t>
            </a:r>
            <a:r>
              <a:rPr lang="en-US" sz="3600" b="1">
                <a:latin typeface="Balsamiq Sans Bold"/>
                <a:ea typeface="Open Sans"/>
                <a:cs typeface="Open Sans"/>
                <a:sym typeface="Balsamiq Sans Bold"/>
              </a:rPr>
              <a:t>Millions of TV ______ are tuning in to the special New Year's Eve </a:t>
            </a:r>
            <a:r>
              <a:rPr lang="en-US" sz="3600" b="1" err="1">
                <a:latin typeface="Balsamiq Sans Bold"/>
                <a:ea typeface="Open Sans"/>
                <a:cs typeface="Open Sans"/>
                <a:sym typeface="Balsamiq Sans Bold"/>
              </a:rPr>
              <a:t>programme</a:t>
            </a:r>
            <a:r>
              <a:rPr lang="en-US" sz="3600" b="1">
                <a:latin typeface="Balsamiq Sans Bold"/>
                <a:ea typeface="Open Sans"/>
                <a:cs typeface="Open Sans"/>
                <a:sym typeface="Balsamiq Sans Bold"/>
              </a:rPr>
              <a:t> tonight.</a:t>
            </a:r>
            <a:endParaRPr lang="en-US" sz="3600" b="1">
              <a:latin typeface="Balsamiq Sans Bold"/>
              <a:ea typeface="Balsamiq Sans Bold"/>
              <a:cs typeface="Balsamiq Sans Bold"/>
            </a:endParaRPr>
          </a:p>
        </p:txBody>
      </p:sp>
      <p:sp>
        <p:nvSpPr>
          <p:cNvPr id="23" name="TextBox 23"/>
          <p:cNvSpPr txBox="1"/>
          <p:nvPr/>
        </p:nvSpPr>
        <p:spPr>
          <a:xfrm>
            <a:off x="2732417" y="3813827"/>
            <a:ext cx="13331784" cy="1006147"/>
          </a:xfrm>
          <a:prstGeom prst="rect">
            <a:avLst/>
          </a:prstGeom>
        </p:spPr>
        <p:txBody>
          <a:bodyPr lIns="0" tIns="0" rIns="0" bIns="0" rtlCol="0" anchor="t">
            <a:spAutoFit/>
          </a:bodyPr>
          <a:lstStyle/>
          <a:p>
            <a:pPr algn="l">
              <a:lnSpc>
                <a:spcPts val="8815"/>
              </a:lnSpc>
            </a:pPr>
            <a:r>
              <a:rPr lang="en-US" sz="4000">
                <a:solidFill>
                  <a:srgbClr val="000000"/>
                </a:solidFill>
                <a:latin typeface="Balsamiq Sans"/>
                <a:ea typeface="Balsamiq Sans"/>
                <a:cs typeface="Balsamiq Sans"/>
                <a:sym typeface="Balsamiq Sans"/>
              </a:rPr>
              <a:t>A. </a:t>
            </a:r>
            <a:r>
              <a:rPr lang="en-US" sz="4000">
                <a:solidFill>
                  <a:srgbClr val="000000"/>
                </a:solidFill>
                <a:latin typeface="Balsamiq Sans"/>
                <a:ea typeface="Open Sans"/>
                <a:cs typeface="Open Sans"/>
                <a:sym typeface="Balsamiq Sans"/>
              </a:rPr>
              <a:t>viewers</a:t>
            </a:r>
            <a:endParaRPr lang="en-US" sz="4000">
              <a:solidFill>
                <a:srgbClr val="000000"/>
              </a:solidFill>
              <a:latin typeface="Balsamiq Sans"/>
              <a:ea typeface="Balsamiq Sans"/>
              <a:cs typeface="Balsamiq Sans"/>
            </a:endParaRPr>
          </a:p>
        </p:txBody>
      </p:sp>
      <p:sp>
        <p:nvSpPr>
          <p:cNvPr id="24" name="TextBox 24"/>
          <p:cNvSpPr txBox="1"/>
          <p:nvPr/>
        </p:nvSpPr>
        <p:spPr>
          <a:xfrm>
            <a:off x="8697111" y="3852999"/>
            <a:ext cx="1569206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B. readers</a:t>
            </a:r>
            <a:endParaRPr lang="en-US" sz="4350">
              <a:solidFill>
                <a:srgbClr val="000000"/>
              </a:solidFill>
              <a:latin typeface="Balsamiq Sans"/>
              <a:ea typeface="Balsamiq Sans"/>
              <a:cs typeface="Balsamiq Sans"/>
            </a:endParaRPr>
          </a:p>
        </p:txBody>
      </p:sp>
      <p:sp>
        <p:nvSpPr>
          <p:cNvPr id="25" name="TextBox 25"/>
          <p:cNvSpPr txBox="1"/>
          <p:nvPr/>
        </p:nvSpPr>
        <p:spPr>
          <a:xfrm>
            <a:off x="2637054" y="6152388"/>
            <a:ext cx="1569206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C. listeners</a:t>
            </a:r>
            <a:endParaRPr lang="en-US" sz="4385">
              <a:solidFill>
                <a:srgbClr val="000000"/>
              </a:solidFill>
              <a:latin typeface="Balsamiq Sans"/>
              <a:ea typeface="Balsamiq Sans"/>
              <a:cs typeface="Balsamiq Sans"/>
              <a:sym typeface="Balsamiq Sans"/>
            </a:endParaRPr>
          </a:p>
        </p:txBody>
      </p:sp>
      <p:sp>
        <p:nvSpPr>
          <p:cNvPr id="26" name="TextBox 26"/>
          <p:cNvSpPr txBox="1"/>
          <p:nvPr/>
        </p:nvSpPr>
        <p:spPr>
          <a:xfrm>
            <a:off x="8770908" y="6192013"/>
            <a:ext cx="1569206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D. spectator</a:t>
            </a:r>
            <a:endParaRPr lang="en-US" sz="4385">
              <a:solidFill>
                <a:srgbClr val="000000"/>
              </a:solidFill>
              <a:latin typeface="Balsamiq Sans"/>
              <a:ea typeface="Balsamiq Sans"/>
              <a:cs typeface="Balsamiq Sans"/>
            </a:endParaRPr>
          </a:p>
        </p:txBody>
      </p:sp>
      <p:pic>
        <p:nvPicPr>
          <p:cNvPr id="28" name="Picture 27">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69900" y="5534305"/>
            <a:ext cx="2242312" cy="224231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5"/>
                                        </p:tgtEl>
                                        <p:attrNameLst>
                                          <p:attrName>ppt_w</p:attrName>
                                        </p:attrNameLst>
                                      </p:cBhvr>
                                      <p:tavLst>
                                        <p:tav tm="0">
                                          <p:val>
                                            <p:strVal val="ppt_w"/>
                                          </p:val>
                                        </p:tav>
                                        <p:tav tm="100000">
                                          <p:val>
                                            <p:fltVal val="0"/>
                                          </p:val>
                                        </p:tav>
                                      </p:tavLst>
                                    </p:anim>
                                    <p:anim calcmode="lin" valueType="num">
                                      <p:cBhvr>
                                        <p:cTn id="12" dur="500"/>
                                        <p:tgtEl>
                                          <p:spTgt spid="25"/>
                                        </p:tgtEl>
                                        <p:attrNameLst>
                                          <p:attrName>ppt_h</p:attrName>
                                        </p:attrNameLst>
                                      </p:cBhvr>
                                      <p:tavLst>
                                        <p:tav tm="0">
                                          <p:val>
                                            <p:strVal val="ppt_h"/>
                                          </p:val>
                                        </p:tav>
                                        <p:tav tm="100000">
                                          <p:val>
                                            <p:fltVal val="0"/>
                                          </p:val>
                                        </p:tav>
                                      </p:tavLst>
                                    </p:anim>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fltVal val="0"/>
                                          </p:val>
                                        </p:tav>
                                      </p:tavLst>
                                    </p:anim>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26"/>
                                        </p:tgtEl>
                                        <p:attrNameLst>
                                          <p:attrName>ppt_w</p:attrName>
                                        </p:attrNameLst>
                                      </p:cBhvr>
                                      <p:tavLst>
                                        <p:tav tm="0">
                                          <p:val>
                                            <p:strVal val="ppt_w"/>
                                          </p:val>
                                        </p:tav>
                                        <p:tav tm="100000">
                                          <p:val>
                                            <p:fltVal val="0"/>
                                          </p:val>
                                        </p:tav>
                                      </p:tavLst>
                                    </p:anim>
                                    <p:anim calcmode="lin" valueType="num">
                                      <p:cBhvr>
                                        <p:cTn id="22" dur="500"/>
                                        <p:tgtEl>
                                          <p:spTgt spid="26"/>
                                        </p:tgtEl>
                                        <p:attrNameLst>
                                          <p:attrName>ppt_h</p:attrName>
                                        </p:attrNameLst>
                                      </p:cBhvr>
                                      <p:tavLst>
                                        <p:tav tm="0">
                                          <p:val>
                                            <p:strVal val="ppt_h"/>
                                          </p:val>
                                        </p:tav>
                                        <p:tav tm="100000">
                                          <p:val>
                                            <p:fltVal val="0"/>
                                          </p:val>
                                        </p:tav>
                                      </p:tavLst>
                                    </p:anim>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fltVal val="0"/>
                                          </p:val>
                                        </p:tav>
                                      </p:tavLst>
                                    </p:anim>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500"/>
                                        <p:tgtEl>
                                          <p:spTgt spid="24"/>
                                        </p:tgtEl>
                                        <p:attrNameLst>
                                          <p:attrName>ppt_w</p:attrName>
                                        </p:attrNameLst>
                                      </p:cBhvr>
                                      <p:tavLst>
                                        <p:tav tm="0">
                                          <p:val>
                                            <p:strVal val="ppt_w"/>
                                          </p:val>
                                        </p:tav>
                                        <p:tav tm="100000">
                                          <p:val>
                                            <p:fltVal val="0"/>
                                          </p:val>
                                        </p:tav>
                                      </p:tavLst>
                                    </p:anim>
                                    <p:anim calcmode="lin" valueType="num">
                                      <p:cBhvr>
                                        <p:cTn id="32" dur="500"/>
                                        <p:tgtEl>
                                          <p:spTgt spid="24"/>
                                        </p:tgtEl>
                                        <p:attrNameLst>
                                          <p:attrName>ppt_h</p:attrName>
                                        </p:attrNameLst>
                                      </p:cBhvr>
                                      <p:tavLst>
                                        <p:tav tm="0">
                                          <p:val>
                                            <p:strVal val="ppt_h"/>
                                          </p:val>
                                        </p:tav>
                                        <p:tav tm="100000">
                                          <p:val>
                                            <p:fltVal val="0"/>
                                          </p:val>
                                        </p:tav>
                                      </p:tavLst>
                                    </p:anim>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2955746" y="-7150341"/>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grpSp>
        <p:nvGrpSpPr>
          <p:cNvPr id="3" name="Group 3"/>
          <p:cNvGrpSpPr/>
          <p:nvPr/>
        </p:nvGrpSpPr>
        <p:grpSpPr>
          <a:xfrm>
            <a:off x="3486271" y="5740993"/>
            <a:ext cx="2516768" cy="1148323"/>
            <a:chOff x="0" y="-52991"/>
            <a:chExt cx="1736362" cy="289111"/>
          </a:xfrm>
        </p:grpSpPr>
        <p:sp>
          <p:nvSpPr>
            <p:cNvPr id="4" name="Freeform 4"/>
            <p:cNvSpPr/>
            <p:nvPr/>
          </p:nvSpPr>
          <p:spPr>
            <a:xfrm>
              <a:off x="0" y="0"/>
              <a:ext cx="1736362" cy="236120"/>
            </a:xfrm>
            <a:custGeom>
              <a:avLst/>
              <a:gdLst/>
              <a:ahLst/>
              <a:cxnLst/>
              <a:rect l="l" t="t" r="r" b="b"/>
              <a:pathLst>
                <a:path w="1736362" h="236120">
                  <a:moveTo>
                    <a:pt x="45798" y="0"/>
                  </a:moveTo>
                  <a:lnTo>
                    <a:pt x="1690564" y="0"/>
                  </a:lnTo>
                  <a:cubicBezTo>
                    <a:pt x="1702710" y="0"/>
                    <a:pt x="1714359" y="4825"/>
                    <a:pt x="1722948" y="13414"/>
                  </a:cubicBezTo>
                  <a:cubicBezTo>
                    <a:pt x="1731537" y="22003"/>
                    <a:pt x="1736362" y="33652"/>
                    <a:pt x="1736362" y="45798"/>
                  </a:cubicBezTo>
                  <a:lnTo>
                    <a:pt x="1736362" y="190322"/>
                  </a:lnTo>
                  <a:cubicBezTo>
                    <a:pt x="1736362" y="202468"/>
                    <a:pt x="1731537" y="214117"/>
                    <a:pt x="1722948" y="222706"/>
                  </a:cubicBezTo>
                  <a:cubicBezTo>
                    <a:pt x="1714359" y="231295"/>
                    <a:pt x="1702710" y="236120"/>
                    <a:pt x="1690564" y="236120"/>
                  </a:cubicBezTo>
                  <a:lnTo>
                    <a:pt x="45798" y="236120"/>
                  </a:lnTo>
                  <a:cubicBezTo>
                    <a:pt x="33652" y="236120"/>
                    <a:pt x="22003" y="231295"/>
                    <a:pt x="13414" y="222706"/>
                  </a:cubicBezTo>
                  <a:cubicBezTo>
                    <a:pt x="4825" y="214117"/>
                    <a:pt x="0" y="202468"/>
                    <a:pt x="0" y="190322"/>
                  </a:cubicBezTo>
                  <a:lnTo>
                    <a:pt x="0" y="45798"/>
                  </a:lnTo>
                  <a:cubicBezTo>
                    <a:pt x="0" y="33652"/>
                    <a:pt x="4825" y="22003"/>
                    <a:pt x="13414" y="13414"/>
                  </a:cubicBezTo>
                  <a:cubicBezTo>
                    <a:pt x="22003" y="4825"/>
                    <a:pt x="33652" y="0"/>
                    <a:pt x="45798" y="0"/>
                  </a:cubicBezTo>
                  <a:close/>
                </a:path>
              </a:pathLst>
            </a:custGeom>
            <a:solidFill>
              <a:srgbClr val="F7F3F0"/>
            </a:solidFill>
            <a:ln w="38100" cap="rnd">
              <a:solidFill>
                <a:srgbClr val="D78F28"/>
              </a:solidFill>
              <a:prstDash val="solid"/>
              <a:round/>
            </a:ln>
          </p:spPr>
          <p:txBody>
            <a:bodyPr/>
            <a:lstStyle/>
            <a:p>
              <a:endParaRPr lang="en-US"/>
            </a:p>
          </p:txBody>
        </p:sp>
        <p:sp>
          <p:nvSpPr>
            <p:cNvPr id="5" name="TextBox 5"/>
            <p:cNvSpPr txBox="1"/>
            <p:nvPr/>
          </p:nvSpPr>
          <p:spPr>
            <a:xfrm>
              <a:off x="0" y="-52991"/>
              <a:ext cx="605420" cy="28911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740422" y="4063999"/>
            <a:ext cx="2511079" cy="1149008"/>
            <a:chOff x="0" y="-43780"/>
            <a:chExt cx="2109740" cy="279900"/>
          </a:xfrm>
        </p:grpSpPr>
        <p:sp>
          <p:nvSpPr>
            <p:cNvPr id="7" name="Freeform 7"/>
            <p:cNvSpPr/>
            <p:nvPr/>
          </p:nvSpPr>
          <p:spPr>
            <a:xfrm>
              <a:off x="0" y="0"/>
              <a:ext cx="2109740" cy="236120"/>
            </a:xfrm>
            <a:custGeom>
              <a:avLst/>
              <a:gdLst/>
              <a:ahLst/>
              <a:cxnLst/>
              <a:rect l="l" t="t" r="r" b="b"/>
              <a:pathLst>
                <a:path w="2109740" h="236120">
                  <a:moveTo>
                    <a:pt x="37693" y="0"/>
                  </a:moveTo>
                  <a:lnTo>
                    <a:pt x="2072047" y="0"/>
                  </a:lnTo>
                  <a:cubicBezTo>
                    <a:pt x="2082044" y="0"/>
                    <a:pt x="2091631" y="3971"/>
                    <a:pt x="2098700" y="11040"/>
                  </a:cubicBezTo>
                  <a:cubicBezTo>
                    <a:pt x="2105768" y="18109"/>
                    <a:pt x="2109740" y="27696"/>
                    <a:pt x="2109740" y="37693"/>
                  </a:cubicBezTo>
                  <a:lnTo>
                    <a:pt x="2109740" y="198427"/>
                  </a:lnTo>
                  <a:cubicBezTo>
                    <a:pt x="2109740" y="219244"/>
                    <a:pt x="2092864" y="236120"/>
                    <a:pt x="2072047" y="236120"/>
                  </a:cubicBezTo>
                  <a:lnTo>
                    <a:pt x="37693" y="236120"/>
                  </a:lnTo>
                  <a:cubicBezTo>
                    <a:pt x="27696" y="236120"/>
                    <a:pt x="18109" y="232149"/>
                    <a:pt x="11040" y="225080"/>
                  </a:cubicBezTo>
                  <a:cubicBezTo>
                    <a:pt x="3971" y="218011"/>
                    <a:pt x="0" y="208424"/>
                    <a:pt x="0" y="198427"/>
                  </a:cubicBezTo>
                  <a:lnTo>
                    <a:pt x="0" y="37693"/>
                  </a:lnTo>
                  <a:cubicBezTo>
                    <a:pt x="0" y="27696"/>
                    <a:pt x="3971" y="18109"/>
                    <a:pt x="11040" y="11040"/>
                  </a:cubicBezTo>
                  <a:cubicBezTo>
                    <a:pt x="18109" y="3971"/>
                    <a:pt x="27696" y="0"/>
                    <a:pt x="37693" y="0"/>
                  </a:cubicBezTo>
                  <a:close/>
                </a:path>
              </a:pathLst>
            </a:custGeom>
            <a:solidFill>
              <a:srgbClr val="F7F3F0"/>
            </a:solidFill>
            <a:ln w="38100" cap="rnd">
              <a:solidFill>
                <a:srgbClr val="D78F28"/>
              </a:solidFill>
              <a:prstDash val="solid"/>
              <a:round/>
            </a:ln>
          </p:spPr>
          <p:txBody>
            <a:bodyPr/>
            <a:lstStyle/>
            <a:p>
              <a:endParaRPr lang="en-US"/>
            </a:p>
          </p:txBody>
        </p:sp>
        <p:sp>
          <p:nvSpPr>
            <p:cNvPr id="8" name="TextBox 8"/>
            <p:cNvSpPr txBox="1"/>
            <p:nvPr/>
          </p:nvSpPr>
          <p:spPr>
            <a:xfrm>
              <a:off x="0" y="-43780"/>
              <a:ext cx="689754" cy="279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421573" y="4024825"/>
            <a:ext cx="2536687" cy="1127443"/>
            <a:chOff x="0" y="-60820"/>
            <a:chExt cx="2048325" cy="296940"/>
          </a:xfrm>
        </p:grpSpPr>
        <p:sp>
          <p:nvSpPr>
            <p:cNvPr id="10" name="Freeform 10"/>
            <p:cNvSpPr/>
            <p:nvPr/>
          </p:nvSpPr>
          <p:spPr>
            <a:xfrm>
              <a:off x="0" y="0"/>
              <a:ext cx="2048325" cy="236120"/>
            </a:xfrm>
            <a:custGeom>
              <a:avLst/>
              <a:gdLst/>
              <a:ahLst/>
              <a:cxnLst/>
              <a:rect l="l" t="t" r="r" b="b"/>
              <a:pathLst>
                <a:path w="2048325" h="236120">
                  <a:moveTo>
                    <a:pt x="38823" y="0"/>
                  </a:moveTo>
                  <a:lnTo>
                    <a:pt x="2009502" y="0"/>
                  </a:lnTo>
                  <a:cubicBezTo>
                    <a:pt x="2030943" y="0"/>
                    <a:pt x="2048325" y="17382"/>
                    <a:pt x="2048325" y="38823"/>
                  </a:cubicBezTo>
                  <a:lnTo>
                    <a:pt x="2048325" y="197297"/>
                  </a:lnTo>
                  <a:cubicBezTo>
                    <a:pt x="2048325" y="218738"/>
                    <a:pt x="2030943" y="236120"/>
                    <a:pt x="2009502" y="236120"/>
                  </a:cubicBezTo>
                  <a:lnTo>
                    <a:pt x="38823" y="236120"/>
                  </a:lnTo>
                  <a:cubicBezTo>
                    <a:pt x="17382" y="236120"/>
                    <a:pt x="0" y="218738"/>
                    <a:pt x="0" y="197297"/>
                  </a:cubicBezTo>
                  <a:lnTo>
                    <a:pt x="0" y="38823"/>
                  </a:lnTo>
                  <a:cubicBezTo>
                    <a:pt x="0" y="17382"/>
                    <a:pt x="17382" y="0"/>
                    <a:pt x="38823" y="0"/>
                  </a:cubicBezTo>
                  <a:close/>
                </a:path>
              </a:pathLst>
            </a:custGeom>
            <a:solidFill>
              <a:srgbClr val="F7F3F0"/>
            </a:solidFill>
            <a:ln w="38100" cap="rnd">
              <a:solidFill>
                <a:srgbClr val="D78F28"/>
              </a:solidFill>
              <a:prstDash val="solid"/>
              <a:round/>
            </a:ln>
          </p:spPr>
          <p:txBody>
            <a:bodyPr/>
            <a:lstStyle/>
            <a:p>
              <a:endParaRPr lang="en-US"/>
            </a:p>
          </p:txBody>
        </p:sp>
        <p:sp>
          <p:nvSpPr>
            <p:cNvPr id="11" name="TextBox 11"/>
            <p:cNvSpPr txBox="1"/>
            <p:nvPr/>
          </p:nvSpPr>
          <p:spPr>
            <a:xfrm>
              <a:off x="0" y="-60820"/>
              <a:ext cx="662419" cy="29694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740422" y="5965391"/>
            <a:ext cx="2817398" cy="896517"/>
            <a:chOff x="0" y="0"/>
            <a:chExt cx="2150657" cy="236120"/>
          </a:xfrm>
        </p:grpSpPr>
        <p:sp>
          <p:nvSpPr>
            <p:cNvPr id="13" name="Freeform 13"/>
            <p:cNvSpPr/>
            <p:nvPr/>
          </p:nvSpPr>
          <p:spPr>
            <a:xfrm>
              <a:off x="0" y="0"/>
              <a:ext cx="2150657" cy="236120"/>
            </a:xfrm>
            <a:custGeom>
              <a:avLst/>
              <a:gdLst/>
              <a:ahLst/>
              <a:cxnLst/>
              <a:rect l="l" t="t" r="r" b="b"/>
              <a:pathLst>
                <a:path w="2150657" h="236120">
                  <a:moveTo>
                    <a:pt x="36976" y="0"/>
                  </a:moveTo>
                  <a:lnTo>
                    <a:pt x="2113681" y="0"/>
                  </a:lnTo>
                  <a:cubicBezTo>
                    <a:pt x="2134102" y="0"/>
                    <a:pt x="2150657" y="16555"/>
                    <a:pt x="2150657" y="36976"/>
                  </a:cubicBezTo>
                  <a:lnTo>
                    <a:pt x="2150657" y="199144"/>
                  </a:lnTo>
                  <a:cubicBezTo>
                    <a:pt x="2150657" y="208951"/>
                    <a:pt x="2146761" y="218356"/>
                    <a:pt x="2139827" y="225290"/>
                  </a:cubicBezTo>
                  <a:cubicBezTo>
                    <a:pt x="2132893" y="232224"/>
                    <a:pt x="2123488" y="236120"/>
                    <a:pt x="2113681" y="236120"/>
                  </a:cubicBezTo>
                  <a:lnTo>
                    <a:pt x="36976" y="236120"/>
                  </a:lnTo>
                  <a:cubicBezTo>
                    <a:pt x="27169" y="236120"/>
                    <a:pt x="17764" y="232224"/>
                    <a:pt x="10830" y="225290"/>
                  </a:cubicBezTo>
                  <a:cubicBezTo>
                    <a:pt x="3896" y="218356"/>
                    <a:pt x="0" y="208951"/>
                    <a:pt x="0" y="199144"/>
                  </a:cubicBezTo>
                  <a:lnTo>
                    <a:pt x="0" y="36976"/>
                  </a:lnTo>
                  <a:cubicBezTo>
                    <a:pt x="0" y="16555"/>
                    <a:pt x="16555" y="0"/>
                    <a:pt x="36976" y="0"/>
                  </a:cubicBezTo>
                  <a:close/>
                </a:path>
              </a:pathLst>
            </a:custGeom>
            <a:solidFill>
              <a:srgbClr val="F7F3F0"/>
            </a:solidFill>
            <a:ln w="38100" cap="rnd">
              <a:solidFill>
                <a:srgbClr val="D78F28"/>
              </a:solidFill>
              <a:prstDash val="solid"/>
              <a:round/>
            </a:ln>
          </p:spPr>
          <p:txBody>
            <a:bodyPr/>
            <a:lstStyle/>
            <a:p>
              <a:endParaRPr lang="en-US"/>
            </a:p>
          </p:txBody>
        </p:sp>
        <p:sp>
          <p:nvSpPr>
            <p:cNvPr id="14" name="TextBox 14"/>
            <p:cNvSpPr txBox="1"/>
            <p:nvPr/>
          </p:nvSpPr>
          <p:spPr>
            <a:xfrm>
              <a:off x="0" y="-38100"/>
              <a:ext cx="2150657" cy="27422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876457">
            <a:off x="-314341" y="-3213404"/>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rot="3520869">
            <a:off x="-2502111" y="7463202"/>
            <a:ext cx="5004222" cy="4114800"/>
          </a:xfrm>
          <a:custGeom>
            <a:avLst/>
            <a:gdLst/>
            <a:ahLst/>
            <a:cxnLst/>
            <a:rect l="l" t="t" r="r" b="b"/>
            <a:pathLst>
              <a:path w="5004222" h="4114800">
                <a:moveTo>
                  <a:pt x="0" y="0"/>
                </a:moveTo>
                <a:lnTo>
                  <a:pt x="5004222" y="0"/>
                </a:lnTo>
                <a:lnTo>
                  <a:pt x="5004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3287574" y="627027"/>
            <a:ext cx="1430022" cy="1430022"/>
          </a:xfrm>
          <a:custGeom>
            <a:avLst/>
            <a:gdLst/>
            <a:ahLst/>
            <a:cxnLst/>
            <a:rect l="l" t="t" r="r" b="b"/>
            <a:pathLst>
              <a:path w="1430022" h="1430022">
                <a:moveTo>
                  <a:pt x="0" y="0"/>
                </a:moveTo>
                <a:lnTo>
                  <a:pt x="1430022" y="0"/>
                </a:lnTo>
                <a:lnTo>
                  <a:pt x="1430022" y="1430022"/>
                </a:lnTo>
                <a:lnTo>
                  <a:pt x="0" y="1430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6743435" y="8883905"/>
            <a:ext cx="4114997" cy="1556217"/>
          </a:xfrm>
          <a:custGeom>
            <a:avLst/>
            <a:gdLst/>
            <a:ahLst/>
            <a:cxnLst/>
            <a:rect l="l" t="t" r="r" b="b"/>
            <a:pathLst>
              <a:path w="4114997" h="1556217">
                <a:moveTo>
                  <a:pt x="0" y="0"/>
                </a:moveTo>
                <a:lnTo>
                  <a:pt x="4114997" y="0"/>
                </a:lnTo>
                <a:lnTo>
                  <a:pt x="4114997" y="1556217"/>
                </a:lnTo>
                <a:lnTo>
                  <a:pt x="0" y="15562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96E73570-67D2-8A5F-1EB7-577F209A8352}"/>
              </a:ext>
            </a:extLst>
          </p:cNvPr>
          <p:cNvSpPr/>
          <p:nvPr/>
        </p:nvSpPr>
        <p:spPr>
          <a:xfrm>
            <a:off x="4005121" y="814117"/>
            <a:ext cx="5429250" cy="73478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9"/>
          <p:cNvSpPr txBox="1"/>
          <p:nvPr/>
        </p:nvSpPr>
        <p:spPr>
          <a:xfrm>
            <a:off x="3420623" y="1028700"/>
            <a:ext cx="6222747" cy="674784"/>
          </a:xfrm>
          <a:prstGeom prst="rect">
            <a:avLst/>
          </a:prstGeom>
        </p:spPr>
        <p:txBody>
          <a:bodyPr lIns="0" tIns="0" rIns="0" bIns="0" rtlCol="0" anchor="t">
            <a:spAutoFit/>
          </a:bodyPr>
          <a:lstStyle/>
          <a:p>
            <a:pPr marL="0" lvl="0" indent="0" algn="ctr">
              <a:lnSpc>
                <a:spcPts val="4464"/>
              </a:lnSpc>
              <a:spcBef>
                <a:spcPct val="0"/>
              </a:spcBef>
            </a:pPr>
            <a:r>
              <a:rPr lang="en-US" sz="4464" spc="-285">
                <a:solidFill>
                  <a:srgbClr val="FFFAF8"/>
                </a:solidFill>
                <a:latin typeface="Bungee"/>
                <a:ea typeface="Bungee"/>
                <a:cs typeface="Bungee"/>
                <a:sym typeface="Bungee"/>
              </a:rPr>
              <a:t>  </a:t>
            </a:r>
            <a:r>
              <a:rPr lang="en-US" sz="4464" u="none" strike="noStrike" spc="-285">
                <a:solidFill>
                  <a:srgbClr val="FFFAF8"/>
                </a:solidFill>
                <a:latin typeface="Bungee"/>
                <a:ea typeface="Bungee"/>
                <a:cs typeface="Bungee"/>
                <a:sym typeface="Bungee"/>
              </a:rPr>
              <a:t>Multiple choice  </a:t>
            </a:r>
          </a:p>
        </p:txBody>
      </p:sp>
      <p:sp>
        <p:nvSpPr>
          <p:cNvPr id="20" name="TextBox 20"/>
          <p:cNvSpPr txBox="1"/>
          <p:nvPr/>
        </p:nvSpPr>
        <p:spPr>
          <a:xfrm>
            <a:off x="949519" y="2277469"/>
            <a:ext cx="15864050" cy="1534394"/>
          </a:xfrm>
          <a:prstGeom prst="rect">
            <a:avLst/>
          </a:prstGeom>
        </p:spPr>
        <p:txBody>
          <a:bodyPr wrap="square" lIns="0" tIns="0" rIns="0" bIns="0" rtlCol="0" anchor="t">
            <a:spAutoFit/>
          </a:bodyPr>
          <a:lstStyle/>
          <a:p>
            <a:pPr algn="ctr">
              <a:lnSpc>
                <a:spcPts val="6140"/>
              </a:lnSpc>
            </a:pPr>
            <a:r>
              <a:rPr lang="en-US" sz="4350" b="1">
                <a:solidFill>
                  <a:srgbClr val="000000"/>
                </a:solidFill>
                <a:latin typeface="Balsamiq Sans Bold"/>
                <a:ea typeface="Balsamiq Sans Bold"/>
                <a:cs typeface="Balsamiq Sans Bold"/>
                <a:sym typeface="Balsamiq Sans Bold"/>
              </a:rPr>
              <a:t>2.</a:t>
            </a:r>
            <a:r>
              <a:rPr lang="en-US" sz="1400">
                <a:solidFill>
                  <a:srgbClr val="000000"/>
                </a:solidFill>
                <a:latin typeface="Open Sans"/>
                <a:ea typeface="Open Sans"/>
                <a:cs typeface="Open Sans"/>
                <a:sym typeface="Balsamiq Sans Bold"/>
              </a:rPr>
              <a:t>_</a:t>
            </a:r>
            <a:r>
              <a:rPr lang="en-US" sz="4300">
                <a:solidFill>
                  <a:srgbClr val="000000"/>
                </a:solidFill>
                <a:latin typeface="Balsamiq Sans"/>
                <a:ea typeface="Open Sans"/>
                <a:cs typeface="Open Sans"/>
                <a:sym typeface="Balsamiq Sans Bold"/>
              </a:rPr>
              <a:t>_____ news stories often come from websites designed to change people's perception of real events and facts.</a:t>
            </a:r>
            <a:endParaRPr lang="en-US" sz="4300">
              <a:solidFill>
                <a:srgbClr val="000000"/>
              </a:solidFill>
              <a:latin typeface="Balsamiq Sans"/>
              <a:ea typeface="Open Sans"/>
              <a:cs typeface="Open Sans"/>
            </a:endParaRPr>
          </a:p>
        </p:txBody>
      </p:sp>
      <p:sp>
        <p:nvSpPr>
          <p:cNvPr id="21" name="TextBox 21"/>
          <p:cNvSpPr txBox="1"/>
          <p:nvPr/>
        </p:nvSpPr>
        <p:spPr>
          <a:xfrm>
            <a:off x="3681323" y="4029487"/>
            <a:ext cx="753905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A. False</a:t>
            </a:r>
            <a:endParaRPr lang="en-US" sz="4385">
              <a:solidFill>
                <a:srgbClr val="000000"/>
              </a:solidFill>
              <a:latin typeface="Balsamiq Sans"/>
              <a:ea typeface="Balsamiq Sans"/>
              <a:cs typeface="Balsamiq Sans"/>
              <a:sym typeface="Balsamiq Sans"/>
            </a:endParaRPr>
          </a:p>
        </p:txBody>
      </p:sp>
      <p:sp>
        <p:nvSpPr>
          <p:cNvPr id="22" name="TextBox 22"/>
          <p:cNvSpPr txBox="1"/>
          <p:nvPr/>
        </p:nvSpPr>
        <p:spPr>
          <a:xfrm>
            <a:off x="9904809" y="3982395"/>
            <a:ext cx="784603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B. Wrong</a:t>
            </a:r>
            <a:endParaRPr lang="en-US" sz="4350">
              <a:solidFill>
                <a:srgbClr val="000000"/>
              </a:solidFill>
              <a:latin typeface="Balsamiq Sans"/>
              <a:ea typeface="Balsamiq Sans"/>
              <a:cs typeface="Balsamiq Sans"/>
            </a:endParaRPr>
          </a:p>
        </p:txBody>
      </p:sp>
      <p:sp>
        <p:nvSpPr>
          <p:cNvPr id="23" name="TextBox 23"/>
          <p:cNvSpPr txBox="1"/>
          <p:nvPr/>
        </p:nvSpPr>
        <p:spPr>
          <a:xfrm>
            <a:off x="3736922" y="5742633"/>
            <a:ext cx="6940608" cy="1013739"/>
          </a:xfrm>
          <a:prstGeom prst="rect">
            <a:avLst/>
          </a:prstGeom>
        </p:spPr>
        <p:txBody>
          <a:bodyPr wrap="square" lIns="0" tIns="0" rIns="0" bIns="0" rtlCol="0" anchor="t">
            <a:spAutoFit/>
          </a:bodyPr>
          <a:lstStyle/>
          <a:p>
            <a:pPr>
              <a:lnSpc>
                <a:spcPts val="8815"/>
              </a:lnSpc>
            </a:pPr>
            <a:r>
              <a:rPr lang="en-US" sz="4350">
                <a:solidFill>
                  <a:srgbClr val="000000"/>
                </a:solidFill>
                <a:latin typeface="Balsamiq Sans"/>
                <a:ea typeface="Balsamiq Sans"/>
                <a:cs typeface="Balsamiq Sans"/>
                <a:sym typeface="Balsamiq Sans"/>
              </a:rPr>
              <a:t>C. Fake</a:t>
            </a:r>
          </a:p>
        </p:txBody>
      </p:sp>
      <p:sp>
        <p:nvSpPr>
          <p:cNvPr id="24" name="TextBox 24"/>
          <p:cNvSpPr txBox="1"/>
          <p:nvPr/>
        </p:nvSpPr>
        <p:spPr>
          <a:xfrm>
            <a:off x="9913908" y="5825390"/>
            <a:ext cx="9087762" cy="1013739"/>
          </a:xfrm>
          <a:prstGeom prst="rect">
            <a:avLst/>
          </a:prstGeom>
        </p:spPr>
        <p:txBody>
          <a:bodyPr wrap="square" lIns="0" tIns="0" rIns="0" bIns="0" rtlCol="0" anchor="t">
            <a:spAutoFit/>
          </a:bodyPr>
          <a:lstStyle/>
          <a:p>
            <a:pPr>
              <a:lnSpc>
                <a:spcPts val="8815"/>
              </a:lnSpc>
            </a:pPr>
            <a:r>
              <a:rPr lang="en-US" sz="4350">
                <a:solidFill>
                  <a:srgbClr val="000000"/>
                </a:solidFill>
                <a:latin typeface="Balsamiq Sans"/>
                <a:ea typeface="Balsamiq Sans"/>
                <a:cs typeface="Balsamiq Sans"/>
                <a:sym typeface="Balsamiq Sans"/>
              </a:rPr>
              <a:t>D. Unreal</a:t>
            </a:r>
            <a:endParaRPr lang="vi-VN"/>
          </a:p>
        </p:txBody>
      </p:sp>
      <p:sp>
        <p:nvSpPr>
          <p:cNvPr id="25" name="Freeform 25"/>
          <p:cNvSpPr/>
          <p:nvPr/>
        </p:nvSpPr>
        <p:spPr>
          <a:xfrm>
            <a:off x="15220950" y="6555718"/>
            <a:ext cx="2743962" cy="3399886"/>
          </a:xfrm>
          <a:custGeom>
            <a:avLst/>
            <a:gdLst/>
            <a:ahLst/>
            <a:cxnLst/>
            <a:rect l="l" t="t" r="r" b="b"/>
            <a:pathLst>
              <a:path w="6305777" h="6734325">
                <a:moveTo>
                  <a:pt x="0" y="0"/>
                </a:moveTo>
                <a:lnTo>
                  <a:pt x="6305777" y="0"/>
                </a:lnTo>
                <a:lnTo>
                  <a:pt x="6305777" y="6734326"/>
                </a:lnTo>
                <a:lnTo>
                  <a:pt x="0" y="67343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8" name="Picture 27">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69900" y="5534305"/>
            <a:ext cx="2242312" cy="2242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ppt_x"/>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2"/>
                                        </p:tgtEl>
                                        <p:attrNameLst>
                                          <p:attrName>ppt_x</p:attrName>
                                        </p:attrNameLst>
                                      </p:cBhvr>
                                      <p:tavLst>
                                        <p:tav tm="0">
                                          <p:val>
                                            <p:strVal val="ppt_x"/>
                                          </p:val>
                                        </p:tav>
                                        <p:tav tm="100000">
                                          <p:val>
                                            <p:strVal val="ppt_x"/>
                                          </p:val>
                                        </p:tav>
                                      </p:tavLst>
                                    </p:anim>
                                    <p:anim calcmode="lin" valueType="num">
                                      <p:cBhvr additive="base">
                                        <p:cTn id="19" dur="500"/>
                                        <p:tgtEl>
                                          <p:spTgt spid="22"/>
                                        </p:tgtEl>
                                        <p:attrNameLst>
                                          <p:attrName>ppt_y</p:attrName>
                                        </p:attrNameLst>
                                      </p:cBhvr>
                                      <p:tavLst>
                                        <p:tav tm="0">
                                          <p:val>
                                            <p:strVal val="ppt_y"/>
                                          </p:val>
                                        </p:tav>
                                        <p:tav tm="100000">
                                          <p:val>
                                            <p:strVal val="1+ppt_h/2"/>
                                          </p:val>
                                        </p:tav>
                                      </p:tavLst>
                                    </p:anim>
                                    <p:set>
                                      <p:cBhvr>
                                        <p:cTn id="20" dur="1" fill="hold">
                                          <p:stCondLst>
                                            <p:cond delay="499"/>
                                          </p:stCondLst>
                                        </p:cTn>
                                        <p:tgtEl>
                                          <p:spTgt spid="22"/>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ppt_x"/>
                                          </p:val>
                                        </p:tav>
                                      </p:tavLst>
                                    </p:anim>
                                    <p:anim calcmode="lin" valueType="num">
                                      <p:cBhvr additive="base">
                                        <p:cTn id="23" dur="500"/>
                                        <p:tgtEl>
                                          <p:spTgt spid="12"/>
                                        </p:tgtEl>
                                        <p:attrNameLst>
                                          <p:attrName>ppt_y</p:attrName>
                                        </p:attrNameLst>
                                      </p:cBhvr>
                                      <p:tavLst>
                                        <p:tav tm="0">
                                          <p:val>
                                            <p:strVal val="ppt_y"/>
                                          </p:val>
                                        </p:tav>
                                        <p:tav tm="100000">
                                          <p:val>
                                            <p:strVal val="1+ppt_h/2"/>
                                          </p:val>
                                        </p:tav>
                                      </p:tavLst>
                                    </p:anim>
                                    <p:set>
                                      <p:cBhvr>
                                        <p:cTn id="24" dur="1" fill="hold">
                                          <p:stCondLst>
                                            <p:cond delay="499"/>
                                          </p:stCondLst>
                                        </p:cTn>
                                        <p:tgtEl>
                                          <p:spTgt spid="12"/>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24"/>
                                        </p:tgtEl>
                                        <p:attrNameLst>
                                          <p:attrName>ppt_x</p:attrName>
                                        </p:attrNameLst>
                                      </p:cBhvr>
                                      <p:tavLst>
                                        <p:tav tm="0">
                                          <p:val>
                                            <p:strVal val="ppt_x"/>
                                          </p:val>
                                        </p:tav>
                                        <p:tav tm="100000">
                                          <p:val>
                                            <p:strVal val="ppt_x"/>
                                          </p:val>
                                        </p:tav>
                                      </p:tavLst>
                                    </p:anim>
                                    <p:anim calcmode="lin" valueType="num">
                                      <p:cBhvr additive="base">
                                        <p:cTn id="27" dur="500"/>
                                        <p:tgtEl>
                                          <p:spTgt spid="24"/>
                                        </p:tgtEl>
                                        <p:attrNameLst>
                                          <p:attrName>ppt_y</p:attrName>
                                        </p:attrNameLst>
                                      </p:cBhvr>
                                      <p:tavLst>
                                        <p:tav tm="0">
                                          <p:val>
                                            <p:strVal val="ppt_y"/>
                                          </p:val>
                                        </p:tav>
                                        <p:tav tm="100000">
                                          <p:val>
                                            <p:strVal val="1+ppt_h/2"/>
                                          </p:val>
                                        </p:tav>
                                      </p:tavLst>
                                    </p:anim>
                                    <p:set>
                                      <p:cBhvr>
                                        <p:cTn id="2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Freeform 3"/>
          <p:cNvSpPr/>
          <p:nvPr/>
        </p:nvSpPr>
        <p:spPr>
          <a:xfrm rot="-868824">
            <a:off x="15213369" y="7253949"/>
            <a:ext cx="4091861" cy="6066101"/>
          </a:xfrm>
          <a:custGeom>
            <a:avLst/>
            <a:gdLst/>
            <a:ahLst/>
            <a:cxnLst/>
            <a:rect l="l" t="t" r="r" b="b"/>
            <a:pathLst>
              <a:path w="4091861" h="6066101">
                <a:moveTo>
                  <a:pt x="0" y="0"/>
                </a:moveTo>
                <a:lnTo>
                  <a:pt x="4091862" y="0"/>
                </a:lnTo>
                <a:lnTo>
                  <a:pt x="4091862" y="6066102"/>
                </a:lnTo>
                <a:lnTo>
                  <a:pt x="0" y="6066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88718">
            <a:off x="14201408" y="382359"/>
            <a:ext cx="3162518" cy="4459962"/>
          </a:xfrm>
          <a:custGeom>
            <a:avLst/>
            <a:gdLst/>
            <a:ahLst/>
            <a:cxnLst/>
            <a:rect l="l" t="t" r="r" b="b"/>
            <a:pathLst>
              <a:path w="3162518" h="4459962">
                <a:moveTo>
                  <a:pt x="0" y="0"/>
                </a:moveTo>
                <a:lnTo>
                  <a:pt x="3162518" y="0"/>
                </a:lnTo>
                <a:lnTo>
                  <a:pt x="3162518" y="4459962"/>
                </a:lnTo>
                <a:lnTo>
                  <a:pt x="0" y="4459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9556535" y="5125151"/>
            <a:ext cx="6959768" cy="1062744"/>
            <a:chOff x="0" y="-38100"/>
            <a:chExt cx="4184522" cy="274220"/>
          </a:xfrm>
        </p:grpSpPr>
        <p:sp>
          <p:nvSpPr>
            <p:cNvPr id="6" name="Freeform 6"/>
            <p:cNvSpPr/>
            <p:nvPr/>
          </p:nvSpPr>
          <p:spPr>
            <a:xfrm>
              <a:off x="0" y="0"/>
              <a:ext cx="4184522" cy="236120"/>
            </a:xfrm>
            <a:custGeom>
              <a:avLst/>
              <a:gdLst/>
              <a:ahLst/>
              <a:cxnLst/>
              <a:rect l="l" t="t" r="r" b="b"/>
              <a:pathLst>
                <a:path w="4184522" h="236120">
                  <a:moveTo>
                    <a:pt x="19004" y="0"/>
                  </a:moveTo>
                  <a:lnTo>
                    <a:pt x="4165518" y="0"/>
                  </a:lnTo>
                  <a:cubicBezTo>
                    <a:pt x="4176014" y="0"/>
                    <a:pt x="4184522" y="8508"/>
                    <a:pt x="4184522" y="19004"/>
                  </a:cubicBezTo>
                  <a:lnTo>
                    <a:pt x="4184522" y="217116"/>
                  </a:lnTo>
                  <a:cubicBezTo>
                    <a:pt x="4184522" y="227611"/>
                    <a:pt x="4176014" y="236120"/>
                    <a:pt x="4165518" y="236120"/>
                  </a:cubicBezTo>
                  <a:lnTo>
                    <a:pt x="19004" y="236120"/>
                  </a:lnTo>
                  <a:cubicBezTo>
                    <a:pt x="8508" y="236120"/>
                    <a:pt x="0" y="227611"/>
                    <a:pt x="0" y="217116"/>
                  </a:cubicBezTo>
                  <a:lnTo>
                    <a:pt x="0" y="19004"/>
                  </a:lnTo>
                  <a:cubicBezTo>
                    <a:pt x="0" y="8508"/>
                    <a:pt x="8508" y="0"/>
                    <a:pt x="19004" y="0"/>
                  </a:cubicBezTo>
                  <a:close/>
                </a:path>
              </a:pathLst>
            </a:custGeom>
            <a:solidFill>
              <a:srgbClr val="F7F3F0"/>
            </a:solidFill>
            <a:ln w="38100" cap="rnd">
              <a:solidFill>
                <a:srgbClr val="D78F28"/>
              </a:solidFill>
              <a:prstDash val="solid"/>
              <a:round/>
            </a:ln>
          </p:spPr>
          <p:txBody>
            <a:bodyPr/>
            <a:lstStyle/>
            <a:p>
              <a:endParaRPr lang="en-US"/>
            </a:p>
          </p:txBody>
        </p:sp>
        <p:sp>
          <p:nvSpPr>
            <p:cNvPr id="7" name="TextBox 7"/>
            <p:cNvSpPr txBox="1"/>
            <p:nvPr/>
          </p:nvSpPr>
          <p:spPr>
            <a:xfrm>
              <a:off x="0" y="-38100"/>
              <a:ext cx="4184522" cy="27422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876457">
            <a:off x="-314341" y="-3213404"/>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3520869">
            <a:off x="-2502111" y="7463202"/>
            <a:ext cx="5004222" cy="4114800"/>
          </a:xfrm>
          <a:custGeom>
            <a:avLst/>
            <a:gdLst/>
            <a:ahLst/>
            <a:cxnLst/>
            <a:rect l="l" t="t" r="r" b="b"/>
            <a:pathLst>
              <a:path w="5004222" h="4114800">
                <a:moveTo>
                  <a:pt x="0" y="0"/>
                </a:moveTo>
                <a:lnTo>
                  <a:pt x="5004222" y="0"/>
                </a:lnTo>
                <a:lnTo>
                  <a:pt x="500422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287574" y="627027"/>
            <a:ext cx="1430022" cy="1430022"/>
          </a:xfrm>
          <a:custGeom>
            <a:avLst/>
            <a:gdLst/>
            <a:ahLst/>
            <a:cxnLst/>
            <a:rect l="l" t="t" r="r" b="b"/>
            <a:pathLst>
              <a:path w="1430022" h="1430022">
                <a:moveTo>
                  <a:pt x="0" y="0"/>
                </a:moveTo>
                <a:lnTo>
                  <a:pt x="1430022" y="0"/>
                </a:lnTo>
                <a:lnTo>
                  <a:pt x="1430022" y="1430022"/>
                </a:lnTo>
                <a:lnTo>
                  <a:pt x="0" y="143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Hình chữ nhật: Góc Tròn 19">
            <a:extLst>
              <a:ext uri="{FF2B5EF4-FFF2-40B4-BE49-F238E27FC236}">
                <a16:creationId xmlns:a16="http://schemas.microsoft.com/office/drawing/2014/main" id="{F9B922DE-D85C-3AAF-1AAD-FA1572CA095D}"/>
              </a:ext>
            </a:extLst>
          </p:cNvPr>
          <p:cNvSpPr/>
          <p:nvPr/>
        </p:nvSpPr>
        <p:spPr>
          <a:xfrm>
            <a:off x="4005121" y="814117"/>
            <a:ext cx="5429250" cy="73478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Freeform 14"/>
          <p:cNvSpPr/>
          <p:nvPr/>
        </p:nvSpPr>
        <p:spPr>
          <a:xfrm>
            <a:off x="6462312" y="9508891"/>
            <a:ext cx="4114997" cy="1556217"/>
          </a:xfrm>
          <a:custGeom>
            <a:avLst/>
            <a:gdLst/>
            <a:ahLst/>
            <a:cxnLst/>
            <a:rect l="l" t="t" r="r" b="b"/>
            <a:pathLst>
              <a:path w="4114997" h="1556217">
                <a:moveTo>
                  <a:pt x="0" y="0"/>
                </a:moveTo>
                <a:lnTo>
                  <a:pt x="4114997" y="0"/>
                </a:lnTo>
                <a:lnTo>
                  <a:pt x="4114997" y="1556218"/>
                </a:lnTo>
                <a:lnTo>
                  <a:pt x="0" y="1556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TextBox 15"/>
          <p:cNvSpPr txBox="1"/>
          <p:nvPr/>
        </p:nvSpPr>
        <p:spPr>
          <a:xfrm>
            <a:off x="3420623" y="1028700"/>
            <a:ext cx="6222747" cy="674784"/>
          </a:xfrm>
          <a:prstGeom prst="rect">
            <a:avLst/>
          </a:prstGeom>
        </p:spPr>
        <p:txBody>
          <a:bodyPr lIns="0" tIns="0" rIns="0" bIns="0" rtlCol="0" anchor="t">
            <a:spAutoFit/>
          </a:bodyPr>
          <a:lstStyle/>
          <a:p>
            <a:pPr marL="0" lvl="0" indent="0" algn="ctr">
              <a:lnSpc>
                <a:spcPts val="4464"/>
              </a:lnSpc>
              <a:spcBef>
                <a:spcPct val="0"/>
              </a:spcBef>
            </a:pPr>
            <a:r>
              <a:rPr lang="en-US" sz="4464" spc="-285">
                <a:solidFill>
                  <a:srgbClr val="FFFAF8"/>
                </a:solidFill>
                <a:latin typeface="Bungee"/>
                <a:ea typeface="Bungee"/>
                <a:cs typeface="Bungee"/>
                <a:sym typeface="Bungee"/>
              </a:rPr>
              <a:t>  </a:t>
            </a:r>
            <a:r>
              <a:rPr lang="en-US" sz="4464" u="none" strike="noStrike" spc="-285">
                <a:solidFill>
                  <a:srgbClr val="FFFAF8"/>
                </a:solidFill>
                <a:latin typeface="Bungee"/>
                <a:ea typeface="Bungee"/>
                <a:cs typeface="Bungee"/>
                <a:sym typeface="Bungee"/>
              </a:rPr>
              <a:t>Multiple choice  </a:t>
            </a:r>
          </a:p>
        </p:txBody>
      </p:sp>
      <p:sp>
        <p:nvSpPr>
          <p:cNvPr id="16" name="TextBox 16"/>
          <p:cNvSpPr txBox="1"/>
          <p:nvPr/>
        </p:nvSpPr>
        <p:spPr>
          <a:xfrm>
            <a:off x="1229878" y="2255903"/>
            <a:ext cx="10604237" cy="751671"/>
          </a:xfrm>
          <a:prstGeom prst="rect">
            <a:avLst/>
          </a:prstGeom>
        </p:spPr>
        <p:txBody>
          <a:bodyPr lIns="0" tIns="0" rIns="0" bIns="0" rtlCol="0" anchor="t">
            <a:spAutoFit/>
          </a:bodyPr>
          <a:lstStyle/>
          <a:p>
            <a:pPr algn="ctr">
              <a:lnSpc>
                <a:spcPts val="6140"/>
              </a:lnSpc>
            </a:pPr>
            <a:r>
              <a:rPr lang="en-US" sz="4350" b="1">
                <a:solidFill>
                  <a:srgbClr val="000000"/>
                </a:solidFill>
                <a:latin typeface="Balsamiq Sans Bold"/>
                <a:ea typeface="Balsamiq Sans Bold"/>
                <a:cs typeface="Balsamiq Sans Bold"/>
                <a:sym typeface="Balsamiq Sans Bold"/>
              </a:rPr>
              <a:t>3.Guess the word</a:t>
            </a:r>
            <a:endParaRPr lang="vi-VN" sz="4350"/>
          </a:p>
        </p:txBody>
      </p:sp>
      <p:sp>
        <p:nvSpPr>
          <p:cNvPr id="17" name="TextBox 17"/>
          <p:cNvSpPr txBox="1"/>
          <p:nvPr/>
        </p:nvSpPr>
        <p:spPr>
          <a:xfrm>
            <a:off x="9936584" y="5129811"/>
            <a:ext cx="6332400" cy="2142253"/>
          </a:xfrm>
          <a:prstGeom prst="rect">
            <a:avLst/>
          </a:prstGeom>
        </p:spPr>
        <p:txBody>
          <a:bodyPr wrap="square" lIns="0" tIns="0" rIns="0" bIns="0" rtlCol="0" anchor="t">
            <a:spAutoFit/>
          </a:bodyPr>
          <a:lstStyle/>
          <a:p>
            <a:pPr>
              <a:lnSpc>
                <a:spcPts val="8815"/>
              </a:lnSpc>
            </a:pPr>
            <a:r>
              <a:rPr lang="en-US" sz="4350">
                <a:solidFill>
                  <a:srgbClr val="000000"/>
                </a:solidFill>
                <a:latin typeface="Balsamiq Sans"/>
                <a:ea typeface="Balsamiq Sans"/>
                <a:cs typeface="Balsamiq Sans"/>
                <a:sym typeface="Balsamiq Sans"/>
              </a:rPr>
              <a:t>_ _ _ _ _ _ _ _ _ _ _  (n)</a:t>
            </a:r>
          </a:p>
          <a:p>
            <a:pPr>
              <a:lnSpc>
                <a:spcPts val="8815"/>
              </a:lnSpc>
            </a:pPr>
            <a:endParaRPr lang="en-US" sz="4350">
              <a:solidFill>
                <a:srgbClr val="000000"/>
              </a:solidFill>
              <a:latin typeface="Balsamiq Sans"/>
              <a:ea typeface="Balsamiq Sans"/>
              <a:cs typeface="Balsamiq Sans"/>
            </a:endParaRPr>
          </a:p>
        </p:txBody>
      </p:sp>
      <p:pic>
        <p:nvPicPr>
          <p:cNvPr id="19" name="Hình ảnh 18" descr="Ảnh có chứa đồ điện tử, loa phóng thanh, ngoài trời&#10;&#10;Mô tả được tự động tạo">
            <a:extLst>
              <a:ext uri="{FF2B5EF4-FFF2-40B4-BE49-F238E27FC236}">
                <a16:creationId xmlns:a16="http://schemas.microsoft.com/office/drawing/2014/main" id="{CCF683B1-6FD3-A018-341C-CECDAB22C812}"/>
              </a:ext>
            </a:extLst>
          </p:cNvPr>
          <p:cNvPicPr>
            <a:picLocks noChangeAspect="1"/>
          </p:cNvPicPr>
          <p:nvPr/>
        </p:nvPicPr>
        <p:blipFill>
          <a:blip r:embed="rId15"/>
          <a:stretch>
            <a:fillRect/>
          </a:stretch>
        </p:blipFill>
        <p:spPr>
          <a:xfrm>
            <a:off x="1369443" y="3275163"/>
            <a:ext cx="7138357" cy="511690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Freeform 3"/>
          <p:cNvSpPr/>
          <p:nvPr/>
        </p:nvSpPr>
        <p:spPr>
          <a:xfrm rot="-868824">
            <a:off x="15213369" y="7253949"/>
            <a:ext cx="4091861" cy="6066101"/>
          </a:xfrm>
          <a:custGeom>
            <a:avLst/>
            <a:gdLst/>
            <a:ahLst/>
            <a:cxnLst/>
            <a:rect l="l" t="t" r="r" b="b"/>
            <a:pathLst>
              <a:path w="4091861" h="6066101">
                <a:moveTo>
                  <a:pt x="0" y="0"/>
                </a:moveTo>
                <a:lnTo>
                  <a:pt x="4091862" y="0"/>
                </a:lnTo>
                <a:lnTo>
                  <a:pt x="4091862" y="6066102"/>
                </a:lnTo>
                <a:lnTo>
                  <a:pt x="0" y="6066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88718">
            <a:off x="14201408" y="382359"/>
            <a:ext cx="3162518" cy="4459962"/>
          </a:xfrm>
          <a:custGeom>
            <a:avLst/>
            <a:gdLst/>
            <a:ahLst/>
            <a:cxnLst/>
            <a:rect l="l" t="t" r="r" b="b"/>
            <a:pathLst>
              <a:path w="3162518" h="4459962">
                <a:moveTo>
                  <a:pt x="0" y="0"/>
                </a:moveTo>
                <a:lnTo>
                  <a:pt x="3162518" y="0"/>
                </a:lnTo>
                <a:lnTo>
                  <a:pt x="3162518" y="4459962"/>
                </a:lnTo>
                <a:lnTo>
                  <a:pt x="0" y="4459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9556535" y="5125151"/>
            <a:ext cx="6959768" cy="1062744"/>
            <a:chOff x="0" y="-38100"/>
            <a:chExt cx="4184522" cy="274220"/>
          </a:xfrm>
        </p:grpSpPr>
        <p:sp>
          <p:nvSpPr>
            <p:cNvPr id="6" name="Freeform 6"/>
            <p:cNvSpPr/>
            <p:nvPr/>
          </p:nvSpPr>
          <p:spPr>
            <a:xfrm>
              <a:off x="0" y="0"/>
              <a:ext cx="4184522" cy="236120"/>
            </a:xfrm>
            <a:custGeom>
              <a:avLst/>
              <a:gdLst/>
              <a:ahLst/>
              <a:cxnLst/>
              <a:rect l="l" t="t" r="r" b="b"/>
              <a:pathLst>
                <a:path w="4184522" h="236120">
                  <a:moveTo>
                    <a:pt x="19004" y="0"/>
                  </a:moveTo>
                  <a:lnTo>
                    <a:pt x="4165518" y="0"/>
                  </a:lnTo>
                  <a:cubicBezTo>
                    <a:pt x="4176014" y="0"/>
                    <a:pt x="4184522" y="8508"/>
                    <a:pt x="4184522" y="19004"/>
                  </a:cubicBezTo>
                  <a:lnTo>
                    <a:pt x="4184522" y="217116"/>
                  </a:lnTo>
                  <a:cubicBezTo>
                    <a:pt x="4184522" y="227611"/>
                    <a:pt x="4176014" y="236120"/>
                    <a:pt x="4165518" y="236120"/>
                  </a:cubicBezTo>
                  <a:lnTo>
                    <a:pt x="19004" y="236120"/>
                  </a:lnTo>
                  <a:cubicBezTo>
                    <a:pt x="8508" y="236120"/>
                    <a:pt x="0" y="227611"/>
                    <a:pt x="0" y="217116"/>
                  </a:cubicBezTo>
                  <a:lnTo>
                    <a:pt x="0" y="19004"/>
                  </a:lnTo>
                  <a:cubicBezTo>
                    <a:pt x="0" y="8508"/>
                    <a:pt x="8508" y="0"/>
                    <a:pt x="19004" y="0"/>
                  </a:cubicBezTo>
                  <a:close/>
                </a:path>
              </a:pathLst>
            </a:custGeom>
            <a:solidFill>
              <a:srgbClr val="F7F3F0"/>
            </a:solidFill>
            <a:ln w="38100" cap="rnd">
              <a:solidFill>
                <a:srgbClr val="D78F28"/>
              </a:solidFill>
              <a:prstDash val="solid"/>
              <a:round/>
            </a:ln>
          </p:spPr>
          <p:txBody>
            <a:bodyPr/>
            <a:lstStyle/>
            <a:p>
              <a:endParaRPr lang="en-US"/>
            </a:p>
          </p:txBody>
        </p:sp>
        <p:sp>
          <p:nvSpPr>
            <p:cNvPr id="7" name="TextBox 7"/>
            <p:cNvSpPr txBox="1"/>
            <p:nvPr/>
          </p:nvSpPr>
          <p:spPr>
            <a:xfrm>
              <a:off x="0" y="-38100"/>
              <a:ext cx="4184522" cy="27422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876457">
            <a:off x="-314341" y="-3213404"/>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3520869">
            <a:off x="-2502111" y="7463202"/>
            <a:ext cx="5004222" cy="4114800"/>
          </a:xfrm>
          <a:custGeom>
            <a:avLst/>
            <a:gdLst/>
            <a:ahLst/>
            <a:cxnLst/>
            <a:rect l="l" t="t" r="r" b="b"/>
            <a:pathLst>
              <a:path w="5004222" h="4114800">
                <a:moveTo>
                  <a:pt x="0" y="0"/>
                </a:moveTo>
                <a:lnTo>
                  <a:pt x="5004222" y="0"/>
                </a:lnTo>
                <a:lnTo>
                  <a:pt x="500422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287574" y="627027"/>
            <a:ext cx="1430022" cy="1430022"/>
          </a:xfrm>
          <a:custGeom>
            <a:avLst/>
            <a:gdLst/>
            <a:ahLst/>
            <a:cxnLst/>
            <a:rect l="l" t="t" r="r" b="b"/>
            <a:pathLst>
              <a:path w="1430022" h="1430022">
                <a:moveTo>
                  <a:pt x="0" y="0"/>
                </a:moveTo>
                <a:lnTo>
                  <a:pt x="1430022" y="0"/>
                </a:lnTo>
                <a:lnTo>
                  <a:pt x="1430022" y="1430022"/>
                </a:lnTo>
                <a:lnTo>
                  <a:pt x="0" y="143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Hình chữ nhật: Góc Tròn 19">
            <a:extLst>
              <a:ext uri="{FF2B5EF4-FFF2-40B4-BE49-F238E27FC236}">
                <a16:creationId xmlns:a16="http://schemas.microsoft.com/office/drawing/2014/main" id="{F9B922DE-D85C-3AAF-1AAD-FA1572CA095D}"/>
              </a:ext>
            </a:extLst>
          </p:cNvPr>
          <p:cNvSpPr/>
          <p:nvPr/>
        </p:nvSpPr>
        <p:spPr>
          <a:xfrm>
            <a:off x="4005121" y="814117"/>
            <a:ext cx="5429250" cy="73478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Freeform 14"/>
          <p:cNvSpPr/>
          <p:nvPr/>
        </p:nvSpPr>
        <p:spPr>
          <a:xfrm>
            <a:off x="6462312" y="9508891"/>
            <a:ext cx="4114997" cy="1556217"/>
          </a:xfrm>
          <a:custGeom>
            <a:avLst/>
            <a:gdLst/>
            <a:ahLst/>
            <a:cxnLst/>
            <a:rect l="l" t="t" r="r" b="b"/>
            <a:pathLst>
              <a:path w="4114997" h="1556217">
                <a:moveTo>
                  <a:pt x="0" y="0"/>
                </a:moveTo>
                <a:lnTo>
                  <a:pt x="4114997" y="0"/>
                </a:lnTo>
                <a:lnTo>
                  <a:pt x="4114997" y="1556218"/>
                </a:lnTo>
                <a:lnTo>
                  <a:pt x="0" y="1556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TextBox 15"/>
          <p:cNvSpPr txBox="1"/>
          <p:nvPr/>
        </p:nvSpPr>
        <p:spPr>
          <a:xfrm>
            <a:off x="3420623" y="1028700"/>
            <a:ext cx="6222747" cy="674784"/>
          </a:xfrm>
          <a:prstGeom prst="rect">
            <a:avLst/>
          </a:prstGeom>
        </p:spPr>
        <p:txBody>
          <a:bodyPr lIns="0" tIns="0" rIns="0" bIns="0" rtlCol="0" anchor="t">
            <a:spAutoFit/>
          </a:bodyPr>
          <a:lstStyle/>
          <a:p>
            <a:pPr marL="0" lvl="0" indent="0" algn="ctr">
              <a:lnSpc>
                <a:spcPts val="4464"/>
              </a:lnSpc>
              <a:spcBef>
                <a:spcPct val="0"/>
              </a:spcBef>
            </a:pPr>
            <a:r>
              <a:rPr lang="en-US" sz="4464" spc="-285">
                <a:solidFill>
                  <a:srgbClr val="FFFAF8"/>
                </a:solidFill>
                <a:latin typeface="Bungee"/>
                <a:ea typeface="Bungee"/>
                <a:cs typeface="Bungee"/>
                <a:sym typeface="Bungee"/>
              </a:rPr>
              <a:t>  </a:t>
            </a:r>
            <a:r>
              <a:rPr lang="en-US" sz="4464" u="none" strike="noStrike" spc="-285">
                <a:solidFill>
                  <a:srgbClr val="FFFAF8"/>
                </a:solidFill>
                <a:latin typeface="Bungee"/>
                <a:ea typeface="Bungee"/>
                <a:cs typeface="Bungee"/>
                <a:sym typeface="Bungee"/>
              </a:rPr>
              <a:t>Multiple choice  </a:t>
            </a:r>
          </a:p>
        </p:txBody>
      </p:sp>
      <p:sp>
        <p:nvSpPr>
          <p:cNvPr id="16" name="TextBox 16"/>
          <p:cNvSpPr txBox="1"/>
          <p:nvPr/>
        </p:nvSpPr>
        <p:spPr>
          <a:xfrm>
            <a:off x="1229878" y="2255903"/>
            <a:ext cx="10604237" cy="751671"/>
          </a:xfrm>
          <a:prstGeom prst="rect">
            <a:avLst/>
          </a:prstGeom>
        </p:spPr>
        <p:txBody>
          <a:bodyPr lIns="0" tIns="0" rIns="0" bIns="0" rtlCol="0" anchor="t">
            <a:spAutoFit/>
          </a:bodyPr>
          <a:lstStyle/>
          <a:p>
            <a:pPr algn="ctr">
              <a:lnSpc>
                <a:spcPts val="6140"/>
              </a:lnSpc>
            </a:pPr>
            <a:r>
              <a:rPr lang="en-US" sz="4350" b="1">
                <a:solidFill>
                  <a:srgbClr val="000000"/>
                </a:solidFill>
                <a:latin typeface="Balsamiq Sans Bold"/>
                <a:ea typeface="Balsamiq Sans Bold"/>
                <a:cs typeface="Balsamiq Sans Bold"/>
                <a:sym typeface="Balsamiq Sans Bold"/>
              </a:rPr>
              <a:t>3.Guess the word</a:t>
            </a:r>
            <a:endParaRPr lang="vi-VN" sz="4350"/>
          </a:p>
        </p:txBody>
      </p:sp>
      <p:pic>
        <p:nvPicPr>
          <p:cNvPr id="19" name="Hình ảnh 18" descr="Ảnh có chứa đồ điện tử, loa phóng thanh, ngoài trời&#10;&#10;Mô tả được tự động tạo">
            <a:extLst>
              <a:ext uri="{FF2B5EF4-FFF2-40B4-BE49-F238E27FC236}">
                <a16:creationId xmlns:a16="http://schemas.microsoft.com/office/drawing/2014/main" id="{CCF683B1-6FD3-A018-341C-CECDAB22C812}"/>
              </a:ext>
            </a:extLst>
          </p:cNvPr>
          <p:cNvPicPr>
            <a:picLocks noChangeAspect="1"/>
          </p:cNvPicPr>
          <p:nvPr/>
        </p:nvPicPr>
        <p:blipFill>
          <a:blip r:embed="rId15"/>
          <a:stretch>
            <a:fillRect/>
          </a:stretch>
        </p:blipFill>
        <p:spPr>
          <a:xfrm>
            <a:off x="1369443" y="3275163"/>
            <a:ext cx="7138357" cy="5116901"/>
          </a:xfrm>
          <a:prstGeom prst="rect">
            <a:avLst/>
          </a:prstGeom>
        </p:spPr>
      </p:pic>
      <p:sp>
        <p:nvSpPr>
          <p:cNvPr id="21" name="TextBox 17">
            <a:extLst>
              <a:ext uri="{FF2B5EF4-FFF2-40B4-BE49-F238E27FC236}">
                <a16:creationId xmlns:a16="http://schemas.microsoft.com/office/drawing/2014/main" id="{9AE8FFA6-C6DB-177A-C236-DAA5444EC7EC}"/>
              </a:ext>
            </a:extLst>
          </p:cNvPr>
          <p:cNvSpPr txBox="1"/>
          <p:nvPr/>
        </p:nvSpPr>
        <p:spPr>
          <a:xfrm>
            <a:off x="10195376" y="5108244"/>
            <a:ext cx="6332400" cy="3270767"/>
          </a:xfrm>
          <a:prstGeom prst="rect">
            <a:avLst/>
          </a:prstGeom>
        </p:spPr>
        <p:txBody>
          <a:bodyPr wrap="square" lIns="0" tIns="0" rIns="0" bIns="0" rtlCol="0" anchor="t">
            <a:spAutoFit/>
          </a:bodyPr>
          <a:lstStyle/>
          <a:p>
            <a:pPr>
              <a:lnSpc>
                <a:spcPts val="8815"/>
              </a:lnSpc>
            </a:pPr>
            <a:r>
              <a:rPr lang="en-US" sz="4350">
                <a:solidFill>
                  <a:srgbClr val="000000"/>
                </a:solidFill>
                <a:latin typeface="Balsamiq Sans"/>
                <a:ea typeface="Balsamiq Sans"/>
                <a:cs typeface="Balsamiq Sans"/>
                <a:sym typeface="Balsamiq Sans"/>
              </a:rPr>
              <a:t>L o u d s p e a k e r  (n)</a:t>
            </a:r>
          </a:p>
          <a:p>
            <a:pPr>
              <a:lnSpc>
                <a:spcPts val="8815"/>
              </a:lnSpc>
            </a:pPr>
            <a:endParaRPr lang="en-US" sz="4350">
              <a:solidFill>
                <a:srgbClr val="000000"/>
              </a:solidFill>
              <a:latin typeface="Balsamiq Sans"/>
              <a:ea typeface="Balsamiq Sans"/>
              <a:cs typeface="Balsamiq Sans"/>
            </a:endParaRPr>
          </a:p>
          <a:p>
            <a:pPr>
              <a:lnSpc>
                <a:spcPts val="8815"/>
              </a:lnSpc>
            </a:pPr>
            <a:endParaRPr lang="en-US" sz="4350">
              <a:solidFill>
                <a:srgbClr val="000000"/>
              </a:solidFill>
              <a:latin typeface="Balsamiq Sans"/>
              <a:ea typeface="Balsamiq Sans"/>
              <a:cs typeface="Balsamiq Sans"/>
            </a:endParaRPr>
          </a:p>
        </p:txBody>
      </p:sp>
      <p:pic>
        <p:nvPicPr>
          <p:cNvPr id="17" name="Picture 16">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69900" y="6624372"/>
            <a:ext cx="2242312" cy="2242312"/>
          </a:xfrm>
          <a:prstGeom prst="rect">
            <a:avLst/>
          </a:prstGeom>
        </p:spPr>
      </p:pic>
    </p:spTree>
    <p:extLst>
      <p:ext uri="{BB962C8B-B14F-4D97-AF65-F5344CB8AC3E}">
        <p14:creationId xmlns:p14="http://schemas.microsoft.com/office/powerpoint/2010/main" val="240302770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a:p>
        </p:txBody>
      </p:sp>
      <p:sp>
        <p:nvSpPr>
          <p:cNvPr id="3" name="TextBox 3"/>
          <p:cNvSpPr txBox="1"/>
          <p:nvPr/>
        </p:nvSpPr>
        <p:spPr>
          <a:xfrm>
            <a:off x="3205838" y="1028700"/>
            <a:ext cx="11876323" cy="5797054"/>
          </a:xfrm>
          <a:prstGeom prst="rect">
            <a:avLst/>
          </a:prstGeom>
        </p:spPr>
        <p:txBody>
          <a:bodyPr lIns="0" tIns="0" rIns="0" bIns="0" rtlCol="0" anchor="t">
            <a:spAutoFit/>
          </a:bodyPr>
          <a:lstStyle/>
          <a:p>
            <a:pPr marL="0" lvl="0" indent="0" algn="ctr">
              <a:lnSpc>
                <a:spcPts val="10429"/>
              </a:lnSpc>
            </a:pPr>
            <a:r>
              <a:rPr lang="en-US" sz="12416" spc="-744">
                <a:solidFill>
                  <a:srgbClr val="D78F28"/>
                </a:solidFill>
                <a:latin typeface="Rustic Printed"/>
                <a:ea typeface="Rustic Printed"/>
                <a:cs typeface="Rustic Printed"/>
                <a:sym typeface="Rustic Printed"/>
              </a:rPr>
              <a:t>THIS IS A VERY COMMON PHENOMENON TODAY, SO WHAT IS IT?</a:t>
            </a:r>
          </a:p>
        </p:txBody>
      </p:sp>
      <p:sp>
        <p:nvSpPr>
          <p:cNvPr id="5" name="TextBox 11">
            <a:extLst>
              <a:ext uri="{FF2B5EF4-FFF2-40B4-BE49-F238E27FC236}">
                <a16:creationId xmlns:a16="http://schemas.microsoft.com/office/drawing/2014/main" id="{43A996DD-EC8E-8C4E-AD1D-58C29CA3F046}"/>
              </a:ext>
            </a:extLst>
          </p:cNvPr>
          <p:cNvSpPr txBox="1"/>
          <p:nvPr/>
        </p:nvSpPr>
        <p:spPr>
          <a:xfrm>
            <a:off x="3119131" y="6825754"/>
            <a:ext cx="11963030" cy="3109506"/>
          </a:xfrm>
          <a:prstGeom prst="rect">
            <a:avLst/>
          </a:prstGeom>
        </p:spPr>
        <p:txBody>
          <a:bodyPr lIns="0" tIns="0" rIns="0" bIns="0" rtlCol="0" anchor="t">
            <a:spAutoFit/>
          </a:bodyPr>
          <a:lstStyle/>
          <a:p>
            <a:pPr marL="0" lvl="0" indent="0" algn="ctr">
              <a:lnSpc>
                <a:spcPts val="12086"/>
              </a:lnSpc>
              <a:spcBef>
                <a:spcPct val="0"/>
              </a:spcBef>
            </a:pPr>
            <a:r>
              <a:rPr lang="en-US" sz="9000" spc="573" dirty="0">
                <a:solidFill>
                  <a:srgbClr val="65503D"/>
                </a:solidFill>
                <a:latin typeface="Wedges"/>
                <a:ea typeface="Wedges"/>
                <a:cs typeface="Wedges"/>
                <a:sym typeface="Wedges"/>
              </a:rPr>
              <a:t>=&gt; Social media addiction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5" name="Freeform 5"/>
          <p:cNvSpPr/>
          <p:nvPr/>
        </p:nvSpPr>
        <p:spPr>
          <a:xfrm>
            <a:off x="12197524" y="8027581"/>
            <a:ext cx="7315200" cy="3107668"/>
          </a:xfrm>
          <a:custGeom>
            <a:avLst/>
            <a:gdLst/>
            <a:ahLst/>
            <a:cxnLst/>
            <a:rect l="l" t="t" r="r" b="b"/>
            <a:pathLst>
              <a:path w="7315200" h="3107668">
                <a:moveTo>
                  <a:pt x="0" y="0"/>
                </a:moveTo>
                <a:lnTo>
                  <a:pt x="7315200" y="0"/>
                </a:lnTo>
                <a:lnTo>
                  <a:pt x="7315200" y="3107668"/>
                </a:lnTo>
                <a:lnTo>
                  <a:pt x="0" y="3107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4721778">
            <a:off x="-858934" y="-2927300"/>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621608" y="7200900"/>
            <a:ext cx="2637692" cy="2057400"/>
          </a:xfrm>
          <a:custGeom>
            <a:avLst/>
            <a:gdLst/>
            <a:ahLst/>
            <a:cxnLst/>
            <a:rect l="l" t="t" r="r" b="b"/>
            <a:pathLst>
              <a:path w="2637692" h="2057400">
                <a:moveTo>
                  <a:pt x="0" y="0"/>
                </a:moveTo>
                <a:lnTo>
                  <a:pt x="2637692" y="0"/>
                </a:lnTo>
                <a:lnTo>
                  <a:pt x="2637692"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3357113" y="185098"/>
            <a:ext cx="2580625" cy="999406"/>
          </a:xfrm>
          <a:custGeom>
            <a:avLst/>
            <a:gdLst/>
            <a:ahLst/>
            <a:cxnLst/>
            <a:rect l="l" t="t" r="r" b="b"/>
            <a:pathLst>
              <a:path w="2580625" h="999406">
                <a:moveTo>
                  <a:pt x="0" y="0"/>
                </a:moveTo>
                <a:lnTo>
                  <a:pt x="2580626" y="0"/>
                </a:lnTo>
                <a:lnTo>
                  <a:pt x="2580626" y="999406"/>
                </a:lnTo>
                <a:lnTo>
                  <a:pt x="0" y="9994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3" name="Hình ảnh 12" descr="Ảnh có chứa người, kính bảo vệ mắt, Mặt người, trẻ tập đi&#10;&#10;Mô tả được tự động tạo">
            <a:extLst>
              <a:ext uri="{FF2B5EF4-FFF2-40B4-BE49-F238E27FC236}">
                <a16:creationId xmlns:a16="http://schemas.microsoft.com/office/drawing/2014/main" id="{D360B430-0EEF-6C7A-4156-E9FDA6D8AAD8}"/>
              </a:ext>
            </a:extLst>
          </p:cNvPr>
          <p:cNvPicPr>
            <a:picLocks noChangeAspect="1"/>
          </p:cNvPicPr>
          <p:nvPr/>
        </p:nvPicPr>
        <p:blipFill>
          <a:blip r:embed="rId10"/>
          <a:stretch>
            <a:fillRect/>
          </a:stretch>
        </p:blipFill>
        <p:spPr>
          <a:xfrm>
            <a:off x="9799633" y="1845779"/>
            <a:ext cx="6145861" cy="6172200"/>
          </a:xfrm>
          <a:prstGeom prst="rect">
            <a:avLst/>
          </a:prstGeom>
        </p:spPr>
      </p:pic>
      <p:sp>
        <p:nvSpPr>
          <p:cNvPr id="4" name="TextBox 3">
            <a:extLst>
              <a:ext uri="{FF2B5EF4-FFF2-40B4-BE49-F238E27FC236}">
                <a16:creationId xmlns:a16="http://schemas.microsoft.com/office/drawing/2014/main" id="{C81400DE-F6E0-2951-DD9D-C0E7BADACF90}"/>
              </a:ext>
            </a:extLst>
          </p:cNvPr>
          <p:cNvSpPr txBox="1"/>
          <p:nvPr/>
        </p:nvSpPr>
        <p:spPr>
          <a:xfrm>
            <a:off x="1373757" y="3208903"/>
            <a:ext cx="10656469" cy="4810932"/>
          </a:xfrm>
          <a:prstGeom prst="rect">
            <a:avLst/>
          </a:prstGeom>
        </p:spPr>
        <p:txBody>
          <a:bodyPr lIns="0" tIns="0" rIns="0" bIns="0" rtlCol="0" anchor="t">
            <a:spAutoFit/>
          </a:bodyPr>
          <a:lstStyle/>
          <a:p>
            <a:pPr>
              <a:lnSpc>
                <a:spcPts val="18312"/>
              </a:lnSpc>
              <a:spcBef>
                <a:spcPct val="0"/>
              </a:spcBef>
            </a:pPr>
            <a:r>
              <a:rPr lang="en-US" sz="18300" spc="-1172">
                <a:solidFill>
                  <a:srgbClr val="E48449"/>
                </a:solidFill>
                <a:latin typeface="Bungee"/>
                <a:ea typeface="Bungee"/>
                <a:cs typeface="Bungee"/>
                <a:sym typeface="Bungee"/>
              </a:rPr>
              <a:t>LUCKY </a:t>
            </a:r>
          </a:p>
          <a:p>
            <a:pPr>
              <a:lnSpc>
                <a:spcPts val="18312"/>
              </a:lnSpc>
              <a:spcBef>
                <a:spcPct val="0"/>
              </a:spcBef>
            </a:pPr>
            <a:r>
              <a:rPr lang="en-US" sz="18300" spc="-1172" dirty="0">
                <a:solidFill>
                  <a:srgbClr val="E48449"/>
                </a:solidFill>
                <a:latin typeface="Bungee"/>
                <a:ea typeface="Bungee"/>
                <a:cs typeface="Bungee"/>
              </a:rPr>
              <a:t>GUY!</a:t>
            </a:r>
          </a:p>
        </p:txBody>
      </p:sp>
      <p:pic>
        <p:nvPicPr>
          <p:cNvPr id="10" name="Picture 9">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703550" y="5534305"/>
            <a:ext cx="2242312" cy="2242312"/>
          </a:xfrm>
          <a:prstGeom prst="rect">
            <a:avLst/>
          </a:prstGeom>
        </p:spPr>
      </p:pic>
    </p:spTree>
    <p:extLst>
      <p:ext uri="{BB962C8B-B14F-4D97-AF65-F5344CB8AC3E}">
        <p14:creationId xmlns:p14="http://schemas.microsoft.com/office/powerpoint/2010/main" val="393907856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2955746" y="-7150341"/>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grpSp>
        <p:nvGrpSpPr>
          <p:cNvPr id="3" name="Group 3"/>
          <p:cNvGrpSpPr/>
          <p:nvPr/>
        </p:nvGrpSpPr>
        <p:grpSpPr>
          <a:xfrm>
            <a:off x="3407444" y="5839527"/>
            <a:ext cx="3324750" cy="970962"/>
            <a:chOff x="0" y="-52991"/>
            <a:chExt cx="1736362" cy="289111"/>
          </a:xfrm>
        </p:grpSpPr>
        <p:sp>
          <p:nvSpPr>
            <p:cNvPr id="4" name="Freeform 4"/>
            <p:cNvSpPr/>
            <p:nvPr/>
          </p:nvSpPr>
          <p:spPr>
            <a:xfrm>
              <a:off x="0" y="0"/>
              <a:ext cx="1736362" cy="236120"/>
            </a:xfrm>
            <a:custGeom>
              <a:avLst/>
              <a:gdLst/>
              <a:ahLst/>
              <a:cxnLst/>
              <a:rect l="l" t="t" r="r" b="b"/>
              <a:pathLst>
                <a:path w="1736362" h="236120">
                  <a:moveTo>
                    <a:pt x="45798" y="0"/>
                  </a:moveTo>
                  <a:lnTo>
                    <a:pt x="1690564" y="0"/>
                  </a:lnTo>
                  <a:cubicBezTo>
                    <a:pt x="1702710" y="0"/>
                    <a:pt x="1714359" y="4825"/>
                    <a:pt x="1722948" y="13414"/>
                  </a:cubicBezTo>
                  <a:cubicBezTo>
                    <a:pt x="1731537" y="22003"/>
                    <a:pt x="1736362" y="33652"/>
                    <a:pt x="1736362" y="45798"/>
                  </a:cubicBezTo>
                  <a:lnTo>
                    <a:pt x="1736362" y="190322"/>
                  </a:lnTo>
                  <a:cubicBezTo>
                    <a:pt x="1736362" y="202468"/>
                    <a:pt x="1731537" y="214117"/>
                    <a:pt x="1722948" y="222706"/>
                  </a:cubicBezTo>
                  <a:cubicBezTo>
                    <a:pt x="1714359" y="231295"/>
                    <a:pt x="1702710" y="236120"/>
                    <a:pt x="1690564" y="236120"/>
                  </a:cubicBezTo>
                  <a:lnTo>
                    <a:pt x="45798" y="236120"/>
                  </a:lnTo>
                  <a:cubicBezTo>
                    <a:pt x="33652" y="236120"/>
                    <a:pt x="22003" y="231295"/>
                    <a:pt x="13414" y="222706"/>
                  </a:cubicBezTo>
                  <a:cubicBezTo>
                    <a:pt x="4825" y="214117"/>
                    <a:pt x="0" y="202468"/>
                    <a:pt x="0" y="190322"/>
                  </a:cubicBezTo>
                  <a:lnTo>
                    <a:pt x="0" y="45798"/>
                  </a:lnTo>
                  <a:cubicBezTo>
                    <a:pt x="0" y="33652"/>
                    <a:pt x="4825" y="22003"/>
                    <a:pt x="13414" y="13414"/>
                  </a:cubicBezTo>
                  <a:cubicBezTo>
                    <a:pt x="22003" y="4825"/>
                    <a:pt x="33652" y="0"/>
                    <a:pt x="45798" y="0"/>
                  </a:cubicBezTo>
                  <a:close/>
                </a:path>
              </a:pathLst>
            </a:custGeom>
            <a:solidFill>
              <a:srgbClr val="F7F3F0"/>
            </a:solidFill>
            <a:ln w="38100" cap="rnd">
              <a:solidFill>
                <a:srgbClr val="D78F28"/>
              </a:solidFill>
              <a:prstDash val="solid"/>
              <a:round/>
            </a:ln>
          </p:spPr>
          <p:txBody>
            <a:bodyPr/>
            <a:lstStyle/>
            <a:p>
              <a:endParaRPr lang="en-US"/>
            </a:p>
          </p:txBody>
        </p:sp>
        <p:sp>
          <p:nvSpPr>
            <p:cNvPr id="5" name="TextBox 5"/>
            <p:cNvSpPr txBox="1"/>
            <p:nvPr/>
          </p:nvSpPr>
          <p:spPr>
            <a:xfrm>
              <a:off x="0" y="-52991"/>
              <a:ext cx="605420" cy="28911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22181" y="4024586"/>
            <a:ext cx="3831440" cy="1208127"/>
            <a:chOff x="0" y="-43780"/>
            <a:chExt cx="2109740" cy="279900"/>
          </a:xfrm>
        </p:grpSpPr>
        <p:sp>
          <p:nvSpPr>
            <p:cNvPr id="7" name="Freeform 7"/>
            <p:cNvSpPr/>
            <p:nvPr/>
          </p:nvSpPr>
          <p:spPr>
            <a:xfrm>
              <a:off x="0" y="0"/>
              <a:ext cx="2109740" cy="236120"/>
            </a:xfrm>
            <a:custGeom>
              <a:avLst/>
              <a:gdLst/>
              <a:ahLst/>
              <a:cxnLst/>
              <a:rect l="l" t="t" r="r" b="b"/>
              <a:pathLst>
                <a:path w="2109740" h="236120">
                  <a:moveTo>
                    <a:pt x="37693" y="0"/>
                  </a:moveTo>
                  <a:lnTo>
                    <a:pt x="2072047" y="0"/>
                  </a:lnTo>
                  <a:cubicBezTo>
                    <a:pt x="2082044" y="0"/>
                    <a:pt x="2091631" y="3971"/>
                    <a:pt x="2098700" y="11040"/>
                  </a:cubicBezTo>
                  <a:cubicBezTo>
                    <a:pt x="2105768" y="18109"/>
                    <a:pt x="2109740" y="27696"/>
                    <a:pt x="2109740" y="37693"/>
                  </a:cubicBezTo>
                  <a:lnTo>
                    <a:pt x="2109740" y="198427"/>
                  </a:lnTo>
                  <a:cubicBezTo>
                    <a:pt x="2109740" y="219244"/>
                    <a:pt x="2092864" y="236120"/>
                    <a:pt x="2072047" y="236120"/>
                  </a:cubicBezTo>
                  <a:lnTo>
                    <a:pt x="37693" y="236120"/>
                  </a:lnTo>
                  <a:cubicBezTo>
                    <a:pt x="27696" y="236120"/>
                    <a:pt x="18109" y="232149"/>
                    <a:pt x="11040" y="225080"/>
                  </a:cubicBezTo>
                  <a:cubicBezTo>
                    <a:pt x="3971" y="218011"/>
                    <a:pt x="0" y="208424"/>
                    <a:pt x="0" y="198427"/>
                  </a:cubicBezTo>
                  <a:lnTo>
                    <a:pt x="0" y="37693"/>
                  </a:lnTo>
                  <a:cubicBezTo>
                    <a:pt x="0" y="27696"/>
                    <a:pt x="3971" y="18109"/>
                    <a:pt x="11040" y="11040"/>
                  </a:cubicBezTo>
                  <a:cubicBezTo>
                    <a:pt x="18109" y="3971"/>
                    <a:pt x="27696" y="0"/>
                    <a:pt x="37693" y="0"/>
                  </a:cubicBezTo>
                  <a:close/>
                </a:path>
              </a:pathLst>
            </a:custGeom>
            <a:solidFill>
              <a:srgbClr val="F7F3F0"/>
            </a:solidFill>
            <a:ln w="38100" cap="rnd">
              <a:solidFill>
                <a:srgbClr val="D78F28"/>
              </a:solidFill>
              <a:prstDash val="solid"/>
              <a:round/>
            </a:ln>
          </p:spPr>
          <p:txBody>
            <a:bodyPr/>
            <a:lstStyle/>
            <a:p>
              <a:endParaRPr lang="en-US"/>
            </a:p>
          </p:txBody>
        </p:sp>
        <p:sp>
          <p:nvSpPr>
            <p:cNvPr id="8" name="TextBox 8"/>
            <p:cNvSpPr txBox="1"/>
            <p:nvPr/>
          </p:nvSpPr>
          <p:spPr>
            <a:xfrm>
              <a:off x="0" y="-43780"/>
              <a:ext cx="689754" cy="279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401867" y="4024825"/>
            <a:ext cx="4073824" cy="1127443"/>
            <a:chOff x="0" y="-60820"/>
            <a:chExt cx="2048325" cy="296940"/>
          </a:xfrm>
        </p:grpSpPr>
        <p:sp>
          <p:nvSpPr>
            <p:cNvPr id="10" name="Freeform 10"/>
            <p:cNvSpPr/>
            <p:nvPr/>
          </p:nvSpPr>
          <p:spPr>
            <a:xfrm>
              <a:off x="0" y="0"/>
              <a:ext cx="2048325" cy="236120"/>
            </a:xfrm>
            <a:custGeom>
              <a:avLst/>
              <a:gdLst/>
              <a:ahLst/>
              <a:cxnLst/>
              <a:rect l="l" t="t" r="r" b="b"/>
              <a:pathLst>
                <a:path w="2048325" h="236120">
                  <a:moveTo>
                    <a:pt x="38823" y="0"/>
                  </a:moveTo>
                  <a:lnTo>
                    <a:pt x="2009502" y="0"/>
                  </a:lnTo>
                  <a:cubicBezTo>
                    <a:pt x="2030943" y="0"/>
                    <a:pt x="2048325" y="17382"/>
                    <a:pt x="2048325" y="38823"/>
                  </a:cubicBezTo>
                  <a:lnTo>
                    <a:pt x="2048325" y="197297"/>
                  </a:lnTo>
                  <a:cubicBezTo>
                    <a:pt x="2048325" y="218738"/>
                    <a:pt x="2030943" y="236120"/>
                    <a:pt x="2009502" y="236120"/>
                  </a:cubicBezTo>
                  <a:lnTo>
                    <a:pt x="38823" y="236120"/>
                  </a:lnTo>
                  <a:cubicBezTo>
                    <a:pt x="17382" y="236120"/>
                    <a:pt x="0" y="218738"/>
                    <a:pt x="0" y="197297"/>
                  </a:cubicBezTo>
                  <a:lnTo>
                    <a:pt x="0" y="38823"/>
                  </a:lnTo>
                  <a:cubicBezTo>
                    <a:pt x="0" y="17382"/>
                    <a:pt x="17382" y="0"/>
                    <a:pt x="38823" y="0"/>
                  </a:cubicBezTo>
                  <a:close/>
                </a:path>
              </a:pathLst>
            </a:custGeom>
            <a:solidFill>
              <a:srgbClr val="F7F3F0"/>
            </a:solidFill>
            <a:ln w="38100" cap="rnd">
              <a:solidFill>
                <a:srgbClr val="D78F28"/>
              </a:solidFill>
              <a:prstDash val="solid"/>
              <a:round/>
            </a:ln>
          </p:spPr>
          <p:txBody>
            <a:bodyPr/>
            <a:lstStyle/>
            <a:p>
              <a:endParaRPr lang="en-US"/>
            </a:p>
          </p:txBody>
        </p:sp>
        <p:sp>
          <p:nvSpPr>
            <p:cNvPr id="11" name="TextBox 11"/>
            <p:cNvSpPr txBox="1"/>
            <p:nvPr/>
          </p:nvSpPr>
          <p:spPr>
            <a:xfrm>
              <a:off x="0" y="-60820"/>
              <a:ext cx="662419" cy="29694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622181" y="5965391"/>
            <a:ext cx="4650139" cy="876811"/>
            <a:chOff x="0" y="0"/>
            <a:chExt cx="2150657" cy="236120"/>
          </a:xfrm>
        </p:grpSpPr>
        <p:sp>
          <p:nvSpPr>
            <p:cNvPr id="13" name="Freeform 13"/>
            <p:cNvSpPr/>
            <p:nvPr/>
          </p:nvSpPr>
          <p:spPr>
            <a:xfrm>
              <a:off x="0" y="0"/>
              <a:ext cx="2150657" cy="236120"/>
            </a:xfrm>
            <a:custGeom>
              <a:avLst/>
              <a:gdLst/>
              <a:ahLst/>
              <a:cxnLst/>
              <a:rect l="l" t="t" r="r" b="b"/>
              <a:pathLst>
                <a:path w="2150657" h="236120">
                  <a:moveTo>
                    <a:pt x="36976" y="0"/>
                  </a:moveTo>
                  <a:lnTo>
                    <a:pt x="2113681" y="0"/>
                  </a:lnTo>
                  <a:cubicBezTo>
                    <a:pt x="2134102" y="0"/>
                    <a:pt x="2150657" y="16555"/>
                    <a:pt x="2150657" y="36976"/>
                  </a:cubicBezTo>
                  <a:lnTo>
                    <a:pt x="2150657" y="199144"/>
                  </a:lnTo>
                  <a:cubicBezTo>
                    <a:pt x="2150657" y="208951"/>
                    <a:pt x="2146761" y="218356"/>
                    <a:pt x="2139827" y="225290"/>
                  </a:cubicBezTo>
                  <a:cubicBezTo>
                    <a:pt x="2132893" y="232224"/>
                    <a:pt x="2123488" y="236120"/>
                    <a:pt x="2113681" y="236120"/>
                  </a:cubicBezTo>
                  <a:lnTo>
                    <a:pt x="36976" y="236120"/>
                  </a:lnTo>
                  <a:cubicBezTo>
                    <a:pt x="27169" y="236120"/>
                    <a:pt x="17764" y="232224"/>
                    <a:pt x="10830" y="225290"/>
                  </a:cubicBezTo>
                  <a:cubicBezTo>
                    <a:pt x="3896" y="218356"/>
                    <a:pt x="0" y="208951"/>
                    <a:pt x="0" y="199144"/>
                  </a:cubicBezTo>
                  <a:lnTo>
                    <a:pt x="0" y="36976"/>
                  </a:lnTo>
                  <a:cubicBezTo>
                    <a:pt x="0" y="16555"/>
                    <a:pt x="16555" y="0"/>
                    <a:pt x="36976" y="0"/>
                  </a:cubicBezTo>
                  <a:close/>
                </a:path>
              </a:pathLst>
            </a:custGeom>
            <a:solidFill>
              <a:srgbClr val="F7F3F0"/>
            </a:solidFill>
            <a:ln w="38100" cap="rnd">
              <a:solidFill>
                <a:srgbClr val="D78F28"/>
              </a:solidFill>
              <a:prstDash val="solid"/>
              <a:round/>
            </a:ln>
          </p:spPr>
          <p:txBody>
            <a:bodyPr/>
            <a:lstStyle/>
            <a:p>
              <a:endParaRPr lang="en-US"/>
            </a:p>
          </p:txBody>
        </p:sp>
        <p:sp>
          <p:nvSpPr>
            <p:cNvPr id="14" name="TextBox 14"/>
            <p:cNvSpPr txBox="1"/>
            <p:nvPr/>
          </p:nvSpPr>
          <p:spPr>
            <a:xfrm>
              <a:off x="0" y="-38100"/>
              <a:ext cx="2150657" cy="27422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876457">
            <a:off x="-314341" y="-3213404"/>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rot="3520869">
            <a:off x="-2502111" y="7463202"/>
            <a:ext cx="5004222" cy="4114800"/>
          </a:xfrm>
          <a:custGeom>
            <a:avLst/>
            <a:gdLst/>
            <a:ahLst/>
            <a:cxnLst/>
            <a:rect l="l" t="t" r="r" b="b"/>
            <a:pathLst>
              <a:path w="5004222" h="4114800">
                <a:moveTo>
                  <a:pt x="0" y="0"/>
                </a:moveTo>
                <a:lnTo>
                  <a:pt x="5004222" y="0"/>
                </a:lnTo>
                <a:lnTo>
                  <a:pt x="5004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3287574" y="627027"/>
            <a:ext cx="1430022" cy="1430022"/>
          </a:xfrm>
          <a:custGeom>
            <a:avLst/>
            <a:gdLst/>
            <a:ahLst/>
            <a:cxnLst/>
            <a:rect l="l" t="t" r="r" b="b"/>
            <a:pathLst>
              <a:path w="1430022" h="1430022">
                <a:moveTo>
                  <a:pt x="0" y="0"/>
                </a:moveTo>
                <a:lnTo>
                  <a:pt x="1430022" y="0"/>
                </a:lnTo>
                <a:lnTo>
                  <a:pt x="1430022" y="1430022"/>
                </a:lnTo>
                <a:lnTo>
                  <a:pt x="0" y="1430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6743435" y="8883905"/>
            <a:ext cx="4114997" cy="1556217"/>
          </a:xfrm>
          <a:custGeom>
            <a:avLst/>
            <a:gdLst/>
            <a:ahLst/>
            <a:cxnLst/>
            <a:rect l="l" t="t" r="r" b="b"/>
            <a:pathLst>
              <a:path w="4114997" h="1556217">
                <a:moveTo>
                  <a:pt x="0" y="0"/>
                </a:moveTo>
                <a:lnTo>
                  <a:pt x="4114997" y="0"/>
                </a:lnTo>
                <a:lnTo>
                  <a:pt x="4114997" y="1556217"/>
                </a:lnTo>
                <a:lnTo>
                  <a:pt x="0" y="15562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96E73570-67D2-8A5F-1EB7-577F209A8352}"/>
              </a:ext>
            </a:extLst>
          </p:cNvPr>
          <p:cNvSpPr/>
          <p:nvPr/>
        </p:nvSpPr>
        <p:spPr>
          <a:xfrm>
            <a:off x="4005121" y="814117"/>
            <a:ext cx="5429250" cy="73478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9"/>
          <p:cNvSpPr txBox="1"/>
          <p:nvPr/>
        </p:nvSpPr>
        <p:spPr>
          <a:xfrm>
            <a:off x="3420623" y="1028700"/>
            <a:ext cx="6222747" cy="674784"/>
          </a:xfrm>
          <a:prstGeom prst="rect">
            <a:avLst/>
          </a:prstGeom>
        </p:spPr>
        <p:txBody>
          <a:bodyPr lIns="0" tIns="0" rIns="0" bIns="0" rtlCol="0" anchor="t">
            <a:spAutoFit/>
          </a:bodyPr>
          <a:lstStyle/>
          <a:p>
            <a:pPr marL="0" lvl="0" indent="0" algn="ctr">
              <a:lnSpc>
                <a:spcPts val="4464"/>
              </a:lnSpc>
              <a:spcBef>
                <a:spcPct val="0"/>
              </a:spcBef>
            </a:pPr>
            <a:r>
              <a:rPr lang="en-US" sz="4464" spc="-285">
                <a:solidFill>
                  <a:srgbClr val="FFFAF8"/>
                </a:solidFill>
                <a:latin typeface="Bungee"/>
                <a:ea typeface="Bungee"/>
                <a:cs typeface="Bungee"/>
                <a:sym typeface="Bungee"/>
              </a:rPr>
              <a:t>  </a:t>
            </a:r>
            <a:r>
              <a:rPr lang="en-US" sz="4464" u="none" strike="noStrike" spc="-285">
                <a:solidFill>
                  <a:srgbClr val="FFFAF8"/>
                </a:solidFill>
                <a:latin typeface="Bungee"/>
                <a:ea typeface="Bungee"/>
                <a:cs typeface="Bungee"/>
                <a:sym typeface="Bungee"/>
              </a:rPr>
              <a:t>Multiple choice  </a:t>
            </a:r>
          </a:p>
        </p:txBody>
      </p:sp>
      <p:sp>
        <p:nvSpPr>
          <p:cNvPr id="20" name="TextBox 20"/>
          <p:cNvSpPr txBox="1"/>
          <p:nvPr/>
        </p:nvSpPr>
        <p:spPr>
          <a:xfrm>
            <a:off x="949519" y="2277469"/>
            <a:ext cx="15864050" cy="754053"/>
          </a:xfrm>
          <a:prstGeom prst="rect">
            <a:avLst/>
          </a:prstGeom>
        </p:spPr>
        <p:txBody>
          <a:bodyPr wrap="square" lIns="0" tIns="0" rIns="0" bIns="0" rtlCol="0" anchor="t">
            <a:spAutoFit/>
          </a:bodyPr>
          <a:lstStyle/>
          <a:p>
            <a:pPr algn="ctr">
              <a:lnSpc>
                <a:spcPts val="6140"/>
              </a:lnSpc>
            </a:pPr>
            <a:r>
              <a:rPr lang="en-US" sz="4350" b="1">
                <a:solidFill>
                  <a:srgbClr val="000000"/>
                </a:solidFill>
                <a:latin typeface="Balsamiq Sans Bold"/>
                <a:ea typeface="Balsamiq Sans Bold"/>
                <a:cs typeface="Balsamiq Sans Bold"/>
                <a:sym typeface="Balsamiq Sans Bold"/>
              </a:rPr>
              <a:t>5.</a:t>
            </a:r>
            <a:r>
              <a:rPr lang="en-US" sz="1400" b="1">
                <a:solidFill>
                  <a:srgbClr val="000000"/>
                </a:solidFill>
                <a:latin typeface="Open Sans"/>
                <a:ea typeface="Open Sans"/>
                <a:cs typeface="Open Sans"/>
                <a:sym typeface="Balsamiq Sans Bold"/>
              </a:rPr>
              <a:t>_</a:t>
            </a:r>
            <a:r>
              <a:rPr lang="en-US" sz="4300" b="1">
                <a:solidFill>
                  <a:srgbClr val="000000"/>
                </a:solidFill>
                <a:latin typeface="Balsamiq Sans"/>
                <a:ea typeface="Open Sans"/>
                <a:cs typeface="Open Sans"/>
                <a:sym typeface="Balsamiq Sans Bold"/>
              </a:rPr>
              <a:t>Choose word with the closest meaning to "credible"</a:t>
            </a:r>
            <a:endParaRPr lang="en-US" sz="4300" b="1">
              <a:solidFill>
                <a:srgbClr val="000000"/>
              </a:solidFill>
              <a:latin typeface="Balsamiq Sans"/>
              <a:ea typeface="Open Sans"/>
              <a:cs typeface="Open Sans"/>
            </a:endParaRPr>
          </a:p>
        </p:txBody>
      </p:sp>
      <p:sp>
        <p:nvSpPr>
          <p:cNvPr id="21" name="TextBox 21"/>
          <p:cNvSpPr txBox="1"/>
          <p:nvPr/>
        </p:nvSpPr>
        <p:spPr>
          <a:xfrm>
            <a:off x="3681323" y="4029487"/>
            <a:ext cx="753905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A. Susceptible</a:t>
            </a:r>
            <a:endParaRPr lang="en-US" sz="4385">
              <a:solidFill>
                <a:srgbClr val="000000"/>
              </a:solidFill>
              <a:latin typeface="Balsamiq Sans"/>
              <a:ea typeface="Balsamiq Sans"/>
              <a:cs typeface="Balsamiq Sans"/>
              <a:sym typeface="Balsamiq Sans"/>
            </a:endParaRPr>
          </a:p>
        </p:txBody>
      </p:sp>
      <p:sp>
        <p:nvSpPr>
          <p:cNvPr id="22" name="TextBox 22"/>
          <p:cNvSpPr txBox="1"/>
          <p:nvPr/>
        </p:nvSpPr>
        <p:spPr>
          <a:xfrm>
            <a:off x="9904809" y="3982395"/>
            <a:ext cx="784603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B. Congenital</a:t>
            </a:r>
            <a:endParaRPr lang="en-US" sz="4350">
              <a:solidFill>
                <a:srgbClr val="000000"/>
              </a:solidFill>
              <a:latin typeface="Balsamiq Sans"/>
              <a:ea typeface="Balsamiq Sans"/>
              <a:cs typeface="Balsamiq Sans"/>
            </a:endParaRPr>
          </a:p>
        </p:txBody>
      </p:sp>
      <p:sp>
        <p:nvSpPr>
          <p:cNvPr id="23" name="TextBox 23"/>
          <p:cNvSpPr txBox="1"/>
          <p:nvPr/>
        </p:nvSpPr>
        <p:spPr>
          <a:xfrm>
            <a:off x="3736922" y="5742633"/>
            <a:ext cx="6940608" cy="1013739"/>
          </a:xfrm>
          <a:prstGeom prst="rect">
            <a:avLst/>
          </a:prstGeom>
        </p:spPr>
        <p:txBody>
          <a:bodyPr wrap="square" lIns="0" tIns="0" rIns="0" bIns="0" rtlCol="0" anchor="t">
            <a:spAutoFit/>
          </a:bodyPr>
          <a:lstStyle/>
          <a:p>
            <a:pPr>
              <a:lnSpc>
                <a:spcPts val="8815"/>
              </a:lnSpc>
            </a:pPr>
            <a:r>
              <a:rPr lang="en-US" sz="4350">
                <a:solidFill>
                  <a:srgbClr val="000000"/>
                </a:solidFill>
                <a:latin typeface="Balsamiq Sans"/>
                <a:ea typeface="Balsamiq Sans"/>
                <a:cs typeface="Balsamiq Sans"/>
                <a:sym typeface="Balsamiq Sans"/>
              </a:rPr>
              <a:t>C. Reliable</a:t>
            </a:r>
          </a:p>
        </p:txBody>
      </p:sp>
      <p:sp>
        <p:nvSpPr>
          <p:cNvPr id="24" name="TextBox 24"/>
          <p:cNvSpPr txBox="1"/>
          <p:nvPr/>
        </p:nvSpPr>
        <p:spPr>
          <a:xfrm>
            <a:off x="9913908" y="5825390"/>
            <a:ext cx="9087762" cy="1013739"/>
          </a:xfrm>
          <a:prstGeom prst="rect">
            <a:avLst/>
          </a:prstGeom>
        </p:spPr>
        <p:txBody>
          <a:bodyPr wrap="square" lIns="0" tIns="0" rIns="0" bIns="0" rtlCol="0" anchor="t">
            <a:spAutoFit/>
          </a:bodyPr>
          <a:lstStyle/>
          <a:p>
            <a:pPr>
              <a:lnSpc>
                <a:spcPts val="8815"/>
              </a:lnSpc>
            </a:pPr>
            <a:r>
              <a:rPr lang="en-US" sz="4350">
                <a:solidFill>
                  <a:srgbClr val="000000"/>
                </a:solidFill>
                <a:latin typeface="Balsamiq Sans"/>
                <a:ea typeface="Balsamiq Sans"/>
                <a:cs typeface="Balsamiq Sans"/>
                <a:sym typeface="Balsamiq Sans"/>
              </a:rPr>
              <a:t>D. Unconvincing</a:t>
            </a:r>
            <a:endParaRPr lang="vi-VN"/>
          </a:p>
        </p:txBody>
      </p:sp>
      <p:sp>
        <p:nvSpPr>
          <p:cNvPr id="25" name="Freeform 25"/>
          <p:cNvSpPr/>
          <p:nvPr/>
        </p:nvSpPr>
        <p:spPr>
          <a:xfrm>
            <a:off x="14456517" y="6643353"/>
            <a:ext cx="3847249" cy="3520986"/>
          </a:xfrm>
          <a:custGeom>
            <a:avLst/>
            <a:gdLst/>
            <a:ahLst/>
            <a:cxnLst/>
            <a:rect l="l" t="t" r="r" b="b"/>
            <a:pathLst>
              <a:path w="6305777" h="6734325">
                <a:moveTo>
                  <a:pt x="0" y="0"/>
                </a:moveTo>
                <a:lnTo>
                  <a:pt x="6305777" y="0"/>
                </a:lnTo>
                <a:lnTo>
                  <a:pt x="6305777" y="6734326"/>
                </a:lnTo>
                <a:lnTo>
                  <a:pt x="0" y="67343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8" name="Picture 27">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732000" y="4108608"/>
            <a:ext cx="2242312" cy="2242312"/>
          </a:xfrm>
          <a:prstGeom prst="rect">
            <a:avLst/>
          </a:prstGeom>
        </p:spPr>
      </p:pic>
    </p:spTree>
    <p:extLst>
      <p:ext uri="{BB962C8B-B14F-4D97-AF65-F5344CB8AC3E}">
        <p14:creationId xmlns:p14="http://schemas.microsoft.com/office/powerpoint/2010/main" val="136046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ppt_x"/>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2"/>
                                        </p:tgtEl>
                                        <p:attrNameLst>
                                          <p:attrName>ppt_x</p:attrName>
                                        </p:attrNameLst>
                                      </p:cBhvr>
                                      <p:tavLst>
                                        <p:tav tm="0">
                                          <p:val>
                                            <p:strVal val="ppt_x"/>
                                          </p:val>
                                        </p:tav>
                                        <p:tav tm="100000">
                                          <p:val>
                                            <p:strVal val="ppt_x"/>
                                          </p:val>
                                        </p:tav>
                                      </p:tavLst>
                                    </p:anim>
                                    <p:anim calcmode="lin" valueType="num">
                                      <p:cBhvr additive="base">
                                        <p:cTn id="19" dur="500"/>
                                        <p:tgtEl>
                                          <p:spTgt spid="22"/>
                                        </p:tgtEl>
                                        <p:attrNameLst>
                                          <p:attrName>ppt_y</p:attrName>
                                        </p:attrNameLst>
                                      </p:cBhvr>
                                      <p:tavLst>
                                        <p:tav tm="0">
                                          <p:val>
                                            <p:strVal val="ppt_y"/>
                                          </p:val>
                                        </p:tav>
                                        <p:tav tm="100000">
                                          <p:val>
                                            <p:strVal val="1+ppt_h/2"/>
                                          </p:val>
                                        </p:tav>
                                      </p:tavLst>
                                    </p:anim>
                                    <p:set>
                                      <p:cBhvr>
                                        <p:cTn id="20" dur="1" fill="hold">
                                          <p:stCondLst>
                                            <p:cond delay="499"/>
                                          </p:stCondLst>
                                        </p:cTn>
                                        <p:tgtEl>
                                          <p:spTgt spid="22"/>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ppt_x"/>
                                          </p:val>
                                        </p:tav>
                                      </p:tavLst>
                                    </p:anim>
                                    <p:anim calcmode="lin" valueType="num">
                                      <p:cBhvr additive="base">
                                        <p:cTn id="23" dur="500"/>
                                        <p:tgtEl>
                                          <p:spTgt spid="12"/>
                                        </p:tgtEl>
                                        <p:attrNameLst>
                                          <p:attrName>ppt_y</p:attrName>
                                        </p:attrNameLst>
                                      </p:cBhvr>
                                      <p:tavLst>
                                        <p:tav tm="0">
                                          <p:val>
                                            <p:strVal val="ppt_y"/>
                                          </p:val>
                                        </p:tav>
                                        <p:tav tm="100000">
                                          <p:val>
                                            <p:strVal val="1+ppt_h/2"/>
                                          </p:val>
                                        </p:tav>
                                      </p:tavLst>
                                    </p:anim>
                                    <p:set>
                                      <p:cBhvr>
                                        <p:cTn id="24" dur="1" fill="hold">
                                          <p:stCondLst>
                                            <p:cond delay="499"/>
                                          </p:stCondLst>
                                        </p:cTn>
                                        <p:tgtEl>
                                          <p:spTgt spid="12"/>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24"/>
                                        </p:tgtEl>
                                        <p:attrNameLst>
                                          <p:attrName>ppt_x</p:attrName>
                                        </p:attrNameLst>
                                      </p:cBhvr>
                                      <p:tavLst>
                                        <p:tav tm="0">
                                          <p:val>
                                            <p:strVal val="ppt_x"/>
                                          </p:val>
                                        </p:tav>
                                        <p:tav tm="100000">
                                          <p:val>
                                            <p:strVal val="ppt_x"/>
                                          </p:val>
                                        </p:tav>
                                      </p:tavLst>
                                    </p:anim>
                                    <p:anim calcmode="lin" valueType="num">
                                      <p:cBhvr additive="base">
                                        <p:cTn id="27" dur="500"/>
                                        <p:tgtEl>
                                          <p:spTgt spid="24"/>
                                        </p:tgtEl>
                                        <p:attrNameLst>
                                          <p:attrName>ppt_y</p:attrName>
                                        </p:attrNameLst>
                                      </p:cBhvr>
                                      <p:tavLst>
                                        <p:tav tm="0">
                                          <p:val>
                                            <p:strVal val="ppt_y"/>
                                          </p:val>
                                        </p:tav>
                                        <p:tav tm="100000">
                                          <p:val>
                                            <p:strVal val="1+ppt_h/2"/>
                                          </p:val>
                                        </p:tav>
                                      </p:tavLst>
                                    </p:anim>
                                    <p:set>
                                      <p:cBhvr>
                                        <p:cTn id="2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818388" y="-7215039"/>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grpSp>
        <p:nvGrpSpPr>
          <p:cNvPr id="3" name="Group 3"/>
          <p:cNvGrpSpPr/>
          <p:nvPr/>
        </p:nvGrpSpPr>
        <p:grpSpPr>
          <a:xfrm>
            <a:off x="4154818" y="6014365"/>
            <a:ext cx="2290210" cy="1025913"/>
            <a:chOff x="0" y="0"/>
            <a:chExt cx="1381335" cy="236120"/>
          </a:xfrm>
        </p:grpSpPr>
        <p:sp>
          <p:nvSpPr>
            <p:cNvPr id="4" name="Freeform 4"/>
            <p:cNvSpPr/>
            <p:nvPr/>
          </p:nvSpPr>
          <p:spPr>
            <a:xfrm>
              <a:off x="0" y="0"/>
              <a:ext cx="1381335" cy="236120"/>
            </a:xfrm>
            <a:custGeom>
              <a:avLst/>
              <a:gdLst/>
              <a:ahLst/>
              <a:cxnLst/>
              <a:rect l="l" t="t" r="r" b="b"/>
              <a:pathLst>
                <a:path w="1381335" h="236120">
                  <a:moveTo>
                    <a:pt x="57569" y="0"/>
                  </a:moveTo>
                  <a:lnTo>
                    <a:pt x="1323766" y="0"/>
                  </a:lnTo>
                  <a:cubicBezTo>
                    <a:pt x="1339035" y="0"/>
                    <a:pt x="1353677" y="6065"/>
                    <a:pt x="1364474" y="16862"/>
                  </a:cubicBezTo>
                  <a:cubicBezTo>
                    <a:pt x="1375270" y="27658"/>
                    <a:pt x="1381335" y="42301"/>
                    <a:pt x="1381335" y="57569"/>
                  </a:cubicBezTo>
                  <a:lnTo>
                    <a:pt x="1381335" y="178551"/>
                  </a:lnTo>
                  <a:cubicBezTo>
                    <a:pt x="1381335" y="210345"/>
                    <a:pt x="1355561" y="236120"/>
                    <a:pt x="1323766" y="236120"/>
                  </a:cubicBezTo>
                  <a:lnTo>
                    <a:pt x="57569" y="236120"/>
                  </a:lnTo>
                  <a:cubicBezTo>
                    <a:pt x="42301" y="236120"/>
                    <a:pt x="27658" y="230054"/>
                    <a:pt x="16862" y="219258"/>
                  </a:cubicBezTo>
                  <a:cubicBezTo>
                    <a:pt x="6065" y="208462"/>
                    <a:pt x="0" y="193819"/>
                    <a:pt x="0" y="178551"/>
                  </a:cubicBezTo>
                  <a:lnTo>
                    <a:pt x="0" y="57569"/>
                  </a:lnTo>
                  <a:cubicBezTo>
                    <a:pt x="0" y="25774"/>
                    <a:pt x="25774" y="0"/>
                    <a:pt x="57569" y="0"/>
                  </a:cubicBezTo>
                  <a:close/>
                </a:path>
              </a:pathLst>
            </a:custGeom>
            <a:solidFill>
              <a:srgbClr val="F7F3F0"/>
            </a:solidFill>
            <a:ln w="38100" cap="rnd">
              <a:solidFill>
                <a:srgbClr val="D78F28"/>
              </a:solidFill>
              <a:prstDash val="solid"/>
              <a:round/>
            </a:ln>
          </p:spPr>
          <p:txBody>
            <a:bodyPr/>
            <a:lstStyle/>
            <a:p>
              <a:endParaRPr lang="en-US"/>
            </a:p>
          </p:txBody>
        </p:sp>
        <p:sp>
          <p:nvSpPr>
            <p:cNvPr id="5" name="TextBox 5"/>
            <p:cNvSpPr txBox="1"/>
            <p:nvPr/>
          </p:nvSpPr>
          <p:spPr>
            <a:xfrm>
              <a:off x="0" y="-38100"/>
              <a:ext cx="1381335" cy="27422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891384" y="3805207"/>
            <a:ext cx="2049467" cy="1019612"/>
            <a:chOff x="0" y="-43780"/>
            <a:chExt cx="1567847" cy="279900"/>
          </a:xfrm>
        </p:grpSpPr>
        <p:sp>
          <p:nvSpPr>
            <p:cNvPr id="7" name="Freeform 7"/>
            <p:cNvSpPr/>
            <p:nvPr/>
          </p:nvSpPr>
          <p:spPr>
            <a:xfrm>
              <a:off x="0" y="0"/>
              <a:ext cx="1567847" cy="236120"/>
            </a:xfrm>
            <a:custGeom>
              <a:avLst/>
              <a:gdLst/>
              <a:ahLst/>
              <a:cxnLst/>
              <a:rect l="l" t="t" r="r" b="b"/>
              <a:pathLst>
                <a:path w="1567847" h="236120">
                  <a:moveTo>
                    <a:pt x="50720" y="0"/>
                  </a:moveTo>
                  <a:lnTo>
                    <a:pt x="1517127" y="0"/>
                  </a:lnTo>
                  <a:cubicBezTo>
                    <a:pt x="1530578" y="0"/>
                    <a:pt x="1543479" y="5344"/>
                    <a:pt x="1552991" y="14856"/>
                  </a:cubicBezTo>
                  <a:cubicBezTo>
                    <a:pt x="1562503" y="24368"/>
                    <a:pt x="1567847" y="37269"/>
                    <a:pt x="1567847" y="50720"/>
                  </a:cubicBezTo>
                  <a:lnTo>
                    <a:pt x="1567847" y="185399"/>
                  </a:lnTo>
                  <a:cubicBezTo>
                    <a:pt x="1567847" y="198851"/>
                    <a:pt x="1562503" y="211752"/>
                    <a:pt x="1552991" y="221264"/>
                  </a:cubicBezTo>
                  <a:cubicBezTo>
                    <a:pt x="1543479" y="230776"/>
                    <a:pt x="1530578" y="236120"/>
                    <a:pt x="1517127" y="236120"/>
                  </a:cubicBezTo>
                  <a:lnTo>
                    <a:pt x="50720" y="236120"/>
                  </a:lnTo>
                  <a:cubicBezTo>
                    <a:pt x="37269" y="236120"/>
                    <a:pt x="24368" y="230776"/>
                    <a:pt x="14856" y="221264"/>
                  </a:cubicBezTo>
                  <a:cubicBezTo>
                    <a:pt x="5344" y="211752"/>
                    <a:pt x="0" y="198851"/>
                    <a:pt x="0" y="185399"/>
                  </a:cubicBezTo>
                  <a:lnTo>
                    <a:pt x="0" y="50720"/>
                  </a:lnTo>
                  <a:cubicBezTo>
                    <a:pt x="0" y="37269"/>
                    <a:pt x="5344" y="24368"/>
                    <a:pt x="14856" y="14856"/>
                  </a:cubicBezTo>
                  <a:cubicBezTo>
                    <a:pt x="24368" y="5344"/>
                    <a:pt x="37269" y="0"/>
                    <a:pt x="50720" y="0"/>
                  </a:cubicBezTo>
                  <a:close/>
                </a:path>
              </a:pathLst>
            </a:custGeom>
            <a:solidFill>
              <a:srgbClr val="F7F3F0"/>
            </a:solidFill>
            <a:ln w="38100" cap="rnd">
              <a:solidFill>
                <a:srgbClr val="D78F28"/>
              </a:solidFill>
              <a:prstDash val="solid"/>
              <a:round/>
            </a:ln>
          </p:spPr>
          <p:txBody>
            <a:bodyPr/>
            <a:lstStyle/>
            <a:p>
              <a:endParaRPr lang="en-US"/>
            </a:p>
          </p:txBody>
        </p:sp>
        <p:sp>
          <p:nvSpPr>
            <p:cNvPr id="8" name="TextBox 8"/>
            <p:cNvSpPr txBox="1"/>
            <p:nvPr/>
          </p:nvSpPr>
          <p:spPr>
            <a:xfrm>
              <a:off x="0" y="-43780"/>
              <a:ext cx="534097" cy="279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197950" y="3953827"/>
            <a:ext cx="2289932" cy="896517"/>
            <a:chOff x="0" y="0"/>
            <a:chExt cx="1619819" cy="236120"/>
          </a:xfrm>
        </p:grpSpPr>
        <p:sp>
          <p:nvSpPr>
            <p:cNvPr id="10" name="Freeform 10"/>
            <p:cNvSpPr/>
            <p:nvPr/>
          </p:nvSpPr>
          <p:spPr>
            <a:xfrm>
              <a:off x="0" y="0"/>
              <a:ext cx="1619819" cy="236120"/>
            </a:xfrm>
            <a:custGeom>
              <a:avLst/>
              <a:gdLst/>
              <a:ahLst/>
              <a:cxnLst/>
              <a:rect l="l" t="t" r="r" b="b"/>
              <a:pathLst>
                <a:path w="1619819" h="236120">
                  <a:moveTo>
                    <a:pt x="49093" y="0"/>
                  </a:moveTo>
                  <a:lnTo>
                    <a:pt x="1570726" y="0"/>
                  </a:lnTo>
                  <a:cubicBezTo>
                    <a:pt x="1583747" y="0"/>
                    <a:pt x="1596234" y="5172"/>
                    <a:pt x="1605440" y="14379"/>
                  </a:cubicBezTo>
                  <a:cubicBezTo>
                    <a:pt x="1614647" y="23586"/>
                    <a:pt x="1619819" y="36073"/>
                    <a:pt x="1619819" y="49093"/>
                  </a:cubicBezTo>
                  <a:lnTo>
                    <a:pt x="1619819" y="187027"/>
                  </a:lnTo>
                  <a:cubicBezTo>
                    <a:pt x="1619819" y="200047"/>
                    <a:pt x="1614647" y="212534"/>
                    <a:pt x="1605440" y="221741"/>
                  </a:cubicBezTo>
                  <a:cubicBezTo>
                    <a:pt x="1596234" y="230947"/>
                    <a:pt x="1583747" y="236120"/>
                    <a:pt x="1570726" y="236120"/>
                  </a:cubicBezTo>
                  <a:lnTo>
                    <a:pt x="49093" y="236120"/>
                  </a:lnTo>
                  <a:cubicBezTo>
                    <a:pt x="36073" y="236120"/>
                    <a:pt x="23586" y="230947"/>
                    <a:pt x="14379" y="221741"/>
                  </a:cubicBezTo>
                  <a:cubicBezTo>
                    <a:pt x="5172" y="212534"/>
                    <a:pt x="0" y="200047"/>
                    <a:pt x="0" y="187027"/>
                  </a:cubicBezTo>
                  <a:lnTo>
                    <a:pt x="0" y="49093"/>
                  </a:lnTo>
                  <a:cubicBezTo>
                    <a:pt x="0" y="36073"/>
                    <a:pt x="5172" y="23586"/>
                    <a:pt x="14379" y="14379"/>
                  </a:cubicBezTo>
                  <a:cubicBezTo>
                    <a:pt x="23586" y="5172"/>
                    <a:pt x="36073" y="0"/>
                    <a:pt x="49093" y="0"/>
                  </a:cubicBezTo>
                  <a:close/>
                </a:path>
              </a:pathLst>
            </a:custGeom>
            <a:solidFill>
              <a:srgbClr val="F7F3F0"/>
            </a:solidFill>
            <a:ln w="38100" cap="rnd">
              <a:solidFill>
                <a:srgbClr val="D78F28"/>
              </a:solidFill>
              <a:prstDash val="solid"/>
              <a:round/>
            </a:ln>
          </p:spPr>
          <p:txBody>
            <a:bodyPr/>
            <a:lstStyle/>
            <a:p>
              <a:endParaRPr lang="en-US"/>
            </a:p>
          </p:txBody>
        </p:sp>
        <p:sp>
          <p:nvSpPr>
            <p:cNvPr id="11" name="TextBox 11"/>
            <p:cNvSpPr txBox="1"/>
            <p:nvPr/>
          </p:nvSpPr>
          <p:spPr>
            <a:xfrm>
              <a:off x="0" y="-38100"/>
              <a:ext cx="1619819" cy="27422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flipH="1">
            <a:off x="9995077" y="5769045"/>
            <a:ext cx="1827582" cy="1271711"/>
            <a:chOff x="0" y="-60820"/>
            <a:chExt cx="1926860" cy="296940"/>
          </a:xfrm>
        </p:grpSpPr>
        <p:sp>
          <p:nvSpPr>
            <p:cNvPr id="13" name="Freeform 13"/>
            <p:cNvSpPr/>
            <p:nvPr/>
          </p:nvSpPr>
          <p:spPr>
            <a:xfrm>
              <a:off x="0" y="0"/>
              <a:ext cx="1926860" cy="236120"/>
            </a:xfrm>
            <a:custGeom>
              <a:avLst/>
              <a:gdLst/>
              <a:ahLst/>
              <a:cxnLst/>
              <a:rect l="l" t="t" r="r" b="b"/>
              <a:pathLst>
                <a:path w="1926860" h="236120">
                  <a:moveTo>
                    <a:pt x="41270" y="0"/>
                  </a:moveTo>
                  <a:lnTo>
                    <a:pt x="1885590" y="0"/>
                  </a:lnTo>
                  <a:cubicBezTo>
                    <a:pt x="1908383" y="0"/>
                    <a:pt x="1926860" y="18477"/>
                    <a:pt x="1926860" y="41270"/>
                  </a:cubicBezTo>
                  <a:lnTo>
                    <a:pt x="1926860" y="194850"/>
                  </a:lnTo>
                  <a:cubicBezTo>
                    <a:pt x="1926860" y="217642"/>
                    <a:pt x="1908383" y="236120"/>
                    <a:pt x="1885590" y="236120"/>
                  </a:cubicBezTo>
                  <a:lnTo>
                    <a:pt x="41270" y="236120"/>
                  </a:lnTo>
                  <a:cubicBezTo>
                    <a:pt x="18477" y="236120"/>
                    <a:pt x="0" y="217642"/>
                    <a:pt x="0" y="194850"/>
                  </a:cubicBezTo>
                  <a:lnTo>
                    <a:pt x="0" y="41270"/>
                  </a:lnTo>
                  <a:cubicBezTo>
                    <a:pt x="0" y="18477"/>
                    <a:pt x="18477" y="0"/>
                    <a:pt x="41270" y="0"/>
                  </a:cubicBezTo>
                  <a:close/>
                </a:path>
              </a:pathLst>
            </a:custGeom>
            <a:solidFill>
              <a:srgbClr val="F7F3F0"/>
            </a:solidFill>
            <a:ln w="38100" cap="rnd">
              <a:solidFill>
                <a:srgbClr val="D78F28"/>
              </a:solidFill>
              <a:prstDash val="solid"/>
              <a:round/>
            </a:ln>
          </p:spPr>
          <p:txBody>
            <a:bodyPr/>
            <a:lstStyle/>
            <a:p>
              <a:endParaRPr lang="en-US"/>
            </a:p>
          </p:txBody>
        </p:sp>
        <p:sp>
          <p:nvSpPr>
            <p:cNvPr id="14" name="TextBox 14"/>
            <p:cNvSpPr txBox="1"/>
            <p:nvPr/>
          </p:nvSpPr>
          <p:spPr>
            <a:xfrm>
              <a:off x="0" y="-60820"/>
              <a:ext cx="1563345" cy="29694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876457">
            <a:off x="-314341" y="-3213404"/>
            <a:ext cx="4766861" cy="5854527"/>
          </a:xfrm>
          <a:custGeom>
            <a:avLst/>
            <a:gdLst/>
            <a:ahLst/>
            <a:cxnLst/>
            <a:rect l="l" t="t" r="r" b="b"/>
            <a:pathLst>
              <a:path w="4766861" h="5854527">
                <a:moveTo>
                  <a:pt x="0" y="0"/>
                </a:moveTo>
                <a:lnTo>
                  <a:pt x="4766861" y="0"/>
                </a:lnTo>
                <a:lnTo>
                  <a:pt x="4766861" y="5854527"/>
                </a:lnTo>
                <a:lnTo>
                  <a:pt x="0" y="5854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rot="3520869">
            <a:off x="-2502111" y="7463202"/>
            <a:ext cx="5004222" cy="4114800"/>
          </a:xfrm>
          <a:custGeom>
            <a:avLst/>
            <a:gdLst/>
            <a:ahLst/>
            <a:cxnLst/>
            <a:rect l="l" t="t" r="r" b="b"/>
            <a:pathLst>
              <a:path w="5004222" h="4114800">
                <a:moveTo>
                  <a:pt x="0" y="0"/>
                </a:moveTo>
                <a:lnTo>
                  <a:pt x="5004222" y="0"/>
                </a:lnTo>
                <a:lnTo>
                  <a:pt x="5004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3287574" y="627027"/>
            <a:ext cx="1430022" cy="1430022"/>
          </a:xfrm>
          <a:custGeom>
            <a:avLst/>
            <a:gdLst/>
            <a:ahLst/>
            <a:cxnLst/>
            <a:rect l="l" t="t" r="r" b="b"/>
            <a:pathLst>
              <a:path w="1430022" h="1430022">
                <a:moveTo>
                  <a:pt x="0" y="0"/>
                </a:moveTo>
                <a:lnTo>
                  <a:pt x="1430022" y="0"/>
                </a:lnTo>
                <a:lnTo>
                  <a:pt x="1430022" y="1430022"/>
                </a:lnTo>
                <a:lnTo>
                  <a:pt x="0" y="1430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6743435" y="8883905"/>
            <a:ext cx="4114997" cy="1556217"/>
          </a:xfrm>
          <a:custGeom>
            <a:avLst/>
            <a:gdLst/>
            <a:ahLst/>
            <a:cxnLst/>
            <a:rect l="l" t="t" r="r" b="b"/>
            <a:pathLst>
              <a:path w="4114997" h="1556217">
                <a:moveTo>
                  <a:pt x="0" y="0"/>
                </a:moveTo>
                <a:lnTo>
                  <a:pt x="4114997" y="0"/>
                </a:lnTo>
                <a:lnTo>
                  <a:pt x="4114997" y="1556217"/>
                </a:lnTo>
                <a:lnTo>
                  <a:pt x="0" y="15562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Hình chữ nhật: Góc Tròn 27">
            <a:extLst>
              <a:ext uri="{FF2B5EF4-FFF2-40B4-BE49-F238E27FC236}">
                <a16:creationId xmlns:a16="http://schemas.microsoft.com/office/drawing/2014/main" id="{762452DC-07E5-C1B5-C38D-3BC33577C03F}"/>
              </a:ext>
            </a:extLst>
          </p:cNvPr>
          <p:cNvSpPr/>
          <p:nvPr/>
        </p:nvSpPr>
        <p:spPr>
          <a:xfrm>
            <a:off x="4005121" y="814117"/>
            <a:ext cx="5429250" cy="73478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9"/>
          <p:cNvSpPr txBox="1"/>
          <p:nvPr/>
        </p:nvSpPr>
        <p:spPr>
          <a:xfrm>
            <a:off x="3420623" y="1028700"/>
            <a:ext cx="6222747" cy="674784"/>
          </a:xfrm>
          <a:prstGeom prst="rect">
            <a:avLst/>
          </a:prstGeom>
        </p:spPr>
        <p:txBody>
          <a:bodyPr lIns="0" tIns="0" rIns="0" bIns="0" rtlCol="0" anchor="t">
            <a:spAutoFit/>
          </a:bodyPr>
          <a:lstStyle/>
          <a:p>
            <a:pPr marL="0" lvl="0" indent="0" algn="ctr">
              <a:lnSpc>
                <a:spcPts val="4464"/>
              </a:lnSpc>
              <a:spcBef>
                <a:spcPct val="0"/>
              </a:spcBef>
            </a:pPr>
            <a:r>
              <a:rPr lang="en-US" sz="4464" spc="-285">
                <a:solidFill>
                  <a:srgbClr val="FFFAF8"/>
                </a:solidFill>
                <a:latin typeface="Bungee"/>
                <a:ea typeface="Bungee"/>
                <a:cs typeface="Bungee"/>
                <a:sym typeface="Bungee"/>
              </a:rPr>
              <a:t>  </a:t>
            </a:r>
            <a:r>
              <a:rPr lang="en-US" sz="4464" u="none" strike="noStrike" spc="-285">
                <a:solidFill>
                  <a:srgbClr val="FFFAF8"/>
                </a:solidFill>
                <a:latin typeface="Bungee"/>
                <a:ea typeface="Bungee"/>
                <a:cs typeface="Bungee"/>
                <a:sym typeface="Bungee"/>
              </a:rPr>
              <a:t>Multiple choice  </a:t>
            </a:r>
          </a:p>
        </p:txBody>
      </p:sp>
      <p:sp>
        <p:nvSpPr>
          <p:cNvPr id="20" name="TextBox 20"/>
          <p:cNvSpPr txBox="1"/>
          <p:nvPr/>
        </p:nvSpPr>
        <p:spPr>
          <a:xfrm>
            <a:off x="2200350" y="2040243"/>
            <a:ext cx="11335516" cy="2316660"/>
          </a:xfrm>
          <a:prstGeom prst="rect">
            <a:avLst/>
          </a:prstGeom>
        </p:spPr>
        <p:txBody>
          <a:bodyPr wrap="square" lIns="0" tIns="0" rIns="0" bIns="0" rtlCol="0" anchor="t">
            <a:spAutoFit/>
          </a:bodyPr>
          <a:lstStyle/>
          <a:p>
            <a:pPr algn="ctr">
              <a:lnSpc>
                <a:spcPts val="6140"/>
              </a:lnSpc>
            </a:pPr>
            <a:r>
              <a:rPr lang="en-US" sz="4350">
                <a:solidFill>
                  <a:srgbClr val="000000"/>
                </a:solidFill>
                <a:latin typeface="Balsamiq Sans Bold"/>
                <a:sym typeface="Balsamiq Sans Bold"/>
              </a:rPr>
              <a:t>6.</a:t>
            </a:r>
            <a:r>
              <a:rPr lang="en-US" sz="4300" b="1">
                <a:solidFill>
                  <a:srgbClr val="000000"/>
                </a:solidFill>
                <a:latin typeface="Balsamiq Sans"/>
                <a:ea typeface="Open Sans"/>
                <a:cs typeface="Open Sans"/>
                <a:sym typeface="Balsamiq Sans Bold"/>
              </a:rPr>
              <a:t>Some singers are ______ popular that their tours sell out in minutes.</a:t>
            </a:r>
            <a:endParaRPr lang="en-US" sz="4300" b="1">
              <a:solidFill>
                <a:srgbClr val="000000"/>
              </a:solidFill>
              <a:latin typeface="Balsamiq Sans"/>
              <a:ea typeface="Open Sans"/>
              <a:cs typeface="Open Sans"/>
            </a:endParaRPr>
          </a:p>
          <a:p>
            <a:pPr algn="ctr">
              <a:lnSpc>
                <a:spcPts val="6140"/>
              </a:lnSpc>
            </a:pPr>
            <a:endParaRPr lang="en-US" sz="4300">
              <a:solidFill>
                <a:srgbClr val="000000"/>
              </a:solidFill>
              <a:latin typeface="Balsamiq Sans"/>
              <a:ea typeface="Open Sans"/>
              <a:cs typeface="Open Sans"/>
            </a:endParaRPr>
          </a:p>
        </p:txBody>
      </p:sp>
      <p:sp>
        <p:nvSpPr>
          <p:cNvPr id="21" name="TextBox 21"/>
          <p:cNvSpPr txBox="1"/>
          <p:nvPr/>
        </p:nvSpPr>
        <p:spPr>
          <a:xfrm>
            <a:off x="4436134" y="3727563"/>
            <a:ext cx="5912067"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A. very</a:t>
            </a:r>
            <a:endParaRPr lang="en-US" sz="4385">
              <a:solidFill>
                <a:srgbClr val="000000"/>
              </a:solidFill>
              <a:latin typeface="Balsamiq Sans"/>
              <a:ea typeface="Balsamiq Sans"/>
              <a:cs typeface="Balsamiq Sans"/>
              <a:sym typeface="Balsamiq Sans"/>
            </a:endParaRPr>
          </a:p>
        </p:txBody>
      </p:sp>
      <p:sp>
        <p:nvSpPr>
          <p:cNvPr id="22" name="TextBox 22"/>
          <p:cNvSpPr txBox="1"/>
          <p:nvPr/>
        </p:nvSpPr>
        <p:spPr>
          <a:xfrm>
            <a:off x="10120469" y="3702037"/>
            <a:ext cx="5788532"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B. too</a:t>
            </a:r>
            <a:endParaRPr lang="en-US" sz="4385">
              <a:solidFill>
                <a:srgbClr val="000000"/>
              </a:solidFill>
              <a:latin typeface="Balsamiq Sans"/>
              <a:ea typeface="Balsamiq Sans"/>
              <a:cs typeface="Balsamiq Sans"/>
              <a:sym typeface="Balsamiq Sans"/>
            </a:endParaRPr>
          </a:p>
        </p:txBody>
      </p:sp>
      <p:sp>
        <p:nvSpPr>
          <p:cNvPr id="23" name="TextBox 23"/>
          <p:cNvSpPr txBox="1"/>
          <p:nvPr/>
        </p:nvSpPr>
        <p:spPr>
          <a:xfrm>
            <a:off x="4319205" y="5915162"/>
            <a:ext cx="5080370" cy="1006147"/>
          </a:xfrm>
          <a:prstGeom prst="rect">
            <a:avLst/>
          </a:prstGeom>
        </p:spPr>
        <p:txBody>
          <a:bodyPr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C. such</a:t>
            </a:r>
            <a:endParaRPr lang="vi-VN"/>
          </a:p>
        </p:txBody>
      </p:sp>
      <p:sp>
        <p:nvSpPr>
          <p:cNvPr id="24" name="TextBox 24"/>
          <p:cNvSpPr txBox="1"/>
          <p:nvPr/>
        </p:nvSpPr>
        <p:spPr>
          <a:xfrm>
            <a:off x="10124188" y="5782258"/>
            <a:ext cx="1620238" cy="2027478"/>
          </a:xfrm>
          <a:prstGeom prst="rect">
            <a:avLst/>
          </a:prstGeom>
        </p:spPr>
        <p:txBody>
          <a:bodyPr wrap="square" lIns="0" tIns="0" rIns="0" bIns="0" rtlCol="0" anchor="t">
            <a:spAutoFit/>
          </a:bodyPr>
          <a:lstStyle/>
          <a:p>
            <a:pPr algn="l">
              <a:lnSpc>
                <a:spcPts val="8815"/>
              </a:lnSpc>
            </a:pPr>
            <a:r>
              <a:rPr lang="en-US" sz="4350">
                <a:solidFill>
                  <a:srgbClr val="000000"/>
                </a:solidFill>
                <a:latin typeface="Balsamiq Sans"/>
                <a:ea typeface="Balsamiq Sans"/>
                <a:cs typeface="Balsamiq Sans"/>
                <a:sym typeface="Balsamiq Sans"/>
              </a:rPr>
              <a:t>D. so</a:t>
            </a:r>
          </a:p>
          <a:p>
            <a:pPr>
              <a:lnSpc>
                <a:spcPts val="8815"/>
              </a:lnSpc>
            </a:pPr>
            <a:endParaRPr lang="vi-VN"/>
          </a:p>
        </p:txBody>
      </p:sp>
      <p:sp>
        <p:nvSpPr>
          <p:cNvPr id="25" name="Freeform 25"/>
          <p:cNvSpPr/>
          <p:nvPr/>
        </p:nvSpPr>
        <p:spPr>
          <a:xfrm rot="20908933">
            <a:off x="14658332" y="2382291"/>
            <a:ext cx="3618886" cy="2858814"/>
          </a:xfrm>
          <a:custGeom>
            <a:avLst/>
            <a:gdLst/>
            <a:ahLst/>
            <a:cxnLst/>
            <a:rect l="l" t="t" r="r" b="b"/>
            <a:pathLst>
              <a:path w="5236338" h="4950719">
                <a:moveTo>
                  <a:pt x="0" y="0"/>
                </a:moveTo>
                <a:lnTo>
                  <a:pt x="5236337" y="0"/>
                </a:lnTo>
                <a:lnTo>
                  <a:pt x="5236337" y="4950719"/>
                </a:lnTo>
                <a:lnTo>
                  <a:pt x="0" y="495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Freeform 26"/>
          <p:cNvSpPr/>
          <p:nvPr/>
        </p:nvSpPr>
        <p:spPr>
          <a:xfrm>
            <a:off x="13550701" y="5538292"/>
            <a:ext cx="3371384" cy="2673263"/>
          </a:xfrm>
          <a:custGeom>
            <a:avLst/>
            <a:gdLst/>
            <a:ahLst/>
            <a:cxnLst/>
            <a:rect l="l" t="t" r="r" b="b"/>
            <a:pathLst>
              <a:path w="5333893" h="4441678">
                <a:moveTo>
                  <a:pt x="0" y="0"/>
                </a:moveTo>
                <a:lnTo>
                  <a:pt x="5333893" y="0"/>
                </a:lnTo>
                <a:lnTo>
                  <a:pt x="5333893" y="4441678"/>
                </a:lnTo>
                <a:lnTo>
                  <a:pt x="0" y="44416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9" name="Picture 28">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11945" y="7278290"/>
            <a:ext cx="2242312" cy="2242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ppt_x"/>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2"/>
                                        </p:tgtEl>
                                        <p:attrNameLst>
                                          <p:attrName>ppt_x</p:attrName>
                                        </p:attrNameLst>
                                      </p:cBhvr>
                                      <p:tavLst>
                                        <p:tav tm="0">
                                          <p:val>
                                            <p:strVal val="ppt_x"/>
                                          </p:val>
                                        </p:tav>
                                        <p:tav tm="100000">
                                          <p:val>
                                            <p:strVal val="ppt_x"/>
                                          </p:val>
                                        </p:tav>
                                      </p:tavLst>
                                    </p:anim>
                                    <p:anim calcmode="lin" valueType="num">
                                      <p:cBhvr additive="base">
                                        <p:cTn id="19" dur="500"/>
                                        <p:tgtEl>
                                          <p:spTgt spid="22"/>
                                        </p:tgtEl>
                                        <p:attrNameLst>
                                          <p:attrName>ppt_y</p:attrName>
                                        </p:attrNameLst>
                                      </p:cBhvr>
                                      <p:tavLst>
                                        <p:tav tm="0">
                                          <p:val>
                                            <p:strVal val="ppt_y"/>
                                          </p:val>
                                        </p:tav>
                                        <p:tav tm="100000">
                                          <p:val>
                                            <p:strVal val="1+ppt_h/2"/>
                                          </p:val>
                                        </p:tav>
                                      </p:tavLst>
                                    </p:anim>
                                    <p:set>
                                      <p:cBhvr>
                                        <p:cTn id="20" dur="1" fill="hold">
                                          <p:stCondLst>
                                            <p:cond delay="499"/>
                                          </p:stCondLst>
                                        </p:cTn>
                                        <p:tgtEl>
                                          <p:spTgt spid="22"/>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23"/>
                                        </p:tgtEl>
                                        <p:attrNameLst>
                                          <p:attrName>ppt_x</p:attrName>
                                        </p:attrNameLst>
                                      </p:cBhvr>
                                      <p:tavLst>
                                        <p:tav tm="0">
                                          <p:val>
                                            <p:strVal val="ppt_x"/>
                                          </p:val>
                                        </p:tav>
                                        <p:tav tm="100000">
                                          <p:val>
                                            <p:strVal val="ppt_x"/>
                                          </p:val>
                                        </p:tav>
                                      </p:tavLst>
                                    </p:anim>
                                    <p:anim calcmode="lin" valueType="num">
                                      <p:cBhvr additive="base">
                                        <p:cTn id="27" dur="500"/>
                                        <p:tgtEl>
                                          <p:spTgt spid="23"/>
                                        </p:tgtEl>
                                        <p:attrNameLst>
                                          <p:attrName>ppt_y</p:attrName>
                                        </p:attrNameLst>
                                      </p:cBhvr>
                                      <p:tavLst>
                                        <p:tav tm="0">
                                          <p:val>
                                            <p:strVal val="ppt_y"/>
                                          </p:val>
                                        </p:tav>
                                        <p:tav tm="100000">
                                          <p:val>
                                            <p:strVal val="1+ppt_h/2"/>
                                          </p:val>
                                        </p:tav>
                                      </p:tavLst>
                                    </p:anim>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F3F0"/>
        </a:solidFill>
        <a:effectLst/>
      </p:bgPr>
    </p:bg>
    <p:spTree>
      <p:nvGrpSpPr>
        <p:cNvPr id="1" name=""/>
        <p:cNvGrpSpPr/>
        <p:nvPr/>
      </p:nvGrpSpPr>
      <p:grpSpPr>
        <a:xfrm>
          <a:off x="0" y="0"/>
          <a:ext cx="0" cy="0"/>
          <a:chOff x="0" y="0"/>
          <a:chExt cx="0" cy="0"/>
        </a:xfrm>
      </p:grpSpPr>
      <p:sp>
        <p:nvSpPr>
          <p:cNvPr id="2" name="Freeform 2"/>
          <p:cNvSpPr/>
          <p:nvPr/>
        </p:nvSpPr>
        <p:spPr>
          <a:xfrm>
            <a:off x="-3236105" y="-7236605"/>
            <a:ext cx="24760210" cy="24760210"/>
          </a:xfrm>
          <a:custGeom>
            <a:avLst/>
            <a:gdLst/>
            <a:ahLst/>
            <a:cxnLst/>
            <a:rect l="l" t="t" r="r" b="b"/>
            <a:pathLst>
              <a:path w="24760210" h="24760210">
                <a:moveTo>
                  <a:pt x="0" y="0"/>
                </a:moveTo>
                <a:lnTo>
                  <a:pt x="24760210" y="0"/>
                </a:lnTo>
                <a:lnTo>
                  <a:pt x="24760210" y="24760210"/>
                </a:lnTo>
                <a:lnTo>
                  <a:pt x="0" y="24760210"/>
                </a:lnTo>
                <a:lnTo>
                  <a:pt x="0" y="0"/>
                </a:lnTo>
                <a:close/>
              </a:path>
            </a:pathLst>
          </a:custGeom>
          <a:blipFill>
            <a:blip r:embed="rId2">
              <a:alphaModFix amt="3000"/>
            </a:blip>
            <a:stretch>
              <a:fillRect/>
            </a:stretch>
          </a:blipFill>
        </p:spPr>
        <p:txBody>
          <a:bodyPr/>
          <a:lstStyle/>
          <a:p>
            <a:endParaRPr lang="en-US"/>
          </a:p>
        </p:txBody>
      </p:sp>
      <p:sp>
        <p:nvSpPr>
          <p:cNvPr id="3" name="TextBox 3"/>
          <p:cNvSpPr txBox="1"/>
          <p:nvPr/>
        </p:nvSpPr>
        <p:spPr>
          <a:xfrm>
            <a:off x="1028700" y="3487591"/>
            <a:ext cx="9774985" cy="3215870"/>
          </a:xfrm>
          <a:prstGeom prst="rect">
            <a:avLst/>
          </a:prstGeom>
        </p:spPr>
        <p:txBody>
          <a:bodyPr lIns="0" tIns="0" rIns="0" bIns="0" rtlCol="0" anchor="t">
            <a:spAutoFit/>
          </a:bodyPr>
          <a:lstStyle/>
          <a:p>
            <a:pPr algn="l">
              <a:lnSpc>
                <a:spcPts val="11541"/>
              </a:lnSpc>
            </a:pPr>
            <a:r>
              <a:rPr lang="en-US" sz="11541" spc="-738">
                <a:solidFill>
                  <a:srgbClr val="E48449"/>
                </a:solidFill>
                <a:latin typeface="Bungee"/>
                <a:ea typeface="Bungee"/>
                <a:cs typeface="Bungee"/>
                <a:sym typeface="Bungee"/>
              </a:rPr>
              <a:t>Thank you for playing</a:t>
            </a:r>
          </a:p>
        </p:txBody>
      </p:sp>
      <p:sp>
        <p:nvSpPr>
          <p:cNvPr id="4" name="Freeform 4"/>
          <p:cNvSpPr/>
          <p:nvPr/>
        </p:nvSpPr>
        <p:spPr>
          <a:xfrm rot="451247">
            <a:off x="10474762" y="-897573"/>
            <a:ext cx="6275041" cy="8197797"/>
          </a:xfrm>
          <a:custGeom>
            <a:avLst/>
            <a:gdLst/>
            <a:ahLst/>
            <a:cxnLst/>
            <a:rect l="l" t="t" r="r" b="b"/>
            <a:pathLst>
              <a:path w="6275041" h="8197797">
                <a:moveTo>
                  <a:pt x="0" y="0"/>
                </a:moveTo>
                <a:lnTo>
                  <a:pt x="6275041" y="0"/>
                </a:lnTo>
                <a:lnTo>
                  <a:pt x="6275041" y="8197797"/>
                </a:lnTo>
                <a:lnTo>
                  <a:pt x="0" y="8197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671886">
            <a:off x="11513725" y="3704443"/>
            <a:ext cx="6426087" cy="7942355"/>
          </a:xfrm>
          <a:custGeom>
            <a:avLst/>
            <a:gdLst/>
            <a:ahLst/>
            <a:cxnLst/>
            <a:rect l="l" t="t" r="r" b="b"/>
            <a:pathLst>
              <a:path w="6426087" h="7942355">
                <a:moveTo>
                  <a:pt x="0" y="0"/>
                </a:moveTo>
                <a:lnTo>
                  <a:pt x="6426087" y="0"/>
                </a:lnTo>
                <a:lnTo>
                  <a:pt x="6426087" y="7942355"/>
                </a:lnTo>
                <a:lnTo>
                  <a:pt x="0" y="79423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6335121" y="7060170"/>
            <a:ext cx="7260287" cy="5135003"/>
          </a:xfrm>
          <a:custGeom>
            <a:avLst/>
            <a:gdLst/>
            <a:ahLst/>
            <a:cxnLst/>
            <a:rect l="l" t="t" r="r" b="b"/>
            <a:pathLst>
              <a:path w="7260287" h="5135003">
                <a:moveTo>
                  <a:pt x="0" y="0"/>
                </a:moveTo>
                <a:lnTo>
                  <a:pt x="7260287" y="0"/>
                </a:lnTo>
                <a:lnTo>
                  <a:pt x="7260287" y="5135002"/>
                </a:lnTo>
                <a:lnTo>
                  <a:pt x="0" y="5135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6563375" y="1738407"/>
            <a:ext cx="2580625" cy="999406"/>
          </a:xfrm>
          <a:custGeom>
            <a:avLst/>
            <a:gdLst/>
            <a:ahLst/>
            <a:cxnLst/>
            <a:rect l="l" t="t" r="r" b="b"/>
            <a:pathLst>
              <a:path w="2580625" h="999406">
                <a:moveTo>
                  <a:pt x="0" y="0"/>
                </a:moveTo>
                <a:lnTo>
                  <a:pt x="2580625" y="0"/>
                </a:lnTo>
                <a:lnTo>
                  <a:pt x="2580625" y="999406"/>
                </a:lnTo>
                <a:lnTo>
                  <a:pt x="0" y="999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2614915">
            <a:off x="-1487871" y="-1518097"/>
            <a:ext cx="5033142" cy="5005688"/>
          </a:xfrm>
          <a:custGeom>
            <a:avLst/>
            <a:gdLst/>
            <a:ahLst/>
            <a:cxnLst/>
            <a:rect l="l" t="t" r="r" b="b"/>
            <a:pathLst>
              <a:path w="5033142" h="5005688">
                <a:moveTo>
                  <a:pt x="0" y="0"/>
                </a:moveTo>
                <a:lnTo>
                  <a:pt x="5033142" y="0"/>
                </a:lnTo>
                <a:lnTo>
                  <a:pt x="5033142" y="5005688"/>
                </a:lnTo>
                <a:lnTo>
                  <a:pt x="0" y="50056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2379208">
            <a:off x="-581936" y="6700407"/>
            <a:ext cx="4766861" cy="5854527"/>
          </a:xfrm>
          <a:custGeom>
            <a:avLst/>
            <a:gdLst/>
            <a:ahLst/>
            <a:cxnLst/>
            <a:rect l="l" t="t" r="r" b="b"/>
            <a:pathLst>
              <a:path w="4766861" h="5854527">
                <a:moveTo>
                  <a:pt x="0" y="0"/>
                </a:moveTo>
                <a:lnTo>
                  <a:pt x="4766862" y="0"/>
                </a:lnTo>
                <a:lnTo>
                  <a:pt x="4766862" y="5854527"/>
                </a:lnTo>
                <a:lnTo>
                  <a:pt x="0" y="58545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3625100" y="7511172"/>
            <a:ext cx="1616888" cy="1747128"/>
          </a:xfrm>
          <a:custGeom>
            <a:avLst/>
            <a:gdLst/>
            <a:ahLst/>
            <a:cxnLst/>
            <a:rect l="l" t="t" r="r" b="b"/>
            <a:pathLst>
              <a:path w="1616888" h="1747128">
                <a:moveTo>
                  <a:pt x="0" y="0"/>
                </a:moveTo>
                <a:lnTo>
                  <a:pt x="1616888" y="0"/>
                </a:lnTo>
                <a:lnTo>
                  <a:pt x="1616888" y="1747128"/>
                </a:lnTo>
                <a:lnTo>
                  <a:pt x="0" y="17471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3147094" y="313689"/>
            <a:ext cx="1430022" cy="1430022"/>
          </a:xfrm>
          <a:custGeom>
            <a:avLst/>
            <a:gdLst/>
            <a:ahLst/>
            <a:cxnLst/>
            <a:rect l="l" t="t" r="r" b="b"/>
            <a:pathLst>
              <a:path w="1430022" h="1430022">
                <a:moveTo>
                  <a:pt x="0" y="0"/>
                </a:moveTo>
                <a:lnTo>
                  <a:pt x="1430021" y="0"/>
                </a:lnTo>
                <a:lnTo>
                  <a:pt x="1430021" y="1430022"/>
                </a:lnTo>
                <a:lnTo>
                  <a:pt x="0" y="143002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pic>
        <p:nvPicPr>
          <p:cNvPr id="3" name="Picture 3"/>
          <p:cNvPicPr>
            <a:picLocks noChangeAspect="1"/>
          </p:cNvPicPr>
          <p:nvPr/>
        </p:nvPicPr>
        <p:blipFill>
          <a:blip r:embed="rId3"/>
          <a:srcRect/>
          <a:stretch>
            <a:fillRect/>
          </a:stretch>
        </p:blipFill>
        <p:spPr>
          <a:xfrm rot="-5400000">
            <a:off x="3264936" y="-1450747"/>
            <a:ext cx="12002214" cy="12062527"/>
          </a:xfrm>
          <a:prstGeom prst="rect">
            <a:avLst/>
          </a:prstGeom>
        </p:spPr>
      </p:pic>
      <p:sp>
        <p:nvSpPr>
          <p:cNvPr id="4" name="Freeform 4"/>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flipH="1">
            <a:off x="13027894" y="5540254"/>
            <a:ext cx="1177117" cy="901826"/>
          </a:xfrm>
          <a:custGeom>
            <a:avLst/>
            <a:gdLst/>
            <a:ahLst/>
            <a:cxnLst/>
            <a:rect l="l" t="t" r="r" b="b"/>
            <a:pathLst>
              <a:path w="1177117" h="901826">
                <a:moveTo>
                  <a:pt x="1177116" y="0"/>
                </a:moveTo>
                <a:lnTo>
                  <a:pt x="0" y="0"/>
                </a:lnTo>
                <a:lnTo>
                  <a:pt x="0" y="901826"/>
                </a:lnTo>
                <a:lnTo>
                  <a:pt x="1177116" y="901826"/>
                </a:lnTo>
                <a:lnTo>
                  <a:pt x="117711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40127">
            <a:off x="4990922" y="3104301"/>
            <a:ext cx="1199384" cy="1172589"/>
          </a:xfrm>
          <a:custGeom>
            <a:avLst/>
            <a:gdLst/>
            <a:ahLst/>
            <a:cxnLst/>
            <a:rect l="l" t="t" r="r" b="b"/>
            <a:pathLst>
              <a:path w="1199384" h="1172589">
                <a:moveTo>
                  <a:pt x="0" y="0"/>
                </a:moveTo>
                <a:lnTo>
                  <a:pt x="1199384" y="0"/>
                </a:lnTo>
                <a:lnTo>
                  <a:pt x="1199384" y="1172588"/>
                </a:lnTo>
                <a:lnTo>
                  <a:pt x="0" y="11725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4983880" y="6846392"/>
            <a:ext cx="3675961" cy="3765389"/>
          </a:xfrm>
          <a:custGeom>
            <a:avLst/>
            <a:gdLst/>
            <a:ahLst/>
            <a:cxnLst/>
            <a:rect l="l" t="t" r="r" b="b"/>
            <a:pathLst>
              <a:path w="3675961" h="3765389">
                <a:moveTo>
                  <a:pt x="0" y="0"/>
                </a:moveTo>
                <a:lnTo>
                  <a:pt x="3675960" y="0"/>
                </a:lnTo>
                <a:lnTo>
                  <a:pt x="3675960" y="3765388"/>
                </a:lnTo>
                <a:lnTo>
                  <a:pt x="0" y="37653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0" y="7010513"/>
            <a:ext cx="3437928" cy="3227355"/>
          </a:xfrm>
          <a:custGeom>
            <a:avLst/>
            <a:gdLst/>
            <a:ahLst/>
            <a:cxnLst/>
            <a:rect l="l" t="t" r="r" b="b"/>
            <a:pathLst>
              <a:path w="3437928" h="3227355">
                <a:moveTo>
                  <a:pt x="0" y="0"/>
                </a:moveTo>
                <a:lnTo>
                  <a:pt x="3437928" y="0"/>
                </a:lnTo>
                <a:lnTo>
                  <a:pt x="3437928" y="3227355"/>
                </a:lnTo>
                <a:lnTo>
                  <a:pt x="0" y="32273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3020850" y="4457653"/>
            <a:ext cx="11963030" cy="1533514"/>
          </a:xfrm>
          <a:prstGeom prst="rect">
            <a:avLst/>
          </a:prstGeom>
        </p:spPr>
        <p:txBody>
          <a:bodyPr lIns="0" tIns="0" rIns="0" bIns="0" rtlCol="0" anchor="t">
            <a:spAutoFit/>
          </a:bodyPr>
          <a:lstStyle/>
          <a:p>
            <a:pPr marL="0" lvl="0" indent="0" algn="ctr">
              <a:lnSpc>
                <a:spcPts val="12086"/>
              </a:lnSpc>
              <a:spcBef>
                <a:spcPct val="0"/>
              </a:spcBef>
            </a:pPr>
            <a:r>
              <a:rPr lang="en-US" sz="10242" spc="573">
                <a:solidFill>
                  <a:srgbClr val="65503D"/>
                </a:solidFill>
                <a:latin typeface="Wedges"/>
                <a:ea typeface="Wedges"/>
                <a:cs typeface="Wedges"/>
                <a:sym typeface="Wedges"/>
              </a:rPr>
              <a:t>VOCABULARY</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616100" y="399265"/>
            <a:ext cx="1885182" cy="1598065"/>
            <a:chOff x="0" y="0"/>
            <a:chExt cx="958832" cy="812800"/>
          </a:xfrm>
        </p:grpSpPr>
        <p:sp>
          <p:nvSpPr>
            <p:cNvPr id="3" name="Freeform 3"/>
            <p:cNvSpPr/>
            <p:nvPr/>
          </p:nvSpPr>
          <p:spPr>
            <a:xfrm>
              <a:off x="0" y="0"/>
              <a:ext cx="958832" cy="812800"/>
            </a:xfrm>
            <a:custGeom>
              <a:avLst/>
              <a:gdLst/>
              <a:ahLst/>
              <a:cxnLst/>
              <a:rect l="l" t="t" r="r" b="b"/>
              <a:pathLst>
                <a:path w="958832" h="812800">
                  <a:moveTo>
                    <a:pt x="479416" y="0"/>
                  </a:moveTo>
                  <a:cubicBezTo>
                    <a:pt x="214642" y="0"/>
                    <a:pt x="0" y="181951"/>
                    <a:pt x="0" y="406400"/>
                  </a:cubicBezTo>
                  <a:cubicBezTo>
                    <a:pt x="0" y="630849"/>
                    <a:pt x="214642" y="812800"/>
                    <a:pt x="479416" y="812800"/>
                  </a:cubicBezTo>
                  <a:cubicBezTo>
                    <a:pt x="744190" y="812800"/>
                    <a:pt x="958832" y="630849"/>
                    <a:pt x="958832" y="406400"/>
                  </a:cubicBezTo>
                  <a:cubicBezTo>
                    <a:pt x="958832" y="181951"/>
                    <a:pt x="744190" y="0"/>
                    <a:pt x="479416" y="0"/>
                  </a:cubicBezTo>
                  <a:close/>
                </a:path>
              </a:pathLst>
            </a:custGeom>
            <a:solidFill>
              <a:srgbClr val="000000"/>
            </a:solidFill>
          </p:spPr>
          <p:txBody>
            <a:bodyPr/>
            <a:lstStyle/>
            <a:p>
              <a:endParaRPr lang="en-US"/>
            </a:p>
          </p:txBody>
        </p:sp>
        <p:sp>
          <p:nvSpPr>
            <p:cNvPr id="4" name="TextBox 4"/>
            <p:cNvSpPr txBox="1"/>
            <p:nvPr/>
          </p:nvSpPr>
          <p:spPr>
            <a:xfrm>
              <a:off x="89891" y="38100"/>
              <a:ext cx="779051" cy="698500"/>
            </a:xfrm>
            <a:prstGeom prst="rect">
              <a:avLst/>
            </a:prstGeom>
          </p:spPr>
          <p:txBody>
            <a:bodyPr lIns="50800" tIns="50800" rIns="50800" bIns="50800" rtlCol="0" anchor="ctr"/>
            <a:lstStyle/>
            <a:p>
              <a:pPr algn="ctr">
                <a:lnSpc>
                  <a:spcPts val="2041"/>
                </a:lnSpc>
              </a:pPr>
              <a:endParaRPr/>
            </a:p>
          </p:txBody>
        </p:sp>
      </p:grpSp>
      <p:grpSp>
        <p:nvGrpSpPr>
          <p:cNvPr id="5" name="Group 5"/>
          <p:cNvGrpSpPr/>
          <p:nvPr/>
        </p:nvGrpSpPr>
        <p:grpSpPr>
          <a:xfrm rot="-3542774">
            <a:off x="2463241" y="3633432"/>
            <a:ext cx="18288000" cy="276421"/>
            <a:chOff x="0" y="0"/>
            <a:chExt cx="4816593" cy="72802"/>
          </a:xfrm>
        </p:grpSpPr>
        <p:sp>
          <p:nvSpPr>
            <p:cNvPr id="6" name="Freeform 6"/>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FCE6D"/>
            </a:solidFill>
          </p:spPr>
          <p:txBody>
            <a:bodyPr/>
            <a:lstStyle/>
            <a:p>
              <a:endParaRPr lang="en-US"/>
            </a:p>
          </p:txBody>
        </p:sp>
        <p:sp>
          <p:nvSpPr>
            <p:cNvPr id="7" name="TextBox 7"/>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8" name="Group 8"/>
          <p:cNvGrpSpPr/>
          <p:nvPr/>
        </p:nvGrpSpPr>
        <p:grpSpPr>
          <a:xfrm rot="-3542774">
            <a:off x="2790148" y="3829498"/>
            <a:ext cx="18288000" cy="276421"/>
            <a:chOff x="0" y="0"/>
            <a:chExt cx="4816593" cy="72802"/>
          </a:xfrm>
        </p:grpSpPr>
        <p:sp>
          <p:nvSpPr>
            <p:cNvPr id="9" name="Freeform 9"/>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7B9A1"/>
            </a:solidFill>
          </p:spPr>
          <p:txBody>
            <a:bodyPr/>
            <a:lstStyle/>
            <a:p>
              <a:endParaRPr lang="en-US"/>
            </a:p>
          </p:txBody>
        </p:sp>
        <p:sp>
          <p:nvSpPr>
            <p:cNvPr id="10" name="TextBox 10"/>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11" name="Group 11"/>
          <p:cNvGrpSpPr/>
          <p:nvPr/>
        </p:nvGrpSpPr>
        <p:grpSpPr>
          <a:xfrm rot="-3542774">
            <a:off x="3117055" y="3987465"/>
            <a:ext cx="18288000" cy="276421"/>
            <a:chOff x="0" y="0"/>
            <a:chExt cx="4816593" cy="72802"/>
          </a:xfrm>
        </p:grpSpPr>
        <p:sp>
          <p:nvSpPr>
            <p:cNvPr id="12" name="Freeform 12"/>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FCE6D"/>
            </a:solidFill>
          </p:spPr>
          <p:txBody>
            <a:bodyPr/>
            <a:lstStyle/>
            <a:p>
              <a:endParaRPr lang="en-US"/>
            </a:p>
          </p:txBody>
        </p:sp>
        <p:sp>
          <p:nvSpPr>
            <p:cNvPr id="13" name="TextBox 13"/>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sp>
        <p:nvSpPr>
          <p:cNvPr id="14" name="Freeform 14"/>
          <p:cNvSpPr/>
          <p:nvPr/>
        </p:nvSpPr>
        <p:spPr>
          <a:xfrm>
            <a:off x="12456328" y="4590579"/>
            <a:ext cx="4299528" cy="781732"/>
          </a:xfrm>
          <a:custGeom>
            <a:avLst/>
            <a:gdLst/>
            <a:ahLst/>
            <a:cxnLst/>
            <a:rect l="l" t="t" r="r" b="b"/>
            <a:pathLst>
              <a:path w="4299528" h="781732">
                <a:moveTo>
                  <a:pt x="0" y="0"/>
                </a:moveTo>
                <a:lnTo>
                  <a:pt x="4299528" y="0"/>
                </a:lnTo>
                <a:lnTo>
                  <a:pt x="4299528" y="781732"/>
                </a:lnTo>
                <a:lnTo>
                  <a:pt x="0" y="7817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5"/>
          <p:cNvGrpSpPr/>
          <p:nvPr/>
        </p:nvGrpSpPr>
        <p:grpSpPr>
          <a:xfrm>
            <a:off x="1865025" y="1997330"/>
            <a:ext cx="8166563" cy="6917559"/>
            <a:chOff x="0" y="0"/>
            <a:chExt cx="2374900" cy="2011680"/>
          </a:xfrm>
        </p:grpSpPr>
        <p:sp>
          <p:nvSpPr>
            <p:cNvPr id="16" name="Freeform 16"/>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4"/>
              <a:stretch>
                <a:fillRect l="-11609" r="-11609"/>
              </a:stretch>
            </a:blipFill>
          </p:spPr>
          <p:txBody>
            <a:bodyPr/>
            <a:lstStyle/>
            <a:p>
              <a:endParaRPr lang="en-US"/>
            </a:p>
          </p:txBody>
        </p:sp>
      </p:grpSp>
      <p:sp>
        <p:nvSpPr>
          <p:cNvPr id="17" name="Freeform 17"/>
          <p:cNvSpPr/>
          <p:nvPr/>
        </p:nvSpPr>
        <p:spPr>
          <a:xfrm>
            <a:off x="14919873" y="-261628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9" name="Freeform 19"/>
          <p:cNvSpPr/>
          <p:nvPr/>
        </p:nvSpPr>
        <p:spPr>
          <a:xfrm>
            <a:off x="13092846" y="6386009"/>
            <a:ext cx="2539115" cy="1859799"/>
          </a:xfrm>
          <a:custGeom>
            <a:avLst/>
            <a:gdLst/>
            <a:ahLst/>
            <a:cxnLst/>
            <a:rect l="l" t="t" r="r" b="b"/>
            <a:pathLst>
              <a:path w="2539115" h="1859799">
                <a:moveTo>
                  <a:pt x="0" y="0"/>
                </a:moveTo>
                <a:lnTo>
                  <a:pt x="2539115" y="0"/>
                </a:lnTo>
                <a:lnTo>
                  <a:pt x="2539115" y="1859799"/>
                </a:lnTo>
                <a:lnTo>
                  <a:pt x="0" y="1859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1252358" y="132357"/>
            <a:ext cx="612667" cy="1864973"/>
          </a:xfrm>
          <a:prstGeom prst="rect">
            <a:avLst/>
          </a:prstGeom>
        </p:spPr>
        <p:txBody>
          <a:bodyPr lIns="0" tIns="0" rIns="0" bIns="0" rtlCol="0" anchor="t">
            <a:spAutoFit/>
          </a:bodyPr>
          <a:lstStyle/>
          <a:p>
            <a:pPr algn="ctr">
              <a:lnSpc>
                <a:spcPts val="14420"/>
              </a:lnSpc>
            </a:pPr>
            <a:r>
              <a:rPr lang="en-US" sz="10300">
                <a:solidFill>
                  <a:srgbClr val="F6F6E9"/>
                </a:solidFill>
                <a:latin typeface="Cubao"/>
                <a:ea typeface="Cubao"/>
                <a:cs typeface="Cubao"/>
                <a:sym typeface="Cubao"/>
              </a:rPr>
              <a:t>1</a:t>
            </a:r>
          </a:p>
        </p:txBody>
      </p:sp>
      <p:sp>
        <p:nvSpPr>
          <p:cNvPr id="21" name="TextBox 21"/>
          <p:cNvSpPr txBox="1"/>
          <p:nvPr/>
        </p:nvSpPr>
        <p:spPr>
          <a:xfrm>
            <a:off x="11048633" y="3159512"/>
            <a:ext cx="7114919" cy="1052811"/>
          </a:xfrm>
          <a:prstGeom prst="rect">
            <a:avLst/>
          </a:prstGeom>
        </p:spPr>
        <p:txBody>
          <a:bodyPr lIns="0" tIns="0" rIns="0" bIns="0" rtlCol="0" anchor="t">
            <a:spAutoFit/>
          </a:bodyPr>
          <a:lstStyle/>
          <a:p>
            <a:pPr algn="ctr">
              <a:lnSpc>
                <a:spcPts val="8119"/>
              </a:lnSpc>
            </a:pPr>
            <a:r>
              <a:rPr lang="en-US" sz="5799">
                <a:solidFill>
                  <a:srgbClr val="000000"/>
                </a:solidFill>
                <a:latin typeface="Cubao"/>
                <a:ea typeface="Cubao"/>
                <a:cs typeface="Cubao"/>
                <a:sym typeface="Cubao"/>
              </a:rPr>
              <a:t>d _ _ _ _ _ _ _ _ _</a:t>
            </a:r>
          </a:p>
        </p:txBody>
      </p:sp>
      <p:sp>
        <p:nvSpPr>
          <p:cNvPr id="22" name="TextBox 22"/>
          <p:cNvSpPr txBox="1"/>
          <p:nvPr/>
        </p:nvSpPr>
        <p:spPr>
          <a:xfrm>
            <a:off x="12171011" y="4495329"/>
            <a:ext cx="4870163" cy="887018"/>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/dɪˈstrɪb.juːt/</a:t>
            </a:r>
          </a:p>
        </p:txBody>
      </p:sp>
      <p:sp>
        <p:nvSpPr>
          <p:cNvPr id="23" name="TextBox 21">
            <a:extLst>
              <a:ext uri="{FF2B5EF4-FFF2-40B4-BE49-F238E27FC236}">
                <a16:creationId xmlns:a16="http://schemas.microsoft.com/office/drawing/2014/main" id="{2A21DE10-9605-127F-160A-FF85690E558B}"/>
              </a:ext>
            </a:extLst>
          </p:cNvPr>
          <p:cNvSpPr txBox="1"/>
          <p:nvPr/>
        </p:nvSpPr>
        <p:spPr>
          <a:xfrm>
            <a:off x="11173081" y="3327003"/>
            <a:ext cx="7114919" cy="1227416"/>
          </a:xfrm>
          <a:prstGeom prst="rect">
            <a:avLst/>
          </a:prstGeom>
        </p:spPr>
        <p:txBody>
          <a:bodyPr lIns="0" tIns="0" rIns="0" bIns="0" rtlCol="0" anchor="t">
            <a:spAutoFit/>
          </a:bodyPr>
          <a:lstStyle/>
          <a:p>
            <a:pPr algn="ctr">
              <a:lnSpc>
                <a:spcPts val="9520"/>
              </a:lnSpc>
            </a:pPr>
            <a:r>
              <a:rPr lang="en-US" sz="6800">
                <a:solidFill>
                  <a:srgbClr val="000000"/>
                </a:solidFill>
                <a:latin typeface="Cubao Narrow"/>
                <a:ea typeface="Cubao Narrow"/>
                <a:cs typeface="Cubao Narrow"/>
                <a:sym typeface="Cubao Narrow"/>
              </a:rPr>
              <a:t>DISTRIBUTE (V)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21774" y="2666673"/>
            <a:ext cx="18288000" cy="276421"/>
            <a:chOff x="0" y="0"/>
            <a:chExt cx="4816593" cy="72802"/>
          </a:xfrm>
        </p:grpSpPr>
        <p:sp>
          <p:nvSpPr>
            <p:cNvPr id="3" name="Freeform 3"/>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FCE6D"/>
            </a:solidFill>
          </p:spPr>
          <p:txBody>
            <a:bodyPr/>
            <a:lstStyle/>
            <a:p>
              <a:endParaRPr lang="en-US"/>
            </a:p>
          </p:txBody>
        </p:sp>
        <p:sp>
          <p:nvSpPr>
            <p:cNvPr id="4" name="TextBox 4"/>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5" name="Group 5"/>
          <p:cNvGrpSpPr/>
          <p:nvPr/>
        </p:nvGrpSpPr>
        <p:grpSpPr>
          <a:xfrm rot="-5400000">
            <a:off x="283247" y="2666673"/>
            <a:ext cx="18288000" cy="276421"/>
            <a:chOff x="0" y="0"/>
            <a:chExt cx="4816593" cy="72802"/>
          </a:xfrm>
        </p:grpSpPr>
        <p:sp>
          <p:nvSpPr>
            <p:cNvPr id="6" name="Freeform 6"/>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7B9A1"/>
            </a:solidFill>
          </p:spPr>
          <p:txBody>
            <a:bodyPr/>
            <a:lstStyle/>
            <a:p>
              <a:endParaRPr lang="en-US"/>
            </a:p>
          </p:txBody>
        </p:sp>
        <p:sp>
          <p:nvSpPr>
            <p:cNvPr id="7" name="TextBox 7"/>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8" name="Group 8"/>
          <p:cNvGrpSpPr/>
          <p:nvPr/>
        </p:nvGrpSpPr>
        <p:grpSpPr>
          <a:xfrm rot="-5400000">
            <a:off x="788268" y="2666673"/>
            <a:ext cx="18288000" cy="276421"/>
            <a:chOff x="0" y="0"/>
            <a:chExt cx="4816593" cy="72802"/>
          </a:xfrm>
        </p:grpSpPr>
        <p:sp>
          <p:nvSpPr>
            <p:cNvPr id="9" name="Freeform 9"/>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FCE6D"/>
            </a:solidFill>
          </p:spPr>
          <p:txBody>
            <a:bodyPr/>
            <a:lstStyle/>
            <a:p>
              <a:endParaRPr lang="en-US"/>
            </a:p>
          </p:txBody>
        </p:sp>
        <p:sp>
          <p:nvSpPr>
            <p:cNvPr id="10" name="TextBox 10"/>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11" name="Group 11"/>
          <p:cNvGrpSpPr/>
          <p:nvPr/>
        </p:nvGrpSpPr>
        <p:grpSpPr>
          <a:xfrm>
            <a:off x="10301581" y="211528"/>
            <a:ext cx="1325364" cy="132536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041"/>
                </a:lnSpc>
              </a:pPr>
              <a:endParaRPr/>
            </a:p>
          </p:txBody>
        </p:sp>
      </p:grpSp>
      <p:grpSp>
        <p:nvGrpSpPr>
          <p:cNvPr id="14" name="Group 14"/>
          <p:cNvGrpSpPr/>
          <p:nvPr/>
        </p:nvGrpSpPr>
        <p:grpSpPr>
          <a:xfrm>
            <a:off x="10964264" y="3105382"/>
            <a:ext cx="6413944" cy="4417916"/>
            <a:chOff x="0" y="0"/>
            <a:chExt cx="1689269" cy="1163566"/>
          </a:xfrm>
        </p:grpSpPr>
        <p:sp>
          <p:nvSpPr>
            <p:cNvPr id="15" name="Freeform 15"/>
            <p:cNvSpPr/>
            <p:nvPr/>
          </p:nvSpPr>
          <p:spPr>
            <a:xfrm>
              <a:off x="0" y="0"/>
              <a:ext cx="1689269" cy="1163566"/>
            </a:xfrm>
            <a:custGeom>
              <a:avLst/>
              <a:gdLst/>
              <a:ahLst/>
              <a:cxnLst/>
              <a:rect l="l" t="t" r="r" b="b"/>
              <a:pathLst>
                <a:path w="1689269" h="1163566">
                  <a:moveTo>
                    <a:pt x="61559" y="0"/>
                  </a:moveTo>
                  <a:lnTo>
                    <a:pt x="1627710" y="0"/>
                  </a:lnTo>
                  <a:cubicBezTo>
                    <a:pt x="1661708" y="0"/>
                    <a:pt x="1689269" y="27561"/>
                    <a:pt x="1689269" y="61559"/>
                  </a:cubicBezTo>
                  <a:lnTo>
                    <a:pt x="1689269" y="1102007"/>
                  </a:lnTo>
                  <a:cubicBezTo>
                    <a:pt x="1689269" y="1118334"/>
                    <a:pt x="1682784" y="1133992"/>
                    <a:pt x="1671239" y="1145536"/>
                  </a:cubicBezTo>
                  <a:cubicBezTo>
                    <a:pt x="1659694" y="1157081"/>
                    <a:pt x="1644036" y="1163566"/>
                    <a:pt x="1627710" y="1163566"/>
                  </a:cubicBezTo>
                  <a:lnTo>
                    <a:pt x="61559" y="1163566"/>
                  </a:lnTo>
                  <a:cubicBezTo>
                    <a:pt x="45233" y="1163566"/>
                    <a:pt x="29575" y="1157081"/>
                    <a:pt x="18030" y="1145536"/>
                  </a:cubicBezTo>
                  <a:cubicBezTo>
                    <a:pt x="6486" y="1133992"/>
                    <a:pt x="0" y="1118334"/>
                    <a:pt x="0" y="1102007"/>
                  </a:cubicBezTo>
                  <a:lnTo>
                    <a:pt x="0" y="61559"/>
                  </a:lnTo>
                  <a:cubicBezTo>
                    <a:pt x="0" y="45233"/>
                    <a:pt x="6486" y="29575"/>
                    <a:pt x="18030" y="18030"/>
                  </a:cubicBezTo>
                  <a:cubicBezTo>
                    <a:pt x="29575" y="6486"/>
                    <a:pt x="45233" y="0"/>
                    <a:pt x="61559" y="0"/>
                  </a:cubicBezTo>
                  <a:close/>
                </a:path>
              </a:pathLst>
            </a:custGeom>
            <a:solidFill>
              <a:srgbClr val="F5D6C3"/>
            </a:solidFill>
          </p:spPr>
          <p:txBody>
            <a:bodyPr/>
            <a:lstStyle/>
            <a:p>
              <a:endParaRPr lang="en-US"/>
            </a:p>
          </p:txBody>
        </p:sp>
        <p:sp>
          <p:nvSpPr>
            <p:cNvPr id="16" name="TextBox 16"/>
            <p:cNvSpPr txBox="1"/>
            <p:nvPr/>
          </p:nvSpPr>
          <p:spPr>
            <a:xfrm>
              <a:off x="0" y="-38100"/>
              <a:ext cx="1689269" cy="1201666"/>
            </a:xfrm>
            <a:prstGeom prst="rect">
              <a:avLst/>
            </a:prstGeom>
          </p:spPr>
          <p:txBody>
            <a:bodyPr lIns="50800" tIns="50800" rIns="50800" bIns="50800" rtlCol="0" anchor="ctr"/>
            <a:lstStyle/>
            <a:p>
              <a:pPr algn="ctr">
                <a:lnSpc>
                  <a:spcPts val="2041"/>
                </a:lnSpc>
              </a:pPr>
              <a:endParaRPr/>
            </a:p>
          </p:txBody>
        </p:sp>
      </p:grpSp>
      <p:sp>
        <p:nvSpPr>
          <p:cNvPr id="17" name="Freeform 17"/>
          <p:cNvSpPr/>
          <p:nvPr/>
        </p:nvSpPr>
        <p:spPr>
          <a:xfrm>
            <a:off x="11626946" y="4476406"/>
            <a:ext cx="5043847" cy="917063"/>
          </a:xfrm>
          <a:custGeom>
            <a:avLst/>
            <a:gdLst/>
            <a:ahLst/>
            <a:cxnLst/>
            <a:rect l="l" t="t" r="r" b="b"/>
            <a:pathLst>
              <a:path w="5043847" h="917063">
                <a:moveTo>
                  <a:pt x="0" y="0"/>
                </a:moveTo>
                <a:lnTo>
                  <a:pt x="5043846" y="0"/>
                </a:lnTo>
                <a:lnTo>
                  <a:pt x="5043846" y="917063"/>
                </a:lnTo>
                <a:lnTo>
                  <a:pt x="0" y="9170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1626946" y="5812569"/>
            <a:ext cx="5043847" cy="917063"/>
          </a:xfrm>
          <a:custGeom>
            <a:avLst/>
            <a:gdLst/>
            <a:ahLst/>
            <a:cxnLst/>
            <a:rect l="l" t="t" r="r" b="b"/>
            <a:pathLst>
              <a:path w="5043847" h="917063">
                <a:moveTo>
                  <a:pt x="0" y="0"/>
                </a:moveTo>
                <a:lnTo>
                  <a:pt x="5043846" y="0"/>
                </a:lnTo>
                <a:lnTo>
                  <a:pt x="5043846" y="917063"/>
                </a:lnTo>
                <a:lnTo>
                  <a:pt x="0" y="9170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9" name="Group 19"/>
          <p:cNvGrpSpPr/>
          <p:nvPr/>
        </p:nvGrpSpPr>
        <p:grpSpPr>
          <a:xfrm>
            <a:off x="1320141" y="5314340"/>
            <a:ext cx="6272148" cy="4668421"/>
            <a:chOff x="0" y="0"/>
            <a:chExt cx="1092018" cy="812800"/>
          </a:xfrm>
        </p:grpSpPr>
        <p:sp>
          <p:nvSpPr>
            <p:cNvPr id="20" name="Freeform 20"/>
            <p:cNvSpPr/>
            <p:nvPr/>
          </p:nvSpPr>
          <p:spPr>
            <a:xfrm>
              <a:off x="0" y="0"/>
              <a:ext cx="1092018" cy="812800"/>
            </a:xfrm>
            <a:custGeom>
              <a:avLst/>
              <a:gdLst/>
              <a:ahLst/>
              <a:cxnLst/>
              <a:rect l="l" t="t" r="r" b="b"/>
              <a:pathLst>
                <a:path w="1092018" h="812800">
                  <a:moveTo>
                    <a:pt x="28390" y="0"/>
                  </a:moveTo>
                  <a:lnTo>
                    <a:pt x="1063629" y="0"/>
                  </a:lnTo>
                  <a:cubicBezTo>
                    <a:pt x="1071158" y="0"/>
                    <a:pt x="1078379" y="2991"/>
                    <a:pt x="1083703" y="8315"/>
                  </a:cubicBezTo>
                  <a:cubicBezTo>
                    <a:pt x="1089027" y="13639"/>
                    <a:pt x="1092018" y="20860"/>
                    <a:pt x="1092018" y="28390"/>
                  </a:cubicBezTo>
                  <a:lnTo>
                    <a:pt x="1092018" y="784410"/>
                  </a:lnTo>
                  <a:cubicBezTo>
                    <a:pt x="1092018" y="800090"/>
                    <a:pt x="1079308" y="812800"/>
                    <a:pt x="1063629" y="812800"/>
                  </a:cubicBezTo>
                  <a:lnTo>
                    <a:pt x="28390" y="812800"/>
                  </a:lnTo>
                  <a:cubicBezTo>
                    <a:pt x="12710" y="812800"/>
                    <a:pt x="0" y="800090"/>
                    <a:pt x="0" y="784410"/>
                  </a:cubicBezTo>
                  <a:lnTo>
                    <a:pt x="0" y="28390"/>
                  </a:lnTo>
                  <a:cubicBezTo>
                    <a:pt x="0" y="12710"/>
                    <a:pt x="12710" y="0"/>
                    <a:pt x="28390" y="0"/>
                  </a:cubicBezTo>
                  <a:close/>
                </a:path>
              </a:pathLst>
            </a:custGeom>
            <a:blipFill>
              <a:blip r:embed="rId4"/>
              <a:stretch>
                <a:fillRect t="-3741" b="-3741"/>
              </a:stretch>
            </a:blipFill>
          </p:spPr>
          <p:txBody>
            <a:bodyPr/>
            <a:lstStyle/>
            <a:p>
              <a:endParaRPr lang="en-US"/>
            </a:p>
          </p:txBody>
        </p:sp>
      </p:grpSp>
      <p:grpSp>
        <p:nvGrpSpPr>
          <p:cNvPr id="21" name="Group 21"/>
          <p:cNvGrpSpPr/>
          <p:nvPr/>
        </p:nvGrpSpPr>
        <p:grpSpPr>
          <a:xfrm>
            <a:off x="1320141" y="211528"/>
            <a:ext cx="6225625" cy="4472821"/>
            <a:chOff x="0" y="0"/>
            <a:chExt cx="1023769" cy="735530"/>
          </a:xfrm>
        </p:grpSpPr>
        <p:sp>
          <p:nvSpPr>
            <p:cNvPr id="22" name="Freeform 22"/>
            <p:cNvSpPr/>
            <p:nvPr/>
          </p:nvSpPr>
          <p:spPr>
            <a:xfrm>
              <a:off x="0" y="0"/>
              <a:ext cx="1023769" cy="735530"/>
            </a:xfrm>
            <a:custGeom>
              <a:avLst/>
              <a:gdLst/>
              <a:ahLst/>
              <a:cxnLst/>
              <a:rect l="l" t="t" r="r" b="b"/>
              <a:pathLst>
                <a:path w="1023769" h="735530">
                  <a:moveTo>
                    <a:pt x="28602" y="0"/>
                  </a:moveTo>
                  <a:lnTo>
                    <a:pt x="995167" y="0"/>
                  </a:lnTo>
                  <a:cubicBezTo>
                    <a:pt x="1010963" y="0"/>
                    <a:pt x="1023769" y="12805"/>
                    <a:pt x="1023769" y="28602"/>
                  </a:cubicBezTo>
                  <a:lnTo>
                    <a:pt x="1023769" y="706928"/>
                  </a:lnTo>
                  <a:cubicBezTo>
                    <a:pt x="1023769" y="714514"/>
                    <a:pt x="1020755" y="721789"/>
                    <a:pt x="1015391" y="727153"/>
                  </a:cubicBezTo>
                  <a:cubicBezTo>
                    <a:pt x="1010028" y="732517"/>
                    <a:pt x="1002753" y="735530"/>
                    <a:pt x="995167" y="735530"/>
                  </a:cubicBezTo>
                  <a:lnTo>
                    <a:pt x="28602" y="735530"/>
                  </a:lnTo>
                  <a:cubicBezTo>
                    <a:pt x="21016" y="735530"/>
                    <a:pt x="13741" y="732517"/>
                    <a:pt x="8377" y="727153"/>
                  </a:cubicBezTo>
                  <a:cubicBezTo>
                    <a:pt x="3013" y="721789"/>
                    <a:pt x="0" y="714514"/>
                    <a:pt x="0" y="706928"/>
                  </a:cubicBezTo>
                  <a:lnTo>
                    <a:pt x="0" y="28602"/>
                  </a:lnTo>
                  <a:cubicBezTo>
                    <a:pt x="0" y="21016"/>
                    <a:pt x="3013" y="13741"/>
                    <a:pt x="8377" y="8377"/>
                  </a:cubicBezTo>
                  <a:cubicBezTo>
                    <a:pt x="13741" y="3013"/>
                    <a:pt x="21016" y="0"/>
                    <a:pt x="28602" y="0"/>
                  </a:cubicBezTo>
                  <a:close/>
                </a:path>
              </a:pathLst>
            </a:custGeom>
            <a:blipFill>
              <a:blip r:embed="rId5"/>
              <a:stretch>
                <a:fillRect l="-14725" r="-14725"/>
              </a:stretch>
            </a:blipFill>
          </p:spPr>
          <p:txBody>
            <a:bodyPr/>
            <a:lstStyle/>
            <a:p>
              <a:endParaRPr lang="en-US"/>
            </a:p>
          </p:txBody>
        </p:sp>
      </p:grpSp>
      <p:sp>
        <p:nvSpPr>
          <p:cNvPr id="23" name="Freeform 23"/>
          <p:cNvSpPr/>
          <p:nvPr/>
        </p:nvSpPr>
        <p:spPr>
          <a:xfrm>
            <a:off x="15429854" y="6535056"/>
            <a:ext cx="2525444" cy="3447706"/>
          </a:xfrm>
          <a:custGeom>
            <a:avLst/>
            <a:gdLst/>
            <a:ahLst/>
            <a:cxnLst/>
            <a:rect l="l" t="t" r="r" b="b"/>
            <a:pathLst>
              <a:path w="2525444" h="3447706">
                <a:moveTo>
                  <a:pt x="0" y="0"/>
                </a:moveTo>
                <a:lnTo>
                  <a:pt x="2525445" y="0"/>
                </a:lnTo>
                <a:lnTo>
                  <a:pt x="2525445" y="3447705"/>
                </a:lnTo>
                <a:lnTo>
                  <a:pt x="0" y="3447705"/>
                </a:lnTo>
                <a:lnTo>
                  <a:pt x="0" y="0"/>
                </a:lnTo>
                <a:close/>
              </a:path>
            </a:pathLst>
          </a:custGeom>
          <a:blipFill>
            <a:blip r:embed="rId6"/>
            <a:stretch>
              <a:fillRect/>
            </a:stretch>
          </a:blipFill>
        </p:spPr>
        <p:txBody>
          <a:bodyPr/>
          <a:lstStyle/>
          <a:p>
            <a:endParaRPr lang="en-US"/>
          </a:p>
        </p:txBody>
      </p:sp>
      <p:sp>
        <p:nvSpPr>
          <p:cNvPr id="24" name="TextBox 24"/>
          <p:cNvSpPr txBox="1"/>
          <p:nvPr/>
        </p:nvSpPr>
        <p:spPr>
          <a:xfrm>
            <a:off x="10582326" y="-7547"/>
            <a:ext cx="763874" cy="1392638"/>
          </a:xfrm>
          <a:prstGeom prst="rect">
            <a:avLst/>
          </a:prstGeom>
        </p:spPr>
        <p:txBody>
          <a:bodyPr lIns="0" tIns="0" rIns="0" bIns="0" rtlCol="0" anchor="t">
            <a:spAutoFit/>
          </a:bodyPr>
          <a:lstStyle/>
          <a:p>
            <a:pPr algn="ctr">
              <a:lnSpc>
                <a:spcPts val="10781"/>
              </a:lnSpc>
            </a:pPr>
            <a:r>
              <a:rPr lang="en-US" sz="7701">
                <a:solidFill>
                  <a:srgbClr val="F6F6E9"/>
                </a:solidFill>
                <a:latin typeface="Cubao"/>
                <a:ea typeface="Cubao"/>
                <a:cs typeface="Cubao"/>
                <a:sym typeface="Cubao"/>
              </a:rPr>
              <a:t>2</a:t>
            </a:r>
          </a:p>
        </p:txBody>
      </p:sp>
      <p:sp>
        <p:nvSpPr>
          <p:cNvPr id="25" name="TextBox 25"/>
          <p:cNvSpPr txBox="1"/>
          <p:nvPr/>
        </p:nvSpPr>
        <p:spPr>
          <a:xfrm>
            <a:off x="10803904" y="3067953"/>
            <a:ext cx="7114919" cy="1069340"/>
          </a:xfrm>
          <a:prstGeom prst="rect">
            <a:avLst/>
          </a:prstGeom>
        </p:spPr>
        <p:txBody>
          <a:bodyPr lIns="0" tIns="0" rIns="0" bIns="0" rtlCol="0" anchor="t">
            <a:spAutoFit/>
          </a:bodyPr>
          <a:lstStyle/>
          <a:p>
            <a:pPr algn="ctr">
              <a:lnSpc>
                <a:spcPts val="8259"/>
              </a:lnSpc>
            </a:pPr>
            <a:r>
              <a:rPr lang="en-US" sz="5899">
                <a:solidFill>
                  <a:srgbClr val="000000"/>
                </a:solidFill>
                <a:latin typeface="Cubao"/>
                <a:ea typeface="Cubao"/>
                <a:cs typeface="Cubao"/>
                <a:sym typeface="Cubao"/>
              </a:rPr>
              <a:t>a _________ (a)</a:t>
            </a:r>
          </a:p>
        </p:txBody>
      </p:sp>
      <p:sp>
        <p:nvSpPr>
          <p:cNvPr id="26" name="TextBox 26"/>
          <p:cNvSpPr txBox="1"/>
          <p:nvPr/>
        </p:nvSpPr>
        <p:spPr>
          <a:xfrm>
            <a:off x="11756423" y="4450759"/>
            <a:ext cx="4763855" cy="863581"/>
          </a:xfrm>
          <a:prstGeom prst="rect">
            <a:avLst/>
          </a:prstGeom>
        </p:spPr>
        <p:txBody>
          <a:bodyPr lIns="0" tIns="0" rIns="0" bIns="0" rtlCol="0" anchor="t">
            <a:spAutoFit/>
          </a:bodyPr>
          <a:lstStyle/>
          <a:p>
            <a:pPr algn="ctr">
              <a:lnSpc>
                <a:spcPts val="7000"/>
              </a:lnSpc>
            </a:pPr>
            <a:r>
              <a:rPr lang="en-US" sz="5000">
                <a:solidFill>
                  <a:srgbClr val="000000"/>
                </a:solidFill>
                <a:latin typeface="Glacial Indifference"/>
                <a:ea typeface="Glacial Indifference"/>
                <a:cs typeface="Glacial Indifference"/>
                <a:sym typeface="Glacial Indifference"/>
              </a:rPr>
              <a:t># unavailable (a) </a:t>
            </a:r>
          </a:p>
        </p:txBody>
      </p:sp>
      <p:sp>
        <p:nvSpPr>
          <p:cNvPr id="27" name="TextBox 27"/>
          <p:cNvSpPr txBox="1"/>
          <p:nvPr/>
        </p:nvSpPr>
        <p:spPr>
          <a:xfrm>
            <a:off x="11346201" y="5774469"/>
            <a:ext cx="5632354" cy="820997"/>
          </a:xfrm>
          <a:prstGeom prst="rect">
            <a:avLst/>
          </a:prstGeom>
        </p:spPr>
        <p:txBody>
          <a:bodyPr lIns="0" tIns="0" rIns="0" bIns="0" rtlCol="0" anchor="t">
            <a:spAutoFit/>
          </a:bodyPr>
          <a:lstStyle/>
          <a:p>
            <a:pPr algn="ctr">
              <a:lnSpc>
                <a:spcPts val="6720"/>
              </a:lnSpc>
            </a:pPr>
            <a:r>
              <a:rPr lang="en-US" sz="4800">
                <a:solidFill>
                  <a:srgbClr val="000000"/>
                </a:solidFill>
                <a:latin typeface="Public sans"/>
                <a:ea typeface="Glacial Indifference"/>
                <a:cs typeface="Glacial Indifference"/>
                <a:sym typeface="Glacial Indifference"/>
              </a:rPr>
              <a:t>/</a:t>
            </a:r>
            <a:r>
              <a:rPr lang="en-US" sz="4800" err="1">
                <a:solidFill>
                  <a:srgbClr val="000000"/>
                </a:solidFill>
                <a:latin typeface="Public sans"/>
                <a:ea typeface="Glacial Indifference"/>
                <a:cs typeface="Glacial Indifference"/>
                <a:sym typeface="Glacial Indifference"/>
              </a:rPr>
              <a:t>əkˈses.ə.bəl</a:t>
            </a:r>
            <a:r>
              <a:rPr lang="en-US" sz="4800">
                <a:solidFill>
                  <a:srgbClr val="000000"/>
                </a:solidFill>
                <a:latin typeface="Public sans"/>
                <a:ea typeface="Glacial Indifference"/>
                <a:cs typeface="Glacial Indifference"/>
                <a:sym typeface="Glacial Indifference"/>
              </a:rPr>
              <a:t>/</a:t>
            </a:r>
          </a:p>
        </p:txBody>
      </p:sp>
      <p:sp>
        <p:nvSpPr>
          <p:cNvPr id="28" name="TextBox 28"/>
          <p:cNvSpPr txBox="1"/>
          <p:nvPr/>
        </p:nvSpPr>
        <p:spPr>
          <a:xfrm>
            <a:off x="1320141" y="4506451"/>
            <a:ext cx="6162975" cy="887018"/>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a:t>
            </a:r>
          </a:p>
        </p:txBody>
      </p:sp>
      <p:sp>
        <p:nvSpPr>
          <p:cNvPr id="29" name="TextBox 25">
            <a:extLst>
              <a:ext uri="{FF2B5EF4-FFF2-40B4-BE49-F238E27FC236}">
                <a16:creationId xmlns:a16="http://schemas.microsoft.com/office/drawing/2014/main" id="{60F0D4AD-93F1-BE8E-C7DA-C6C7EA9E1F7B}"/>
              </a:ext>
            </a:extLst>
          </p:cNvPr>
          <p:cNvSpPr txBox="1"/>
          <p:nvPr/>
        </p:nvSpPr>
        <p:spPr>
          <a:xfrm>
            <a:off x="10803904" y="3039378"/>
            <a:ext cx="7114919" cy="1227416"/>
          </a:xfrm>
          <a:prstGeom prst="rect">
            <a:avLst/>
          </a:prstGeom>
        </p:spPr>
        <p:txBody>
          <a:bodyPr lIns="0" tIns="0" rIns="0" bIns="0" rtlCol="0" anchor="t">
            <a:spAutoFit/>
          </a:bodyPr>
          <a:lstStyle/>
          <a:p>
            <a:pPr algn="ctr">
              <a:lnSpc>
                <a:spcPts val="9520"/>
              </a:lnSpc>
            </a:pPr>
            <a:r>
              <a:rPr lang="en-US" sz="6800">
                <a:solidFill>
                  <a:srgbClr val="000000"/>
                </a:solidFill>
                <a:latin typeface="Cubao Narrow"/>
                <a:ea typeface="Cubao Narrow"/>
                <a:cs typeface="Cubao Narrow"/>
                <a:sym typeface="Cubao Narrow"/>
              </a:rPr>
              <a:t>accessible (a)</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 presetClass="exit"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a:off x="643256" y="339448"/>
            <a:ext cx="1360566" cy="136056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041"/>
                </a:lnSpc>
              </a:pPr>
              <a:endParaRPr/>
            </a:p>
          </p:txBody>
        </p:sp>
      </p:grpSp>
      <p:grpSp>
        <p:nvGrpSpPr>
          <p:cNvPr id="5" name="Group 5"/>
          <p:cNvGrpSpPr/>
          <p:nvPr/>
        </p:nvGrpSpPr>
        <p:grpSpPr>
          <a:xfrm rot="-6853070">
            <a:off x="-531762" y="3329997"/>
            <a:ext cx="18288000" cy="276421"/>
            <a:chOff x="0" y="0"/>
            <a:chExt cx="4816593" cy="72802"/>
          </a:xfrm>
        </p:grpSpPr>
        <p:sp>
          <p:nvSpPr>
            <p:cNvPr id="6" name="Freeform 6"/>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468B91"/>
            </a:solidFill>
          </p:spPr>
          <p:txBody>
            <a:bodyPr/>
            <a:lstStyle/>
            <a:p>
              <a:endParaRPr lang="en-US"/>
            </a:p>
          </p:txBody>
        </p:sp>
        <p:sp>
          <p:nvSpPr>
            <p:cNvPr id="7" name="TextBox 7"/>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8" name="Group 8"/>
          <p:cNvGrpSpPr/>
          <p:nvPr/>
        </p:nvGrpSpPr>
        <p:grpSpPr>
          <a:xfrm rot="-6853070">
            <a:off x="-184114" y="3173628"/>
            <a:ext cx="18288000" cy="276421"/>
            <a:chOff x="0" y="0"/>
            <a:chExt cx="4816593" cy="72802"/>
          </a:xfrm>
        </p:grpSpPr>
        <p:sp>
          <p:nvSpPr>
            <p:cNvPr id="9" name="Freeform 9"/>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F7B9A1"/>
            </a:solidFill>
          </p:spPr>
          <p:txBody>
            <a:bodyPr/>
            <a:lstStyle/>
            <a:p>
              <a:endParaRPr lang="en-US"/>
            </a:p>
          </p:txBody>
        </p:sp>
        <p:sp>
          <p:nvSpPr>
            <p:cNvPr id="10" name="TextBox 10"/>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11" name="Group 11"/>
          <p:cNvGrpSpPr/>
          <p:nvPr/>
        </p:nvGrpSpPr>
        <p:grpSpPr>
          <a:xfrm rot="-6853070">
            <a:off x="163534" y="3017258"/>
            <a:ext cx="18288000" cy="276421"/>
            <a:chOff x="0" y="0"/>
            <a:chExt cx="4816593" cy="72802"/>
          </a:xfrm>
        </p:grpSpPr>
        <p:sp>
          <p:nvSpPr>
            <p:cNvPr id="12" name="Freeform 12"/>
            <p:cNvSpPr/>
            <p:nvPr/>
          </p:nvSpPr>
          <p:spPr>
            <a:xfrm>
              <a:off x="0" y="0"/>
              <a:ext cx="4816592" cy="72802"/>
            </a:xfrm>
            <a:custGeom>
              <a:avLst/>
              <a:gdLst/>
              <a:ahLst/>
              <a:cxnLst/>
              <a:rect l="l" t="t" r="r" b="b"/>
              <a:pathLst>
                <a:path w="4816592" h="72802">
                  <a:moveTo>
                    <a:pt x="0" y="0"/>
                  </a:moveTo>
                  <a:lnTo>
                    <a:pt x="4816592" y="0"/>
                  </a:lnTo>
                  <a:lnTo>
                    <a:pt x="4816592" y="72802"/>
                  </a:lnTo>
                  <a:lnTo>
                    <a:pt x="0" y="72802"/>
                  </a:lnTo>
                  <a:close/>
                </a:path>
              </a:pathLst>
            </a:custGeom>
            <a:solidFill>
              <a:srgbClr val="468B91"/>
            </a:solidFill>
          </p:spPr>
          <p:txBody>
            <a:bodyPr/>
            <a:lstStyle/>
            <a:p>
              <a:endParaRPr lang="en-US"/>
            </a:p>
          </p:txBody>
        </p:sp>
        <p:sp>
          <p:nvSpPr>
            <p:cNvPr id="13" name="TextBox 13"/>
            <p:cNvSpPr txBox="1"/>
            <p:nvPr/>
          </p:nvSpPr>
          <p:spPr>
            <a:xfrm>
              <a:off x="0" y="-38100"/>
              <a:ext cx="4816593" cy="110902"/>
            </a:xfrm>
            <a:prstGeom prst="rect">
              <a:avLst/>
            </a:prstGeom>
          </p:spPr>
          <p:txBody>
            <a:bodyPr lIns="50800" tIns="50800" rIns="50800" bIns="50800" rtlCol="0" anchor="ctr"/>
            <a:lstStyle/>
            <a:p>
              <a:pPr algn="ctr">
                <a:lnSpc>
                  <a:spcPts val="2041"/>
                </a:lnSpc>
              </a:pPr>
              <a:endParaRPr/>
            </a:p>
          </p:txBody>
        </p:sp>
      </p:grpSp>
      <p:grpSp>
        <p:nvGrpSpPr>
          <p:cNvPr id="14" name="Group 14"/>
          <p:cNvGrpSpPr/>
          <p:nvPr/>
        </p:nvGrpSpPr>
        <p:grpSpPr>
          <a:xfrm>
            <a:off x="1056300" y="2302009"/>
            <a:ext cx="8087700" cy="6191908"/>
            <a:chOff x="0" y="0"/>
            <a:chExt cx="10783600" cy="8255877"/>
          </a:xfrm>
        </p:grpSpPr>
        <p:pic>
          <p:nvPicPr>
            <p:cNvPr id="15" name="Picture 15"/>
            <p:cNvPicPr>
              <a:picLocks noChangeAspect="1"/>
            </p:cNvPicPr>
            <p:nvPr/>
          </p:nvPicPr>
          <p:blipFill>
            <a:blip r:embed="rId2"/>
            <a:srcRect l="5643" r="5643" b="40424"/>
            <a:stretch>
              <a:fillRect/>
            </a:stretch>
          </p:blipFill>
          <p:spPr>
            <a:xfrm>
              <a:off x="0" y="0"/>
              <a:ext cx="10783600" cy="4064438"/>
            </a:xfrm>
            <a:prstGeom prst="rect">
              <a:avLst/>
            </a:prstGeom>
          </p:spPr>
        </p:pic>
        <p:pic>
          <p:nvPicPr>
            <p:cNvPr id="16" name="Picture 16"/>
            <p:cNvPicPr>
              <a:picLocks noChangeAspect="1"/>
            </p:cNvPicPr>
            <p:nvPr/>
          </p:nvPicPr>
          <p:blipFill>
            <a:blip r:embed="rId3"/>
            <a:srcRect t="15657" b="15657"/>
            <a:stretch>
              <a:fillRect/>
            </a:stretch>
          </p:blipFill>
          <p:spPr>
            <a:xfrm>
              <a:off x="0" y="4191438"/>
              <a:ext cx="10783600" cy="4064438"/>
            </a:xfrm>
            <a:prstGeom prst="rect">
              <a:avLst/>
            </a:prstGeom>
          </p:spPr>
        </p:pic>
      </p:grpSp>
      <p:sp>
        <p:nvSpPr>
          <p:cNvPr id="17" name="Freeform 17"/>
          <p:cNvSpPr/>
          <p:nvPr/>
        </p:nvSpPr>
        <p:spPr>
          <a:xfrm>
            <a:off x="10671100" y="4705517"/>
            <a:ext cx="7616900" cy="1384891"/>
          </a:xfrm>
          <a:custGeom>
            <a:avLst/>
            <a:gdLst/>
            <a:ahLst/>
            <a:cxnLst/>
            <a:rect l="l" t="t" r="r" b="b"/>
            <a:pathLst>
              <a:path w="7616900" h="1384891">
                <a:moveTo>
                  <a:pt x="0" y="0"/>
                </a:moveTo>
                <a:lnTo>
                  <a:pt x="7616900" y="0"/>
                </a:lnTo>
                <a:lnTo>
                  <a:pt x="7616900" y="1384891"/>
                </a:lnTo>
                <a:lnTo>
                  <a:pt x="0" y="1384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850630" y="82273"/>
            <a:ext cx="945817" cy="1635680"/>
          </a:xfrm>
          <a:prstGeom prst="rect">
            <a:avLst/>
          </a:prstGeom>
        </p:spPr>
        <p:txBody>
          <a:bodyPr lIns="0" tIns="0" rIns="0" bIns="0" rtlCol="0" anchor="t">
            <a:spAutoFit/>
          </a:bodyPr>
          <a:lstStyle/>
          <a:p>
            <a:pPr algn="ctr">
              <a:lnSpc>
                <a:spcPts val="12741"/>
              </a:lnSpc>
            </a:pPr>
            <a:r>
              <a:rPr lang="en-US" sz="9100">
                <a:solidFill>
                  <a:srgbClr val="F6F6E9"/>
                </a:solidFill>
                <a:latin typeface="Cubao"/>
                <a:ea typeface="Cubao"/>
                <a:cs typeface="Cubao"/>
                <a:sym typeface="Cubao"/>
              </a:rPr>
              <a:t>3</a:t>
            </a:r>
          </a:p>
        </p:txBody>
      </p:sp>
      <p:sp>
        <p:nvSpPr>
          <p:cNvPr id="19" name="TextBox 19"/>
          <p:cNvSpPr txBox="1"/>
          <p:nvPr/>
        </p:nvSpPr>
        <p:spPr>
          <a:xfrm>
            <a:off x="10928601" y="3178488"/>
            <a:ext cx="7114919" cy="842567"/>
          </a:xfrm>
          <a:prstGeom prst="rect">
            <a:avLst/>
          </a:prstGeom>
        </p:spPr>
        <p:txBody>
          <a:bodyPr lIns="0" tIns="0" rIns="0" bIns="0" rtlCol="0" anchor="t">
            <a:spAutoFit/>
          </a:bodyPr>
          <a:lstStyle/>
          <a:p>
            <a:pPr algn="ctr">
              <a:lnSpc>
                <a:spcPts val="6580"/>
              </a:lnSpc>
            </a:pPr>
            <a:r>
              <a:rPr lang="en-US" sz="4700" dirty="0">
                <a:solidFill>
                  <a:srgbClr val="000000"/>
                </a:solidFill>
                <a:latin typeface="Cubao"/>
                <a:ea typeface="Cubao"/>
                <a:cs typeface="Cubao"/>
                <a:sym typeface="Cubao"/>
              </a:rPr>
              <a:t>I _ _ _ _ _ _ _ _ _ _ (a)</a:t>
            </a:r>
          </a:p>
        </p:txBody>
      </p:sp>
      <p:sp>
        <p:nvSpPr>
          <p:cNvPr id="20" name="TextBox 20"/>
          <p:cNvSpPr txBox="1"/>
          <p:nvPr/>
        </p:nvSpPr>
        <p:spPr>
          <a:xfrm>
            <a:off x="14481298" y="6375008"/>
            <a:ext cx="9525" cy="258163"/>
          </a:xfrm>
          <a:prstGeom prst="rect">
            <a:avLst/>
          </a:prstGeom>
        </p:spPr>
        <p:txBody>
          <a:bodyPr lIns="0" tIns="0" rIns="0" bIns="0" rtlCol="0" anchor="t">
            <a:spAutoFit/>
          </a:bodyPr>
          <a:lstStyle/>
          <a:p>
            <a:pPr algn="ctr">
              <a:lnSpc>
                <a:spcPts val="2041"/>
              </a:lnSpc>
              <a:spcBef>
                <a:spcPct val="0"/>
              </a:spcBef>
            </a:pPr>
            <a:endParaRPr/>
          </a:p>
        </p:txBody>
      </p:sp>
      <p:sp>
        <p:nvSpPr>
          <p:cNvPr id="21" name="TextBox 21"/>
          <p:cNvSpPr txBox="1"/>
          <p:nvPr/>
        </p:nvSpPr>
        <p:spPr>
          <a:xfrm>
            <a:off x="11108196" y="4675979"/>
            <a:ext cx="6742708" cy="1358243"/>
          </a:xfrm>
          <a:prstGeom prst="rect">
            <a:avLst/>
          </a:prstGeom>
        </p:spPr>
        <p:txBody>
          <a:bodyPr lIns="0" tIns="0" rIns="0" bIns="0" rtlCol="0" anchor="t">
            <a:spAutoFit/>
          </a:bodyPr>
          <a:lstStyle/>
          <a:p>
            <a:pPr algn="ctr">
              <a:lnSpc>
                <a:spcPts val="5419"/>
              </a:lnSpc>
            </a:pPr>
            <a:r>
              <a:rPr lang="en-US" sz="3870" b="1">
                <a:solidFill>
                  <a:srgbClr val="000000"/>
                </a:solidFill>
                <a:latin typeface="Glacial Indifference Bold"/>
                <a:ea typeface="Glacial Indifference Bold"/>
                <a:cs typeface="Glacial Indifference Bold"/>
                <a:sym typeface="Glacial Indifference Bold"/>
              </a:rPr>
              <a:t>= involving communication between people</a:t>
            </a:r>
          </a:p>
        </p:txBody>
      </p:sp>
      <p:sp>
        <p:nvSpPr>
          <p:cNvPr id="23" name="TextBox 19">
            <a:extLst>
              <a:ext uri="{FF2B5EF4-FFF2-40B4-BE49-F238E27FC236}">
                <a16:creationId xmlns:a16="http://schemas.microsoft.com/office/drawing/2014/main" id="{754C2283-5423-E226-6B94-EDE07DE9E9C3}"/>
              </a:ext>
            </a:extLst>
          </p:cNvPr>
          <p:cNvSpPr txBox="1"/>
          <p:nvPr/>
        </p:nvSpPr>
        <p:spPr>
          <a:xfrm>
            <a:off x="10928601" y="3102288"/>
            <a:ext cx="7114919" cy="1270000"/>
          </a:xfrm>
          <a:prstGeom prst="rect">
            <a:avLst/>
          </a:prstGeom>
        </p:spPr>
        <p:txBody>
          <a:bodyPr lIns="0" tIns="0" rIns="0" bIns="0" rtlCol="0" anchor="t">
            <a:spAutoFit/>
          </a:bodyPr>
          <a:lstStyle/>
          <a:p>
            <a:pPr algn="ctr">
              <a:lnSpc>
                <a:spcPts val="9799"/>
              </a:lnSpc>
            </a:pPr>
            <a:r>
              <a:rPr lang="en-US" sz="6999" dirty="0">
                <a:solidFill>
                  <a:srgbClr val="000000"/>
                </a:solidFill>
                <a:latin typeface="Cubao Narrow"/>
                <a:ea typeface="Cubao Narrow"/>
                <a:cs typeface="Cubao Narrow"/>
                <a:sym typeface="Cubao Narrow"/>
              </a:rPr>
              <a:t>interactive (a)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3089</Words>
  <Application>Microsoft Office PowerPoint</Application>
  <PresentationFormat>Custom</PresentationFormat>
  <Paragraphs>368</Paragraphs>
  <Slides>53</Slides>
  <Notes>0</Notes>
  <HiddenSlides>0</HiddenSlides>
  <MMClips>7</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53</vt:i4>
      </vt:variant>
    </vt:vector>
  </HeadingPairs>
  <TitlesOfParts>
    <vt:vector size="77" baseType="lpstr">
      <vt:lpstr>Glacial Indifference Bold</vt:lpstr>
      <vt:lpstr>Bungee</vt:lpstr>
      <vt:lpstr>Wedges</vt:lpstr>
      <vt:lpstr>Cubao Narrow</vt:lpstr>
      <vt:lpstr>Times New Roman</vt:lpstr>
      <vt:lpstr>Arial</vt:lpstr>
      <vt:lpstr>Balsamiq Sans</vt:lpstr>
      <vt:lpstr>Carelia</vt:lpstr>
      <vt:lpstr>Glacial Indifference Bold Italics</vt:lpstr>
      <vt:lpstr>TAN Nimbus</vt:lpstr>
      <vt:lpstr>Canva Sans Bold</vt:lpstr>
      <vt:lpstr>Public sans</vt:lpstr>
      <vt:lpstr>Arial Bold</vt:lpstr>
      <vt:lpstr>Rustic Printed</vt:lpstr>
      <vt:lpstr>Calibri</vt:lpstr>
      <vt:lpstr>Berlin Sans FB</vt:lpstr>
      <vt:lpstr>Open Sans</vt:lpstr>
      <vt:lpstr>Cubao</vt:lpstr>
      <vt:lpstr>Quicksand Bold</vt:lpstr>
      <vt:lpstr>Abril Fatface</vt:lpstr>
      <vt:lpstr>Glacial Indifference</vt:lpstr>
      <vt:lpstr>Handy Casual</vt:lpstr>
      <vt:lpstr>Balsamiq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THE WORLD OF MASS MEDIA</dc:title>
  <dc:creator>Admin</dc:creator>
  <cp:lastModifiedBy>Administrator</cp:lastModifiedBy>
  <cp:revision>162</cp:revision>
  <dcterms:created xsi:type="dcterms:W3CDTF">2006-08-16T00:00:00Z</dcterms:created>
  <dcterms:modified xsi:type="dcterms:W3CDTF">2026-02-26T08:45:03Z</dcterms:modified>
  <dc:identifier>DAGX8_ZMqxk</dc:identifier>
</cp:coreProperties>
</file>