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8"/>
  </p:notesMasterIdLst>
  <p:sldIdLst>
    <p:sldId id="359" r:id="rId2"/>
    <p:sldId id="360" r:id="rId3"/>
    <p:sldId id="324" r:id="rId4"/>
    <p:sldId id="356" r:id="rId5"/>
    <p:sldId id="332" r:id="rId6"/>
    <p:sldId id="337" r:id="rId7"/>
    <p:sldId id="339" r:id="rId8"/>
    <p:sldId id="340" r:id="rId9"/>
    <p:sldId id="361" r:id="rId10"/>
    <p:sldId id="357" r:id="rId11"/>
    <p:sldId id="362" r:id="rId12"/>
    <p:sldId id="311" r:id="rId13"/>
    <p:sldId id="355" r:id="rId14"/>
    <p:sldId id="322" r:id="rId15"/>
    <p:sldId id="325" r:id="rId16"/>
    <p:sldId id="31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427"/>
    <a:srgbClr val="D98F91"/>
    <a:srgbClr val="CCCCFF"/>
    <a:srgbClr val="E0A4A5"/>
    <a:srgbClr val="FFFF99"/>
    <a:srgbClr val="000000"/>
    <a:srgbClr val="61953D"/>
    <a:srgbClr val="5E913B"/>
    <a:srgbClr val="5C8E3A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13" autoAdjust="0"/>
    <p:restoredTop sz="94196" autoAdjust="0"/>
  </p:normalViewPr>
  <p:slideViewPr>
    <p:cSldViewPr snapToGrid="0" showGuides="1">
      <p:cViewPr varScale="1">
        <p:scale>
          <a:sx n="68" d="100"/>
          <a:sy n="68" d="100"/>
        </p:scale>
        <p:origin x="24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28/01/2026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126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28/01/2026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28/01/2026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28/01/2026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28/01/2026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media" Target="../media/media5.mp3"/><Relationship Id="rId7" Type="http://schemas.openxmlformats.org/officeDocument/2006/relationships/image" Target="../media/image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p3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088593" y="3538193"/>
            <a:ext cx="4066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bg1">
                    <a:lumMod val="50000"/>
                  </a:schemeClr>
                </a:solidFill>
              </a:rPr>
              <a:t>NGUYEN DU </a:t>
            </a:r>
            <a:r>
              <a:rPr lang="en-US" sz="2400" b="1" i="1" dirty="0" smtClean="0">
                <a:solidFill>
                  <a:schemeClr val="bg1">
                    <a:lumMod val="50000"/>
                  </a:schemeClr>
                </a:solidFill>
              </a:rPr>
              <a:t>NUMBER 1 </a:t>
            </a:r>
            <a:r>
              <a:rPr lang="en-US" sz="2400" b="1" i="1" dirty="0">
                <a:solidFill>
                  <a:schemeClr val="bg1">
                    <a:lumMod val="50000"/>
                  </a:schemeClr>
                </a:solidFill>
              </a:rPr>
              <a:t>HIGH SCHOOL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873922" y="2816949"/>
            <a:ext cx="4762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972A"/>
                </a:solidFill>
              </a:rPr>
              <a:t>WELCOME TO</a:t>
            </a:r>
          </a:p>
        </p:txBody>
      </p:sp>
      <p:sp>
        <p:nvSpPr>
          <p:cNvPr id="6" name="Freeform 5"/>
          <p:cNvSpPr/>
          <p:nvPr/>
        </p:nvSpPr>
        <p:spPr>
          <a:xfrm>
            <a:off x="25884" y="0"/>
            <a:ext cx="12192000" cy="6858000"/>
          </a:xfrm>
          <a:custGeom>
            <a:avLst/>
            <a:gdLst>
              <a:gd name="connsiteX0" fmla="*/ 6096000 w 12192000"/>
              <a:gd name="connsiteY0" fmla="*/ 905783 h 6858000"/>
              <a:gd name="connsiteX1" fmla="*/ 3572783 w 12192000"/>
              <a:gd name="connsiteY1" fmla="*/ 3429000 h 6858000"/>
              <a:gd name="connsiteX2" fmla="*/ 6096000 w 12192000"/>
              <a:gd name="connsiteY2" fmla="*/ 5952217 h 6858000"/>
              <a:gd name="connsiteX3" fmla="*/ 8619217 w 12192000"/>
              <a:gd name="connsiteY3" fmla="*/ 34290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6096000" y="905783"/>
                </a:moveTo>
                <a:lnTo>
                  <a:pt x="3572783" y="3429000"/>
                </a:lnTo>
                <a:lnTo>
                  <a:pt x="6096000" y="5952217"/>
                </a:lnTo>
                <a:lnTo>
                  <a:pt x="8619217" y="3429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97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977620" y="1282106"/>
            <a:ext cx="2355112" cy="4245048"/>
            <a:chOff x="6945719" y="1297172"/>
            <a:chExt cx="2355111" cy="4245048"/>
          </a:xfrm>
          <a:solidFill>
            <a:schemeClr val="bg1"/>
          </a:solidFill>
        </p:grpSpPr>
        <p:grpSp>
          <p:nvGrpSpPr>
            <p:cNvPr id="10" name="Group 9"/>
            <p:cNvGrpSpPr/>
            <p:nvPr/>
          </p:nvGrpSpPr>
          <p:grpSpPr>
            <a:xfrm>
              <a:off x="6945719" y="1297172"/>
              <a:ext cx="2131828" cy="4226442"/>
              <a:chOff x="6945719" y="1297172"/>
              <a:chExt cx="2131828" cy="4226442"/>
            </a:xfrm>
            <a:grpFill/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6964326" y="1297172"/>
                <a:ext cx="2094614" cy="2131828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6200000">
                <a:off x="6964326" y="3410393"/>
                <a:ext cx="2094614" cy="2131828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7169002" y="1315778"/>
              <a:ext cx="2131828" cy="4226442"/>
              <a:chOff x="6945719" y="1297172"/>
              <a:chExt cx="2131828" cy="4226442"/>
            </a:xfrm>
            <a:grpFill/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6964326" y="1297172"/>
                <a:ext cx="2094614" cy="2131828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6200000">
                <a:off x="6964326" y="3410393"/>
                <a:ext cx="2094614" cy="2131828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4"/>
          <p:cNvGrpSpPr/>
          <p:nvPr/>
        </p:nvGrpSpPr>
        <p:grpSpPr>
          <a:xfrm flipH="1">
            <a:off x="2876979" y="1300711"/>
            <a:ext cx="2355112" cy="4245048"/>
            <a:chOff x="6945719" y="1297172"/>
            <a:chExt cx="2355111" cy="4245048"/>
          </a:xfrm>
          <a:solidFill>
            <a:schemeClr val="bg1"/>
          </a:solidFill>
        </p:grpSpPr>
        <p:grpSp>
          <p:nvGrpSpPr>
            <p:cNvPr id="16" name="Group 15"/>
            <p:cNvGrpSpPr/>
            <p:nvPr/>
          </p:nvGrpSpPr>
          <p:grpSpPr>
            <a:xfrm>
              <a:off x="6945719" y="1297172"/>
              <a:ext cx="2131828" cy="4226442"/>
              <a:chOff x="6945719" y="1297172"/>
              <a:chExt cx="2131828" cy="4226442"/>
            </a:xfrm>
            <a:grpFill/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6964326" y="1297172"/>
                <a:ext cx="2094614" cy="2131828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6200000">
                <a:off x="6964326" y="3410393"/>
                <a:ext cx="2094614" cy="2131828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7169002" y="1315778"/>
              <a:ext cx="2131828" cy="4226442"/>
              <a:chOff x="6945719" y="1297172"/>
              <a:chExt cx="2131828" cy="4226442"/>
            </a:xfrm>
            <a:grpFill/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6964326" y="1297172"/>
                <a:ext cx="2094614" cy="2131828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6200000">
                <a:off x="6964326" y="3410393"/>
                <a:ext cx="2094614" cy="2131828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Rectangle 21"/>
          <p:cNvSpPr/>
          <p:nvPr/>
        </p:nvSpPr>
        <p:spPr>
          <a:xfrm rot="2540587">
            <a:off x="2903600" y="2333431"/>
            <a:ext cx="393323" cy="403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2540587">
            <a:off x="7450643" y="1262039"/>
            <a:ext cx="413524" cy="344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rot="2827024" flipH="1">
            <a:off x="8719242" y="4058250"/>
            <a:ext cx="397625" cy="347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2540587">
            <a:off x="5147071" y="4574718"/>
            <a:ext cx="393323" cy="4037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2540587">
            <a:off x="5316749" y="5918754"/>
            <a:ext cx="393323" cy="403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400526" y="4452040"/>
            <a:ext cx="430965" cy="4309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730409" y="846673"/>
            <a:ext cx="321064" cy="321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581212" y="4751855"/>
            <a:ext cx="321064" cy="321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442958" y="1638270"/>
            <a:ext cx="430965" cy="4309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rot="2540587">
            <a:off x="4046160" y="2634820"/>
            <a:ext cx="393323" cy="403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rot="2540587">
            <a:off x="7602144" y="3972242"/>
            <a:ext cx="393323" cy="403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9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2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2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2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2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2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2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2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2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2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9" presetID="2" presetClass="exit" presetSubtype="2" fill="hold" grpId="1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0" dur="20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20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2" presetClass="exit" presetSubtype="8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4" dur="20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20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6" grpId="1"/>
          <p:bldP spid="35" grpId="0"/>
          <p:bldP spid="35" grpId="1"/>
          <p:bldP spid="22" grpId="0" bldLvl="0" animBg="1"/>
          <p:bldP spid="25" grpId="0" bldLvl="0" animBg="1"/>
          <p:bldP spid="26" grpId="0" bldLvl="0" animBg="1"/>
          <p:bldP spid="27" grpId="0" bldLvl="0" animBg="1"/>
          <p:bldP spid="28" grpId="0" bldLvl="0" animBg="1"/>
          <p:bldP spid="29" grpId="0" bldLvl="0" animBg="1"/>
          <p:bldP spid="30" grpId="0" bldLvl="0" animBg="1"/>
          <p:bldP spid="31" grpId="0" bldLvl="0" animBg="1"/>
          <p:bldP spid="32" grpId="0" bldLvl="0" animBg="1"/>
          <p:bldP spid="33" grpId="0" bldLvl="0" animBg="1"/>
          <p:bldP spid="34" grpId="0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2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2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2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2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2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2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2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2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2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2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9" presetID="2" presetClass="exit" presetSubtype="2" fill="hold" grpId="1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0" dur="20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20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2" presetClass="exit" presetSubtype="8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4" dur="20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20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6" grpId="1"/>
          <p:bldP spid="35" grpId="0"/>
          <p:bldP spid="35" grpId="1"/>
          <p:bldP spid="22" grpId="0" bldLvl="0" animBg="1"/>
          <p:bldP spid="25" grpId="0" bldLvl="0" animBg="1"/>
          <p:bldP spid="26" grpId="0" bldLvl="0" animBg="1"/>
          <p:bldP spid="27" grpId="0" bldLvl="0" animBg="1"/>
          <p:bldP spid="28" grpId="0" bldLvl="0" animBg="1"/>
          <p:bldP spid="29" grpId="0" bldLvl="0" animBg="1"/>
          <p:bldP spid="30" grpId="0" bldLvl="0" animBg="1"/>
          <p:bldP spid="31" grpId="0" bldLvl="0" animBg="1"/>
          <p:bldP spid="32" grpId="0" bldLvl="0" animBg="1"/>
          <p:bldP spid="33" grpId="0" bldLvl="0" animBg="1"/>
          <p:bldP spid="34" grpId="0" bldLvl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32632"/>
            <a:ext cx="104905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</a:rPr>
              <a:t>Read the article. Match the highlighted words with their meanings.</a:t>
            </a:r>
            <a:r>
              <a:rPr lang="x-none" sz="4400" dirty="0">
                <a:effectLst/>
              </a:rPr>
              <a:t> </a:t>
            </a:r>
            <a:endParaRPr lang="en-US" sz="8000" b="1" dirty="0">
              <a:cs typeface="Arial" panose="020B0604020202020204" pitchFamily="34" charset="0"/>
            </a:endParaRPr>
          </a:p>
        </p:txBody>
      </p:sp>
      <p:sp>
        <p:nvSpPr>
          <p:cNvPr id="2" name="Alternate Process 1">
            <a:extLst>
              <a:ext uri="{FF2B5EF4-FFF2-40B4-BE49-F238E27FC236}">
                <a16:creationId xmlns:a16="http://schemas.microsoft.com/office/drawing/2014/main" id="{5020433E-3E14-E540-B87E-1DE22CB7C29E}"/>
              </a:ext>
            </a:extLst>
          </p:cNvPr>
          <p:cNvSpPr/>
          <p:nvPr/>
        </p:nvSpPr>
        <p:spPr>
          <a:xfrm>
            <a:off x="209160" y="1891226"/>
            <a:ext cx="2753496" cy="63681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700" dirty="0">
              <a:effectLst/>
            </a:endParaRPr>
          </a:p>
          <a:p>
            <a:r>
              <a:rPr lang="en-US" sz="2700" dirty="0">
                <a:effectLst/>
              </a:rPr>
              <a:t>1. </a:t>
            </a:r>
            <a:r>
              <a:rPr lang="en-US" sz="2700" dirty="0">
                <a:solidFill>
                  <a:srgbClr val="FFFFFF"/>
                </a:solidFill>
                <a:effectLst/>
              </a:rPr>
              <a:t> </a:t>
            </a:r>
            <a:r>
              <a:rPr lang="en-US" sz="2700" dirty="0">
                <a:effectLst/>
              </a:rPr>
              <a:t>formal</a:t>
            </a:r>
          </a:p>
          <a:p>
            <a:endParaRPr lang="en-US" sz="2700" dirty="0">
              <a:effectLst/>
            </a:endParaRPr>
          </a:p>
        </p:txBody>
      </p:sp>
      <p:sp>
        <p:nvSpPr>
          <p:cNvPr id="25" name="Alternate Process 24">
            <a:extLst>
              <a:ext uri="{FF2B5EF4-FFF2-40B4-BE49-F238E27FC236}">
                <a16:creationId xmlns:a16="http://schemas.microsoft.com/office/drawing/2014/main" id="{55EF7BD5-D1B8-A446-9C07-63D22825DFE3}"/>
              </a:ext>
            </a:extLst>
          </p:cNvPr>
          <p:cNvSpPr/>
          <p:nvPr/>
        </p:nvSpPr>
        <p:spPr>
          <a:xfrm>
            <a:off x="229942" y="2849232"/>
            <a:ext cx="2753496" cy="78841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700" dirty="0">
              <a:effectLst/>
            </a:endParaRPr>
          </a:p>
          <a:p>
            <a:r>
              <a:rPr lang="en-US" sz="2700" dirty="0">
                <a:effectLst/>
              </a:rPr>
              <a:t>2. </a:t>
            </a:r>
            <a:r>
              <a:rPr lang="en-US" sz="2700" dirty="0" smtClean="0">
                <a:effectLst/>
              </a:rPr>
              <a:t>manage</a:t>
            </a:r>
            <a:endParaRPr lang="en-US" sz="2700" dirty="0">
              <a:effectLst/>
            </a:endParaRPr>
          </a:p>
          <a:p>
            <a:endParaRPr lang="en-US" sz="2700" dirty="0">
              <a:effectLst/>
            </a:endParaRPr>
          </a:p>
        </p:txBody>
      </p:sp>
      <p:sp>
        <p:nvSpPr>
          <p:cNvPr id="29" name="Alternate Process 28">
            <a:extLst>
              <a:ext uri="{FF2B5EF4-FFF2-40B4-BE49-F238E27FC236}">
                <a16:creationId xmlns:a16="http://schemas.microsoft.com/office/drawing/2014/main" id="{104F99D7-64C8-1F4F-BC42-C94A25DA2640}"/>
              </a:ext>
            </a:extLst>
          </p:cNvPr>
          <p:cNvSpPr/>
          <p:nvPr/>
        </p:nvSpPr>
        <p:spPr>
          <a:xfrm>
            <a:off x="209160" y="3985244"/>
            <a:ext cx="2753496" cy="78841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700" dirty="0">
              <a:effectLst/>
            </a:endParaRPr>
          </a:p>
          <a:p>
            <a:r>
              <a:rPr lang="en-US" sz="2700" dirty="0">
                <a:effectLst/>
              </a:rPr>
              <a:t>3. trade</a:t>
            </a:r>
          </a:p>
          <a:p>
            <a:endParaRPr lang="en-US" sz="2700" dirty="0">
              <a:effectLst/>
            </a:endParaRPr>
          </a:p>
        </p:txBody>
      </p:sp>
      <p:sp>
        <p:nvSpPr>
          <p:cNvPr id="31" name="Alternate Process 30">
            <a:extLst>
              <a:ext uri="{FF2B5EF4-FFF2-40B4-BE49-F238E27FC236}">
                <a16:creationId xmlns:a16="http://schemas.microsoft.com/office/drawing/2014/main" id="{3AA0A39D-F718-E949-AF54-B912326C90FB}"/>
              </a:ext>
            </a:extLst>
          </p:cNvPr>
          <p:cNvSpPr/>
          <p:nvPr/>
        </p:nvSpPr>
        <p:spPr>
          <a:xfrm>
            <a:off x="198288" y="4935745"/>
            <a:ext cx="2746743" cy="78809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700" dirty="0">
              <a:effectLst/>
            </a:endParaRPr>
          </a:p>
          <a:p>
            <a:r>
              <a:rPr lang="en-US" sz="2700" dirty="0">
                <a:effectLst/>
              </a:rPr>
              <a:t>4. apprenticeship</a:t>
            </a:r>
          </a:p>
          <a:p>
            <a:endParaRPr lang="en-US" sz="2700" dirty="0">
              <a:effectLst/>
            </a:endParaRPr>
          </a:p>
        </p:txBody>
      </p:sp>
      <p:sp>
        <p:nvSpPr>
          <p:cNvPr id="37" name="Alternate Process 36">
            <a:extLst>
              <a:ext uri="{FF2B5EF4-FFF2-40B4-BE49-F238E27FC236}">
                <a16:creationId xmlns:a16="http://schemas.microsoft.com/office/drawing/2014/main" id="{B230BA38-1062-724E-AE66-1208DC6350A2}"/>
              </a:ext>
            </a:extLst>
          </p:cNvPr>
          <p:cNvSpPr/>
          <p:nvPr/>
        </p:nvSpPr>
        <p:spPr>
          <a:xfrm>
            <a:off x="4581687" y="1784641"/>
            <a:ext cx="7401152" cy="74340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effectLst/>
              </a:rPr>
              <a:t>a. a job that requires special training and </a:t>
            </a:r>
            <a:r>
              <a:rPr lang="en-US" sz="2400" dirty="0" smtClean="0">
                <a:effectLst/>
              </a:rPr>
              <a:t>skills</a:t>
            </a:r>
            <a:endParaRPr lang="en-US" sz="2400" dirty="0">
              <a:effectLst/>
            </a:endParaRPr>
          </a:p>
        </p:txBody>
      </p:sp>
      <p:sp>
        <p:nvSpPr>
          <p:cNvPr id="38" name="Alternate Process 37">
            <a:extLst>
              <a:ext uri="{FF2B5EF4-FFF2-40B4-BE49-F238E27FC236}">
                <a16:creationId xmlns:a16="http://schemas.microsoft.com/office/drawing/2014/main" id="{C51C932D-0E56-3341-9978-2448EF75ECC7}"/>
              </a:ext>
            </a:extLst>
          </p:cNvPr>
          <p:cNvSpPr/>
          <p:nvPr/>
        </p:nvSpPr>
        <p:spPr>
          <a:xfrm>
            <a:off x="4581687" y="2751908"/>
            <a:ext cx="7401153" cy="88573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effectLst/>
              </a:rPr>
              <a:t>b</a:t>
            </a:r>
            <a:r>
              <a:rPr lang="en-US" sz="2400" dirty="0">
                <a:effectLst/>
              </a:rPr>
              <a:t>. a period of time working for and learning from a skilled </a:t>
            </a:r>
            <a:r>
              <a:rPr lang="en-US" sz="2400" dirty="0" smtClean="0">
                <a:effectLst/>
              </a:rPr>
              <a:t>person</a:t>
            </a:r>
            <a:endParaRPr lang="en-US" sz="2400" dirty="0">
              <a:effectLst/>
            </a:endParaRPr>
          </a:p>
        </p:txBody>
      </p:sp>
      <p:sp>
        <p:nvSpPr>
          <p:cNvPr id="39" name="Alternate Process 38">
            <a:extLst>
              <a:ext uri="{FF2B5EF4-FFF2-40B4-BE49-F238E27FC236}">
                <a16:creationId xmlns:a16="http://schemas.microsoft.com/office/drawing/2014/main" id="{374F61B0-3F55-4541-83A2-9A8B97CF52C8}"/>
              </a:ext>
            </a:extLst>
          </p:cNvPr>
          <p:cNvSpPr/>
          <p:nvPr/>
        </p:nvSpPr>
        <p:spPr>
          <a:xfrm>
            <a:off x="4649330" y="3917965"/>
            <a:ext cx="7321760" cy="684601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effectLst/>
              </a:rPr>
              <a:t>c</a:t>
            </a:r>
            <a:r>
              <a:rPr lang="en-US" sz="2400" dirty="0">
                <a:effectLst/>
              </a:rPr>
              <a:t>. to succeed in doing something </a:t>
            </a:r>
            <a:r>
              <a:rPr lang="en-US" sz="2400" dirty="0" smtClean="0">
                <a:effectLst/>
              </a:rPr>
              <a:t>difficult</a:t>
            </a:r>
            <a:endParaRPr lang="en-US" sz="2400" dirty="0">
              <a:effectLst/>
            </a:endParaRPr>
          </a:p>
        </p:txBody>
      </p:sp>
      <p:sp>
        <p:nvSpPr>
          <p:cNvPr id="40" name="Alternate Process 39">
            <a:extLst>
              <a:ext uri="{FF2B5EF4-FFF2-40B4-BE49-F238E27FC236}">
                <a16:creationId xmlns:a16="http://schemas.microsoft.com/office/drawing/2014/main" id="{3D3D49B1-2DC8-8342-A0D3-3B78E9EF6475}"/>
              </a:ext>
            </a:extLst>
          </p:cNvPr>
          <p:cNvSpPr/>
          <p:nvPr/>
        </p:nvSpPr>
        <p:spPr>
          <a:xfrm>
            <a:off x="4696326" y="4860660"/>
            <a:ext cx="7298262" cy="684601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effectLst/>
              </a:rPr>
              <a:t>d</a:t>
            </a:r>
            <a:r>
              <a:rPr lang="en-US" sz="2400" dirty="0">
                <a:effectLst/>
              </a:rPr>
              <a:t>. </a:t>
            </a:r>
            <a:r>
              <a:rPr lang="en-US" sz="2400" dirty="0" smtClean="0">
                <a:effectLst/>
              </a:rPr>
              <a:t>important </a:t>
            </a:r>
            <a:r>
              <a:rPr lang="en-US" sz="2400" dirty="0" err="1">
                <a:effectLst/>
              </a:rPr>
              <a:t>organisations</a:t>
            </a:r>
            <a:r>
              <a:rPr lang="en-US" sz="2400" dirty="0">
                <a:effectLst/>
              </a:rPr>
              <a:t> that have a particular </a:t>
            </a:r>
            <a:r>
              <a:rPr lang="en-US" sz="2400" dirty="0" smtClean="0">
                <a:effectLst/>
              </a:rPr>
              <a:t>purpose</a:t>
            </a:r>
            <a:endParaRPr lang="en-US" sz="2400" dirty="0">
              <a:effectLst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5E7AE46-467F-1A4C-802E-30D5FC855CD8}"/>
              </a:ext>
            </a:extLst>
          </p:cNvPr>
          <p:cNvCxnSpPr>
            <a:cxnSpLocks/>
            <a:stCxn id="2" idx="3"/>
            <a:endCxn id="26" idx="1"/>
          </p:cNvCxnSpPr>
          <p:nvPr/>
        </p:nvCxnSpPr>
        <p:spPr>
          <a:xfrm>
            <a:off x="2962656" y="2209633"/>
            <a:ext cx="1733670" cy="39827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F823856-C77A-A645-9961-365AA965962A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2950907" y="3123322"/>
            <a:ext cx="1698423" cy="11369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1D927C3-3580-E845-860B-B28D1ABB416D}"/>
              </a:ext>
            </a:extLst>
          </p:cNvPr>
          <p:cNvCxnSpPr>
            <a:cxnSpLocks/>
            <a:endCxn id="37" idx="1"/>
          </p:cNvCxnSpPr>
          <p:nvPr/>
        </p:nvCxnSpPr>
        <p:spPr>
          <a:xfrm flipV="1">
            <a:off x="2962656" y="2156341"/>
            <a:ext cx="1619031" cy="22797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99E81F3-8284-F444-8ABF-DA2F4AB94B8C}"/>
              </a:ext>
            </a:extLst>
          </p:cNvPr>
          <p:cNvCxnSpPr>
            <a:cxnSpLocks/>
            <a:stCxn id="31" idx="3"/>
            <a:endCxn id="38" idx="1"/>
          </p:cNvCxnSpPr>
          <p:nvPr/>
        </p:nvCxnSpPr>
        <p:spPr>
          <a:xfrm flipV="1">
            <a:off x="2945031" y="3194777"/>
            <a:ext cx="1636656" cy="21350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lternate Process 22">
            <a:extLst>
              <a:ext uri="{FF2B5EF4-FFF2-40B4-BE49-F238E27FC236}">
                <a16:creationId xmlns:a16="http://schemas.microsoft.com/office/drawing/2014/main" id="{22F2C2C3-B8C5-7042-91F2-A0E906C1AB8F}"/>
              </a:ext>
            </a:extLst>
          </p:cNvPr>
          <p:cNvSpPr/>
          <p:nvPr/>
        </p:nvSpPr>
        <p:spPr>
          <a:xfrm>
            <a:off x="222928" y="5969523"/>
            <a:ext cx="2746743" cy="788095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700" dirty="0">
              <a:effectLst/>
            </a:endParaRPr>
          </a:p>
          <a:p>
            <a:endParaRPr lang="en-US" sz="2700" dirty="0"/>
          </a:p>
          <a:p>
            <a:r>
              <a:rPr lang="en-US" sz="2700" dirty="0"/>
              <a:t>5</a:t>
            </a:r>
            <a:r>
              <a:rPr lang="en-US" sz="2700" dirty="0">
                <a:effectLst/>
              </a:rPr>
              <a:t>. institutions</a:t>
            </a:r>
          </a:p>
          <a:p>
            <a:endParaRPr lang="en-US" sz="2700" dirty="0">
              <a:effectLst/>
            </a:endParaRPr>
          </a:p>
          <a:p>
            <a:endParaRPr lang="en-US" sz="2700" dirty="0">
              <a:effectLst/>
            </a:endParaRPr>
          </a:p>
        </p:txBody>
      </p:sp>
      <p:sp>
        <p:nvSpPr>
          <p:cNvPr id="26" name="Alternate Process 25">
            <a:extLst>
              <a:ext uri="{FF2B5EF4-FFF2-40B4-BE49-F238E27FC236}">
                <a16:creationId xmlns:a16="http://schemas.microsoft.com/office/drawing/2014/main" id="{C7AB5A41-14CE-4640-975F-DA85143DFFC5}"/>
              </a:ext>
            </a:extLst>
          </p:cNvPr>
          <p:cNvSpPr/>
          <p:nvPr/>
        </p:nvSpPr>
        <p:spPr>
          <a:xfrm>
            <a:off x="4696326" y="5798372"/>
            <a:ext cx="7298262" cy="78809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/>
          </a:p>
          <a:p>
            <a:r>
              <a:rPr lang="en-US" sz="2400" dirty="0"/>
              <a:t>e</a:t>
            </a:r>
            <a:r>
              <a:rPr lang="en-US" sz="2400" dirty="0">
                <a:effectLst/>
              </a:rPr>
              <a:t>. received in a school, college, or university, with lessons, exams, etc.</a:t>
            </a:r>
          </a:p>
          <a:p>
            <a:endParaRPr lang="en-US" sz="2400" dirty="0">
              <a:effectLst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D890E0E-8C25-E643-B39F-CC8890611EDD}"/>
              </a:ext>
            </a:extLst>
          </p:cNvPr>
          <p:cNvCxnSpPr>
            <a:cxnSpLocks/>
            <a:stCxn id="23" idx="3"/>
            <a:endCxn id="40" idx="1"/>
          </p:cNvCxnSpPr>
          <p:nvPr/>
        </p:nvCxnSpPr>
        <p:spPr>
          <a:xfrm flipV="1">
            <a:off x="2969671" y="5202961"/>
            <a:ext cx="1726655" cy="11606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-730502" y="113150"/>
            <a:ext cx="5679574" cy="495212"/>
          </a:xfrm>
          <a:prstGeom prst="roundRect">
            <a:avLst/>
          </a:prstGeom>
          <a:solidFill>
            <a:srgbClr val="E36427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Georgia" panose="02040502050405020303" pitchFamily="18" charset="0"/>
              </a:rPr>
              <a:t>VOCABULARY</a:t>
            </a:r>
            <a:endParaRPr lang="en-US" sz="32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08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/>
          <p:cNvSpPr txBox="1"/>
          <p:nvPr/>
        </p:nvSpPr>
        <p:spPr>
          <a:xfrm>
            <a:off x="588390" y="1261067"/>
            <a:ext cx="6502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cs typeface="Times New Roman" panose="02020603050405020304" pitchFamily="18" charset="0"/>
              </a:rPr>
              <a:t>1. </a:t>
            </a:r>
            <a:endParaRPr lang="en-US" sz="3600" b="1" dirty="0">
              <a:cs typeface="Times New Roman" panose="02020603050405020304" pitchFamily="18" charset="0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4471799" y="1363028"/>
            <a:ext cx="19616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C00000"/>
                </a:solidFill>
              </a:rPr>
              <a:t>/ˈ</a:t>
            </a:r>
            <a:r>
              <a:rPr lang="en-US" sz="3200" b="1" dirty="0" err="1">
                <a:solidFill>
                  <a:srgbClr val="C00000"/>
                </a:solidFill>
              </a:rPr>
              <a:t>fɔːml</a:t>
            </a:r>
            <a:r>
              <a:rPr lang="en-US" sz="3200" b="1" dirty="0">
                <a:solidFill>
                  <a:srgbClr val="C00000"/>
                </a:solidFill>
              </a:rPr>
              <a:t>/</a:t>
            </a:r>
          </a:p>
        </p:txBody>
      </p:sp>
      <p:sp>
        <p:nvSpPr>
          <p:cNvPr id="8" name="TextBox 13"/>
          <p:cNvSpPr txBox="1"/>
          <p:nvPr/>
        </p:nvSpPr>
        <p:spPr>
          <a:xfrm>
            <a:off x="6453218" y="1142903"/>
            <a:ext cx="10921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cs typeface="Times New Roman" panose="02020603050405020304" pitchFamily="18" charset="0"/>
              </a:rPr>
              <a:t>(</a:t>
            </a:r>
            <a:r>
              <a:rPr lang="en-US" sz="3600" b="1" dirty="0" err="1" smtClean="0">
                <a:cs typeface="Times New Roman" panose="02020603050405020304" pitchFamily="18" charset="0"/>
              </a:rPr>
              <a:t>adj</a:t>
            </a:r>
            <a:r>
              <a:rPr lang="en-US" sz="3600" b="1" dirty="0" smtClean="0">
                <a:cs typeface="Times New Roman" panose="02020603050405020304" pitchFamily="18" charset="0"/>
              </a:rPr>
              <a:t>)</a:t>
            </a:r>
            <a:endParaRPr lang="en-US" sz="3600" b="1" dirty="0">
              <a:cs typeface="Times New Roman" panose="02020603050405020304" pitchFamily="18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7489087" y="1182038"/>
            <a:ext cx="27245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rgbClr val="0070C0"/>
                </a:solidFill>
              </a:rPr>
              <a:t>chính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thức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583188" y="2226263"/>
            <a:ext cx="6605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cs typeface="Times New Roman" panose="02020603050405020304" pitchFamily="18" charset="0"/>
              </a:rPr>
              <a:t>2. </a:t>
            </a:r>
            <a:endParaRPr lang="en-US" sz="3600" b="1" dirty="0">
              <a:cs typeface="Times New Roman" panose="02020603050405020304" pitchFamily="18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4403010" y="2302289"/>
            <a:ext cx="21564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C00000"/>
                </a:solidFill>
              </a:rPr>
              <a:t>/ˈ</a:t>
            </a:r>
            <a:r>
              <a:rPr lang="en-US" sz="3200" b="1" dirty="0" err="1">
                <a:solidFill>
                  <a:srgbClr val="C00000"/>
                </a:solidFill>
              </a:rPr>
              <a:t>mænɪdʒ</a:t>
            </a:r>
            <a:r>
              <a:rPr lang="en-US" sz="3200" b="1" dirty="0">
                <a:solidFill>
                  <a:srgbClr val="C00000"/>
                </a:solidFill>
              </a:rPr>
              <a:t>/</a:t>
            </a:r>
            <a:endParaRPr lang="x-none" sz="3200" b="1" dirty="0">
              <a:solidFill>
                <a:srgbClr val="C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6684199" y="2263614"/>
            <a:ext cx="713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cs typeface="Times New Roman" panose="02020603050405020304" pitchFamily="18" charset="0"/>
              </a:rPr>
              <a:t>(v)</a:t>
            </a:r>
            <a:endParaRPr lang="en-US" sz="3600" b="1" dirty="0">
              <a:cs typeface="Times New Roman" panose="02020603050405020304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268186" y="2211664"/>
            <a:ext cx="50940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xoay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sở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kiểm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soát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được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239" y="3369140"/>
            <a:ext cx="665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cs typeface="Times New Roman" panose="02020603050405020304" pitchFamily="18" charset="0"/>
              </a:rPr>
              <a:t>.</a:t>
            </a:r>
            <a:endParaRPr lang="en-US" sz="3600" b="1" dirty="0">
              <a:cs typeface="Times New Roman" panose="02020603050405020304" pitchFamily="18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4760808" y="3345646"/>
            <a:ext cx="15428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C00000"/>
                </a:solidFill>
              </a:rPr>
              <a:t>/</a:t>
            </a:r>
            <a:r>
              <a:rPr lang="en-US" sz="3200" b="1" dirty="0" err="1">
                <a:solidFill>
                  <a:srgbClr val="C00000"/>
                </a:solidFill>
              </a:rPr>
              <a:t>treɪd</a:t>
            </a:r>
            <a:r>
              <a:rPr lang="en-US" sz="3200" b="1" dirty="0">
                <a:solidFill>
                  <a:srgbClr val="C00000"/>
                </a:solidFill>
              </a:rPr>
              <a:t>/</a:t>
            </a:r>
            <a:endParaRPr lang="x-none" sz="3200" b="1" dirty="0">
              <a:solidFill>
                <a:srgbClr val="C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6684199" y="3345646"/>
            <a:ext cx="8238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cs typeface="Times New Roman" panose="02020603050405020304" pitchFamily="18" charset="0"/>
              </a:rPr>
              <a:t>(n)</a:t>
            </a:r>
            <a:endParaRPr lang="en-US" sz="3600" b="1" dirty="0">
              <a:cs typeface="Times New Roman" panose="02020603050405020304" pitchFamily="18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7489088" y="3379652"/>
            <a:ext cx="44048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solidFill>
                  <a:srgbClr val="0070C0"/>
                </a:solidFill>
              </a:rPr>
              <a:t>l</a:t>
            </a:r>
            <a:r>
              <a:rPr lang="en-US" sz="3600" b="1" dirty="0" err="1" smtClean="0">
                <a:solidFill>
                  <a:srgbClr val="0070C0"/>
                </a:solidFill>
              </a:rPr>
              <a:t>ĩnh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vực</a:t>
            </a:r>
            <a:r>
              <a:rPr lang="en-US" sz="3600" b="1" dirty="0" smtClean="0">
                <a:solidFill>
                  <a:srgbClr val="0070C0"/>
                </a:solidFill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</a:rPr>
              <a:t>ngành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nghề</a:t>
            </a:r>
            <a:endParaRPr lang="x-none" sz="3600" b="1" dirty="0">
              <a:solidFill>
                <a:srgbClr val="0070C0"/>
              </a:solidFill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581267" y="4413510"/>
            <a:ext cx="6501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cs typeface="Times New Roman" panose="02020603050405020304" pitchFamily="18" charset="0"/>
              </a:rPr>
              <a:t>4.</a:t>
            </a:r>
            <a:endParaRPr lang="en-US" sz="3600" b="1" dirty="0">
              <a:cs typeface="Times New Roman" panose="02020603050405020304" pitchFamily="18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4227729" y="4452393"/>
            <a:ext cx="25070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C00000"/>
                </a:solidFill>
              </a:rPr>
              <a:t>/</a:t>
            </a:r>
            <a:r>
              <a:rPr lang="en-US" sz="3200" b="1" dirty="0" err="1">
                <a:solidFill>
                  <a:srgbClr val="C00000"/>
                </a:solidFill>
              </a:rPr>
              <a:t>əˈprentɪʃɪp</a:t>
            </a:r>
            <a:r>
              <a:rPr lang="en-US" sz="3200" b="1" dirty="0">
                <a:solidFill>
                  <a:srgbClr val="C00000"/>
                </a:solidFill>
              </a:rPr>
              <a:t>/</a:t>
            </a:r>
            <a:endParaRPr lang="x-none" sz="3200" b="1" dirty="0">
              <a:solidFill>
                <a:srgbClr val="C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6690108" y="4513634"/>
            <a:ext cx="817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cs typeface="Times New Roman" panose="02020603050405020304" pitchFamily="18" charset="0"/>
              </a:rPr>
              <a:t>(n)</a:t>
            </a:r>
            <a:endParaRPr lang="en-US" sz="3600" b="1" dirty="0">
              <a:cs typeface="Times New Roman" panose="02020603050405020304" pitchFamily="18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7489088" y="4463259"/>
            <a:ext cx="27245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h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ọc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nghề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1161828" y="1239916"/>
            <a:ext cx="33640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cs typeface="Times New Roman" panose="02020603050405020304" pitchFamily="18" charset="0"/>
              </a:rPr>
              <a:t>formal</a:t>
            </a:r>
            <a:endParaRPr lang="en-US" sz="3600" b="1" dirty="0">
              <a:cs typeface="Times New Roman" panose="02020603050405020304" pitchFamily="18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1126584" y="2234713"/>
            <a:ext cx="1861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cs typeface="Times New Roman" panose="02020603050405020304" pitchFamily="18" charset="0"/>
              </a:rPr>
              <a:t>manage</a:t>
            </a:r>
            <a:endParaRPr lang="en-US" sz="3600" b="1" dirty="0">
              <a:cs typeface="Times New Roman" panose="02020603050405020304" pitchFamily="18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1174349" y="3356438"/>
            <a:ext cx="24561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cs typeface="Times New Roman" panose="02020603050405020304" pitchFamily="18" charset="0"/>
              </a:rPr>
              <a:t>trade</a:t>
            </a:r>
            <a:endParaRPr lang="en-US" sz="3600" b="1" dirty="0">
              <a:cs typeface="Times New Roman" panose="02020603050405020304" pitchFamily="18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1161828" y="4452393"/>
            <a:ext cx="32411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cs typeface="Times New Roman" panose="02020603050405020304" pitchFamily="18" charset="0"/>
              </a:rPr>
              <a:t>apprenticeship</a:t>
            </a:r>
            <a:endParaRPr lang="en-US" sz="3600" b="1" dirty="0"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-730502" y="113150"/>
            <a:ext cx="5679574" cy="495212"/>
          </a:xfrm>
          <a:prstGeom prst="roundRect">
            <a:avLst/>
          </a:prstGeom>
          <a:solidFill>
            <a:srgbClr val="E36427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Georgia" panose="02040502050405020303" pitchFamily="18" charset="0"/>
              </a:rPr>
              <a:t>VOCABULARY</a:t>
            </a:r>
            <a:endParaRPr lang="en-US" sz="3200" b="1" dirty="0">
              <a:latin typeface="Georgia" panose="02040502050405020303" pitchFamily="18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579239" y="5486892"/>
            <a:ext cx="6501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cs typeface="Times New Roman" panose="02020603050405020304" pitchFamily="18" charset="0"/>
              </a:rPr>
              <a:t>5.</a:t>
            </a:r>
            <a:endParaRPr lang="en-US" sz="3600" b="1" dirty="0">
              <a:cs typeface="Times New Roman" panose="02020603050405020304" pitchFamily="18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4179865" y="5509768"/>
            <a:ext cx="23796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C00000"/>
                </a:solidFill>
              </a:rPr>
              <a:t>/ˌ</a:t>
            </a:r>
            <a:r>
              <a:rPr lang="en-US" sz="3200" b="1" dirty="0" err="1">
                <a:solidFill>
                  <a:srgbClr val="C00000"/>
                </a:solidFill>
              </a:rPr>
              <a:t>ɪnstɪˈtjuːʃn</a:t>
            </a:r>
            <a:endParaRPr lang="x-none" sz="3200" b="1" dirty="0">
              <a:solidFill>
                <a:srgbClr val="C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6734767" y="5455554"/>
            <a:ext cx="817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cs typeface="Times New Roman" panose="02020603050405020304" pitchFamily="18" charset="0"/>
              </a:rPr>
              <a:t>(n)</a:t>
            </a:r>
            <a:endParaRPr lang="en-US" sz="3600" b="1" dirty="0">
              <a:cs typeface="Times New Roman" panose="02020603050405020304" pitchFamily="18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7545355" y="5509768"/>
            <a:ext cx="27245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tổ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chức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1201104" y="5509768"/>
            <a:ext cx="24791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cs typeface="Times New Roman" panose="02020603050405020304" pitchFamily="18" charset="0"/>
              </a:rPr>
              <a:t>institution</a:t>
            </a:r>
            <a:endParaRPr lang="en-US" sz="36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33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85611" y="1091812"/>
            <a:ext cx="106180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</a:rPr>
              <a:t>Read the article again. Match the headings (1–3) with the paragraphs (A–B). There is one extra heading.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endParaRPr lang="en-US" sz="5400" b="1" dirty="0"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DF6D16-C556-0E41-8FF3-035C889524F9}"/>
              </a:ext>
            </a:extLst>
          </p:cNvPr>
          <p:cNvSpPr txBox="1"/>
          <p:nvPr/>
        </p:nvSpPr>
        <p:spPr>
          <a:xfrm>
            <a:off x="705933" y="2264292"/>
            <a:ext cx="7073796" cy="36132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solidFill>
                  <a:srgbClr val="EE4000"/>
                </a:solidFill>
                <a:effectLst/>
              </a:rPr>
              <a:t>1. </a:t>
            </a:r>
            <a:r>
              <a:rPr lang="en-US" sz="4000" dirty="0">
                <a:effectLst/>
              </a:rPr>
              <a:t>Getting vocational training</a:t>
            </a:r>
          </a:p>
          <a:p>
            <a:pPr>
              <a:lnSpc>
                <a:spcPct val="200000"/>
              </a:lnSpc>
            </a:pPr>
            <a:r>
              <a:rPr lang="en-US" sz="4000" dirty="0">
                <a:solidFill>
                  <a:srgbClr val="EE4000"/>
                </a:solidFill>
                <a:effectLst/>
              </a:rPr>
              <a:t>2. </a:t>
            </a:r>
            <a:r>
              <a:rPr lang="en-US" sz="4000" dirty="0">
                <a:effectLst/>
              </a:rPr>
              <a:t>Earning a salary while studying</a:t>
            </a:r>
          </a:p>
          <a:p>
            <a:pPr>
              <a:lnSpc>
                <a:spcPct val="200000"/>
              </a:lnSpc>
            </a:pPr>
            <a:r>
              <a:rPr lang="en-US" sz="4000" dirty="0">
                <a:solidFill>
                  <a:srgbClr val="EE4000"/>
                </a:solidFill>
                <a:effectLst/>
              </a:rPr>
              <a:t>3. </a:t>
            </a:r>
            <a:r>
              <a:rPr lang="en-US" sz="4000" dirty="0">
                <a:effectLst/>
              </a:rPr>
              <a:t>Going to college or </a:t>
            </a:r>
            <a:r>
              <a:rPr lang="en-US" sz="4000" dirty="0" smtClean="0">
                <a:effectLst/>
              </a:rPr>
              <a:t>university</a:t>
            </a:r>
            <a:endParaRPr lang="en-US" sz="4000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03037" y="2743200"/>
            <a:ext cx="25417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smtClean="0">
                <a:solidFill>
                  <a:srgbClr val="FF0000"/>
                </a:solidFill>
              </a:rPr>
              <a:t>KEY:</a:t>
            </a:r>
          </a:p>
          <a:p>
            <a:r>
              <a:rPr lang="en-US" sz="5400" dirty="0" smtClean="0"/>
              <a:t>A – 3 </a:t>
            </a:r>
          </a:p>
          <a:p>
            <a:r>
              <a:rPr lang="en-US" sz="5400" dirty="0" smtClean="0"/>
              <a:t>B – 1 </a:t>
            </a:r>
            <a:endParaRPr lang="en-US" sz="5400" dirty="0"/>
          </a:p>
        </p:txBody>
      </p:sp>
      <p:sp>
        <p:nvSpPr>
          <p:cNvPr id="10" name="Rounded Rectangle 9"/>
          <p:cNvSpPr/>
          <p:nvPr/>
        </p:nvSpPr>
        <p:spPr>
          <a:xfrm>
            <a:off x="-286564" y="163923"/>
            <a:ext cx="5936250" cy="495212"/>
          </a:xfrm>
          <a:prstGeom prst="roundRect">
            <a:avLst/>
          </a:prstGeom>
          <a:solidFill>
            <a:srgbClr val="00B05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Georgia" panose="02040502050405020303" pitchFamily="18" charset="0"/>
              </a:rPr>
              <a:t>WHILE-READING</a:t>
            </a:r>
            <a:endParaRPr lang="en-US" sz="32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04125" y="1118567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517" y="102654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138463" y="1118876"/>
            <a:ext cx="107811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</a:rPr>
              <a:t>Read the article again and complete each gap with ONE word</a:t>
            </a:r>
            <a:r>
              <a:rPr lang="en-GB" sz="2800" b="1" dirty="0">
                <a:effectLst/>
                <a:ea typeface="Times New Roman" panose="02020603050405020304" pitchFamily="18" charset="0"/>
              </a:rPr>
              <a:t>. </a:t>
            </a:r>
            <a:endParaRPr lang="en-US" sz="5400" b="1" dirty="0"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4F006FC-F7CD-374D-931D-F031351EBC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95079"/>
              </p:ext>
            </p:extLst>
          </p:nvPr>
        </p:nvGraphicFramePr>
        <p:xfrm>
          <a:off x="372725" y="2009599"/>
          <a:ext cx="11446550" cy="45720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723275">
                  <a:extLst>
                    <a:ext uri="{9D8B030D-6E8A-4147-A177-3AD203B41FA5}">
                      <a16:colId xmlns:a16="http://schemas.microsoft.com/office/drawing/2014/main" val="3003752136"/>
                    </a:ext>
                  </a:extLst>
                </a:gridCol>
                <a:gridCol w="5723275">
                  <a:extLst>
                    <a:ext uri="{9D8B030D-6E8A-4147-A177-3AD203B41FA5}">
                      <a16:colId xmlns:a16="http://schemas.microsoft.com/office/drawing/2014/main" val="3921523825"/>
                    </a:ext>
                  </a:extLst>
                </a:gridCol>
              </a:tblGrid>
              <a:tr h="392822">
                <a:tc>
                  <a:txBody>
                    <a:bodyPr/>
                    <a:lstStyle/>
                    <a:p>
                      <a:pPr algn="ctr"/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</a:rPr>
                        <a:t>College or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</a:rPr>
                        <a:t>Vocational school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9928"/>
                  </a:ext>
                </a:extLst>
              </a:tr>
              <a:tr h="2583421">
                <a:tc>
                  <a:txBody>
                    <a:bodyPr/>
                    <a:lstStyle/>
                    <a:p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</a:rPr>
                        <a:t>• For students who want (1) 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effectLst/>
                        </a:rPr>
                        <a:t>___________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</a:rPr>
                        <a:t>learning</a:t>
                      </a:r>
                    </a:p>
                    <a:p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</a:rPr>
                        <a:t>• Get a (2) 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effectLst/>
                        </a:rPr>
                        <a:t>_________ 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</a:rPr>
                        <a:t>related to 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effectLst/>
                        </a:rPr>
                        <a:t>an</a:t>
                      </a:r>
                      <a:r>
                        <a:rPr lang="en-US" sz="3600" kern="1200" baseline="0" dirty="0" smtClean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effectLst/>
                        </a:rPr>
                        <a:t>academic 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</a:rPr>
                        <a:t>subject</a:t>
                      </a:r>
                    </a:p>
                    <a:p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</a:rPr>
                        <a:t>• Join different 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effectLst/>
                        </a:rPr>
                        <a:t>clubs</a:t>
                      </a:r>
                      <a:endParaRPr lang="en-US" sz="3600" kern="1200" dirty="0">
                        <a:solidFill>
                          <a:schemeClr val="dk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</a:rPr>
                        <a:t>• For students who want to work in 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effectLst/>
                        </a:rPr>
                        <a:t>a</a:t>
                      </a:r>
                      <a:r>
                        <a:rPr lang="en-US" sz="3600" kern="1200" baseline="0" dirty="0" smtClean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effectLst/>
                        </a:rPr>
                        <a:t>specific 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</a:rPr>
                        <a:t>(3) 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effectLst/>
                        </a:rPr>
                        <a:t>_______</a:t>
                      </a:r>
                      <a:endParaRPr lang="en-US" sz="36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</a:rPr>
                        <a:t>• </a:t>
                      </a:r>
                      <a:r>
                        <a:rPr lang="en-US" sz="3600" u="none" kern="1200" dirty="0">
                          <a:solidFill>
                            <a:schemeClr val="dk1"/>
                          </a:solidFill>
                          <a:effectLst/>
                        </a:rPr>
                        <a:t>Can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</a:rPr>
                        <a:t> offer 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effectLst/>
                        </a:rPr>
                        <a:t>a(n) 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</a:rPr>
                        <a:t>(4) __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_____________</a:t>
                      </a:r>
                    </a:p>
                    <a:p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• Finish their (5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) _________ </a:t>
                      </a:r>
                      <a:r>
                        <a:rPr lang="en-US" sz="3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quickly and start earning a salary</a:t>
                      </a:r>
                      <a:r>
                        <a:rPr lang="en-US" sz="3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en-US" sz="3600" kern="1200" dirty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93534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5CEA81C-449D-D645-9EF7-516DED7DA715}"/>
              </a:ext>
            </a:extLst>
          </p:cNvPr>
          <p:cNvSpPr txBox="1"/>
          <p:nvPr/>
        </p:nvSpPr>
        <p:spPr>
          <a:xfrm>
            <a:off x="832901" y="3182888"/>
            <a:ext cx="1669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4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formal</a:t>
            </a:r>
            <a:r>
              <a:rPr lang="x-none" sz="4000" dirty="0">
                <a:solidFill>
                  <a:srgbClr val="FF0000"/>
                </a:solidFill>
                <a:effectLst/>
              </a:rPr>
              <a:t> </a:t>
            </a:r>
            <a:endParaRPr lang="x-none" sz="40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9AB557-1A1A-1544-8DE0-F4552A1C4A39}"/>
              </a:ext>
            </a:extLst>
          </p:cNvPr>
          <p:cNvSpPr txBox="1"/>
          <p:nvPr/>
        </p:nvSpPr>
        <p:spPr>
          <a:xfrm>
            <a:off x="2692434" y="3741819"/>
            <a:ext cx="1748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4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degree</a:t>
            </a:r>
            <a:r>
              <a:rPr lang="x-none" sz="4000" dirty="0">
                <a:solidFill>
                  <a:srgbClr val="FF0000"/>
                </a:solidFill>
                <a:effectLst/>
              </a:rPr>
              <a:t> </a:t>
            </a:r>
            <a:endParaRPr lang="x-none" sz="40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FB623C-1240-344D-B424-331B2E83C342}"/>
              </a:ext>
            </a:extLst>
          </p:cNvPr>
          <p:cNvSpPr txBox="1"/>
          <p:nvPr/>
        </p:nvSpPr>
        <p:spPr>
          <a:xfrm>
            <a:off x="10196371" y="3196984"/>
            <a:ext cx="1363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r>
              <a:rPr lang="x-none" sz="4000" dirty="0">
                <a:solidFill>
                  <a:srgbClr val="FF0000"/>
                </a:solidFill>
                <a:effectLst/>
              </a:rPr>
              <a:t> </a:t>
            </a:r>
            <a:endParaRPr lang="x-none" sz="4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3822E9-E5E7-3D40-9F8D-408A123DFA67}"/>
              </a:ext>
            </a:extLst>
          </p:cNvPr>
          <p:cNvSpPr txBox="1"/>
          <p:nvPr/>
        </p:nvSpPr>
        <p:spPr>
          <a:xfrm>
            <a:off x="6324219" y="4295162"/>
            <a:ext cx="35074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4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apprenticeship</a:t>
            </a:r>
            <a:r>
              <a:rPr lang="x-none" sz="4000" dirty="0">
                <a:solidFill>
                  <a:srgbClr val="FF0000"/>
                </a:solidFill>
                <a:effectLst/>
              </a:rPr>
              <a:t> </a:t>
            </a:r>
            <a:endParaRPr lang="x-none" sz="40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025209-581E-F649-A669-88639EC95D23}"/>
              </a:ext>
            </a:extLst>
          </p:cNvPr>
          <p:cNvSpPr txBox="1"/>
          <p:nvPr/>
        </p:nvSpPr>
        <p:spPr>
          <a:xfrm>
            <a:off x="9514817" y="4829363"/>
            <a:ext cx="17851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endParaRPr lang="x-none" sz="4000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-286564" y="163923"/>
            <a:ext cx="5936250" cy="495212"/>
          </a:xfrm>
          <a:prstGeom prst="roundRect">
            <a:avLst/>
          </a:prstGeom>
          <a:solidFill>
            <a:srgbClr val="00B05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Georgia" panose="02040502050405020303" pitchFamily="18" charset="0"/>
              </a:rPr>
              <a:t>WHILE-READING</a:t>
            </a:r>
            <a:endParaRPr lang="en-US" sz="32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86822" y="1111574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8843" y="1853167"/>
            <a:ext cx="100543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0000"/>
                </a:solidFill>
                <a:effectLst/>
                <a:latin typeface="Calibri  "/>
                <a:ea typeface="Calibri" panose="020F0502020204030204" pitchFamily="34" charset="0"/>
              </a:rPr>
              <a:t>Which of the two options will be appropriate for you after leaving school? Why?</a:t>
            </a:r>
            <a:endParaRPr lang="x-none" sz="3200" dirty="0">
              <a:effectLst/>
              <a:latin typeface="Calibri  "/>
              <a:ea typeface="Times New Roman" panose="02020603050405020304" pitchFamily="18" charset="0"/>
            </a:endParaRPr>
          </a:p>
        </p:txBody>
      </p:sp>
      <p:pic>
        <p:nvPicPr>
          <p:cNvPr id="6146" name="Picture 2" descr="Ngọc Bách Online - IELTS Online Test | EDUCATION | Ý tưởng &amp; Từ vựng">
            <a:extLst>
              <a:ext uri="{FF2B5EF4-FFF2-40B4-BE49-F238E27FC236}">
                <a16:creationId xmlns:a16="http://schemas.microsoft.com/office/drawing/2014/main" id="{09407A3D-6FD6-8346-A768-FD504AAEC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294" y="2930385"/>
            <a:ext cx="6496425" cy="365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-286564" y="163923"/>
            <a:ext cx="5936250" cy="495212"/>
          </a:xfrm>
          <a:prstGeom prst="roundRect">
            <a:avLst/>
          </a:prstGeom>
          <a:solidFill>
            <a:schemeClr val="accent4">
              <a:lumMod val="7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Georgia" panose="02040502050405020303" pitchFamily="18" charset="0"/>
              </a:rPr>
              <a:t>POST-READING</a:t>
            </a:r>
            <a:endParaRPr lang="en-US" sz="32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2360959"/>
            <a:ext cx="106028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Some lexical items about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education options for school-leavers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Reading for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main ideas and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specific </a:t>
            </a:r>
            <a:r>
              <a:rPr lang="vi-VN" sz="3200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 about education journey for school-leavers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-380832" y="193067"/>
            <a:ext cx="5936250" cy="495212"/>
          </a:xfrm>
          <a:prstGeom prst="roundRect">
            <a:avLst/>
          </a:prstGeom>
          <a:solidFill>
            <a:srgbClr val="0070C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Georgia" panose="02040502050405020303" pitchFamily="18" charset="0"/>
              </a:rPr>
              <a:t>CONSOLIDATION</a:t>
            </a:r>
            <a:endParaRPr lang="en-US" sz="32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Prepare for Lesson 4 - Unit 7.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-380832" y="193067"/>
            <a:ext cx="5936250" cy="495212"/>
          </a:xfrm>
          <a:prstGeom prst="roundRect">
            <a:avLst/>
          </a:prstGeom>
          <a:solidFill>
            <a:srgbClr val="0070C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Georgia" panose="02040502050405020303" pitchFamily="18" charset="0"/>
              </a:rPr>
              <a:t>CONSOLIDATION</a:t>
            </a:r>
            <a:endParaRPr lang="en-US" sz="32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28"/>
          <p:cNvSpPr/>
          <p:nvPr/>
        </p:nvSpPr>
        <p:spPr>
          <a:xfrm>
            <a:off x="6273000" y="1091400"/>
            <a:ext cx="4287520" cy="4328161"/>
          </a:xfrm>
          <a:custGeom>
            <a:avLst/>
            <a:gdLst>
              <a:gd name="connsiteX0" fmla="*/ 1 w 4328161"/>
              <a:gd name="connsiteY0" fmla="*/ 3228992 h 4328161"/>
              <a:gd name="connsiteX1" fmla="*/ 1099170 w 4328161"/>
              <a:gd name="connsiteY1" fmla="*/ 4328161 h 4328161"/>
              <a:gd name="connsiteX2" fmla="*/ 1 w 4328161"/>
              <a:gd name="connsiteY2" fmla="*/ 4328161 h 4328161"/>
              <a:gd name="connsiteX3" fmla="*/ 4328160 w 4328161"/>
              <a:gd name="connsiteY3" fmla="*/ 2469508 h 4328161"/>
              <a:gd name="connsiteX4" fmla="*/ 4328160 w 4328161"/>
              <a:gd name="connsiteY4" fmla="*/ 2863231 h 4328161"/>
              <a:gd name="connsiteX5" fmla="*/ 3595688 w 4328161"/>
              <a:gd name="connsiteY5" fmla="*/ 3595704 h 4328161"/>
              <a:gd name="connsiteX6" fmla="*/ 4328161 w 4328161"/>
              <a:gd name="connsiteY6" fmla="*/ 2863230 h 4328161"/>
              <a:gd name="connsiteX7" fmla="*/ 4328161 w 4328161"/>
              <a:gd name="connsiteY7" fmla="*/ 4328160 h 4328161"/>
              <a:gd name="connsiteX8" fmla="*/ 2863232 w 4328161"/>
              <a:gd name="connsiteY8" fmla="*/ 4328160 h 4328161"/>
              <a:gd name="connsiteX9" fmla="*/ 2863231 w 4328161"/>
              <a:gd name="connsiteY9" fmla="*/ 4328161 h 4328161"/>
              <a:gd name="connsiteX10" fmla="*/ 2469508 w 4328161"/>
              <a:gd name="connsiteY10" fmla="*/ 4328161 h 4328161"/>
              <a:gd name="connsiteX11" fmla="*/ 0 w 4328161"/>
              <a:gd name="connsiteY11" fmla="*/ 1 h 4328161"/>
              <a:gd name="connsiteX12" fmla="*/ 1493519 w 4328161"/>
              <a:gd name="connsiteY12" fmla="*/ 1 h 4328161"/>
              <a:gd name="connsiteX13" fmla="*/ 0 w 4328161"/>
              <a:gd name="connsiteY13" fmla="*/ 1493519 h 4328161"/>
              <a:gd name="connsiteX14" fmla="*/ 2895600 w 4328161"/>
              <a:gd name="connsiteY14" fmla="*/ 0 h 4328161"/>
              <a:gd name="connsiteX15" fmla="*/ 4328160 w 4328161"/>
              <a:gd name="connsiteY15" fmla="*/ 0 h 4328161"/>
              <a:gd name="connsiteX16" fmla="*/ 4328160 w 4328161"/>
              <a:gd name="connsiteY16" fmla="*/ 1432560 h 4328161"/>
              <a:gd name="connsiteX17" fmla="*/ 1493520 w 4328161"/>
              <a:gd name="connsiteY17" fmla="*/ 0 h 4328161"/>
              <a:gd name="connsiteX18" fmla="*/ 1887242 w 4328161"/>
              <a:gd name="connsiteY18" fmla="*/ 0 h 4328161"/>
              <a:gd name="connsiteX19" fmla="*/ 2501878 w 4328161"/>
              <a:gd name="connsiteY19" fmla="*/ 0 h 4328161"/>
              <a:gd name="connsiteX20" fmla="*/ 4328160 w 4328161"/>
              <a:gd name="connsiteY20" fmla="*/ 1826283 h 4328161"/>
              <a:gd name="connsiteX21" fmla="*/ 4328160 w 4328161"/>
              <a:gd name="connsiteY21" fmla="*/ 2469507 h 4328161"/>
              <a:gd name="connsiteX22" fmla="*/ 2469508 w 4328161"/>
              <a:gd name="connsiteY22" fmla="*/ 4328160 h 4328161"/>
              <a:gd name="connsiteX23" fmla="*/ 1492892 w 4328161"/>
              <a:gd name="connsiteY23" fmla="*/ 4328160 h 4328161"/>
              <a:gd name="connsiteX24" fmla="*/ 0 w 4328161"/>
              <a:gd name="connsiteY24" fmla="*/ 2835268 h 4328161"/>
              <a:gd name="connsiteX25" fmla="*/ 0 w 4328161"/>
              <a:gd name="connsiteY25" fmla="*/ 1887242 h 4328161"/>
              <a:gd name="connsiteX26" fmla="*/ 0 w 4328161"/>
              <a:gd name="connsiteY26" fmla="*/ 1493520 h 4328161"/>
              <a:gd name="connsiteX27" fmla="*/ 1493520 w 4328161"/>
              <a:gd name="connsiteY27" fmla="*/ 1 h 4328161"/>
              <a:gd name="connsiteX28" fmla="*/ 1493519 w 4328161"/>
              <a:gd name="connsiteY28" fmla="*/ 1 h 4328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328161" h="4328161">
                <a:moveTo>
                  <a:pt x="1" y="3228992"/>
                </a:moveTo>
                <a:lnTo>
                  <a:pt x="1099170" y="4328161"/>
                </a:lnTo>
                <a:lnTo>
                  <a:pt x="1" y="4328161"/>
                </a:lnTo>
                <a:close/>
                <a:moveTo>
                  <a:pt x="4328160" y="2469508"/>
                </a:moveTo>
                <a:lnTo>
                  <a:pt x="4328160" y="2863231"/>
                </a:lnTo>
                <a:lnTo>
                  <a:pt x="3595688" y="3595704"/>
                </a:lnTo>
                <a:lnTo>
                  <a:pt x="4328161" y="2863230"/>
                </a:lnTo>
                <a:lnTo>
                  <a:pt x="4328161" y="4328160"/>
                </a:lnTo>
                <a:lnTo>
                  <a:pt x="2863232" y="4328160"/>
                </a:lnTo>
                <a:lnTo>
                  <a:pt x="2863231" y="4328161"/>
                </a:lnTo>
                <a:lnTo>
                  <a:pt x="2469508" y="4328161"/>
                </a:lnTo>
                <a:close/>
                <a:moveTo>
                  <a:pt x="0" y="1"/>
                </a:moveTo>
                <a:lnTo>
                  <a:pt x="1493519" y="1"/>
                </a:lnTo>
                <a:lnTo>
                  <a:pt x="0" y="1493519"/>
                </a:lnTo>
                <a:close/>
                <a:moveTo>
                  <a:pt x="2895600" y="0"/>
                </a:moveTo>
                <a:lnTo>
                  <a:pt x="4328160" y="0"/>
                </a:lnTo>
                <a:lnTo>
                  <a:pt x="4328160" y="1432560"/>
                </a:lnTo>
                <a:close/>
                <a:moveTo>
                  <a:pt x="1493520" y="0"/>
                </a:moveTo>
                <a:lnTo>
                  <a:pt x="1887242" y="0"/>
                </a:lnTo>
                <a:lnTo>
                  <a:pt x="2501878" y="0"/>
                </a:lnTo>
                <a:lnTo>
                  <a:pt x="4328160" y="1826283"/>
                </a:lnTo>
                <a:lnTo>
                  <a:pt x="4328160" y="2469507"/>
                </a:lnTo>
                <a:lnTo>
                  <a:pt x="2469508" y="4328160"/>
                </a:lnTo>
                <a:lnTo>
                  <a:pt x="1492892" y="4328160"/>
                </a:lnTo>
                <a:lnTo>
                  <a:pt x="0" y="2835268"/>
                </a:lnTo>
                <a:lnTo>
                  <a:pt x="0" y="1887242"/>
                </a:lnTo>
                <a:lnTo>
                  <a:pt x="0" y="1493520"/>
                </a:lnTo>
                <a:lnTo>
                  <a:pt x="1493520" y="1"/>
                </a:lnTo>
                <a:lnTo>
                  <a:pt x="1493519" y="1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l="-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5380664" y="386080"/>
            <a:ext cx="5911232" cy="5911232"/>
          </a:xfrm>
          <a:custGeom>
            <a:avLst/>
            <a:gdLst>
              <a:gd name="connsiteX0" fmla="*/ 1966905 w 5911232"/>
              <a:gd name="connsiteY0" fmla="*/ 5029201 h 5911232"/>
              <a:gd name="connsiteX1" fmla="*/ 2360628 w 5911232"/>
              <a:gd name="connsiteY1" fmla="*/ 5029201 h 5911232"/>
              <a:gd name="connsiteX2" fmla="*/ 2848936 w 5911232"/>
              <a:gd name="connsiteY2" fmla="*/ 5517509 h 5911232"/>
              <a:gd name="connsiteX3" fmla="*/ 3337244 w 5911232"/>
              <a:gd name="connsiteY3" fmla="*/ 5029201 h 5911232"/>
              <a:gd name="connsiteX4" fmla="*/ 3730967 w 5911232"/>
              <a:gd name="connsiteY4" fmla="*/ 5029201 h 5911232"/>
              <a:gd name="connsiteX5" fmla="*/ 2848936 w 5911232"/>
              <a:gd name="connsiteY5" fmla="*/ 5911232 h 5911232"/>
              <a:gd name="connsiteX6" fmla="*/ 867736 w 5911232"/>
              <a:gd name="connsiteY6" fmla="*/ 2194559 h 5911232"/>
              <a:gd name="connsiteX7" fmla="*/ 867736 w 5911232"/>
              <a:gd name="connsiteY7" fmla="*/ 2588282 h 5911232"/>
              <a:gd name="connsiteX8" fmla="*/ 393723 w 5911232"/>
              <a:gd name="connsiteY8" fmla="*/ 3062295 h 5911232"/>
              <a:gd name="connsiteX9" fmla="*/ 867736 w 5911232"/>
              <a:gd name="connsiteY9" fmla="*/ 3536308 h 5911232"/>
              <a:gd name="connsiteX10" fmla="*/ 2360628 w 5911232"/>
              <a:gd name="connsiteY10" fmla="*/ 5029200 h 5911232"/>
              <a:gd name="connsiteX11" fmla="*/ 1966905 w 5911232"/>
              <a:gd name="connsiteY11" fmla="*/ 5029200 h 5911232"/>
              <a:gd name="connsiteX12" fmla="*/ 867736 w 5911232"/>
              <a:gd name="connsiteY12" fmla="*/ 3930031 h 5911232"/>
              <a:gd name="connsiteX13" fmla="*/ 0 w 5911232"/>
              <a:gd name="connsiteY13" fmla="*/ 3062295 h 5911232"/>
              <a:gd name="connsiteX14" fmla="*/ 5195897 w 5911232"/>
              <a:gd name="connsiteY14" fmla="*/ 2133600 h 5911232"/>
              <a:gd name="connsiteX15" fmla="*/ 5911232 w 5911232"/>
              <a:gd name="connsiteY15" fmla="*/ 2848935 h 5911232"/>
              <a:gd name="connsiteX16" fmla="*/ 5195897 w 5911232"/>
              <a:gd name="connsiteY16" fmla="*/ 3564270 h 5911232"/>
              <a:gd name="connsiteX17" fmla="*/ 5195897 w 5911232"/>
              <a:gd name="connsiteY17" fmla="*/ 3170547 h 5911232"/>
              <a:gd name="connsiteX18" fmla="*/ 5517509 w 5911232"/>
              <a:gd name="connsiteY18" fmla="*/ 2848935 h 5911232"/>
              <a:gd name="connsiteX19" fmla="*/ 5195897 w 5911232"/>
              <a:gd name="connsiteY19" fmla="*/ 2527323 h 5911232"/>
              <a:gd name="connsiteX20" fmla="*/ 3369614 w 5911232"/>
              <a:gd name="connsiteY20" fmla="*/ 701041 h 5911232"/>
              <a:gd name="connsiteX21" fmla="*/ 3763336 w 5911232"/>
              <a:gd name="connsiteY21" fmla="*/ 701041 h 5911232"/>
              <a:gd name="connsiteX22" fmla="*/ 5195896 w 5911232"/>
              <a:gd name="connsiteY22" fmla="*/ 2133601 h 5911232"/>
              <a:gd name="connsiteX23" fmla="*/ 5195896 w 5911232"/>
              <a:gd name="connsiteY23" fmla="*/ 2527324 h 5911232"/>
              <a:gd name="connsiteX24" fmla="*/ 3062296 w 5911232"/>
              <a:gd name="connsiteY24" fmla="*/ 0 h 5911232"/>
              <a:gd name="connsiteX25" fmla="*/ 3763336 w 5911232"/>
              <a:gd name="connsiteY25" fmla="*/ 701040 h 5911232"/>
              <a:gd name="connsiteX26" fmla="*/ 3369614 w 5911232"/>
              <a:gd name="connsiteY26" fmla="*/ 701040 h 5911232"/>
              <a:gd name="connsiteX27" fmla="*/ 3062296 w 5911232"/>
              <a:gd name="connsiteY27" fmla="*/ 393722 h 5911232"/>
              <a:gd name="connsiteX28" fmla="*/ 2754978 w 5911232"/>
              <a:gd name="connsiteY28" fmla="*/ 701040 h 5911232"/>
              <a:gd name="connsiteX29" fmla="*/ 2361256 w 5911232"/>
              <a:gd name="connsiteY29" fmla="*/ 701040 h 591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911232" h="5911232">
                <a:moveTo>
                  <a:pt x="1966905" y="5029201"/>
                </a:moveTo>
                <a:lnTo>
                  <a:pt x="2360628" y="5029201"/>
                </a:lnTo>
                <a:lnTo>
                  <a:pt x="2848936" y="5517509"/>
                </a:lnTo>
                <a:lnTo>
                  <a:pt x="3337244" y="5029201"/>
                </a:lnTo>
                <a:lnTo>
                  <a:pt x="3730967" y="5029201"/>
                </a:lnTo>
                <a:lnTo>
                  <a:pt x="2848936" y="5911232"/>
                </a:lnTo>
                <a:close/>
                <a:moveTo>
                  <a:pt x="867736" y="2194559"/>
                </a:moveTo>
                <a:lnTo>
                  <a:pt x="867736" y="2588282"/>
                </a:lnTo>
                <a:lnTo>
                  <a:pt x="393723" y="3062295"/>
                </a:lnTo>
                <a:lnTo>
                  <a:pt x="867736" y="3536308"/>
                </a:lnTo>
                <a:lnTo>
                  <a:pt x="2360628" y="5029200"/>
                </a:lnTo>
                <a:lnTo>
                  <a:pt x="1966905" y="5029200"/>
                </a:lnTo>
                <a:lnTo>
                  <a:pt x="867736" y="3930031"/>
                </a:lnTo>
                <a:lnTo>
                  <a:pt x="0" y="3062295"/>
                </a:lnTo>
                <a:close/>
                <a:moveTo>
                  <a:pt x="5195897" y="2133600"/>
                </a:moveTo>
                <a:lnTo>
                  <a:pt x="5911232" y="2848935"/>
                </a:lnTo>
                <a:lnTo>
                  <a:pt x="5195897" y="3564270"/>
                </a:lnTo>
                <a:lnTo>
                  <a:pt x="5195897" y="3170547"/>
                </a:lnTo>
                <a:lnTo>
                  <a:pt x="5517509" y="2848935"/>
                </a:lnTo>
                <a:lnTo>
                  <a:pt x="5195897" y="2527323"/>
                </a:lnTo>
                <a:close/>
                <a:moveTo>
                  <a:pt x="3369614" y="701041"/>
                </a:moveTo>
                <a:lnTo>
                  <a:pt x="3763336" y="701041"/>
                </a:lnTo>
                <a:lnTo>
                  <a:pt x="5195896" y="2133601"/>
                </a:lnTo>
                <a:lnTo>
                  <a:pt x="5195896" y="2527324"/>
                </a:lnTo>
                <a:close/>
                <a:moveTo>
                  <a:pt x="3062296" y="0"/>
                </a:moveTo>
                <a:lnTo>
                  <a:pt x="3763336" y="701040"/>
                </a:lnTo>
                <a:lnTo>
                  <a:pt x="3369614" y="701040"/>
                </a:lnTo>
                <a:lnTo>
                  <a:pt x="3062296" y="393722"/>
                </a:lnTo>
                <a:lnTo>
                  <a:pt x="2754978" y="701040"/>
                </a:lnTo>
                <a:lnTo>
                  <a:pt x="2361256" y="70104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1" name="Right Triangle 30"/>
          <p:cNvSpPr/>
          <p:nvPr/>
        </p:nvSpPr>
        <p:spPr>
          <a:xfrm rot="5400000">
            <a:off x="0" y="0"/>
            <a:ext cx="1107440" cy="110744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Triangle 31"/>
          <p:cNvSpPr/>
          <p:nvPr/>
        </p:nvSpPr>
        <p:spPr>
          <a:xfrm rot="16200000">
            <a:off x="11084560" y="5749387"/>
            <a:ext cx="1107440" cy="110744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42447" y="1758240"/>
            <a:ext cx="60625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972A"/>
                </a:solidFill>
                <a:latin typeface="Algerian" panose="04020705040A02060702" pitchFamily="82" charset="0"/>
              </a:rPr>
              <a:t>Unit </a:t>
            </a:r>
            <a:r>
              <a:rPr lang="en-US" sz="3600" b="1" dirty="0" smtClean="0">
                <a:solidFill>
                  <a:srgbClr val="FF972A"/>
                </a:solidFill>
                <a:latin typeface="Algerian" panose="04020705040A02060702" pitchFamily="82" charset="0"/>
              </a:rPr>
              <a:t>7:</a:t>
            </a:r>
            <a:endParaRPr lang="en-US" sz="3600" b="1" dirty="0">
              <a:solidFill>
                <a:srgbClr val="FF972A"/>
              </a:solidFill>
              <a:latin typeface="Algerian" panose="04020705040A02060702" pitchFamily="82" charset="0"/>
            </a:endParaRPr>
          </a:p>
          <a:p>
            <a:pPr algn="ctr"/>
            <a:r>
              <a:rPr lang="en-US" sz="3600" b="1" dirty="0" smtClean="0">
                <a:solidFill>
                  <a:srgbClr val="FF972A"/>
                </a:solidFill>
                <a:latin typeface="Algerian" panose="04020705040A02060702" pitchFamily="82" charset="0"/>
              </a:rPr>
              <a:t>Education options for school-leavers</a:t>
            </a:r>
            <a:endParaRPr lang="en-US" sz="3600" b="1" dirty="0">
              <a:solidFill>
                <a:srgbClr val="FF972A"/>
              </a:solidFill>
              <a:latin typeface="Algerian" panose="04020705040A02060702" pitchFamily="8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7581" y="3512566"/>
            <a:ext cx="5840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3: READING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4200" y="20605"/>
            <a:ext cx="1365504" cy="13609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923" y="4479414"/>
            <a:ext cx="2428703" cy="19030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32792" y="3942843"/>
            <a:ext cx="4413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Options for school-leavers</a:t>
            </a:r>
          </a:p>
        </p:txBody>
      </p:sp>
    </p:spTree>
    <p:extLst>
      <p:ext uri="{BB962C8B-B14F-4D97-AF65-F5344CB8AC3E}">
        <p14:creationId xmlns:p14="http://schemas.microsoft.com/office/powerpoint/2010/main" val="48142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299" y="2140216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PRE-READING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244192" y="3339718"/>
            <a:ext cx="2119318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WHILE-READING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5727105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Answer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question.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2" y="2073483"/>
            <a:ext cx="5727106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1" y="2978473"/>
            <a:ext cx="5727107" cy="14326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</a:t>
            </a:r>
            <a:r>
              <a:rPr lang="en-US" dirty="0" smtClean="0">
                <a:solidFill>
                  <a:schemeClr val="tx1"/>
                </a:solidFill>
              </a:rPr>
              <a:t>2: </a:t>
            </a:r>
            <a:r>
              <a:rPr lang="en-US" sz="18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Match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the highlighted words with their meanings</a:t>
            </a:r>
            <a:r>
              <a:rPr lang="x-none" dirty="0">
                <a:solidFill>
                  <a:schemeClr val="tx1"/>
                </a:solidFill>
                <a:effectLst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Task </a:t>
            </a:r>
            <a:r>
              <a:rPr lang="en-GB" sz="1800" dirty="0" smtClean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3: </a:t>
            </a:r>
            <a:r>
              <a:rPr lang="en-US" sz="18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Match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the </a:t>
            </a:r>
            <a:r>
              <a:rPr lang="en-US" sz="18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headings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with the </a:t>
            </a:r>
            <a:r>
              <a:rPr lang="en-US" sz="18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paragraphs.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1800" dirty="0" smtClean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Task 4</a:t>
            </a:r>
            <a:r>
              <a:rPr lang="en-US" sz="1800" dirty="0" smtClean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: C</a:t>
            </a:r>
            <a:r>
              <a:rPr lang="en-US" sz="1800" dirty="0" smtClean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omplete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each gap with ONE word.</a:t>
            </a: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endParaRPr lang="x-none" sz="18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7" cy="65524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03851" y="2467918"/>
            <a:ext cx="762448" cy="871800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834032" y="4594022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POST-READING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675662"/>
            <a:ext cx="5727104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086876" y="4927096"/>
            <a:ext cx="747156" cy="75797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995376" y="5685068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63510" y="3694821"/>
            <a:ext cx="562022" cy="8992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4" y="4616883"/>
            <a:ext cx="5727104" cy="643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Discussion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READING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3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92859" y="560657"/>
            <a:ext cx="6606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ANSWER THE </a:t>
            </a:r>
            <a:r>
              <a:rPr lang="en-US" sz="40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QUESTIONS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33DF88-C599-674C-BFBF-AE762C73D7A3}"/>
              </a:ext>
            </a:extLst>
          </p:cNvPr>
          <p:cNvSpPr txBox="1"/>
          <p:nvPr/>
        </p:nvSpPr>
        <p:spPr>
          <a:xfrm>
            <a:off x="897468" y="4417737"/>
            <a:ext cx="4448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effectLst/>
                <a:latin typeface="Calibri  "/>
                <a:ea typeface="Times New Roman" panose="02020603050405020304" pitchFamily="18" charset="0"/>
              </a:rPr>
              <a:t>A vocational school student</a:t>
            </a:r>
            <a:r>
              <a:rPr lang="x-none" sz="2800" dirty="0">
                <a:effectLst/>
                <a:latin typeface="Calibri  "/>
              </a:rPr>
              <a:t> </a:t>
            </a:r>
            <a:endParaRPr lang="x-none" sz="2800" dirty="0">
              <a:latin typeface="Calibri  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C0355A-E5E0-8447-8337-5875849B7FFF}"/>
              </a:ext>
            </a:extLst>
          </p:cNvPr>
          <p:cNvSpPr txBox="1"/>
          <p:nvPr/>
        </p:nvSpPr>
        <p:spPr>
          <a:xfrm>
            <a:off x="6836175" y="4322183"/>
            <a:ext cx="3697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effectLst/>
                <a:ea typeface="Times New Roman" panose="02020603050405020304" pitchFamily="18" charset="0"/>
              </a:rPr>
              <a:t>A university student</a:t>
            </a:r>
            <a:r>
              <a:rPr lang="x-none" sz="3200" b="1" dirty="0">
                <a:effectLst/>
              </a:rPr>
              <a:t> </a:t>
            </a:r>
            <a:endParaRPr lang="x-none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8A0B9A-4769-5042-B60E-908B13288BE3}"/>
              </a:ext>
            </a:extLst>
          </p:cNvPr>
          <p:cNvSpPr txBox="1"/>
          <p:nvPr/>
        </p:nvSpPr>
        <p:spPr>
          <a:xfrm>
            <a:off x="701873" y="5046105"/>
            <a:ext cx="107882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effectLst/>
                <a:latin typeface="Calibri  "/>
                <a:ea typeface="Calibri" panose="020F0502020204030204" pitchFamily="34" charset="0"/>
              </a:rPr>
              <a:t>1. Which of the two options for school-leavers is more common in your town?</a:t>
            </a:r>
            <a:endParaRPr lang="x-none" sz="2800" dirty="0">
              <a:effectLst/>
              <a:latin typeface="Calibri  "/>
              <a:ea typeface="Times New Roman" panose="02020603050405020304" pitchFamily="18" charset="0"/>
            </a:endParaRPr>
          </a:p>
          <a:p>
            <a:r>
              <a:rPr lang="en-US" sz="2800" i="1" dirty="0">
                <a:effectLst/>
                <a:latin typeface="Calibri  "/>
                <a:ea typeface="Calibri" panose="020F0502020204030204" pitchFamily="34" charset="0"/>
              </a:rPr>
              <a:t>2. Can you think of other options</a:t>
            </a:r>
            <a:r>
              <a:rPr lang="en-US" sz="2800" i="1" dirty="0" smtClean="0">
                <a:effectLst/>
                <a:latin typeface="Calibri  "/>
                <a:ea typeface="Calibri" panose="020F0502020204030204" pitchFamily="34" charset="0"/>
              </a:rPr>
              <a:t>?</a:t>
            </a:r>
            <a:endParaRPr lang="x-none" sz="2800" dirty="0">
              <a:effectLst/>
              <a:latin typeface="Calibri  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12" t="-281" r="-412" b="10083"/>
          <a:stretch/>
        </p:blipFill>
        <p:spPr>
          <a:xfrm>
            <a:off x="1150096" y="1142326"/>
            <a:ext cx="9891809" cy="327541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-730502" y="113150"/>
            <a:ext cx="5403959" cy="4952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Georgia" panose="02040502050405020303" pitchFamily="18" charset="0"/>
              </a:rPr>
              <a:t>WARM</a:t>
            </a:r>
            <a:r>
              <a:rPr lang="en-US" sz="3200" dirty="0" smtClean="0">
                <a:latin typeface="Georgia" panose="02040502050405020303" pitchFamily="18" charset="0"/>
              </a:rPr>
              <a:t> - </a:t>
            </a:r>
            <a:r>
              <a:rPr lang="en-US" sz="3200" b="1" dirty="0" smtClean="0">
                <a:latin typeface="Georgia" panose="02040502050405020303" pitchFamily="18" charset="0"/>
              </a:rPr>
              <a:t>UP</a:t>
            </a:r>
            <a:endParaRPr lang="en-US" sz="32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7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56256" y="940455"/>
            <a:ext cx="5231128" cy="1121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E36427"/>
                </a:solidFill>
              </a:rPr>
              <a:t>opportunity (n)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2691" y="1980915"/>
            <a:ext cx="31129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x-none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ˌɒ</a:t>
            </a:r>
            <a:r>
              <a:rPr lang="x-none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p.ə</a:t>
            </a:r>
            <a:r>
              <a:rPr lang="x-none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ˈ</a:t>
            </a:r>
            <a:r>
              <a:rPr lang="x-none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x-none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ʃ</a:t>
            </a:r>
            <a:r>
              <a:rPr lang="x-none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x-none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ː</a:t>
            </a:r>
            <a:r>
              <a:rPr lang="x-none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.nə.ti/</a:t>
            </a:r>
            <a:r>
              <a:rPr lang="x-none" sz="4400" b="1" dirty="0">
                <a:solidFill>
                  <a:srgbClr val="FF0000"/>
                </a:solidFill>
                <a:effectLst/>
              </a:rPr>
              <a:t> 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BDC2AE-66DD-C744-A39C-68A3B54A26B8}"/>
              </a:ext>
            </a:extLst>
          </p:cNvPr>
          <p:cNvSpPr txBox="1"/>
          <p:nvPr/>
        </p:nvSpPr>
        <p:spPr>
          <a:xfrm>
            <a:off x="656256" y="4531902"/>
            <a:ext cx="58875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a time when a particular situation makes it possible to do or achieve something</a:t>
            </a:r>
            <a:endParaRPr lang="x-none" sz="3200" dirty="0"/>
          </a:p>
        </p:txBody>
      </p:sp>
      <p:pic>
        <p:nvPicPr>
          <p:cNvPr id="5" name="eus75244" descr="eus75244">
            <a:hlinkClick r:id="" action="ppaction://media"/>
            <a:extLst>
              <a:ext uri="{FF2B5EF4-FFF2-40B4-BE49-F238E27FC236}">
                <a16:creationId xmlns:a16="http://schemas.microsoft.com/office/drawing/2014/main" id="{B59C2FCC-35E0-DE4B-860D-4C2D2ACBF4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41696" y="2781406"/>
            <a:ext cx="642597" cy="642597"/>
          </a:xfrm>
          <a:prstGeom prst="rect">
            <a:avLst/>
          </a:prstGeom>
        </p:spPr>
      </p:pic>
      <p:pic>
        <p:nvPicPr>
          <p:cNvPr id="2050" name="Picture 2" descr="Opportunity is the Guide. Money is the Tool. - Erik Weir">
            <a:extLst>
              <a:ext uri="{FF2B5EF4-FFF2-40B4-BE49-F238E27FC236}">
                <a16:creationId xmlns:a16="http://schemas.microsoft.com/office/drawing/2014/main" id="{24D00A0A-DD0F-234D-B7DE-B66E577E8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745" y="1393808"/>
            <a:ext cx="5044960" cy="335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-730502" y="113150"/>
            <a:ext cx="5679574" cy="495212"/>
          </a:xfrm>
          <a:prstGeom prst="roundRect">
            <a:avLst/>
          </a:prstGeom>
          <a:solidFill>
            <a:srgbClr val="D98F9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Georgia" panose="02040502050405020303" pitchFamily="18" charset="0"/>
              </a:rPr>
              <a:t>PRE-READING</a:t>
            </a:r>
            <a:endParaRPr lang="en-US" sz="3200" b="1" dirty="0">
              <a:latin typeface="Georgia" panose="020405020504050203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BDC2AE-66DD-C744-A39C-68A3B54A26B8}"/>
              </a:ext>
            </a:extLst>
          </p:cNvPr>
          <p:cNvSpPr txBox="1"/>
          <p:nvPr/>
        </p:nvSpPr>
        <p:spPr>
          <a:xfrm>
            <a:off x="2340272" y="3504312"/>
            <a:ext cx="19677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</a:rPr>
              <a:t>cơ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hội</a:t>
            </a:r>
            <a:endParaRPr lang="x-none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2" grpId="0"/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94438" y="1214067"/>
            <a:ext cx="5883582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E36427"/>
                </a:solidFill>
              </a:rPr>
              <a:t>i</a:t>
            </a:r>
            <a:r>
              <a:rPr lang="en-US" sz="6000" b="1" dirty="0" smtClean="0">
                <a:solidFill>
                  <a:srgbClr val="E36427"/>
                </a:solidFill>
              </a:rPr>
              <a:t>ndependently</a:t>
            </a:r>
            <a:r>
              <a:rPr lang="en-US" sz="6600" b="1" dirty="0" smtClean="0">
                <a:solidFill>
                  <a:srgbClr val="E36427"/>
                </a:solidFill>
              </a:rPr>
              <a:t> </a:t>
            </a:r>
            <a:r>
              <a:rPr lang="en-US" sz="4400" dirty="0" smtClean="0">
                <a:solidFill>
                  <a:srgbClr val="E36427"/>
                </a:solidFill>
              </a:rPr>
              <a:t>(</a:t>
            </a:r>
            <a:r>
              <a:rPr lang="en-US" sz="4400" dirty="0" err="1" smtClean="0">
                <a:solidFill>
                  <a:srgbClr val="E36427"/>
                </a:solidFill>
              </a:rPr>
              <a:t>adv</a:t>
            </a:r>
            <a:r>
              <a:rPr lang="en-US" sz="4400" dirty="0">
                <a:solidFill>
                  <a:srgbClr val="E36427"/>
                </a:solidFill>
              </a:rPr>
              <a:t>) </a:t>
            </a:r>
            <a:endParaRPr lang="en-US" sz="7200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41515" y="2932745"/>
            <a:ext cx="35316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x-none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ˌɪ</a:t>
            </a:r>
            <a:r>
              <a:rPr lang="x-none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n.d</a:t>
            </a:r>
            <a:r>
              <a:rPr lang="x-none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ɪˈ</a:t>
            </a:r>
            <a:r>
              <a:rPr lang="x-none" sz="32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pen.dənt.li/</a:t>
            </a:r>
            <a:endParaRPr lang="x-none" sz="3200" b="1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4098" name="Picture 2" descr="Critical là gì và cấu trúc từ Critical trong câu Tiếng Anh">
            <a:extLst>
              <a:ext uri="{FF2B5EF4-FFF2-40B4-BE49-F238E27FC236}">
                <a16:creationId xmlns:a16="http://schemas.microsoft.com/office/drawing/2014/main" id="{C9E3742C-4F05-644D-B0E8-63FBDBA62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624" y="2026747"/>
            <a:ext cx="5368058" cy="322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CE2437-5AC7-FC4F-AEE1-2CD50EB5CCDA}"/>
              </a:ext>
            </a:extLst>
          </p:cNvPr>
          <p:cNvSpPr txBox="1"/>
          <p:nvPr/>
        </p:nvSpPr>
        <p:spPr>
          <a:xfrm>
            <a:off x="353124" y="4924416"/>
            <a:ext cx="65591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without being connected with or influenced by something or by each other</a:t>
            </a:r>
            <a:endParaRPr lang="x-none" sz="3200" dirty="0"/>
          </a:p>
        </p:txBody>
      </p:sp>
      <p:pic>
        <p:nvPicPr>
          <p:cNvPr id="5" name="independently" descr="independently">
            <a:hlinkClick r:id="" action="ppaction://media"/>
            <a:extLst>
              <a:ext uri="{FF2B5EF4-FFF2-40B4-BE49-F238E27FC236}">
                <a16:creationId xmlns:a16="http://schemas.microsoft.com/office/drawing/2014/main" id="{842317DD-FBFC-0446-BF6E-7952729CCB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38310" y="3539345"/>
            <a:ext cx="594373" cy="594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CBDC2AE-66DD-C744-A39C-68A3B54A26B8}"/>
              </a:ext>
            </a:extLst>
          </p:cNvPr>
          <p:cNvSpPr txBox="1"/>
          <p:nvPr/>
        </p:nvSpPr>
        <p:spPr>
          <a:xfrm>
            <a:off x="2452340" y="4216530"/>
            <a:ext cx="19677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</a:rPr>
              <a:t>độc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lập</a:t>
            </a:r>
            <a:endParaRPr lang="x-none" sz="4000" b="1" dirty="0">
              <a:solidFill>
                <a:srgbClr val="0070C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-730502" y="113150"/>
            <a:ext cx="5679574" cy="495212"/>
          </a:xfrm>
          <a:prstGeom prst="roundRect">
            <a:avLst/>
          </a:prstGeom>
          <a:solidFill>
            <a:srgbClr val="D98F9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Georgia" panose="02040502050405020303" pitchFamily="18" charset="0"/>
              </a:rPr>
              <a:t>PRE-READING</a:t>
            </a:r>
            <a:endParaRPr lang="en-US" sz="32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085040" y="1370807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E36427"/>
                </a:solidFill>
              </a:rPr>
              <a:t>hands-on </a:t>
            </a:r>
            <a:r>
              <a:rPr lang="en-US" sz="4800" dirty="0">
                <a:solidFill>
                  <a:srgbClr val="E36427"/>
                </a:solidFill>
              </a:rPr>
              <a:t>(adj) </a:t>
            </a:r>
            <a:endParaRPr lang="en-US" sz="4800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1419" y="2273726"/>
            <a:ext cx="24833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b="1" dirty="0">
                <a:solidFill>
                  <a:srgbClr val="FF0000"/>
                </a:solidFill>
                <a:effectLst/>
                <a:latin typeface="Calibri  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x-none" sz="3200" b="1" dirty="0">
                <a:solidFill>
                  <a:srgbClr val="FF0000"/>
                </a:solidFill>
                <a:effectLst/>
                <a:latin typeface="Calibri  "/>
                <a:ea typeface="Times New Roman" panose="02020603050405020304" pitchFamily="18" charset="0"/>
              </a:rPr>
              <a:t>ˌ</a:t>
            </a:r>
            <a:r>
              <a:rPr lang="x-none" sz="3200" b="1" dirty="0">
                <a:solidFill>
                  <a:srgbClr val="FF0000"/>
                </a:solidFill>
                <a:effectLst/>
                <a:latin typeface="Calibri  "/>
                <a:ea typeface="Times New Roman" panose="02020603050405020304" pitchFamily="18" charset="0"/>
                <a:cs typeface="Arial" panose="020B0604020202020204" pitchFamily="34" charset="0"/>
              </a:rPr>
              <a:t>hænd</a:t>
            </a:r>
            <a:r>
              <a:rPr lang="x-none" sz="3200" b="1" dirty="0">
                <a:solidFill>
                  <a:srgbClr val="FF0000"/>
                </a:solidFill>
                <a:effectLst/>
                <a:latin typeface="Calibri  "/>
                <a:ea typeface="Times New Roman" panose="02020603050405020304" pitchFamily="18" charset="0"/>
              </a:rPr>
              <a:t>ˈ</a:t>
            </a:r>
            <a:r>
              <a:rPr lang="x-none" sz="3200" b="1" dirty="0">
                <a:solidFill>
                  <a:srgbClr val="FF0000"/>
                </a:solidFill>
                <a:effectLst/>
                <a:latin typeface="Calibri  "/>
                <a:ea typeface="Times New Roman" panose="02020603050405020304" pitchFamily="18" charset="0"/>
                <a:cs typeface="Arial" panose="020B0604020202020204" pitchFamily="34" charset="0"/>
              </a:rPr>
              <a:t>z</a:t>
            </a:r>
            <a:r>
              <a:rPr lang="x-none" sz="3200" b="1" dirty="0">
                <a:solidFill>
                  <a:srgbClr val="FF0000"/>
                </a:solidFill>
                <a:effectLst/>
                <a:latin typeface="Calibri  "/>
                <a:ea typeface="Times New Roman" panose="02020603050405020304" pitchFamily="18" charset="0"/>
              </a:rPr>
              <a:t>ɒ</a:t>
            </a:r>
            <a:r>
              <a:rPr lang="x-none" sz="3200" b="1" dirty="0">
                <a:solidFill>
                  <a:srgbClr val="FF0000"/>
                </a:solidFill>
                <a:effectLst/>
                <a:latin typeface="Calibri  "/>
                <a:ea typeface="Times New Roman" panose="02020603050405020304" pitchFamily="18" charset="0"/>
                <a:cs typeface="Arial" panose="020B0604020202020204" pitchFamily="34" charset="0"/>
              </a:rPr>
              <a:t>n/</a:t>
            </a:r>
            <a:r>
              <a:rPr lang="x-none" sz="4400" b="1" dirty="0">
                <a:solidFill>
                  <a:srgbClr val="FF0000"/>
                </a:solidFill>
                <a:effectLst/>
                <a:latin typeface="Calibri  "/>
              </a:rPr>
              <a:t> </a:t>
            </a:r>
            <a:endParaRPr lang="x-none" sz="4400" b="1" dirty="0">
              <a:solidFill>
                <a:srgbClr val="FF0000"/>
              </a:solidFill>
              <a:effectLst/>
              <a:latin typeface="Calibri  "/>
              <a:ea typeface="Times New Roman" panose="02020603050405020304" pitchFamily="18" charset="0"/>
            </a:endParaRPr>
          </a:p>
        </p:txBody>
      </p:sp>
      <p:pic>
        <p:nvPicPr>
          <p:cNvPr id="4" name="uscld00626" descr="uscld00626">
            <a:hlinkClick r:id="" action="ppaction://media"/>
            <a:extLst>
              <a:ext uri="{FF2B5EF4-FFF2-40B4-BE49-F238E27FC236}">
                <a16:creationId xmlns:a16="http://schemas.microsoft.com/office/drawing/2014/main" id="{B975A8B5-FF29-C14E-94A9-A5828988EA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66705" y="3070433"/>
            <a:ext cx="812800" cy="812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FCF2EF-F702-8C46-92FA-9BB4C3C7AE7D}"/>
              </a:ext>
            </a:extLst>
          </p:cNvPr>
          <p:cNvSpPr txBox="1"/>
          <p:nvPr/>
        </p:nvSpPr>
        <p:spPr>
          <a:xfrm>
            <a:off x="666257" y="4772462"/>
            <a:ext cx="66193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doing something rather than just talking about it</a:t>
            </a:r>
            <a:endParaRPr lang="x-none" sz="3600" dirty="0"/>
          </a:p>
        </p:txBody>
      </p:sp>
      <p:pic>
        <p:nvPicPr>
          <p:cNvPr id="3074" name="Picture 2" descr="Hands On | Quezon City">
            <a:extLst>
              <a:ext uri="{FF2B5EF4-FFF2-40B4-BE49-F238E27FC236}">
                <a16:creationId xmlns:a16="http://schemas.microsoft.com/office/drawing/2014/main" id="{139F25F2-C4D6-EC4F-9ECF-140C4601C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984" y="1574211"/>
            <a:ext cx="3596216" cy="359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CBDC2AE-66DD-C744-A39C-68A3B54A26B8}"/>
              </a:ext>
            </a:extLst>
          </p:cNvPr>
          <p:cNvSpPr txBox="1"/>
          <p:nvPr/>
        </p:nvSpPr>
        <p:spPr>
          <a:xfrm>
            <a:off x="2461767" y="4064576"/>
            <a:ext cx="19677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</a:rPr>
              <a:t>thực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tế</a:t>
            </a:r>
            <a:endParaRPr lang="x-none" sz="4000" b="1" dirty="0">
              <a:solidFill>
                <a:srgbClr val="0070C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-730502" y="113150"/>
            <a:ext cx="5679574" cy="495212"/>
          </a:xfrm>
          <a:prstGeom prst="roundRect">
            <a:avLst/>
          </a:prstGeom>
          <a:solidFill>
            <a:srgbClr val="D98F9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Georgia" panose="02040502050405020303" pitchFamily="18" charset="0"/>
              </a:rPr>
              <a:t>PRE-READING</a:t>
            </a:r>
            <a:endParaRPr lang="en-US" sz="32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2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342101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E36427"/>
                </a:solidFill>
              </a:rPr>
              <a:t>salary</a:t>
            </a:r>
            <a:r>
              <a:rPr lang="en-US" sz="4800" b="1" dirty="0">
                <a:solidFill>
                  <a:srgbClr val="E36427"/>
                </a:solidFill>
              </a:rPr>
              <a:t> </a:t>
            </a:r>
            <a:r>
              <a:rPr lang="en-US" sz="4800" dirty="0">
                <a:solidFill>
                  <a:srgbClr val="E36427"/>
                </a:solidFill>
              </a:rPr>
              <a:t>(n)</a:t>
            </a:r>
            <a:endParaRPr lang="en-US" sz="4800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60827" y="2384439"/>
            <a:ext cx="2157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36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x-none" sz="36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ˈ</a:t>
            </a:r>
            <a:r>
              <a:rPr lang="x-none" sz="36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sæl.ər.i/</a:t>
            </a:r>
            <a:endParaRPr lang="x-none" sz="3600" b="1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3" name="platform__gb_1" descr="platform__gb_1">
            <a:hlinkClick r:id="" action="ppaction://media"/>
            <a:extLst>
              <a:ext uri="{FF2B5EF4-FFF2-40B4-BE49-F238E27FC236}">
                <a16:creationId xmlns:a16="http://schemas.microsoft.com/office/drawing/2014/main" id="{A5FE5377-E88E-5143-9A0E-19137D398D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54083" y="-1896896"/>
            <a:ext cx="283110" cy="2831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7B6C701-D141-E949-888C-B7EA75EC1F28}"/>
              </a:ext>
            </a:extLst>
          </p:cNvPr>
          <p:cNvSpPr txBox="1"/>
          <p:nvPr/>
        </p:nvSpPr>
        <p:spPr>
          <a:xfrm>
            <a:off x="309097" y="4583764"/>
            <a:ext cx="79248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money that employees receive for doing their job, especially professional employees or people working in an office, usually paid every month</a:t>
            </a:r>
            <a:endParaRPr lang="x-none" sz="3200" dirty="0"/>
          </a:p>
        </p:txBody>
      </p:sp>
      <p:pic>
        <p:nvPicPr>
          <p:cNvPr id="4098" name="Picture 2" descr="Cách phân biệt Wage - Salary - Income">
            <a:extLst>
              <a:ext uri="{FF2B5EF4-FFF2-40B4-BE49-F238E27FC236}">
                <a16:creationId xmlns:a16="http://schemas.microsoft.com/office/drawing/2014/main" id="{BE940228-5C26-C24F-9A55-CE8FF19F1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98" y="1125083"/>
            <a:ext cx="4921450" cy="328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alary__gb_2">
            <a:hlinkClick r:id="" action="ppaction://media"/>
            <a:extLst>
              <a:ext uri="{FF2B5EF4-FFF2-40B4-BE49-F238E27FC236}">
                <a16:creationId xmlns:a16="http://schemas.microsoft.com/office/drawing/2014/main" id="{E7A7828F-5976-32F6-7D50-DB25548F191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108241" y="3143915"/>
            <a:ext cx="635591" cy="6355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BDC2AE-66DD-C744-A39C-68A3B54A26B8}"/>
              </a:ext>
            </a:extLst>
          </p:cNvPr>
          <p:cNvSpPr txBox="1"/>
          <p:nvPr/>
        </p:nvSpPr>
        <p:spPr>
          <a:xfrm>
            <a:off x="2358073" y="3827692"/>
            <a:ext cx="32225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</a:rPr>
              <a:t>tiền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lương</a:t>
            </a:r>
            <a:endParaRPr lang="x-none" sz="4000" b="1" dirty="0">
              <a:solidFill>
                <a:srgbClr val="0070C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-730502" y="113150"/>
            <a:ext cx="5679574" cy="495212"/>
          </a:xfrm>
          <a:prstGeom prst="roundRect">
            <a:avLst/>
          </a:prstGeom>
          <a:solidFill>
            <a:srgbClr val="D98F9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Georgia" panose="02040502050405020303" pitchFamily="18" charset="0"/>
              </a:rPr>
              <a:t>PRE-READING</a:t>
            </a:r>
            <a:endParaRPr lang="en-US" sz="32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2" grpId="0"/>
      <p:bldP spid="13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730502" y="113150"/>
            <a:ext cx="5679574" cy="495212"/>
          </a:xfrm>
          <a:prstGeom prst="roundRect">
            <a:avLst/>
          </a:prstGeom>
          <a:solidFill>
            <a:srgbClr val="D98F9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Georgia" panose="02040502050405020303" pitchFamily="18" charset="0"/>
              </a:rPr>
              <a:t>PRE-READING</a:t>
            </a:r>
            <a:endParaRPr lang="en-US" sz="3200" b="1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6587" y="1076174"/>
            <a:ext cx="5338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972A"/>
                </a:solidFill>
                <a:latin typeface="Algerian" panose="04020705040A02060702" pitchFamily="82" charset="0"/>
              </a:rPr>
              <a:t>VOCABULARY</a:t>
            </a:r>
            <a:endParaRPr lang="en-US" sz="4000" b="1" dirty="0">
              <a:solidFill>
                <a:srgbClr val="FF972A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588390" y="2213175"/>
            <a:ext cx="6502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cs typeface="Times New Roman" panose="02020603050405020304" pitchFamily="18" charset="0"/>
              </a:rPr>
              <a:t>1. </a:t>
            </a:r>
            <a:endParaRPr lang="en-US" sz="3600" b="1" dirty="0">
              <a:cs typeface="Times New Roman" panose="02020603050405020304" pitchFamily="18" charset="0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4322988" y="2170873"/>
            <a:ext cx="35198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x-none" sz="3600" b="1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x-none" sz="3600" b="1" dirty="0">
                <a:solidFill>
                  <a:srgbClr val="C00000"/>
                </a:solidFill>
                <a:ea typeface="Times New Roman" panose="02020603050405020304" pitchFamily="18" charset="0"/>
              </a:rPr>
              <a:t>ˌɒ</a:t>
            </a:r>
            <a:r>
              <a:rPr lang="x-none" sz="3600" b="1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p.ə</a:t>
            </a:r>
            <a:r>
              <a:rPr lang="x-none" sz="3600" b="1" dirty="0">
                <a:solidFill>
                  <a:srgbClr val="C00000"/>
                </a:solidFill>
                <a:ea typeface="Times New Roman" panose="02020603050405020304" pitchFamily="18" charset="0"/>
              </a:rPr>
              <a:t>ˈ</a:t>
            </a:r>
            <a:r>
              <a:rPr lang="x-none" sz="3600" b="1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x-none" sz="3600" b="1" dirty="0">
                <a:solidFill>
                  <a:srgbClr val="C00000"/>
                </a:solidFill>
                <a:ea typeface="Times New Roman" panose="02020603050405020304" pitchFamily="18" charset="0"/>
              </a:rPr>
              <a:t>ʃ</a:t>
            </a:r>
            <a:r>
              <a:rPr lang="x-none" sz="3600" b="1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x-none" sz="3600" b="1" dirty="0">
                <a:solidFill>
                  <a:srgbClr val="C00000"/>
                </a:solidFill>
                <a:ea typeface="Times New Roman" panose="02020603050405020304" pitchFamily="18" charset="0"/>
              </a:rPr>
              <a:t>ː</a:t>
            </a:r>
            <a:r>
              <a:rPr lang="x-none" sz="3600" b="1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.nə.ti/</a:t>
            </a:r>
            <a:r>
              <a:rPr lang="x-none" sz="3600" b="1" dirty="0">
                <a:solidFill>
                  <a:srgbClr val="C00000"/>
                </a:solidFill>
              </a:rPr>
              <a:t>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8218673" y="2137755"/>
            <a:ext cx="10921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cs typeface="Times New Roman" panose="02020603050405020304" pitchFamily="18" charset="0"/>
              </a:rPr>
              <a:t>(n)</a:t>
            </a:r>
            <a:endParaRPr lang="en-US" sz="3600" b="1" dirty="0">
              <a:cs typeface="Times New Roman" panose="02020603050405020304" pitchFamily="18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9396774" y="2213175"/>
            <a:ext cx="1551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rgbClr val="0070C0"/>
                </a:solidFill>
              </a:rPr>
              <a:t>cơ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hội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583188" y="3178371"/>
            <a:ext cx="6605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cs typeface="Times New Roman" panose="02020603050405020304" pitchFamily="18" charset="0"/>
              </a:rPr>
              <a:t>2. </a:t>
            </a:r>
            <a:endParaRPr lang="en-US" sz="3600" b="1" dirty="0">
              <a:cs typeface="Times New Roman" panose="02020603050405020304" pitchFamily="18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4102921" y="3216333"/>
            <a:ext cx="3959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600" b="1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x-none" sz="3600" b="1" dirty="0">
                <a:solidFill>
                  <a:srgbClr val="C00000"/>
                </a:solidFill>
                <a:ea typeface="Times New Roman" panose="02020603050405020304" pitchFamily="18" charset="0"/>
              </a:rPr>
              <a:t>ˌɪ</a:t>
            </a:r>
            <a:r>
              <a:rPr lang="x-none" sz="3600" b="1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n.d</a:t>
            </a:r>
            <a:r>
              <a:rPr lang="x-none" sz="3600" b="1" dirty="0">
                <a:solidFill>
                  <a:srgbClr val="C00000"/>
                </a:solidFill>
                <a:ea typeface="Times New Roman" panose="02020603050405020304" pitchFamily="18" charset="0"/>
              </a:rPr>
              <a:t>ɪˈ</a:t>
            </a:r>
            <a:r>
              <a:rPr lang="x-none" sz="3600" b="1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pen.dənt.li/</a:t>
            </a:r>
            <a:endParaRPr lang="x-none" sz="3600" b="1" dirty="0">
              <a:solidFill>
                <a:srgbClr val="C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8125489" y="3208220"/>
            <a:ext cx="11853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cs typeface="Times New Roman" panose="02020603050405020304" pitchFamily="18" charset="0"/>
              </a:rPr>
              <a:t>(</a:t>
            </a:r>
            <a:r>
              <a:rPr lang="en-US" sz="3600" b="1" dirty="0" err="1" smtClean="0">
                <a:cs typeface="Times New Roman" panose="02020603050405020304" pitchFamily="18" charset="0"/>
              </a:rPr>
              <a:t>adv</a:t>
            </a:r>
            <a:r>
              <a:rPr lang="en-US" sz="3600" b="1" dirty="0" smtClean="0">
                <a:cs typeface="Times New Roman" panose="02020603050405020304" pitchFamily="18" charset="0"/>
              </a:rPr>
              <a:t>)</a:t>
            </a:r>
            <a:endParaRPr lang="en-US" sz="3600" b="1" dirty="0">
              <a:cs typeface="Times New Roman" panose="02020603050405020304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373440" y="3226772"/>
            <a:ext cx="18040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đ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ộc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lập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239" y="4245832"/>
            <a:ext cx="665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cs typeface="Times New Roman" panose="02020603050405020304" pitchFamily="18" charset="0"/>
              </a:rPr>
              <a:t>3</a:t>
            </a:r>
            <a:r>
              <a:rPr lang="en-US" sz="3600" b="1" dirty="0" smtClean="0">
                <a:cs typeface="Times New Roman" panose="02020603050405020304" pitchFamily="18" charset="0"/>
              </a:rPr>
              <a:t>.</a:t>
            </a:r>
            <a:endParaRPr lang="en-US" sz="3600" b="1" dirty="0">
              <a:cs typeface="Times New Roman" panose="02020603050405020304" pitchFamily="18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4582606" y="4223497"/>
            <a:ext cx="26395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600" b="1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x-none" sz="3600" b="1" dirty="0">
                <a:solidFill>
                  <a:srgbClr val="C00000"/>
                </a:solidFill>
                <a:ea typeface="Times New Roman" panose="02020603050405020304" pitchFamily="18" charset="0"/>
              </a:rPr>
              <a:t>ˌ</a:t>
            </a:r>
            <a:r>
              <a:rPr lang="x-none" sz="3600" b="1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hænd</a:t>
            </a:r>
            <a:r>
              <a:rPr lang="x-none" sz="3600" b="1" dirty="0">
                <a:solidFill>
                  <a:srgbClr val="C00000"/>
                </a:solidFill>
                <a:ea typeface="Times New Roman" panose="02020603050405020304" pitchFamily="18" charset="0"/>
              </a:rPr>
              <a:t>ˈ</a:t>
            </a:r>
            <a:r>
              <a:rPr lang="x-none" sz="3600" b="1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z</a:t>
            </a:r>
            <a:r>
              <a:rPr lang="x-none" sz="3600" b="1" dirty="0">
                <a:solidFill>
                  <a:srgbClr val="C00000"/>
                </a:solidFill>
                <a:ea typeface="Times New Roman" panose="02020603050405020304" pitchFamily="18" charset="0"/>
              </a:rPr>
              <a:t>ɒ</a:t>
            </a:r>
            <a:r>
              <a:rPr lang="x-none" sz="3600" b="1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n/</a:t>
            </a:r>
            <a:r>
              <a:rPr lang="x-none" sz="3600" b="1" dirty="0">
                <a:solidFill>
                  <a:srgbClr val="C00000"/>
                </a:solidFill>
              </a:rPr>
              <a:t> </a:t>
            </a:r>
            <a:endParaRPr lang="x-none" sz="3600" b="1" dirty="0">
              <a:solidFill>
                <a:srgbClr val="C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8173733" y="4249689"/>
            <a:ext cx="13096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cs typeface="Times New Roman" panose="02020603050405020304" pitchFamily="18" charset="0"/>
              </a:rPr>
              <a:t>(</a:t>
            </a:r>
            <a:r>
              <a:rPr lang="en-US" sz="3600" b="1" dirty="0" err="1" smtClean="0">
                <a:cs typeface="Times New Roman" panose="02020603050405020304" pitchFamily="18" charset="0"/>
              </a:rPr>
              <a:t>adj</a:t>
            </a:r>
            <a:r>
              <a:rPr lang="en-US" sz="3600" b="1" dirty="0" smtClean="0">
                <a:cs typeface="Times New Roman" panose="02020603050405020304" pitchFamily="18" charset="0"/>
              </a:rPr>
              <a:t>)</a:t>
            </a:r>
            <a:endParaRPr lang="en-US" sz="3600" b="1" dirty="0">
              <a:cs typeface="Times New Roman" panose="02020603050405020304" pitchFamily="18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9396774" y="4223498"/>
            <a:ext cx="15670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rgbClr val="0070C0"/>
                </a:solidFill>
              </a:rPr>
              <a:t>thực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tế</a:t>
            </a:r>
            <a:endParaRPr lang="x-none" sz="3600" b="1" dirty="0">
              <a:solidFill>
                <a:srgbClr val="0070C0"/>
              </a:solidFill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581267" y="5337337"/>
            <a:ext cx="6501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cs typeface="Times New Roman" panose="02020603050405020304" pitchFamily="18" charset="0"/>
              </a:rPr>
              <a:t>4.</a:t>
            </a:r>
            <a:endParaRPr lang="en-US" sz="3600" b="1" dirty="0">
              <a:cs typeface="Times New Roman" panose="02020603050405020304" pitchFamily="18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4769855" y="5376219"/>
            <a:ext cx="21238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x-none" sz="3600" b="1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x-none" sz="3600" b="1" dirty="0">
                <a:solidFill>
                  <a:srgbClr val="C00000"/>
                </a:solidFill>
                <a:ea typeface="Times New Roman" panose="02020603050405020304" pitchFamily="18" charset="0"/>
              </a:rPr>
              <a:t>ˈ</a:t>
            </a:r>
            <a:r>
              <a:rPr lang="x-none" sz="3600" b="1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sæl.ər.i/</a:t>
            </a:r>
            <a:endParaRPr lang="x-none" sz="3600" b="1" dirty="0">
              <a:solidFill>
                <a:srgbClr val="C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8399819" y="5397404"/>
            <a:ext cx="817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cs typeface="Times New Roman" panose="02020603050405020304" pitchFamily="18" charset="0"/>
              </a:rPr>
              <a:t>(n)</a:t>
            </a:r>
            <a:endParaRPr lang="en-US" sz="3600" b="1" dirty="0">
              <a:cs typeface="Times New Roman" panose="02020603050405020304" pitchFamily="18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9396774" y="5398558"/>
            <a:ext cx="27245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tiền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lương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1161828" y="2192024"/>
            <a:ext cx="33640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cs typeface="Times New Roman" panose="02020603050405020304" pitchFamily="18" charset="0"/>
              </a:rPr>
              <a:t>opportunity</a:t>
            </a:r>
            <a:endParaRPr lang="en-US" sz="3600" b="1" dirty="0">
              <a:cs typeface="Times New Roman" panose="02020603050405020304" pitchFamily="18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1126584" y="3186821"/>
            <a:ext cx="30741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cs typeface="Times New Roman" panose="02020603050405020304" pitchFamily="18" charset="0"/>
              </a:rPr>
              <a:t>independently</a:t>
            </a:r>
            <a:endParaRPr lang="en-US" sz="3600" b="1" dirty="0">
              <a:cs typeface="Times New Roman" panose="02020603050405020304" pitchFamily="18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1174349" y="4233130"/>
            <a:ext cx="24561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cs typeface="Times New Roman" panose="02020603050405020304" pitchFamily="18" charset="0"/>
              </a:rPr>
              <a:t>Hands-on</a:t>
            </a:r>
            <a:endParaRPr lang="en-US" sz="3600" b="1" dirty="0">
              <a:cs typeface="Times New Roman" panose="02020603050405020304" pitchFamily="18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1161828" y="5376220"/>
            <a:ext cx="24791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cs typeface="Times New Roman" panose="02020603050405020304" pitchFamily="18" charset="0"/>
              </a:rPr>
              <a:t>salary</a:t>
            </a:r>
            <a:endParaRPr lang="en-US" sz="36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09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3281</TotalTime>
  <Words>640</Words>
  <Application>Microsoft Office PowerPoint</Application>
  <PresentationFormat>Widescreen</PresentationFormat>
  <Paragraphs>160</Paragraphs>
  <Slides>16</Slides>
  <Notes>6</Notes>
  <HiddenSlides>0</HiddenSlides>
  <MMClips>5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Adobe Gothic Std B</vt:lpstr>
      <vt:lpstr>Algerian</vt:lpstr>
      <vt:lpstr>Arial</vt:lpstr>
      <vt:lpstr>Berlin Sans FB Demi</vt:lpstr>
      <vt:lpstr>Bookman Old Style</vt:lpstr>
      <vt:lpstr>Calibri</vt:lpstr>
      <vt:lpstr>Calibri  </vt:lpstr>
      <vt:lpstr>Calibri Light</vt:lpstr>
      <vt:lpstr>Georgia</vt:lpstr>
      <vt:lpstr>Montserrat Medium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Thach Do Thi Ngoc</cp:lastModifiedBy>
  <cp:revision>185</cp:revision>
  <dcterms:created xsi:type="dcterms:W3CDTF">2020-12-09T02:04:09Z</dcterms:created>
  <dcterms:modified xsi:type="dcterms:W3CDTF">2026-01-28T07:56:20Z</dcterms:modified>
</cp:coreProperties>
</file>