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1" r:id="rId2"/>
    <p:sldId id="274" r:id="rId3"/>
    <p:sldId id="374" r:id="rId4"/>
    <p:sldId id="357" r:id="rId5"/>
    <p:sldId id="381" r:id="rId6"/>
    <p:sldId id="384" r:id="rId7"/>
    <p:sldId id="380" r:id="rId8"/>
    <p:sldId id="382" r:id="rId9"/>
    <p:sldId id="376" r:id="rId10"/>
    <p:sldId id="385" r:id="rId11"/>
    <p:sldId id="325" r:id="rId12"/>
    <p:sldId id="317" r:id="rId13"/>
    <p:sldId id="27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983"/>
    <a:srgbClr val="FFA8B3"/>
    <a:srgbClr val="FFCCFF"/>
    <a:srgbClr val="FF945D"/>
    <a:srgbClr val="FF702D"/>
    <a:srgbClr val="F27373"/>
    <a:srgbClr val="FF5867"/>
    <a:srgbClr val="FF9801"/>
    <a:srgbClr val="000000"/>
    <a:srgbClr val="D0D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0" autoAdjust="0"/>
    <p:restoredTop sz="93994" autoAdjust="0"/>
  </p:normalViewPr>
  <p:slideViewPr>
    <p:cSldViewPr snapToGrid="0" showGuides="1">
      <p:cViewPr varScale="1">
        <p:scale>
          <a:sx n="71" d="100"/>
          <a:sy n="71" d="100"/>
        </p:scale>
        <p:origin x="43" y="53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4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0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44718-455B-3661-60C0-294CE94C9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C8CA34-3104-F90E-B3E2-71D39D38C7A6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63441-469A-5E80-BDBA-D1B7F1422050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985C7D8-37E1-D085-566E-9EFF525CE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695" y="1417519"/>
            <a:ext cx="201011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F4C82B-C998-34C6-2CC1-ACE732D3F81C}"/>
              </a:ext>
            </a:extLst>
          </p:cNvPr>
          <p:cNvSpPr txBox="1"/>
          <p:nvPr/>
        </p:nvSpPr>
        <p:spPr>
          <a:xfrm>
            <a:off x="479397" y="920904"/>
            <a:ext cx="6780362" cy="477054"/>
          </a:xfrm>
          <a:custGeom>
            <a:avLst/>
            <a:gdLst>
              <a:gd name="connsiteX0" fmla="*/ 0 w 3993259"/>
              <a:gd name="connsiteY0" fmla="*/ 0 h 830997"/>
              <a:gd name="connsiteX1" fmla="*/ 3993259 w 3993259"/>
              <a:gd name="connsiteY1" fmla="*/ 0 h 830997"/>
              <a:gd name="connsiteX2" fmla="*/ 3993259 w 3993259"/>
              <a:gd name="connsiteY2" fmla="*/ 830997 h 830997"/>
              <a:gd name="connsiteX3" fmla="*/ 0 w 3993259"/>
              <a:gd name="connsiteY3" fmla="*/ 830997 h 830997"/>
              <a:gd name="connsiteX4" fmla="*/ 0 w 3993259"/>
              <a:gd name="connsiteY4" fmla="*/ 0 h 830997"/>
              <a:gd name="connsiteX0" fmla="*/ 0 w 3993259"/>
              <a:gd name="connsiteY0" fmla="*/ 0 h 830997"/>
              <a:gd name="connsiteX1" fmla="*/ 3993259 w 3993259"/>
              <a:gd name="connsiteY1" fmla="*/ 0 h 830997"/>
              <a:gd name="connsiteX2" fmla="*/ 3993259 w 3993259"/>
              <a:gd name="connsiteY2" fmla="*/ 830997 h 830997"/>
              <a:gd name="connsiteX3" fmla="*/ 58189 w 3993259"/>
              <a:gd name="connsiteY3" fmla="*/ 830997 h 830997"/>
              <a:gd name="connsiteX4" fmla="*/ 0 w 3993259"/>
              <a:gd name="connsiteY4" fmla="*/ 0 h 830997"/>
              <a:gd name="connsiteX0" fmla="*/ 141316 w 4134575"/>
              <a:gd name="connsiteY0" fmla="*/ 0 h 839309"/>
              <a:gd name="connsiteX1" fmla="*/ 4134575 w 4134575"/>
              <a:gd name="connsiteY1" fmla="*/ 0 h 839309"/>
              <a:gd name="connsiteX2" fmla="*/ 4134575 w 4134575"/>
              <a:gd name="connsiteY2" fmla="*/ 830997 h 839309"/>
              <a:gd name="connsiteX3" fmla="*/ 0 w 4134575"/>
              <a:gd name="connsiteY3" fmla="*/ 839309 h 839309"/>
              <a:gd name="connsiteX4" fmla="*/ 141316 w 4134575"/>
              <a:gd name="connsiteY4" fmla="*/ 0 h 839309"/>
              <a:gd name="connsiteX0" fmla="*/ 0 w 4375645"/>
              <a:gd name="connsiteY0" fmla="*/ 8313 h 839309"/>
              <a:gd name="connsiteX1" fmla="*/ 4375645 w 4375645"/>
              <a:gd name="connsiteY1" fmla="*/ 0 h 839309"/>
              <a:gd name="connsiteX2" fmla="*/ 4375645 w 4375645"/>
              <a:gd name="connsiteY2" fmla="*/ 830997 h 839309"/>
              <a:gd name="connsiteX3" fmla="*/ 241070 w 4375645"/>
              <a:gd name="connsiteY3" fmla="*/ 839309 h 839309"/>
              <a:gd name="connsiteX4" fmla="*/ 0 w 4375645"/>
              <a:gd name="connsiteY4" fmla="*/ 8313 h 839309"/>
              <a:gd name="connsiteX0" fmla="*/ 0 w 4375645"/>
              <a:gd name="connsiteY0" fmla="*/ 8313 h 839309"/>
              <a:gd name="connsiteX1" fmla="*/ 4375645 w 4375645"/>
              <a:gd name="connsiteY1" fmla="*/ 0 h 839309"/>
              <a:gd name="connsiteX2" fmla="*/ 4375645 w 4375645"/>
              <a:gd name="connsiteY2" fmla="*/ 830997 h 839309"/>
              <a:gd name="connsiteX3" fmla="*/ 149121 w 4375645"/>
              <a:gd name="connsiteY3" fmla="*/ 839309 h 839309"/>
              <a:gd name="connsiteX4" fmla="*/ 0 w 4375645"/>
              <a:gd name="connsiteY4" fmla="*/ 8313 h 83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5645" h="839309">
                <a:moveTo>
                  <a:pt x="0" y="8313"/>
                </a:moveTo>
                <a:lnTo>
                  <a:pt x="4375645" y="0"/>
                </a:lnTo>
                <a:lnTo>
                  <a:pt x="4375645" y="830997"/>
                </a:lnTo>
                <a:lnTo>
                  <a:pt x="149121" y="839309"/>
                </a:lnTo>
                <a:lnTo>
                  <a:pt x="0" y="8313"/>
                </a:lnTo>
                <a:close/>
              </a:path>
            </a:pathLst>
          </a:custGeom>
          <a:solidFill>
            <a:srgbClr val="F2737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FFFFFF"/>
                </a:solidFill>
                <a:effectLst/>
              </a:rPr>
              <a:t>The pros and cons of mass media</a:t>
            </a:r>
            <a:endParaRPr lang="en-US" sz="25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CEFDFA-D51C-A25D-DDFE-D43A5D9B7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64" y="2026184"/>
            <a:ext cx="3404114" cy="2041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91B969-0A1E-AD23-F010-0ED9D0E9F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809" y="2026183"/>
            <a:ext cx="4050504" cy="204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79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465449" y="1595466"/>
            <a:ext cx="8213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Review the vocabulary and grammar of Unit 7;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Apply vocabulary and grammar into practice through a project.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7" y="61968"/>
            <a:ext cx="46629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072" y="1820821"/>
            <a:ext cx="7203621" cy="2153228"/>
          </a:xfrm>
          <a:noFill/>
        </p:spPr>
        <p:txBody>
          <a:bodyPr anchor="t"/>
          <a:lstStyle/>
          <a:p>
            <a:pPr marL="0" marR="0" indent="-127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Do exercises in the workbook.</a:t>
            </a:r>
          </a:p>
          <a:p>
            <a:pPr marL="0" marR="0" indent="-127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Prepare for the next lesson – Unit 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928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7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269067" y="418267"/>
            <a:ext cx="6874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UTMFacebookK&amp;TBold"/>
              </a:rPr>
              <a:t>The world of mass media</a:t>
            </a:r>
            <a:endParaRPr lang="en-US" sz="4400" b="1" i="0" dirty="0">
              <a:solidFill>
                <a:srgbClr val="FFFFFF"/>
              </a:solidFill>
              <a:effectLst/>
              <a:latin typeface="UTMFacebookK&amp;T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2657380" y="2184953"/>
            <a:ext cx="6330639" cy="606115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LOOKING BACK AND PROJECT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575126" y="2184953"/>
            <a:ext cx="1945336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6597" y="841900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>
                <a:solidFill>
                  <a:srgbClr val="002060"/>
                </a:solidFill>
                <a:latin typeface="Berlin Sans FB Demi" panose="020E0802020502020306" pitchFamily="34" charset="0"/>
              </a:rPr>
              <a:t>What did you learn in Unit 7? </a:t>
            </a:r>
            <a:endParaRPr lang="en-GB" sz="3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D7A215-3A5C-EB91-469A-18CE237A6C9C}"/>
              </a:ext>
            </a:extLst>
          </p:cNvPr>
          <p:cNvSpPr txBox="1"/>
          <p:nvPr/>
        </p:nvSpPr>
        <p:spPr>
          <a:xfrm>
            <a:off x="1346597" y="1711957"/>
            <a:ext cx="36618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>
                <a:solidFill>
                  <a:srgbClr val="FF0000"/>
                </a:solidFill>
                <a:latin typeface="Berlin Sans FB Demi" panose="020E0802020502020306" pitchFamily="34" charset="0"/>
              </a:rPr>
              <a:t>1. Pronunciation</a:t>
            </a:r>
            <a:endParaRPr lang="en-GB" sz="3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149C5-4954-6F64-3885-C370CD8E6B58}"/>
              </a:ext>
            </a:extLst>
          </p:cNvPr>
          <p:cNvSpPr txBox="1"/>
          <p:nvPr/>
        </p:nvSpPr>
        <p:spPr>
          <a:xfrm>
            <a:off x="1346597" y="2294751"/>
            <a:ext cx="3225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>
                <a:solidFill>
                  <a:srgbClr val="FF0000"/>
                </a:solidFill>
                <a:latin typeface="Berlin Sans FB Demi" panose="020E0802020502020306" pitchFamily="34" charset="0"/>
              </a:rPr>
              <a:t>2. Vocabulary</a:t>
            </a:r>
            <a:endParaRPr lang="en-GB" sz="3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C5F98-9300-06D8-4422-12AD9CB68ECE}"/>
              </a:ext>
            </a:extLst>
          </p:cNvPr>
          <p:cNvSpPr txBox="1"/>
          <p:nvPr/>
        </p:nvSpPr>
        <p:spPr>
          <a:xfrm>
            <a:off x="1346597" y="2877545"/>
            <a:ext cx="2924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>
                <a:solidFill>
                  <a:srgbClr val="FF0000"/>
                </a:solidFill>
                <a:latin typeface="Berlin Sans FB Demi" panose="020E0802020502020306" pitchFamily="34" charset="0"/>
              </a:rPr>
              <a:t>3. Grammar</a:t>
            </a:r>
            <a:endParaRPr lang="en-GB" sz="3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5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0F1EDE4-B329-0288-E2AF-3F3B646EC87E}"/>
              </a:ext>
            </a:extLst>
          </p:cNvPr>
          <p:cNvSpPr txBox="1"/>
          <p:nvPr/>
        </p:nvSpPr>
        <p:spPr>
          <a:xfrm>
            <a:off x="518984" y="1541377"/>
            <a:ext cx="843229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25982"/>
                </a:solidFill>
                <a:effectLst/>
                <a:latin typeface="UTMAvoBold"/>
              </a:rPr>
              <a:t>1. </a:t>
            </a:r>
            <a:r>
              <a:rPr lang="en-US" sz="3200" dirty="0">
                <a:effectLst/>
                <a:latin typeface="UTM"/>
              </a:rPr>
              <a:t>Peter and I are discussing the news in the local press. </a:t>
            </a:r>
            <a:endParaRPr lang="en-US" sz="3200" dirty="0"/>
          </a:p>
          <a:p>
            <a:r>
              <a:rPr lang="en-US" sz="3200" b="1" dirty="0">
                <a:solidFill>
                  <a:srgbClr val="E25982"/>
                </a:solidFill>
                <a:effectLst/>
                <a:latin typeface="UTMAvoBold"/>
              </a:rPr>
              <a:t>2. </a:t>
            </a:r>
            <a:r>
              <a:rPr lang="en-US" sz="3200" dirty="0">
                <a:effectLst/>
                <a:latin typeface="UTM"/>
              </a:rPr>
              <a:t>There is a huge poster on the wall advertising the public event. </a:t>
            </a:r>
            <a:endParaRPr lang="en-US" sz="3200" dirty="0"/>
          </a:p>
          <a:p>
            <a:r>
              <a:rPr lang="en-US" sz="3200" b="1" dirty="0">
                <a:solidFill>
                  <a:srgbClr val="E25982"/>
                </a:solidFill>
                <a:effectLst/>
                <a:latin typeface="UTMAvoBold"/>
              </a:rPr>
              <a:t>3. </a:t>
            </a:r>
            <a:r>
              <a:rPr lang="en-US" sz="3200" dirty="0">
                <a:effectLst/>
                <a:latin typeface="UTM"/>
              </a:rPr>
              <a:t>The village is far away in the mountains, but the villagers have a fast Internet connection. </a:t>
            </a:r>
            <a:endParaRPr lang="en-US" sz="3200" dirty="0"/>
          </a:p>
          <a:p>
            <a:r>
              <a:rPr lang="en-US" sz="3200" b="1" dirty="0">
                <a:solidFill>
                  <a:srgbClr val="E25982"/>
                </a:solidFill>
                <a:effectLst/>
                <a:latin typeface="UTMAvoBold"/>
              </a:rPr>
              <a:t>4. </a:t>
            </a:r>
            <a:r>
              <a:rPr lang="en-US" sz="3200" dirty="0">
                <a:effectLst/>
                <a:latin typeface="UTM"/>
              </a:rPr>
              <a:t>The singer is the focus of media attention. 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278330" y="799142"/>
            <a:ext cx="8672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Work in pairs and mark (         ) the places where the link /r/ can appear. Listen and check. Then practice saying the sentences.</a:t>
            </a:r>
            <a:endParaRPr lang="en-US" sz="2200" b="1" dirty="0">
              <a:effectLst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</a:t>
            </a:r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BACK</a:t>
            </a:r>
          </a:p>
        </p:txBody>
      </p:sp>
      <p:sp>
        <p:nvSpPr>
          <p:cNvPr id="2" name="Graphic 10" descr="Caret Down with solid fill">
            <a:extLst>
              <a:ext uri="{FF2B5EF4-FFF2-40B4-BE49-F238E27FC236}">
                <a16:creationId xmlns:a16="http://schemas.microsoft.com/office/drawing/2014/main" id="{76E522DE-AD6C-4912-2A16-06AB6535DC27}"/>
              </a:ext>
            </a:extLst>
          </p:cNvPr>
          <p:cNvSpPr/>
          <p:nvPr/>
        </p:nvSpPr>
        <p:spPr>
          <a:xfrm>
            <a:off x="3245602" y="989472"/>
            <a:ext cx="565328" cy="146216"/>
          </a:xfrm>
          <a:custGeom>
            <a:avLst/>
            <a:gdLst>
              <a:gd name="connsiteX0" fmla="*/ 282694 w 565328"/>
              <a:gd name="connsiteY0" fmla="*/ 146216 h 146216"/>
              <a:gd name="connsiteX1" fmla="*/ 0 w 565328"/>
              <a:gd name="connsiteY1" fmla="*/ 19093 h 146216"/>
              <a:gd name="connsiteX2" fmla="*/ 42440 w 565328"/>
              <a:gd name="connsiteY2" fmla="*/ 0 h 146216"/>
              <a:gd name="connsiteX3" fmla="*/ 282694 w 565328"/>
              <a:gd name="connsiteY3" fmla="*/ 108039 h 146216"/>
              <a:gd name="connsiteX4" fmla="*/ 522888 w 565328"/>
              <a:gd name="connsiteY4" fmla="*/ 5 h 146216"/>
              <a:gd name="connsiteX5" fmla="*/ 565328 w 565328"/>
              <a:gd name="connsiteY5" fmla="*/ 19093 h 146216"/>
              <a:gd name="connsiteX6" fmla="*/ 282694 w 565328"/>
              <a:gd name="connsiteY6" fmla="*/ 146216 h 14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328" h="146216">
                <a:moveTo>
                  <a:pt x="282694" y="146216"/>
                </a:moveTo>
                <a:lnTo>
                  <a:pt x="0" y="19093"/>
                </a:lnTo>
                <a:lnTo>
                  <a:pt x="42440" y="0"/>
                </a:lnTo>
                <a:lnTo>
                  <a:pt x="282694" y="108039"/>
                </a:lnTo>
                <a:lnTo>
                  <a:pt x="522888" y="5"/>
                </a:lnTo>
                <a:lnTo>
                  <a:pt x="565328" y="19093"/>
                </a:lnTo>
                <a:lnTo>
                  <a:pt x="282694" y="146216"/>
                </a:lnTo>
                <a:close/>
              </a:path>
            </a:pathLst>
          </a:custGeom>
          <a:solidFill>
            <a:srgbClr val="000000"/>
          </a:solidFill>
          <a:ln w="99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Caret Down with solid fill">
            <a:extLst>
              <a:ext uri="{FF2B5EF4-FFF2-40B4-BE49-F238E27FC236}">
                <a16:creationId xmlns:a16="http://schemas.microsoft.com/office/drawing/2014/main" id="{95A98D08-FA6A-E549-8E4F-A8AD5B2433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0476" y="1857245"/>
            <a:ext cx="774808" cy="453573"/>
          </a:xfrm>
          <a:prstGeom prst="rect">
            <a:avLst/>
          </a:prstGeom>
        </p:spPr>
      </p:pic>
      <p:pic>
        <p:nvPicPr>
          <p:cNvPr id="6" name="Track 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4734" y="61968"/>
            <a:ext cx="609600" cy="609600"/>
          </a:xfrm>
          <a:prstGeom prst="rect">
            <a:avLst/>
          </a:prstGeom>
        </p:spPr>
      </p:pic>
      <p:pic>
        <p:nvPicPr>
          <p:cNvPr id="3" name="Graphic 2" descr="Caret Down with solid fill">
            <a:extLst>
              <a:ext uri="{FF2B5EF4-FFF2-40B4-BE49-F238E27FC236}">
                <a16:creationId xmlns:a16="http://schemas.microsoft.com/office/drawing/2014/main" id="{2378C042-22CB-CF02-C5A2-03EFA2F2E1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9759" y="2801552"/>
            <a:ext cx="774808" cy="453573"/>
          </a:xfrm>
          <a:prstGeom prst="rect">
            <a:avLst/>
          </a:prstGeom>
        </p:spPr>
      </p:pic>
      <p:pic>
        <p:nvPicPr>
          <p:cNvPr id="8" name="Graphic 7" descr="Caret Down with solid fill">
            <a:extLst>
              <a:ext uri="{FF2B5EF4-FFF2-40B4-BE49-F238E27FC236}">
                <a16:creationId xmlns:a16="http://schemas.microsoft.com/office/drawing/2014/main" id="{220DBAD2-2EC9-8A1A-5B6A-97CF811DB7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6996" y="2801551"/>
            <a:ext cx="774808" cy="453573"/>
          </a:xfrm>
          <a:prstGeom prst="rect">
            <a:avLst/>
          </a:prstGeom>
        </p:spPr>
      </p:pic>
      <p:pic>
        <p:nvPicPr>
          <p:cNvPr id="10" name="Graphic 9" descr="Caret Down with solid fill">
            <a:extLst>
              <a:ext uri="{FF2B5EF4-FFF2-40B4-BE49-F238E27FC236}">
                <a16:creationId xmlns:a16="http://schemas.microsoft.com/office/drawing/2014/main" id="{117AFBE3-CDD1-89E9-8A10-E3F037D7B9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8690" y="3776141"/>
            <a:ext cx="774808" cy="453573"/>
          </a:xfrm>
          <a:prstGeom prst="rect">
            <a:avLst/>
          </a:prstGeom>
        </p:spPr>
      </p:pic>
      <p:pic>
        <p:nvPicPr>
          <p:cNvPr id="18" name="Graphic 17" descr="Caret Down with solid fill">
            <a:extLst>
              <a:ext uri="{FF2B5EF4-FFF2-40B4-BE49-F238E27FC236}">
                <a16:creationId xmlns:a16="http://schemas.microsoft.com/office/drawing/2014/main" id="{0D0415EF-F6B9-38FC-0421-C7286E090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8565" y="4764313"/>
            <a:ext cx="774808" cy="453573"/>
          </a:xfrm>
          <a:prstGeom prst="rect">
            <a:avLst/>
          </a:prstGeom>
        </p:spPr>
      </p:pic>
      <p:pic>
        <p:nvPicPr>
          <p:cNvPr id="19" name="Graphic 18" descr="Caret Down with solid fill">
            <a:extLst>
              <a:ext uri="{FF2B5EF4-FFF2-40B4-BE49-F238E27FC236}">
                <a16:creationId xmlns:a16="http://schemas.microsoft.com/office/drawing/2014/main" id="{FE0C606E-D779-FA81-7315-00713B501D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7665" y="4764313"/>
            <a:ext cx="774808" cy="453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7A2848-4F8B-2FD0-0AD0-D85E0E165703}"/>
              </a:ext>
            </a:extLst>
          </p:cNvPr>
          <p:cNvSpPr txBox="1"/>
          <p:nvPr/>
        </p:nvSpPr>
        <p:spPr>
          <a:xfrm>
            <a:off x="3076436" y="42300"/>
            <a:ext cx="36618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>
                <a:solidFill>
                  <a:srgbClr val="FFFF00"/>
                </a:solidFill>
                <a:latin typeface="Berlin Sans FB Demi" panose="020E0802020502020306" pitchFamily="34" charset="0"/>
              </a:rPr>
              <a:t>1. Pronunciation</a:t>
            </a:r>
            <a:endParaRPr lang="en-GB" sz="30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01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702993" y="799142"/>
            <a:ext cx="80428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effectLst/>
              </a:rPr>
              <a:t>Solve the crossword with the words you’ve learnt in this unit. What is the hidden word?</a:t>
            </a:r>
            <a:endParaRPr lang="en-US" sz="2200" b="1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2D62D-AA36-228E-C555-4DAE45A465CB}"/>
              </a:ext>
            </a:extLst>
          </p:cNvPr>
          <p:cNvSpPr txBox="1"/>
          <p:nvPr/>
        </p:nvSpPr>
        <p:spPr>
          <a:xfrm>
            <a:off x="327582" y="1693276"/>
            <a:ext cx="841822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/>
            <a:r>
              <a:rPr lang="en-US" sz="2500" b="1" dirty="0">
                <a:effectLst/>
                <a:latin typeface="UTMAvoBold"/>
              </a:rPr>
              <a:t>1. </a:t>
            </a:r>
            <a:r>
              <a:rPr lang="en-US" sz="2500" dirty="0">
                <a:effectLst/>
                <a:latin typeface="UTM"/>
              </a:rPr>
              <a:t>Broadcast TV, radio, and printed newspapers are typical examples of traditional mass ______. </a:t>
            </a:r>
            <a:endParaRPr lang="en-US" sz="2500" dirty="0"/>
          </a:p>
          <a:p>
            <a:r>
              <a:rPr lang="en-US" sz="2500" b="1" dirty="0">
                <a:effectLst/>
                <a:latin typeface="UTMAvoBold"/>
              </a:rPr>
              <a:t>2. </a:t>
            </a:r>
            <a:r>
              <a:rPr lang="en-US" sz="2500" dirty="0">
                <a:effectLst/>
                <a:latin typeface="UTM"/>
              </a:rPr>
              <a:t>We should only use information which comes from ______ sources. </a:t>
            </a:r>
            <a:endParaRPr lang="en-US" sz="2500" dirty="0"/>
          </a:p>
          <a:p>
            <a:r>
              <a:rPr lang="en-US" sz="2500" b="1" dirty="0">
                <a:effectLst/>
                <a:latin typeface="UTMAvoBold"/>
              </a:rPr>
              <a:t>3. </a:t>
            </a:r>
            <a:r>
              <a:rPr lang="en-US" sz="2500" dirty="0">
                <a:effectLst/>
                <a:latin typeface="UTM"/>
              </a:rPr>
              <a:t>The press report has strong ______ in </a:t>
            </a:r>
            <a:r>
              <a:rPr lang="en-US" sz="2500" dirty="0" err="1">
                <a:effectLst/>
                <a:latin typeface="UTM"/>
              </a:rPr>
              <a:t>favour</a:t>
            </a:r>
            <a:r>
              <a:rPr lang="en-US" sz="2500" dirty="0">
                <a:effectLst/>
                <a:latin typeface="UTM"/>
              </a:rPr>
              <a:t> of male consumers. </a:t>
            </a:r>
            <a:endParaRPr lang="en-US" sz="2500" dirty="0"/>
          </a:p>
          <a:p>
            <a:pPr marL="9525"/>
            <a:r>
              <a:rPr lang="en-US" sz="2500" b="1" dirty="0">
                <a:effectLst/>
                <a:latin typeface="UTMAvoBold"/>
              </a:rPr>
              <a:t>4. </a:t>
            </a:r>
            <a:r>
              <a:rPr lang="en-US" sz="2500" dirty="0">
                <a:effectLst/>
                <a:latin typeface="UTM"/>
              </a:rPr>
              <a:t>The Internet makes information easily ______ to everyone using a computer or a smart device. </a:t>
            </a:r>
            <a:endParaRPr lang="en-US" sz="2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15107-C6F8-83C8-E0CC-9C09AD9ACE5A}"/>
              </a:ext>
            </a:extLst>
          </p:cNvPr>
          <p:cNvSpPr txBox="1"/>
          <p:nvPr/>
        </p:nvSpPr>
        <p:spPr>
          <a:xfrm>
            <a:off x="2959298" y="46373"/>
            <a:ext cx="3225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>
                <a:solidFill>
                  <a:srgbClr val="FFFF00"/>
                </a:solidFill>
                <a:latin typeface="Berlin Sans FB Demi" panose="020E0802020502020306" pitchFamily="34" charset="0"/>
              </a:rPr>
              <a:t>2. Vocabulary</a:t>
            </a:r>
            <a:endParaRPr lang="en-GB" sz="30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62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380138" y="761999"/>
            <a:ext cx="80428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effectLst/>
                <a:latin typeface="UTMAvoBold"/>
              </a:rPr>
              <a:t>Solve the crossword with the words you’ve learnt in this unit. </a:t>
            </a:r>
          </a:p>
          <a:p>
            <a:r>
              <a:rPr lang="en-US" sz="2200" b="1" dirty="0">
                <a:effectLst/>
                <a:latin typeface="UTMAvoBold"/>
              </a:rPr>
              <a:t>What is the hidden word?</a:t>
            </a:r>
            <a:endParaRPr lang="en-US" sz="2200" b="1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9C2024-A1EF-41B0-F4A9-6DCD2A1BD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082923"/>
              </p:ext>
            </p:extLst>
          </p:nvPr>
        </p:nvGraphicFramePr>
        <p:xfrm>
          <a:off x="692328" y="1646696"/>
          <a:ext cx="7199995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545">
                  <a:extLst>
                    <a:ext uri="{9D8B030D-6E8A-4147-A177-3AD203B41FA5}">
                      <a16:colId xmlns:a16="http://schemas.microsoft.com/office/drawing/2014/main" val="1420715518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758882886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2852093077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3191023327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1139451531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1754069195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557740475"/>
                    </a:ext>
                  </a:extLst>
                </a:gridCol>
                <a:gridCol w="641362">
                  <a:extLst>
                    <a:ext uri="{9D8B030D-6E8A-4147-A177-3AD203B41FA5}">
                      <a16:colId xmlns:a16="http://schemas.microsoft.com/office/drawing/2014/main" val="3846884585"/>
                    </a:ext>
                  </a:extLst>
                </a:gridCol>
                <a:gridCol w="667728">
                  <a:extLst>
                    <a:ext uri="{9D8B030D-6E8A-4147-A177-3AD203B41FA5}">
                      <a16:colId xmlns:a16="http://schemas.microsoft.com/office/drawing/2014/main" val="4093568072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3856132183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3756175831"/>
                    </a:ext>
                  </a:extLst>
                </a:gridCol>
              </a:tblGrid>
              <a:tr h="720000">
                <a:tc gridSpan="5">
                  <a:txBody>
                    <a:bodyPr/>
                    <a:lstStyle/>
                    <a:p>
                      <a:pPr algn="ctr"/>
                      <a:endParaRPr lang="en-VN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VN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VN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VN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VN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6098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VN" sz="3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417178"/>
                  </a:ext>
                </a:extLst>
              </a:tr>
              <a:tr h="720000">
                <a:tc gridSpan="2">
                  <a:txBody>
                    <a:bodyPr/>
                    <a:lstStyle/>
                    <a:p>
                      <a:pPr algn="ctr"/>
                      <a:endParaRPr lang="en-VN" sz="3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54477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46008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F14C2B9-512F-96A6-55F9-189EEF09DA07}"/>
              </a:ext>
            </a:extLst>
          </p:cNvPr>
          <p:cNvSpPr txBox="1"/>
          <p:nvPr/>
        </p:nvSpPr>
        <p:spPr>
          <a:xfrm>
            <a:off x="2959298" y="46373"/>
            <a:ext cx="3225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>
                <a:solidFill>
                  <a:srgbClr val="FFFF00"/>
                </a:solidFill>
                <a:latin typeface="Berlin Sans FB Demi" panose="020E0802020502020306" pitchFamily="34" charset="0"/>
              </a:rPr>
              <a:t>2. Vocabulary</a:t>
            </a:r>
            <a:endParaRPr lang="en-GB" sz="30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7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380138" y="792088"/>
            <a:ext cx="82734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effectLst/>
                <a:latin typeface="UTMAvoBold"/>
              </a:rPr>
              <a:t>Circle the mistake in each sentence. Then correct it.</a:t>
            </a:r>
            <a:endParaRPr lang="en-US" sz="2200" b="1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9699E0D-E8BF-817F-1D38-31EF8366F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565791"/>
              </p:ext>
            </p:extLst>
          </p:nvPr>
        </p:nvGraphicFramePr>
        <p:xfrm>
          <a:off x="230659" y="1640168"/>
          <a:ext cx="8682681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681">
                  <a:extLst>
                    <a:ext uri="{9D8B030D-6E8A-4147-A177-3AD203B41FA5}">
                      <a16:colId xmlns:a16="http://schemas.microsoft.com/office/drawing/2014/main" val="3046115618"/>
                    </a:ext>
                  </a:extLst>
                </a:gridCol>
              </a:tblGrid>
              <a:tr h="9605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u="none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5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n-US" sz="25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Internet has become </a:t>
                      </a:r>
                      <a:r>
                        <a:rPr lang="en-US" sz="25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convenient tool </a:t>
                      </a:r>
                      <a:r>
                        <a:rPr lang="en-US" sz="25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people can’t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2500" b="1" u="none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                                          B                                    C</a:t>
                      </a:r>
                      <a:endParaRPr lang="en-US" sz="2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 </a:t>
                      </a:r>
                      <a:r>
                        <a:rPr lang="en-US" sz="25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without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25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D</a:t>
                      </a:r>
                      <a:endParaRPr lang="en-US" sz="2500" b="1" dirty="0">
                        <a:solidFill>
                          <a:srgbClr val="E45983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91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sister has never been </a:t>
                      </a:r>
                      <a:r>
                        <a:rPr lang="en-US" sz="25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Mexico, but she writes a blog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</a:t>
                      </a:r>
                      <a:r>
                        <a:rPr lang="en-US" sz="2500" b="1" u="none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25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about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</a:t>
                      </a:r>
                      <a:r>
                        <a:rPr lang="en-US" sz="25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en-US" sz="25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Internet as </a:t>
                      </a:r>
                      <a:r>
                        <a:rPr lang="en-US" sz="25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she had spent a lot of time there.           </a:t>
                      </a:r>
                      <a:endParaRPr lang="en-US" sz="2500" b="1" kern="1200" dirty="0">
                        <a:solidFill>
                          <a:srgbClr val="E4598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420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u="none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B          C                               D</a:t>
                      </a:r>
                      <a:endParaRPr lang="en-US" sz="2500" b="1" kern="1200" dirty="0">
                        <a:solidFill>
                          <a:srgbClr val="E4598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906734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34EC2429-7379-72D1-324A-F5A0084F96A8}"/>
              </a:ext>
            </a:extLst>
          </p:cNvPr>
          <p:cNvSpPr/>
          <p:nvPr/>
        </p:nvSpPr>
        <p:spPr>
          <a:xfrm>
            <a:off x="3809138" y="1956908"/>
            <a:ext cx="565154" cy="51898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9B4135-56DE-E79D-63B8-A3BA56A6753F}"/>
              </a:ext>
            </a:extLst>
          </p:cNvPr>
          <p:cNvSpPr txBox="1"/>
          <p:nvPr/>
        </p:nvSpPr>
        <p:spPr>
          <a:xfrm>
            <a:off x="4374292" y="1998837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sz="2800" b="1" kern="1200" dirty="0">
                <a:solidFill>
                  <a:srgbClr val="00B050"/>
                </a:solidFill>
                <a:effectLst/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such</a:t>
            </a:r>
            <a:endParaRPr lang="en-VN" sz="2800" b="1" dirty="0">
              <a:solidFill>
                <a:srgbClr val="00B05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57D70E6-C3C4-D323-DFF2-DA4389E97234}"/>
              </a:ext>
            </a:extLst>
          </p:cNvPr>
          <p:cNvSpPr/>
          <p:nvPr/>
        </p:nvSpPr>
        <p:spPr>
          <a:xfrm>
            <a:off x="3714402" y="4439268"/>
            <a:ext cx="565154" cy="51898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EB2C69-F303-72B8-D2D8-C59E23494B09}"/>
              </a:ext>
            </a:extLst>
          </p:cNvPr>
          <p:cNvSpPr txBox="1"/>
          <p:nvPr/>
        </p:nvSpPr>
        <p:spPr>
          <a:xfrm>
            <a:off x="4279556" y="4481197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sz="2800" b="1" kern="1200" dirty="0">
                <a:solidFill>
                  <a:srgbClr val="00B050"/>
                </a:solidFill>
                <a:effectLst/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if</a:t>
            </a:r>
            <a:endParaRPr lang="en-VN" sz="2800" b="1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90630C-5484-0F3F-58ED-4B61E4D85323}"/>
              </a:ext>
            </a:extLst>
          </p:cNvPr>
          <p:cNvSpPr txBox="1"/>
          <p:nvPr/>
        </p:nvSpPr>
        <p:spPr>
          <a:xfrm>
            <a:off x="3109965" y="58756"/>
            <a:ext cx="2924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>
                <a:solidFill>
                  <a:srgbClr val="FFFF00"/>
                </a:solidFill>
                <a:latin typeface="Berlin Sans FB Demi" panose="020E0802020502020306" pitchFamily="34" charset="0"/>
              </a:rPr>
              <a:t>3. Grammar</a:t>
            </a:r>
            <a:endParaRPr lang="en-GB" sz="30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6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380138" y="790922"/>
            <a:ext cx="81681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effectLst/>
                <a:latin typeface="UTMAvoBold"/>
              </a:rPr>
              <a:t>Circle the mistake in each sentence. Then correct it.</a:t>
            </a:r>
            <a:endParaRPr lang="en-US" sz="2200" b="1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9699E0D-E8BF-817F-1D38-31EF8366F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052218"/>
              </p:ext>
            </p:extLst>
          </p:nvPr>
        </p:nvGraphicFramePr>
        <p:xfrm>
          <a:off x="330768" y="1609378"/>
          <a:ext cx="8787263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7263">
                  <a:extLst>
                    <a:ext uri="{9D8B030D-6E8A-4147-A177-3AD203B41FA5}">
                      <a16:colId xmlns:a16="http://schemas.microsoft.com/office/drawing/2014/main" val="304611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are </a:t>
                      </a:r>
                      <a:r>
                        <a:rPr lang="en-US" sz="28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many </a:t>
                      </a:r>
                      <a:r>
                        <a:rPr lang="en-US" sz="28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adverts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local press </a:t>
                      </a:r>
                      <a:r>
                        <a:rPr lang="en-US" sz="28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get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A                  B       C                             D</a:t>
                      </a:r>
                      <a:endParaRPr lang="en-US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 annoyed.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793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Today it </a:t>
                      </a:r>
                      <a:r>
                        <a:rPr lang="en-US" sz="28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 take much time for news to reach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A</a:t>
                      </a:r>
                      <a:endParaRPr lang="en-US" sz="28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around the world </a:t>
                      </a:r>
                      <a:r>
                        <a:rPr lang="en-US" sz="28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if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</a:t>
                      </a:r>
                      <a:r>
                        <a:rPr lang="en-US" sz="28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to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take in the past.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                                            C            D</a:t>
                      </a:r>
                      <a:endParaRPr lang="en-US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570289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241759CC-92A7-65D7-0D59-5CF7E43B8397}"/>
              </a:ext>
            </a:extLst>
          </p:cNvPr>
          <p:cNvSpPr/>
          <p:nvPr/>
        </p:nvSpPr>
        <p:spPr>
          <a:xfrm>
            <a:off x="7096036" y="2057573"/>
            <a:ext cx="565154" cy="51898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C33570-C395-EED1-B86D-8FBCC542150C}"/>
              </a:ext>
            </a:extLst>
          </p:cNvPr>
          <p:cNvSpPr txBox="1"/>
          <p:nvPr/>
        </p:nvSpPr>
        <p:spPr>
          <a:xfrm>
            <a:off x="7661190" y="2099502"/>
            <a:ext cx="1236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sz="2800" b="1" kern="1200" dirty="0">
                <a:solidFill>
                  <a:srgbClr val="00B050"/>
                </a:solidFill>
                <a:effectLst/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that</a:t>
            </a:r>
            <a:endParaRPr lang="en-VN" sz="2800" b="1" dirty="0">
              <a:solidFill>
                <a:srgbClr val="00B05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539C40-6F94-D67B-2B07-93D5E1BF85F3}"/>
              </a:ext>
            </a:extLst>
          </p:cNvPr>
          <p:cNvSpPr/>
          <p:nvPr/>
        </p:nvSpPr>
        <p:spPr>
          <a:xfrm>
            <a:off x="4118057" y="4277477"/>
            <a:ext cx="565154" cy="51898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0A9C3F-2984-235E-596A-A94317EED8D6}"/>
              </a:ext>
            </a:extLst>
          </p:cNvPr>
          <p:cNvSpPr txBox="1"/>
          <p:nvPr/>
        </p:nvSpPr>
        <p:spPr>
          <a:xfrm>
            <a:off x="4464196" y="4526269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sz="2800" b="1" kern="1200" dirty="0">
                <a:solidFill>
                  <a:srgbClr val="00B050"/>
                </a:solidFill>
                <a:effectLst/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as</a:t>
            </a:r>
            <a:endParaRPr lang="en-VN" sz="2800" b="1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D56DCE-42C4-E358-0940-BDA8F368D2E1}"/>
              </a:ext>
            </a:extLst>
          </p:cNvPr>
          <p:cNvSpPr txBox="1"/>
          <p:nvPr/>
        </p:nvSpPr>
        <p:spPr>
          <a:xfrm>
            <a:off x="3109965" y="58756"/>
            <a:ext cx="2924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>
                <a:solidFill>
                  <a:srgbClr val="FFFF00"/>
                </a:solidFill>
                <a:latin typeface="Berlin Sans FB Demi" panose="020E0802020502020306" pitchFamily="34" charset="0"/>
              </a:rPr>
              <a:t>3. Grammar</a:t>
            </a:r>
            <a:endParaRPr lang="en-GB" sz="30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3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50685-8180-A649-6376-9695609303CC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92B2841-721F-F585-B773-0FEF1612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695" y="1417519"/>
            <a:ext cx="201011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7DB4C-3A8A-A546-9C74-EF0F2F7C66BA}"/>
              </a:ext>
            </a:extLst>
          </p:cNvPr>
          <p:cNvGrpSpPr/>
          <p:nvPr/>
        </p:nvGrpSpPr>
        <p:grpSpPr>
          <a:xfrm>
            <a:off x="106218" y="920904"/>
            <a:ext cx="8931563" cy="3816554"/>
            <a:chOff x="1408655" y="731559"/>
            <a:chExt cx="5731978" cy="347366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F0CDF2-6710-F1C9-B5CF-8D0BBA193C8B}"/>
                </a:ext>
              </a:extLst>
            </p:cNvPr>
            <p:cNvSpPr txBox="1"/>
            <p:nvPr/>
          </p:nvSpPr>
          <p:spPr>
            <a:xfrm>
              <a:off x="1408655" y="969778"/>
              <a:ext cx="5731978" cy="3235442"/>
            </a:xfrm>
            <a:custGeom>
              <a:avLst/>
              <a:gdLst>
                <a:gd name="connsiteX0" fmla="*/ 0 w 4464636"/>
                <a:gd name="connsiteY0" fmla="*/ 0 h 3477875"/>
                <a:gd name="connsiteX1" fmla="*/ 4464636 w 4464636"/>
                <a:gd name="connsiteY1" fmla="*/ 0 h 3477875"/>
                <a:gd name="connsiteX2" fmla="*/ 4464636 w 4464636"/>
                <a:gd name="connsiteY2" fmla="*/ 3477875 h 3477875"/>
                <a:gd name="connsiteX3" fmla="*/ 0 w 4464636"/>
                <a:gd name="connsiteY3" fmla="*/ 3477875 h 3477875"/>
                <a:gd name="connsiteX4" fmla="*/ 0 w 4464636"/>
                <a:gd name="connsiteY4" fmla="*/ 0 h 3477875"/>
                <a:gd name="connsiteX0" fmla="*/ 0 w 4464636"/>
                <a:gd name="connsiteY0" fmla="*/ 0 h 3477875"/>
                <a:gd name="connsiteX1" fmla="*/ 4464636 w 4464636"/>
                <a:gd name="connsiteY1" fmla="*/ 0 h 3477875"/>
                <a:gd name="connsiteX2" fmla="*/ 4464636 w 4464636"/>
                <a:gd name="connsiteY2" fmla="*/ 3477875 h 3477875"/>
                <a:gd name="connsiteX3" fmla="*/ 282633 w 4464636"/>
                <a:gd name="connsiteY3" fmla="*/ 3477875 h 3477875"/>
                <a:gd name="connsiteX4" fmla="*/ 0 w 4464636"/>
                <a:gd name="connsiteY4" fmla="*/ 0 h 3477875"/>
                <a:gd name="connsiteX0" fmla="*/ 0 w 4464636"/>
                <a:gd name="connsiteY0" fmla="*/ 0 h 3506126"/>
                <a:gd name="connsiteX1" fmla="*/ 4464636 w 4464636"/>
                <a:gd name="connsiteY1" fmla="*/ 0 h 3506126"/>
                <a:gd name="connsiteX2" fmla="*/ 4464636 w 4464636"/>
                <a:gd name="connsiteY2" fmla="*/ 3477875 h 3506126"/>
                <a:gd name="connsiteX3" fmla="*/ 457200 w 4464636"/>
                <a:gd name="connsiteY3" fmla="*/ 3506126 h 3506126"/>
                <a:gd name="connsiteX4" fmla="*/ 0 w 4464636"/>
                <a:gd name="connsiteY4" fmla="*/ 0 h 3506126"/>
                <a:gd name="connsiteX0" fmla="*/ 0 w 4830396"/>
                <a:gd name="connsiteY0" fmla="*/ 7063 h 3506126"/>
                <a:gd name="connsiteX1" fmla="*/ 4830396 w 4830396"/>
                <a:gd name="connsiteY1" fmla="*/ 0 h 3506126"/>
                <a:gd name="connsiteX2" fmla="*/ 4830396 w 4830396"/>
                <a:gd name="connsiteY2" fmla="*/ 3477875 h 3506126"/>
                <a:gd name="connsiteX3" fmla="*/ 822960 w 4830396"/>
                <a:gd name="connsiteY3" fmla="*/ 3506126 h 3506126"/>
                <a:gd name="connsiteX4" fmla="*/ 0 w 4830396"/>
                <a:gd name="connsiteY4" fmla="*/ 7063 h 3506126"/>
                <a:gd name="connsiteX0" fmla="*/ 0 w 4830396"/>
                <a:gd name="connsiteY0" fmla="*/ 7063 h 3498427"/>
                <a:gd name="connsiteX1" fmla="*/ 4830396 w 4830396"/>
                <a:gd name="connsiteY1" fmla="*/ 0 h 3498427"/>
                <a:gd name="connsiteX2" fmla="*/ 4830396 w 4830396"/>
                <a:gd name="connsiteY2" fmla="*/ 3477875 h 3498427"/>
                <a:gd name="connsiteX3" fmla="*/ 651452 w 4830396"/>
                <a:gd name="connsiteY3" fmla="*/ 3498427 h 3498427"/>
                <a:gd name="connsiteX4" fmla="*/ 0 w 4830396"/>
                <a:gd name="connsiteY4" fmla="*/ 7063 h 349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0396" h="3498427">
                  <a:moveTo>
                    <a:pt x="0" y="7063"/>
                  </a:moveTo>
                  <a:lnTo>
                    <a:pt x="4830396" y="0"/>
                  </a:lnTo>
                  <a:lnTo>
                    <a:pt x="4830396" y="3477875"/>
                  </a:lnTo>
                  <a:lnTo>
                    <a:pt x="651452" y="3498427"/>
                  </a:lnTo>
                  <a:lnTo>
                    <a:pt x="0" y="7063"/>
                  </a:lnTo>
                  <a:close/>
                </a:path>
              </a:pathLst>
            </a:custGeom>
            <a:solidFill>
              <a:srgbClr val="FF945D"/>
            </a:solidFill>
          </p:spPr>
          <p:txBody>
            <a:bodyPr wrap="square">
              <a:spAutoFit/>
            </a:bodyPr>
            <a:lstStyle/>
            <a:p>
              <a:pPr marL="534988"/>
              <a:endParaRPr lang="en-US" sz="2500" b="1" dirty="0"/>
            </a:p>
            <a:p>
              <a:pPr marL="534988"/>
              <a:r>
                <a:rPr lang="en-US" sz="2500" b="1" dirty="0">
                  <a:effectLst/>
                </a:rPr>
                <a:t>Work in groups. Choose two types of mass media yo</a:t>
              </a:r>
              <a:r>
                <a:rPr lang="en-US" sz="2500" b="1" dirty="0"/>
                <a:t>u are interested in and compare them. Give a group presentation. </a:t>
              </a:r>
            </a:p>
            <a:p>
              <a:pPr marL="534988"/>
              <a:r>
                <a:rPr lang="en-US" sz="2500" b="1" dirty="0">
                  <a:effectLst/>
                </a:rPr>
                <a:t>Use these questions as cues. </a:t>
              </a:r>
            </a:p>
            <a:p>
              <a:pPr marL="1162050" indent="-280988">
                <a:buFont typeface="Arial" panose="020B0604020202020204" pitchFamily="34" charset="0"/>
                <a:buChar char="•"/>
              </a:pPr>
              <a:r>
                <a:rPr lang="en-US" sz="2500" dirty="0">
                  <a:effectLst/>
                </a:rPr>
                <a:t>What are the mass media types? </a:t>
              </a:r>
            </a:p>
            <a:p>
              <a:pPr marL="1162050" indent="-280988">
                <a:buFont typeface="Arial" panose="020B0604020202020204" pitchFamily="34" charset="0"/>
                <a:buChar char="•"/>
              </a:pPr>
              <a:r>
                <a:rPr lang="en-US" sz="2500" dirty="0">
                  <a:effectLst/>
                </a:rPr>
                <a:t>How are they similar or different? </a:t>
              </a:r>
            </a:p>
            <a:p>
              <a:pPr marL="1162050" indent="-280988">
                <a:buFont typeface="Arial" panose="020B0604020202020204" pitchFamily="34" charset="0"/>
                <a:buChar char="•"/>
              </a:pPr>
              <a:r>
                <a:rPr lang="en-US" sz="2500" dirty="0">
                  <a:effectLst/>
                </a:rPr>
                <a:t>What are the advantages and disadvantages of each type? </a:t>
              </a:r>
            </a:p>
            <a:p>
              <a:pPr marL="1162050" indent="-280988">
                <a:buFont typeface="Arial" panose="020B0604020202020204" pitchFamily="34" charset="0"/>
                <a:buChar char="•"/>
              </a:pPr>
              <a:r>
                <a:rPr lang="en-US" sz="2500" dirty="0">
                  <a:effectLst/>
                </a:rPr>
                <a:t>Which of them do you think will be more popular in the future? Why?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EA1B30-3FA5-93A0-55F6-E2D0DE6B452D}"/>
                </a:ext>
              </a:extLst>
            </p:cNvPr>
            <p:cNvSpPr txBox="1"/>
            <p:nvPr/>
          </p:nvSpPr>
          <p:spPr>
            <a:xfrm>
              <a:off x="1648149" y="731559"/>
              <a:ext cx="4351409" cy="434194"/>
            </a:xfrm>
            <a:custGeom>
              <a:avLst/>
              <a:gdLst>
                <a:gd name="connsiteX0" fmla="*/ 0 w 3993259"/>
                <a:gd name="connsiteY0" fmla="*/ 0 h 830997"/>
                <a:gd name="connsiteX1" fmla="*/ 3993259 w 3993259"/>
                <a:gd name="connsiteY1" fmla="*/ 0 h 830997"/>
                <a:gd name="connsiteX2" fmla="*/ 3993259 w 3993259"/>
                <a:gd name="connsiteY2" fmla="*/ 830997 h 830997"/>
                <a:gd name="connsiteX3" fmla="*/ 0 w 3993259"/>
                <a:gd name="connsiteY3" fmla="*/ 830997 h 830997"/>
                <a:gd name="connsiteX4" fmla="*/ 0 w 3993259"/>
                <a:gd name="connsiteY4" fmla="*/ 0 h 830997"/>
                <a:gd name="connsiteX0" fmla="*/ 0 w 3993259"/>
                <a:gd name="connsiteY0" fmla="*/ 0 h 830997"/>
                <a:gd name="connsiteX1" fmla="*/ 3993259 w 3993259"/>
                <a:gd name="connsiteY1" fmla="*/ 0 h 830997"/>
                <a:gd name="connsiteX2" fmla="*/ 3993259 w 3993259"/>
                <a:gd name="connsiteY2" fmla="*/ 830997 h 830997"/>
                <a:gd name="connsiteX3" fmla="*/ 58189 w 3993259"/>
                <a:gd name="connsiteY3" fmla="*/ 830997 h 830997"/>
                <a:gd name="connsiteX4" fmla="*/ 0 w 3993259"/>
                <a:gd name="connsiteY4" fmla="*/ 0 h 830997"/>
                <a:gd name="connsiteX0" fmla="*/ 141316 w 4134575"/>
                <a:gd name="connsiteY0" fmla="*/ 0 h 839309"/>
                <a:gd name="connsiteX1" fmla="*/ 4134575 w 4134575"/>
                <a:gd name="connsiteY1" fmla="*/ 0 h 839309"/>
                <a:gd name="connsiteX2" fmla="*/ 4134575 w 4134575"/>
                <a:gd name="connsiteY2" fmla="*/ 830997 h 839309"/>
                <a:gd name="connsiteX3" fmla="*/ 0 w 4134575"/>
                <a:gd name="connsiteY3" fmla="*/ 839309 h 839309"/>
                <a:gd name="connsiteX4" fmla="*/ 141316 w 4134575"/>
                <a:gd name="connsiteY4" fmla="*/ 0 h 839309"/>
                <a:gd name="connsiteX0" fmla="*/ 0 w 4375645"/>
                <a:gd name="connsiteY0" fmla="*/ 8313 h 839309"/>
                <a:gd name="connsiteX1" fmla="*/ 4375645 w 4375645"/>
                <a:gd name="connsiteY1" fmla="*/ 0 h 839309"/>
                <a:gd name="connsiteX2" fmla="*/ 4375645 w 4375645"/>
                <a:gd name="connsiteY2" fmla="*/ 830997 h 839309"/>
                <a:gd name="connsiteX3" fmla="*/ 241070 w 4375645"/>
                <a:gd name="connsiteY3" fmla="*/ 839309 h 839309"/>
                <a:gd name="connsiteX4" fmla="*/ 0 w 4375645"/>
                <a:gd name="connsiteY4" fmla="*/ 8313 h 839309"/>
                <a:gd name="connsiteX0" fmla="*/ 0 w 4375645"/>
                <a:gd name="connsiteY0" fmla="*/ 8313 h 839309"/>
                <a:gd name="connsiteX1" fmla="*/ 4375645 w 4375645"/>
                <a:gd name="connsiteY1" fmla="*/ 0 h 839309"/>
                <a:gd name="connsiteX2" fmla="*/ 4375645 w 4375645"/>
                <a:gd name="connsiteY2" fmla="*/ 830997 h 839309"/>
                <a:gd name="connsiteX3" fmla="*/ 149121 w 4375645"/>
                <a:gd name="connsiteY3" fmla="*/ 839309 h 839309"/>
                <a:gd name="connsiteX4" fmla="*/ 0 w 4375645"/>
                <a:gd name="connsiteY4" fmla="*/ 8313 h 83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5645" h="839309">
                  <a:moveTo>
                    <a:pt x="0" y="8313"/>
                  </a:moveTo>
                  <a:lnTo>
                    <a:pt x="4375645" y="0"/>
                  </a:lnTo>
                  <a:lnTo>
                    <a:pt x="4375645" y="830997"/>
                  </a:lnTo>
                  <a:lnTo>
                    <a:pt x="149121" y="839309"/>
                  </a:lnTo>
                  <a:lnTo>
                    <a:pt x="0" y="8313"/>
                  </a:lnTo>
                  <a:close/>
                </a:path>
              </a:pathLst>
            </a:custGeom>
            <a:solidFill>
              <a:srgbClr val="F27373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>
                  <a:solidFill>
                    <a:srgbClr val="FFFFFF"/>
                  </a:solidFill>
                  <a:effectLst/>
                </a:rPr>
                <a:t>The pros and cons of mass media</a:t>
              </a:r>
              <a:endParaRPr lang="en-US" sz="25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07379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2213</TotalTime>
  <Words>571</Words>
  <Application>Microsoft Office PowerPoint</Application>
  <PresentationFormat>On-screen Show (16:9)</PresentationFormat>
  <Paragraphs>112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UTM</vt:lpstr>
      <vt:lpstr>UTM Facebook K&amp;T</vt:lpstr>
      <vt:lpstr>UTMAvoBold</vt:lpstr>
      <vt:lpstr>UTMFacebookK&amp;TBold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10</cp:lastModifiedBy>
  <cp:revision>164</cp:revision>
  <dcterms:created xsi:type="dcterms:W3CDTF">2020-12-09T02:04:09Z</dcterms:created>
  <dcterms:modified xsi:type="dcterms:W3CDTF">2026-02-27T08:19:27Z</dcterms:modified>
</cp:coreProperties>
</file>