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2" r:id="rId2"/>
    <p:sldId id="256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4" r:id="rId11"/>
  </p:sldIdLst>
  <p:sldSz cx="18288000" cy="10287000"/>
  <p:notesSz cx="6858000" cy="9144000"/>
  <p:embeddedFontLst>
    <p:embeddedFont>
      <p:font typeface="Apricots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BFA01-368D-4B09-9074-34B4E5FCC87E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7A17D-E071-4F74-9D6A-8BD00D3EA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06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7A17D-E071-4F74-9D6A-8BD00D3EAB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1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82128-ACDD-440D-9311-D6C9B07C01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567BC-0CFF-47D0-9554-34186C1D49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earning activities">
            <a:hlinkClick r:id="" action="ppaction://media"/>
            <a:extLst>
              <a:ext uri="{FF2B5EF4-FFF2-40B4-BE49-F238E27FC236}">
                <a16:creationId xmlns:a16="http://schemas.microsoft.com/office/drawing/2014/main" id="{C08964FD-C47C-4A72-BEF9-49D7C4C37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1490" y="-4936804"/>
            <a:ext cx="20120994" cy="19995159"/>
          </a:xfrm>
          <a:custGeom>
            <a:avLst/>
            <a:gdLst/>
            <a:ahLst/>
            <a:cxnLst/>
            <a:rect l="l" t="t" r="r" b="b"/>
            <a:pathLst>
              <a:path w="20120994" h="19995159">
                <a:moveTo>
                  <a:pt x="0" y="0"/>
                </a:moveTo>
                <a:lnTo>
                  <a:pt x="20120993" y="0"/>
                </a:lnTo>
                <a:lnTo>
                  <a:pt x="20120993" y="19995158"/>
                </a:lnTo>
                <a:lnTo>
                  <a:pt x="0" y="1999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314" b="-314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A5591-ACD3-422C-907B-B14826AFD6C5}"/>
              </a:ext>
            </a:extLst>
          </p:cNvPr>
          <p:cNvSpPr/>
          <p:nvPr/>
        </p:nvSpPr>
        <p:spPr>
          <a:xfrm>
            <a:off x="501589" y="419100"/>
            <a:ext cx="17284822" cy="952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09166">
            <a:off x="16275551" y="8547695"/>
            <a:ext cx="1848928" cy="1497071"/>
          </a:xfrm>
          <a:custGeom>
            <a:avLst/>
            <a:gdLst/>
            <a:ahLst/>
            <a:cxnLst/>
            <a:rect l="l" t="t" r="r" b="b"/>
            <a:pathLst>
              <a:path w="5267250" h="6492759">
                <a:moveTo>
                  <a:pt x="0" y="0"/>
                </a:moveTo>
                <a:lnTo>
                  <a:pt x="5267251" y="0"/>
                </a:lnTo>
                <a:lnTo>
                  <a:pt x="5267251" y="6492758"/>
                </a:lnTo>
                <a:lnTo>
                  <a:pt x="0" y="6492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BF42A-450F-4F02-94A4-3F22D424FB96}"/>
              </a:ext>
            </a:extLst>
          </p:cNvPr>
          <p:cNvSpPr txBox="1"/>
          <p:nvPr/>
        </p:nvSpPr>
        <p:spPr>
          <a:xfrm>
            <a:off x="1208852" y="779920"/>
            <a:ext cx="1655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Talk about your favorite learning activity in 2 minutes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47D44E-19B2-44CD-A213-EF9469B9D2E7}"/>
              </a:ext>
            </a:extLst>
          </p:cNvPr>
          <p:cNvSpPr/>
          <p:nvPr/>
        </p:nvSpPr>
        <p:spPr>
          <a:xfrm>
            <a:off x="3473420" y="2058992"/>
            <a:ext cx="11341160" cy="32369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What is it called?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(debate, presentation, experiment ...)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In what subject have you applied this learning activity?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What have you learnt from this activity?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(teamwork, note-taking, confidence....)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C3EE0F-0793-4871-8868-99D2EEB981B2}"/>
              </a:ext>
            </a:extLst>
          </p:cNvPr>
          <p:cNvSpPr/>
          <p:nvPr/>
        </p:nvSpPr>
        <p:spPr>
          <a:xfrm>
            <a:off x="3835872" y="5689155"/>
            <a:ext cx="10346269" cy="308450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Marking criteria: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Task achievement: answer all 3 questions above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Pronunciation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Fluency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Vocabulary: use words/phrases we have learnt today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Grammar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5469" y="-4683781"/>
            <a:ext cx="20120994" cy="19995159"/>
          </a:xfrm>
          <a:custGeom>
            <a:avLst/>
            <a:gdLst/>
            <a:ahLst/>
            <a:cxnLst/>
            <a:rect l="l" t="t" r="r" b="b"/>
            <a:pathLst>
              <a:path w="20120994" h="19995159">
                <a:moveTo>
                  <a:pt x="0" y="0"/>
                </a:moveTo>
                <a:lnTo>
                  <a:pt x="20120993" y="0"/>
                </a:lnTo>
                <a:lnTo>
                  <a:pt x="20120993" y="19995158"/>
                </a:lnTo>
                <a:lnTo>
                  <a:pt x="0" y="19995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t="-314" b="-3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99247" y="-408768"/>
            <a:ext cx="3760170" cy="2359507"/>
          </a:xfrm>
          <a:custGeom>
            <a:avLst/>
            <a:gdLst/>
            <a:ahLst/>
            <a:cxnLst/>
            <a:rect l="l" t="t" r="r" b="b"/>
            <a:pathLst>
              <a:path w="3760170" h="2359507">
                <a:moveTo>
                  <a:pt x="0" y="0"/>
                </a:moveTo>
                <a:lnTo>
                  <a:pt x="3760170" y="0"/>
                </a:lnTo>
                <a:lnTo>
                  <a:pt x="3760170" y="2359507"/>
                </a:lnTo>
                <a:lnTo>
                  <a:pt x="0" y="2359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53690" y="1324890"/>
            <a:ext cx="13223815" cy="2770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57"/>
              </a:lnSpc>
              <a:spcBef>
                <a:spcPct val="0"/>
              </a:spcBef>
            </a:pPr>
            <a:r>
              <a:rPr lang="en-US" sz="8500" dirty="0">
                <a:solidFill>
                  <a:srgbClr val="323232"/>
                </a:solidFill>
                <a:latin typeface="Apricots"/>
                <a:ea typeface="Apricots"/>
                <a:cs typeface="Apricots"/>
                <a:sym typeface="Apricots"/>
              </a:rPr>
              <a:t>Unit 8: New ways to learn</a:t>
            </a:r>
          </a:p>
        </p:txBody>
      </p:sp>
      <p:sp>
        <p:nvSpPr>
          <p:cNvPr id="5" name="Freeform 5"/>
          <p:cNvSpPr/>
          <p:nvPr/>
        </p:nvSpPr>
        <p:spPr>
          <a:xfrm rot="1003553">
            <a:off x="-207083" y="6081604"/>
            <a:ext cx="3355341" cy="4989355"/>
          </a:xfrm>
          <a:custGeom>
            <a:avLst/>
            <a:gdLst/>
            <a:ahLst/>
            <a:cxnLst/>
            <a:rect l="l" t="t" r="r" b="b"/>
            <a:pathLst>
              <a:path w="3355341" h="4989355">
                <a:moveTo>
                  <a:pt x="0" y="0"/>
                </a:moveTo>
                <a:lnTo>
                  <a:pt x="3355341" y="0"/>
                </a:lnTo>
                <a:lnTo>
                  <a:pt x="3355341" y="4989355"/>
                </a:lnTo>
                <a:lnTo>
                  <a:pt x="0" y="4989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341">
            <a:off x="-2658328" y="1499036"/>
            <a:ext cx="5316656" cy="3734951"/>
          </a:xfrm>
          <a:custGeom>
            <a:avLst/>
            <a:gdLst/>
            <a:ahLst/>
            <a:cxnLst/>
            <a:rect l="l" t="t" r="r" b="b"/>
            <a:pathLst>
              <a:path w="5316656" h="3734951">
                <a:moveTo>
                  <a:pt x="0" y="0"/>
                </a:moveTo>
                <a:lnTo>
                  <a:pt x="5316656" y="0"/>
                </a:lnTo>
                <a:lnTo>
                  <a:pt x="5316656" y="3734951"/>
                </a:lnTo>
                <a:lnTo>
                  <a:pt x="0" y="3734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73259" y="6829623"/>
            <a:ext cx="3614741" cy="3461115"/>
          </a:xfrm>
          <a:custGeom>
            <a:avLst/>
            <a:gdLst/>
            <a:ahLst/>
            <a:cxnLst/>
            <a:rect l="l" t="t" r="r" b="b"/>
            <a:pathLst>
              <a:path w="3614741" h="3461115">
                <a:moveTo>
                  <a:pt x="0" y="0"/>
                </a:moveTo>
                <a:lnTo>
                  <a:pt x="3614741" y="0"/>
                </a:lnTo>
                <a:lnTo>
                  <a:pt x="3614741" y="3461115"/>
                </a:lnTo>
                <a:lnTo>
                  <a:pt x="0" y="3461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7022">
            <a:off x="6895790" y="9245490"/>
            <a:ext cx="4968416" cy="3005891"/>
          </a:xfrm>
          <a:custGeom>
            <a:avLst/>
            <a:gdLst/>
            <a:ahLst/>
            <a:cxnLst/>
            <a:rect l="l" t="t" r="r" b="b"/>
            <a:pathLst>
              <a:path w="4968416" h="3005891">
                <a:moveTo>
                  <a:pt x="0" y="0"/>
                </a:moveTo>
                <a:lnTo>
                  <a:pt x="4968416" y="0"/>
                </a:lnTo>
                <a:lnTo>
                  <a:pt x="4968416" y="3005891"/>
                </a:lnTo>
                <a:lnTo>
                  <a:pt x="0" y="30058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10495" y="-972219"/>
            <a:ext cx="4415240" cy="2919578"/>
          </a:xfrm>
          <a:custGeom>
            <a:avLst/>
            <a:gdLst/>
            <a:ahLst/>
            <a:cxnLst/>
            <a:rect l="l" t="t" r="r" b="b"/>
            <a:pathLst>
              <a:path w="4415240" h="2919578">
                <a:moveTo>
                  <a:pt x="0" y="0"/>
                </a:moveTo>
                <a:lnTo>
                  <a:pt x="4415240" y="0"/>
                </a:lnTo>
                <a:lnTo>
                  <a:pt x="4415240" y="2919577"/>
                </a:lnTo>
                <a:lnTo>
                  <a:pt x="0" y="29195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24722">
            <a:off x="15604707" y="1423897"/>
            <a:ext cx="3720773" cy="3627753"/>
          </a:xfrm>
          <a:custGeom>
            <a:avLst/>
            <a:gdLst/>
            <a:ahLst/>
            <a:cxnLst/>
            <a:rect l="l" t="t" r="r" b="b"/>
            <a:pathLst>
              <a:path w="3720773" h="3627753">
                <a:moveTo>
                  <a:pt x="0" y="0"/>
                </a:moveTo>
                <a:lnTo>
                  <a:pt x="3720773" y="0"/>
                </a:lnTo>
                <a:lnTo>
                  <a:pt x="3720773" y="3627753"/>
                </a:lnTo>
                <a:lnTo>
                  <a:pt x="0" y="36277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8C6E8-D931-4C14-8049-CBFEBB01015E}"/>
              </a:ext>
            </a:extLst>
          </p:cNvPr>
          <p:cNvSpPr txBox="1"/>
          <p:nvPr/>
        </p:nvSpPr>
        <p:spPr>
          <a:xfrm>
            <a:off x="4622083" y="4422089"/>
            <a:ext cx="8644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Lesson: Getting started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CCD721-1331-4A99-A7FE-066E14607525}"/>
              </a:ext>
            </a:extLst>
          </p:cNvPr>
          <p:cNvSpPr txBox="1"/>
          <p:nvPr/>
        </p:nvSpPr>
        <p:spPr>
          <a:xfrm>
            <a:off x="4564687" y="5857038"/>
            <a:ext cx="9158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(New learning activities)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1490" y="-4936804"/>
            <a:ext cx="20120994" cy="19995159"/>
          </a:xfrm>
          <a:custGeom>
            <a:avLst/>
            <a:gdLst/>
            <a:ahLst/>
            <a:cxnLst/>
            <a:rect l="l" t="t" r="r" b="b"/>
            <a:pathLst>
              <a:path w="20120994" h="19995159">
                <a:moveTo>
                  <a:pt x="0" y="0"/>
                </a:moveTo>
                <a:lnTo>
                  <a:pt x="20120993" y="0"/>
                </a:lnTo>
                <a:lnTo>
                  <a:pt x="20120993" y="19995158"/>
                </a:lnTo>
                <a:lnTo>
                  <a:pt x="0" y="1999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</a:blip>
            <a:stretch>
              <a:fillRect t="-314" b="-314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A5591-ACD3-422C-907B-B14826AFD6C5}"/>
              </a:ext>
            </a:extLst>
          </p:cNvPr>
          <p:cNvSpPr/>
          <p:nvPr/>
        </p:nvSpPr>
        <p:spPr>
          <a:xfrm>
            <a:off x="501589" y="419100"/>
            <a:ext cx="17284822" cy="952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 rot="-909166">
            <a:off x="16275551" y="8547695"/>
            <a:ext cx="1848928" cy="1497071"/>
          </a:xfrm>
          <a:custGeom>
            <a:avLst/>
            <a:gdLst/>
            <a:ahLst/>
            <a:cxnLst/>
            <a:rect l="l" t="t" r="r" b="b"/>
            <a:pathLst>
              <a:path w="5267250" h="6492759">
                <a:moveTo>
                  <a:pt x="0" y="0"/>
                </a:moveTo>
                <a:lnTo>
                  <a:pt x="5267251" y="0"/>
                </a:lnTo>
                <a:lnTo>
                  <a:pt x="5267251" y="6492758"/>
                </a:lnTo>
                <a:lnTo>
                  <a:pt x="0" y="6492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ED4C87-2718-47F6-A03A-55F1E8072AA5}"/>
              </a:ext>
            </a:extLst>
          </p:cNvPr>
          <p:cNvSpPr txBox="1"/>
          <p:nvPr/>
        </p:nvSpPr>
        <p:spPr>
          <a:xfrm>
            <a:off x="807080" y="1257300"/>
            <a:ext cx="11885788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Hi, Nick. What are you doing?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I’m watching the video that my geography teacher uploaded 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Eclass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Really? What is it about?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It’s about global warming. My teacher asked us to watch the video and find more information about this topic.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is watching the video part of your homework?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Yes, then next week, we’ll work in groups and discuss the topic in class.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Sounds interesting. You can watch the video many times and also search for more information at home.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You’re right. I’m not good at taking notes in class, you know. So I prefer this way of learning. It gives me a chance to discuss with my classmates, who may have original ideas on the topic.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your teacher often ask you to prepare materials at home and discuss in class, Nick?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Yes, she does. We’re doing a lot of projects that help us understand the lessons better. This way of studying, which gives us more control over our own learning, is quite useful.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You’re lucky. My teachers use very traditional methods of teaching at my schools. I wish I could try these new learning activities.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C1612E-780C-41D9-9924-0032281C52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043" y="1947112"/>
            <a:ext cx="4667193" cy="344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0BF42A-450F-4F02-94A4-3F22D424FB96}"/>
              </a:ext>
            </a:extLst>
          </p:cNvPr>
          <p:cNvSpPr txBox="1"/>
          <p:nvPr/>
        </p:nvSpPr>
        <p:spPr>
          <a:xfrm>
            <a:off x="1447800" y="495985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Listen and read</a:t>
            </a:r>
          </a:p>
        </p:txBody>
      </p:sp>
      <p:pic>
        <p:nvPicPr>
          <p:cNvPr id="3" name="058">
            <a:hlinkClick r:id="" action="ppaction://media"/>
            <a:extLst>
              <a:ext uri="{FF2B5EF4-FFF2-40B4-BE49-F238E27FC236}">
                <a16:creationId xmlns:a16="http://schemas.microsoft.com/office/drawing/2014/main" id="{358357E8-2239-434C-9404-5A27D6133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39639" y="77822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1490" y="-4936804"/>
            <a:ext cx="20120994" cy="19995159"/>
          </a:xfrm>
          <a:custGeom>
            <a:avLst/>
            <a:gdLst/>
            <a:ahLst/>
            <a:cxnLst/>
            <a:rect l="l" t="t" r="r" b="b"/>
            <a:pathLst>
              <a:path w="20120994" h="19995159">
                <a:moveTo>
                  <a:pt x="0" y="0"/>
                </a:moveTo>
                <a:lnTo>
                  <a:pt x="20120993" y="0"/>
                </a:lnTo>
                <a:lnTo>
                  <a:pt x="20120993" y="19995158"/>
                </a:lnTo>
                <a:lnTo>
                  <a:pt x="0" y="1999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314" b="-314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A5591-ACD3-422C-907B-B14826AFD6C5}"/>
              </a:ext>
            </a:extLst>
          </p:cNvPr>
          <p:cNvSpPr/>
          <p:nvPr/>
        </p:nvSpPr>
        <p:spPr>
          <a:xfrm>
            <a:off x="501589" y="381000"/>
            <a:ext cx="17284822" cy="952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09166">
            <a:off x="16275551" y="8547695"/>
            <a:ext cx="1848928" cy="1497071"/>
          </a:xfrm>
          <a:custGeom>
            <a:avLst/>
            <a:gdLst/>
            <a:ahLst/>
            <a:cxnLst/>
            <a:rect l="l" t="t" r="r" b="b"/>
            <a:pathLst>
              <a:path w="5267250" h="6492759">
                <a:moveTo>
                  <a:pt x="0" y="0"/>
                </a:moveTo>
                <a:lnTo>
                  <a:pt x="5267251" y="0"/>
                </a:lnTo>
                <a:lnTo>
                  <a:pt x="5267251" y="6492758"/>
                </a:lnTo>
                <a:lnTo>
                  <a:pt x="0" y="6492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BF42A-450F-4F02-94A4-3F22D424FB96}"/>
              </a:ext>
            </a:extLst>
          </p:cNvPr>
          <p:cNvSpPr txBox="1"/>
          <p:nvPr/>
        </p:nvSpPr>
        <p:spPr>
          <a:xfrm>
            <a:off x="1447800" y="495985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True or False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B30575-F0C8-4B86-9223-0B6F44841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864876"/>
              </p:ext>
            </p:extLst>
          </p:nvPr>
        </p:nvGraphicFramePr>
        <p:xfrm>
          <a:off x="2493907" y="2247900"/>
          <a:ext cx="13030200" cy="47282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202579">
                  <a:extLst>
                    <a:ext uri="{9D8B030D-6E8A-4147-A177-3AD203B41FA5}">
                      <a16:colId xmlns:a16="http://schemas.microsoft.com/office/drawing/2014/main" val="2479094878"/>
                    </a:ext>
                  </a:extLst>
                </a:gridCol>
                <a:gridCol w="2035969">
                  <a:extLst>
                    <a:ext uri="{9D8B030D-6E8A-4147-A177-3AD203B41FA5}">
                      <a16:colId xmlns:a16="http://schemas.microsoft.com/office/drawing/2014/main" val="14719167"/>
                    </a:ext>
                  </a:extLst>
                </a:gridCol>
                <a:gridCol w="1791652">
                  <a:extLst>
                    <a:ext uri="{9D8B030D-6E8A-4147-A177-3AD203B41FA5}">
                      <a16:colId xmlns:a16="http://schemas.microsoft.com/office/drawing/2014/main" val="1475811113"/>
                    </a:ext>
                  </a:extLst>
                </a:gridCol>
              </a:tblGrid>
              <a:tr h="116205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601456"/>
                  </a:ext>
                </a:extLst>
              </a:tr>
              <a:tr h="1162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Nick is preparing for his next geography class.</a:t>
                      </a: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921748"/>
                  </a:ext>
                </a:extLst>
              </a:tr>
              <a:tr h="1162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Nick’s note taking skills are quite good.</a:t>
                      </a: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41355"/>
                  </a:ext>
                </a:extLst>
              </a:tr>
              <a:tr h="1162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Nick’s class is working on many projects now. </a:t>
                      </a: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50977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18A978-1514-41A7-A81C-F6B875DC56A1}"/>
              </a:ext>
            </a:extLst>
          </p:cNvPr>
          <p:cNvCxnSpPr>
            <a:cxnSpLocks/>
          </p:cNvCxnSpPr>
          <p:nvPr/>
        </p:nvCxnSpPr>
        <p:spPr>
          <a:xfrm>
            <a:off x="3124200" y="39243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8FE9CC-8BFF-4049-8C17-6327B79F0796}"/>
              </a:ext>
            </a:extLst>
          </p:cNvPr>
          <p:cNvCxnSpPr>
            <a:cxnSpLocks/>
          </p:cNvCxnSpPr>
          <p:nvPr/>
        </p:nvCxnSpPr>
        <p:spPr>
          <a:xfrm>
            <a:off x="4343400" y="3924300"/>
            <a:ext cx="1828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453E1D-7A83-4E26-83B7-1673B08D771B}"/>
              </a:ext>
            </a:extLst>
          </p:cNvPr>
          <p:cNvCxnSpPr>
            <a:cxnSpLocks/>
          </p:cNvCxnSpPr>
          <p:nvPr/>
        </p:nvCxnSpPr>
        <p:spPr>
          <a:xfrm>
            <a:off x="7618357" y="3924300"/>
            <a:ext cx="38116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EFE609-A0D4-4BF2-A86E-E2E7AE32E729}"/>
              </a:ext>
            </a:extLst>
          </p:cNvPr>
          <p:cNvCxnSpPr>
            <a:cxnSpLocks/>
          </p:cNvCxnSpPr>
          <p:nvPr/>
        </p:nvCxnSpPr>
        <p:spPr>
          <a:xfrm>
            <a:off x="3124200" y="5143500"/>
            <a:ext cx="4267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9A594A-175B-4CFC-9F2B-5BDB276D08DD}"/>
              </a:ext>
            </a:extLst>
          </p:cNvPr>
          <p:cNvCxnSpPr>
            <a:cxnSpLocks/>
          </p:cNvCxnSpPr>
          <p:nvPr/>
        </p:nvCxnSpPr>
        <p:spPr>
          <a:xfrm>
            <a:off x="9296400" y="51054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70F9E7-0107-42AB-A5D0-FD8161B9FE75}"/>
              </a:ext>
            </a:extLst>
          </p:cNvPr>
          <p:cNvCxnSpPr>
            <a:cxnSpLocks/>
          </p:cNvCxnSpPr>
          <p:nvPr/>
        </p:nvCxnSpPr>
        <p:spPr>
          <a:xfrm>
            <a:off x="3124200" y="6286500"/>
            <a:ext cx="1981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0E586D-0C3A-4B17-8B82-9362818DEE4E}"/>
              </a:ext>
            </a:extLst>
          </p:cNvPr>
          <p:cNvCxnSpPr>
            <a:cxnSpLocks/>
          </p:cNvCxnSpPr>
          <p:nvPr/>
        </p:nvCxnSpPr>
        <p:spPr>
          <a:xfrm>
            <a:off x="5789557" y="6267450"/>
            <a:ext cx="13732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4257B2-0E26-40AE-87F8-41FDBF3C925B}"/>
              </a:ext>
            </a:extLst>
          </p:cNvPr>
          <p:cNvCxnSpPr>
            <a:cxnSpLocks/>
          </p:cNvCxnSpPr>
          <p:nvPr/>
        </p:nvCxnSpPr>
        <p:spPr>
          <a:xfrm flipV="1">
            <a:off x="7981128" y="6286500"/>
            <a:ext cx="2477322" cy="38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149CD6-05E6-497B-A5A1-2DE36C941900}"/>
              </a:ext>
            </a:extLst>
          </p:cNvPr>
          <p:cNvCxnSpPr>
            <a:cxnSpLocks/>
          </p:cNvCxnSpPr>
          <p:nvPr/>
        </p:nvCxnSpPr>
        <p:spPr>
          <a:xfrm>
            <a:off x="10591800" y="62865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7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1490" y="-4936804"/>
            <a:ext cx="20120994" cy="19995159"/>
          </a:xfrm>
          <a:custGeom>
            <a:avLst/>
            <a:gdLst/>
            <a:ahLst/>
            <a:cxnLst/>
            <a:rect l="l" t="t" r="r" b="b"/>
            <a:pathLst>
              <a:path w="20120994" h="19995159">
                <a:moveTo>
                  <a:pt x="0" y="0"/>
                </a:moveTo>
                <a:lnTo>
                  <a:pt x="20120993" y="0"/>
                </a:lnTo>
                <a:lnTo>
                  <a:pt x="20120993" y="19995158"/>
                </a:lnTo>
                <a:lnTo>
                  <a:pt x="0" y="1999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314" b="-314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A5591-ACD3-422C-907B-B14826AFD6C5}"/>
              </a:ext>
            </a:extLst>
          </p:cNvPr>
          <p:cNvSpPr/>
          <p:nvPr/>
        </p:nvSpPr>
        <p:spPr>
          <a:xfrm>
            <a:off x="501589" y="381000"/>
            <a:ext cx="17284822" cy="952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BF42A-450F-4F02-94A4-3F22D424FB96}"/>
              </a:ext>
            </a:extLst>
          </p:cNvPr>
          <p:cNvSpPr txBox="1"/>
          <p:nvPr/>
        </p:nvSpPr>
        <p:spPr>
          <a:xfrm>
            <a:off x="1447800" y="495985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 True or False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620BB4-75F5-4CEC-BFE0-A90CA5929BCA}"/>
              </a:ext>
            </a:extLst>
          </p:cNvPr>
          <p:cNvSpPr txBox="1"/>
          <p:nvPr/>
        </p:nvSpPr>
        <p:spPr>
          <a:xfrm>
            <a:off x="611640" y="3086100"/>
            <a:ext cx="170647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Hi, Nick. What are you doing?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I’m watching the video that my geography teacher uploaded 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Eclass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Really? What is it about?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It’s about global warming. My teacher asked us to watch the video and find more information about this topic.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is watching the video part of your homework?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Yes, then next week, we’ll work in groups and discuss the topic in class.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Sounds interesting. You can watch the video many times and also search for more information at home.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You’re right. I’m not good at taking notes in class, you know. So I prefer this way of learning. It gives me a chance to discuss with my classmates, who may have original ideas on the topic.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your teacher often ask you to prepare materials at home and discuss in class, Nick?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Yes, she does. We’re doing a lot of projects that help us understand the lessons better. This way of studying, which gives us more control over our own learning, is quite useful.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You’re lucky. My teachers use very traditional methods of teaching at my schools. I wish I could try these new learning activities.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D984FE-61FF-4151-B46C-48135C1EBE4D}"/>
              </a:ext>
            </a:extLst>
          </p:cNvPr>
          <p:cNvSpPr/>
          <p:nvPr/>
        </p:nvSpPr>
        <p:spPr>
          <a:xfrm>
            <a:off x="3257550" y="1536316"/>
            <a:ext cx="11772900" cy="10006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u="sng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</a:t>
            </a:r>
            <a:r>
              <a:rPr lang="en-US" sz="4400" u="sng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preparing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 his </a:t>
            </a:r>
            <a:r>
              <a:rPr lang="en-US" sz="4400" u="sng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next geography class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46A097-AFF8-4E96-B7B4-3C80381E3C7E}"/>
              </a:ext>
            </a:extLst>
          </p:cNvPr>
          <p:cNvCxnSpPr/>
          <p:nvPr/>
        </p:nvCxnSpPr>
        <p:spPr>
          <a:xfrm>
            <a:off x="1676400" y="3924300"/>
            <a:ext cx="967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EAEA2C-B01C-4A61-941B-8F558623F477}"/>
              </a:ext>
            </a:extLst>
          </p:cNvPr>
          <p:cNvCxnSpPr>
            <a:cxnSpLocks/>
          </p:cNvCxnSpPr>
          <p:nvPr/>
        </p:nvCxnSpPr>
        <p:spPr>
          <a:xfrm>
            <a:off x="2209800" y="52197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FE6B23-5D30-4A70-829A-1F1CD23AE444}"/>
              </a:ext>
            </a:extLst>
          </p:cNvPr>
          <p:cNvCxnSpPr>
            <a:cxnSpLocks/>
          </p:cNvCxnSpPr>
          <p:nvPr/>
        </p:nvCxnSpPr>
        <p:spPr>
          <a:xfrm>
            <a:off x="1676400" y="5600700"/>
            <a:ext cx="1005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0861B96-1B0E-4F55-B785-3EAF99CCD1B3}"/>
              </a:ext>
            </a:extLst>
          </p:cNvPr>
          <p:cNvSpPr txBox="1"/>
          <p:nvPr/>
        </p:nvSpPr>
        <p:spPr>
          <a:xfrm>
            <a:off x="15364329" y="1574974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7800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1490" y="-4936804"/>
            <a:ext cx="20120994" cy="19995159"/>
          </a:xfrm>
          <a:custGeom>
            <a:avLst/>
            <a:gdLst/>
            <a:ahLst/>
            <a:cxnLst/>
            <a:rect l="l" t="t" r="r" b="b"/>
            <a:pathLst>
              <a:path w="20120994" h="19995159">
                <a:moveTo>
                  <a:pt x="0" y="0"/>
                </a:moveTo>
                <a:lnTo>
                  <a:pt x="20120993" y="0"/>
                </a:lnTo>
                <a:lnTo>
                  <a:pt x="20120993" y="19995158"/>
                </a:lnTo>
                <a:lnTo>
                  <a:pt x="0" y="1999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314" b="-314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A5591-ACD3-422C-907B-B14826AFD6C5}"/>
              </a:ext>
            </a:extLst>
          </p:cNvPr>
          <p:cNvSpPr/>
          <p:nvPr/>
        </p:nvSpPr>
        <p:spPr>
          <a:xfrm>
            <a:off x="501589" y="381000"/>
            <a:ext cx="17284822" cy="952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BF42A-450F-4F02-94A4-3F22D424FB96}"/>
              </a:ext>
            </a:extLst>
          </p:cNvPr>
          <p:cNvSpPr txBox="1"/>
          <p:nvPr/>
        </p:nvSpPr>
        <p:spPr>
          <a:xfrm>
            <a:off x="1447800" y="495985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 True or False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620BB4-75F5-4CEC-BFE0-A90CA5929BCA}"/>
              </a:ext>
            </a:extLst>
          </p:cNvPr>
          <p:cNvSpPr txBox="1"/>
          <p:nvPr/>
        </p:nvSpPr>
        <p:spPr>
          <a:xfrm>
            <a:off x="611640" y="3086100"/>
            <a:ext cx="170647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Hi, Nick. What are you doing?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I’m watching the video that my geography teacher uploaded 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Eclass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Really? What is it about?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It’s about global warming. My teacher asked us to watch the video and find more information about this topic.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is watching the video part of your homework?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Yes, then next week, we’ll work in groups and discuss the topic in class.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Sounds interesting. You can watch the video many times and also search for more information at home.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You’re right. I’m not good at taking notes in class, you know. So I prefer this way of learning. It gives me a chance to discuss with my classmates, who may have original ideas on the topic.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your teacher often ask you to prepare materials at home and discuss in class, Nick?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Yes, she does. We’re doing a lot of projects that help us understand the lessons better. This way of studying, which gives us more control over our own learning, is quite useful.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You’re lucky. My teachers use very traditional methods of teaching at my schools. I wish I could try these new learning activities.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D984FE-61FF-4151-B46C-48135C1EBE4D}"/>
              </a:ext>
            </a:extLst>
          </p:cNvPr>
          <p:cNvSpPr/>
          <p:nvPr/>
        </p:nvSpPr>
        <p:spPr>
          <a:xfrm>
            <a:off x="3257550" y="1536316"/>
            <a:ext cx="11772900" cy="10006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u="sng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Nick’s note taking skills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4400" u="sng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quite good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46A097-AFF8-4E96-B7B4-3C80381E3C7E}"/>
              </a:ext>
            </a:extLst>
          </p:cNvPr>
          <p:cNvCxnSpPr>
            <a:cxnSpLocks/>
          </p:cNvCxnSpPr>
          <p:nvPr/>
        </p:nvCxnSpPr>
        <p:spPr>
          <a:xfrm>
            <a:off x="3581400" y="65151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571D3-849D-4B22-BEC2-D059DF620EB1}"/>
              </a:ext>
            </a:extLst>
          </p:cNvPr>
          <p:cNvSpPr txBox="1"/>
          <p:nvPr/>
        </p:nvSpPr>
        <p:spPr>
          <a:xfrm>
            <a:off x="15364329" y="1574974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86035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1490" y="-4936804"/>
            <a:ext cx="20120994" cy="19995159"/>
          </a:xfrm>
          <a:custGeom>
            <a:avLst/>
            <a:gdLst/>
            <a:ahLst/>
            <a:cxnLst/>
            <a:rect l="l" t="t" r="r" b="b"/>
            <a:pathLst>
              <a:path w="20120994" h="19995159">
                <a:moveTo>
                  <a:pt x="0" y="0"/>
                </a:moveTo>
                <a:lnTo>
                  <a:pt x="20120993" y="0"/>
                </a:lnTo>
                <a:lnTo>
                  <a:pt x="20120993" y="19995158"/>
                </a:lnTo>
                <a:lnTo>
                  <a:pt x="0" y="1999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314" b="-314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A5591-ACD3-422C-907B-B14826AFD6C5}"/>
              </a:ext>
            </a:extLst>
          </p:cNvPr>
          <p:cNvSpPr/>
          <p:nvPr/>
        </p:nvSpPr>
        <p:spPr>
          <a:xfrm>
            <a:off x="501589" y="381000"/>
            <a:ext cx="17284822" cy="952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BF42A-450F-4F02-94A4-3F22D424FB96}"/>
              </a:ext>
            </a:extLst>
          </p:cNvPr>
          <p:cNvSpPr txBox="1"/>
          <p:nvPr/>
        </p:nvSpPr>
        <p:spPr>
          <a:xfrm>
            <a:off x="1447800" y="495985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 True or False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620BB4-75F5-4CEC-BFE0-A90CA5929BCA}"/>
              </a:ext>
            </a:extLst>
          </p:cNvPr>
          <p:cNvSpPr txBox="1"/>
          <p:nvPr/>
        </p:nvSpPr>
        <p:spPr>
          <a:xfrm>
            <a:off x="611640" y="3086100"/>
            <a:ext cx="170647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Hi, Nick. What are you doing?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I’m watching the video that my geography teacher uploaded 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Eclass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Really? What is it about?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It’s about global warming. My teacher asked us to watch the video and find more information about this topic.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So, is watching the video part of your homework?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Yes, then next week, we’ll work in groups and discuss the topic in class.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Sounds interesting. You can watch the video many times and also search for more information at home.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You’re right. I’m not good at taking notes in class, you know. So I prefer this way of learning. It gives me a chance to discuss with my classmates, who may have original ideas on the topic.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Does your teacher often ask you to prepare materials at home and discuss in class, Nick?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Yes, she does. We’re doing a lot of projects that help us understand the lessons better. This way of studying, which gives us more control over our own learning, is quite useful.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You’re lucky. My teachers use very traditional methods of teaching at my schools. I wish I could try these new learning activities.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D984FE-61FF-4151-B46C-48135C1EBE4D}"/>
              </a:ext>
            </a:extLst>
          </p:cNvPr>
          <p:cNvSpPr/>
          <p:nvPr/>
        </p:nvSpPr>
        <p:spPr>
          <a:xfrm>
            <a:off x="3257550" y="1536316"/>
            <a:ext cx="11772900" cy="10006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u="sng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Nick’s class 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</a:t>
            </a:r>
            <a:r>
              <a:rPr lang="en-US" sz="4400" u="sng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working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on </a:t>
            </a:r>
            <a:r>
              <a:rPr lang="en-US" sz="4400" u="sng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many projects now</a:t>
            </a:r>
            <a:r>
              <a:rPr lang="en-US" sz="44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46A097-AFF8-4E96-B7B4-3C80381E3C7E}"/>
              </a:ext>
            </a:extLst>
          </p:cNvPr>
          <p:cNvCxnSpPr>
            <a:cxnSpLocks/>
          </p:cNvCxnSpPr>
          <p:nvPr/>
        </p:nvCxnSpPr>
        <p:spPr>
          <a:xfrm>
            <a:off x="3733800" y="77343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BC9EFB-9B0A-47C9-B236-4085EDCC7EC2}"/>
              </a:ext>
            </a:extLst>
          </p:cNvPr>
          <p:cNvSpPr txBox="1"/>
          <p:nvPr/>
        </p:nvSpPr>
        <p:spPr>
          <a:xfrm>
            <a:off x="15364329" y="1574974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5962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1490" y="-4936804"/>
            <a:ext cx="20120994" cy="19995159"/>
          </a:xfrm>
          <a:custGeom>
            <a:avLst/>
            <a:gdLst/>
            <a:ahLst/>
            <a:cxnLst/>
            <a:rect l="l" t="t" r="r" b="b"/>
            <a:pathLst>
              <a:path w="20120994" h="19995159">
                <a:moveTo>
                  <a:pt x="0" y="0"/>
                </a:moveTo>
                <a:lnTo>
                  <a:pt x="20120993" y="0"/>
                </a:lnTo>
                <a:lnTo>
                  <a:pt x="20120993" y="19995158"/>
                </a:lnTo>
                <a:lnTo>
                  <a:pt x="0" y="1999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314" b="-314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A5591-ACD3-422C-907B-B14826AFD6C5}"/>
              </a:ext>
            </a:extLst>
          </p:cNvPr>
          <p:cNvSpPr/>
          <p:nvPr/>
        </p:nvSpPr>
        <p:spPr>
          <a:xfrm>
            <a:off x="501589" y="419100"/>
            <a:ext cx="17284822" cy="952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09166">
            <a:off x="16275551" y="8547695"/>
            <a:ext cx="1848928" cy="1497071"/>
          </a:xfrm>
          <a:custGeom>
            <a:avLst/>
            <a:gdLst/>
            <a:ahLst/>
            <a:cxnLst/>
            <a:rect l="l" t="t" r="r" b="b"/>
            <a:pathLst>
              <a:path w="5267250" h="6492759">
                <a:moveTo>
                  <a:pt x="0" y="0"/>
                </a:moveTo>
                <a:lnTo>
                  <a:pt x="5267251" y="0"/>
                </a:lnTo>
                <a:lnTo>
                  <a:pt x="5267251" y="6492758"/>
                </a:lnTo>
                <a:lnTo>
                  <a:pt x="0" y="6492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ED4C87-2718-47F6-A03A-55F1E8072AA5}"/>
              </a:ext>
            </a:extLst>
          </p:cNvPr>
          <p:cNvSpPr txBox="1"/>
          <p:nvPr/>
        </p:nvSpPr>
        <p:spPr>
          <a:xfrm>
            <a:off x="762000" y="1200151"/>
            <a:ext cx="10446086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Hi, Nick. What are you doing?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I’m watching the video that my geography teacher uploaded 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Eclass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Really? What is it about?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It’s about global warming. My teacher asked us to watch the video and find more information about this topic.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So, is watching the video part of your homework?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Yes, then next week, we’ll work in groups and discuss the topic in class.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Sounds interesting. You can watch the video many times and also search for more information at home.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You’re right. I’m not good at taking notes in class, you know. So I prefer this way of learning. It gives me a chance to discuss with my classmates, who may have original ideas on the topic.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Does your teacher often ask you to prepare materials at home and discuss in class, Nick?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Yes, she does. We’re doing a lot of projects that help us understand the lessons better. This way of studying, which gives us more control over our own learning, is quite useful.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You’re lucky. My teachers use very traditional methods of teaching at my schools. I wish I could try these new learning activities.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BF42A-450F-4F02-94A4-3F22D424FB96}"/>
              </a:ext>
            </a:extLst>
          </p:cNvPr>
          <p:cNvSpPr txBox="1"/>
          <p:nvPr/>
        </p:nvSpPr>
        <p:spPr>
          <a:xfrm>
            <a:off x="1447800" y="495985"/>
            <a:ext cx="144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Match the verbs with the nouns to make phrases in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5960CF3-7942-4C1D-9DF9-46B5C5747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137254"/>
              </p:ext>
            </p:extLst>
          </p:nvPr>
        </p:nvGraphicFramePr>
        <p:xfrm>
          <a:off x="11671361" y="2400300"/>
          <a:ext cx="6096000" cy="5486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7481188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816924863"/>
                    </a:ext>
                  </a:extLst>
                </a:gridCol>
              </a:tblGrid>
              <a:tr h="42545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upload</a:t>
                      </a:r>
                    </a:p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lphaLcPeriod"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notes</a:t>
                      </a:r>
                    </a:p>
                    <a:p>
                      <a:pPr marL="342900" indent="-342900">
                        <a:buAutoNum type="alphaLcPeriod"/>
                      </a:pP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796520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do</a:t>
                      </a:r>
                    </a:p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a video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665650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find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a project</a:t>
                      </a:r>
                    </a:p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751375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take</a:t>
                      </a:r>
                    </a:p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Information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354041"/>
                  </a:ext>
                </a:extLst>
              </a:tr>
            </a:tbl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69D8BB-51E7-42CF-BA0A-03945C170886}"/>
              </a:ext>
            </a:extLst>
          </p:cNvPr>
          <p:cNvCxnSpPr>
            <a:cxnSpLocks/>
          </p:cNvCxnSpPr>
          <p:nvPr/>
        </p:nvCxnSpPr>
        <p:spPr>
          <a:xfrm>
            <a:off x="4038600" y="200025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09CD48-4382-44AE-925D-ADE0AC37E7D3}"/>
              </a:ext>
            </a:extLst>
          </p:cNvPr>
          <p:cNvCxnSpPr>
            <a:cxnSpLocks/>
          </p:cNvCxnSpPr>
          <p:nvPr/>
        </p:nvCxnSpPr>
        <p:spPr>
          <a:xfrm>
            <a:off x="8382000" y="20193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0146D1-29F7-4818-BB4E-3F8DBB6D8A0D}"/>
              </a:ext>
            </a:extLst>
          </p:cNvPr>
          <p:cNvCxnSpPr>
            <a:cxnSpLocks/>
          </p:cNvCxnSpPr>
          <p:nvPr/>
        </p:nvCxnSpPr>
        <p:spPr>
          <a:xfrm>
            <a:off x="4572000" y="750570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3A42AB-F8B4-4836-8AF5-371A6AB5AF82}"/>
              </a:ext>
            </a:extLst>
          </p:cNvPr>
          <p:cNvCxnSpPr>
            <a:cxnSpLocks/>
          </p:cNvCxnSpPr>
          <p:nvPr/>
        </p:nvCxnSpPr>
        <p:spPr>
          <a:xfrm>
            <a:off x="762000" y="316230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2F040A-BE47-4E3D-9C12-3C0D74B12A09}"/>
              </a:ext>
            </a:extLst>
          </p:cNvPr>
          <p:cNvCxnSpPr>
            <a:cxnSpLocks/>
          </p:cNvCxnSpPr>
          <p:nvPr/>
        </p:nvCxnSpPr>
        <p:spPr>
          <a:xfrm>
            <a:off x="5867400" y="56007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50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1490" y="-4936804"/>
            <a:ext cx="20120994" cy="19995159"/>
          </a:xfrm>
          <a:custGeom>
            <a:avLst/>
            <a:gdLst/>
            <a:ahLst/>
            <a:cxnLst/>
            <a:rect l="l" t="t" r="r" b="b"/>
            <a:pathLst>
              <a:path w="20120994" h="19995159">
                <a:moveTo>
                  <a:pt x="0" y="0"/>
                </a:moveTo>
                <a:lnTo>
                  <a:pt x="20120993" y="0"/>
                </a:lnTo>
                <a:lnTo>
                  <a:pt x="20120993" y="19995158"/>
                </a:lnTo>
                <a:lnTo>
                  <a:pt x="0" y="1999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314" b="-314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A5591-ACD3-422C-907B-B14826AFD6C5}"/>
              </a:ext>
            </a:extLst>
          </p:cNvPr>
          <p:cNvSpPr/>
          <p:nvPr/>
        </p:nvSpPr>
        <p:spPr>
          <a:xfrm>
            <a:off x="501589" y="419100"/>
            <a:ext cx="17284822" cy="952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09166">
            <a:off x="16275551" y="8547695"/>
            <a:ext cx="1848928" cy="1497071"/>
          </a:xfrm>
          <a:custGeom>
            <a:avLst/>
            <a:gdLst/>
            <a:ahLst/>
            <a:cxnLst/>
            <a:rect l="l" t="t" r="r" b="b"/>
            <a:pathLst>
              <a:path w="5267250" h="6492759">
                <a:moveTo>
                  <a:pt x="0" y="0"/>
                </a:moveTo>
                <a:lnTo>
                  <a:pt x="5267251" y="0"/>
                </a:lnTo>
                <a:lnTo>
                  <a:pt x="5267251" y="6492758"/>
                </a:lnTo>
                <a:lnTo>
                  <a:pt x="0" y="6492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BF42A-450F-4F02-94A4-3F22D424FB96}"/>
              </a:ext>
            </a:extLst>
          </p:cNvPr>
          <p:cNvSpPr txBox="1"/>
          <p:nvPr/>
        </p:nvSpPr>
        <p:spPr>
          <a:xfrm>
            <a:off x="1208852" y="779920"/>
            <a:ext cx="1655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Complete each of the following sentences with ONE word from the conversation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5D4A9A-73D4-418B-AA66-B0CA75A2C891}"/>
              </a:ext>
            </a:extLst>
          </p:cNvPr>
          <p:cNvSpPr txBox="1"/>
          <p:nvPr/>
        </p:nvSpPr>
        <p:spPr>
          <a:xfrm>
            <a:off x="969906" y="1905268"/>
            <a:ext cx="16327493" cy="497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Nick is watching the video _______ his geography teacher uploaded 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Eclass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This way of learning gives him a chance to discuss with his classmates, _______ may have original ideas on the topic.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They are doing a lot of projects _______ help them understand the lessons better.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That way of studying, _______ gives them more control over their own learning, is quite useful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60FD4-770E-400E-A4C7-F1D6B83FBA52}"/>
              </a:ext>
            </a:extLst>
          </p:cNvPr>
          <p:cNvSpPr txBox="1"/>
          <p:nvPr/>
        </p:nvSpPr>
        <p:spPr>
          <a:xfrm>
            <a:off x="6858000" y="20587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1079BB-6686-4276-9DBD-12CF05BAA98C}"/>
              </a:ext>
            </a:extLst>
          </p:cNvPr>
          <p:cNvSpPr txBox="1"/>
          <p:nvPr/>
        </p:nvSpPr>
        <p:spPr>
          <a:xfrm>
            <a:off x="15087600" y="289464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D7F8C-9284-475D-AA89-DA80694ED9AA}"/>
              </a:ext>
            </a:extLst>
          </p:cNvPr>
          <p:cNvSpPr txBox="1"/>
          <p:nvPr/>
        </p:nvSpPr>
        <p:spPr>
          <a:xfrm>
            <a:off x="7485007" y="45339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81F9A6-1225-47E7-94F3-D51C4314E5A4}"/>
              </a:ext>
            </a:extLst>
          </p:cNvPr>
          <p:cNvSpPr txBox="1"/>
          <p:nvPr/>
        </p:nvSpPr>
        <p:spPr>
          <a:xfrm>
            <a:off x="5867400" y="53721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</a:p>
        </p:txBody>
      </p:sp>
    </p:spTree>
    <p:extLst>
      <p:ext uri="{BB962C8B-B14F-4D97-AF65-F5344CB8AC3E}">
        <p14:creationId xmlns:p14="http://schemas.microsoft.com/office/powerpoint/2010/main" val="322676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1538</Words>
  <Application>Microsoft Office PowerPoint</Application>
  <PresentationFormat>Custom</PresentationFormat>
  <Paragraphs>114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Apricots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Yellow and Black Illustrated Education Presentation</dc:title>
  <dc:creator>DELL</dc:creator>
  <cp:lastModifiedBy>Tran Nguyen Nhu Y</cp:lastModifiedBy>
  <cp:revision>14</cp:revision>
  <dcterms:created xsi:type="dcterms:W3CDTF">2006-08-16T00:00:00Z</dcterms:created>
  <dcterms:modified xsi:type="dcterms:W3CDTF">2026-02-26T14:05:55Z</dcterms:modified>
  <dc:identifier>DAHA1kqnbaU</dc:identifier>
</cp:coreProperties>
</file>