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4" r:id="rId2"/>
    <p:sldId id="273" r:id="rId3"/>
    <p:sldId id="332" r:id="rId4"/>
    <p:sldId id="355" r:id="rId5"/>
    <p:sldId id="356" r:id="rId6"/>
    <p:sldId id="352" r:id="rId7"/>
    <p:sldId id="360" r:id="rId8"/>
    <p:sldId id="361" r:id="rId9"/>
    <p:sldId id="363" r:id="rId10"/>
    <p:sldId id="353" r:id="rId11"/>
    <p:sldId id="354" r:id="rId12"/>
    <p:sldId id="325" r:id="rId13"/>
    <p:sldId id="317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A493C6"/>
    <a:srgbClr val="D0DEEC"/>
    <a:srgbClr val="6593C3"/>
    <a:srgbClr val="F7DADE"/>
    <a:srgbClr val="FF9801"/>
    <a:srgbClr val="0FB7BD"/>
    <a:srgbClr val="048DA4"/>
    <a:srgbClr val="EE8640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 autoAdjust="0"/>
    <p:restoredTop sz="93916" autoAdjust="0"/>
  </p:normalViewPr>
  <p:slideViewPr>
    <p:cSldViewPr snapToGrid="0" showGuides="1">
      <p:cViewPr varScale="1">
        <p:scale>
          <a:sx n="78" d="100"/>
          <a:sy n="78" d="100"/>
        </p:scale>
        <p:origin x="888" y="5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Link video: </a:t>
            </a:r>
            <a:r>
              <a:rPr lang="en-US" sz="1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</a:t>
            </a:r>
            <a:r>
              <a:rPr lang="en-US" sz="1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www.youtube.com</a:t>
            </a:r>
            <a:r>
              <a:rPr lang="en-US" sz="1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watch?v</a:t>
            </a:r>
            <a:r>
              <a:rPr lang="en-US" sz="1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=F7ZvodUuXRE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91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5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0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89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72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1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06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641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UTMFacebookK&amp;TBold"/>
              </a:rPr>
              <a:t>Wildlife conservation</a:t>
            </a:r>
            <a:endParaRPr lang="en-US" sz="48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LISTENING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Endangered species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175FBF-260E-CFD8-A2DC-10A99D199E15}"/>
              </a:ext>
            </a:extLst>
          </p:cNvPr>
          <p:cNvSpPr txBox="1"/>
          <p:nvPr/>
        </p:nvSpPr>
        <p:spPr>
          <a:xfrm>
            <a:off x="575582" y="587544"/>
            <a:ext cx="7992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UNIT 8: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WIFDLIFECONSERVATION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7452865-E6BC-1B1D-9503-F989BD9B2619}"/>
              </a:ext>
            </a:extLst>
          </p:cNvPr>
          <p:cNvSpPr/>
          <p:nvPr/>
        </p:nvSpPr>
        <p:spPr>
          <a:xfrm>
            <a:off x="403741" y="75990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9ABE6-F341-87D5-2941-FE3F88878227}"/>
              </a:ext>
            </a:extLst>
          </p:cNvPr>
          <p:cNvSpPr txBox="1"/>
          <p:nvPr/>
        </p:nvSpPr>
        <p:spPr>
          <a:xfrm>
            <a:off x="423535" y="732938"/>
            <a:ext cx="337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2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E69B533-18D9-2C3A-0DB5-B5B445476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974164"/>
              </p:ext>
            </p:extLst>
          </p:nvPr>
        </p:nvGraphicFramePr>
        <p:xfrm>
          <a:off x="460644" y="1439570"/>
          <a:ext cx="8222712" cy="3474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43647">
                  <a:extLst>
                    <a:ext uri="{9D8B030D-6E8A-4147-A177-3AD203B41FA5}">
                      <a16:colId xmlns:a16="http://schemas.microsoft.com/office/drawing/2014/main" val="541448053"/>
                    </a:ext>
                  </a:extLst>
                </a:gridCol>
                <a:gridCol w="6679065">
                  <a:extLst>
                    <a:ext uri="{9D8B030D-6E8A-4147-A177-3AD203B41FA5}">
                      <a16:colId xmlns:a16="http://schemas.microsoft.com/office/drawing/2014/main" val="323669203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TIGERS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289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400" dirty="0"/>
                        <a:t>Threats facing tigers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VN" sz="2400" dirty="0"/>
                        <a:t>Poaching and illegal trade in tiger parts: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VN" sz="2400" dirty="0"/>
                        <a:t>- Tigers were poached for their (4) __________ used to make fur coats and home decorations.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VN" sz="2400" dirty="0"/>
                        <a:t>- Tigers are also poached for their bones, teeth, and other body parts, which are used to make traditional (5) ____________.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VN" sz="2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18519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4E06EA9-B6B5-AB4C-1597-8334E4738943}"/>
              </a:ext>
            </a:extLst>
          </p:cNvPr>
          <p:cNvSpPr txBox="1"/>
          <p:nvPr/>
        </p:nvSpPr>
        <p:spPr>
          <a:xfrm>
            <a:off x="6687509" y="2246882"/>
            <a:ext cx="1516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b="1" kern="1800" dirty="0">
                <a:solidFill>
                  <a:srgbClr val="00B050"/>
                </a:solidFill>
                <a:ea typeface="Times New Roman" panose="02020603050405020304" pitchFamily="18" charset="0"/>
              </a:rPr>
              <a:t>skins</a:t>
            </a:r>
            <a:endParaRPr lang="en-US" sz="2400" b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D2E3EE-94B7-942D-25E5-244EA745F5C8}"/>
              </a:ext>
            </a:extLst>
          </p:cNvPr>
          <p:cNvSpPr txBox="1"/>
          <p:nvPr/>
        </p:nvSpPr>
        <p:spPr>
          <a:xfrm>
            <a:off x="4011657" y="3738027"/>
            <a:ext cx="1516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b="1" kern="1800" dirty="0">
                <a:solidFill>
                  <a:srgbClr val="00B050"/>
                </a:solidFill>
                <a:ea typeface="Times New Roman" panose="02020603050405020304" pitchFamily="18" charset="0"/>
              </a:rPr>
              <a:t>medicines</a:t>
            </a:r>
            <a:endParaRPr lang="en-US" sz="2400" b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FA8C78-748D-5D31-E604-33E9B465943E}"/>
              </a:ext>
            </a:extLst>
          </p:cNvPr>
          <p:cNvSpPr/>
          <p:nvPr/>
        </p:nvSpPr>
        <p:spPr>
          <a:xfrm>
            <a:off x="819688" y="735166"/>
            <a:ext cx="8222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Listen to the talk again and complete the notes.</a:t>
            </a:r>
            <a:endParaRPr lang="en-US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7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0EC1E-10A1-FF36-40EA-8DE5989D32FC}"/>
              </a:ext>
            </a:extLst>
          </p:cNvPr>
          <p:cNvSpPr txBox="1"/>
          <p:nvPr/>
        </p:nvSpPr>
        <p:spPr>
          <a:xfrm>
            <a:off x="1350347" y="1222907"/>
            <a:ext cx="71613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kern="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Which threats are facing tigers in Viet Nam? </a:t>
            </a:r>
          </a:p>
          <a:p>
            <a:pPr algn="ctr"/>
            <a:r>
              <a:rPr lang="en-US" sz="2800" b="1" i="1" kern="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Which one is the most serious?</a:t>
            </a:r>
            <a:endParaRPr lang="en-US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DF3EB34-552B-078C-9629-CF99B080CA48}"/>
              </a:ext>
            </a:extLst>
          </p:cNvPr>
          <p:cNvSpPr/>
          <p:nvPr/>
        </p:nvSpPr>
        <p:spPr>
          <a:xfrm>
            <a:off x="403741" y="75990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2518F2-997A-8ED2-758D-CF1F9E98287E}"/>
              </a:ext>
            </a:extLst>
          </p:cNvPr>
          <p:cNvSpPr txBox="1"/>
          <p:nvPr/>
        </p:nvSpPr>
        <p:spPr>
          <a:xfrm>
            <a:off x="423535" y="732938"/>
            <a:ext cx="337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2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20BF1-9489-EFA3-B92D-EF846276EF31}"/>
              </a:ext>
            </a:extLst>
          </p:cNvPr>
          <p:cNvSpPr/>
          <p:nvPr/>
        </p:nvSpPr>
        <p:spPr>
          <a:xfrm>
            <a:off x="819688" y="735166"/>
            <a:ext cx="8222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effectLst/>
                <a:ea typeface="Times New Roman" panose="02020603050405020304" pitchFamily="18" charset="0"/>
              </a:rPr>
              <a:t>Discuss the following questions.</a:t>
            </a:r>
          </a:p>
        </p:txBody>
      </p:sp>
      <p:pic>
        <p:nvPicPr>
          <p:cNvPr id="11266" name="Picture 2" descr="Tiger | Species | WWF">
            <a:extLst>
              <a:ext uri="{FF2B5EF4-FFF2-40B4-BE49-F238E27FC236}">
                <a16:creationId xmlns:a16="http://schemas.microsoft.com/office/drawing/2014/main" id="{9F29BA60-D93A-73D1-2001-9064DE55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72" y="2264645"/>
            <a:ext cx="3696855" cy="27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888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512795"/>
            <a:ext cx="759303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endangered species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and main idea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Practice listening and doing the exercises again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y2mate.com - What Animals are Endangered  Endangered Species Explained for Kids_720pFHR">
            <a:hlinkClick r:id="" action="ppaction://media"/>
            <a:extLst>
              <a:ext uri="{FF2B5EF4-FFF2-40B4-BE49-F238E27FC236}">
                <a16:creationId xmlns:a16="http://schemas.microsoft.com/office/drawing/2014/main" id="{6F6A4D16-0282-47E0-315D-C68B27CC7A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866" y="892859"/>
            <a:ext cx="6856268" cy="3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C27BAD9-48EA-131A-5756-9D5AE9F05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17" y="2229633"/>
            <a:ext cx="2851899" cy="285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CC777C1-48D0-ABDE-881B-737C61A12162}"/>
              </a:ext>
            </a:extLst>
          </p:cNvPr>
          <p:cNvSpPr/>
          <p:nvPr/>
        </p:nvSpPr>
        <p:spPr>
          <a:xfrm>
            <a:off x="403741" y="80608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07694-A09E-4820-E36B-0DD34D18D8EE}"/>
              </a:ext>
            </a:extLst>
          </p:cNvPr>
          <p:cNvSpPr txBox="1"/>
          <p:nvPr/>
        </p:nvSpPr>
        <p:spPr>
          <a:xfrm>
            <a:off x="423535" y="780645"/>
            <a:ext cx="337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2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B05BD7-C568-9CAA-A80D-316E05596D5A}"/>
              </a:ext>
            </a:extLst>
          </p:cNvPr>
          <p:cNvSpPr/>
          <p:nvPr/>
        </p:nvSpPr>
        <p:spPr>
          <a:xfrm>
            <a:off x="780696" y="780645"/>
            <a:ext cx="80841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kern="0" dirty="0">
                <a:effectLst/>
                <a:ea typeface="Times New Roman" panose="02020603050405020304" pitchFamily="18" charset="0"/>
              </a:rPr>
              <a:t>Look at the pictures and discuss the following questions.</a:t>
            </a:r>
            <a:endParaRPr lang="en-US" sz="2200" b="1" dirty="0"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E47C1C-EF30-5FE2-35DB-8D492858FDA3}"/>
              </a:ext>
            </a:extLst>
          </p:cNvPr>
          <p:cNvSpPr/>
          <p:nvPr/>
        </p:nvSpPr>
        <p:spPr>
          <a:xfrm>
            <a:off x="339286" y="1370874"/>
            <a:ext cx="470131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i="1" kern="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is happening to the tigers in the pictures? What can we do to protect the tigers? </a:t>
            </a:r>
            <a:endParaRPr lang="en-US" sz="2500" b="1" i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BF02DB-4289-0DC2-F968-6DFE2A92B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416" y="1248512"/>
            <a:ext cx="3079458" cy="205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6AD25B-1B81-1942-7DD2-D5C21193971F}"/>
              </a:ext>
            </a:extLst>
          </p:cNvPr>
          <p:cNvSpPr txBox="1"/>
          <p:nvPr/>
        </p:nvSpPr>
        <p:spPr>
          <a:xfrm>
            <a:off x="278538" y="1266678"/>
            <a:ext cx="87638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1.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Natural habitats have been </a:t>
            </a:r>
            <a:r>
              <a:rPr lang="en-US" sz="3000" b="0" i="0" u="sng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degraded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by human activity.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A.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made worse in quality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B.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made endangered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2. </a:t>
            </a:r>
            <a:r>
              <a:rPr lang="en-US" sz="3000" b="0" i="0" u="sng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Forest clearance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to meet other land needs can destroy the natural habitats of many species.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rgbClr val="E45A83"/>
                </a:solidFill>
                <a:cs typeface="Times New Roman" panose="02020603050405020304" pitchFamily="18" charset="0"/>
              </a:rPr>
              <a:t>A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removing broken trees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B.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cutting down trees and other plants</a:t>
            </a:r>
            <a:r>
              <a:rPr lang="en-US" sz="30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A9A910D-28E7-D392-7FFD-923992A03F98}"/>
              </a:ext>
            </a:extLst>
          </p:cNvPr>
          <p:cNvSpPr/>
          <p:nvPr/>
        </p:nvSpPr>
        <p:spPr>
          <a:xfrm>
            <a:off x="403741" y="75990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A42DF-2ABF-4A75-4524-B8603C86106B}"/>
              </a:ext>
            </a:extLst>
          </p:cNvPr>
          <p:cNvSpPr txBox="1"/>
          <p:nvPr/>
        </p:nvSpPr>
        <p:spPr>
          <a:xfrm>
            <a:off x="423535" y="732938"/>
            <a:ext cx="337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2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6B6B41-70C2-F715-BD3A-A218DD29F3AB}"/>
              </a:ext>
            </a:extLst>
          </p:cNvPr>
          <p:cNvSpPr/>
          <p:nvPr/>
        </p:nvSpPr>
        <p:spPr>
          <a:xfrm>
            <a:off x="819688" y="735166"/>
            <a:ext cx="8222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kern="0" dirty="0">
                <a:effectLst/>
                <a:ea typeface="Times New Roman" panose="02020603050405020304" pitchFamily="18" charset="0"/>
              </a:rPr>
              <a:t>Choose the correct meanings of the underlined words and phrases.</a:t>
            </a:r>
            <a:endParaRPr lang="en-US" sz="2200" b="1" dirty="0"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2E8527-0E06-5AAD-AD3B-1D5F86DFAEAD}"/>
              </a:ext>
            </a:extLst>
          </p:cNvPr>
          <p:cNvSpPr/>
          <p:nvPr/>
        </p:nvSpPr>
        <p:spPr>
          <a:xfrm>
            <a:off x="1102290" y="2196577"/>
            <a:ext cx="614281" cy="55914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C9B2FF-5708-FA83-C97C-D9CBECC03523}"/>
              </a:ext>
            </a:extLst>
          </p:cNvPr>
          <p:cNvSpPr/>
          <p:nvPr/>
        </p:nvSpPr>
        <p:spPr>
          <a:xfrm>
            <a:off x="1140373" y="4485213"/>
            <a:ext cx="614281" cy="55914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5938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79B148-F4B4-9A6A-3374-D36DAF02D872}"/>
              </a:ext>
            </a:extLst>
          </p:cNvPr>
          <p:cNvSpPr txBox="1"/>
          <p:nvPr/>
        </p:nvSpPr>
        <p:spPr>
          <a:xfrm>
            <a:off x="293915" y="1204711"/>
            <a:ext cx="87602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E45983"/>
                </a:solidFill>
                <a:effectLst/>
                <a:cs typeface="Times New Roman" panose="02020603050405020304" pitchFamily="18" charset="0"/>
              </a:rPr>
              <a:t>3.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Reducing the </a:t>
            </a:r>
            <a:r>
              <a:rPr lang="en-US" sz="3000" b="0" i="0" u="sng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demand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for wild animal parts can help stop poaching.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rgbClr val="E45983"/>
                </a:solidFill>
                <a:cs typeface="Times New Roman" panose="02020603050405020304" pitchFamily="18" charset="0"/>
              </a:rPr>
              <a:t>A</a:t>
            </a:r>
            <a:r>
              <a:rPr lang="en-US" sz="3000" b="1" i="0" dirty="0">
                <a:solidFill>
                  <a:srgbClr val="E45983"/>
                </a:solidFill>
                <a:effectLst/>
                <a:cs typeface="Times New Roman" panose="02020603050405020304" pitchFamily="18" charset="0"/>
              </a:rPr>
              <a:t>.</a:t>
            </a:r>
            <a:r>
              <a:rPr lang="en-US" sz="3000" b="1" i="0" dirty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 need or desire for particular goods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</a:t>
            </a:r>
            <a:r>
              <a:rPr lang="en-US" sz="3000" b="1" i="0" dirty="0">
                <a:solidFill>
                  <a:srgbClr val="E459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things that someone forces you to do</a:t>
            </a:r>
            <a:endParaRPr lang="en-US" sz="3000" b="1" i="0" dirty="0">
              <a:solidFill>
                <a:srgbClr val="E45A83"/>
              </a:solidFill>
              <a:effectLst/>
              <a:cs typeface="Times New Roman" panose="02020603050405020304" pitchFamily="18" charset="0"/>
            </a:endParaRPr>
          </a:p>
          <a:p>
            <a:r>
              <a:rPr lang="en-US" sz="3000" b="1" i="0" dirty="0">
                <a:solidFill>
                  <a:srgbClr val="E45983"/>
                </a:solidFill>
                <a:effectLst/>
                <a:cs typeface="Times New Roman" panose="02020603050405020304" pitchFamily="18" charset="0"/>
              </a:rPr>
              <a:t>4.</a:t>
            </a:r>
            <a:r>
              <a:rPr lang="en-US" sz="3000" b="1" i="0" dirty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Animals </a:t>
            </a:r>
            <a:r>
              <a:rPr lang="en-US" sz="3000" b="0" i="0" u="sng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bred in captivity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would probably not survive if they were released into the wild.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</a:t>
            </a:r>
            <a:r>
              <a:rPr lang="en-US" sz="3000" b="1" i="0" dirty="0">
                <a:solidFill>
                  <a:srgbClr val="E45983"/>
                </a:solidFill>
                <a:effectLst/>
                <a:cs typeface="Times New Roman" panose="02020603050405020304" pitchFamily="18" charset="0"/>
              </a:rPr>
              <a:t>A.</a:t>
            </a:r>
            <a:r>
              <a:rPr lang="en-US" sz="3000" b="1" i="0" dirty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born while being kept in special facilities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</a:t>
            </a:r>
            <a:r>
              <a:rPr lang="en-US" sz="3000" b="1" i="0" dirty="0">
                <a:solidFill>
                  <a:srgbClr val="E45983"/>
                </a:solidFill>
                <a:effectLst/>
                <a:cs typeface="Times New Roman" panose="02020603050405020304" pitchFamily="18" charset="0"/>
              </a:rPr>
              <a:t>B.</a:t>
            </a:r>
            <a:r>
              <a:rPr lang="en-US" sz="3000" b="1" i="0" dirty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born while living in the forest</a:t>
            </a:r>
            <a:r>
              <a:rPr lang="en-US" sz="30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450F87F-C266-1F25-8212-AA8491CD932A}"/>
              </a:ext>
            </a:extLst>
          </p:cNvPr>
          <p:cNvSpPr/>
          <p:nvPr/>
        </p:nvSpPr>
        <p:spPr>
          <a:xfrm>
            <a:off x="403741" y="75990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E580F-E077-7EBE-DFE6-067FB4553D89}"/>
              </a:ext>
            </a:extLst>
          </p:cNvPr>
          <p:cNvSpPr txBox="1"/>
          <p:nvPr/>
        </p:nvSpPr>
        <p:spPr>
          <a:xfrm>
            <a:off x="423535" y="732938"/>
            <a:ext cx="337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2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123C80-98D2-55A7-706F-7300FE43D1CD}"/>
              </a:ext>
            </a:extLst>
          </p:cNvPr>
          <p:cNvSpPr/>
          <p:nvPr/>
        </p:nvSpPr>
        <p:spPr>
          <a:xfrm>
            <a:off x="819688" y="735166"/>
            <a:ext cx="8222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kern="0" dirty="0">
                <a:effectLst/>
                <a:ea typeface="Times New Roman" panose="02020603050405020304" pitchFamily="18" charset="0"/>
              </a:rPr>
              <a:t>Choose the correct meanings of the underlined words and phrases.</a:t>
            </a:r>
            <a:endParaRPr lang="en-US" sz="2200" b="1" dirty="0"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30CD87-25EE-261B-D15B-855F81016AAB}"/>
              </a:ext>
            </a:extLst>
          </p:cNvPr>
          <p:cNvSpPr/>
          <p:nvPr/>
        </p:nvSpPr>
        <p:spPr>
          <a:xfrm>
            <a:off x="1114816" y="2121421"/>
            <a:ext cx="614281" cy="55914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3E29B45-904B-9BDD-9811-280E09F9B480}"/>
              </a:ext>
            </a:extLst>
          </p:cNvPr>
          <p:cNvSpPr/>
          <p:nvPr/>
        </p:nvSpPr>
        <p:spPr>
          <a:xfrm>
            <a:off x="1114815" y="3931484"/>
            <a:ext cx="614281" cy="55914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128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90F0122-86BF-820E-A414-59DA60D37E10}"/>
              </a:ext>
            </a:extLst>
          </p:cNvPr>
          <p:cNvSpPr/>
          <p:nvPr/>
        </p:nvSpPr>
        <p:spPr>
          <a:xfrm>
            <a:off x="403741" y="75990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021CB-7147-DA6F-08C2-EB3FAB2CBFAD}"/>
              </a:ext>
            </a:extLst>
          </p:cNvPr>
          <p:cNvSpPr txBox="1"/>
          <p:nvPr/>
        </p:nvSpPr>
        <p:spPr>
          <a:xfrm>
            <a:off x="423535" y="732938"/>
            <a:ext cx="337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2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26CB79-245E-B482-5EB9-160311CF21FB}"/>
              </a:ext>
            </a:extLst>
          </p:cNvPr>
          <p:cNvSpPr/>
          <p:nvPr/>
        </p:nvSpPr>
        <p:spPr>
          <a:xfrm>
            <a:off x="819688" y="735166"/>
            <a:ext cx="8222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Listen to a talk and choose the correct answer A, B, or C.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37768B-419B-397D-D0E9-F2232C87AF26}"/>
              </a:ext>
            </a:extLst>
          </p:cNvPr>
          <p:cNvSpPr/>
          <p:nvPr/>
        </p:nvSpPr>
        <p:spPr>
          <a:xfrm>
            <a:off x="760901" y="1957871"/>
            <a:ext cx="82227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srgbClr val="E45983"/>
                </a:solidFill>
                <a:effectLst/>
                <a:ea typeface="Times New Roman" panose="02020603050405020304" pitchFamily="18" charset="0"/>
              </a:rPr>
              <a:t>1. </a:t>
            </a:r>
            <a:r>
              <a:rPr lang="en-US" sz="3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What is the talk mainly about? </a:t>
            </a:r>
          </a:p>
          <a:p>
            <a:r>
              <a:rPr lang="en-US" sz="3200" dirty="0">
                <a:cs typeface="Arial" panose="020B0604020202020204" pitchFamily="34" charset="0"/>
              </a:rPr>
              <a:t>	</a:t>
            </a:r>
            <a:r>
              <a:rPr lang="en-US" sz="3200" dirty="0">
                <a:solidFill>
                  <a:srgbClr val="E45983"/>
                </a:solidFill>
                <a:cs typeface="Arial" panose="020B0604020202020204" pitchFamily="34" charset="0"/>
              </a:rPr>
              <a:t>A. </a:t>
            </a:r>
            <a:r>
              <a:rPr lang="en-US" sz="3200" dirty="0">
                <a:cs typeface="Arial" panose="020B0604020202020204" pitchFamily="34" charset="0"/>
              </a:rPr>
              <a:t>Threats facing tigers. </a:t>
            </a:r>
          </a:p>
          <a:p>
            <a:r>
              <a:rPr lang="en-US" sz="3200" dirty="0">
                <a:cs typeface="Arial" panose="020B0604020202020204" pitchFamily="34" charset="0"/>
              </a:rPr>
              <a:t>	</a:t>
            </a:r>
            <a:r>
              <a:rPr lang="en-US" sz="3200" dirty="0">
                <a:solidFill>
                  <a:srgbClr val="E45983"/>
                </a:solidFill>
                <a:cs typeface="Arial" panose="020B0604020202020204" pitchFamily="34" charset="0"/>
              </a:rPr>
              <a:t>B. </a:t>
            </a:r>
            <a:r>
              <a:rPr lang="en-US" sz="3200" dirty="0">
                <a:cs typeface="Arial" panose="020B0604020202020204" pitchFamily="34" charset="0"/>
              </a:rPr>
              <a:t>Ways to protect tigers. </a:t>
            </a:r>
          </a:p>
          <a:p>
            <a:r>
              <a:rPr lang="en-US" sz="3200" dirty="0">
                <a:cs typeface="Arial" panose="020B0604020202020204" pitchFamily="34" charset="0"/>
              </a:rPr>
              <a:t>	</a:t>
            </a:r>
            <a:r>
              <a:rPr lang="en-US" sz="3200" dirty="0">
                <a:solidFill>
                  <a:srgbClr val="E45983"/>
                </a:solidFill>
                <a:cs typeface="Arial" panose="020B0604020202020204" pitchFamily="34" charset="0"/>
              </a:rPr>
              <a:t>C. </a:t>
            </a:r>
            <a:r>
              <a:rPr lang="en-US" sz="3200" dirty="0">
                <a:cs typeface="Arial" panose="020B0604020202020204" pitchFamily="34" charset="0"/>
              </a:rPr>
              <a:t>The world’s tiger population.</a:t>
            </a:r>
          </a:p>
        </p:txBody>
      </p:sp>
      <p:pic>
        <p:nvPicPr>
          <p:cNvPr id="16" name="Track 59.mp3">
            <a:hlinkClick r:id="" action="ppaction://media"/>
            <a:extLst>
              <a:ext uri="{FF2B5EF4-FFF2-40B4-BE49-F238E27FC236}">
                <a16:creationId xmlns:a16="http://schemas.microsoft.com/office/drawing/2014/main" id="{1AE9F20A-9933-3062-9337-94858980A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4000" y="18572"/>
            <a:ext cx="609600" cy="609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5FAC5BF-1092-5548-CF25-857DDF04CEE4}"/>
              </a:ext>
            </a:extLst>
          </p:cNvPr>
          <p:cNvSpPr/>
          <p:nvPr/>
        </p:nvSpPr>
        <p:spPr>
          <a:xfrm>
            <a:off x="1603331" y="2429773"/>
            <a:ext cx="614281" cy="55914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4382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90F0122-86BF-820E-A414-59DA60D37E10}"/>
              </a:ext>
            </a:extLst>
          </p:cNvPr>
          <p:cNvSpPr/>
          <p:nvPr/>
        </p:nvSpPr>
        <p:spPr>
          <a:xfrm>
            <a:off x="403741" y="75990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021CB-7147-DA6F-08C2-EB3FAB2CBFAD}"/>
              </a:ext>
            </a:extLst>
          </p:cNvPr>
          <p:cNvSpPr txBox="1"/>
          <p:nvPr/>
        </p:nvSpPr>
        <p:spPr>
          <a:xfrm>
            <a:off x="423535" y="732938"/>
            <a:ext cx="337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2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26CB79-245E-B482-5EB9-160311CF21FB}"/>
              </a:ext>
            </a:extLst>
          </p:cNvPr>
          <p:cNvSpPr/>
          <p:nvPr/>
        </p:nvSpPr>
        <p:spPr>
          <a:xfrm>
            <a:off x="819688" y="735166"/>
            <a:ext cx="8222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Listen to a talk and choose the correct answer A, B, or C.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37768B-419B-397D-D0E9-F2232C87AF26}"/>
              </a:ext>
            </a:extLst>
          </p:cNvPr>
          <p:cNvSpPr/>
          <p:nvPr/>
        </p:nvSpPr>
        <p:spPr>
          <a:xfrm>
            <a:off x="592218" y="1231856"/>
            <a:ext cx="8222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E45983"/>
                </a:solidFill>
                <a:cs typeface="Arial" panose="020B0604020202020204" pitchFamily="34" charset="0"/>
              </a:rPr>
              <a:t>2. </a:t>
            </a:r>
            <a:r>
              <a:rPr lang="en-US" sz="2800" dirty="0">
                <a:effectLst/>
              </a:rPr>
              <a:t>Which line graph shows the population of tigers over the past 100 years? 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69DF16-A9CD-4A2B-1465-8B0CB2E66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3" y="2199027"/>
            <a:ext cx="8874307" cy="284854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D720123-98E8-F5FC-7CF5-4FE2C7DA8CE3}"/>
              </a:ext>
            </a:extLst>
          </p:cNvPr>
          <p:cNvSpPr/>
          <p:nvPr/>
        </p:nvSpPr>
        <p:spPr>
          <a:xfrm>
            <a:off x="1315233" y="4584351"/>
            <a:ext cx="614281" cy="55914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6809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90F0122-86BF-820E-A414-59DA60D37E10}"/>
              </a:ext>
            </a:extLst>
          </p:cNvPr>
          <p:cNvSpPr/>
          <p:nvPr/>
        </p:nvSpPr>
        <p:spPr>
          <a:xfrm>
            <a:off x="403741" y="75990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021CB-7147-DA6F-08C2-EB3FAB2CBFAD}"/>
              </a:ext>
            </a:extLst>
          </p:cNvPr>
          <p:cNvSpPr txBox="1"/>
          <p:nvPr/>
        </p:nvSpPr>
        <p:spPr>
          <a:xfrm>
            <a:off x="423535" y="732938"/>
            <a:ext cx="337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2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26CB79-245E-B482-5EB9-160311CF21FB}"/>
              </a:ext>
            </a:extLst>
          </p:cNvPr>
          <p:cNvSpPr/>
          <p:nvPr/>
        </p:nvSpPr>
        <p:spPr>
          <a:xfrm>
            <a:off x="819688" y="735166"/>
            <a:ext cx="8222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Listen to a talk and choose the correct answer A, B, or C.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37768B-419B-397D-D0E9-F2232C87AF26}"/>
              </a:ext>
            </a:extLst>
          </p:cNvPr>
          <p:cNvSpPr/>
          <p:nvPr/>
        </p:nvSpPr>
        <p:spPr>
          <a:xfrm>
            <a:off x="423535" y="1295880"/>
            <a:ext cx="83913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E45983"/>
                </a:solidFill>
              </a:rPr>
              <a:t>3</a:t>
            </a:r>
            <a:r>
              <a:rPr lang="en-US" sz="3000" dirty="0">
                <a:solidFill>
                  <a:srgbClr val="E45983"/>
                </a:solidFill>
                <a:effectLst/>
              </a:rPr>
              <a:t>. </a:t>
            </a:r>
            <a:r>
              <a:rPr lang="en-US" sz="3000" dirty="0">
                <a:effectLst/>
              </a:rPr>
              <a:t>As their habitats become smaller, tigers _______. </a:t>
            </a:r>
          </a:p>
          <a:p>
            <a:r>
              <a:rPr lang="en-US" sz="3000" dirty="0">
                <a:solidFill>
                  <a:srgbClr val="E45983"/>
                </a:solidFill>
              </a:rPr>
              <a:t>	A</a:t>
            </a:r>
            <a:r>
              <a:rPr lang="en-US" sz="3000" dirty="0">
                <a:solidFill>
                  <a:srgbClr val="E45983"/>
                </a:solidFill>
                <a:effectLst/>
              </a:rPr>
              <a:t>. </a:t>
            </a:r>
            <a:r>
              <a:rPr lang="en-US" sz="3000" dirty="0">
                <a:effectLst/>
              </a:rPr>
              <a:t>look for food in forests</a:t>
            </a:r>
            <a:br>
              <a:rPr lang="en-US" sz="3000" dirty="0">
                <a:effectLst/>
              </a:rPr>
            </a:br>
            <a:r>
              <a:rPr lang="en-US" sz="3000" dirty="0">
                <a:effectLst/>
              </a:rPr>
              <a:t>	</a:t>
            </a:r>
            <a:r>
              <a:rPr lang="en-US" sz="3000" dirty="0">
                <a:solidFill>
                  <a:srgbClr val="E45983"/>
                </a:solidFill>
                <a:effectLst/>
              </a:rPr>
              <a:t>B. </a:t>
            </a:r>
            <a:r>
              <a:rPr lang="en-US" sz="3000" dirty="0">
                <a:effectLst/>
              </a:rPr>
              <a:t>enter farmers' houses</a:t>
            </a:r>
            <a:br>
              <a:rPr lang="en-US" sz="3000" dirty="0">
                <a:effectLst/>
              </a:rPr>
            </a:br>
            <a:r>
              <a:rPr lang="en-US" sz="3000" dirty="0">
                <a:effectLst/>
              </a:rPr>
              <a:t>	</a:t>
            </a:r>
            <a:r>
              <a:rPr lang="en-US" sz="3000" dirty="0">
                <a:solidFill>
                  <a:srgbClr val="E45983"/>
                </a:solidFill>
                <a:effectLst/>
              </a:rPr>
              <a:t>C. </a:t>
            </a:r>
            <a:r>
              <a:rPr lang="en-US" sz="3000" dirty="0">
                <a:effectLst/>
              </a:rPr>
              <a:t>attack farm animals </a:t>
            </a:r>
          </a:p>
          <a:p>
            <a:r>
              <a:rPr lang="en-US" sz="3000" dirty="0">
                <a:solidFill>
                  <a:srgbClr val="E25982"/>
                </a:solidFill>
                <a:effectLst/>
              </a:rPr>
              <a:t>4. </a:t>
            </a:r>
            <a:r>
              <a:rPr lang="en-US" sz="3000" dirty="0">
                <a:effectLst/>
              </a:rPr>
              <a:t>What have the tiger breeding farms led to? </a:t>
            </a:r>
          </a:p>
          <a:p>
            <a:r>
              <a:rPr lang="en-US" sz="3000" dirty="0">
                <a:solidFill>
                  <a:srgbClr val="E25982"/>
                </a:solidFill>
              </a:rPr>
              <a:t>	A</a:t>
            </a:r>
            <a:r>
              <a:rPr lang="en-US" sz="3000" dirty="0">
                <a:solidFill>
                  <a:srgbClr val="E25982"/>
                </a:solidFill>
                <a:effectLst/>
              </a:rPr>
              <a:t>. </a:t>
            </a:r>
            <a:r>
              <a:rPr lang="en-US" sz="3000" dirty="0">
                <a:effectLst/>
              </a:rPr>
              <a:t>The creation of conservation </a:t>
            </a:r>
            <a:r>
              <a:rPr lang="en-US" sz="3000" dirty="0" err="1">
                <a:effectLst/>
              </a:rPr>
              <a:t>centres</a:t>
            </a:r>
            <a:r>
              <a:rPr lang="en-US" sz="3000" dirty="0">
                <a:effectLst/>
              </a:rPr>
              <a:t>.</a:t>
            </a:r>
            <a:br>
              <a:rPr lang="en-US" sz="3000" dirty="0">
                <a:effectLst/>
              </a:rPr>
            </a:br>
            <a:r>
              <a:rPr lang="en-US" sz="3000" dirty="0">
                <a:effectLst/>
              </a:rPr>
              <a:t>	</a:t>
            </a:r>
            <a:r>
              <a:rPr lang="en-US" sz="3000" dirty="0">
                <a:solidFill>
                  <a:srgbClr val="E25982"/>
                </a:solidFill>
                <a:effectLst/>
              </a:rPr>
              <a:t>B. </a:t>
            </a:r>
            <a:r>
              <a:rPr lang="en-US" sz="3000" dirty="0">
                <a:effectLst/>
              </a:rPr>
              <a:t>An increase in poaching.</a:t>
            </a:r>
            <a:br>
              <a:rPr lang="en-US" sz="3000" dirty="0">
                <a:effectLst/>
              </a:rPr>
            </a:br>
            <a:r>
              <a:rPr lang="en-US" sz="3000" dirty="0">
                <a:effectLst/>
              </a:rPr>
              <a:t>	</a:t>
            </a:r>
            <a:r>
              <a:rPr lang="en-US" sz="3000" dirty="0">
                <a:solidFill>
                  <a:srgbClr val="E25982"/>
                </a:solidFill>
                <a:effectLst/>
              </a:rPr>
              <a:t>C. </a:t>
            </a:r>
            <a:r>
              <a:rPr lang="en-US" sz="3000" dirty="0">
                <a:effectLst/>
              </a:rPr>
              <a:t>A decrease in the use of tiger parts. </a:t>
            </a:r>
            <a:endParaRPr lang="en-US" sz="3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8FA7AFC-DAC7-6F30-45C0-962E23522E73}"/>
              </a:ext>
            </a:extLst>
          </p:cNvPr>
          <p:cNvSpPr/>
          <p:nvPr/>
        </p:nvSpPr>
        <p:spPr>
          <a:xfrm>
            <a:off x="1252603" y="2654609"/>
            <a:ext cx="614281" cy="55914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6D41BA-B4D6-A314-6AF0-5F767A16A2C3}"/>
              </a:ext>
            </a:extLst>
          </p:cNvPr>
          <p:cNvSpPr/>
          <p:nvPr/>
        </p:nvSpPr>
        <p:spPr>
          <a:xfrm>
            <a:off x="1252602" y="4013338"/>
            <a:ext cx="614281" cy="55914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729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7452865-E6BC-1B1D-9503-F989BD9B2619}"/>
              </a:ext>
            </a:extLst>
          </p:cNvPr>
          <p:cNvSpPr/>
          <p:nvPr/>
        </p:nvSpPr>
        <p:spPr>
          <a:xfrm>
            <a:off x="403741" y="75990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9ABE6-F341-87D5-2941-FE3F88878227}"/>
              </a:ext>
            </a:extLst>
          </p:cNvPr>
          <p:cNvSpPr txBox="1"/>
          <p:nvPr/>
        </p:nvSpPr>
        <p:spPr>
          <a:xfrm>
            <a:off x="423535" y="732938"/>
            <a:ext cx="337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2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F9E3E2-B1CA-E7EE-502D-00A3D8C45149}"/>
              </a:ext>
            </a:extLst>
          </p:cNvPr>
          <p:cNvSpPr/>
          <p:nvPr/>
        </p:nvSpPr>
        <p:spPr>
          <a:xfrm>
            <a:off x="819688" y="735166"/>
            <a:ext cx="8222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Listen to the talk again and complete the notes.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E69B533-18D9-2C3A-0DB5-B5B445476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938699"/>
              </p:ext>
            </p:extLst>
          </p:nvPr>
        </p:nvGraphicFramePr>
        <p:xfrm>
          <a:off x="460644" y="1439570"/>
          <a:ext cx="8222712" cy="3566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43647">
                  <a:extLst>
                    <a:ext uri="{9D8B030D-6E8A-4147-A177-3AD203B41FA5}">
                      <a16:colId xmlns:a16="http://schemas.microsoft.com/office/drawing/2014/main" val="541448053"/>
                    </a:ext>
                  </a:extLst>
                </a:gridCol>
                <a:gridCol w="6679065">
                  <a:extLst>
                    <a:ext uri="{9D8B030D-6E8A-4147-A177-3AD203B41FA5}">
                      <a16:colId xmlns:a16="http://schemas.microsoft.com/office/drawing/2014/main" val="323669203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TIGERS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289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400" b="1" dirty="0"/>
                        <a:t>Estimated population in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2400" dirty="0"/>
                        <a:t>There were about (1) ________</a:t>
                      </a:r>
                      <a:r>
                        <a:rPr lang="en-US" sz="2400" dirty="0"/>
                        <a:t>_ wild tigers left in the world.</a:t>
                      </a:r>
                      <a:endParaRPr lang="en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00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400" b="1" dirty="0"/>
                        <a:t>Threats facing tigers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VN" sz="2400" dirty="0"/>
                        <a:t>Habitat loss: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VN" sz="2400" dirty="0"/>
                        <a:t>- Tigers’ habitats have been (2) ___________ or degraded by human activity.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VN" sz="2400" dirty="0"/>
                        <a:t>- Habitat loss forces tigers to (3) ________</a:t>
                      </a:r>
                      <a:r>
                        <a:rPr lang="en-US" sz="2400" dirty="0"/>
                        <a:t>_</a:t>
                      </a:r>
                      <a:r>
                        <a:rPr lang="en-VN" sz="2400" dirty="0"/>
                        <a:t>__ in small, unnatural environments.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18519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5C0CBB9-B8D5-6CD6-7D96-F1577D9689B9}"/>
              </a:ext>
            </a:extLst>
          </p:cNvPr>
          <p:cNvSpPr txBox="1"/>
          <p:nvPr/>
        </p:nvSpPr>
        <p:spPr>
          <a:xfrm>
            <a:off x="5077404" y="1879505"/>
            <a:ext cx="1171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b="1" kern="18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4,500</a:t>
            </a:r>
            <a:endParaRPr lang="en-US" sz="2400" b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E30D97-9D54-3D33-329E-776395431746}"/>
              </a:ext>
            </a:extLst>
          </p:cNvPr>
          <p:cNvSpPr txBox="1"/>
          <p:nvPr/>
        </p:nvSpPr>
        <p:spPr>
          <a:xfrm>
            <a:off x="6102641" y="3466834"/>
            <a:ext cx="1516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b="1" kern="18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destroyed</a:t>
            </a:r>
            <a:endParaRPr lang="en-US" sz="2400" b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DB8F16-E909-AAF9-F6FF-3189F0A2747B}"/>
              </a:ext>
            </a:extLst>
          </p:cNvPr>
          <p:cNvSpPr txBox="1"/>
          <p:nvPr/>
        </p:nvSpPr>
        <p:spPr>
          <a:xfrm>
            <a:off x="6311109" y="4189949"/>
            <a:ext cx="1516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b="1" kern="1800" dirty="0">
                <a:solidFill>
                  <a:srgbClr val="00B050"/>
                </a:solidFill>
                <a:ea typeface="Times New Roman" panose="02020603050405020304" pitchFamily="18" charset="0"/>
              </a:rPr>
              <a:t>survive</a:t>
            </a:r>
            <a:endParaRPr lang="en-US" sz="2400" b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2" name="Track 60">
            <a:hlinkClick r:id="" action="ppaction://media"/>
            <a:extLst>
              <a:ext uri="{FF2B5EF4-FFF2-40B4-BE49-F238E27FC236}">
                <a16:creationId xmlns:a16="http://schemas.microsoft.com/office/drawing/2014/main" id="{50BD4245-37BC-8D01-3753-617F0E18B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756" y="104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2453</TotalTime>
  <Words>606</Words>
  <Application>Microsoft Office PowerPoint</Application>
  <PresentationFormat>On-screen Show (16:9)</PresentationFormat>
  <Paragraphs>96</Paragraphs>
  <Slides>13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Myriad Pro</vt:lpstr>
      <vt:lpstr>UTM Facebook K&amp;T</vt:lpstr>
      <vt:lpstr>UTMFacebookK&amp;TBold</vt:lpstr>
      <vt:lpstr>Arial</vt:lpstr>
      <vt:lpstr>Bookman Old Style</vt:lpstr>
      <vt:lpstr>Calibri</vt:lpstr>
      <vt:lpstr>Calibri Light</vt:lpstr>
      <vt:lpstr>Montserrat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Office</cp:lastModifiedBy>
  <cp:revision>119</cp:revision>
  <dcterms:created xsi:type="dcterms:W3CDTF">2020-12-09T02:04:09Z</dcterms:created>
  <dcterms:modified xsi:type="dcterms:W3CDTF">2026-02-26T15:37:38Z</dcterms:modified>
</cp:coreProperties>
</file>