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83" r:id="rId5"/>
    <p:sldId id="286" r:id="rId6"/>
    <p:sldId id="269" r:id="rId7"/>
    <p:sldId id="276" r:id="rId8"/>
    <p:sldId id="287" r:id="rId9"/>
    <p:sldId id="296" r:id="rId10"/>
    <p:sldId id="297" r:id="rId11"/>
    <p:sldId id="288" r:id="rId12"/>
    <p:sldId id="289" r:id="rId13"/>
    <p:sldId id="290" r:id="rId14"/>
    <p:sldId id="291" r:id="rId15"/>
    <p:sldId id="292" r:id="rId16"/>
    <p:sldId id="293" r:id="rId17"/>
    <p:sldId id="258" r:id="rId18"/>
    <p:sldId id="298" r:id="rId19"/>
    <p:sldId id="299" r:id="rId20"/>
    <p:sldId id="260" r:id="rId21"/>
    <p:sldId id="277" r:id="rId22"/>
    <p:sldId id="294" r:id="rId23"/>
    <p:sldId id="295"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794" autoAdjust="0"/>
  </p:normalViewPr>
  <p:slideViewPr>
    <p:cSldViewPr snapToGrid="0">
      <p:cViewPr varScale="1">
        <p:scale>
          <a:sx n="66" d="100"/>
          <a:sy n="66" d="100"/>
        </p:scale>
        <p:origin x="79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02/02/2026</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02/02/2026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dirty="0"/>
          </a:p>
        </p:txBody>
      </p:sp>
    </p:spTree>
    <p:extLst>
      <p:ext uri="{BB962C8B-B14F-4D97-AF65-F5344CB8AC3E}">
        <p14:creationId xmlns:p14="http://schemas.microsoft.com/office/powerpoint/2010/main" val="315180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dirty="0"/>
          </a:p>
        </p:txBody>
      </p:sp>
    </p:spTree>
    <p:extLst>
      <p:ext uri="{BB962C8B-B14F-4D97-AF65-F5344CB8AC3E}">
        <p14:creationId xmlns:p14="http://schemas.microsoft.com/office/powerpoint/2010/main" val="57160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dirty="0"/>
          </a:p>
        </p:txBody>
      </p:sp>
    </p:spTree>
    <p:extLst>
      <p:ext uri="{BB962C8B-B14F-4D97-AF65-F5344CB8AC3E}">
        <p14:creationId xmlns:p14="http://schemas.microsoft.com/office/powerpoint/2010/main" val="1473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dirty="0"/>
          </a:p>
        </p:txBody>
      </p:sp>
    </p:spTree>
    <p:extLst>
      <p:ext uri="{BB962C8B-B14F-4D97-AF65-F5344CB8AC3E}">
        <p14:creationId xmlns:p14="http://schemas.microsoft.com/office/powerpoint/2010/main" val="337265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dirty="0"/>
          </a:p>
        </p:txBody>
      </p:sp>
    </p:spTree>
    <p:extLst>
      <p:ext uri="{BB962C8B-B14F-4D97-AF65-F5344CB8AC3E}">
        <p14:creationId xmlns:p14="http://schemas.microsoft.com/office/powerpoint/2010/main" val="291901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dirty="0"/>
          </a:p>
        </p:txBody>
      </p:sp>
    </p:spTree>
    <p:extLst>
      <p:ext uri="{BB962C8B-B14F-4D97-AF65-F5344CB8AC3E}">
        <p14:creationId xmlns:p14="http://schemas.microsoft.com/office/powerpoint/2010/main" val="109491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21</a:t>
            </a:fld>
            <a:endParaRPr lang="en-US" dirty="0"/>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2999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1694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28342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29004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398647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292834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425001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141629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861A7-77DD-44BA-A54F-5A2B487F415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2FF0939-54FA-4EFF-916F-17F667ACB97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EDB9D8E-C7BF-450F-89AC-5A15C1B8C7E5}"/>
              </a:ext>
            </a:extLst>
          </p:cNvPr>
          <p:cNvSpPr>
            <a:spLocks noGrp="1"/>
          </p:cNvSpPr>
          <p:nvPr>
            <p:ph type="sldNum" sz="quarter" idx="12"/>
          </p:nvPr>
        </p:nvSpPr>
        <p:spPr/>
        <p:txBody>
          <a:bodyPr/>
          <a:lstStyle>
            <a:lvl1pPr>
              <a:defRPr/>
            </a:lvl1pPr>
          </a:lstStyle>
          <a:p>
            <a:fld id="{AE89E2CB-8E2C-4B2B-B6E5-A40007852781}" type="slidenum">
              <a:rPr lang="en-US" altLang="en-US"/>
              <a:pPr/>
              <a:t>‹#›</a:t>
            </a:fld>
            <a:endParaRPr lang="en-US" altLang="en-US"/>
          </a:p>
        </p:txBody>
      </p:sp>
    </p:spTree>
    <p:extLst>
      <p:ext uri="{BB962C8B-B14F-4D97-AF65-F5344CB8AC3E}">
        <p14:creationId xmlns:p14="http://schemas.microsoft.com/office/powerpoint/2010/main" val="384458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 id="2147483682" r:id="rId26"/>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19.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157208" y="1457459"/>
            <a:ext cx="4814535" cy="2430801"/>
          </a:xfrm>
        </p:spPr>
        <p:txBody>
          <a:bodyPr/>
          <a:lstStyle/>
          <a:p>
            <a:pPr algn="ctr">
              <a:lnSpc>
                <a:spcPct val="100000"/>
              </a:lnSpc>
              <a:spcBef>
                <a:spcPts val="600"/>
              </a:spcBef>
              <a:spcAft>
                <a:spcPts val="600"/>
              </a:spcAft>
            </a:pPr>
            <a:r>
              <a:rPr lang="en-US" sz="4800">
                <a:latin typeface="Times New Roman" panose="02020603050405020304" pitchFamily="18" charset="0"/>
                <a:cs typeface="Times New Roman" panose="02020603050405020304" pitchFamily="18" charset="0"/>
              </a:rPr>
              <a:t>BÀI </a:t>
            </a:r>
            <a:r>
              <a:rPr lang="en-US" sz="4800" smtClean="0">
                <a:latin typeface="Times New Roman" panose="02020603050405020304" pitchFamily="18" charset="0"/>
                <a:cs typeface="Times New Roman" panose="02020603050405020304" pitchFamily="18" charset="0"/>
              </a:rPr>
              <a:t>24</a:t>
            </a:r>
            <a:r>
              <a:rPr lang="en-US" sz="4800">
                <a:latin typeface="Times New Roman" panose="02020603050405020304" pitchFamily="18" charset="0"/>
                <a:cs typeface="Times New Roman" panose="02020603050405020304" pitchFamily="18" charset="0"/>
              </a:rPr>
              <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KIỂU </a:t>
            </a:r>
            <a:r>
              <a:rPr lang="en-US" sz="4800" smtClean="0">
                <a:latin typeface="Times New Roman" panose="02020603050405020304" pitchFamily="18" charset="0"/>
                <a:cs typeface="Times New Roman" panose="02020603050405020304" pitchFamily="18" charset="0"/>
              </a:rPr>
              <a:t>XÂU </a:t>
            </a:r>
            <a:r>
              <a:rPr lang="en-US" sz="4800">
                <a:latin typeface="Times New Roman" panose="02020603050405020304" pitchFamily="18" charset="0"/>
                <a:cs typeface="Times New Roman" panose="02020603050405020304" pitchFamily="18" charset="0"/>
              </a:rPr>
              <a:t>KÍ </a:t>
            </a:r>
            <a:r>
              <a:rPr lang="en-US" sz="4800" smtClean="0">
                <a:latin typeface="Times New Roman" panose="02020603050405020304" pitchFamily="18" charset="0"/>
                <a:cs typeface="Times New Roman" panose="02020603050405020304" pitchFamily="18" charset="0"/>
              </a:rPr>
              <a:t>TỰ</a:t>
            </a:r>
            <a:endParaRPr lang="en-US" sz="4800" dirty="0">
              <a:latin typeface="Times New Roman" panose="02020603050405020304" pitchFamily="18" charset="0"/>
              <a:cs typeface="Times New Roman" panose="02020603050405020304" pitchFamily="18" charset="0"/>
            </a:endParaRPr>
          </a:p>
        </p:txBody>
      </p:sp>
      <p:pic>
        <p:nvPicPr>
          <p:cNvPr id="6" name="Picture Placeholder 5" descr="A person standing in front of a building">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Oval 6">
            <a:extLst>
              <a:ext uri="{FF2B5EF4-FFF2-40B4-BE49-F238E27FC236}">
                <a16:creationId xmlns:a16="http://schemas.microsoft.com/office/drawing/2014/main" id="{DAE98AA7-EEC8-4349-B75F-8C7B0A80C3F3}"/>
              </a:ext>
              <a:ext uri="{C183D7F6-B498-43B3-948B-1728B52AA6E4}">
                <adec:decorative xmlns="" xmlns:adec="http://schemas.microsoft.com/office/drawing/2017/decorative"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2852" y="3047999"/>
            <a:ext cx="1728108" cy="666751"/>
          </a:xfrm>
          <a:prstGeom prst="rect">
            <a:avLst/>
          </a:prstGeom>
        </p:spPr>
      </p:pic>
    </p:spTree>
    <p:extLst>
      <p:ext uri="{BB962C8B-B14F-4D97-AF65-F5344CB8AC3E}">
        <p14:creationId xmlns:p14="http://schemas.microsoft.com/office/powerpoint/2010/main" val="809263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482725"/>
            <a:ext cx="10668000" cy="4982903"/>
          </a:xfrm>
          <a:prstGeom prst="rect">
            <a:avLst/>
          </a:prstGeom>
        </p:spPr>
        <p:txBody>
          <a:bodyPr wrap="square">
            <a:spAutoFit/>
          </a:bodyPr>
          <a:lstStyle/>
          <a:p>
            <a:pPr algn="just">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thực hiện các lệnh sau, biến skq sẽ có giá trị bao nhiêu?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“81723”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skq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2800">
                <a:latin typeface="Times New Roman" panose="02020603050405020304" pitchFamily="18" charset="0"/>
                <a:ea typeface="Times New Roman" panose="02020603050405020304" pitchFamily="18" charset="0"/>
                <a:cs typeface="Times New Roman" panose="02020603050405020304" pitchFamily="18" charset="0"/>
              </a:rPr>
              <a:t> ch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(ch) % 2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skq = skq + 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latin typeface="Times New Roman" panose="02020603050405020304" pitchFamily="18" charset="0"/>
                <a:ea typeface="Times New Roman" panose="02020603050405020304" pitchFamily="18" charset="0"/>
                <a:cs typeface="Times New Roman" panose="02020603050405020304" pitchFamily="18" charset="0"/>
              </a:rPr>
              <a:t>Cho s1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latin typeface="Times New Roman" panose="02020603050405020304" pitchFamily="18" charset="0"/>
                <a:ea typeface="Times New Roman" panose="02020603050405020304" pitchFamily="18" charset="0"/>
                <a:cs typeface="Times New Roman" panose="02020603050405020304" pitchFamily="18" charset="0"/>
              </a:rPr>
              <a:t>s2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“ababcabca”.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biểu thức logic sau cho kết quả là đúng hay sai?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s1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s2                                                                    b) s1 + s1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s2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c) </a:t>
            </a:r>
            <a:r>
              <a:rPr lang="en-US" sz="2800">
                <a:solidFill>
                  <a:srgbClr val="538135"/>
                </a:solidFill>
                <a:latin typeface="Times New Roman" panose="02020603050405020304" pitchFamily="18" charset="0"/>
                <a:ea typeface="Times New Roman" panose="02020603050405020304" pitchFamily="18" charset="0"/>
              </a:rPr>
              <a:t>“abcabca” </a:t>
            </a:r>
            <a:r>
              <a:rPr lang="en-US" sz="2800">
                <a:solidFill>
                  <a:srgbClr val="002060"/>
                </a:solidFill>
                <a:latin typeface="Times New Roman" panose="02020603050405020304" pitchFamily="18" charset="0"/>
                <a:ea typeface="Times New Roman" panose="02020603050405020304" pitchFamily="18" charset="0"/>
              </a:rPr>
              <a:t>in</a:t>
            </a:r>
            <a:r>
              <a:rPr lang="en-US" sz="2800">
                <a:latin typeface="Times New Roman" panose="02020603050405020304" pitchFamily="18" charset="0"/>
                <a:ea typeface="Times New Roman" panose="02020603050405020304" pitchFamily="18" charset="0"/>
              </a:rPr>
              <a:t> s2                                                      d) </a:t>
            </a:r>
            <a:r>
              <a:rPr lang="en-US" sz="2800">
                <a:solidFill>
                  <a:srgbClr val="538135"/>
                </a:solidFill>
                <a:latin typeface="Times New Roman" panose="02020603050405020304" pitchFamily="18" charset="0"/>
                <a:ea typeface="Times New Roman" panose="02020603050405020304" pitchFamily="18" charset="0"/>
              </a:rPr>
              <a:t>“abc123” </a:t>
            </a:r>
            <a:r>
              <a:rPr lang="en-US" sz="2800">
                <a:solidFill>
                  <a:srgbClr val="002060"/>
                </a:solidFill>
                <a:latin typeface="Times New Roman" panose="02020603050405020304" pitchFamily="18" charset="0"/>
                <a:ea typeface="Times New Roman" panose="02020603050405020304" pitchFamily="18" charset="0"/>
              </a:rPr>
              <a:t>in</a:t>
            </a:r>
            <a:r>
              <a:rPr lang="en-US" sz="2800">
                <a:latin typeface="Times New Roman" panose="02020603050405020304" pitchFamily="18" charset="0"/>
                <a:ea typeface="Times New Roman" panose="02020603050405020304" pitchFamily="18" charset="0"/>
              </a:rPr>
              <a:t> s2</a:t>
            </a:r>
            <a:endParaRPr lang="en-US" sz="2800"/>
          </a:p>
        </p:txBody>
      </p:sp>
      <p:pic>
        <p:nvPicPr>
          <p:cNvPr id="1026" name="Picture 2" descr="Ảnh động cute đẹp - Mobitoo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46956" y="177642"/>
            <a:ext cx="1602887" cy="130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77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2714" y="363129"/>
            <a:ext cx="3371436" cy="743473"/>
          </a:xfrm>
          <a:prstGeom prst="rect">
            <a:avLst/>
          </a:prstGeom>
        </p:spPr>
        <p:txBody>
          <a:bodyPr wrap="none">
            <a:spAutoFit/>
          </a:bodyPr>
          <a:lstStyle/>
          <a:p>
            <a:pPr algn="just">
              <a:lnSpc>
                <a:spcPct val="115000"/>
              </a:lnSpc>
              <a:spcAft>
                <a:spcPts val="0"/>
              </a:spcAft>
            </a:pPr>
            <a:r>
              <a:rPr lang="en-US" sz="4000" b="1">
                <a:solidFill>
                  <a:srgbClr val="990099"/>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b="1">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562707" y="1973608"/>
            <a:ext cx="11301046" cy="2862322"/>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lệnh cơ bản làm việc với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số tự nhiên n là số học sinh, sau đó nhập họ và tên học sinh. Lưu họ và tên học sinh vào một danh sách. In danh sách ra màn hình, mỗi họ tên trên một dòng.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7559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942" t="12100" r="48552" b="59375"/>
          <a:stretch/>
        </p:blipFill>
        <p:spPr>
          <a:xfrm>
            <a:off x="750276" y="1195754"/>
            <a:ext cx="10731489" cy="3563816"/>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259886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276" y="1278326"/>
            <a:ext cx="10832124" cy="3293209"/>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xâu kí tự S từ bàn phím rồi kiểm tra xem xâu S có chứa xâu con “10”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Cách 1. Nếu xâu S chứa xâu con “10” thì sẽ có chỉ số k mà S[k] = “1” và S[k+1] = “0”. Cách 2. Dùng toán từ in để kiểm tra xâu “10” có là xâu con của 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Cách 1: Duyệt kí tự của xâu theo chỉ số.</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54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41" t="12740" r="62308" b="53285"/>
          <a:stretch/>
        </p:blipFill>
        <p:spPr>
          <a:xfrm>
            <a:off x="1500553" y="961291"/>
            <a:ext cx="8621109" cy="4759569"/>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91366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E2CB-8E2C-4B2B-B6E5-A40007852781}" type="slidenum">
              <a:rPr lang="en-US" altLang="en-US" smtClean="0"/>
              <a:pPr/>
              <a:t>15</a:t>
            </a:fld>
            <a:endParaRPr lang="en-US" altLang="en-US"/>
          </a:p>
        </p:txBody>
      </p:sp>
      <p:sp>
        <p:nvSpPr>
          <p:cNvPr id="3" name="Rectangle 2"/>
          <p:cNvSpPr/>
          <p:nvPr/>
        </p:nvSpPr>
        <p:spPr>
          <a:xfrm>
            <a:off x="3228806" y="527252"/>
            <a:ext cx="4421403" cy="548099"/>
          </a:xfrm>
          <a:prstGeom prst="rect">
            <a:avLst/>
          </a:prstGeom>
        </p:spPr>
        <p:txBody>
          <a:bodyPr wrap="none">
            <a:spAutoFit/>
          </a:bodyPr>
          <a:lstStyle/>
          <a:p>
            <a:pPr algn="just">
              <a:lnSpc>
                <a:spcPct val="115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Cách 2: Sử dụng toán tử in.</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2"/>
          <a:srcRect l="2941" t="12099" r="62307" b="63542"/>
          <a:stretch/>
        </p:blipFill>
        <p:spPr>
          <a:xfrm>
            <a:off x="1418491" y="1758461"/>
            <a:ext cx="8042031" cy="3183304"/>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4153985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E2CB-8E2C-4B2B-B6E5-A40007852781}" type="slidenum">
              <a:rPr lang="en-US" altLang="en-US" smtClean="0"/>
              <a:pPr/>
              <a:t>16</a:t>
            </a:fld>
            <a:endParaRPr lang="en-US" altLang="en-US"/>
          </a:p>
        </p:txBody>
      </p:sp>
      <p:sp>
        <p:nvSpPr>
          <p:cNvPr id="3" name="Rectangle 2"/>
          <p:cNvSpPr/>
          <p:nvPr/>
        </p:nvSpPr>
        <p:spPr>
          <a:xfrm>
            <a:off x="4643599" y="313565"/>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4" name="Rectangle 3"/>
          <p:cNvSpPr/>
          <p:nvPr/>
        </p:nvSpPr>
        <p:spPr>
          <a:xfrm>
            <a:off x="679938" y="1256467"/>
            <a:ext cx="11049010" cy="5601533"/>
          </a:xfrm>
          <a:prstGeom prst="rect">
            <a:avLst/>
          </a:prstGeom>
        </p:spPr>
        <p:txBody>
          <a:bodyPr wrap="square">
            <a:spAutoFit/>
          </a:bodyPr>
          <a:lstStyle/>
          <a:p>
            <a:pPr marL="342900" lvl="0" indent="-342900" algn="just">
              <a:spcBef>
                <a:spcPts val="600"/>
              </a:spcBef>
              <a:spcAft>
                <a:spcPts val="6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Cho xâu S, viết đoạn lệnh trích ra xâu con của S bao gồm ba kí tự đầu tiên của S.</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kiểm tra xâu S có chứa chữ số không. Thông báo “S có chứa chữ số” hoặc “S không chứa chữ số nào</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Clr>
                <a:srgbClr val="FF0000"/>
              </a:buClr>
              <a:buFont typeface="+mj-lt"/>
              <a:buAutoNum type="arabicPeriod"/>
            </a:pPr>
            <a:r>
              <a:rPr lang="en-US" sz="2800" smtClean="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rPr>
              <a:t>hai xâu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s</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Viết đoạn chương trình chèn xâu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vào giữa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tại vị trí len(s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)//2. In kết quả ra màn </a:t>
            </a:r>
            <a:r>
              <a:rPr lang="en-US" sz="2800" smtClean="0">
                <a:latin typeface="Times New Roman" panose="02020603050405020304" pitchFamily="18" charset="0"/>
                <a:cs typeface="Times New Roman" panose="02020603050405020304" pitchFamily="18" charset="0"/>
              </a:rPr>
              <a:t>hình.</a:t>
            </a:r>
          </a:p>
          <a:p>
            <a:pPr marL="342900" lvl="0" indent="-342900" algn="just">
              <a:spcBef>
                <a:spcPts val="600"/>
              </a:spcBef>
              <a:spcAft>
                <a:spcPts val="600"/>
              </a:spcAft>
              <a:buClr>
                <a:srgbClr val="FF0000"/>
              </a:buClr>
              <a:buFont typeface="+mj-lt"/>
              <a:buAutoNum type="arabicPeriod"/>
            </a:pPr>
            <a:r>
              <a:rPr lang="en-US" sz="2800" smtClean="0">
                <a:latin typeface="Times New Roman" panose="02020603050405020304" pitchFamily="18" charset="0"/>
                <a:cs typeface="Times New Roman" panose="02020603050405020304" pitchFamily="18" charset="0"/>
              </a:rPr>
              <a:t>Viết </a:t>
            </a:r>
            <a:r>
              <a:rPr lang="en-US" sz="2800">
                <a:latin typeface="Times New Roman" panose="02020603050405020304" pitchFamily="18" charset="0"/>
                <a:cs typeface="Times New Roman" panose="02020603050405020304" pitchFamily="18" charset="0"/>
              </a:rPr>
              <a:t>chương trình nhập số học sinh và họ tên học sinh. Sau đó đếm xem trong danh sách có bao nhiêu bạn tên là “Hương”.</a:t>
            </a:r>
          </a:p>
          <a:p>
            <a:pPr algn="just">
              <a:spcBef>
                <a:spcPts val="600"/>
              </a:spcBef>
              <a:spcAft>
                <a:spcPts val="600"/>
              </a:spcAft>
            </a:pPr>
            <a:r>
              <a:rPr lang="en-US" sz="2800" b="1" i="1">
                <a:solidFill>
                  <a:srgbClr val="0070C0"/>
                </a:solidFill>
                <a:latin typeface="Times New Roman" panose="02020603050405020304" pitchFamily="18" charset="0"/>
                <a:cs typeface="Times New Roman" panose="02020603050405020304" pitchFamily="18" charset="0"/>
              </a:rPr>
              <a:t>Gợi ý:</a:t>
            </a:r>
            <a:r>
              <a:rPr lang="en-US" sz="2800" b="1">
                <a:solidFill>
                  <a:srgbClr val="0070C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Sử dụng toán tử </a:t>
            </a:r>
            <a:r>
              <a:rPr lang="en-US" sz="2800" b="1">
                <a:latin typeface="Times New Roman" panose="02020603050405020304" pitchFamily="18" charset="0"/>
                <a:cs typeface="Times New Roman" panose="02020603050405020304" pitchFamily="18" charset="0"/>
              </a:rPr>
              <a:t>in</a:t>
            </a:r>
            <a:r>
              <a:rPr lang="en-US" sz="2800">
                <a:latin typeface="Times New Roman" panose="02020603050405020304" pitchFamily="18" charset="0"/>
                <a:cs typeface="Times New Roman" panose="02020603050405020304" pitchFamily="18" charset="0"/>
              </a:rPr>
              <a:t> để kiểm tra một xâu có là xâu con của một xâu khác.</a:t>
            </a:r>
          </a:p>
          <a:p>
            <a:pPr marL="342900" lvl="0" indent="-342900" algn="just">
              <a:spcBef>
                <a:spcPts val="600"/>
              </a:spcBef>
              <a:spcAft>
                <a:spcPts val="600"/>
              </a:spcAft>
              <a:buClr>
                <a:srgbClr val="FF0000"/>
              </a:buClr>
              <a:buFont typeface="+mj-lt"/>
              <a:buAutoNum type="arabicPeriod"/>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777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Laptop">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8761393" y="3429000"/>
            <a:ext cx="3475177" cy="3555252"/>
          </a:xfrm>
        </p:spPr>
      </p:pic>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17</a:t>
            </a:fld>
            <a:endParaRPr lang="en-US" dirty="0"/>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465698" y="1469134"/>
            <a:ext cx="4327501" cy="3919732"/>
          </a:xfrm>
        </p:spPr>
        <p:txBody>
          <a:bodyPr/>
          <a:lstStyle/>
          <a:p>
            <a:pPr marL="0" indent="0" algn="just">
              <a:lnSpc>
                <a:spcPct val="100000"/>
              </a:lnSpc>
              <a:spcBef>
                <a:spcPts val="600"/>
              </a:spcBef>
              <a:spcAft>
                <a:spcPts val="600"/>
              </a:spcAft>
              <a:buNone/>
            </a:pPr>
            <a:r>
              <a:rPr lang="en-US" sz="2800" b="1" noProof="1">
                <a:solidFill>
                  <a:srgbClr val="FF0000"/>
                </a:solidFill>
                <a:latin typeface="Times New Roman" panose="02020603050405020304" pitchFamily="18" charset="0"/>
                <a:cs typeface="Times New Roman" panose="02020603050405020304" pitchFamily="18" charset="0"/>
              </a:rPr>
              <a:t>Bài 1: </a:t>
            </a:r>
            <a:r>
              <a:rPr lang="en-US" sz="2800" noProof="1">
                <a:solidFill>
                  <a:schemeClr val="tx1"/>
                </a:solidFill>
                <a:latin typeface="Times New Roman" panose="02020603050405020304" pitchFamily="18" charset="0"/>
                <a:cs typeface="Times New Roman" panose="02020603050405020304" pitchFamily="18" charset="0"/>
              </a:rPr>
              <a:t>Hãy dự đoán kết quả đưa ra màn hình sau mỗi câu lệnh xuất dữ liệu print() trong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ở hình bên và sau đó dùng cửa sổ Shell để đối chiếu, kiểm tra từng kết quả dự đoán</a:t>
            </a:r>
          </a:p>
        </p:txBody>
      </p:sp>
      <p:sp>
        <p:nvSpPr>
          <p:cNvPr id="7" name="Title 6">
            <a:extLst>
              <a:ext uri="{FF2B5EF4-FFF2-40B4-BE49-F238E27FC236}">
                <a16:creationId xmlns:a16="http://schemas.microsoft.com/office/drawing/2014/main" id="{9F16C4A5-0D4D-4F2D-A2EB-97CF1A539AA0}"/>
              </a:ext>
            </a:extLst>
          </p:cNvPr>
          <p:cNvSpPr txBox="1">
            <a:spLocks/>
          </p:cNvSpPr>
          <p:nvPr/>
        </p:nvSpPr>
        <p:spPr>
          <a:xfrm>
            <a:off x="667527" y="307309"/>
            <a:ext cx="2796109" cy="745636"/>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just"/>
            <a:r>
              <a:rPr lang="en-US">
                <a:solidFill>
                  <a:srgbClr val="0070C0"/>
                </a:solidFill>
                <a:latin typeface="Times New Roman" panose="02020603050405020304" pitchFamily="18" charset="0"/>
                <a:cs typeface="Times New Roman" panose="02020603050405020304" pitchFamily="18" charset="0"/>
              </a:rPr>
              <a:t>BÀI TẬP</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6EF4BFB-7A10-48C3-A498-9778CD44C35A}"/>
              </a:ext>
            </a:extLst>
          </p:cNvPr>
          <p:cNvPicPr>
            <a:picLocks noChangeAspect="1"/>
          </p:cNvPicPr>
          <p:nvPr/>
        </p:nvPicPr>
        <p:blipFill rotWithShape="1">
          <a:blip r:embed="rId4"/>
          <a:srcRect l="3636" t="7858" r="61136" b="65058"/>
          <a:stretch/>
        </p:blipFill>
        <p:spPr>
          <a:xfrm>
            <a:off x="5197075" y="1469134"/>
            <a:ext cx="7039495" cy="3042878"/>
          </a:xfrm>
          <a:prstGeom prst="rect">
            <a:avLst/>
          </a:prstGeom>
          <a:ln>
            <a:solidFill>
              <a:srgbClr val="C00000"/>
            </a:solidFill>
          </a:ln>
        </p:spPr>
      </p:pic>
    </p:spTree>
    <p:extLst>
      <p:ext uri="{BB962C8B-B14F-4D97-AF65-F5344CB8AC3E}">
        <p14:creationId xmlns:p14="http://schemas.microsoft.com/office/powerpoint/2010/main" val="2122728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18</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464375" y="789865"/>
            <a:ext cx="11263250" cy="263913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2: </a:t>
            </a:r>
            <a:r>
              <a:rPr lang="en-US" sz="2800" noProof="1">
                <a:solidFill>
                  <a:schemeClr val="tx1"/>
                </a:solidFill>
                <a:latin typeface="Times New Roman" panose="02020603050405020304" pitchFamily="18" charset="0"/>
                <a:cs typeface="Times New Roman" panose="02020603050405020304" pitchFamily="18" charset="0"/>
              </a:rPr>
              <a:t>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nhập từ bàn phím xâu s ghi ngày tháng dạng dd/mm/yyyy, trong đó dd là hai kí tự chỉ ngày, mm là hai kí tự chỉ tháng, yyyy là bốn kí tự chỉ năm. Sau đó đưa ra màn hình ngày, tháng, năm dưới dạng xâu “Ngày dd tháng mm năm yyyy”.</a:t>
            </a: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p>
        </p:txBody>
      </p:sp>
      <p:graphicFrame>
        <p:nvGraphicFramePr>
          <p:cNvPr id="59" name="Table 59">
            <a:extLst>
              <a:ext uri="{FF2B5EF4-FFF2-40B4-BE49-F238E27FC236}">
                <a16:creationId xmlns:a16="http://schemas.microsoft.com/office/drawing/2014/main" id="{D0522E77-9048-4168-AFC2-2BF2928CBCB7}"/>
              </a:ext>
            </a:extLst>
          </p:cNvPr>
          <p:cNvGraphicFramePr>
            <a:graphicFrameLocks noGrp="1"/>
          </p:cNvGraphicFramePr>
          <p:nvPr>
            <p:extLst>
              <p:ext uri="{D42A27DB-BD31-4B8C-83A1-F6EECF244321}">
                <p14:modId xmlns:p14="http://schemas.microsoft.com/office/powerpoint/2010/main" val="1987937556"/>
              </p:ext>
            </p:extLst>
          </p:nvPr>
        </p:nvGraphicFramePr>
        <p:xfrm>
          <a:off x="2032000" y="3435094"/>
          <a:ext cx="8128000" cy="1036320"/>
        </p:xfrm>
        <a:graphic>
          <a:graphicData uri="http://schemas.openxmlformats.org/drawingml/2006/table">
            <a:tbl>
              <a:tblPr firstRow="1" bandRow="1">
                <a:tableStyleId>{93296810-A885-4BE3-A3E7-6D5BEEA58F35}</a:tableStyleId>
              </a:tblPr>
              <a:tblGrid>
                <a:gridCol w="3167017">
                  <a:extLst>
                    <a:ext uri="{9D8B030D-6E8A-4147-A177-3AD203B41FA5}">
                      <a16:colId xmlns:a16="http://schemas.microsoft.com/office/drawing/2014/main" val="1510023744"/>
                    </a:ext>
                  </a:extLst>
                </a:gridCol>
                <a:gridCol w="4960983">
                  <a:extLst>
                    <a:ext uri="{9D8B030D-6E8A-4147-A177-3AD203B41FA5}">
                      <a16:colId xmlns:a16="http://schemas.microsoft.com/office/drawing/2014/main" val="1629607588"/>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289174811"/>
                  </a:ext>
                </a:extLst>
              </a:tr>
              <a:tr h="370840">
                <a:tc>
                  <a:txBody>
                    <a:bodyPr/>
                    <a:lstStyle/>
                    <a:p>
                      <a:pPr algn="ctr"/>
                      <a:r>
                        <a:rPr lang="en-US" sz="2800">
                          <a:latin typeface="Times New Roman" panose="02020603050405020304" pitchFamily="18" charset="0"/>
                          <a:cs typeface="Times New Roman" panose="02020603050405020304" pitchFamily="18" charset="0"/>
                        </a:rPr>
                        <a:t>15/12/2022</a:t>
                      </a:r>
                    </a:p>
                  </a:txBody>
                  <a:tcPr anchor="ctr"/>
                </a:tc>
                <a:tc>
                  <a:txBody>
                    <a:bodyPr/>
                    <a:lstStyle/>
                    <a:p>
                      <a:pPr algn="ctr"/>
                      <a:r>
                        <a:rPr lang="en-US" sz="2800">
                          <a:latin typeface="Times New Roman" panose="02020603050405020304" pitchFamily="18" charset="0"/>
                          <a:cs typeface="Times New Roman" panose="02020603050405020304" pitchFamily="18" charset="0"/>
                        </a:rPr>
                        <a:t>Ngày 15 tháng 12 năm 2022</a:t>
                      </a:r>
                    </a:p>
                  </a:txBody>
                  <a:tcPr anchor="ctr"/>
                </a:tc>
                <a:extLst>
                  <a:ext uri="{0D108BD9-81ED-4DB2-BD59-A6C34878D82A}">
                    <a16:rowId xmlns:a16="http://schemas.microsoft.com/office/drawing/2014/main" val="403117686"/>
                  </a:ext>
                </a:extLst>
              </a:tr>
            </a:tbl>
          </a:graphicData>
        </a:graphic>
      </p:graphicFrame>
    </p:spTree>
    <p:extLst>
      <p:ext uri="{BB962C8B-B14F-4D97-AF65-F5344CB8AC3E}">
        <p14:creationId xmlns:p14="http://schemas.microsoft.com/office/powerpoint/2010/main" val="21425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19</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464375" y="789865"/>
            <a:ext cx="11263250"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3: </a:t>
            </a:r>
            <a:r>
              <a:rPr lang="en-US" sz="2800" noProof="1">
                <a:solidFill>
                  <a:schemeClr val="tx1"/>
                </a:solidFill>
                <a:latin typeface="Times New Roman" panose="02020603050405020304" pitchFamily="18" charset="0"/>
                <a:cs typeface="Times New Roman" panose="02020603050405020304" pitchFamily="18" charset="0"/>
              </a:rPr>
              <a:t>Nhập vào từ bàn phím hai xâu s1 và s2, mỗi xâu không chứa kí tự dấu cách ở đầu và cuối xâu cũng như không chứa hai hay nhiều dấu cách liên tiếp nhau. Nếu xâu không chứa dấu cách thì nó là một từ, trong trường hợp ngược lại, dấu cách là dấu phân tách các từ trong xâu. Ví dụ, xâu “Bước tới Đèo Ngang, bóng xế tà” chứa bảy từ. 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xác định và đưa ra màn hình tổng số từ trong hai xâu s1 và s2 đã cho</a:t>
            </a: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p>
        </p:txBody>
      </p:sp>
      <p:graphicFrame>
        <p:nvGraphicFramePr>
          <p:cNvPr id="59" name="Table 59">
            <a:extLst>
              <a:ext uri="{FF2B5EF4-FFF2-40B4-BE49-F238E27FC236}">
                <a16:creationId xmlns:a16="http://schemas.microsoft.com/office/drawing/2014/main" id="{D0522E77-9048-4168-AFC2-2BF2928CBCB7}"/>
              </a:ext>
            </a:extLst>
          </p:cNvPr>
          <p:cNvGraphicFramePr>
            <a:graphicFrameLocks noGrp="1"/>
          </p:cNvGraphicFramePr>
          <p:nvPr>
            <p:extLst>
              <p:ext uri="{D42A27DB-BD31-4B8C-83A1-F6EECF244321}">
                <p14:modId xmlns:p14="http://schemas.microsoft.com/office/powerpoint/2010/main" val="3104224155"/>
              </p:ext>
            </p:extLst>
          </p:nvPr>
        </p:nvGraphicFramePr>
        <p:xfrm>
          <a:off x="2032000" y="4715254"/>
          <a:ext cx="8128000" cy="1463040"/>
        </p:xfrm>
        <a:graphic>
          <a:graphicData uri="http://schemas.openxmlformats.org/drawingml/2006/table">
            <a:tbl>
              <a:tblPr firstRow="1" bandRow="1">
                <a:tableStyleId>{93296810-A885-4BE3-A3E7-6D5BEEA58F35}</a:tableStyleId>
              </a:tblPr>
              <a:tblGrid>
                <a:gridCol w="5596709">
                  <a:extLst>
                    <a:ext uri="{9D8B030D-6E8A-4147-A177-3AD203B41FA5}">
                      <a16:colId xmlns:a16="http://schemas.microsoft.com/office/drawing/2014/main" val="1510023744"/>
                    </a:ext>
                  </a:extLst>
                </a:gridCol>
                <a:gridCol w="2531291">
                  <a:extLst>
                    <a:ext uri="{9D8B030D-6E8A-4147-A177-3AD203B41FA5}">
                      <a16:colId xmlns:a16="http://schemas.microsoft.com/office/drawing/2014/main" val="1629607588"/>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289174811"/>
                  </a:ext>
                </a:extLst>
              </a:tr>
              <a:tr h="370840">
                <a:tc>
                  <a:txBody>
                    <a:bodyPr/>
                    <a:lstStyle/>
                    <a:p>
                      <a:pPr algn="just"/>
                      <a:r>
                        <a:rPr lang="en-US" sz="2800">
                          <a:latin typeface="Times New Roman" panose="02020603050405020304" pitchFamily="18" charset="0"/>
                          <a:cs typeface="Times New Roman" panose="02020603050405020304" pitchFamily="18" charset="0"/>
                        </a:rPr>
                        <a:t>Dưới trăng quyên đã gọi hè</a:t>
                      </a:r>
                    </a:p>
                    <a:p>
                      <a:pPr algn="just"/>
                      <a:r>
                        <a:rPr lang="en-US" sz="2800">
                          <a:latin typeface="Times New Roman" panose="02020603050405020304" pitchFamily="18" charset="0"/>
                          <a:cs typeface="Times New Roman" panose="02020603050405020304" pitchFamily="18" charset="0"/>
                        </a:rPr>
                        <a:t>Đầu tường lửa lựu lập lòe đâm bông</a:t>
                      </a:r>
                    </a:p>
                  </a:txBody>
                  <a:tcPr anchor="ctr"/>
                </a:tc>
                <a:tc>
                  <a:txBody>
                    <a:bodyPr/>
                    <a:lstStyle/>
                    <a:p>
                      <a:pPr algn="ctr"/>
                      <a:r>
                        <a:rPr lang="en-US" sz="2800">
                          <a:latin typeface="Times New Roman" panose="02020603050405020304" pitchFamily="18" charset="0"/>
                          <a:cs typeface="Times New Roman" panose="02020603050405020304" pitchFamily="18" charset="0"/>
                        </a:rPr>
                        <a:t>14</a:t>
                      </a:r>
                    </a:p>
                  </a:txBody>
                  <a:tcPr anchor="ctr"/>
                </a:tc>
                <a:extLst>
                  <a:ext uri="{0D108BD9-81ED-4DB2-BD59-A6C34878D82A}">
                    <a16:rowId xmlns:a16="http://schemas.microsoft.com/office/drawing/2014/main" val="403117686"/>
                  </a:ext>
                </a:extLst>
              </a:tr>
            </a:tbl>
          </a:graphicData>
        </a:graphic>
      </p:graphicFrame>
    </p:spTree>
    <p:extLst>
      <p:ext uri="{BB962C8B-B14F-4D97-AF65-F5344CB8AC3E}">
        <p14:creationId xmlns:p14="http://schemas.microsoft.com/office/powerpoint/2010/main" val="32614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4E224D4-CF4C-4EC1-B54B-3738143F6391}"/>
              </a:ext>
              <a:ext uri="{C183D7F6-B498-43B3-948B-1728B52AA6E4}">
                <adec:decorative xmlns="" xmlns:adec="http://schemas.microsoft.com/office/drawing/2017/decorative" val="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402395" y="1312199"/>
            <a:ext cx="1728108" cy="666751"/>
          </a:xfrm>
          <a:prstGeom prst="rect">
            <a:avLst/>
          </a:prstGeom>
        </p:spPr>
      </p:pic>
      <p:sp>
        <p:nvSpPr>
          <p:cNvPr id="10" name="TextBox 9">
            <a:extLst>
              <a:ext uri="{FF2B5EF4-FFF2-40B4-BE49-F238E27FC236}">
                <a16:creationId xmlns:a16="http://schemas.microsoft.com/office/drawing/2014/main" id="{18D485CE-D72A-4885-8897-26C911C806A0}"/>
              </a:ext>
            </a:extLst>
          </p:cNvPr>
          <p:cNvSpPr txBox="1"/>
          <p:nvPr/>
        </p:nvSpPr>
        <p:spPr>
          <a:xfrm>
            <a:off x="781076" y="0"/>
            <a:ext cx="11153016" cy="7215068"/>
          </a:xfrm>
          <a:prstGeom prst="cloudCallout">
            <a:avLst>
              <a:gd name="adj1" fmla="val -49787"/>
              <a:gd name="adj2" fmla="val 34992"/>
            </a:avLst>
          </a:prstGeom>
          <a:noFill/>
          <a:ln>
            <a:solidFill>
              <a:srgbClr val="FFC000"/>
            </a:solidFill>
          </a:ln>
        </p:spPr>
        <p:txBody>
          <a:bodyPr wrap="square" rtlCol="0">
            <a:spAutoFit/>
          </a:bodyPr>
          <a:lstStyle/>
          <a:p>
            <a:pPr algn="just">
              <a:spcBef>
                <a:spcPts val="600"/>
              </a:spcBef>
              <a:spcAft>
                <a:spcPts val="600"/>
              </a:spcAft>
            </a:pPr>
            <a:r>
              <a:rPr lang="nl-NL" sz="2800" dirty="0">
                <a:solidFill>
                  <a:schemeClr val="bg1"/>
                </a:solidFill>
                <a:latin typeface="Times New Roman" panose="02020603050405020304" pitchFamily="18" charset="0"/>
                <a:cs typeface="Times New Roman" panose="02020603050405020304" pitchFamily="18" charset="0"/>
              </a:rPr>
              <a:t>Em đã biết kiểu dữ liệu xâu kí tự (gọi tắt là xâu) từ Bài 16 và chúng ta có thể tạo các biến kiểu xâu kí tự theo nhiều cách như sau:</a:t>
            </a:r>
            <a:endParaRPr lang="en-US" sz="2800"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rgbClr val="FFC000"/>
                </a:solidFill>
                <a:latin typeface="Times New Roman" panose="02020603050405020304" pitchFamily="18" charset="0"/>
                <a:cs typeface="Times New Roman" panose="02020603050405020304" pitchFamily="18" charset="0"/>
              </a:rPr>
              <a:t>&gt;&gt;&gt; </a:t>
            </a:r>
            <a:r>
              <a:rPr lang="nl-NL" sz="2800" dirty="0">
                <a:solidFill>
                  <a:schemeClr val="bg1"/>
                </a:solidFill>
                <a:latin typeface="Times New Roman" panose="02020603050405020304" pitchFamily="18" charset="0"/>
                <a:cs typeface="Times New Roman" panose="02020603050405020304" pitchFamily="18" charset="0"/>
              </a:rPr>
              <a:t>s = </a:t>
            </a:r>
            <a:r>
              <a:rPr lang="nl-NL" sz="2800" dirty="0" smtClean="0">
                <a:solidFill>
                  <a:srgbClr val="00B050"/>
                </a:solidFill>
                <a:latin typeface="Times New Roman" panose="02020603050405020304" pitchFamily="18" charset="0"/>
                <a:cs typeface="Times New Roman" panose="02020603050405020304" pitchFamily="18" charset="0"/>
              </a:rPr>
              <a:t>“Nguyễn Du”</a:t>
            </a:r>
            <a:endParaRPr lang="en-US" sz="2800" dirty="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rgbClr val="FFC000"/>
                </a:solidFill>
                <a:latin typeface="Times New Roman" panose="02020603050405020304" pitchFamily="18" charset="0"/>
                <a:cs typeface="Times New Roman" panose="02020603050405020304" pitchFamily="18" charset="0"/>
              </a:rPr>
              <a:t>&gt;&gt;&gt; </a:t>
            </a:r>
            <a:r>
              <a:rPr lang="nl-NL" sz="2800" dirty="0">
                <a:solidFill>
                  <a:schemeClr val="bg1"/>
                </a:solidFill>
                <a:latin typeface="Times New Roman" panose="02020603050405020304" pitchFamily="18" charset="0"/>
                <a:cs typeface="Times New Roman" panose="02020603050405020304" pitchFamily="18" charset="0"/>
              </a:rPr>
              <a:t>xâu = </a:t>
            </a:r>
            <a:r>
              <a:rPr lang="nl-NL" sz="2800" dirty="0">
                <a:solidFill>
                  <a:srgbClr val="00B050"/>
                </a:solidFill>
                <a:latin typeface="Times New Roman" panose="02020603050405020304" pitchFamily="18" charset="0"/>
                <a:cs typeface="Times New Roman" panose="02020603050405020304" pitchFamily="18" charset="0"/>
              </a:rPr>
              <a:t>‘Hoa học trò’</a:t>
            </a:r>
            <a:endParaRPr lang="en-US" sz="2800" dirty="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rgbClr val="FFC000"/>
                </a:solidFill>
                <a:latin typeface="Times New Roman" panose="02020603050405020304" pitchFamily="18" charset="0"/>
                <a:cs typeface="Times New Roman" panose="02020603050405020304" pitchFamily="18" charset="0"/>
              </a:rPr>
              <a:t>&gt;&gt;&gt;</a:t>
            </a:r>
            <a:r>
              <a:rPr lang="nl-NL" sz="2800" dirty="0">
                <a:solidFill>
                  <a:schemeClr val="bg1"/>
                </a:solidFill>
                <a:latin typeface="Times New Roman" panose="02020603050405020304" pitchFamily="18" charset="0"/>
                <a:cs typeface="Times New Roman" panose="02020603050405020304" pitchFamily="18" charset="0"/>
              </a:rPr>
              <a:t> Cau_tho = </a:t>
            </a:r>
            <a:r>
              <a:rPr lang="nl-NL" sz="2800" dirty="0">
                <a:solidFill>
                  <a:srgbClr val="00B050"/>
                </a:solidFill>
                <a:latin typeface="Times New Roman" panose="02020603050405020304" pitchFamily="18" charset="0"/>
                <a:cs typeface="Times New Roman" panose="02020603050405020304" pitchFamily="18" charset="0"/>
              </a:rPr>
              <a:t>“””Mình về mình có nhớ ta</a:t>
            </a:r>
            <a:endParaRPr lang="en-US" sz="2800" dirty="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rgbClr val="00B050"/>
                </a:solidFill>
                <a:latin typeface="Times New Roman" panose="02020603050405020304" pitchFamily="18" charset="0"/>
                <a:cs typeface="Times New Roman" panose="02020603050405020304" pitchFamily="18" charset="0"/>
              </a:rPr>
              <a:t>Mười </a:t>
            </a:r>
            <a:r>
              <a:rPr lang="nl-NL" sz="2800" dirty="0" smtClean="0">
                <a:solidFill>
                  <a:srgbClr val="00B050"/>
                </a:solidFill>
                <a:latin typeface="Times New Roman" panose="02020603050405020304" pitchFamily="18" charset="0"/>
                <a:cs typeface="Times New Roman" panose="02020603050405020304" pitchFamily="18" charset="0"/>
              </a:rPr>
              <a:t>lăm </a:t>
            </a:r>
            <a:r>
              <a:rPr lang="nl-NL" sz="2800" dirty="0">
                <a:solidFill>
                  <a:srgbClr val="00B050"/>
                </a:solidFill>
                <a:latin typeface="Times New Roman" panose="02020603050405020304" pitchFamily="18" charset="0"/>
                <a:cs typeface="Times New Roman" panose="02020603050405020304" pitchFamily="18" charset="0"/>
              </a:rPr>
              <a:t>năm ấy thiết tha mặn nồng”””</a:t>
            </a:r>
            <a:endParaRPr lang="en-US" sz="2800" dirty="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chemeClr val="bg1"/>
                </a:solidFill>
                <a:latin typeface="Times New Roman" panose="02020603050405020304" pitchFamily="18" charset="0"/>
                <a:cs typeface="Times New Roman" panose="02020603050405020304" pitchFamily="18" charset="0"/>
              </a:rPr>
              <a:t>Liệu có lệnh nào trích ra từng kí tự của một xâu kí tự? Đếm số kí tự của một xâu?</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0FC587F-7608-473F-8460-70700B3AB6A3}"/>
              </a:ext>
            </a:extLst>
          </p:cNvPr>
          <p:cNvPicPr>
            <a:picLocks noChangeAspect="1"/>
          </p:cNvPicPr>
          <p:nvPr/>
        </p:nvPicPr>
        <p:blipFill>
          <a:blip r:embed="rId4"/>
          <a:stretch>
            <a:fillRect/>
          </a:stretch>
        </p:blipFill>
        <p:spPr>
          <a:xfrm>
            <a:off x="0" y="4772025"/>
            <a:ext cx="1990725" cy="2085975"/>
          </a:xfrm>
          <a:prstGeom prst="rect">
            <a:avLst/>
          </a:prstGeom>
        </p:spPr>
      </p:pic>
    </p:spTree>
    <p:extLst>
      <p:ext uri="{BB962C8B-B14F-4D97-AF65-F5344CB8AC3E}">
        <p14:creationId xmlns:p14="http://schemas.microsoft.com/office/powerpoint/2010/main" val="30693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20</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2008908" y="1629372"/>
            <a:ext cx="8174183"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4: </a:t>
            </a:r>
            <a:r>
              <a:rPr lang="en-US" sz="2800" noProof="1">
                <a:solidFill>
                  <a:schemeClr val="tx1"/>
                </a:solidFill>
                <a:latin typeface="Times New Roman" panose="02020603050405020304" pitchFamily="18" charset="0"/>
                <a:cs typeface="Times New Roman" panose="02020603050405020304" pitchFamily="18" charset="0"/>
              </a:rPr>
              <a:t>Trong các câu sau đây, những câu nào đúng?</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ghép các xâu để được xâu mới</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tìm vị trí một xâu con trong một xâu</a:t>
            </a:r>
          </a:p>
          <a:p>
            <a:pPr marL="514350" indent="-514350" algn="just">
              <a:lnSpc>
                <a:spcPct val="100000"/>
              </a:lnSpc>
              <a:spcBef>
                <a:spcPts val="600"/>
              </a:spcBef>
              <a:spcAft>
                <a:spcPts val="600"/>
              </a:spcAft>
              <a:buFont typeface="Arial" panose="020B0604020202020204" pitchFamily="34" charset="0"/>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xóa một xâu con trong một xâu</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thay đổi một xâu con trong một xâu</a:t>
            </a:r>
          </a:p>
        </p:txBody>
      </p:sp>
      <p:sp>
        <p:nvSpPr>
          <p:cNvPr id="2" name="Oval 1">
            <a:extLst>
              <a:ext uri="{FF2B5EF4-FFF2-40B4-BE49-F238E27FC236}">
                <a16:creationId xmlns:a16="http://schemas.microsoft.com/office/drawing/2014/main" id="{0A74F267-BD06-427E-A943-67870AE700C7}"/>
              </a:ext>
            </a:extLst>
          </p:cNvPr>
          <p:cNvSpPr/>
          <p:nvPr/>
        </p:nvSpPr>
        <p:spPr>
          <a:xfrm>
            <a:off x="1884218" y="22028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 name="Oval 5">
            <a:extLst>
              <a:ext uri="{FF2B5EF4-FFF2-40B4-BE49-F238E27FC236}">
                <a16:creationId xmlns:a16="http://schemas.microsoft.com/office/drawing/2014/main" id="{4BB47F38-B206-4177-B68D-648DEFBC5812}"/>
              </a:ext>
            </a:extLst>
          </p:cNvPr>
          <p:cNvSpPr/>
          <p:nvPr/>
        </p:nvSpPr>
        <p:spPr>
          <a:xfrm>
            <a:off x="1884218" y="27763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786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dirty="0"/>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p:txBody>
          <a:bodyPr/>
          <a:lstStyle/>
          <a:p>
            <a:r>
              <a:rPr lang="en-US" noProof="1"/>
              <a:t>Allan Mattsson</a:t>
            </a:r>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p:txBody>
          <a:bodyPr/>
          <a:lstStyle/>
          <a:p>
            <a:r>
              <a:rPr lang="en-US" dirty="0"/>
              <a:t>+1 555-0100</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p:txBody>
          <a:bodyPr/>
          <a:lstStyle/>
          <a:p>
            <a:r>
              <a:rPr lang="en-US" dirty="0"/>
              <a:t>allan@contoso.com</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p:txBody>
          <a:bodyPr/>
          <a:lstStyle/>
          <a:p>
            <a:r>
              <a:rPr lang="en-US" dirty="0"/>
              <a:t>www.contoso.com</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bwMode="gray">
          <a:xfrm>
            <a:off x="11301465" y="3884812"/>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bwMode="gray">
          <a:xfrm>
            <a:off x="11301465" y="4293572"/>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bwMode="gray">
          <a:xfrm>
            <a:off x="11301465" y="4661290"/>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bwMode="gray">
          <a:xfrm>
            <a:off x="11284606" y="5029008"/>
            <a:ext cx="244786" cy="244786"/>
          </a:xfrm>
          <a:prstGeom prst="rect">
            <a:avLst/>
          </a:prstGeom>
        </p:spPr>
      </p:pic>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21</a:t>
            </a:fld>
            <a:endParaRPr lang="en-US" dirty="0"/>
          </a:p>
        </p:txBody>
      </p:sp>
    </p:spTree>
    <p:extLst>
      <p:ext uri="{BB962C8B-B14F-4D97-AF65-F5344CB8AC3E}">
        <p14:creationId xmlns:p14="http://schemas.microsoft.com/office/powerpoint/2010/main" val="311331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r>
              <a:rPr lang="en-US" sz="4000">
                <a:solidFill>
                  <a:srgbClr val="0070C0"/>
                </a:solidFill>
              </a:rPr>
              <a:t>1. </a:t>
            </a:r>
            <a:r>
              <a:rPr lang="en-US" sz="4000" smtClean="0">
                <a:solidFill>
                  <a:srgbClr val="0070C0"/>
                </a:solidFill>
              </a:rPr>
              <a:t>Xâu là một dãy kí </a:t>
            </a:r>
            <a:r>
              <a:rPr lang="en-US" sz="4000">
                <a:solidFill>
                  <a:srgbClr val="0070C0"/>
                </a:solidFill>
              </a:rPr>
              <a:t>tự</a:t>
            </a:r>
            <a:endParaRPr lang="en-US" sz="4000" dirty="0">
              <a:solidFill>
                <a:srgbClr val="0070C0"/>
              </a:solidFill>
            </a:endParaRP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3</a:t>
            </a:fld>
            <a:endParaRPr lang="en-US" dirty="0"/>
          </a:p>
        </p:txBody>
      </p:sp>
      <p:sp>
        <p:nvSpPr>
          <p:cNvPr id="9" name="TextBox 8">
            <a:extLst>
              <a:ext uri="{FF2B5EF4-FFF2-40B4-BE49-F238E27FC236}">
                <a16:creationId xmlns:a16="http://schemas.microsoft.com/office/drawing/2014/main" id="{DBA49235-F4DB-46A0-BBE8-243731DCE6B1}"/>
              </a:ext>
            </a:extLst>
          </p:cNvPr>
          <p:cNvSpPr txBox="1"/>
          <p:nvPr/>
        </p:nvSpPr>
        <p:spPr>
          <a:xfrm>
            <a:off x="2883877" y="848487"/>
            <a:ext cx="9133072" cy="2108299"/>
          </a:xfrm>
          <a:prstGeom prst="cloudCallout">
            <a:avLst>
              <a:gd name="adj1" fmla="val -65506"/>
              <a:gd name="adj2" fmla="val 17109"/>
            </a:avLst>
          </a:prstGeom>
          <a:noFill/>
          <a:ln>
            <a:solidFill>
              <a:srgbClr val="00B050"/>
            </a:solidFill>
          </a:ln>
        </p:spPr>
        <p:txBody>
          <a:bodyPr wrap="square" rtlCol="0">
            <a:spAutoFit/>
          </a:bodyPr>
          <a:lstStyle/>
          <a:p>
            <a:pPr lvl="0"/>
            <a:r>
              <a:rPr lang="en-US" sz="2800" i="1">
                <a:latin typeface="Times New Roman" panose="02020603050405020304" pitchFamily="18" charset="0"/>
                <a:cs typeface="Times New Roman" panose="02020603050405020304" pitchFamily="18" charset="0"/>
              </a:rPr>
              <a:t>Quan sát các ví dụ sau để biết cấu trúc xâu kí tự, so sánh với danh sách để biết sự khác nhau giữa xâu và danh sách?</a:t>
            </a:r>
            <a:endParaRPr lang="en-US" sz="28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99D86D7A-C27D-40F5-A9A8-923DE05B0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97" y="1297368"/>
            <a:ext cx="2202780" cy="17721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941" t="57932" r="71719" b="14503"/>
          <a:stretch/>
        </p:blipFill>
        <p:spPr>
          <a:xfrm>
            <a:off x="3299679" y="3159204"/>
            <a:ext cx="5486400" cy="3370218"/>
          </a:xfrm>
          <a:prstGeom prst="rect">
            <a:avLst/>
          </a:prstGeom>
          <a:ln>
            <a:solidFill>
              <a:srgbClr val="0070C0"/>
            </a:solidFill>
          </a:ln>
        </p:spPr>
      </p:pic>
    </p:spTree>
    <p:extLst>
      <p:ext uri="{BB962C8B-B14F-4D97-AF65-F5344CB8AC3E}">
        <p14:creationId xmlns:p14="http://schemas.microsoft.com/office/powerpoint/2010/main" val="363586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14" y="546647"/>
            <a:ext cx="10714893"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Một xâu kí tự được hiểu là một dãy các kí tự. Tương tự danh sách, ta có thể truy cập từng kí tự của xâu thông qua chỉ số, chỉ số bắt đầu từ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thấy sự khác nhau giữa xâu và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3"/>
          <a:srcRect l="3122" t="66266" r="53439" b="13862"/>
          <a:stretch/>
        </p:blipFill>
        <p:spPr>
          <a:xfrm>
            <a:off x="1031631" y="2977661"/>
            <a:ext cx="10437318" cy="2696308"/>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824717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15" y="644292"/>
            <a:ext cx="10550770" cy="3724096"/>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không cho phép thay đổi từng kí tự của một xâu. Điều này khác với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không có kiểu dữ liệu kí tự. Kí tự chính là xâu có độ dài 1. Xâu rỗng được định nghĩa như sau: </a:t>
            </a:r>
            <a:r>
              <a:rPr lang="en-US" sz="280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empty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rPr>
              <a:t>Ghi nhớ</a:t>
            </a:r>
            <a:r>
              <a:rPr lang="en-US" sz="2800">
                <a:solidFill>
                  <a:srgbClr val="C00000"/>
                </a:solidFill>
                <a:latin typeface="Times New Roman" panose="02020603050405020304" pitchFamily="18" charset="0"/>
                <a:ea typeface="Times New Roman" panose="02020603050405020304" pitchFamily="18" charset="0"/>
              </a:rPr>
              <a:t>: </a:t>
            </a:r>
            <a:r>
              <a:rPr lang="en-US" sz="2800">
                <a:solidFill>
                  <a:srgbClr val="C45911"/>
                </a:solidFill>
                <a:latin typeface="Times New Roman" panose="02020603050405020304" pitchFamily="18" charset="0"/>
                <a:ea typeface="Times New Roman" panose="02020603050405020304" pitchFamily="18" charset="0"/>
              </a:rPr>
              <a:t>Xâu kí tự trong Python là dãy các kí tự Unicode. Xâu có thể được coi là danh sách các kí tự nhưng không thay đổi từng kí tự của xâu. Truy cập từng kí tự của xâu qua chỉ số, chỉ số từ 0 đến độ dài len() – 1.</a:t>
            </a:r>
            <a:endParaRPr lang="en-US" sz="2800"/>
          </a:p>
        </p:txBody>
      </p:sp>
    </p:spTree>
    <p:extLst>
      <p:ext uri="{BB962C8B-B14F-4D97-AF65-F5344CB8AC3E}">
        <p14:creationId xmlns:p14="http://schemas.microsoft.com/office/powerpoint/2010/main" val="2205377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773723" y="171508"/>
            <a:ext cx="11160369" cy="5950089"/>
          </a:xfrm>
          <a:prstGeom prst="cloudCallout">
            <a:avLst>
              <a:gd name="adj1" fmla="val -43312"/>
              <a:gd name="adj2" fmla="val 43192"/>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20320" lvl="0" algn="just">
              <a:spcBef>
                <a:spcPts val="1200"/>
              </a:spcBef>
              <a:spcAft>
                <a:spcPts val="1200"/>
              </a:spcAft>
              <a:buClr>
                <a:srgbClr val="5B9BD5"/>
              </a:buClr>
              <a:buSzPts val="1600"/>
              <a:tabLst>
                <a:tab pos="1170305" algn="l"/>
              </a:tabLst>
            </a:pP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1. Các xâu kí tự sau có hợp lệ không?</a:t>
            </a:r>
          </a:p>
          <a:p>
            <a:pPr marL="342900" marR="20320" lvl="0" indent="-342900" algn="just">
              <a:spcBef>
                <a:spcPts val="1200"/>
              </a:spcBef>
              <a:spcAft>
                <a:spcPts val="1200"/>
              </a:spcAft>
              <a:buFont typeface="+mj-lt"/>
              <a:buAutoNum type="alphaLcParenR"/>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“123&amp;*()+-ABC”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20320" lvl="0" indent="-342900" algn="just">
              <a:spcBef>
                <a:spcPts val="1200"/>
              </a:spcBef>
              <a:spcAft>
                <a:spcPts val="1200"/>
              </a:spcAft>
              <a:buFont typeface="+mj-lt"/>
              <a:buAutoNum type="alphaLcParenR"/>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“1010110&amp;0101001”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20320" lvl="0" indent="-342900" algn="just">
              <a:spcBef>
                <a:spcPts val="1200"/>
              </a:spcBef>
              <a:spcAft>
                <a:spcPts val="1200"/>
              </a:spcAft>
              <a:buFont typeface="+mj-lt"/>
              <a:buAutoNum type="alphaLcParenR" startAt="3"/>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“Tây Nguyên”		d)   11111111 = 256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0320" algn="just">
              <a:spcBef>
                <a:spcPts val="1200"/>
              </a:spcBef>
              <a:spcAft>
                <a:spcPts val="1200"/>
              </a:spcAft>
              <a:buClr>
                <a:srgbClr val="5B9BD5"/>
              </a:buClr>
              <a:buSzPts val="1600"/>
              <a:tabLst>
                <a:tab pos="1170305" algn="l"/>
              </a:tabLst>
            </a:pP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 Mỗi xâu hợp lệ ở câu 1 có độ dài bằng bao nhiêu?</a:t>
            </a:r>
          </a:p>
        </p:txBody>
      </p:sp>
      <p:pic>
        <p:nvPicPr>
          <p:cNvPr id="18" name="Picture 4">
            <a:extLst>
              <a:ext uri="{FF2B5EF4-FFF2-40B4-BE49-F238E27FC236}">
                <a16:creationId xmlns:a16="http://schemas.microsoft.com/office/drawing/2014/main" id="{9AEFFA4E-15B8-4D54-8EE7-E9E2AFE7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9" y="5197962"/>
            <a:ext cx="1513248" cy="166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881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1266092" y="171508"/>
            <a:ext cx="10925908" cy="2108299"/>
          </a:xfrm>
          <a:prstGeom prst="cloudCallout">
            <a:avLst>
              <a:gd name="adj1" fmla="val -42682"/>
              <a:gd name="adj2" fmla="val -42439"/>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Quan sát các lệnh sau để biết cách duyệt từng kí tự của xâu kí tự bằng lệnh for. Có hai cách duyệt, theo chỉ số và theo phần tử của xâu kí tự.</a:t>
            </a:r>
          </a:p>
        </p:txBody>
      </p:sp>
      <p:pic>
        <p:nvPicPr>
          <p:cNvPr id="18" name="Picture 4">
            <a:extLst>
              <a:ext uri="{FF2B5EF4-FFF2-40B4-BE49-F238E27FC236}">
                <a16:creationId xmlns:a16="http://schemas.microsoft.com/office/drawing/2014/main" id="{9AEFFA4E-15B8-4D54-8EE7-E9E2AFE7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13248" cy="16600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3122" t="56330" r="67376" b="14182"/>
          <a:stretch/>
        </p:blipFill>
        <p:spPr>
          <a:xfrm>
            <a:off x="2532183" y="2630923"/>
            <a:ext cx="6799385" cy="3837689"/>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3970000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p:txBody>
          <a:bodyPr/>
          <a:lstStyle/>
          <a:p>
            <a:r>
              <a:rPr lang="en-US" sz="4000">
                <a:solidFill>
                  <a:srgbClr val="0070C0"/>
                </a:solidFill>
              </a:rPr>
              <a:t>2. </a:t>
            </a:r>
            <a:r>
              <a:rPr lang="en-US" sz="4000" smtClean="0">
                <a:solidFill>
                  <a:srgbClr val="0070C0"/>
                </a:solidFill>
              </a:rPr>
              <a:t>Lệnh duyệt kí tự của xâu</a:t>
            </a:r>
            <a:endParaRPr lang="en-US" sz="4000" dirty="0">
              <a:solidFill>
                <a:srgbClr val="0070C0"/>
              </a:solidFill>
            </a:endParaRPr>
          </a:p>
        </p:txBody>
      </p:sp>
      <p:sp>
        <p:nvSpPr>
          <p:cNvPr id="2" name="Rectangle 1"/>
          <p:cNvSpPr/>
          <p:nvPr/>
        </p:nvSpPr>
        <p:spPr>
          <a:xfrm>
            <a:off x="399786" y="1685155"/>
            <a:ext cx="11361414" cy="3724096"/>
          </a:xfrm>
          <a:prstGeom prst="rect">
            <a:avLst/>
          </a:prstGeom>
        </p:spPr>
        <p:txBody>
          <a:bodyPr wrap="square">
            <a:spAutoFit/>
          </a:bodyPr>
          <a:lstStyle/>
          <a:p>
            <a:pPr marL="342900" marR="75565" lvl="0" indent="-3429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Cách thứ nhất, biển i lần lượt chạy theo chỉ số của xâu kí tự s, từ 0 đến len(s) – 1. Kí tự tại chỉ số i là s[i].</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75565" lvl="0" indent="-3429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Cách duyệt thứ hai duyệt theo từng kí tự của xâu s. Biến ch sẽ được gán lần lượt các kí tự của xâu s từ đầu đến cuối.</a:t>
            </a:r>
            <a:endParaRPr lang="en-US" sz="2800">
              <a:latin typeface="Times New Roman" panose="02020603050405020304" pitchFamily="18" charset="0"/>
              <a:ea typeface="Calibri" panose="020F0502020204030204" pitchFamily="34" charset="0"/>
              <a:cs typeface="Arial" panose="020B0604020202020204" pitchFamily="34" charset="0"/>
            </a:endParaRPr>
          </a:p>
          <a:p>
            <a:pPr marR="75565"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Từ khoá </a:t>
            </a: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tuỳ trường hợp cụ thể, hoặc là toán tử logic dùng để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kiểm tra </a:t>
            </a:r>
            <a:r>
              <a:rPr lang="en-US" sz="2800">
                <a:latin typeface="Times New Roman" panose="02020603050405020304" pitchFamily="18" charset="0"/>
                <a:ea typeface="Times New Roman" panose="02020603050405020304" pitchFamily="18" charset="0"/>
                <a:cs typeface="Times New Roman" panose="02020603050405020304" pitchFamily="18" charset="0"/>
              </a:rPr>
              <a:t>một giá trị có mặt hay không trong một vùng giá trị/danh sách/xâu, hoặc để chọn lần lượt từng phần tử trong một vùng giá trị/danh sách/xâu.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612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7169" y="635582"/>
            <a:ext cx="6096000" cy="2034660"/>
          </a:xfrm>
          <a:prstGeom prst="rect">
            <a:avLst/>
          </a:prstGeom>
        </p:spPr>
        <p:txBody>
          <a:bodyPr>
            <a:spAutoFit/>
          </a:bodyPr>
          <a:lstStyle/>
          <a:p>
            <a:pPr marR="75565" algn="just">
              <a:lnSpc>
                <a:spcPct val="115000"/>
              </a:lnSpc>
              <a:spcAft>
                <a:spcPts val="0"/>
              </a:spcAft>
            </a:pP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797169" y="3444273"/>
            <a:ext cx="10574216" cy="1692771"/>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Có thể duyệt các kí tự của xâu bằng lệnh for tương tự với danh sách.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in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True nếu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là xâu con của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5334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F3B9686E-60BB-426D-9902-B37A45317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382</TotalTime>
  <Words>1301</Words>
  <Application>Microsoft Office PowerPoint</Application>
  <PresentationFormat>Widescreen</PresentationFormat>
  <Paragraphs>102</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Times New Roman</vt:lpstr>
      <vt:lpstr>Office Theme</vt:lpstr>
      <vt:lpstr>BÀI 24 KIỂU XÂU KÍ TỰ</vt:lpstr>
      <vt:lpstr>PowerPoint Presentation</vt:lpstr>
      <vt:lpstr>1. Xâu là một dãy kí tự</vt:lpstr>
      <vt:lpstr>PowerPoint Presentation</vt:lpstr>
      <vt:lpstr>PowerPoint Presentation</vt:lpstr>
      <vt:lpstr>PowerPoint Presentation</vt:lpstr>
      <vt:lpstr>PowerPoint Presentation</vt:lpstr>
      <vt:lpstr>2. Lệnh duyệt kí tự của xâu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KIỂU DỮ LIỆU XÂU KÍ TỰ - XỬ LÍ XÂU KÍ TỰ</dc:title>
  <dc:creator>HoangThanh Tam</dc:creator>
  <cp:lastModifiedBy>Admin</cp:lastModifiedBy>
  <cp:revision>14</cp:revision>
  <dcterms:created xsi:type="dcterms:W3CDTF">2022-01-17T11:29:52Z</dcterms:created>
  <dcterms:modified xsi:type="dcterms:W3CDTF">2026-02-02T07:37:11Z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