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269" r:id="rId3"/>
    <p:sldId id="273" r:id="rId4"/>
    <p:sldId id="274" r:id="rId5"/>
    <p:sldId id="275" r:id="rId6"/>
    <p:sldId id="266" r:id="rId7"/>
    <p:sldId id="276" r:id="rId8"/>
    <p:sldId id="277" r:id="rId9"/>
    <p:sldId id="278" r:id="rId10"/>
    <p:sldId id="279" r:id="rId11"/>
    <p:sldId id="280" r:id="rId12"/>
    <p:sldId id="281" r:id="rId13"/>
    <p:sldId id="282" r:id="rId14"/>
    <p:sldId id="283" r:id="rId15"/>
    <p:sldId id="268" r:id="rId16"/>
    <p:sldId id="284" r:id="rId17"/>
    <p:sldId id="285" r:id="rId18"/>
    <p:sldId id="286" r:id="rId19"/>
    <p:sldId id="287" r:id="rId20"/>
    <p:sldId id="256" r:id="rId21"/>
    <p:sldId id="288" r:id="rId22"/>
    <p:sldId id="290" r:id="rId23"/>
    <p:sldId id="289" r:id="rId24"/>
    <p:sldId id="270" r:id="rId25"/>
    <p:sldId id="291" r:id="rId26"/>
    <p:sldId id="292" r:id="rId27"/>
    <p:sldId id="293" r:id="rId28"/>
    <p:sldId id="294" r:id="rId29"/>
    <p:sldId id="295" r:id="rId30"/>
    <p:sldId id="296" r:id="rId31"/>
    <p:sldId id="297" r:id="rId32"/>
    <p:sldId id="298" r:id="rId33"/>
    <p:sldId id="299" r:id="rId34"/>
    <p:sldId id="301" r:id="rId35"/>
    <p:sldId id="302" r:id="rId36"/>
    <p:sldId id="303" r:id="rId37"/>
    <p:sldId id="304" r:id="rId38"/>
    <p:sldId id="305" r:id="rId39"/>
    <p:sldId id="306" r:id="rId40"/>
    <p:sldId id="271" r:id="rId41"/>
    <p:sldId id="307" r:id="rId42"/>
    <p:sldId id="310" r:id="rId43"/>
    <p:sldId id="311" r:id="rId44"/>
    <p:sldId id="312" r:id="rId45"/>
    <p:sldId id="313" r:id="rId46"/>
    <p:sldId id="309" r:id="rId47"/>
    <p:sldId id="308" r:id="rId48"/>
    <p:sldId id="314" r:id="rId49"/>
    <p:sldId id="257" r:id="rId50"/>
    <p:sldId id="265" r:id="rId5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94622" autoAdjust="0"/>
  </p:normalViewPr>
  <p:slideViewPr>
    <p:cSldViewPr>
      <p:cViewPr varScale="1">
        <p:scale>
          <a:sx n="44" d="100"/>
          <a:sy n="44" d="100"/>
        </p:scale>
        <p:origin x="664"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5.svg"/><Relationship Id="rId5" Type="http://schemas.openxmlformats.org/officeDocument/2006/relationships/image" Target="../media/image23.pn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svg"/></Relationships>
</file>

<file path=ppt/slides/_rels/slide1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0.png"/><Relationship Id="rId7" Type="http://schemas.openxmlformats.org/officeDocument/2006/relationships/image" Target="../media/image26.png"/><Relationship Id="rId12" Type="http://schemas.openxmlformats.org/officeDocument/2006/relationships/image" Target="../media/image27.jp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8.svg"/><Relationship Id="rId5" Type="http://schemas.openxmlformats.org/officeDocument/2006/relationships/image" Target="../media/image25.png"/><Relationship Id="rId10" Type="http://schemas.openxmlformats.org/officeDocument/2006/relationships/image" Target="../media/image12.png"/><Relationship Id="rId4" Type="http://schemas.openxmlformats.org/officeDocument/2006/relationships/image" Target="../media/image5.svg"/><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30.png"/><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0.png"/><Relationship Id="rId7" Type="http://schemas.openxmlformats.org/officeDocument/2006/relationships/image" Target="../media/image26.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8.svg"/><Relationship Id="rId5" Type="http://schemas.openxmlformats.org/officeDocument/2006/relationships/image" Target="../media/image25.png"/><Relationship Id="rId10" Type="http://schemas.openxmlformats.org/officeDocument/2006/relationships/image" Target="../media/image12.png"/><Relationship Id="rId4" Type="http://schemas.openxmlformats.org/officeDocument/2006/relationships/image" Target="../media/image5.svg"/><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5.svg"/><Relationship Id="rId5" Type="http://schemas.openxmlformats.org/officeDocument/2006/relationships/image" Target="../media/image23.pn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8.svg"/><Relationship Id="rId5" Type="http://schemas.openxmlformats.org/officeDocument/2006/relationships/image" Target="../media/image11.png"/><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5.png"/><Relationship Id="rId12" Type="http://schemas.openxmlformats.org/officeDocument/2006/relationships/image" Target="../media/image30.svg"/><Relationship Id="rId2" Type="http://schemas.openxmlformats.org/officeDocument/2006/relationships/image" Target="../media/image4.jpeg"/><Relationship Id="rId1" Type="http://schemas.openxmlformats.org/officeDocument/2006/relationships/slideLayout" Target="../slideLayouts/slideLayout7.xml"/><Relationship Id="rId11" Type="http://schemas.openxmlformats.org/officeDocument/2006/relationships/image" Target="../media/image8.png"/><Relationship Id="rId5" Type="http://schemas.openxmlformats.org/officeDocument/2006/relationships/image" Target="../media/image6.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5.sv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5.sv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5.svg"/></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4.svg"/><Relationship Id="rId10" Type="http://schemas.openxmlformats.org/officeDocument/2006/relationships/image" Target="../media/image38.png"/><Relationship Id="rId4" Type="http://schemas.openxmlformats.org/officeDocument/2006/relationships/image" Target="../media/image35.png"/><Relationship Id="rId9" Type="http://schemas.openxmlformats.org/officeDocument/2006/relationships/image" Target="../media/image38.sv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5.svg"/></Relationships>
</file>

<file path=ppt/slides/_rels/slide2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0.png"/><Relationship Id="rId7" Type="http://schemas.openxmlformats.org/officeDocument/2006/relationships/image" Target="../media/image26.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8.svg"/><Relationship Id="rId5" Type="http://schemas.openxmlformats.org/officeDocument/2006/relationships/image" Target="../media/image25.png"/><Relationship Id="rId10" Type="http://schemas.openxmlformats.org/officeDocument/2006/relationships/image" Target="../media/image12.png"/><Relationship Id="rId4" Type="http://schemas.openxmlformats.org/officeDocument/2006/relationships/image" Target="../media/image5.svg"/><Relationship Id="rId9"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8.svg"/><Relationship Id="rId5" Type="http://schemas.openxmlformats.org/officeDocument/2006/relationships/image" Target="../media/image11.png"/><Relationship Id="rId4" Type="http://schemas.openxmlformats.org/officeDocument/2006/relationships/image" Target="../media/image5.svg"/></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0.png"/><Relationship Id="rId7" Type="http://schemas.openxmlformats.org/officeDocument/2006/relationships/image" Target="../media/image8.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svg"/><Relationship Id="rId9" Type="http://schemas.openxmlformats.org/officeDocument/2006/relationships/image" Target="../media/image14.jpeg"/></Relationships>
</file>

<file path=ppt/slides/_rels/slide3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30.png"/><Relationship Id="rId4" Type="http://schemas.openxmlformats.org/officeDocument/2006/relationships/image" Target="../media/image13.sv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8.svg"/><Relationship Id="rId5" Type="http://schemas.openxmlformats.org/officeDocument/2006/relationships/image" Target="../media/image11.png"/><Relationship Id="rId4" Type="http://schemas.openxmlformats.org/officeDocument/2006/relationships/image" Target="../media/image5.svg"/></Relationships>
</file>

<file path=ppt/slides/_rels/slide3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0.png"/><Relationship Id="rId7" Type="http://schemas.openxmlformats.org/officeDocument/2006/relationships/image" Target="../media/image8.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5.sv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45.svg"/></Relationships>
</file>

<file path=ppt/slides/_rels/slide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sv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8.svg"/><Relationship Id="rId5" Type="http://schemas.openxmlformats.org/officeDocument/2006/relationships/image" Target="../media/image11.png"/><Relationship Id="rId4" Type="http://schemas.openxmlformats.org/officeDocument/2006/relationships/image" Target="../media/image5.sv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8.svg"/><Relationship Id="rId5" Type="http://schemas.openxmlformats.org/officeDocument/2006/relationships/image" Target="../media/image11.png"/><Relationship Id="rId4" Type="http://schemas.openxmlformats.org/officeDocument/2006/relationships/image" Target="../media/image5.sv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8.svg"/><Relationship Id="rId5" Type="http://schemas.openxmlformats.org/officeDocument/2006/relationships/image" Target="../media/image11.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5.sv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sv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svg"/></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sv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svg"/></Relationships>
</file>

<file path=ppt/slides/_rels/slide4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5.png"/><Relationship Id="rId12" Type="http://schemas.openxmlformats.org/officeDocument/2006/relationships/image" Target="../media/image30.svg"/><Relationship Id="rId2" Type="http://schemas.openxmlformats.org/officeDocument/2006/relationships/image" Target="../media/image4.jpeg"/><Relationship Id="rId1" Type="http://schemas.openxmlformats.org/officeDocument/2006/relationships/slideLayout" Target="../slideLayouts/slideLayout7.xml"/><Relationship Id="rId11" Type="http://schemas.openxmlformats.org/officeDocument/2006/relationships/image" Target="../media/image8.png"/><Relationship Id="rId5" Type="http://schemas.openxmlformats.org/officeDocument/2006/relationships/image" Target="../media/image6.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svg"/></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svg"/></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svg"/></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5.svg"/></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4.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45.sv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2192000" h="6858000">
                <a:moveTo>
                  <a:pt x="0" y="0"/>
                </a:moveTo>
                <a:lnTo>
                  <a:pt x="12192000" y="0"/>
                </a:lnTo>
                <a:lnTo>
                  <a:pt x="12192000" y="6858000"/>
                </a:lnTo>
                <a:lnTo>
                  <a:pt x="0" y="6858000"/>
                </a:lnTo>
                <a:lnTo>
                  <a:pt x="0" y="0"/>
                </a:lnTo>
                <a:close/>
              </a:path>
            </a:pathLst>
          </a:custGeom>
          <a:blipFill>
            <a:blip r:embed="rId2"/>
            <a:stretch>
              <a:fillRect l="-16535" t="-27737" r="-3401" b="-14588"/>
            </a:stretch>
          </a:blipFill>
        </p:spPr>
      </p:sp>
      <p:sp>
        <p:nvSpPr>
          <p:cNvPr id="3" name="Freeform 3"/>
          <p:cNvSpPr/>
          <p:nvPr/>
        </p:nvSpPr>
        <p:spPr>
          <a:xfrm>
            <a:off x="0" y="0"/>
            <a:ext cx="18288000" cy="10287000"/>
          </a:xfrm>
          <a:custGeom>
            <a:avLst/>
            <a:gdLst/>
            <a:ahLst/>
            <a:cxnLst/>
            <a:rect l="l" t="t" r="r" b="b"/>
            <a:pathLst>
              <a:path w="12192000" h="6858000">
                <a:moveTo>
                  <a:pt x="0" y="0"/>
                </a:moveTo>
                <a:lnTo>
                  <a:pt x="12192000" y="0"/>
                </a:lnTo>
                <a:lnTo>
                  <a:pt x="12192000" y="6858000"/>
                </a:lnTo>
                <a:lnTo>
                  <a:pt x="0" y="6858000"/>
                </a:lnTo>
                <a:lnTo>
                  <a:pt x="0" y="0"/>
                </a:lnTo>
                <a:close/>
              </a:path>
            </a:pathLst>
          </a:custGeom>
          <a:blipFill>
            <a:blip r:embed="rId3"/>
            <a:stretch>
              <a:fillRect l="-1385" t="-2541" r="-1385"/>
            </a:stretch>
          </a:blipFill>
        </p:spPr>
      </p:sp>
      <p:sp>
        <p:nvSpPr>
          <p:cNvPr id="5" name="TextBox 5"/>
          <p:cNvSpPr txBox="1"/>
          <p:nvPr/>
        </p:nvSpPr>
        <p:spPr>
          <a:xfrm>
            <a:off x="7332186" y="2524695"/>
            <a:ext cx="9984234" cy="4062651"/>
          </a:xfrm>
          <a:prstGeom prst="rect">
            <a:avLst/>
          </a:prstGeom>
        </p:spPr>
        <p:txBody>
          <a:bodyPr lIns="0" tIns="0" rIns="0" bIns="0" rtlCol="0" anchor="t">
            <a:spAutoFit/>
          </a:bodyPr>
          <a:lstStyle/>
          <a:p>
            <a:pPr algn="ctr"/>
            <a:r>
              <a:rPr lang="vi-VN" sz="6600" b="1">
                <a:solidFill>
                  <a:srgbClr val="FFFF0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ĐÀN GHI TA CỦA LORCA</a:t>
            </a:r>
            <a:endParaRPr lang="en-GB" sz="6600">
              <a:solidFill>
                <a:srgbClr val="FFFF0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endParaRPr>
          </a:p>
          <a:p>
            <a:pPr algn="ctr"/>
            <a:r>
              <a:rPr lang="vi-VN" sz="6600" b="1">
                <a:solidFill>
                  <a:srgbClr val="FFFF0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                                                   THANH THẢO </a:t>
            </a:r>
            <a:endParaRPr lang="en-GB" sz="6600">
              <a:solidFill>
                <a:srgbClr val="FFFF00"/>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endParaRPr>
          </a:p>
        </p:txBody>
      </p:sp>
      <p:sp>
        <p:nvSpPr>
          <p:cNvPr id="6" name="Freeform 6"/>
          <p:cNvSpPr/>
          <p:nvPr/>
        </p:nvSpPr>
        <p:spPr>
          <a:xfrm>
            <a:off x="13411200" y="576812"/>
            <a:ext cx="1583205" cy="1434780"/>
          </a:xfrm>
          <a:custGeom>
            <a:avLst/>
            <a:gdLst/>
            <a:ahLst/>
            <a:cxnLst/>
            <a:rect l="l" t="t" r="r" b="b"/>
            <a:pathLst>
              <a:path w="1055470" h="956520">
                <a:moveTo>
                  <a:pt x="0" y="0"/>
                </a:moveTo>
                <a:lnTo>
                  <a:pt x="1055470" y="0"/>
                </a:lnTo>
                <a:lnTo>
                  <a:pt x="1055470" y="956519"/>
                </a:lnTo>
                <a:lnTo>
                  <a:pt x="0" y="95651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4307114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3672" y="-370200"/>
            <a:ext cx="19271100" cy="11027401"/>
            <a:chOff x="0" y="0"/>
            <a:chExt cx="25694800" cy="14703201"/>
          </a:xfrm>
        </p:grpSpPr>
        <p:sp>
          <p:nvSpPr>
            <p:cNvPr id="3" name="Freeform 3"/>
            <p:cNvSpPr/>
            <p:nvPr/>
          </p:nvSpPr>
          <p:spPr>
            <a:xfrm>
              <a:off x="12817903" y="7351601"/>
              <a:ext cx="12876897" cy="7351601"/>
            </a:xfrm>
            <a:custGeom>
              <a:avLst/>
              <a:gdLst/>
              <a:ahLst/>
              <a:cxnLst/>
              <a:rect l="l" t="t" r="r" b="b"/>
              <a:pathLst>
                <a:path w="12876897" h="7351601">
                  <a:moveTo>
                    <a:pt x="0" y="0"/>
                  </a:moveTo>
                  <a:lnTo>
                    <a:pt x="12876897" y="0"/>
                  </a:lnTo>
                  <a:lnTo>
                    <a:pt x="12876897" y="7351600"/>
                  </a:lnTo>
                  <a:lnTo>
                    <a:pt x="0" y="7351600"/>
                  </a:lnTo>
                  <a:lnTo>
                    <a:pt x="0" y="0"/>
                  </a:lnTo>
                  <a:close/>
                </a:path>
              </a:pathLst>
            </a:custGeom>
            <a:blipFill>
              <a:blip r:embed="rId2"/>
              <a:stretch>
                <a:fillRect l="-99280" t="-123209" b="-23529"/>
              </a:stretch>
            </a:blipFill>
          </p:spPr>
        </p:sp>
        <p:sp>
          <p:nvSpPr>
            <p:cNvPr id="4" name="Freeform 4"/>
            <p:cNvSpPr/>
            <p:nvPr/>
          </p:nvSpPr>
          <p:spPr>
            <a:xfrm>
              <a:off x="12817903" y="11790"/>
              <a:ext cx="12876897" cy="7599889"/>
            </a:xfrm>
            <a:custGeom>
              <a:avLst/>
              <a:gdLst/>
              <a:ahLst/>
              <a:cxnLst/>
              <a:rect l="l" t="t" r="r" b="b"/>
              <a:pathLst>
                <a:path w="12876897" h="7599889">
                  <a:moveTo>
                    <a:pt x="0" y="0"/>
                  </a:moveTo>
                  <a:lnTo>
                    <a:pt x="12876897" y="0"/>
                  </a:lnTo>
                  <a:lnTo>
                    <a:pt x="12876897" y="7599889"/>
                  </a:lnTo>
                  <a:lnTo>
                    <a:pt x="0" y="7599889"/>
                  </a:lnTo>
                  <a:lnTo>
                    <a:pt x="0" y="0"/>
                  </a:lnTo>
                  <a:close/>
                </a:path>
              </a:pathLst>
            </a:custGeom>
            <a:blipFill>
              <a:blip r:embed="rId2"/>
              <a:stretch>
                <a:fillRect l="-99280" t="-22761" b="-115916"/>
              </a:stretch>
            </a:blipFill>
          </p:spPr>
        </p:sp>
        <p:sp>
          <p:nvSpPr>
            <p:cNvPr id="5" name="Freeform 5"/>
            <p:cNvSpPr/>
            <p:nvPr/>
          </p:nvSpPr>
          <p:spPr>
            <a:xfrm>
              <a:off x="0" y="0"/>
              <a:ext cx="12830603" cy="7611679"/>
            </a:xfrm>
            <a:custGeom>
              <a:avLst/>
              <a:gdLst/>
              <a:ahLst/>
              <a:cxnLst/>
              <a:rect l="l" t="t" r="r" b="b"/>
              <a:pathLst>
                <a:path w="12830603" h="7611679">
                  <a:moveTo>
                    <a:pt x="0" y="0"/>
                  </a:moveTo>
                  <a:lnTo>
                    <a:pt x="12830603" y="0"/>
                  </a:lnTo>
                  <a:lnTo>
                    <a:pt x="12830603" y="7611679"/>
                  </a:lnTo>
                  <a:lnTo>
                    <a:pt x="0" y="7611679"/>
                  </a:lnTo>
                  <a:lnTo>
                    <a:pt x="0" y="0"/>
                  </a:lnTo>
                  <a:close/>
                </a:path>
              </a:pathLst>
            </a:custGeom>
            <a:blipFill>
              <a:blip r:embed="rId2"/>
              <a:stretch>
                <a:fillRect t="-22725" r="-100000" b="-115582"/>
              </a:stretch>
            </a:blipFill>
          </p:spPr>
        </p:sp>
        <p:sp>
          <p:nvSpPr>
            <p:cNvPr id="6" name="Freeform 6"/>
            <p:cNvSpPr/>
            <p:nvPr/>
          </p:nvSpPr>
          <p:spPr>
            <a:xfrm>
              <a:off x="46294" y="7611679"/>
              <a:ext cx="12784309" cy="7079732"/>
            </a:xfrm>
            <a:custGeom>
              <a:avLst/>
              <a:gdLst/>
              <a:ahLst/>
              <a:cxnLst/>
              <a:rect l="l" t="t" r="r" b="b"/>
              <a:pathLst>
                <a:path w="12784309" h="7079732">
                  <a:moveTo>
                    <a:pt x="0" y="0"/>
                  </a:moveTo>
                  <a:lnTo>
                    <a:pt x="12784309" y="0"/>
                  </a:lnTo>
                  <a:lnTo>
                    <a:pt x="12784309" y="7079732"/>
                  </a:lnTo>
                  <a:lnTo>
                    <a:pt x="0" y="7079732"/>
                  </a:lnTo>
                  <a:lnTo>
                    <a:pt x="0" y="0"/>
                  </a:lnTo>
                  <a:close/>
                </a:path>
              </a:pathLst>
            </a:custGeom>
            <a:blipFill>
              <a:blip r:embed="rId2"/>
              <a:stretch>
                <a:fillRect t="-131780" r="-100724" b="-24433"/>
              </a:stretch>
            </a:blipFill>
          </p:spPr>
        </p:sp>
      </p:grpSp>
      <p:grpSp>
        <p:nvGrpSpPr>
          <p:cNvPr id="7" name="Group 7"/>
          <p:cNvGrpSpPr/>
          <p:nvPr/>
        </p:nvGrpSpPr>
        <p:grpSpPr>
          <a:xfrm>
            <a:off x="3157037" y="3944506"/>
            <a:ext cx="11973926" cy="2397988"/>
            <a:chOff x="0" y="0"/>
            <a:chExt cx="3153627" cy="631569"/>
          </a:xfrm>
        </p:grpSpPr>
        <p:sp>
          <p:nvSpPr>
            <p:cNvPr id="8" name="Freeform 8"/>
            <p:cNvSpPr/>
            <p:nvPr/>
          </p:nvSpPr>
          <p:spPr>
            <a:xfrm>
              <a:off x="0" y="0"/>
              <a:ext cx="3153626" cy="631569"/>
            </a:xfrm>
            <a:custGeom>
              <a:avLst/>
              <a:gdLst/>
              <a:ahLst/>
              <a:cxnLst/>
              <a:rect l="l" t="t" r="r" b="b"/>
              <a:pathLst>
                <a:path w="3153626" h="631569">
                  <a:moveTo>
                    <a:pt x="32975" y="0"/>
                  </a:moveTo>
                  <a:lnTo>
                    <a:pt x="3120652" y="0"/>
                  </a:lnTo>
                  <a:cubicBezTo>
                    <a:pt x="3129397" y="0"/>
                    <a:pt x="3137784" y="3474"/>
                    <a:pt x="3143968" y="9658"/>
                  </a:cubicBezTo>
                  <a:cubicBezTo>
                    <a:pt x="3150152" y="15842"/>
                    <a:pt x="3153626" y="24229"/>
                    <a:pt x="3153626" y="32975"/>
                  </a:cubicBezTo>
                  <a:lnTo>
                    <a:pt x="3153626" y="598594"/>
                  </a:lnTo>
                  <a:cubicBezTo>
                    <a:pt x="3153626" y="616805"/>
                    <a:pt x="3138863" y="631569"/>
                    <a:pt x="3120652" y="631569"/>
                  </a:cubicBezTo>
                  <a:lnTo>
                    <a:pt x="32975" y="631569"/>
                  </a:lnTo>
                  <a:cubicBezTo>
                    <a:pt x="24229" y="631569"/>
                    <a:pt x="15842" y="628095"/>
                    <a:pt x="9658" y="621911"/>
                  </a:cubicBezTo>
                  <a:cubicBezTo>
                    <a:pt x="3474" y="615727"/>
                    <a:pt x="0" y="607339"/>
                    <a:pt x="0" y="598594"/>
                  </a:cubicBezTo>
                  <a:lnTo>
                    <a:pt x="0" y="32975"/>
                  </a:lnTo>
                  <a:cubicBezTo>
                    <a:pt x="0" y="24229"/>
                    <a:pt x="3474" y="15842"/>
                    <a:pt x="9658" y="9658"/>
                  </a:cubicBezTo>
                  <a:cubicBezTo>
                    <a:pt x="15842" y="3474"/>
                    <a:pt x="24229" y="0"/>
                    <a:pt x="32975" y="0"/>
                  </a:cubicBezTo>
                  <a:close/>
                </a:path>
              </a:pathLst>
            </a:custGeom>
            <a:solidFill>
              <a:srgbClr val="E8E0C8">
                <a:alpha val="89804"/>
              </a:srgbClr>
            </a:solidFill>
          </p:spPr>
        </p:sp>
        <p:sp>
          <p:nvSpPr>
            <p:cNvPr id="9" name="TextBox 9"/>
            <p:cNvSpPr txBox="1"/>
            <p:nvPr/>
          </p:nvSpPr>
          <p:spPr>
            <a:xfrm>
              <a:off x="0" y="-38100"/>
              <a:ext cx="3153627" cy="669669"/>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0" name="TextBox 10"/>
          <p:cNvSpPr txBox="1"/>
          <p:nvPr/>
        </p:nvSpPr>
        <p:spPr>
          <a:xfrm>
            <a:off x="3919545" y="4455616"/>
            <a:ext cx="11100296" cy="1231106"/>
          </a:xfrm>
          <a:prstGeom prst="rect">
            <a:avLst/>
          </a:prstGeom>
        </p:spPr>
        <p:txBody>
          <a:bodyPr lIns="0" tIns="0" rIns="0" bIns="0" rtlCol="0" anchor="t">
            <a:spAutoFit/>
          </a:bodyPr>
          <a:lstStyle/>
          <a:p>
            <a:r>
              <a:rPr lang="en-US" sz="8000" b="1">
                <a:latin typeface="Times New Roman" panose="02020603050405020304" pitchFamily="18" charset="0"/>
                <a:cs typeface="Times New Roman" panose="02020603050405020304" pitchFamily="18" charset="0"/>
              </a:rPr>
              <a:t>II. TÌM HIỂU CHUNG</a:t>
            </a:r>
            <a:endParaRPr lang="en-GB" sz="8000">
              <a:latin typeface="Times New Roman" panose="02020603050405020304" pitchFamily="18" charset="0"/>
              <a:cs typeface="Times New Roman" panose="02020603050405020304" pitchFamily="18" charset="0"/>
            </a:endParaRPr>
          </a:p>
        </p:txBody>
      </p:sp>
      <p:sp>
        <p:nvSpPr>
          <p:cNvPr id="11" name="Freeform 11"/>
          <p:cNvSpPr/>
          <p:nvPr/>
        </p:nvSpPr>
        <p:spPr>
          <a:xfrm>
            <a:off x="4461440" y="2530366"/>
            <a:ext cx="10016506" cy="5208583"/>
          </a:xfrm>
          <a:custGeom>
            <a:avLst/>
            <a:gdLst/>
            <a:ahLst/>
            <a:cxnLst/>
            <a:rect l="l" t="t" r="r" b="b"/>
            <a:pathLst>
              <a:path w="10016506" h="5208583">
                <a:moveTo>
                  <a:pt x="0" y="0"/>
                </a:moveTo>
                <a:lnTo>
                  <a:pt x="10016506" y="0"/>
                </a:lnTo>
                <a:lnTo>
                  <a:pt x="10016506" y="5208583"/>
                </a:lnTo>
                <a:lnTo>
                  <a:pt x="0" y="520858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147702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3672" y="-370200"/>
            <a:ext cx="19271100" cy="11027401"/>
            <a:chOff x="0" y="0"/>
            <a:chExt cx="25694800" cy="14703201"/>
          </a:xfrm>
        </p:grpSpPr>
        <p:sp>
          <p:nvSpPr>
            <p:cNvPr id="3" name="Freeform 3"/>
            <p:cNvSpPr/>
            <p:nvPr/>
          </p:nvSpPr>
          <p:spPr>
            <a:xfrm>
              <a:off x="12817903" y="7351601"/>
              <a:ext cx="12876897" cy="7351601"/>
            </a:xfrm>
            <a:custGeom>
              <a:avLst/>
              <a:gdLst/>
              <a:ahLst/>
              <a:cxnLst/>
              <a:rect l="l" t="t" r="r" b="b"/>
              <a:pathLst>
                <a:path w="12876897" h="7351601">
                  <a:moveTo>
                    <a:pt x="0" y="0"/>
                  </a:moveTo>
                  <a:lnTo>
                    <a:pt x="12876897" y="0"/>
                  </a:lnTo>
                  <a:lnTo>
                    <a:pt x="12876897" y="7351600"/>
                  </a:lnTo>
                  <a:lnTo>
                    <a:pt x="0" y="7351600"/>
                  </a:lnTo>
                  <a:lnTo>
                    <a:pt x="0" y="0"/>
                  </a:lnTo>
                  <a:close/>
                </a:path>
              </a:pathLst>
            </a:custGeom>
            <a:blipFill>
              <a:blip r:embed="rId2"/>
              <a:stretch>
                <a:fillRect l="-99280" t="-123209" b="-23529"/>
              </a:stretch>
            </a:blipFill>
          </p:spPr>
        </p:sp>
        <p:sp>
          <p:nvSpPr>
            <p:cNvPr id="4" name="Freeform 4"/>
            <p:cNvSpPr/>
            <p:nvPr/>
          </p:nvSpPr>
          <p:spPr>
            <a:xfrm>
              <a:off x="12817903" y="11790"/>
              <a:ext cx="12876897" cy="7599889"/>
            </a:xfrm>
            <a:custGeom>
              <a:avLst/>
              <a:gdLst/>
              <a:ahLst/>
              <a:cxnLst/>
              <a:rect l="l" t="t" r="r" b="b"/>
              <a:pathLst>
                <a:path w="12876897" h="7599889">
                  <a:moveTo>
                    <a:pt x="0" y="0"/>
                  </a:moveTo>
                  <a:lnTo>
                    <a:pt x="12876897" y="0"/>
                  </a:lnTo>
                  <a:lnTo>
                    <a:pt x="12876897" y="7599889"/>
                  </a:lnTo>
                  <a:lnTo>
                    <a:pt x="0" y="7599889"/>
                  </a:lnTo>
                  <a:lnTo>
                    <a:pt x="0" y="0"/>
                  </a:lnTo>
                  <a:close/>
                </a:path>
              </a:pathLst>
            </a:custGeom>
            <a:blipFill>
              <a:blip r:embed="rId2"/>
              <a:stretch>
                <a:fillRect l="-99280" t="-22761" b="-115916"/>
              </a:stretch>
            </a:blipFill>
          </p:spPr>
        </p:sp>
        <p:sp>
          <p:nvSpPr>
            <p:cNvPr id="5" name="Freeform 5"/>
            <p:cNvSpPr/>
            <p:nvPr/>
          </p:nvSpPr>
          <p:spPr>
            <a:xfrm>
              <a:off x="0" y="0"/>
              <a:ext cx="12830603" cy="7611679"/>
            </a:xfrm>
            <a:custGeom>
              <a:avLst/>
              <a:gdLst/>
              <a:ahLst/>
              <a:cxnLst/>
              <a:rect l="l" t="t" r="r" b="b"/>
              <a:pathLst>
                <a:path w="12830603" h="7611679">
                  <a:moveTo>
                    <a:pt x="0" y="0"/>
                  </a:moveTo>
                  <a:lnTo>
                    <a:pt x="12830603" y="0"/>
                  </a:lnTo>
                  <a:lnTo>
                    <a:pt x="12830603" y="7611679"/>
                  </a:lnTo>
                  <a:lnTo>
                    <a:pt x="0" y="7611679"/>
                  </a:lnTo>
                  <a:lnTo>
                    <a:pt x="0" y="0"/>
                  </a:lnTo>
                  <a:close/>
                </a:path>
              </a:pathLst>
            </a:custGeom>
            <a:blipFill>
              <a:blip r:embed="rId2"/>
              <a:stretch>
                <a:fillRect t="-22725" r="-100000" b="-115582"/>
              </a:stretch>
            </a:blipFill>
          </p:spPr>
        </p:sp>
        <p:sp>
          <p:nvSpPr>
            <p:cNvPr id="6" name="Freeform 6"/>
            <p:cNvSpPr/>
            <p:nvPr/>
          </p:nvSpPr>
          <p:spPr>
            <a:xfrm>
              <a:off x="46294" y="7611679"/>
              <a:ext cx="12784309" cy="7079732"/>
            </a:xfrm>
            <a:custGeom>
              <a:avLst/>
              <a:gdLst/>
              <a:ahLst/>
              <a:cxnLst/>
              <a:rect l="l" t="t" r="r" b="b"/>
              <a:pathLst>
                <a:path w="12784309" h="7079732">
                  <a:moveTo>
                    <a:pt x="0" y="0"/>
                  </a:moveTo>
                  <a:lnTo>
                    <a:pt x="12784309" y="0"/>
                  </a:lnTo>
                  <a:lnTo>
                    <a:pt x="12784309" y="7079732"/>
                  </a:lnTo>
                  <a:lnTo>
                    <a:pt x="0" y="7079732"/>
                  </a:lnTo>
                  <a:lnTo>
                    <a:pt x="0" y="0"/>
                  </a:lnTo>
                  <a:close/>
                </a:path>
              </a:pathLst>
            </a:custGeom>
            <a:blipFill>
              <a:blip r:embed="rId2"/>
              <a:stretch>
                <a:fillRect t="-131780" r="-100724" b="-24433"/>
              </a:stretch>
            </a:blipFill>
          </p:spPr>
        </p:sp>
      </p:grpSp>
      <p:grpSp>
        <p:nvGrpSpPr>
          <p:cNvPr id="7" name="Group 7"/>
          <p:cNvGrpSpPr/>
          <p:nvPr/>
        </p:nvGrpSpPr>
        <p:grpSpPr>
          <a:xfrm>
            <a:off x="3157037" y="3944506"/>
            <a:ext cx="11973926" cy="2397988"/>
            <a:chOff x="0" y="0"/>
            <a:chExt cx="3153627" cy="631569"/>
          </a:xfrm>
        </p:grpSpPr>
        <p:sp>
          <p:nvSpPr>
            <p:cNvPr id="8" name="Freeform 8"/>
            <p:cNvSpPr/>
            <p:nvPr/>
          </p:nvSpPr>
          <p:spPr>
            <a:xfrm>
              <a:off x="0" y="0"/>
              <a:ext cx="3153626" cy="631569"/>
            </a:xfrm>
            <a:custGeom>
              <a:avLst/>
              <a:gdLst/>
              <a:ahLst/>
              <a:cxnLst/>
              <a:rect l="l" t="t" r="r" b="b"/>
              <a:pathLst>
                <a:path w="3153626" h="631569">
                  <a:moveTo>
                    <a:pt x="32975" y="0"/>
                  </a:moveTo>
                  <a:lnTo>
                    <a:pt x="3120652" y="0"/>
                  </a:lnTo>
                  <a:cubicBezTo>
                    <a:pt x="3129397" y="0"/>
                    <a:pt x="3137784" y="3474"/>
                    <a:pt x="3143968" y="9658"/>
                  </a:cubicBezTo>
                  <a:cubicBezTo>
                    <a:pt x="3150152" y="15842"/>
                    <a:pt x="3153626" y="24229"/>
                    <a:pt x="3153626" y="32975"/>
                  </a:cubicBezTo>
                  <a:lnTo>
                    <a:pt x="3153626" y="598594"/>
                  </a:lnTo>
                  <a:cubicBezTo>
                    <a:pt x="3153626" y="616805"/>
                    <a:pt x="3138863" y="631569"/>
                    <a:pt x="3120652" y="631569"/>
                  </a:cubicBezTo>
                  <a:lnTo>
                    <a:pt x="32975" y="631569"/>
                  </a:lnTo>
                  <a:cubicBezTo>
                    <a:pt x="24229" y="631569"/>
                    <a:pt x="15842" y="628095"/>
                    <a:pt x="9658" y="621911"/>
                  </a:cubicBezTo>
                  <a:cubicBezTo>
                    <a:pt x="3474" y="615727"/>
                    <a:pt x="0" y="607339"/>
                    <a:pt x="0" y="598594"/>
                  </a:cubicBezTo>
                  <a:lnTo>
                    <a:pt x="0" y="32975"/>
                  </a:lnTo>
                  <a:cubicBezTo>
                    <a:pt x="0" y="24229"/>
                    <a:pt x="3474" y="15842"/>
                    <a:pt x="9658" y="9658"/>
                  </a:cubicBezTo>
                  <a:cubicBezTo>
                    <a:pt x="15842" y="3474"/>
                    <a:pt x="24229" y="0"/>
                    <a:pt x="32975" y="0"/>
                  </a:cubicBezTo>
                  <a:close/>
                </a:path>
              </a:pathLst>
            </a:custGeom>
            <a:solidFill>
              <a:srgbClr val="E8E0C8">
                <a:alpha val="89804"/>
              </a:srgbClr>
            </a:solidFill>
          </p:spPr>
        </p:sp>
        <p:sp>
          <p:nvSpPr>
            <p:cNvPr id="9" name="TextBox 9"/>
            <p:cNvSpPr txBox="1"/>
            <p:nvPr/>
          </p:nvSpPr>
          <p:spPr>
            <a:xfrm>
              <a:off x="0" y="-38100"/>
              <a:ext cx="3153627" cy="669669"/>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0" name="TextBox 10"/>
          <p:cNvSpPr txBox="1"/>
          <p:nvPr/>
        </p:nvSpPr>
        <p:spPr>
          <a:xfrm>
            <a:off x="3533734" y="4363198"/>
            <a:ext cx="11100296" cy="1477328"/>
          </a:xfrm>
          <a:prstGeom prst="rect">
            <a:avLst/>
          </a:prstGeom>
        </p:spPr>
        <p:txBody>
          <a:bodyPr lIns="0" tIns="0" rIns="0" bIns="0" rtlCol="0" anchor="t">
            <a:spAutoFit/>
          </a:bodyPr>
          <a:lstStyle/>
          <a:p>
            <a:pPr algn="ctr"/>
            <a:r>
              <a:rPr lang="en-US" sz="9600" b="1">
                <a:latin typeface="Times New Roman" panose="02020603050405020304" pitchFamily="18" charset="0"/>
                <a:cs typeface="Times New Roman" panose="02020603050405020304" pitchFamily="18" charset="0"/>
              </a:rPr>
              <a:t>1. Tác giả </a:t>
            </a:r>
            <a:endParaRPr lang="en-GB" sz="9600">
              <a:latin typeface="Times New Roman" panose="02020603050405020304" pitchFamily="18" charset="0"/>
              <a:cs typeface="Times New Roman" panose="02020603050405020304" pitchFamily="18" charset="0"/>
            </a:endParaRPr>
          </a:p>
        </p:txBody>
      </p:sp>
      <p:sp>
        <p:nvSpPr>
          <p:cNvPr id="11" name="Freeform 11"/>
          <p:cNvSpPr/>
          <p:nvPr/>
        </p:nvSpPr>
        <p:spPr>
          <a:xfrm>
            <a:off x="4461440" y="2530366"/>
            <a:ext cx="10016506" cy="5208583"/>
          </a:xfrm>
          <a:custGeom>
            <a:avLst/>
            <a:gdLst/>
            <a:ahLst/>
            <a:cxnLst/>
            <a:rect l="l" t="t" r="r" b="b"/>
            <a:pathLst>
              <a:path w="10016506" h="5208583">
                <a:moveTo>
                  <a:pt x="0" y="0"/>
                </a:moveTo>
                <a:lnTo>
                  <a:pt x="10016506" y="0"/>
                </a:lnTo>
                <a:lnTo>
                  <a:pt x="10016506" y="5208583"/>
                </a:lnTo>
                <a:lnTo>
                  <a:pt x="0" y="520858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122131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2192000" h="6858000">
                <a:moveTo>
                  <a:pt x="0" y="0"/>
                </a:moveTo>
                <a:lnTo>
                  <a:pt x="12192000" y="0"/>
                </a:lnTo>
                <a:lnTo>
                  <a:pt x="12192000" y="6858000"/>
                </a:lnTo>
                <a:lnTo>
                  <a:pt x="0" y="6858000"/>
                </a:lnTo>
                <a:lnTo>
                  <a:pt x="0" y="0"/>
                </a:lnTo>
                <a:close/>
              </a:path>
            </a:pathLst>
          </a:custGeom>
          <a:blipFill>
            <a:blip r:embed="rId4"/>
            <a:stretch>
              <a:fillRect t="-9222" b="-9222"/>
            </a:stretch>
          </a:blipFill>
        </p:spPr>
      </p:sp>
      <p:sp>
        <p:nvSpPr>
          <p:cNvPr id="3" name="Freeform 3"/>
          <p:cNvSpPr/>
          <p:nvPr/>
        </p:nvSpPr>
        <p:spPr>
          <a:xfrm>
            <a:off x="2172132" y="-2757749"/>
            <a:ext cx="13943736" cy="13943736"/>
          </a:xfrm>
          <a:custGeom>
            <a:avLst/>
            <a:gdLst/>
            <a:ahLst/>
            <a:cxnLst/>
            <a:rect l="l" t="t" r="r" b="b"/>
            <a:pathLst>
              <a:path w="9295824" h="9295824">
                <a:moveTo>
                  <a:pt x="0" y="0"/>
                </a:moveTo>
                <a:lnTo>
                  <a:pt x="9295824" y="0"/>
                </a:lnTo>
                <a:lnTo>
                  <a:pt x="9295824" y="9295824"/>
                </a:lnTo>
                <a:lnTo>
                  <a:pt x="0" y="929582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TextBox 9"/>
          <p:cNvSpPr txBox="1"/>
          <p:nvPr/>
        </p:nvSpPr>
        <p:spPr>
          <a:xfrm>
            <a:off x="6396225" y="7790833"/>
            <a:ext cx="5495550" cy="1207388"/>
          </a:xfrm>
          <a:prstGeom prst="rect">
            <a:avLst/>
          </a:prstGeom>
        </p:spPr>
        <p:txBody>
          <a:bodyPr lIns="76200" tIns="76200" rIns="76200" bIns="76200" rtlCol="0" anchor="ctr"/>
          <a:lstStyle/>
          <a:p>
            <a:pPr algn="ctr">
              <a:lnSpc>
                <a:spcPts val="5879"/>
              </a:lnSpc>
            </a:pPr>
            <a:endParaRPr sz="2700">
              <a:solidFill>
                <a:prstClr val="black"/>
              </a:solidFill>
            </a:endParaRPr>
          </a:p>
        </p:txBody>
      </p:sp>
      <p:pic>
        <p:nvPicPr>
          <p:cNvPr id="4" name="Bài 8.1.tác giả Thanh Thả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752600" y="918883"/>
            <a:ext cx="14363268" cy="8079338"/>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00422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3672" y="-370200"/>
            <a:ext cx="19271100" cy="11027401"/>
            <a:chOff x="0" y="0"/>
            <a:chExt cx="25694800" cy="14703201"/>
          </a:xfrm>
        </p:grpSpPr>
        <p:sp>
          <p:nvSpPr>
            <p:cNvPr id="3" name="Freeform 3"/>
            <p:cNvSpPr/>
            <p:nvPr/>
          </p:nvSpPr>
          <p:spPr>
            <a:xfrm>
              <a:off x="12817903" y="7351601"/>
              <a:ext cx="12876897" cy="7351601"/>
            </a:xfrm>
            <a:custGeom>
              <a:avLst/>
              <a:gdLst/>
              <a:ahLst/>
              <a:cxnLst/>
              <a:rect l="l" t="t" r="r" b="b"/>
              <a:pathLst>
                <a:path w="12876897" h="7351601">
                  <a:moveTo>
                    <a:pt x="0" y="0"/>
                  </a:moveTo>
                  <a:lnTo>
                    <a:pt x="12876897" y="0"/>
                  </a:lnTo>
                  <a:lnTo>
                    <a:pt x="12876897" y="7351600"/>
                  </a:lnTo>
                  <a:lnTo>
                    <a:pt x="0" y="7351600"/>
                  </a:lnTo>
                  <a:lnTo>
                    <a:pt x="0" y="0"/>
                  </a:lnTo>
                  <a:close/>
                </a:path>
              </a:pathLst>
            </a:custGeom>
            <a:blipFill>
              <a:blip r:embed="rId2"/>
              <a:stretch>
                <a:fillRect l="-99280" t="-123209" b="-23529"/>
              </a:stretch>
            </a:blipFill>
          </p:spPr>
        </p:sp>
        <p:sp>
          <p:nvSpPr>
            <p:cNvPr id="4" name="Freeform 4"/>
            <p:cNvSpPr/>
            <p:nvPr/>
          </p:nvSpPr>
          <p:spPr>
            <a:xfrm>
              <a:off x="12817903" y="11790"/>
              <a:ext cx="12876897" cy="7599889"/>
            </a:xfrm>
            <a:custGeom>
              <a:avLst/>
              <a:gdLst/>
              <a:ahLst/>
              <a:cxnLst/>
              <a:rect l="l" t="t" r="r" b="b"/>
              <a:pathLst>
                <a:path w="12876897" h="7599889">
                  <a:moveTo>
                    <a:pt x="0" y="0"/>
                  </a:moveTo>
                  <a:lnTo>
                    <a:pt x="12876897" y="0"/>
                  </a:lnTo>
                  <a:lnTo>
                    <a:pt x="12876897" y="7599889"/>
                  </a:lnTo>
                  <a:lnTo>
                    <a:pt x="0" y="7599889"/>
                  </a:lnTo>
                  <a:lnTo>
                    <a:pt x="0" y="0"/>
                  </a:lnTo>
                  <a:close/>
                </a:path>
              </a:pathLst>
            </a:custGeom>
            <a:blipFill>
              <a:blip r:embed="rId2"/>
              <a:stretch>
                <a:fillRect l="-99280" t="-22761" b="-115916"/>
              </a:stretch>
            </a:blipFill>
          </p:spPr>
        </p:sp>
        <p:sp>
          <p:nvSpPr>
            <p:cNvPr id="5" name="Freeform 5"/>
            <p:cNvSpPr/>
            <p:nvPr/>
          </p:nvSpPr>
          <p:spPr>
            <a:xfrm>
              <a:off x="0" y="0"/>
              <a:ext cx="12830603" cy="7611679"/>
            </a:xfrm>
            <a:custGeom>
              <a:avLst/>
              <a:gdLst/>
              <a:ahLst/>
              <a:cxnLst/>
              <a:rect l="l" t="t" r="r" b="b"/>
              <a:pathLst>
                <a:path w="12830603" h="7611679">
                  <a:moveTo>
                    <a:pt x="0" y="0"/>
                  </a:moveTo>
                  <a:lnTo>
                    <a:pt x="12830603" y="0"/>
                  </a:lnTo>
                  <a:lnTo>
                    <a:pt x="12830603" y="7611679"/>
                  </a:lnTo>
                  <a:lnTo>
                    <a:pt x="0" y="7611679"/>
                  </a:lnTo>
                  <a:lnTo>
                    <a:pt x="0" y="0"/>
                  </a:lnTo>
                  <a:close/>
                </a:path>
              </a:pathLst>
            </a:custGeom>
            <a:blipFill>
              <a:blip r:embed="rId2"/>
              <a:stretch>
                <a:fillRect t="-22725" r="-100000" b="-115582"/>
              </a:stretch>
            </a:blipFill>
          </p:spPr>
        </p:sp>
        <p:sp>
          <p:nvSpPr>
            <p:cNvPr id="6" name="Freeform 6"/>
            <p:cNvSpPr/>
            <p:nvPr/>
          </p:nvSpPr>
          <p:spPr>
            <a:xfrm>
              <a:off x="46294" y="7611679"/>
              <a:ext cx="12784309" cy="7079732"/>
            </a:xfrm>
            <a:custGeom>
              <a:avLst/>
              <a:gdLst/>
              <a:ahLst/>
              <a:cxnLst/>
              <a:rect l="l" t="t" r="r" b="b"/>
              <a:pathLst>
                <a:path w="12784309" h="7079732">
                  <a:moveTo>
                    <a:pt x="0" y="0"/>
                  </a:moveTo>
                  <a:lnTo>
                    <a:pt x="12784309" y="0"/>
                  </a:lnTo>
                  <a:lnTo>
                    <a:pt x="12784309" y="7079732"/>
                  </a:lnTo>
                  <a:lnTo>
                    <a:pt x="0" y="7079732"/>
                  </a:lnTo>
                  <a:lnTo>
                    <a:pt x="0" y="0"/>
                  </a:lnTo>
                  <a:close/>
                </a:path>
              </a:pathLst>
            </a:custGeom>
            <a:blipFill>
              <a:blip r:embed="rId2"/>
              <a:stretch>
                <a:fillRect t="-131780" r="-100724" b="-24433"/>
              </a:stretch>
            </a:blipFill>
          </p:spPr>
        </p:sp>
      </p:grpSp>
      <p:sp>
        <p:nvSpPr>
          <p:cNvPr id="7" name="Freeform 7"/>
          <p:cNvSpPr/>
          <p:nvPr/>
        </p:nvSpPr>
        <p:spPr>
          <a:xfrm>
            <a:off x="14054848" y="444246"/>
            <a:ext cx="3677240" cy="3670554"/>
          </a:xfrm>
          <a:custGeom>
            <a:avLst/>
            <a:gdLst/>
            <a:ahLst/>
            <a:cxnLst/>
            <a:rect l="l" t="t" r="r" b="b"/>
            <a:pathLst>
              <a:path w="3677240" h="3670554">
                <a:moveTo>
                  <a:pt x="0" y="0"/>
                </a:moveTo>
                <a:lnTo>
                  <a:pt x="3677240" y="0"/>
                </a:lnTo>
                <a:lnTo>
                  <a:pt x="3677240" y="3670554"/>
                </a:lnTo>
                <a:lnTo>
                  <a:pt x="0" y="367055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10800000">
            <a:off x="419880" y="6179405"/>
            <a:ext cx="3803747" cy="3796831"/>
          </a:xfrm>
          <a:custGeom>
            <a:avLst/>
            <a:gdLst/>
            <a:ahLst/>
            <a:cxnLst/>
            <a:rect l="l" t="t" r="r" b="b"/>
            <a:pathLst>
              <a:path w="3803747" h="3796831">
                <a:moveTo>
                  <a:pt x="0" y="0"/>
                </a:moveTo>
                <a:lnTo>
                  <a:pt x="3803747" y="0"/>
                </a:lnTo>
                <a:lnTo>
                  <a:pt x="3803747" y="3796831"/>
                </a:lnTo>
                <a:lnTo>
                  <a:pt x="0" y="379683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9" name="Group 9"/>
          <p:cNvGrpSpPr/>
          <p:nvPr/>
        </p:nvGrpSpPr>
        <p:grpSpPr>
          <a:xfrm>
            <a:off x="2676356" y="2781301"/>
            <a:ext cx="12935288" cy="5334000"/>
            <a:chOff x="0" y="0"/>
            <a:chExt cx="3406825" cy="890149"/>
          </a:xfrm>
        </p:grpSpPr>
        <p:sp>
          <p:nvSpPr>
            <p:cNvPr id="10" name="Freeform 10"/>
            <p:cNvSpPr/>
            <p:nvPr/>
          </p:nvSpPr>
          <p:spPr>
            <a:xfrm>
              <a:off x="0" y="0"/>
              <a:ext cx="3406825" cy="890149"/>
            </a:xfrm>
            <a:custGeom>
              <a:avLst/>
              <a:gdLst/>
              <a:ahLst/>
              <a:cxnLst/>
              <a:rect l="l" t="t" r="r" b="b"/>
              <a:pathLst>
                <a:path w="3406825" h="890149">
                  <a:moveTo>
                    <a:pt x="30524" y="0"/>
                  </a:moveTo>
                  <a:lnTo>
                    <a:pt x="3376301" y="0"/>
                  </a:lnTo>
                  <a:cubicBezTo>
                    <a:pt x="3393159" y="0"/>
                    <a:pt x="3406825" y="13666"/>
                    <a:pt x="3406825" y="30524"/>
                  </a:cubicBezTo>
                  <a:lnTo>
                    <a:pt x="3406825" y="859625"/>
                  </a:lnTo>
                  <a:cubicBezTo>
                    <a:pt x="3406825" y="876483"/>
                    <a:pt x="3393159" y="890149"/>
                    <a:pt x="3376301" y="890149"/>
                  </a:cubicBezTo>
                  <a:lnTo>
                    <a:pt x="30524" y="890149"/>
                  </a:lnTo>
                  <a:cubicBezTo>
                    <a:pt x="13666" y="890149"/>
                    <a:pt x="0" y="876483"/>
                    <a:pt x="0" y="859625"/>
                  </a:cubicBezTo>
                  <a:lnTo>
                    <a:pt x="0" y="30524"/>
                  </a:lnTo>
                  <a:cubicBezTo>
                    <a:pt x="0" y="13666"/>
                    <a:pt x="13666" y="0"/>
                    <a:pt x="30524" y="0"/>
                  </a:cubicBezTo>
                  <a:close/>
                </a:path>
              </a:pathLst>
            </a:custGeom>
            <a:solidFill>
              <a:srgbClr val="E8E0C8">
                <a:alpha val="84706"/>
              </a:srgbClr>
            </a:solidFill>
          </p:spPr>
        </p:sp>
        <p:sp>
          <p:nvSpPr>
            <p:cNvPr id="11" name="TextBox 11"/>
            <p:cNvSpPr txBox="1"/>
            <p:nvPr/>
          </p:nvSpPr>
          <p:spPr>
            <a:xfrm>
              <a:off x="0" y="-38100"/>
              <a:ext cx="3406825" cy="928249"/>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6" name="Freeform 26"/>
          <p:cNvSpPr/>
          <p:nvPr/>
        </p:nvSpPr>
        <p:spPr>
          <a:xfrm rot="482962">
            <a:off x="14925147" y="5850996"/>
            <a:ext cx="2968074" cy="2990503"/>
          </a:xfrm>
          <a:custGeom>
            <a:avLst/>
            <a:gdLst/>
            <a:ahLst/>
            <a:cxnLst/>
            <a:rect l="l" t="t" r="r" b="b"/>
            <a:pathLst>
              <a:path w="2968074" h="2990503">
                <a:moveTo>
                  <a:pt x="0" y="0"/>
                </a:moveTo>
                <a:lnTo>
                  <a:pt x="2968074" y="0"/>
                </a:lnTo>
                <a:lnTo>
                  <a:pt x="2968074" y="2990503"/>
                </a:lnTo>
                <a:lnTo>
                  <a:pt x="0" y="2990503"/>
                </a:lnTo>
                <a:lnTo>
                  <a:pt x="0" y="0"/>
                </a:lnTo>
                <a:close/>
              </a:path>
            </a:pathLst>
          </a:custGeom>
          <a:blipFill>
            <a:blip r:embed="rId5"/>
            <a:stretch>
              <a:fillRect/>
            </a:stretch>
          </a:blipFill>
        </p:spPr>
      </p:sp>
      <p:sp>
        <p:nvSpPr>
          <p:cNvPr id="27" name="Freeform 27"/>
          <p:cNvSpPr/>
          <p:nvPr/>
        </p:nvSpPr>
        <p:spPr>
          <a:xfrm rot="-798381">
            <a:off x="1181562" y="1774000"/>
            <a:ext cx="1750314" cy="2412714"/>
          </a:xfrm>
          <a:custGeom>
            <a:avLst/>
            <a:gdLst/>
            <a:ahLst/>
            <a:cxnLst/>
            <a:rect l="l" t="t" r="r" b="b"/>
            <a:pathLst>
              <a:path w="1750314" h="2412714">
                <a:moveTo>
                  <a:pt x="0" y="0"/>
                </a:moveTo>
                <a:lnTo>
                  <a:pt x="1750314" y="0"/>
                </a:lnTo>
                <a:lnTo>
                  <a:pt x="1750314" y="2412714"/>
                </a:lnTo>
                <a:lnTo>
                  <a:pt x="0" y="241271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9" name="TextBox 29"/>
          <p:cNvSpPr txBox="1"/>
          <p:nvPr/>
        </p:nvSpPr>
        <p:spPr>
          <a:xfrm>
            <a:off x="3596042" y="3246959"/>
            <a:ext cx="11304186" cy="1661993"/>
          </a:xfrm>
          <a:prstGeom prst="rect">
            <a:avLst/>
          </a:prstGeom>
        </p:spPr>
        <p:txBody>
          <a:bodyPr wrap="square" lIns="0" tIns="0" rIns="0" bIns="0" rtlCol="0" anchor="t">
            <a:spAutoFit/>
          </a:bodyPr>
          <a:lstStyle/>
          <a:p>
            <a:pPr algn="just"/>
            <a:r>
              <a:rPr lang="en-US" sz="5400">
                <a:latin typeface="Times New Roman" panose="02020603050405020304" pitchFamily="18" charset="0"/>
                <a:cs typeface="Times New Roman" panose="02020603050405020304" pitchFamily="18" charset="0"/>
              </a:rPr>
              <a:t>1. Ghi lại những nét chính về cuộc đời và sự nghiệp của Thanh Thảo.</a:t>
            </a:r>
            <a:endParaRPr lang="en-GB" sz="5400">
              <a:latin typeface="Times New Roman" panose="02020603050405020304" pitchFamily="18" charset="0"/>
              <a:cs typeface="Times New Roman" panose="02020603050405020304" pitchFamily="18" charset="0"/>
            </a:endParaRPr>
          </a:p>
        </p:txBody>
      </p:sp>
      <p:sp>
        <p:nvSpPr>
          <p:cNvPr id="30" name="TextBox 30"/>
          <p:cNvSpPr txBox="1"/>
          <p:nvPr/>
        </p:nvSpPr>
        <p:spPr>
          <a:xfrm>
            <a:off x="3755379" y="5454478"/>
            <a:ext cx="10975014" cy="2215991"/>
          </a:xfrm>
          <a:prstGeom prst="rect">
            <a:avLst/>
          </a:prstGeom>
        </p:spPr>
        <p:txBody>
          <a:bodyPr wrap="square" lIns="0" tIns="0" rIns="0" bIns="0" rtlCol="0" anchor="t">
            <a:spAutoFit/>
          </a:bodyPr>
          <a:lstStyle/>
          <a:p>
            <a:pPr algn="just"/>
            <a:r>
              <a:rPr lang="en-US" sz="4800">
                <a:latin typeface="Times New Roman" panose="02020603050405020304" pitchFamily="18" charset="0"/>
                <a:cs typeface="Times New Roman" panose="02020603050405020304" pitchFamily="18" charset="0"/>
              </a:rPr>
              <a:t>2. Bài thơ </a:t>
            </a:r>
            <a:r>
              <a:rPr lang="en-US" sz="4800" i="1">
                <a:latin typeface="Times New Roman" panose="02020603050405020304" pitchFamily="18" charset="0"/>
                <a:cs typeface="Times New Roman" panose="02020603050405020304" pitchFamily="18" charset="0"/>
              </a:rPr>
              <a:t>Đàn ghi ta của Lorca </a:t>
            </a:r>
            <a:r>
              <a:rPr lang="en-US" sz="4800">
                <a:latin typeface="Times New Roman" panose="02020603050405020304" pitchFamily="18" charset="0"/>
                <a:cs typeface="Times New Roman" panose="02020603050405020304" pitchFamily="18" charset="0"/>
              </a:rPr>
              <a:t>được in trong tập thơ nào của Thanh Thảo?</a:t>
            </a:r>
            <a:r>
              <a:rPr lang="en-US" sz="4800" i="1">
                <a:latin typeface="Times New Roman" panose="02020603050405020304" pitchFamily="18" charset="0"/>
                <a:cs typeface="Times New Roman" panose="02020603050405020304" pitchFamily="18" charset="0"/>
              </a:rPr>
              <a:t> </a:t>
            </a:r>
            <a:r>
              <a:rPr lang="en-US" sz="4800">
                <a:latin typeface="Times New Roman" panose="02020603050405020304" pitchFamily="18" charset="0"/>
                <a:cs typeface="Times New Roman" panose="02020603050405020304" pitchFamily="18" charset="0"/>
              </a:rPr>
              <a:t>Tập thơ đó có gì độc đáo? </a:t>
            </a:r>
            <a:endParaRPr lang="en-GB" sz="4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272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83650" y="-190500"/>
            <a:ext cx="19271100" cy="11027401"/>
            <a:chOff x="0" y="0"/>
            <a:chExt cx="25694800" cy="14703201"/>
          </a:xfrm>
        </p:grpSpPr>
        <p:sp>
          <p:nvSpPr>
            <p:cNvPr id="3" name="Freeform 3"/>
            <p:cNvSpPr/>
            <p:nvPr/>
          </p:nvSpPr>
          <p:spPr>
            <a:xfrm>
              <a:off x="12817903" y="7351601"/>
              <a:ext cx="12876897" cy="7351601"/>
            </a:xfrm>
            <a:custGeom>
              <a:avLst/>
              <a:gdLst/>
              <a:ahLst/>
              <a:cxnLst/>
              <a:rect l="l" t="t" r="r" b="b"/>
              <a:pathLst>
                <a:path w="12876897" h="7351601">
                  <a:moveTo>
                    <a:pt x="0" y="0"/>
                  </a:moveTo>
                  <a:lnTo>
                    <a:pt x="12876897" y="0"/>
                  </a:lnTo>
                  <a:lnTo>
                    <a:pt x="12876897" y="7351600"/>
                  </a:lnTo>
                  <a:lnTo>
                    <a:pt x="0" y="7351600"/>
                  </a:lnTo>
                  <a:lnTo>
                    <a:pt x="0" y="0"/>
                  </a:lnTo>
                  <a:close/>
                </a:path>
              </a:pathLst>
            </a:custGeom>
            <a:blipFill>
              <a:blip r:embed="rId2"/>
              <a:stretch>
                <a:fillRect l="-99280" t="-123209" b="-23529"/>
              </a:stretch>
            </a:blipFill>
          </p:spPr>
        </p:sp>
        <p:sp>
          <p:nvSpPr>
            <p:cNvPr id="4" name="Freeform 4"/>
            <p:cNvSpPr/>
            <p:nvPr/>
          </p:nvSpPr>
          <p:spPr>
            <a:xfrm>
              <a:off x="12817903" y="11790"/>
              <a:ext cx="12876897" cy="7599889"/>
            </a:xfrm>
            <a:custGeom>
              <a:avLst/>
              <a:gdLst/>
              <a:ahLst/>
              <a:cxnLst/>
              <a:rect l="l" t="t" r="r" b="b"/>
              <a:pathLst>
                <a:path w="12876897" h="7599889">
                  <a:moveTo>
                    <a:pt x="0" y="0"/>
                  </a:moveTo>
                  <a:lnTo>
                    <a:pt x="12876897" y="0"/>
                  </a:lnTo>
                  <a:lnTo>
                    <a:pt x="12876897" y="7599889"/>
                  </a:lnTo>
                  <a:lnTo>
                    <a:pt x="0" y="7599889"/>
                  </a:lnTo>
                  <a:lnTo>
                    <a:pt x="0" y="0"/>
                  </a:lnTo>
                  <a:close/>
                </a:path>
              </a:pathLst>
            </a:custGeom>
            <a:blipFill>
              <a:blip r:embed="rId2"/>
              <a:stretch>
                <a:fillRect l="-99280" t="-22761" b="-115916"/>
              </a:stretch>
            </a:blipFill>
          </p:spPr>
        </p:sp>
        <p:sp>
          <p:nvSpPr>
            <p:cNvPr id="5" name="Freeform 5"/>
            <p:cNvSpPr/>
            <p:nvPr/>
          </p:nvSpPr>
          <p:spPr>
            <a:xfrm>
              <a:off x="0" y="0"/>
              <a:ext cx="12830603" cy="7611679"/>
            </a:xfrm>
            <a:custGeom>
              <a:avLst/>
              <a:gdLst/>
              <a:ahLst/>
              <a:cxnLst/>
              <a:rect l="l" t="t" r="r" b="b"/>
              <a:pathLst>
                <a:path w="12830603" h="7611679">
                  <a:moveTo>
                    <a:pt x="0" y="0"/>
                  </a:moveTo>
                  <a:lnTo>
                    <a:pt x="12830603" y="0"/>
                  </a:lnTo>
                  <a:lnTo>
                    <a:pt x="12830603" y="7611679"/>
                  </a:lnTo>
                  <a:lnTo>
                    <a:pt x="0" y="7611679"/>
                  </a:lnTo>
                  <a:lnTo>
                    <a:pt x="0" y="0"/>
                  </a:lnTo>
                  <a:close/>
                </a:path>
              </a:pathLst>
            </a:custGeom>
            <a:blipFill>
              <a:blip r:embed="rId2"/>
              <a:stretch>
                <a:fillRect t="-22725" r="-100000" b="-115582"/>
              </a:stretch>
            </a:blipFill>
          </p:spPr>
        </p:sp>
        <p:sp>
          <p:nvSpPr>
            <p:cNvPr id="6" name="Freeform 6"/>
            <p:cNvSpPr/>
            <p:nvPr/>
          </p:nvSpPr>
          <p:spPr>
            <a:xfrm>
              <a:off x="46294" y="7611679"/>
              <a:ext cx="12784309" cy="7079732"/>
            </a:xfrm>
            <a:custGeom>
              <a:avLst/>
              <a:gdLst/>
              <a:ahLst/>
              <a:cxnLst/>
              <a:rect l="l" t="t" r="r" b="b"/>
              <a:pathLst>
                <a:path w="12784309" h="7079732">
                  <a:moveTo>
                    <a:pt x="0" y="0"/>
                  </a:moveTo>
                  <a:lnTo>
                    <a:pt x="12784309" y="0"/>
                  </a:lnTo>
                  <a:lnTo>
                    <a:pt x="12784309" y="7079732"/>
                  </a:lnTo>
                  <a:lnTo>
                    <a:pt x="0" y="7079732"/>
                  </a:lnTo>
                  <a:lnTo>
                    <a:pt x="0" y="0"/>
                  </a:lnTo>
                  <a:close/>
                </a:path>
              </a:pathLst>
            </a:custGeom>
            <a:blipFill>
              <a:blip r:embed="rId2"/>
              <a:stretch>
                <a:fillRect t="-131780" r="-100724" b="-24433"/>
              </a:stretch>
            </a:blipFill>
          </p:spPr>
        </p:sp>
      </p:grpSp>
      <p:sp>
        <p:nvSpPr>
          <p:cNvPr id="7" name="Freeform 7"/>
          <p:cNvSpPr/>
          <p:nvPr/>
        </p:nvSpPr>
        <p:spPr>
          <a:xfrm>
            <a:off x="14054848" y="444246"/>
            <a:ext cx="3677240" cy="3670554"/>
          </a:xfrm>
          <a:custGeom>
            <a:avLst/>
            <a:gdLst/>
            <a:ahLst/>
            <a:cxnLst/>
            <a:rect l="l" t="t" r="r" b="b"/>
            <a:pathLst>
              <a:path w="3677240" h="3670554">
                <a:moveTo>
                  <a:pt x="0" y="0"/>
                </a:moveTo>
                <a:lnTo>
                  <a:pt x="3677240" y="0"/>
                </a:lnTo>
                <a:lnTo>
                  <a:pt x="3677240" y="3670554"/>
                </a:lnTo>
                <a:lnTo>
                  <a:pt x="0" y="367055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10800000">
            <a:off x="419880" y="6179405"/>
            <a:ext cx="3803747" cy="3796831"/>
          </a:xfrm>
          <a:custGeom>
            <a:avLst/>
            <a:gdLst/>
            <a:ahLst/>
            <a:cxnLst/>
            <a:rect l="l" t="t" r="r" b="b"/>
            <a:pathLst>
              <a:path w="3803747" h="3796831">
                <a:moveTo>
                  <a:pt x="0" y="0"/>
                </a:moveTo>
                <a:lnTo>
                  <a:pt x="3803747" y="0"/>
                </a:lnTo>
                <a:lnTo>
                  <a:pt x="3803747" y="3796831"/>
                </a:lnTo>
                <a:lnTo>
                  <a:pt x="0" y="379683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9" name="Group 9"/>
          <p:cNvGrpSpPr/>
          <p:nvPr/>
        </p:nvGrpSpPr>
        <p:grpSpPr>
          <a:xfrm>
            <a:off x="2752790" y="748371"/>
            <a:ext cx="12030011" cy="1880530"/>
            <a:chOff x="0" y="0"/>
            <a:chExt cx="3372297" cy="724245"/>
          </a:xfrm>
        </p:grpSpPr>
        <p:sp>
          <p:nvSpPr>
            <p:cNvPr id="10" name="Freeform 10"/>
            <p:cNvSpPr/>
            <p:nvPr/>
          </p:nvSpPr>
          <p:spPr>
            <a:xfrm>
              <a:off x="0" y="0"/>
              <a:ext cx="3372297" cy="724245"/>
            </a:xfrm>
            <a:custGeom>
              <a:avLst/>
              <a:gdLst/>
              <a:ahLst/>
              <a:cxnLst/>
              <a:rect l="l" t="t" r="r" b="b"/>
              <a:pathLst>
                <a:path w="3372297" h="724245">
                  <a:moveTo>
                    <a:pt x="30837" y="0"/>
                  </a:moveTo>
                  <a:lnTo>
                    <a:pt x="3341461" y="0"/>
                  </a:lnTo>
                  <a:cubicBezTo>
                    <a:pt x="3349639" y="0"/>
                    <a:pt x="3357482" y="3249"/>
                    <a:pt x="3363265" y="9032"/>
                  </a:cubicBezTo>
                  <a:cubicBezTo>
                    <a:pt x="3369048" y="14815"/>
                    <a:pt x="3372297" y="22658"/>
                    <a:pt x="3372297" y="30837"/>
                  </a:cubicBezTo>
                  <a:lnTo>
                    <a:pt x="3372297" y="693408"/>
                  </a:lnTo>
                  <a:cubicBezTo>
                    <a:pt x="3372297" y="710439"/>
                    <a:pt x="3358491" y="724245"/>
                    <a:pt x="3341461" y="724245"/>
                  </a:cubicBezTo>
                  <a:lnTo>
                    <a:pt x="30837" y="724245"/>
                  </a:lnTo>
                  <a:cubicBezTo>
                    <a:pt x="13806" y="724245"/>
                    <a:pt x="0" y="710439"/>
                    <a:pt x="0" y="693408"/>
                  </a:cubicBezTo>
                  <a:lnTo>
                    <a:pt x="0" y="30837"/>
                  </a:lnTo>
                  <a:cubicBezTo>
                    <a:pt x="0" y="13806"/>
                    <a:pt x="13806" y="0"/>
                    <a:pt x="30837" y="0"/>
                  </a:cubicBezTo>
                  <a:close/>
                </a:path>
              </a:pathLst>
            </a:custGeom>
            <a:solidFill>
              <a:srgbClr val="E8E0C8">
                <a:alpha val="84706"/>
              </a:srgbClr>
            </a:solidFill>
          </p:spPr>
        </p:sp>
        <p:sp>
          <p:nvSpPr>
            <p:cNvPr id="11" name="TextBox 11"/>
            <p:cNvSpPr txBox="1"/>
            <p:nvPr/>
          </p:nvSpPr>
          <p:spPr>
            <a:xfrm>
              <a:off x="0" y="-38100"/>
              <a:ext cx="3372297" cy="76234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2" name="Group 12"/>
          <p:cNvGrpSpPr/>
          <p:nvPr/>
        </p:nvGrpSpPr>
        <p:grpSpPr>
          <a:xfrm>
            <a:off x="2741904" y="3250271"/>
            <a:ext cx="12174385" cy="6008030"/>
            <a:chOff x="0" y="0"/>
            <a:chExt cx="3372297" cy="724245"/>
          </a:xfrm>
        </p:grpSpPr>
        <p:sp>
          <p:nvSpPr>
            <p:cNvPr id="13" name="Freeform 13"/>
            <p:cNvSpPr/>
            <p:nvPr/>
          </p:nvSpPr>
          <p:spPr>
            <a:xfrm>
              <a:off x="0" y="0"/>
              <a:ext cx="3372297" cy="724245"/>
            </a:xfrm>
            <a:custGeom>
              <a:avLst/>
              <a:gdLst/>
              <a:ahLst/>
              <a:cxnLst/>
              <a:rect l="l" t="t" r="r" b="b"/>
              <a:pathLst>
                <a:path w="3372297" h="724245">
                  <a:moveTo>
                    <a:pt x="30837" y="0"/>
                  </a:moveTo>
                  <a:lnTo>
                    <a:pt x="3341461" y="0"/>
                  </a:lnTo>
                  <a:cubicBezTo>
                    <a:pt x="3349639" y="0"/>
                    <a:pt x="3357482" y="3249"/>
                    <a:pt x="3363265" y="9032"/>
                  </a:cubicBezTo>
                  <a:cubicBezTo>
                    <a:pt x="3369048" y="14815"/>
                    <a:pt x="3372297" y="22658"/>
                    <a:pt x="3372297" y="30837"/>
                  </a:cubicBezTo>
                  <a:lnTo>
                    <a:pt x="3372297" y="693408"/>
                  </a:lnTo>
                  <a:cubicBezTo>
                    <a:pt x="3372297" y="710439"/>
                    <a:pt x="3358491" y="724245"/>
                    <a:pt x="3341461" y="724245"/>
                  </a:cubicBezTo>
                  <a:lnTo>
                    <a:pt x="30837" y="724245"/>
                  </a:lnTo>
                  <a:cubicBezTo>
                    <a:pt x="13806" y="724245"/>
                    <a:pt x="0" y="710439"/>
                    <a:pt x="0" y="693408"/>
                  </a:cubicBezTo>
                  <a:lnTo>
                    <a:pt x="0" y="30837"/>
                  </a:lnTo>
                  <a:cubicBezTo>
                    <a:pt x="0" y="13806"/>
                    <a:pt x="13806" y="0"/>
                    <a:pt x="30837" y="0"/>
                  </a:cubicBezTo>
                  <a:close/>
                </a:path>
              </a:pathLst>
            </a:custGeom>
            <a:solidFill>
              <a:srgbClr val="E8E0C8">
                <a:alpha val="84706"/>
              </a:srgbClr>
            </a:solidFill>
          </p:spPr>
        </p:sp>
        <p:sp>
          <p:nvSpPr>
            <p:cNvPr id="14" name="TextBox 14"/>
            <p:cNvSpPr txBox="1"/>
            <p:nvPr/>
          </p:nvSpPr>
          <p:spPr>
            <a:xfrm>
              <a:off x="0" y="-38100"/>
              <a:ext cx="3372297" cy="76234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5" name="Freeform 15"/>
          <p:cNvSpPr/>
          <p:nvPr/>
        </p:nvSpPr>
        <p:spPr>
          <a:xfrm>
            <a:off x="3199946" y="1028698"/>
            <a:ext cx="645089" cy="1464597"/>
          </a:xfrm>
          <a:custGeom>
            <a:avLst/>
            <a:gdLst/>
            <a:ahLst/>
            <a:cxnLst/>
            <a:rect l="l" t="t" r="r" b="b"/>
            <a:pathLst>
              <a:path w="645089" h="1464597">
                <a:moveTo>
                  <a:pt x="0" y="0"/>
                </a:moveTo>
                <a:lnTo>
                  <a:pt x="645088" y="0"/>
                </a:lnTo>
                <a:lnTo>
                  <a:pt x="645088" y="1464597"/>
                </a:lnTo>
                <a:lnTo>
                  <a:pt x="0" y="146459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6" name="Freeform 16"/>
          <p:cNvSpPr/>
          <p:nvPr/>
        </p:nvSpPr>
        <p:spPr>
          <a:xfrm>
            <a:off x="3044152" y="6931501"/>
            <a:ext cx="956679" cy="1664130"/>
          </a:xfrm>
          <a:custGeom>
            <a:avLst/>
            <a:gdLst/>
            <a:ahLst/>
            <a:cxnLst/>
            <a:rect l="l" t="t" r="r" b="b"/>
            <a:pathLst>
              <a:path w="956679" h="1664130">
                <a:moveTo>
                  <a:pt x="0" y="0"/>
                </a:moveTo>
                <a:lnTo>
                  <a:pt x="956678" y="0"/>
                </a:lnTo>
                <a:lnTo>
                  <a:pt x="956678" y="1664131"/>
                </a:lnTo>
                <a:lnTo>
                  <a:pt x="0" y="166413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7" name="TextBox 17"/>
          <p:cNvSpPr txBox="1"/>
          <p:nvPr/>
        </p:nvSpPr>
        <p:spPr>
          <a:xfrm>
            <a:off x="4216370" y="1075629"/>
            <a:ext cx="10971517" cy="1231106"/>
          </a:xfrm>
          <a:prstGeom prst="rect">
            <a:avLst/>
          </a:prstGeom>
        </p:spPr>
        <p:txBody>
          <a:bodyPr lIns="0" tIns="0" rIns="0" bIns="0" rtlCol="0" anchor="t">
            <a:spAutoFit/>
          </a:bodyPr>
          <a:lstStyle/>
          <a:p>
            <a:r>
              <a:rPr lang="en-US" sz="4000" smtClean="0">
                <a:latin typeface="Times New Roman" panose="02020603050405020304" pitchFamily="18" charset="0"/>
                <a:cs typeface="Times New Roman" panose="02020603050405020304" pitchFamily="18" charset="0"/>
              </a:rPr>
              <a:t>Thanh </a:t>
            </a:r>
            <a:r>
              <a:rPr lang="en-US" sz="4000">
                <a:latin typeface="Times New Roman" panose="02020603050405020304" pitchFamily="18" charset="0"/>
                <a:cs typeface="Times New Roman" panose="02020603050405020304" pitchFamily="18" charset="0"/>
              </a:rPr>
              <a:t>Thảo tên thật là Hồ Thành Công, sinh năm 1946, tại Quãng Ngãi. </a:t>
            </a:r>
            <a:endParaRPr lang="en-GB" sz="4000">
              <a:latin typeface="Times New Roman" panose="02020603050405020304" pitchFamily="18" charset="0"/>
              <a:cs typeface="Times New Roman" panose="02020603050405020304" pitchFamily="18" charset="0"/>
            </a:endParaRPr>
          </a:p>
        </p:txBody>
      </p:sp>
      <p:sp>
        <p:nvSpPr>
          <p:cNvPr id="19" name="TextBox 19"/>
          <p:cNvSpPr txBox="1"/>
          <p:nvPr/>
        </p:nvSpPr>
        <p:spPr>
          <a:xfrm>
            <a:off x="4315165" y="3814510"/>
            <a:ext cx="10467636" cy="4308872"/>
          </a:xfrm>
          <a:prstGeom prst="rect">
            <a:avLst/>
          </a:prstGeom>
        </p:spPr>
        <p:txBody>
          <a:bodyPr wrap="square" lIns="0" tIns="0" rIns="0" bIns="0" rtlCol="0" anchor="t">
            <a:spAutoFit/>
          </a:bodyPr>
          <a:lstStyle/>
          <a:p>
            <a:pPr algn="just"/>
            <a:r>
              <a:rPr lang="en-US" sz="4000" i="1" smtClean="0">
                <a:latin typeface="Times New Roman" panose="02020603050405020304" pitchFamily="18" charset="0"/>
                <a:cs typeface="Times New Roman" panose="02020603050405020304" pitchFamily="18" charset="0"/>
              </a:rPr>
              <a:t> </a:t>
            </a:r>
            <a:r>
              <a:rPr lang="en-US" sz="4000" i="1">
                <a:latin typeface="Times New Roman" panose="02020603050405020304" pitchFamily="18" charset="0"/>
                <a:cs typeface="Times New Roman" panose="02020603050405020304" pitchFamily="18" charset="0"/>
              </a:rPr>
              <a:t>Đặc điểm thơ Thanh Thảo:</a:t>
            </a:r>
            <a:endParaRPr lang="en-GB" sz="4000" i="1">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Là tiếng nói của người trí thức nhiều suy tư, trăn trở về cuộc sống.</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Ông luôn tìm tòi khám phá sáng tạo tìm cách biểu đạt mới qua hình thức câu thơ tự do, đem đến một mĩ cảm hiện đại cho thơ bằng thi ảnh và ngôn từ mới mẻ.</a:t>
            </a:r>
            <a:endParaRPr lang="en-GB" sz="4000">
              <a:latin typeface="Times New Roman" panose="02020603050405020304" pitchFamily="18" charset="0"/>
              <a:cs typeface="Times New Roman" panose="02020603050405020304" pitchFamily="18" charset="0"/>
            </a:endParaRPr>
          </a:p>
        </p:txBody>
      </p:sp>
      <p:sp>
        <p:nvSpPr>
          <p:cNvPr id="20" name="Freeform 20"/>
          <p:cNvSpPr/>
          <p:nvPr/>
        </p:nvSpPr>
        <p:spPr>
          <a:xfrm>
            <a:off x="-469429" y="7426847"/>
            <a:ext cx="2968074" cy="2990503"/>
          </a:xfrm>
          <a:custGeom>
            <a:avLst/>
            <a:gdLst/>
            <a:ahLst/>
            <a:cxnLst/>
            <a:rect l="l" t="t" r="r" b="b"/>
            <a:pathLst>
              <a:path w="2968074" h="2990503">
                <a:moveTo>
                  <a:pt x="0" y="0"/>
                </a:moveTo>
                <a:lnTo>
                  <a:pt x="2968074" y="0"/>
                </a:lnTo>
                <a:lnTo>
                  <a:pt x="2968074" y="2990503"/>
                </a:lnTo>
                <a:lnTo>
                  <a:pt x="0" y="2990503"/>
                </a:lnTo>
                <a:lnTo>
                  <a:pt x="0" y="0"/>
                </a:lnTo>
                <a:close/>
              </a:path>
            </a:pathLst>
          </a:custGeom>
          <a:blipFill>
            <a:blip r:embed="rId9"/>
            <a:stretch>
              <a:fillRect/>
            </a:stretch>
          </a:blipFill>
        </p:spPr>
      </p:sp>
      <p:sp>
        <p:nvSpPr>
          <p:cNvPr id="21" name="Freeform 21"/>
          <p:cNvSpPr/>
          <p:nvPr/>
        </p:nvSpPr>
        <p:spPr>
          <a:xfrm rot="-798381">
            <a:off x="1294169" y="1197737"/>
            <a:ext cx="1750314" cy="2412714"/>
          </a:xfrm>
          <a:custGeom>
            <a:avLst/>
            <a:gdLst/>
            <a:ahLst/>
            <a:cxnLst/>
            <a:rect l="l" t="t" r="r" b="b"/>
            <a:pathLst>
              <a:path w="1750314" h="2412714">
                <a:moveTo>
                  <a:pt x="0" y="0"/>
                </a:moveTo>
                <a:lnTo>
                  <a:pt x="1750314" y="0"/>
                </a:lnTo>
                <a:lnTo>
                  <a:pt x="1750314" y="2412714"/>
                </a:lnTo>
                <a:lnTo>
                  <a:pt x="0" y="241271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75298" y="4159598"/>
            <a:ext cx="3076575" cy="4762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940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2192000" h="6858000">
                <a:moveTo>
                  <a:pt x="0" y="0"/>
                </a:moveTo>
                <a:lnTo>
                  <a:pt x="12192000" y="0"/>
                </a:lnTo>
                <a:lnTo>
                  <a:pt x="12192000" y="6858000"/>
                </a:lnTo>
                <a:lnTo>
                  <a:pt x="0" y="6858000"/>
                </a:lnTo>
                <a:lnTo>
                  <a:pt x="0" y="0"/>
                </a:lnTo>
                <a:close/>
              </a:path>
            </a:pathLst>
          </a:custGeom>
          <a:blipFill>
            <a:blip r:embed="rId2"/>
            <a:stretch>
              <a:fillRect t="-2402" b="-30930"/>
            </a:stretch>
          </a:blipFill>
        </p:spPr>
      </p:sp>
      <p:sp>
        <p:nvSpPr>
          <p:cNvPr id="3" name="Freeform 3"/>
          <p:cNvSpPr/>
          <p:nvPr/>
        </p:nvSpPr>
        <p:spPr>
          <a:xfrm>
            <a:off x="1666660" y="1028701"/>
            <a:ext cx="530240" cy="530240"/>
          </a:xfrm>
          <a:custGeom>
            <a:avLst/>
            <a:gdLst/>
            <a:ahLst/>
            <a:cxnLst/>
            <a:rect l="l" t="t" r="r" b="b"/>
            <a:pathLst>
              <a:path w="353493" h="353493">
                <a:moveTo>
                  <a:pt x="0" y="0"/>
                </a:moveTo>
                <a:lnTo>
                  <a:pt x="353493" y="0"/>
                </a:lnTo>
                <a:lnTo>
                  <a:pt x="353493" y="353493"/>
                </a:lnTo>
                <a:lnTo>
                  <a:pt x="0" y="3534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666660" y="5824860"/>
            <a:ext cx="1637954" cy="524145"/>
          </a:xfrm>
          <a:custGeom>
            <a:avLst/>
            <a:gdLst/>
            <a:ahLst/>
            <a:cxnLst/>
            <a:rect l="l" t="t" r="r" b="b"/>
            <a:pathLst>
              <a:path w="1091969" h="349430">
                <a:moveTo>
                  <a:pt x="0" y="0"/>
                </a:moveTo>
                <a:lnTo>
                  <a:pt x="1091969" y="0"/>
                </a:lnTo>
                <a:lnTo>
                  <a:pt x="1091969" y="349430"/>
                </a:lnTo>
                <a:lnTo>
                  <a:pt x="0" y="34943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8218471" y="5824860"/>
            <a:ext cx="1637954" cy="524145"/>
          </a:xfrm>
          <a:custGeom>
            <a:avLst/>
            <a:gdLst/>
            <a:ahLst/>
            <a:cxnLst/>
            <a:rect l="l" t="t" r="r" b="b"/>
            <a:pathLst>
              <a:path w="1091969" h="349430">
                <a:moveTo>
                  <a:pt x="0" y="0"/>
                </a:moveTo>
                <a:lnTo>
                  <a:pt x="1091969" y="0"/>
                </a:lnTo>
                <a:lnTo>
                  <a:pt x="1091969" y="349430"/>
                </a:lnTo>
                <a:lnTo>
                  <a:pt x="0" y="34943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4942565" y="5824860"/>
            <a:ext cx="1637954" cy="524145"/>
          </a:xfrm>
          <a:custGeom>
            <a:avLst/>
            <a:gdLst/>
            <a:ahLst/>
            <a:cxnLst/>
            <a:rect l="l" t="t" r="r" b="b"/>
            <a:pathLst>
              <a:path w="1091969" h="349430">
                <a:moveTo>
                  <a:pt x="0" y="0"/>
                </a:moveTo>
                <a:lnTo>
                  <a:pt x="1091969" y="0"/>
                </a:lnTo>
                <a:lnTo>
                  <a:pt x="1091969" y="349430"/>
                </a:lnTo>
                <a:lnTo>
                  <a:pt x="0" y="34943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7"/>
          <p:cNvSpPr/>
          <p:nvPr/>
        </p:nvSpPr>
        <p:spPr>
          <a:xfrm>
            <a:off x="3304613" y="5824860"/>
            <a:ext cx="1637954" cy="524145"/>
          </a:xfrm>
          <a:custGeom>
            <a:avLst/>
            <a:gdLst/>
            <a:ahLst/>
            <a:cxnLst/>
            <a:rect l="l" t="t" r="r" b="b"/>
            <a:pathLst>
              <a:path w="1091969" h="349430">
                <a:moveTo>
                  <a:pt x="0" y="0"/>
                </a:moveTo>
                <a:lnTo>
                  <a:pt x="1091968" y="0"/>
                </a:lnTo>
                <a:lnTo>
                  <a:pt x="1091968" y="349430"/>
                </a:lnTo>
                <a:lnTo>
                  <a:pt x="0" y="34943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Freeform 8"/>
          <p:cNvSpPr/>
          <p:nvPr/>
        </p:nvSpPr>
        <p:spPr>
          <a:xfrm>
            <a:off x="6580519" y="5824860"/>
            <a:ext cx="1637954" cy="524145"/>
          </a:xfrm>
          <a:custGeom>
            <a:avLst/>
            <a:gdLst/>
            <a:ahLst/>
            <a:cxnLst/>
            <a:rect l="l" t="t" r="r" b="b"/>
            <a:pathLst>
              <a:path w="1091969" h="349430">
                <a:moveTo>
                  <a:pt x="0" y="0"/>
                </a:moveTo>
                <a:lnTo>
                  <a:pt x="1091968" y="0"/>
                </a:lnTo>
                <a:lnTo>
                  <a:pt x="1091968" y="349430"/>
                </a:lnTo>
                <a:lnTo>
                  <a:pt x="0" y="34943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0" name="Freeform 10"/>
          <p:cNvSpPr/>
          <p:nvPr/>
        </p:nvSpPr>
        <p:spPr>
          <a:xfrm>
            <a:off x="-798194" y="7726147"/>
            <a:ext cx="19884387" cy="7158380"/>
          </a:xfrm>
          <a:custGeom>
            <a:avLst/>
            <a:gdLst/>
            <a:ahLst/>
            <a:cxnLst/>
            <a:rect l="l" t="t" r="r" b="b"/>
            <a:pathLst>
              <a:path w="13256258" h="4772253">
                <a:moveTo>
                  <a:pt x="0" y="0"/>
                </a:moveTo>
                <a:lnTo>
                  <a:pt x="13256258" y="0"/>
                </a:lnTo>
                <a:lnTo>
                  <a:pt x="13256258" y="4772252"/>
                </a:lnTo>
                <a:lnTo>
                  <a:pt x="0" y="4772252"/>
                </a:lnTo>
                <a:lnTo>
                  <a:pt x="0" y="0"/>
                </a:lnTo>
                <a:close/>
              </a:path>
            </a:pathLst>
          </a:custGeom>
          <a:blipFill>
            <a:blip r:embed="rId7"/>
            <a:stretch>
              <a:fillRect/>
            </a:stretch>
          </a:blipFill>
        </p:spPr>
      </p:sp>
      <p:sp>
        <p:nvSpPr>
          <p:cNvPr id="11" name="Freeform 11"/>
          <p:cNvSpPr/>
          <p:nvPr/>
        </p:nvSpPr>
        <p:spPr>
          <a:xfrm flipH="1">
            <a:off x="15651464" y="-431014"/>
            <a:ext cx="3177845" cy="3777527"/>
          </a:xfrm>
          <a:custGeom>
            <a:avLst/>
            <a:gdLst/>
            <a:ahLst/>
            <a:cxnLst/>
            <a:rect l="l" t="t" r="r" b="b"/>
            <a:pathLst>
              <a:path w="2118563" h="2518351">
                <a:moveTo>
                  <a:pt x="2118562" y="0"/>
                </a:moveTo>
                <a:lnTo>
                  <a:pt x="0" y="0"/>
                </a:lnTo>
                <a:lnTo>
                  <a:pt x="0" y="2518351"/>
                </a:lnTo>
                <a:lnTo>
                  <a:pt x="2118562" y="2518351"/>
                </a:lnTo>
                <a:lnTo>
                  <a:pt x="2118562" y="0"/>
                </a:lnTo>
                <a:close/>
              </a:path>
            </a:pathLst>
          </a:custGeom>
          <a:blipFill>
            <a:blip r:embed="rId8"/>
            <a:stretch>
              <a:fillRect/>
            </a:stretch>
          </a:blipFill>
        </p:spPr>
      </p:sp>
      <p:sp>
        <p:nvSpPr>
          <p:cNvPr id="12" name="TextBox 12"/>
          <p:cNvSpPr txBox="1"/>
          <p:nvPr/>
        </p:nvSpPr>
        <p:spPr>
          <a:xfrm>
            <a:off x="399166" y="2438408"/>
            <a:ext cx="10724752" cy="2462213"/>
          </a:xfrm>
          <a:prstGeom prst="rect">
            <a:avLst/>
          </a:prstGeom>
        </p:spPr>
        <p:txBody>
          <a:bodyPr wrap="square" lIns="0" tIns="0" rIns="0" bIns="0" rtlCol="0" anchor="t">
            <a:spAutoFit/>
          </a:bodyPr>
          <a:lstStyle/>
          <a:p>
            <a:pPr algn="ctr"/>
            <a:r>
              <a:rPr lang="fr-FR" sz="8000" b="1">
                <a:solidFill>
                  <a:srgbClr val="FFFF00"/>
                </a:solidFill>
                <a:latin typeface="Times New Roman" panose="02020603050405020304" pitchFamily="18" charset="0"/>
                <a:cs typeface="Times New Roman" panose="02020603050405020304" pitchFamily="18" charset="0"/>
              </a:rPr>
              <a:t>2. Bài thơ </a:t>
            </a:r>
            <a:endParaRPr lang="vi-VN" sz="8000" b="1" smtClean="0">
              <a:solidFill>
                <a:srgbClr val="FFFF00"/>
              </a:solidFill>
              <a:latin typeface="Times New Roman" panose="02020603050405020304" pitchFamily="18" charset="0"/>
              <a:cs typeface="Times New Roman" panose="02020603050405020304" pitchFamily="18" charset="0"/>
            </a:endParaRPr>
          </a:p>
          <a:p>
            <a:pPr algn="ctr"/>
            <a:r>
              <a:rPr lang="fr-FR" sz="8000" b="1" smtClean="0">
                <a:solidFill>
                  <a:srgbClr val="FFFF00"/>
                </a:solidFill>
                <a:latin typeface="Times New Roman" panose="02020603050405020304" pitchFamily="18" charset="0"/>
                <a:cs typeface="Times New Roman" panose="02020603050405020304" pitchFamily="18" charset="0"/>
              </a:rPr>
              <a:t>“</a:t>
            </a:r>
            <a:r>
              <a:rPr lang="fr-FR" sz="8000" b="1">
                <a:solidFill>
                  <a:srgbClr val="FFFF00"/>
                </a:solidFill>
                <a:latin typeface="Times New Roman" panose="02020603050405020304" pitchFamily="18" charset="0"/>
                <a:cs typeface="Times New Roman" panose="02020603050405020304" pitchFamily="18" charset="0"/>
              </a:rPr>
              <a:t>Đàn ghi ta của Lor-ca”</a:t>
            </a:r>
            <a:endParaRPr lang="en-GB" sz="800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909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3672" y="-370200"/>
            <a:ext cx="19271100" cy="11027401"/>
            <a:chOff x="0" y="0"/>
            <a:chExt cx="25694800" cy="14703201"/>
          </a:xfrm>
        </p:grpSpPr>
        <p:sp>
          <p:nvSpPr>
            <p:cNvPr id="3" name="Freeform 3"/>
            <p:cNvSpPr/>
            <p:nvPr/>
          </p:nvSpPr>
          <p:spPr>
            <a:xfrm>
              <a:off x="12817903" y="7351601"/>
              <a:ext cx="12876897" cy="7351601"/>
            </a:xfrm>
            <a:custGeom>
              <a:avLst/>
              <a:gdLst/>
              <a:ahLst/>
              <a:cxnLst/>
              <a:rect l="l" t="t" r="r" b="b"/>
              <a:pathLst>
                <a:path w="12876897" h="7351601">
                  <a:moveTo>
                    <a:pt x="0" y="0"/>
                  </a:moveTo>
                  <a:lnTo>
                    <a:pt x="12876897" y="0"/>
                  </a:lnTo>
                  <a:lnTo>
                    <a:pt x="12876897" y="7351600"/>
                  </a:lnTo>
                  <a:lnTo>
                    <a:pt x="0" y="7351600"/>
                  </a:lnTo>
                  <a:lnTo>
                    <a:pt x="0" y="0"/>
                  </a:lnTo>
                  <a:close/>
                </a:path>
              </a:pathLst>
            </a:custGeom>
            <a:blipFill>
              <a:blip r:embed="rId2"/>
              <a:stretch>
                <a:fillRect l="-99280" t="-123209" b="-23529"/>
              </a:stretch>
            </a:blipFill>
          </p:spPr>
        </p:sp>
        <p:sp>
          <p:nvSpPr>
            <p:cNvPr id="4" name="Freeform 4"/>
            <p:cNvSpPr/>
            <p:nvPr/>
          </p:nvSpPr>
          <p:spPr>
            <a:xfrm>
              <a:off x="12817903" y="11790"/>
              <a:ext cx="12876897" cy="7599889"/>
            </a:xfrm>
            <a:custGeom>
              <a:avLst/>
              <a:gdLst/>
              <a:ahLst/>
              <a:cxnLst/>
              <a:rect l="l" t="t" r="r" b="b"/>
              <a:pathLst>
                <a:path w="12876897" h="7599889">
                  <a:moveTo>
                    <a:pt x="0" y="0"/>
                  </a:moveTo>
                  <a:lnTo>
                    <a:pt x="12876897" y="0"/>
                  </a:lnTo>
                  <a:lnTo>
                    <a:pt x="12876897" y="7599889"/>
                  </a:lnTo>
                  <a:lnTo>
                    <a:pt x="0" y="7599889"/>
                  </a:lnTo>
                  <a:lnTo>
                    <a:pt x="0" y="0"/>
                  </a:lnTo>
                  <a:close/>
                </a:path>
              </a:pathLst>
            </a:custGeom>
            <a:blipFill>
              <a:blip r:embed="rId2"/>
              <a:stretch>
                <a:fillRect l="-99280" t="-22761" b="-115916"/>
              </a:stretch>
            </a:blipFill>
          </p:spPr>
        </p:sp>
        <p:sp>
          <p:nvSpPr>
            <p:cNvPr id="5" name="Freeform 5"/>
            <p:cNvSpPr/>
            <p:nvPr/>
          </p:nvSpPr>
          <p:spPr>
            <a:xfrm>
              <a:off x="0" y="0"/>
              <a:ext cx="12830603" cy="7611679"/>
            </a:xfrm>
            <a:custGeom>
              <a:avLst/>
              <a:gdLst/>
              <a:ahLst/>
              <a:cxnLst/>
              <a:rect l="l" t="t" r="r" b="b"/>
              <a:pathLst>
                <a:path w="12830603" h="7611679">
                  <a:moveTo>
                    <a:pt x="0" y="0"/>
                  </a:moveTo>
                  <a:lnTo>
                    <a:pt x="12830603" y="0"/>
                  </a:lnTo>
                  <a:lnTo>
                    <a:pt x="12830603" y="7611679"/>
                  </a:lnTo>
                  <a:lnTo>
                    <a:pt x="0" y="7611679"/>
                  </a:lnTo>
                  <a:lnTo>
                    <a:pt x="0" y="0"/>
                  </a:lnTo>
                  <a:close/>
                </a:path>
              </a:pathLst>
            </a:custGeom>
            <a:blipFill>
              <a:blip r:embed="rId2"/>
              <a:stretch>
                <a:fillRect t="-22725" r="-100000" b="-115582"/>
              </a:stretch>
            </a:blipFill>
          </p:spPr>
        </p:sp>
        <p:sp>
          <p:nvSpPr>
            <p:cNvPr id="6" name="Freeform 6"/>
            <p:cNvSpPr/>
            <p:nvPr/>
          </p:nvSpPr>
          <p:spPr>
            <a:xfrm>
              <a:off x="46294" y="7611679"/>
              <a:ext cx="12784309" cy="7079732"/>
            </a:xfrm>
            <a:custGeom>
              <a:avLst/>
              <a:gdLst/>
              <a:ahLst/>
              <a:cxnLst/>
              <a:rect l="l" t="t" r="r" b="b"/>
              <a:pathLst>
                <a:path w="12784309" h="7079732">
                  <a:moveTo>
                    <a:pt x="0" y="0"/>
                  </a:moveTo>
                  <a:lnTo>
                    <a:pt x="12784309" y="0"/>
                  </a:lnTo>
                  <a:lnTo>
                    <a:pt x="12784309" y="7079732"/>
                  </a:lnTo>
                  <a:lnTo>
                    <a:pt x="0" y="7079732"/>
                  </a:lnTo>
                  <a:lnTo>
                    <a:pt x="0" y="0"/>
                  </a:lnTo>
                  <a:close/>
                </a:path>
              </a:pathLst>
            </a:custGeom>
            <a:blipFill>
              <a:blip r:embed="rId2"/>
              <a:stretch>
                <a:fillRect t="-131780" r="-100724" b="-24433"/>
              </a:stretch>
            </a:blipFill>
          </p:spPr>
        </p:sp>
      </p:grpSp>
      <p:sp>
        <p:nvSpPr>
          <p:cNvPr id="7" name="Freeform 7"/>
          <p:cNvSpPr/>
          <p:nvPr/>
        </p:nvSpPr>
        <p:spPr>
          <a:xfrm>
            <a:off x="14054848" y="444246"/>
            <a:ext cx="3677240" cy="3670554"/>
          </a:xfrm>
          <a:custGeom>
            <a:avLst/>
            <a:gdLst/>
            <a:ahLst/>
            <a:cxnLst/>
            <a:rect l="l" t="t" r="r" b="b"/>
            <a:pathLst>
              <a:path w="3677240" h="3670554">
                <a:moveTo>
                  <a:pt x="0" y="0"/>
                </a:moveTo>
                <a:lnTo>
                  <a:pt x="3677240" y="0"/>
                </a:lnTo>
                <a:lnTo>
                  <a:pt x="3677240" y="3670554"/>
                </a:lnTo>
                <a:lnTo>
                  <a:pt x="0" y="367055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10800000">
            <a:off x="419880" y="6179405"/>
            <a:ext cx="3803747" cy="3796831"/>
          </a:xfrm>
          <a:custGeom>
            <a:avLst/>
            <a:gdLst/>
            <a:ahLst/>
            <a:cxnLst/>
            <a:rect l="l" t="t" r="r" b="b"/>
            <a:pathLst>
              <a:path w="3803747" h="3796831">
                <a:moveTo>
                  <a:pt x="0" y="0"/>
                </a:moveTo>
                <a:lnTo>
                  <a:pt x="3803747" y="0"/>
                </a:lnTo>
                <a:lnTo>
                  <a:pt x="3803747" y="3796831"/>
                </a:lnTo>
                <a:lnTo>
                  <a:pt x="0" y="379683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9" name="Group 9"/>
          <p:cNvGrpSpPr/>
          <p:nvPr/>
        </p:nvGrpSpPr>
        <p:grpSpPr>
          <a:xfrm>
            <a:off x="2752790" y="748371"/>
            <a:ext cx="12804191" cy="1505323"/>
            <a:chOff x="0" y="0"/>
            <a:chExt cx="3372297" cy="724245"/>
          </a:xfrm>
        </p:grpSpPr>
        <p:sp>
          <p:nvSpPr>
            <p:cNvPr id="10" name="Freeform 10"/>
            <p:cNvSpPr/>
            <p:nvPr/>
          </p:nvSpPr>
          <p:spPr>
            <a:xfrm>
              <a:off x="0" y="0"/>
              <a:ext cx="3372297" cy="724245"/>
            </a:xfrm>
            <a:custGeom>
              <a:avLst/>
              <a:gdLst/>
              <a:ahLst/>
              <a:cxnLst/>
              <a:rect l="l" t="t" r="r" b="b"/>
              <a:pathLst>
                <a:path w="3372297" h="724245">
                  <a:moveTo>
                    <a:pt x="30837" y="0"/>
                  </a:moveTo>
                  <a:lnTo>
                    <a:pt x="3341461" y="0"/>
                  </a:lnTo>
                  <a:cubicBezTo>
                    <a:pt x="3349639" y="0"/>
                    <a:pt x="3357482" y="3249"/>
                    <a:pt x="3363265" y="9032"/>
                  </a:cubicBezTo>
                  <a:cubicBezTo>
                    <a:pt x="3369048" y="14815"/>
                    <a:pt x="3372297" y="22658"/>
                    <a:pt x="3372297" y="30837"/>
                  </a:cubicBezTo>
                  <a:lnTo>
                    <a:pt x="3372297" y="693408"/>
                  </a:lnTo>
                  <a:cubicBezTo>
                    <a:pt x="3372297" y="710439"/>
                    <a:pt x="3358491" y="724245"/>
                    <a:pt x="3341461" y="724245"/>
                  </a:cubicBezTo>
                  <a:lnTo>
                    <a:pt x="30837" y="724245"/>
                  </a:lnTo>
                  <a:cubicBezTo>
                    <a:pt x="13806" y="724245"/>
                    <a:pt x="0" y="710439"/>
                    <a:pt x="0" y="693408"/>
                  </a:cubicBezTo>
                  <a:lnTo>
                    <a:pt x="0" y="30837"/>
                  </a:lnTo>
                  <a:cubicBezTo>
                    <a:pt x="0" y="13806"/>
                    <a:pt x="13806" y="0"/>
                    <a:pt x="30837" y="0"/>
                  </a:cubicBezTo>
                  <a:close/>
                </a:path>
              </a:pathLst>
            </a:custGeom>
            <a:solidFill>
              <a:srgbClr val="E8E0C8">
                <a:alpha val="84706"/>
              </a:srgbClr>
            </a:solidFill>
          </p:spPr>
        </p:sp>
        <p:sp>
          <p:nvSpPr>
            <p:cNvPr id="11" name="TextBox 11"/>
            <p:cNvSpPr txBox="1"/>
            <p:nvPr/>
          </p:nvSpPr>
          <p:spPr>
            <a:xfrm>
              <a:off x="0" y="-38100"/>
              <a:ext cx="3372297" cy="76234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2" name="Group 12"/>
          <p:cNvGrpSpPr/>
          <p:nvPr/>
        </p:nvGrpSpPr>
        <p:grpSpPr>
          <a:xfrm>
            <a:off x="2741904" y="2823959"/>
            <a:ext cx="12804191" cy="6434342"/>
            <a:chOff x="0" y="0"/>
            <a:chExt cx="3372297" cy="724245"/>
          </a:xfrm>
        </p:grpSpPr>
        <p:sp>
          <p:nvSpPr>
            <p:cNvPr id="13" name="Freeform 13"/>
            <p:cNvSpPr/>
            <p:nvPr/>
          </p:nvSpPr>
          <p:spPr>
            <a:xfrm>
              <a:off x="0" y="0"/>
              <a:ext cx="3372297" cy="724245"/>
            </a:xfrm>
            <a:custGeom>
              <a:avLst/>
              <a:gdLst/>
              <a:ahLst/>
              <a:cxnLst/>
              <a:rect l="l" t="t" r="r" b="b"/>
              <a:pathLst>
                <a:path w="3372297" h="724245">
                  <a:moveTo>
                    <a:pt x="30837" y="0"/>
                  </a:moveTo>
                  <a:lnTo>
                    <a:pt x="3341461" y="0"/>
                  </a:lnTo>
                  <a:cubicBezTo>
                    <a:pt x="3349639" y="0"/>
                    <a:pt x="3357482" y="3249"/>
                    <a:pt x="3363265" y="9032"/>
                  </a:cubicBezTo>
                  <a:cubicBezTo>
                    <a:pt x="3369048" y="14815"/>
                    <a:pt x="3372297" y="22658"/>
                    <a:pt x="3372297" y="30837"/>
                  </a:cubicBezTo>
                  <a:lnTo>
                    <a:pt x="3372297" y="693408"/>
                  </a:lnTo>
                  <a:cubicBezTo>
                    <a:pt x="3372297" y="710439"/>
                    <a:pt x="3358491" y="724245"/>
                    <a:pt x="3341461" y="724245"/>
                  </a:cubicBezTo>
                  <a:lnTo>
                    <a:pt x="30837" y="724245"/>
                  </a:lnTo>
                  <a:cubicBezTo>
                    <a:pt x="13806" y="724245"/>
                    <a:pt x="0" y="710439"/>
                    <a:pt x="0" y="693408"/>
                  </a:cubicBezTo>
                  <a:lnTo>
                    <a:pt x="0" y="30837"/>
                  </a:lnTo>
                  <a:cubicBezTo>
                    <a:pt x="0" y="13806"/>
                    <a:pt x="13806" y="0"/>
                    <a:pt x="30837" y="0"/>
                  </a:cubicBezTo>
                  <a:close/>
                </a:path>
              </a:pathLst>
            </a:custGeom>
            <a:solidFill>
              <a:srgbClr val="E8E0C8">
                <a:alpha val="84706"/>
              </a:srgbClr>
            </a:solidFill>
          </p:spPr>
        </p:sp>
        <p:sp>
          <p:nvSpPr>
            <p:cNvPr id="14" name="TextBox 14"/>
            <p:cNvSpPr txBox="1"/>
            <p:nvPr/>
          </p:nvSpPr>
          <p:spPr>
            <a:xfrm>
              <a:off x="0" y="-38100"/>
              <a:ext cx="3372297" cy="76234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5" name="Freeform 15"/>
          <p:cNvSpPr/>
          <p:nvPr/>
        </p:nvSpPr>
        <p:spPr>
          <a:xfrm>
            <a:off x="3199947" y="1028698"/>
            <a:ext cx="533854" cy="1123139"/>
          </a:xfrm>
          <a:custGeom>
            <a:avLst/>
            <a:gdLst/>
            <a:ahLst/>
            <a:cxnLst/>
            <a:rect l="l" t="t" r="r" b="b"/>
            <a:pathLst>
              <a:path w="645089" h="1464597">
                <a:moveTo>
                  <a:pt x="0" y="0"/>
                </a:moveTo>
                <a:lnTo>
                  <a:pt x="645088" y="0"/>
                </a:lnTo>
                <a:lnTo>
                  <a:pt x="645088" y="1464597"/>
                </a:lnTo>
                <a:lnTo>
                  <a:pt x="0" y="146459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6" name="Freeform 16"/>
          <p:cNvSpPr/>
          <p:nvPr/>
        </p:nvSpPr>
        <p:spPr>
          <a:xfrm>
            <a:off x="3061081" y="4346323"/>
            <a:ext cx="956679" cy="1664130"/>
          </a:xfrm>
          <a:custGeom>
            <a:avLst/>
            <a:gdLst/>
            <a:ahLst/>
            <a:cxnLst/>
            <a:rect l="l" t="t" r="r" b="b"/>
            <a:pathLst>
              <a:path w="956679" h="1664130">
                <a:moveTo>
                  <a:pt x="0" y="0"/>
                </a:moveTo>
                <a:lnTo>
                  <a:pt x="956678" y="0"/>
                </a:lnTo>
                <a:lnTo>
                  <a:pt x="956678" y="1664131"/>
                </a:lnTo>
                <a:lnTo>
                  <a:pt x="0" y="166413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7" name="TextBox 17"/>
          <p:cNvSpPr txBox="1"/>
          <p:nvPr/>
        </p:nvSpPr>
        <p:spPr>
          <a:xfrm>
            <a:off x="4223627" y="1305917"/>
            <a:ext cx="10971517" cy="615553"/>
          </a:xfrm>
          <a:prstGeom prst="rect">
            <a:avLst/>
          </a:prstGeom>
        </p:spPr>
        <p:txBody>
          <a:bodyPr lIns="0" tIns="0" rIns="0" bIns="0" rtlCol="0" anchor="t">
            <a:spAutoFit/>
          </a:bodyPr>
          <a:lstStyle/>
          <a:p>
            <a:pPr algn="just"/>
            <a:r>
              <a:rPr lang="fr-FR" sz="4000" b="1">
                <a:latin typeface="Times New Roman" panose="02020603050405020304" pitchFamily="18" charset="0"/>
                <a:cs typeface="Times New Roman" panose="02020603050405020304" pitchFamily="18" charset="0"/>
              </a:rPr>
              <a:t>Xuất xứ: </a:t>
            </a:r>
            <a:r>
              <a:rPr lang="en-US" sz="4000">
                <a:latin typeface="Times New Roman" panose="02020603050405020304" pitchFamily="18" charset="0"/>
                <a:cs typeface="Times New Roman" panose="02020603050405020304" pitchFamily="18" charset="0"/>
              </a:rPr>
              <a:t>Rút trong tập </a:t>
            </a:r>
            <a:r>
              <a:rPr lang="en-US" sz="4000" i="1">
                <a:latin typeface="Times New Roman" panose="02020603050405020304" pitchFamily="18" charset="0"/>
                <a:cs typeface="Times New Roman" panose="02020603050405020304" pitchFamily="18" charset="0"/>
              </a:rPr>
              <a:t>Khối vuông ru-bích </a:t>
            </a:r>
            <a:r>
              <a:rPr lang="fr-FR" sz="4000">
                <a:latin typeface="Times New Roman" panose="02020603050405020304" pitchFamily="18" charset="0"/>
                <a:cs typeface="Times New Roman" panose="02020603050405020304" pitchFamily="18" charset="0"/>
              </a:rPr>
              <a:t>(1985)</a:t>
            </a:r>
            <a:endParaRPr lang="en-GB" sz="4000">
              <a:solidFill>
                <a:prstClr val="black"/>
              </a:solidFill>
              <a:latin typeface="Times New Roman" panose="02020603050405020304" pitchFamily="18" charset="0"/>
              <a:cs typeface="Times New Roman" panose="02020603050405020304" pitchFamily="18" charset="0"/>
            </a:endParaRPr>
          </a:p>
        </p:txBody>
      </p:sp>
      <p:sp>
        <p:nvSpPr>
          <p:cNvPr id="19" name="TextBox 19"/>
          <p:cNvSpPr txBox="1"/>
          <p:nvPr/>
        </p:nvSpPr>
        <p:spPr>
          <a:xfrm>
            <a:off x="4297804" y="2960244"/>
            <a:ext cx="10971517" cy="6155531"/>
          </a:xfrm>
          <a:prstGeom prst="rect">
            <a:avLst/>
          </a:prstGeom>
        </p:spPr>
        <p:txBody>
          <a:bodyPr lIns="0" tIns="0" rIns="0" bIns="0" rtlCol="0" anchor="t">
            <a:spAutoFit/>
          </a:bodyPr>
          <a:lstStyle/>
          <a:p>
            <a:pPr algn="just"/>
            <a:r>
              <a:rPr lang="en-US" sz="4000" b="1">
                <a:latin typeface="Times New Roman" panose="02020603050405020304" pitchFamily="18" charset="0"/>
                <a:cs typeface="Times New Roman" panose="02020603050405020304" pitchFamily="18" charset="0"/>
              </a:rPr>
              <a:t>Tập thơ </a:t>
            </a:r>
            <a:r>
              <a:rPr lang="en-US" sz="4000" b="1" i="1">
                <a:latin typeface="Times New Roman" panose="02020603050405020304" pitchFamily="18" charset="0"/>
                <a:cs typeface="Times New Roman" panose="02020603050405020304" pitchFamily="18" charset="0"/>
              </a:rPr>
              <a:t>Khối vuông ru-bích: </a:t>
            </a:r>
            <a:endParaRPr lang="en-GB" sz="4000">
              <a:latin typeface="Times New Roman" panose="02020603050405020304" pitchFamily="18" charset="0"/>
              <a:cs typeface="Times New Roman" panose="02020603050405020304" pitchFamily="18" charset="0"/>
            </a:endParaRPr>
          </a:p>
          <a:p>
            <a:pPr algn="just"/>
            <a:r>
              <a:rPr lang="en-US" sz="4000" i="1">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Tập thơ thể hiện quan niệm sâu sắc, độc đáo của Thanh Thảo về thơ và cấu trúc thơ: Tác phẩm thơ ca giống như một khối vuông ru bích. Dù bề mặt các ô màu có hỗn loạn nhưng tất cả vẫn tuân theo một quy luật vận hành.</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Những hình ảnh thơ trong các bài thơ, nhìn bề ngoài là sự lộn xộn nhưng thực chất chúng được kết dính với nhau bằng thứ keo chắc chắn từ tư tưởng nghệ thuật và hình tượng thẩm mĩ. </a:t>
            </a:r>
            <a:endParaRPr lang="en-GB" sz="4000">
              <a:solidFill>
                <a:prstClr val="black"/>
              </a:solidFill>
              <a:latin typeface="Times New Roman" panose="02020603050405020304" pitchFamily="18" charset="0"/>
              <a:cs typeface="Times New Roman" panose="02020603050405020304" pitchFamily="18" charset="0"/>
            </a:endParaRPr>
          </a:p>
        </p:txBody>
      </p:sp>
      <p:sp>
        <p:nvSpPr>
          <p:cNvPr id="20" name="Freeform 20"/>
          <p:cNvSpPr/>
          <p:nvPr/>
        </p:nvSpPr>
        <p:spPr>
          <a:xfrm>
            <a:off x="14973543" y="6931501"/>
            <a:ext cx="2968074" cy="2990503"/>
          </a:xfrm>
          <a:custGeom>
            <a:avLst/>
            <a:gdLst/>
            <a:ahLst/>
            <a:cxnLst/>
            <a:rect l="l" t="t" r="r" b="b"/>
            <a:pathLst>
              <a:path w="2968074" h="2990503">
                <a:moveTo>
                  <a:pt x="0" y="0"/>
                </a:moveTo>
                <a:lnTo>
                  <a:pt x="2968074" y="0"/>
                </a:lnTo>
                <a:lnTo>
                  <a:pt x="2968074" y="2990503"/>
                </a:lnTo>
                <a:lnTo>
                  <a:pt x="0" y="2990503"/>
                </a:lnTo>
                <a:lnTo>
                  <a:pt x="0" y="0"/>
                </a:lnTo>
                <a:close/>
              </a:path>
            </a:pathLst>
          </a:custGeom>
          <a:blipFill>
            <a:blip r:embed="rId9"/>
            <a:stretch>
              <a:fillRect/>
            </a:stretch>
          </a:blipFill>
        </p:spPr>
      </p:sp>
      <p:sp>
        <p:nvSpPr>
          <p:cNvPr id="21" name="Freeform 21"/>
          <p:cNvSpPr/>
          <p:nvPr/>
        </p:nvSpPr>
        <p:spPr>
          <a:xfrm rot="-798381">
            <a:off x="1294169" y="1197737"/>
            <a:ext cx="1750314" cy="2412714"/>
          </a:xfrm>
          <a:custGeom>
            <a:avLst/>
            <a:gdLst/>
            <a:ahLst/>
            <a:cxnLst/>
            <a:rect l="l" t="t" r="r" b="b"/>
            <a:pathLst>
              <a:path w="1750314" h="2412714">
                <a:moveTo>
                  <a:pt x="0" y="0"/>
                </a:moveTo>
                <a:lnTo>
                  <a:pt x="1750314" y="0"/>
                </a:lnTo>
                <a:lnTo>
                  <a:pt x="1750314" y="2412714"/>
                </a:lnTo>
                <a:lnTo>
                  <a:pt x="0" y="241271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Tree>
    <p:extLst>
      <p:ext uri="{BB962C8B-B14F-4D97-AF65-F5344CB8AC3E}">
        <p14:creationId xmlns:p14="http://schemas.microsoft.com/office/powerpoint/2010/main" val="66710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par>
                                <p:cTn id="19" presetID="16" presetClass="entr" presetSubtype="2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3672" y="-370200"/>
            <a:ext cx="19271100" cy="11027401"/>
            <a:chOff x="0" y="0"/>
            <a:chExt cx="25694800" cy="14703201"/>
          </a:xfrm>
        </p:grpSpPr>
        <p:sp>
          <p:nvSpPr>
            <p:cNvPr id="3" name="Freeform 3"/>
            <p:cNvSpPr/>
            <p:nvPr/>
          </p:nvSpPr>
          <p:spPr>
            <a:xfrm>
              <a:off x="12817903" y="7351601"/>
              <a:ext cx="12876897" cy="7351601"/>
            </a:xfrm>
            <a:custGeom>
              <a:avLst/>
              <a:gdLst/>
              <a:ahLst/>
              <a:cxnLst/>
              <a:rect l="l" t="t" r="r" b="b"/>
              <a:pathLst>
                <a:path w="12876897" h="7351601">
                  <a:moveTo>
                    <a:pt x="0" y="0"/>
                  </a:moveTo>
                  <a:lnTo>
                    <a:pt x="12876897" y="0"/>
                  </a:lnTo>
                  <a:lnTo>
                    <a:pt x="12876897" y="7351600"/>
                  </a:lnTo>
                  <a:lnTo>
                    <a:pt x="0" y="7351600"/>
                  </a:lnTo>
                  <a:lnTo>
                    <a:pt x="0" y="0"/>
                  </a:lnTo>
                  <a:close/>
                </a:path>
              </a:pathLst>
            </a:custGeom>
            <a:blipFill>
              <a:blip r:embed="rId2"/>
              <a:stretch>
                <a:fillRect l="-99280" t="-123209" b="-23529"/>
              </a:stretch>
            </a:blipFill>
          </p:spPr>
        </p:sp>
        <p:sp>
          <p:nvSpPr>
            <p:cNvPr id="4" name="Freeform 4"/>
            <p:cNvSpPr/>
            <p:nvPr/>
          </p:nvSpPr>
          <p:spPr>
            <a:xfrm>
              <a:off x="12817903" y="11790"/>
              <a:ext cx="12876897" cy="7599889"/>
            </a:xfrm>
            <a:custGeom>
              <a:avLst/>
              <a:gdLst/>
              <a:ahLst/>
              <a:cxnLst/>
              <a:rect l="l" t="t" r="r" b="b"/>
              <a:pathLst>
                <a:path w="12876897" h="7599889">
                  <a:moveTo>
                    <a:pt x="0" y="0"/>
                  </a:moveTo>
                  <a:lnTo>
                    <a:pt x="12876897" y="0"/>
                  </a:lnTo>
                  <a:lnTo>
                    <a:pt x="12876897" y="7599889"/>
                  </a:lnTo>
                  <a:lnTo>
                    <a:pt x="0" y="7599889"/>
                  </a:lnTo>
                  <a:lnTo>
                    <a:pt x="0" y="0"/>
                  </a:lnTo>
                  <a:close/>
                </a:path>
              </a:pathLst>
            </a:custGeom>
            <a:blipFill>
              <a:blip r:embed="rId2"/>
              <a:stretch>
                <a:fillRect l="-99280" t="-22761" b="-115916"/>
              </a:stretch>
            </a:blipFill>
          </p:spPr>
        </p:sp>
        <p:sp>
          <p:nvSpPr>
            <p:cNvPr id="5" name="Freeform 5"/>
            <p:cNvSpPr/>
            <p:nvPr/>
          </p:nvSpPr>
          <p:spPr>
            <a:xfrm>
              <a:off x="0" y="0"/>
              <a:ext cx="12830603" cy="7611679"/>
            </a:xfrm>
            <a:custGeom>
              <a:avLst/>
              <a:gdLst/>
              <a:ahLst/>
              <a:cxnLst/>
              <a:rect l="l" t="t" r="r" b="b"/>
              <a:pathLst>
                <a:path w="12830603" h="7611679">
                  <a:moveTo>
                    <a:pt x="0" y="0"/>
                  </a:moveTo>
                  <a:lnTo>
                    <a:pt x="12830603" y="0"/>
                  </a:lnTo>
                  <a:lnTo>
                    <a:pt x="12830603" y="7611679"/>
                  </a:lnTo>
                  <a:lnTo>
                    <a:pt x="0" y="7611679"/>
                  </a:lnTo>
                  <a:lnTo>
                    <a:pt x="0" y="0"/>
                  </a:lnTo>
                  <a:close/>
                </a:path>
              </a:pathLst>
            </a:custGeom>
            <a:blipFill>
              <a:blip r:embed="rId2"/>
              <a:stretch>
                <a:fillRect t="-22725" r="-100000" b="-115582"/>
              </a:stretch>
            </a:blipFill>
          </p:spPr>
        </p:sp>
        <p:sp>
          <p:nvSpPr>
            <p:cNvPr id="6" name="Freeform 6"/>
            <p:cNvSpPr/>
            <p:nvPr/>
          </p:nvSpPr>
          <p:spPr>
            <a:xfrm>
              <a:off x="46294" y="7611679"/>
              <a:ext cx="12784309" cy="7079732"/>
            </a:xfrm>
            <a:custGeom>
              <a:avLst/>
              <a:gdLst/>
              <a:ahLst/>
              <a:cxnLst/>
              <a:rect l="l" t="t" r="r" b="b"/>
              <a:pathLst>
                <a:path w="12784309" h="7079732">
                  <a:moveTo>
                    <a:pt x="0" y="0"/>
                  </a:moveTo>
                  <a:lnTo>
                    <a:pt x="12784309" y="0"/>
                  </a:lnTo>
                  <a:lnTo>
                    <a:pt x="12784309" y="7079732"/>
                  </a:lnTo>
                  <a:lnTo>
                    <a:pt x="0" y="7079732"/>
                  </a:lnTo>
                  <a:lnTo>
                    <a:pt x="0" y="0"/>
                  </a:lnTo>
                  <a:close/>
                </a:path>
              </a:pathLst>
            </a:custGeom>
            <a:blipFill>
              <a:blip r:embed="rId2"/>
              <a:stretch>
                <a:fillRect t="-131780" r="-100724" b="-24433"/>
              </a:stretch>
            </a:blipFill>
          </p:spPr>
        </p:sp>
      </p:grpSp>
      <p:grpSp>
        <p:nvGrpSpPr>
          <p:cNvPr id="7" name="Group 7"/>
          <p:cNvGrpSpPr/>
          <p:nvPr/>
        </p:nvGrpSpPr>
        <p:grpSpPr>
          <a:xfrm>
            <a:off x="3157037" y="3944506"/>
            <a:ext cx="11973926" cy="2397988"/>
            <a:chOff x="0" y="0"/>
            <a:chExt cx="3153627" cy="631569"/>
          </a:xfrm>
        </p:grpSpPr>
        <p:sp>
          <p:nvSpPr>
            <p:cNvPr id="8" name="Freeform 8"/>
            <p:cNvSpPr/>
            <p:nvPr/>
          </p:nvSpPr>
          <p:spPr>
            <a:xfrm>
              <a:off x="0" y="0"/>
              <a:ext cx="3153626" cy="631569"/>
            </a:xfrm>
            <a:custGeom>
              <a:avLst/>
              <a:gdLst/>
              <a:ahLst/>
              <a:cxnLst/>
              <a:rect l="l" t="t" r="r" b="b"/>
              <a:pathLst>
                <a:path w="3153626" h="631569">
                  <a:moveTo>
                    <a:pt x="32975" y="0"/>
                  </a:moveTo>
                  <a:lnTo>
                    <a:pt x="3120652" y="0"/>
                  </a:lnTo>
                  <a:cubicBezTo>
                    <a:pt x="3129397" y="0"/>
                    <a:pt x="3137784" y="3474"/>
                    <a:pt x="3143968" y="9658"/>
                  </a:cubicBezTo>
                  <a:cubicBezTo>
                    <a:pt x="3150152" y="15842"/>
                    <a:pt x="3153626" y="24229"/>
                    <a:pt x="3153626" y="32975"/>
                  </a:cubicBezTo>
                  <a:lnTo>
                    <a:pt x="3153626" y="598594"/>
                  </a:lnTo>
                  <a:cubicBezTo>
                    <a:pt x="3153626" y="616805"/>
                    <a:pt x="3138863" y="631569"/>
                    <a:pt x="3120652" y="631569"/>
                  </a:cubicBezTo>
                  <a:lnTo>
                    <a:pt x="32975" y="631569"/>
                  </a:lnTo>
                  <a:cubicBezTo>
                    <a:pt x="24229" y="631569"/>
                    <a:pt x="15842" y="628095"/>
                    <a:pt x="9658" y="621911"/>
                  </a:cubicBezTo>
                  <a:cubicBezTo>
                    <a:pt x="3474" y="615727"/>
                    <a:pt x="0" y="607339"/>
                    <a:pt x="0" y="598594"/>
                  </a:cubicBezTo>
                  <a:lnTo>
                    <a:pt x="0" y="32975"/>
                  </a:lnTo>
                  <a:cubicBezTo>
                    <a:pt x="0" y="24229"/>
                    <a:pt x="3474" y="15842"/>
                    <a:pt x="9658" y="9658"/>
                  </a:cubicBezTo>
                  <a:cubicBezTo>
                    <a:pt x="15842" y="3474"/>
                    <a:pt x="24229" y="0"/>
                    <a:pt x="32975" y="0"/>
                  </a:cubicBezTo>
                  <a:close/>
                </a:path>
              </a:pathLst>
            </a:custGeom>
            <a:solidFill>
              <a:srgbClr val="E8E0C8">
                <a:alpha val="89804"/>
              </a:srgbClr>
            </a:solidFill>
          </p:spPr>
        </p:sp>
        <p:sp>
          <p:nvSpPr>
            <p:cNvPr id="9" name="TextBox 9"/>
            <p:cNvSpPr txBox="1"/>
            <p:nvPr/>
          </p:nvSpPr>
          <p:spPr>
            <a:xfrm>
              <a:off x="0" y="-38100"/>
              <a:ext cx="3153627" cy="669669"/>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0" name="TextBox 10"/>
          <p:cNvSpPr txBox="1"/>
          <p:nvPr/>
        </p:nvSpPr>
        <p:spPr>
          <a:xfrm>
            <a:off x="3593850" y="4332505"/>
            <a:ext cx="11100296" cy="1477328"/>
          </a:xfrm>
          <a:prstGeom prst="rect">
            <a:avLst/>
          </a:prstGeom>
        </p:spPr>
        <p:txBody>
          <a:bodyPr lIns="0" tIns="0" rIns="0" bIns="0" rtlCol="0" anchor="t">
            <a:spAutoFit/>
          </a:bodyPr>
          <a:lstStyle/>
          <a:p>
            <a:r>
              <a:rPr lang="en-US" sz="9600" b="1">
                <a:latin typeface="Times New Roman" panose="02020603050405020304" pitchFamily="18" charset="0"/>
                <a:cs typeface="Times New Roman" panose="02020603050405020304" pitchFamily="18" charset="0"/>
              </a:rPr>
              <a:t>III. Đọc hiểu văn bản</a:t>
            </a:r>
            <a:endParaRPr lang="en-GB" sz="9600">
              <a:latin typeface="Times New Roman" panose="02020603050405020304" pitchFamily="18" charset="0"/>
              <a:cs typeface="Times New Roman" panose="02020603050405020304" pitchFamily="18" charset="0"/>
            </a:endParaRPr>
          </a:p>
        </p:txBody>
      </p:sp>
      <p:sp>
        <p:nvSpPr>
          <p:cNvPr id="11" name="Freeform 11"/>
          <p:cNvSpPr/>
          <p:nvPr/>
        </p:nvSpPr>
        <p:spPr>
          <a:xfrm>
            <a:off x="4461440" y="2530366"/>
            <a:ext cx="10016506" cy="5208583"/>
          </a:xfrm>
          <a:custGeom>
            <a:avLst/>
            <a:gdLst/>
            <a:ahLst/>
            <a:cxnLst/>
            <a:rect l="l" t="t" r="r" b="b"/>
            <a:pathLst>
              <a:path w="10016506" h="5208583">
                <a:moveTo>
                  <a:pt x="0" y="0"/>
                </a:moveTo>
                <a:lnTo>
                  <a:pt x="10016506" y="0"/>
                </a:lnTo>
                <a:lnTo>
                  <a:pt x="10016506" y="5208583"/>
                </a:lnTo>
                <a:lnTo>
                  <a:pt x="0" y="520858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279672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2192000" h="6858000">
                <a:moveTo>
                  <a:pt x="0" y="0"/>
                </a:moveTo>
                <a:lnTo>
                  <a:pt x="12192000" y="0"/>
                </a:lnTo>
                <a:lnTo>
                  <a:pt x="12192000" y="6858000"/>
                </a:lnTo>
                <a:lnTo>
                  <a:pt x="0" y="6858000"/>
                </a:lnTo>
                <a:lnTo>
                  <a:pt x="0" y="0"/>
                </a:lnTo>
                <a:close/>
              </a:path>
            </a:pathLst>
          </a:custGeom>
          <a:blipFill>
            <a:blip r:embed="rId4"/>
            <a:stretch>
              <a:fillRect t="-9222" b="-9222"/>
            </a:stretch>
          </a:blipFill>
        </p:spPr>
      </p:sp>
      <p:sp>
        <p:nvSpPr>
          <p:cNvPr id="3" name="Freeform 3"/>
          <p:cNvSpPr/>
          <p:nvPr/>
        </p:nvSpPr>
        <p:spPr>
          <a:xfrm>
            <a:off x="2172132" y="-2757749"/>
            <a:ext cx="13943736" cy="13943736"/>
          </a:xfrm>
          <a:custGeom>
            <a:avLst/>
            <a:gdLst/>
            <a:ahLst/>
            <a:cxnLst/>
            <a:rect l="l" t="t" r="r" b="b"/>
            <a:pathLst>
              <a:path w="9295824" h="9295824">
                <a:moveTo>
                  <a:pt x="0" y="0"/>
                </a:moveTo>
                <a:lnTo>
                  <a:pt x="9295824" y="0"/>
                </a:lnTo>
                <a:lnTo>
                  <a:pt x="9295824" y="9295824"/>
                </a:lnTo>
                <a:lnTo>
                  <a:pt x="0" y="929582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TextBox 9"/>
          <p:cNvSpPr txBox="1"/>
          <p:nvPr/>
        </p:nvSpPr>
        <p:spPr>
          <a:xfrm>
            <a:off x="6396225" y="7790833"/>
            <a:ext cx="5495550" cy="1207388"/>
          </a:xfrm>
          <a:prstGeom prst="rect">
            <a:avLst/>
          </a:prstGeom>
        </p:spPr>
        <p:txBody>
          <a:bodyPr lIns="76200" tIns="76200" rIns="76200" bIns="76200" rtlCol="0" anchor="ctr"/>
          <a:lstStyle/>
          <a:p>
            <a:pPr algn="ctr">
              <a:lnSpc>
                <a:spcPts val="5879"/>
              </a:lnSpc>
            </a:pPr>
            <a:endParaRPr sz="2700">
              <a:solidFill>
                <a:prstClr val="black"/>
              </a:solidFill>
            </a:endParaRPr>
          </a:p>
        </p:txBody>
      </p:sp>
      <p:grpSp>
        <p:nvGrpSpPr>
          <p:cNvPr id="6" name="Group 7"/>
          <p:cNvGrpSpPr/>
          <p:nvPr/>
        </p:nvGrpSpPr>
        <p:grpSpPr>
          <a:xfrm>
            <a:off x="3157037" y="333311"/>
            <a:ext cx="11973926" cy="1685989"/>
            <a:chOff x="0" y="0"/>
            <a:chExt cx="3153627" cy="631569"/>
          </a:xfrm>
        </p:grpSpPr>
        <p:sp>
          <p:nvSpPr>
            <p:cNvPr id="7" name="Freeform 8"/>
            <p:cNvSpPr/>
            <p:nvPr/>
          </p:nvSpPr>
          <p:spPr>
            <a:xfrm>
              <a:off x="0" y="0"/>
              <a:ext cx="3153626" cy="631569"/>
            </a:xfrm>
            <a:custGeom>
              <a:avLst/>
              <a:gdLst/>
              <a:ahLst/>
              <a:cxnLst/>
              <a:rect l="l" t="t" r="r" b="b"/>
              <a:pathLst>
                <a:path w="3153626" h="631569">
                  <a:moveTo>
                    <a:pt x="32975" y="0"/>
                  </a:moveTo>
                  <a:lnTo>
                    <a:pt x="3120652" y="0"/>
                  </a:lnTo>
                  <a:cubicBezTo>
                    <a:pt x="3129397" y="0"/>
                    <a:pt x="3137784" y="3474"/>
                    <a:pt x="3143968" y="9658"/>
                  </a:cubicBezTo>
                  <a:cubicBezTo>
                    <a:pt x="3150152" y="15842"/>
                    <a:pt x="3153626" y="24229"/>
                    <a:pt x="3153626" y="32975"/>
                  </a:cubicBezTo>
                  <a:lnTo>
                    <a:pt x="3153626" y="598594"/>
                  </a:lnTo>
                  <a:cubicBezTo>
                    <a:pt x="3153626" y="616805"/>
                    <a:pt x="3138863" y="631569"/>
                    <a:pt x="3120652" y="631569"/>
                  </a:cubicBezTo>
                  <a:lnTo>
                    <a:pt x="32975" y="631569"/>
                  </a:lnTo>
                  <a:cubicBezTo>
                    <a:pt x="24229" y="631569"/>
                    <a:pt x="15842" y="628095"/>
                    <a:pt x="9658" y="621911"/>
                  </a:cubicBezTo>
                  <a:cubicBezTo>
                    <a:pt x="3474" y="615727"/>
                    <a:pt x="0" y="607339"/>
                    <a:pt x="0" y="598594"/>
                  </a:cubicBezTo>
                  <a:lnTo>
                    <a:pt x="0" y="32975"/>
                  </a:lnTo>
                  <a:cubicBezTo>
                    <a:pt x="0" y="24229"/>
                    <a:pt x="3474" y="15842"/>
                    <a:pt x="9658" y="9658"/>
                  </a:cubicBezTo>
                  <a:cubicBezTo>
                    <a:pt x="15842" y="3474"/>
                    <a:pt x="24229" y="0"/>
                    <a:pt x="32975" y="0"/>
                  </a:cubicBezTo>
                  <a:close/>
                </a:path>
              </a:pathLst>
            </a:custGeom>
            <a:solidFill>
              <a:srgbClr val="E8E0C8">
                <a:alpha val="89804"/>
              </a:srgbClr>
            </a:solidFill>
          </p:spPr>
        </p:sp>
        <p:sp>
          <p:nvSpPr>
            <p:cNvPr id="8" name="TextBox 9"/>
            <p:cNvSpPr txBox="1"/>
            <p:nvPr/>
          </p:nvSpPr>
          <p:spPr>
            <a:xfrm>
              <a:off x="0" y="-38100"/>
              <a:ext cx="3153627" cy="669669"/>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0" name="TextBox 10"/>
          <p:cNvSpPr txBox="1"/>
          <p:nvPr/>
        </p:nvSpPr>
        <p:spPr>
          <a:xfrm>
            <a:off x="3593850" y="537247"/>
            <a:ext cx="11100296" cy="830997"/>
          </a:xfrm>
          <a:prstGeom prst="rect">
            <a:avLst/>
          </a:prstGeom>
        </p:spPr>
        <p:txBody>
          <a:bodyPr lIns="0" tIns="0" rIns="0" bIns="0" rtlCol="0" anchor="t">
            <a:spAutoFit/>
          </a:bodyPr>
          <a:lstStyle/>
          <a:p>
            <a:r>
              <a:rPr lang="en-US" sz="5400" b="1">
                <a:latin typeface="Times New Roman" panose="02020603050405020304" pitchFamily="18" charset="0"/>
                <a:cs typeface="Times New Roman" panose="02020603050405020304" pitchFamily="18" charset="0"/>
              </a:rPr>
              <a:t>1. Đọc và nhận diện hình thức bài thơ </a:t>
            </a:r>
            <a:endParaRPr lang="en-GB" sz="5400">
              <a:latin typeface="Times New Roman" panose="02020603050405020304" pitchFamily="18" charset="0"/>
              <a:cs typeface="Times New Roman" panose="02020603050405020304" pitchFamily="18" charset="0"/>
            </a:endParaRPr>
          </a:p>
        </p:txBody>
      </p:sp>
      <p:pic>
        <p:nvPicPr>
          <p:cNvPr id="4" name="Video 2. Bài 8.1.Lorc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190998" y="2438399"/>
            <a:ext cx="9906000" cy="74295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585963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3672" y="-370200"/>
            <a:ext cx="19271100" cy="11027401"/>
            <a:chOff x="0" y="0"/>
            <a:chExt cx="25694800" cy="14703201"/>
          </a:xfrm>
        </p:grpSpPr>
        <p:sp>
          <p:nvSpPr>
            <p:cNvPr id="3" name="Freeform 3"/>
            <p:cNvSpPr/>
            <p:nvPr/>
          </p:nvSpPr>
          <p:spPr>
            <a:xfrm>
              <a:off x="12817903" y="7351601"/>
              <a:ext cx="12876897" cy="7351601"/>
            </a:xfrm>
            <a:custGeom>
              <a:avLst/>
              <a:gdLst/>
              <a:ahLst/>
              <a:cxnLst/>
              <a:rect l="l" t="t" r="r" b="b"/>
              <a:pathLst>
                <a:path w="12876897" h="7351601">
                  <a:moveTo>
                    <a:pt x="0" y="0"/>
                  </a:moveTo>
                  <a:lnTo>
                    <a:pt x="12876897" y="0"/>
                  </a:lnTo>
                  <a:lnTo>
                    <a:pt x="12876897" y="7351600"/>
                  </a:lnTo>
                  <a:lnTo>
                    <a:pt x="0" y="7351600"/>
                  </a:lnTo>
                  <a:lnTo>
                    <a:pt x="0" y="0"/>
                  </a:lnTo>
                  <a:close/>
                </a:path>
              </a:pathLst>
            </a:custGeom>
            <a:blipFill>
              <a:blip r:embed="rId2"/>
              <a:stretch>
                <a:fillRect l="-99280" t="-123209" b="-23529"/>
              </a:stretch>
            </a:blipFill>
          </p:spPr>
        </p:sp>
        <p:sp>
          <p:nvSpPr>
            <p:cNvPr id="4" name="Freeform 4"/>
            <p:cNvSpPr/>
            <p:nvPr/>
          </p:nvSpPr>
          <p:spPr>
            <a:xfrm>
              <a:off x="12817903" y="11790"/>
              <a:ext cx="12876897" cy="7599889"/>
            </a:xfrm>
            <a:custGeom>
              <a:avLst/>
              <a:gdLst/>
              <a:ahLst/>
              <a:cxnLst/>
              <a:rect l="l" t="t" r="r" b="b"/>
              <a:pathLst>
                <a:path w="12876897" h="7599889">
                  <a:moveTo>
                    <a:pt x="0" y="0"/>
                  </a:moveTo>
                  <a:lnTo>
                    <a:pt x="12876897" y="0"/>
                  </a:lnTo>
                  <a:lnTo>
                    <a:pt x="12876897" y="7599889"/>
                  </a:lnTo>
                  <a:lnTo>
                    <a:pt x="0" y="7599889"/>
                  </a:lnTo>
                  <a:lnTo>
                    <a:pt x="0" y="0"/>
                  </a:lnTo>
                  <a:close/>
                </a:path>
              </a:pathLst>
            </a:custGeom>
            <a:blipFill>
              <a:blip r:embed="rId2"/>
              <a:stretch>
                <a:fillRect l="-99280" t="-22761" b="-115916"/>
              </a:stretch>
            </a:blipFill>
          </p:spPr>
        </p:sp>
        <p:sp>
          <p:nvSpPr>
            <p:cNvPr id="5" name="Freeform 5"/>
            <p:cNvSpPr/>
            <p:nvPr/>
          </p:nvSpPr>
          <p:spPr>
            <a:xfrm>
              <a:off x="0" y="0"/>
              <a:ext cx="12830603" cy="7611679"/>
            </a:xfrm>
            <a:custGeom>
              <a:avLst/>
              <a:gdLst/>
              <a:ahLst/>
              <a:cxnLst/>
              <a:rect l="l" t="t" r="r" b="b"/>
              <a:pathLst>
                <a:path w="12830603" h="7611679">
                  <a:moveTo>
                    <a:pt x="0" y="0"/>
                  </a:moveTo>
                  <a:lnTo>
                    <a:pt x="12830603" y="0"/>
                  </a:lnTo>
                  <a:lnTo>
                    <a:pt x="12830603" y="7611679"/>
                  </a:lnTo>
                  <a:lnTo>
                    <a:pt x="0" y="7611679"/>
                  </a:lnTo>
                  <a:lnTo>
                    <a:pt x="0" y="0"/>
                  </a:lnTo>
                  <a:close/>
                </a:path>
              </a:pathLst>
            </a:custGeom>
            <a:blipFill>
              <a:blip r:embed="rId2"/>
              <a:stretch>
                <a:fillRect t="-22725" r="-100000" b="-115582"/>
              </a:stretch>
            </a:blipFill>
          </p:spPr>
        </p:sp>
        <p:sp>
          <p:nvSpPr>
            <p:cNvPr id="6" name="Freeform 6"/>
            <p:cNvSpPr/>
            <p:nvPr/>
          </p:nvSpPr>
          <p:spPr>
            <a:xfrm>
              <a:off x="46294" y="7611679"/>
              <a:ext cx="12784309" cy="7079732"/>
            </a:xfrm>
            <a:custGeom>
              <a:avLst/>
              <a:gdLst/>
              <a:ahLst/>
              <a:cxnLst/>
              <a:rect l="l" t="t" r="r" b="b"/>
              <a:pathLst>
                <a:path w="12784309" h="7079732">
                  <a:moveTo>
                    <a:pt x="0" y="0"/>
                  </a:moveTo>
                  <a:lnTo>
                    <a:pt x="12784309" y="0"/>
                  </a:lnTo>
                  <a:lnTo>
                    <a:pt x="12784309" y="7079732"/>
                  </a:lnTo>
                  <a:lnTo>
                    <a:pt x="0" y="7079732"/>
                  </a:lnTo>
                  <a:lnTo>
                    <a:pt x="0" y="0"/>
                  </a:lnTo>
                  <a:close/>
                </a:path>
              </a:pathLst>
            </a:custGeom>
            <a:blipFill>
              <a:blip r:embed="rId2"/>
              <a:stretch>
                <a:fillRect t="-131780" r="-100724" b="-24433"/>
              </a:stretch>
            </a:blipFill>
          </p:spPr>
        </p:sp>
      </p:grpSp>
      <p:sp>
        <p:nvSpPr>
          <p:cNvPr id="7" name="Freeform 7"/>
          <p:cNvSpPr/>
          <p:nvPr/>
        </p:nvSpPr>
        <p:spPr>
          <a:xfrm>
            <a:off x="14054848" y="444246"/>
            <a:ext cx="3677240" cy="3670554"/>
          </a:xfrm>
          <a:custGeom>
            <a:avLst/>
            <a:gdLst/>
            <a:ahLst/>
            <a:cxnLst/>
            <a:rect l="l" t="t" r="r" b="b"/>
            <a:pathLst>
              <a:path w="3677240" h="3670554">
                <a:moveTo>
                  <a:pt x="0" y="0"/>
                </a:moveTo>
                <a:lnTo>
                  <a:pt x="3677240" y="0"/>
                </a:lnTo>
                <a:lnTo>
                  <a:pt x="3677240" y="3670554"/>
                </a:lnTo>
                <a:lnTo>
                  <a:pt x="0" y="367055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10800000">
            <a:off x="419880" y="6179405"/>
            <a:ext cx="3803747" cy="3796831"/>
          </a:xfrm>
          <a:custGeom>
            <a:avLst/>
            <a:gdLst/>
            <a:ahLst/>
            <a:cxnLst/>
            <a:rect l="l" t="t" r="r" b="b"/>
            <a:pathLst>
              <a:path w="3803747" h="3796831">
                <a:moveTo>
                  <a:pt x="0" y="0"/>
                </a:moveTo>
                <a:lnTo>
                  <a:pt x="3803747" y="0"/>
                </a:lnTo>
                <a:lnTo>
                  <a:pt x="3803747" y="3796831"/>
                </a:lnTo>
                <a:lnTo>
                  <a:pt x="0" y="379683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9" name="Group 9"/>
          <p:cNvGrpSpPr/>
          <p:nvPr/>
        </p:nvGrpSpPr>
        <p:grpSpPr>
          <a:xfrm>
            <a:off x="2697659" y="4659797"/>
            <a:ext cx="12804191" cy="2749867"/>
            <a:chOff x="0" y="0"/>
            <a:chExt cx="3372297" cy="724245"/>
          </a:xfrm>
        </p:grpSpPr>
        <p:sp>
          <p:nvSpPr>
            <p:cNvPr id="10" name="Freeform 10"/>
            <p:cNvSpPr/>
            <p:nvPr/>
          </p:nvSpPr>
          <p:spPr>
            <a:xfrm>
              <a:off x="0" y="0"/>
              <a:ext cx="3372297" cy="724245"/>
            </a:xfrm>
            <a:custGeom>
              <a:avLst/>
              <a:gdLst/>
              <a:ahLst/>
              <a:cxnLst/>
              <a:rect l="l" t="t" r="r" b="b"/>
              <a:pathLst>
                <a:path w="3372297" h="724245">
                  <a:moveTo>
                    <a:pt x="30837" y="0"/>
                  </a:moveTo>
                  <a:lnTo>
                    <a:pt x="3341461" y="0"/>
                  </a:lnTo>
                  <a:cubicBezTo>
                    <a:pt x="3349639" y="0"/>
                    <a:pt x="3357482" y="3249"/>
                    <a:pt x="3363265" y="9032"/>
                  </a:cubicBezTo>
                  <a:cubicBezTo>
                    <a:pt x="3369048" y="14815"/>
                    <a:pt x="3372297" y="22658"/>
                    <a:pt x="3372297" y="30837"/>
                  </a:cubicBezTo>
                  <a:lnTo>
                    <a:pt x="3372297" y="693408"/>
                  </a:lnTo>
                  <a:cubicBezTo>
                    <a:pt x="3372297" y="710439"/>
                    <a:pt x="3358491" y="724245"/>
                    <a:pt x="3341461" y="724245"/>
                  </a:cubicBezTo>
                  <a:lnTo>
                    <a:pt x="30837" y="724245"/>
                  </a:lnTo>
                  <a:cubicBezTo>
                    <a:pt x="13806" y="724245"/>
                    <a:pt x="0" y="710439"/>
                    <a:pt x="0" y="693408"/>
                  </a:cubicBezTo>
                  <a:lnTo>
                    <a:pt x="0" y="30837"/>
                  </a:lnTo>
                  <a:cubicBezTo>
                    <a:pt x="0" y="13806"/>
                    <a:pt x="13806" y="0"/>
                    <a:pt x="30837" y="0"/>
                  </a:cubicBezTo>
                  <a:close/>
                </a:path>
              </a:pathLst>
            </a:custGeom>
            <a:solidFill>
              <a:srgbClr val="E8E0C8">
                <a:alpha val="84706"/>
              </a:srgbClr>
            </a:solidFill>
          </p:spPr>
        </p:sp>
        <p:sp>
          <p:nvSpPr>
            <p:cNvPr id="11" name="TextBox 11"/>
            <p:cNvSpPr txBox="1"/>
            <p:nvPr/>
          </p:nvSpPr>
          <p:spPr>
            <a:xfrm>
              <a:off x="0" y="-38100"/>
              <a:ext cx="3372297" cy="76234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2" name="Group 12"/>
          <p:cNvGrpSpPr/>
          <p:nvPr/>
        </p:nvGrpSpPr>
        <p:grpSpPr>
          <a:xfrm>
            <a:off x="2723059" y="7738692"/>
            <a:ext cx="12804191" cy="1545655"/>
            <a:chOff x="0" y="0"/>
            <a:chExt cx="3372297" cy="724245"/>
          </a:xfrm>
        </p:grpSpPr>
        <p:sp>
          <p:nvSpPr>
            <p:cNvPr id="13" name="Freeform 13"/>
            <p:cNvSpPr/>
            <p:nvPr/>
          </p:nvSpPr>
          <p:spPr>
            <a:xfrm>
              <a:off x="0" y="0"/>
              <a:ext cx="3372297" cy="724245"/>
            </a:xfrm>
            <a:custGeom>
              <a:avLst/>
              <a:gdLst/>
              <a:ahLst/>
              <a:cxnLst/>
              <a:rect l="l" t="t" r="r" b="b"/>
              <a:pathLst>
                <a:path w="3372297" h="724245">
                  <a:moveTo>
                    <a:pt x="30837" y="0"/>
                  </a:moveTo>
                  <a:lnTo>
                    <a:pt x="3341461" y="0"/>
                  </a:lnTo>
                  <a:cubicBezTo>
                    <a:pt x="3349639" y="0"/>
                    <a:pt x="3357482" y="3249"/>
                    <a:pt x="3363265" y="9032"/>
                  </a:cubicBezTo>
                  <a:cubicBezTo>
                    <a:pt x="3369048" y="14815"/>
                    <a:pt x="3372297" y="22658"/>
                    <a:pt x="3372297" y="30837"/>
                  </a:cubicBezTo>
                  <a:lnTo>
                    <a:pt x="3372297" y="693408"/>
                  </a:lnTo>
                  <a:cubicBezTo>
                    <a:pt x="3372297" y="710439"/>
                    <a:pt x="3358491" y="724245"/>
                    <a:pt x="3341461" y="724245"/>
                  </a:cubicBezTo>
                  <a:lnTo>
                    <a:pt x="30837" y="724245"/>
                  </a:lnTo>
                  <a:cubicBezTo>
                    <a:pt x="13806" y="724245"/>
                    <a:pt x="0" y="710439"/>
                    <a:pt x="0" y="693408"/>
                  </a:cubicBezTo>
                  <a:lnTo>
                    <a:pt x="0" y="30837"/>
                  </a:lnTo>
                  <a:cubicBezTo>
                    <a:pt x="0" y="13806"/>
                    <a:pt x="13806" y="0"/>
                    <a:pt x="30837" y="0"/>
                  </a:cubicBezTo>
                  <a:close/>
                </a:path>
              </a:pathLst>
            </a:custGeom>
            <a:solidFill>
              <a:srgbClr val="E8E0C8">
                <a:alpha val="84706"/>
              </a:srgbClr>
            </a:solidFill>
          </p:spPr>
        </p:sp>
        <p:sp>
          <p:nvSpPr>
            <p:cNvPr id="14" name="TextBox 14"/>
            <p:cNvSpPr txBox="1"/>
            <p:nvPr/>
          </p:nvSpPr>
          <p:spPr>
            <a:xfrm>
              <a:off x="0" y="-38100"/>
              <a:ext cx="3372297" cy="76234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7" name="TextBox 17"/>
          <p:cNvSpPr txBox="1"/>
          <p:nvPr/>
        </p:nvSpPr>
        <p:spPr>
          <a:xfrm>
            <a:off x="3613995" y="5103353"/>
            <a:ext cx="10971517" cy="1477328"/>
          </a:xfrm>
          <a:prstGeom prst="rect">
            <a:avLst/>
          </a:prstGeom>
        </p:spPr>
        <p:txBody>
          <a:bodyPr lIns="0" tIns="0" rIns="0" bIns="0" rtlCol="0" anchor="t">
            <a:spAutoFit/>
          </a:bodyPr>
          <a:lstStyle/>
          <a:p>
            <a:pPr algn="just"/>
            <a:r>
              <a:rPr lang="en-US" sz="4800">
                <a:latin typeface="Times New Roman" panose="02020603050405020304" pitchFamily="18" charset="0"/>
                <a:cs typeface="Times New Roman" panose="02020603050405020304" pitchFamily="18" charset="0"/>
              </a:rPr>
              <a:t>Cách phân chia các câu thơ theo trật tự khác thường; có nhiều kết hợp từ trái logic.</a:t>
            </a:r>
            <a:endParaRPr lang="en-US" sz="4400">
              <a:solidFill>
                <a:srgbClr val="000000"/>
              </a:solidFill>
              <a:latin typeface="Times New Roman" panose="02020603050405020304" pitchFamily="18" charset="0"/>
              <a:ea typeface="Arsenica Antiqua"/>
              <a:cs typeface="Times New Roman" panose="02020603050405020304" pitchFamily="18" charset="0"/>
              <a:sym typeface="Arsenica Antiqua"/>
            </a:endParaRPr>
          </a:p>
        </p:txBody>
      </p:sp>
      <p:sp>
        <p:nvSpPr>
          <p:cNvPr id="19" name="TextBox 19"/>
          <p:cNvSpPr txBox="1"/>
          <p:nvPr/>
        </p:nvSpPr>
        <p:spPr>
          <a:xfrm>
            <a:off x="3613993" y="8077820"/>
            <a:ext cx="10971517" cy="738664"/>
          </a:xfrm>
          <a:prstGeom prst="rect">
            <a:avLst/>
          </a:prstGeom>
        </p:spPr>
        <p:txBody>
          <a:bodyPr lIns="0" tIns="0" rIns="0" bIns="0" rtlCol="0" anchor="t">
            <a:spAutoFit/>
          </a:bodyPr>
          <a:lstStyle/>
          <a:p>
            <a:pPr algn="just"/>
            <a:r>
              <a:rPr lang="en-US" sz="4800">
                <a:latin typeface="Times New Roman" panose="02020603050405020304" pitchFamily="18" charset="0"/>
                <a:cs typeface="Times New Roman" panose="02020603050405020304" pitchFamily="18" charset="0"/>
              </a:rPr>
              <a:t>Các đoạn thơ có độ dài ngắn khác nhau. </a:t>
            </a:r>
            <a:endParaRPr lang="en-US" sz="4400">
              <a:solidFill>
                <a:srgbClr val="000000"/>
              </a:solidFill>
              <a:latin typeface="Times New Roman" panose="02020603050405020304" pitchFamily="18" charset="0"/>
              <a:ea typeface="Arsenica Antiqua"/>
              <a:cs typeface="Times New Roman" panose="02020603050405020304" pitchFamily="18" charset="0"/>
              <a:sym typeface="Arsenica Antiqua"/>
            </a:endParaRPr>
          </a:p>
        </p:txBody>
      </p:sp>
      <p:sp>
        <p:nvSpPr>
          <p:cNvPr id="20" name="Freeform 20"/>
          <p:cNvSpPr/>
          <p:nvPr/>
        </p:nvSpPr>
        <p:spPr>
          <a:xfrm>
            <a:off x="14973543" y="6931501"/>
            <a:ext cx="2968074" cy="2990503"/>
          </a:xfrm>
          <a:custGeom>
            <a:avLst/>
            <a:gdLst/>
            <a:ahLst/>
            <a:cxnLst/>
            <a:rect l="l" t="t" r="r" b="b"/>
            <a:pathLst>
              <a:path w="2968074" h="2990503">
                <a:moveTo>
                  <a:pt x="0" y="0"/>
                </a:moveTo>
                <a:lnTo>
                  <a:pt x="2968074" y="0"/>
                </a:lnTo>
                <a:lnTo>
                  <a:pt x="2968074" y="2990503"/>
                </a:lnTo>
                <a:lnTo>
                  <a:pt x="0" y="2990503"/>
                </a:lnTo>
                <a:lnTo>
                  <a:pt x="0" y="0"/>
                </a:lnTo>
                <a:close/>
              </a:path>
            </a:pathLst>
          </a:custGeom>
          <a:blipFill>
            <a:blip r:embed="rId5"/>
            <a:stretch>
              <a:fillRect/>
            </a:stretch>
          </a:blipFill>
        </p:spPr>
      </p:sp>
      <p:sp>
        <p:nvSpPr>
          <p:cNvPr id="21" name="Freeform 21"/>
          <p:cNvSpPr/>
          <p:nvPr/>
        </p:nvSpPr>
        <p:spPr>
          <a:xfrm rot="-798381">
            <a:off x="1294169" y="1197737"/>
            <a:ext cx="1750314" cy="2412714"/>
          </a:xfrm>
          <a:custGeom>
            <a:avLst/>
            <a:gdLst/>
            <a:ahLst/>
            <a:cxnLst/>
            <a:rect l="l" t="t" r="r" b="b"/>
            <a:pathLst>
              <a:path w="1750314" h="2412714">
                <a:moveTo>
                  <a:pt x="0" y="0"/>
                </a:moveTo>
                <a:lnTo>
                  <a:pt x="1750314" y="0"/>
                </a:lnTo>
                <a:lnTo>
                  <a:pt x="1750314" y="2412714"/>
                </a:lnTo>
                <a:lnTo>
                  <a:pt x="0" y="2412714"/>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grpSp>
        <p:nvGrpSpPr>
          <p:cNvPr id="22" name="Group 9"/>
          <p:cNvGrpSpPr/>
          <p:nvPr/>
        </p:nvGrpSpPr>
        <p:grpSpPr>
          <a:xfrm>
            <a:off x="2697659" y="1773030"/>
            <a:ext cx="12804191" cy="2749867"/>
            <a:chOff x="0" y="0"/>
            <a:chExt cx="3372297" cy="724245"/>
          </a:xfrm>
        </p:grpSpPr>
        <p:sp>
          <p:nvSpPr>
            <p:cNvPr id="23" name="Freeform 10"/>
            <p:cNvSpPr/>
            <p:nvPr/>
          </p:nvSpPr>
          <p:spPr>
            <a:xfrm>
              <a:off x="0" y="0"/>
              <a:ext cx="3372297" cy="724245"/>
            </a:xfrm>
            <a:custGeom>
              <a:avLst/>
              <a:gdLst/>
              <a:ahLst/>
              <a:cxnLst/>
              <a:rect l="l" t="t" r="r" b="b"/>
              <a:pathLst>
                <a:path w="3372297" h="724245">
                  <a:moveTo>
                    <a:pt x="30837" y="0"/>
                  </a:moveTo>
                  <a:lnTo>
                    <a:pt x="3341461" y="0"/>
                  </a:lnTo>
                  <a:cubicBezTo>
                    <a:pt x="3349639" y="0"/>
                    <a:pt x="3357482" y="3249"/>
                    <a:pt x="3363265" y="9032"/>
                  </a:cubicBezTo>
                  <a:cubicBezTo>
                    <a:pt x="3369048" y="14815"/>
                    <a:pt x="3372297" y="22658"/>
                    <a:pt x="3372297" y="30837"/>
                  </a:cubicBezTo>
                  <a:lnTo>
                    <a:pt x="3372297" y="693408"/>
                  </a:lnTo>
                  <a:cubicBezTo>
                    <a:pt x="3372297" y="710439"/>
                    <a:pt x="3358491" y="724245"/>
                    <a:pt x="3341461" y="724245"/>
                  </a:cubicBezTo>
                  <a:lnTo>
                    <a:pt x="30837" y="724245"/>
                  </a:lnTo>
                  <a:cubicBezTo>
                    <a:pt x="13806" y="724245"/>
                    <a:pt x="0" y="710439"/>
                    <a:pt x="0" y="693408"/>
                  </a:cubicBezTo>
                  <a:lnTo>
                    <a:pt x="0" y="30837"/>
                  </a:lnTo>
                  <a:cubicBezTo>
                    <a:pt x="0" y="13806"/>
                    <a:pt x="13806" y="0"/>
                    <a:pt x="30837" y="0"/>
                  </a:cubicBezTo>
                  <a:close/>
                </a:path>
              </a:pathLst>
            </a:custGeom>
            <a:solidFill>
              <a:srgbClr val="E8E0C8">
                <a:alpha val="84706"/>
              </a:srgbClr>
            </a:solidFill>
          </p:spPr>
        </p:sp>
        <p:sp>
          <p:nvSpPr>
            <p:cNvPr id="24" name="TextBox 11"/>
            <p:cNvSpPr txBox="1"/>
            <p:nvPr/>
          </p:nvSpPr>
          <p:spPr>
            <a:xfrm>
              <a:off x="0" y="-38100"/>
              <a:ext cx="3372297" cy="76234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6" name="TextBox 17"/>
          <p:cNvSpPr txBox="1"/>
          <p:nvPr/>
        </p:nvSpPr>
        <p:spPr>
          <a:xfrm>
            <a:off x="3613994" y="2163325"/>
            <a:ext cx="10971517" cy="2215991"/>
          </a:xfrm>
          <a:prstGeom prst="rect">
            <a:avLst/>
          </a:prstGeom>
        </p:spPr>
        <p:txBody>
          <a:bodyPr lIns="0" tIns="0" rIns="0" bIns="0" rtlCol="0" anchor="t">
            <a:spAutoFit/>
          </a:bodyPr>
          <a:lstStyle/>
          <a:p>
            <a:pPr algn="just"/>
            <a:r>
              <a:rPr lang="en-US" sz="4800">
                <a:latin typeface="Times New Roman" panose="02020603050405020304" pitchFamily="18" charset="0"/>
                <a:cs typeface="Times New Roman" panose="02020603050405020304" pitchFamily="18" charset="0"/>
              </a:rPr>
              <a:t>Các dòng thơ không đều nhau về số chữ; không có vần; không có dấu chấm, dấu phẩy; không viết hoa.</a:t>
            </a:r>
            <a:endParaRPr lang="en-US" sz="4400">
              <a:solidFill>
                <a:srgbClr val="000000"/>
              </a:solidFill>
              <a:latin typeface="Times New Roman" panose="02020603050405020304" pitchFamily="18" charset="0"/>
              <a:ea typeface="Arsenica Antiqua"/>
              <a:cs typeface="Times New Roman" panose="02020603050405020304" pitchFamily="18" charset="0"/>
              <a:sym typeface="Arsenica Antiqua"/>
            </a:endParaRPr>
          </a:p>
        </p:txBody>
      </p:sp>
      <p:sp>
        <p:nvSpPr>
          <p:cNvPr id="27" name="Rectangle 26"/>
          <p:cNvSpPr/>
          <p:nvPr/>
        </p:nvSpPr>
        <p:spPr>
          <a:xfrm>
            <a:off x="5410200" y="535589"/>
            <a:ext cx="6053260" cy="1015663"/>
          </a:xfrm>
          <a:prstGeom prst="rect">
            <a:avLst/>
          </a:prstGeom>
        </p:spPr>
        <p:txBody>
          <a:bodyPr wrap="none">
            <a:spAutoFit/>
          </a:bodyPr>
          <a:lstStyle/>
          <a:p>
            <a:pPr algn="just"/>
            <a:r>
              <a:rPr lang="en-US" sz="6000" b="1">
                <a:solidFill>
                  <a:schemeClr val="bg1"/>
                </a:solidFill>
                <a:latin typeface="Times New Roman" panose="02020603050405020304" pitchFamily="18" charset="0"/>
                <a:ea typeface="MS Mincho"/>
                <a:cs typeface="Times New Roman" panose="02020603050405020304" pitchFamily="18" charset="0"/>
              </a:rPr>
              <a:t>Hình thức bài thơ</a:t>
            </a:r>
            <a:endParaRPr lang="en-GB" sz="80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581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6"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2192000" h="6858000">
                <a:moveTo>
                  <a:pt x="0" y="0"/>
                </a:moveTo>
                <a:lnTo>
                  <a:pt x="12192000" y="0"/>
                </a:lnTo>
                <a:lnTo>
                  <a:pt x="12192000" y="6858000"/>
                </a:lnTo>
                <a:lnTo>
                  <a:pt x="0" y="6858000"/>
                </a:lnTo>
                <a:lnTo>
                  <a:pt x="0" y="0"/>
                </a:lnTo>
                <a:close/>
              </a:path>
            </a:pathLst>
          </a:custGeom>
          <a:blipFill>
            <a:blip r:embed="rId2"/>
            <a:stretch>
              <a:fillRect t="-1400" b="-28377"/>
            </a:stretch>
          </a:blipFill>
        </p:spPr>
      </p:sp>
      <p:sp>
        <p:nvSpPr>
          <p:cNvPr id="3" name="Freeform 3"/>
          <p:cNvSpPr/>
          <p:nvPr/>
        </p:nvSpPr>
        <p:spPr>
          <a:xfrm>
            <a:off x="1028701" y="1028700"/>
            <a:ext cx="600515" cy="574992"/>
          </a:xfrm>
          <a:custGeom>
            <a:avLst/>
            <a:gdLst/>
            <a:ahLst/>
            <a:cxnLst/>
            <a:rect l="l" t="t" r="r" b="b"/>
            <a:pathLst>
              <a:path w="400343" h="383328">
                <a:moveTo>
                  <a:pt x="0" y="0"/>
                </a:moveTo>
                <a:lnTo>
                  <a:pt x="400343" y="0"/>
                </a:lnTo>
                <a:lnTo>
                  <a:pt x="400343" y="383328"/>
                </a:lnTo>
                <a:lnTo>
                  <a:pt x="0" y="38332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3704597" y="7004042"/>
            <a:ext cx="5679462" cy="4114800"/>
          </a:xfrm>
          <a:custGeom>
            <a:avLst/>
            <a:gdLst/>
            <a:ahLst/>
            <a:cxnLst/>
            <a:rect l="l" t="t" r="r" b="b"/>
            <a:pathLst>
              <a:path w="3786308" h="2743200">
                <a:moveTo>
                  <a:pt x="0" y="0"/>
                </a:moveTo>
                <a:lnTo>
                  <a:pt x="3786308" y="0"/>
                </a:lnTo>
                <a:lnTo>
                  <a:pt x="3786308" y="2743200"/>
                </a:lnTo>
                <a:lnTo>
                  <a:pt x="0" y="2743200"/>
                </a:lnTo>
                <a:lnTo>
                  <a:pt x="0" y="0"/>
                </a:lnTo>
                <a:close/>
              </a:path>
            </a:pathLst>
          </a:custGeom>
          <a:blipFill>
            <a:blip r:embed="rId5">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4764242" y="364327"/>
            <a:ext cx="2020608" cy="1513619"/>
          </a:xfrm>
          <a:custGeom>
            <a:avLst/>
            <a:gdLst/>
            <a:ahLst/>
            <a:cxnLst/>
            <a:rect l="l" t="t" r="r" b="b"/>
            <a:pathLst>
              <a:path w="1347072" h="1009079">
                <a:moveTo>
                  <a:pt x="0" y="0"/>
                </a:moveTo>
                <a:lnTo>
                  <a:pt x="1347071" y="0"/>
                </a:lnTo>
                <a:lnTo>
                  <a:pt x="1347071" y="1009079"/>
                </a:lnTo>
                <a:lnTo>
                  <a:pt x="0" y="100907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rot="2700000" flipH="1">
            <a:off x="-2478795" y="3028119"/>
            <a:ext cx="4957590" cy="4114800"/>
          </a:xfrm>
          <a:custGeom>
            <a:avLst/>
            <a:gdLst/>
            <a:ahLst/>
            <a:cxnLst/>
            <a:rect l="l" t="t" r="r" b="b"/>
            <a:pathLst>
              <a:path w="3305060" h="2743200">
                <a:moveTo>
                  <a:pt x="3305060" y="0"/>
                </a:moveTo>
                <a:lnTo>
                  <a:pt x="0" y="0"/>
                </a:lnTo>
                <a:lnTo>
                  <a:pt x="0" y="2743200"/>
                </a:lnTo>
                <a:lnTo>
                  <a:pt x="3305060" y="2743200"/>
                </a:lnTo>
                <a:lnTo>
                  <a:pt x="330506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Rectangle 11"/>
          <p:cNvSpPr/>
          <p:nvPr/>
        </p:nvSpPr>
        <p:spPr>
          <a:xfrm>
            <a:off x="7391400" y="1603692"/>
            <a:ext cx="8002960" cy="3082190"/>
          </a:xfrm>
          <a:prstGeom prst="rect">
            <a:avLst/>
          </a:prstGeom>
        </p:spPr>
        <p:txBody>
          <a:bodyPr wrap="none">
            <a:spAutoFit/>
          </a:bodyPr>
          <a:lstStyle/>
          <a:p>
            <a:pPr algn="ctr">
              <a:lnSpc>
                <a:spcPct val="115000"/>
              </a:lnSpc>
              <a:spcAft>
                <a:spcPts val="0"/>
              </a:spcAft>
            </a:pPr>
            <a:r>
              <a:rPr lang="vi-VN" sz="8800" b="1">
                <a:solidFill>
                  <a:schemeClr val="bg1"/>
                </a:solidFill>
                <a:effectLst>
                  <a:glow rad="228600">
                    <a:schemeClr val="accent6">
                      <a:satMod val="175000"/>
                      <a:alpha val="40000"/>
                    </a:schemeClr>
                  </a:glow>
                </a:effectLst>
                <a:latin typeface="Times New Roman" panose="02020603050405020304" pitchFamily="18" charset="0"/>
                <a:ea typeface="Calibri" panose="020F0502020204030204" pitchFamily="34" charset="0"/>
                <a:cs typeface="Times New Roman" panose="02020603050405020304" pitchFamily="18" charset="0"/>
              </a:rPr>
              <a:t>HOẠT ĐỘNG </a:t>
            </a:r>
            <a:r>
              <a:rPr lang="vi-VN" sz="8800" b="1" smtClean="0">
                <a:solidFill>
                  <a:schemeClr val="bg1"/>
                </a:solidFill>
                <a:effectLst>
                  <a:glow rad="228600">
                    <a:schemeClr val="accent6">
                      <a:satMod val="175000"/>
                      <a:alpha val="40000"/>
                    </a:schemeClr>
                  </a:glow>
                </a:effectLst>
                <a:latin typeface="Times New Roman" panose="02020603050405020304" pitchFamily="18" charset="0"/>
                <a:ea typeface="Calibri" panose="020F0502020204030204" pitchFamily="34" charset="0"/>
                <a:cs typeface="Times New Roman" panose="02020603050405020304" pitchFamily="18" charset="0"/>
              </a:rPr>
              <a:t>1</a:t>
            </a:r>
          </a:p>
          <a:p>
            <a:pPr algn="ctr">
              <a:lnSpc>
                <a:spcPct val="115000"/>
              </a:lnSpc>
              <a:spcAft>
                <a:spcPts val="0"/>
              </a:spcAft>
            </a:pPr>
            <a:r>
              <a:rPr lang="vi-VN" sz="8800" b="1" spc="-5" smtClean="0">
                <a:solidFill>
                  <a:schemeClr val="bg1"/>
                </a:solidFill>
                <a:effectLst>
                  <a:glow rad="228600">
                    <a:schemeClr val="accent6">
                      <a:satMod val="175000"/>
                      <a:alpha val="40000"/>
                    </a:schemeClr>
                  </a:glow>
                </a:effectLst>
                <a:latin typeface="Times New Roman" panose="02020603050405020304" pitchFamily="18" charset="0"/>
                <a:ea typeface="Calibri" panose="020F0502020204030204" pitchFamily="34" charset="0"/>
                <a:cs typeface="Times New Roman" panose="02020603050405020304" pitchFamily="18" charset="0"/>
              </a:rPr>
              <a:t> </a:t>
            </a:r>
            <a:r>
              <a:rPr lang="vi-VN" sz="8800" b="1">
                <a:solidFill>
                  <a:schemeClr val="bg1"/>
                </a:solidFill>
                <a:effectLst>
                  <a:glow rad="228600">
                    <a:schemeClr val="accent6">
                      <a:satMod val="175000"/>
                      <a:alpha val="40000"/>
                    </a:schemeClr>
                  </a:glow>
                </a:effectLst>
                <a:latin typeface="Times New Roman" panose="02020603050405020304" pitchFamily="18" charset="0"/>
                <a:ea typeface="Calibri" panose="020F0502020204030204" pitchFamily="34" charset="0"/>
                <a:cs typeface="Times New Roman" panose="02020603050405020304" pitchFamily="18" charset="0"/>
              </a:rPr>
              <a:t>KHỞI ĐỘNG</a:t>
            </a:r>
            <a:endParaRPr lang="en-GB" sz="8800">
              <a:solidFill>
                <a:schemeClr val="bg1"/>
              </a:solidFill>
              <a:effectLst>
                <a:glow rad="228600">
                  <a:schemeClr val="accent6">
                    <a:satMod val="175000"/>
                    <a:alpha val="40000"/>
                  </a:schemeClr>
                </a:glow>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761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1000"/>
                                        <p:tgtEl>
                                          <p:spTgt spid="12">
                                            <p:txEl>
                                              <p:pRg st="1" end="1"/>
                                            </p:txEl>
                                          </p:spTgt>
                                        </p:tgtEl>
                                      </p:cBhvr>
                                    </p:animEffect>
                                    <p:anim calcmode="lin" valueType="num">
                                      <p:cBhvr>
                                        <p:cTn id="13"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3672" y="-370200"/>
            <a:ext cx="19271100" cy="11027401"/>
            <a:chOff x="0" y="0"/>
            <a:chExt cx="25694800" cy="14703201"/>
          </a:xfrm>
        </p:grpSpPr>
        <p:sp>
          <p:nvSpPr>
            <p:cNvPr id="3" name="Freeform 3"/>
            <p:cNvSpPr/>
            <p:nvPr/>
          </p:nvSpPr>
          <p:spPr>
            <a:xfrm>
              <a:off x="12817903" y="7351601"/>
              <a:ext cx="12876897" cy="7351601"/>
            </a:xfrm>
            <a:custGeom>
              <a:avLst/>
              <a:gdLst/>
              <a:ahLst/>
              <a:cxnLst/>
              <a:rect l="l" t="t" r="r" b="b"/>
              <a:pathLst>
                <a:path w="12876897" h="7351601">
                  <a:moveTo>
                    <a:pt x="0" y="0"/>
                  </a:moveTo>
                  <a:lnTo>
                    <a:pt x="12876897" y="0"/>
                  </a:lnTo>
                  <a:lnTo>
                    <a:pt x="12876897" y="7351600"/>
                  </a:lnTo>
                  <a:lnTo>
                    <a:pt x="0" y="7351600"/>
                  </a:lnTo>
                  <a:lnTo>
                    <a:pt x="0" y="0"/>
                  </a:lnTo>
                  <a:close/>
                </a:path>
              </a:pathLst>
            </a:custGeom>
            <a:blipFill>
              <a:blip r:embed="rId2"/>
              <a:stretch>
                <a:fillRect l="-99280" t="-123209" b="-23529"/>
              </a:stretch>
            </a:blipFill>
          </p:spPr>
        </p:sp>
        <p:sp>
          <p:nvSpPr>
            <p:cNvPr id="4" name="Freeform 4"/>
            <p:cNvSpPr/>
            <p:nvPr/>
          </p:nvSpPr>
          <p:spPr>
            <a:xfrm>
              <a:off x="12817903" y="11790"/>
              <a:ext cx="12876897" cy="7599889"/>
            </a:xfrm>
            <a:custGeom>
              <a:avLst/>
              <a:gdLst/>
              <a:ahLst/>
              <a:cxnLst/>
              <a:rect l="l" t="t" r="r" b="b"/>
              <a:pathLst>
                <a:path w="12876897" h="7599889">
                  <a:moveTo>
                    <a:pt x="0" y="0"/>
                  </a:moveTo>
                  <a:lnTo>
                    <a:pt x="12876897" y="0"/>
                  </a:lnTo>
                  <a:lnTo>
                    <a:pt x="12876897" y="7599889"/>
                  </a:lnTo>
                  <a:lnTo>
                    <a:pt x="0" y="7599889"/>
                  </a:lnTo>
                  <a:lnTo>
                    <a:pt x="0" y="0"/>
                  </a:lnTo>
                  <a:close/>
                </a:path>
              </a:pathLst>
            </a:custGeom>
            <a:blipFill>
              <a:blip r:embed="rId2"/>
              <a:stretch>
                <a:fillRect l="-99280" t="-22761" b="-115916"/>
              </a:stretch>
            </a:blipFill>
          </p:spPr>
        </p:sp>
        <p:sp>
          <p:nvSpPr>
            <p:cNvPr id="5" name="Freeform 5"/>
            <p:cNvSpPr/>
            <p:nvPr/>
          </p:nvSpPr>
          <p:spPr>
            <a:xfrm>
              <a:off x="0" y="0"/>
              <a:ext cx="12830603" cy="7611679"/>
            </a:xfrm>
            <a:custGeom>
              <a:avLst/>
              <a:gdLst/>
              <a:ahLst/>
              <a:cxnLst/>
              <a:rect l="l" t="t" r="r" b="b"/>
              <a:pathLst>
                <a:path w="12830603" h="7611679">
                  <a:moveTo>
                    <a:pt x="0" y="0"/>
                  </a:moveTo>
                  <a:lnTo>
                    <a:pt x="12830603" y="0"/>
                  </a:lnTo>
                  <a:lnTo>
                    <a:pt x="12830603" y="7611679"/>
                  </a:lnTo>
                  <a:lnTo>
                    <a:pt x="0" y="7611679"/>
                  </a:lnTo>
                  <a:lnTo>
                    <a:pt x="0" y="0"/>
                  </a:lnTo>
                  <a:close/>
                </a:path>
              </a:pathLst>
            </a:custGeom>
            <a:blipFill>
              <a:blip r:embed="rId2"/>
              <a:stretch>
                <a:fillRect t="-22725" r="-100000" b="-115582"/>
              </a:stretch>
            </a:blipFill>
          </p:spPr>
        </p:sp>
        <p:sp>
          <p:nvSpPr>
            <p:cNvPr id="6" name="Freeform 6"/>
            <p:cNvSpPr/>
            <p:nvPr/>
          </p:nvSpPr>
          <p:spPr>
            <a:xfrm>
              <a:off x="46294" y="7611679"/>
              <a:ext cx="12784309" cy="7079732"/>
            </a:xfrm>
            <a:custGeom>
              <a:avLst/>
              <a:gdLst/>
              <a:ahLst/>
              <a:cxnLst/>
              <a:rect l="l" t="t" r="r" b="b"/>
              <a:pathLst>
                <a:path w="12784309" h="7079732">
                  <a:moveTo>
                    <a:pt x="0" y="0"/>
                  </a:moveTo>
                  <a:lnTo>
                    <a:pt x="12784309" y="0"/>
                  </a:lnTo>
                  <a:lnTo>
                    <a:pt x="12784309" y="7079732"/>
                  </a:lnTo>
                  <a:lnTo>
                    <a:pt x="0" y="7079732"/>
                  </a:lnTo>
                  <a:lnTo>
                    <a:pt x="0" y="0"/>
                  </a:lnTo>
                  <a:close/>
                </a:path>
              </a:pathLst>
            </a:custGeom>
            <a:blipFill>
              <a:blip r:embed="rId2"/>
              <a:stretch>
                <a:fillRect t="-131780" r="-100724" b="-24433"/>
              </a:stretch>
            </a:blipFill>
          </p:spPr>
        </p:sp>
      </p:grpSp>
      <p:grpSp>
        <p:nvGrpSpPr>
          <p:cNvPr id="7" name="Group 7"/>
          <p:cNvGrpSpPr/>
          <p:nvPr/>
        </p:nvGrpSpPr>
        <p:grpSpPr>
          <a:xfrm>
            <a:off x="3157037" y="3944506"/>
            <a:ext cx="11973926" cy="2397988"/>
            <a:chOff x="0" y="0"/>
            <a:chExt cx="3153627" cy="631569"/>
          </a:xfrm>
        </p:grpSpPr>
        <p:sp>
          <p:nvSpPr>
            <p:cNvPr id="8" name="Freeform 8"/>
            <p:cNvSpPr/>
            <p:nvPr/>
          </p:nvSpPr>
          <p:spPr>
            <a:xfrm>
              <a:off x="0" y="0"/>
              <a:ext cx="3153626" cy="631569"/>
            </a:xfrm>
            <a:custGeom>
              <a:avLst/>
              <a:gdLst/>
              <a:ahLst/>
              <a:cxnLst/>
              <a:rect l="l" t="t" r="r" b="b"/>
              <a:pathLst>
                <a:path w="3153626" h="631569">
                  <a:moveTo>
                    <a:pt x="32975" y="0"/>
                  </a:moveTo>
                  <a:lnTo>
                    <a:pt x="3120652" y="0"/>
                  </a:lnTo>
                  <a:cubicBezTo>
                    <a:pt x="3129397" y="0"/>
                    <a:pt x="3137784" y="3474"/>
                    <a:pt x="3143968" y="9658"/>
                  </a:cubicBezTo>
                  <a:cubicBezTo>
                    <a:pt x="3150152" y="15842"/>
                    <a:pt x="3153626" y="24229"/>
                    <a:pt x="3153626" y="32975"/>
                  </a:cubicBezTo>
                  <a:lnTo>
                    <a:pt x="3153626" y="598594"/>
                  </a:lnTo>
                  <a:cubicBezTo>
                    <a:pt x="3153626" y="616805"/>
                    <a:pt x="3138863" y="631569"/>
                    <a:pt x="3120652" y="631569"/>
                  </a:cubicBezTo>
                  <a:lnTo>
                    <a:pt x="32975" y="631569"/>
                  </a:lnTo>
                  <a:cubicBezTo>
                    <a:pt x="24229" y="631569"/>
                    <a:pt x="15842" y="628095"/>
                    <a:pt x="9658" y="621911"/>
                  </a:cubicBezTo>
                  <a:cubicBezTo>
                    <a:pt x="3474" y="615727"/>
                    <a:pt x="0" y="607339"/>
                    <a:pt x="0" y="598594"/>
                  </a:cubicBezTo>
                  <a:lnTo>
                    <a:pt x="0" y="32975"/>
                  </a:lnTo>
                  <a:cubicBezTo>
                    <a:pt x="0" y="24229"/>
                    <a:pt x="3474" y="15842"/>
                    <a:pt x="9658" y="9658"/>
                  </a:cubicBezTo>
                  <a:cubicBezTo>
                    <a:pt x="15842" y="3474"/>
                    <a:pt x="24229" y="0"/>
                    <a:pt x="32975" y="0"/>
                  </a:cubicBezTo>
                  <a:close/>
                </a:path>
              </a:pathLst>
            </a:custGeom>
            <a:solidFill>
              <a:srgbClr val="E8E0C8">
                <a:alpha val="89804"/>
              </a:srgbClr>
            </a:solidFill>
          </p:spPr>
        </p:sp>
        <p:sp>
          <p:nvSpPr>
            <p:cNvPr id="9" name="TextBox 9"/>
            <p:cNvSpPr txBox="1"/>
            <p:nvPr/>
          </p:nvSpPr>
          <p:spPr>
            <a:xfrm>
              <a:off x="0" y="-38100"/>
              <a:ext cx="3153627" cy="669669"/>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3919545" y="4513292"/>
            <a:ext cx="11100296" cy="1015663"/>
          </a:xfrm>
          <a:prstGeom prst="rect">
            <a:avLst/>
          </a:prstGeom>
        </p:spPr>
        <p:txBody>
          <a:bodyPr lIns="0" tIns="0" rIns="0" bIns="0" rtlCol="0" anchor="t">
            <a:spAutoFit/>
          </a:bodyPr>
          <a:lstStyle/>
          <a:p>
            <a:r>
              <a:rPr lang="en-US" sz="6600" b="1">
                <a:latin typeface="Times New Roman" panose="02020603050405020304" pitchFamily="18" charset="0"/>
                <a:cs typeface="Times New Roman" panose="02020603050405020304" pitchFamily="18" charset="0"/>
              </a:rPr>
              <a:t>2. Hình tượng nghệ thuật thơ </a:t>
            </a:r>
            <a:endParaRPr lang="en-GB" sz="6600">
              <a:latin typeface="Times New Roman" panose="02020603050405020304" pitchFamily="18" charset="0"/>
              <a:cs typeface="Times New Roman" panose="02020603050405020304" pitchFamily="18" charset="0"/>
            </a:endParaRPr>
          </a:p>
        </p:txBody>
      </p:sp>
      <p:sp>
        <p:nvSpPr>
          <p:cNvPr id="11" name="Freeform 11"/>
          <p:cNvSpPr/>
          <p:nvPr/>
        </p:nvSpPr>
        <p:spPr>
          <a:xfrm>
            <a:off x="4461440" y="2530366"/>
            <a:ext cx="10016506" cy="5208583"/>
          </a:xfrm>
          <a:custGeom>
            <a:avLst/>
            <a:gdLst/>
            <a:ahLst/>
            <a:cxnLst/>
            <a:rect l="l" t="t" r="r" b="b"/>
            <a:pathLst>
              <a:path w="10016506" h="5208583">
                <a:moveTo>
                  <a:pt x="0" y="0"/>
                </a:moveTo>
                <a:lnTo>
                  <a:pt x="10016506" y="0"/>
                </a:lnTo>
                <a:lnTo>
                  <a:pt x="10016506" y="5208583"/>
                </a:lnTo>
                <a:lnTo>
                  <a:pt x="0" y="520858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3672" y="-370200"/>
            <a:ext cx="19271100" cy="11027401"/>
            <a:chOff x="0" y="0"/>
            <a:chExt cx="25694800" cy="14703201"/>
          </a:xfrm>
        </p:grpSpPr>
        <p:sp>
          <p:nvSpPr>
            <p:cNvPr id="3" name="Freeform 3"/>
            <p:cNvSpPr/>
            <p:nvPr/>
          </p:nvSpPr>
          <p:spPr>
            <a:xfrm>
              <a:off x="12817903" y="7351601"/>
              <a:ext cx="12876897" cy="7351601"/>
            </a:xfrm>
            <a:custGeom>
              <a:avLst/>
              <a:gdLst/>
              <a:ahLst/>
              <a:cxnLst/>
              <a:rect l="l" t="t" r="r" b="b"/>
              <a:pathLst>
                <a:path w="12876897" h="7351601">
                  <a:moveTo>
                    <a:pt x="0" y="0"/>
                  </a:moveTo>
                  <a:lnTo>
                    <a:pt x="12876897" y="0"/>
                  </a:lnTo>
                  <a:lnTo>
                    <a:pt x="12876897" y="7351600"/>
                  </a:lnTo>
                  <a:lnTo>
                    <a:pt x="0" y="7351600"/>
                  </a:lnTo>
                  <a:lnTo>
                    <a:pt x="0" y="0"/>
                  </a:lnTo>
                  <a:close/>
                </a:path>
              </a:pathLst>
            </a:custGeom>
            <a:blipFill>
              <a:blip r:embed="rId2"/>
              <a:stretch>
                <a:fillRect l="-99280" t="-123209" b="-23529"/>
              </a:stretch>
            </a:blipFill>
          </p:spPr>
        </p:sp>
        <p:sp>
          <p:nvSpPr>
            <p:cNvPr id="4" name="Freeform 4"/>
            <p:cNvSpPr/>
            <p:nvPr/>
          </p:nvSpPr>
          <p:spPr>
            <a:xfrm>
              <a:off x="12817903" y="11790"/>
              <a:ext cx="12876897" cy="7599889"/>
            </a:xfrm>
            <a:custGeom>
              <a:avLst/>
              <a:gdLst/>
              <a:ahLst/>
              <a:cxnLst/>
              <a:rect l="l" t="t" r="r" b="b"/>
              <a:pathLst>
                <a:path w="12876897" h="7599889">
                  <a:moveTo>
                    <a:pt x="0" y="0"/>
                  </a:moveTo>
                  <a:lnTo>
                    <a:pt x="12876897" y="0"/>
                  </a:lnTo>
                  <a:lnTo>
                    <a:pt x="12876897" y="7599889"/>
                  </a:lnTo>
                  <a:lnTo>
                    <a:pt x="0" y="7599889"/>
                  </a:lnTo>
                  <a:lnTo>
                    <a:pt x="0" y="0"/>
                  </a:lnTo>
                  <a:close/>
                </a:path>
              </a:pathLst>
            </a:custGeom>
            <a:blipFill>
              <a:blip r:embed="rId2"/>
              <a:stretch>
                <a:fillRect l="-99280" t="-22761" b="-115916"/>
              </a:stretch>
            </a:blipFill>
          </p:spPr>
        </p:sp>
        <p:sp>
          <p:nvSpPr>
            <p:cNvPr id="5" name="Freeform 5"/>
            <p:cNvSpPr/>
            <p:nvPr/>
          </p:nvSpPr>
          <p:spPr>
            <a:xfrm>
              <a:off x="0" y="0"/>
              <a:ext cx="12830603" cy="7611679"/>
            </a:xfrm>
            <a:custGeom>
              <a:avLst/>
              <a:gdLst/>
              <a:ahLst/>
              <a:cxnLst/>
              <a:rect l="l" t="t" r="r" b="b"/>
              <a:pathLst>
                <a:path w="12830603" h="7611679">
                  <a:moveTo>
                    <a:pt x="0" y="0"/>
                  </a:moveTo>
                  <a:lnTo>
                    <a:pt x="12830603" y="0"/>
                  </a:lnTo>
                  <a:lnTo>
                    <a:pt x="12830603" y="7611679"/>
                  </a:lnTo>
                  <a:lnTo>
                    <a:pt x="0" y="7611679"/>
                  </a:lnTo>
                  <a:lnTo>
                    <a:pt x="0" y="0"/>
                  </a:lnTo>
                  <a:close/>
                </a:path>
              </a:pathLst>
            </a:custGeom>
            <a:blipFill>
              <a:blip r:embed="rId2"/>
              <a:stretch>
                <a:fillRect t="-22725" r="-100000" b="-115582"/>
              </a:stretch>
            </a:blipFill>
          </p:spPr>
        </p:sp>
        <p:sp>
          <p:nvSpPr>
            <p:cNvPr id="6" name="Freeform 6"/>
            <p:cNvSpPr/>
            <p:nvPr/>
          </p:nvSpPr>
          <p:spPr>
            <a:xfrm>
              <a:off x="46294" y="7611679"/>
              <a:ext cx="12784309" cy="7079732"/>
            </a:xfrm>
            <a:custGeom>
              <a:avLst/>
              <a:gdLst/>
              <a:ahLst/>
              <a:cxnLst/>
              <a:rect l="l" t="t" r="r" b="b"/>
              <a:pathLst>
                <a:path w="12784309" h="7079732">
                  <a:moveTo>
                    <a:pt x="0" y="0"/>
                  </a:moveTo>
                  <a:lnTo>
                    <a:pt x="12784309" y="0"/>
                  </a:lnTo>
                  <a:lnTo>
                    <a:pt x="12784309" y="7079732"/>
                  </a:lnTo>
                  <a:lnTo>
                    <a:pt x="0" y="7079732"/>
                  </a:lnTo>
                  <a:lnTo>
                    <a:pt x="0" y="0"/>
                  </a:lnTo>
                  <a:close/>
                </a:path>
              </a:pathLst>
            </a:custGeom>
            <a:blipFill>
              <a:blip r:embed="rId2"/>
              <a:stretch>
                <a:fillRect t="-131780" r="-100724" b="-24433"/>
              </a:stretch>
            </a:blipFill>
          </p:spPr>
        </p:sp>
      </p:grpSp>
      <p:sp>
        <p:nvSpPr>
          <p:cNvPr id="7" name="Freeform 7"/>
          <p:cNvSpPr/>
          <p:nvPr/>
        </p:nvSpPr>
        <p:spPr>
          <a:xfrm>
            <a:off x="14931730" y="200216"/>
            <a:ext cx="3677240" cy="3670554"/>
          </a:xfrm>
          <a:custGeom>
            <a:avLst/>
            <a:gdLst/>
            <a:ahLst/>
            <a:cxnLst/>
            <a:rect l="l" t="t" r="r" b="b"/>
            <a:pathLst>
              <a:path w="3677240" h="3670554">
                <a:moveTo>
                  <a:pt x="0" y="0"/>
                </a:moveTo>
                <a:lnTo>
                  <a:pt x="3677240" y="0"/>
                </a:lnTo>
                <a:lnTo>
                  <a:pt x="3677240" y="3670554"/>
                </a:lnTo>
                <a:lnTo>
                  <a:pt x="0" y="367055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10800000">
            <a:off x="-409461" y="6860371"/>
            <a:ext cx="3803747" cy="3796831"/>
          </a:xfrm>
          <a:custGeom>
            <a:avLst/>
            <a:gdLst/>
            <a:ahLst/>
            <a:cxnLst/>
            <a:rect l="l" t="t" r="r" b="b"/>
            <a:pathLst>
              <a:path w="3803747" h="3796831">
                <a:moveTo>
                  <a:pt x="0" y="0"/>
                </a:moveTo>
                <a:lnTo>
                  <a:pt x="3803747" y="0"/>
                </a:lnTo>
                <a:lnTo>
                  <a:pt x="3803747" y="3796831"/>
                </a:lnTo>
                <a:lnTo>
                  <a:pt x="0" y="379683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9" name="Group 9"/>
          <p:cNvGrpSpPr/>
          <p:nvPr/>
        </p:nvGrpSpPr>
        <p:grpSpPr>
          <a:xfrm>
            <a:off x="685800" y="495300"/>
            <a:ext cx="16916399" cy="8880328"/>
            <a:chOff x="0" y="0"/>
            <a:chExt cx="3372297" cy="1177641"/>
          </a:xfrm>
        </p:grpSpPr>
        <p:sp>
          <p:nvSpPr>
            <p:cNvPr id="10" name="Freeform 10"/>
            <p:cNvSpPr/>
            <p:nvPr/>
          </p:nvSpPr>
          <p:spPr>
            <a:xfrm>
              <a:off x="0" y="0"/>
              <a:ext cx="3372297" cy="1177641"/>
            </a:xfrm>
            <a:custGeom>
              <a:avLst/>
              <a:gdLst/>
              <a:ahLst/>
              <a:cxnLst/>
              <a:rect l="l" t="t" r="r" b="b"/>
              <a:pathLst>
                <a:path w="3372297" h="1177641">
                  <a:moveTo>
                    <a:pt x="30837" y="0"/>
                  </a:moveTo>
                  <a:lnTo>
                    <a:pt x="3341461" y="0"/>
                  </a:lnTo>
                  <a:cubicBezTo>
                    <a:pt x="3349639" y="0"/>
                    <a:pt x="3357482" y="3249"/>
                    <a:pt x="3363265" y="9032"/>
                  </a:cubicBezTo>
                  <a:cubicBezTo>
                    <a:pt x="3369048" y="14815"/>
                    <a:pt x="3372297" y="22658"/>
                    <a:pt x="3372297" y="30837"/>
                  </a:cubicBezTo>
                  <a:lnTo>
                    <a:pt x="3372297" y="1146805"/>
                  </a:lnTo>
                  <a:cubicBezTo>
                    <a:pt x="3372297" y="1163835"/>
                    <a:pt x="3358491" y="1177641"/>
                    <a:pt x="3341461" y="1177641"/>
                  </a:cubicBezTo>
                  <a:lnTo>
                    <a:pt x="30837" y="1177641"/>
                  </a:lnTo>
                  <a:cubicBezTo>
                    <a:pt x="13806" y="1177641"/>
                    <a:pt x="0" y="1163835"/>
                    <a:pt x="0" y="1146805"/>
                  </a:cubicBezTo>
                  <a:lnTo>
                    <a:pt x="0" y="30837"/>
                  </a:lnTo>
                  <a:cubicBezTo>
                    <a:pt x="0" y="13806"/>
                    <a:pt x="13806" y="0"/>
                    <a:pt x="30837" y="0"/>
                  </a:cubicBezTo>
                  <a:close/>
                </a:path>
              </a:pathLst>
            </a:custGeom>
            <a:solidFill>
              <a:srgbClr val="E8E0C8">
                <a:alpha val="84706"/>
              </a:srgbClr>
            </a:solidFill>
          </p:spPr>
        </p:sp>
        <p:sp>
          <p:nvSpPr>
            <p:cNvPr id="11" name="TextBox 11"/>
            <p:cNvSpPr txBox="1"/>
            <p:nvPr/>
          </p:nvSpPr>
          <p:spPr>
            <a:xfrm>
              <a:off x="0" y="-38100"/>
              <a:ext cx="3372297" cy="1215741"/>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4" name="Freeform 14"/>
          <p:cNvSpPr/>
          <p:nvPr/>
        </p:nvSpPr>
        <p:spPr>
          <a:xfrm>
            <a:off x="15240000" y="7884022"/>
            <a:ext cx="3668683" cy="2659795"/>
          </a:xfrm>
          <a:custGeom>
            <a:avLst/>
            <a:gdLst/>
            <a:ahLst/>
            <a:cxnLst/>
            <a:rect l="l" t="t" r="r" b="b"/>
            <a:pathLst>
              <a:path w="3668683" h="2659795">
                <a:moveTo>
                  <a:pt x="0" y="0"/>
                </a:moveTo>
                <a:lnTo>
                  <a:pt x="3668683" y="0"/>
                </a:lnTo>
                <a:lnTo>
                  <a:pt x="3668683" y="2659795"/>
                </a:lnTo>
                <a:lnTo>
                  <a:pt x="0" y="2659795"/>
                </a:lnTo>
                <a:lnTo>
                  <a:pt x="0" y="0"/>
                </a:lnTo>
                <a:close/>
              </a:path>
            </a:pathLst>
          </a:custGeom>
          <a:blipFill>
            <a:blip r:embed="rId5"/>
            <a:stretch>
              <a:fillRect/>
            </a:stretch>
          </a:blipFill>
        </p:spPr>
      </p:sp>
      <p:sp>
        <p:nvSpPr>
          <p:cNvPr id="15" name="Freeform 15"/>
          <p:cNvSpPr/>
          <p:nvPr/>
        </p:nvSpPr>
        <p:spPr>
          <a:xfrm rot="-798381">
            <a:off x="-512058" y="369253"/>
            <a:ext cx="1750314" cy="2412714"/>
          </a:xfrm>
          <a:custGeom>
            <a:avLst/>
            <a:gdLst/>
            <a:ahLst/>
            <a:cxnLst/>
            <a:rect l="l" t="t" r="r" b="b"/>
            <a:pathLst>
              <a:path w="1750314" h="2412714">
                <a:moveTo>
                  <a:pt x="0" y="0"/>
                </a:moveTo>
                <a:lnTo>
                  <a:pt x="1750314" y="0"/>
                </a:lnTo>
                <a:lnTo>
                  <a:pt x="1750314" y="2412714"/>
                </a:lnTo>
                <a:lnTo>
                  <a:pt x="0" y="241271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6" name="Rectangle 15"/>
          <p:cNvSpPr/>
          <p:nvPr/>
        </p:nvSpPr>
        <p:spPr>
          <a:xfrm>
            <a:off x="2082386" y="887624"/>
            <a:ext cx="14202246" cy="2811026"/>
          </a:xfrm>
          <a:prstGeom prst="rect">
            <a:avLst/>
          </a:prstGeom>
          <a:noFill/>
        </p:spPr>
        <p:txBody>
          <a:bodyPr wrap="square">
            <a:spAutoFit/>
          </a:bodyPr>
          <a:lstStyle/>
          <a:p>
            <a:pPr algn="ctr">
              <a:spcAft>
                <a:spcPts val="1000"/>
              </a:spcAft>
            </a:pPr>
            <a:r>
              <a:rPr lang="en-US" sz="4000" b="1" spc="-55">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Chặng 1: Phác họa </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1000"/>
              </a:spcAft>
            </a:pPr>
            <a:r>
              <a:rPr lang="vi-VN" sz="4000" b="1" spc="-55" smtClean="0">
                <a:latin typeface="Times New Roman" panose="02020603050405020304" pitchFamily="18" charset="0"/>
                <a:ea typeface="Calibri" panose="020F0502020204030204" pitchFamily="34" charset="0"/>
                <a:cs typeface="Times New Roman" panose="02020603050405020304" pitchFamily="18" charset="0"/>
              </a:rPr>
              <a:t>Đọc lại bài thơ và thực hiện nhiệm vụ</a:t>
            </a:r>
          </a:p>
          <a:p>
            <a:pPr algn="just">
              <a:spcAft>
                <a:spcPts val="1000"/>
              </a:spcAft>
            </a:pPr>
            <a:r>
              <a:rPr lang="en-US" sz="4000" spc="-55" smtClean="0">
                <a:latin typeface="Times New Roman" panose="02020603050405020304" pitchFamily="18" charset="0"/>
                <a:ea typeface="Calibri" panose="020F0502020204030204" pitchFamily="34" charset="0"/>
                <a:cs typeface="Times New Roman" panose="02020603050405020304" pitchFamily="18" charset="0"/>
              </a:rPr>
              <a:t>Tìm </a:t>
            </a:r>
            <a:r>
              <a:rPr lang="en-US" sz="4000" spc="-55">
                <a:latin typeface="Times New Roman" panose="02020603050405020304" pitchFamily="18" charset="0"/>
                <a:ea typeface="Calibri" panose="020F0502020204030204" pitchFamily="34" charset="0"/>
                <a:cs typeface="Times New Roman" panose="02020603050405020304" pitchFamily="18" charset="0"/>
              </a:rPr>
              <a:t>và liệt kê tất cả các chi tiết, hình ảnh, từ ngữ, biện pháp nghệ thuật khắc họa trực tiếp hoặc gián tiếp hình tượng Lorca vào bảng sau:</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929658607"/>
              </p:ext>
            </p:extLst>
          </p:nvPr>
        </p:nvGraphicFramePr>
        <p:xfrm>
          <a:off x="1905000" y="4335015"/>
          <a:ext cx="14554200" cy="3657600"/>
        </p:xfrm>
        <a:graphic>
          <a:graphicData uri="http://schemas.openxmlformats.org/drawingml/2006/table">
            <a:tbl>
              <a:tblPr firstRow="1" firstCol="1" bandRow="1"/>
              <a:tblGrid>
                <a:gridCol w="5791200"/>
                <a:gridCol w="8763000"/>
              </a:tblGrid>
              <a:tr h="464820">
                <a:tc>
                  <a:txBody>
                    <a:bodyPr/>
                    <a:lstStyle/>
                    <a:p>
                      <a:pPr algn="ctr">
                        <a:lnSpc>
                          <a:spcPct val="100000"/>
                        </a:lnSpc>
                        <a:spcAft>
                          <a:spcPts val="0"/>
                        </a:spcAft>
                      </a:pPr>
                      <a:r>
                        <a:rPr lang="vi-VN" sz="4000" b="1">
                          <a:effectLst/>
                          <a:latin typeface="Times New Roman" panose="02020603050405020304" pitchFamily="18" charset="0"/>
                          <a:ea typeface="Calibri" panose="020F0502020204030204" pitchFamily="34" charset="0"/>
                          <a:cs typeface="Times New Roman" panose="02020603050405020304" pitchFamily="18" charset="0"/>
                        </a:rPr>
                        <a:t>Đặc điểm “chân dung” Lorca</a:t>
                      </a:r>
                      <a:endParaRPr lang="en-GB" sz="4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vi-VN" sz="4000" b="1">
                          <a:effectLst/>
                          <a:latin typeface="Times New Roman" panose="02020603050405020304" pitchFamily="18" charset="0"/>
                          <a:ea typeface="Calibri" panose="020F0502020204030204" pitchFamily="34" charset="0"/>
                          <a:cs typeface="Times New Roman" panose="02020603050405020304" pitchFamily="18" charset="0"/>
                        </a:rPr>
                        <a:t>Các yếu tố nghệ thuật khắc họa: </a:t>
                      </a:r>
                      <a:r>
                        <a:rPr lang="vi-VN" sz="4000" b="1" i="1">
                          <a:effectLst/>
                          <a:latin typeface="Times New Roman" panose="02020603050405020304" pitchFamily="18" charset="0"/>
                          <a:ea typeface="Calibri" panose="020F0502020204030204" pitchFamily="34" charset="0"/>
                          <a:cs typeface="Times New Roman" panose="02020603050405020304" pitchFamily="18" charset="0"/>
                        </a:rPr>
                        <a:t>Từ ngữ, hình ảnh; Biện pháp nghệ thuật</a:t>
                      </a:r>
                      <a:endParaRPr lang="en-GB" sz="4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2710">
                <a:tc>
                  <a:txBody>
                    <a:bodyPr/>
                    <a:lstStyle/>
                    <a:p>
                      <a:pPr algn="just">
                        <a:lnSpc>
                          <a:spcPct val="100000"/>
                        </a:lnSpc>
                        <a:spcAft>
                          <a:spcPts val="0"/>
                        </a:spcAft>
                      </a:pPr>
                      <a:r>
                        <a:rPr lang="vi-VN" sz="4000">
                          <a:effectLst/>
                          <a:latin typeface="Times New Roman" panose="02020603050405020304" pitchFamily="18" charset="0"/>
                          <a:ea typeface="Calibri" panose="020F0502020204030204" pitchFamily="34" charset="0"/>
                          <a:cs typeface="Times New Roman" panose="02020603050405020304" pitchFamily="18" charset="0"/>
                        </a:rPr>
                        <a:t>Sự xuất hiện</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vi-VN" sz="40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2245">
                <a:tc>
                  <a:txBody>
                    <a:bodyPr/>
                    <a:lstStyle/>
                    <a:p>
                      <a:pPr>
                        <a:lnSpc>
                          <a:spcPct val="100000"/>
                        </a:lnSpc>
                        <a:spcAft>
                          <a:spcPts val="0"/>
                        </a:spcAft>
                      </a:pPr>
                      <a:r>
                        <a:rPr lang="vi-VN" sz="4000" spc="-55">
                          <a:effectLst/>
                          <a:latin typeface="Times New Roman" panose="02020603050405020304" pitchFamily="18" charset="0"/>
                          <a:ea typeface="Times New Roman" panose="02020603050405020304" pitchFamily="18" charset="0"/>
                          <a:cs typeface="Times New Roman" panose="02020603050405020304" pitchFamily="18" charset="0"/>
                        </a:rPr>
                        <a:t>Tài năng nghệ thuật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40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0030">
                <a:tc>
                  <a:txBody>
                    <a:bodyPr/>
                    <a:lstStyle/>
                    <a:p>
                      <a:pPr>
                        <a:lnSpc>
                          <a:spcPct val="100000"/>
                        </a:lnSpc>
                        <a:spcAft>
                          <a:spcPts val="0"/>
                        </a:spcAft>
                      </a:pPr>
                      <a:r>
                        <a:rPr lang="vi-VN" sz="4000" spc="-55">
                          <a:effectLst/>
                          <a:latin typeface="Times New Roman" panose="02020603050405020304" pitchFamily="18" charset="0"/>
                          <a:ea typeface="Times New Roman" panose="02020603050405020304" pitchFamily="18" charset="0"/>
                          <a:cs typeface="Times New Roman" panose="02020603050405020304" pitchFamily="18" charset="0"/>
                        </a:rPr>
                        <a:t>Khát vọng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40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0030">
                <a:tc>
                  <a:txBody>
                    <a:bodyPr/>
                    <a:lstStyle/>
                    <a:p>
                      <a:pPr>
                        <a:lnSpc>
                          <a:spcPct val="100000"/>
                        </a:lnSpc>
                        <a:spcAft>
                          <a:spcPts val="0"/>
                        </a:spcAft>
                      </a:pPr>
                      <a:r>
                        <a:rPr lang="vi-VN" sz="4000" spc="-55">
                          <a:effectLst/>
                          <a:latin typeface="Times New Roman" panose="02020603050405020304" pitchFamily="18" charset="0"/>
                          <a:ea typeface="Times New Roman" panose="02020603050405020304" pitchFamily="18" charset="0"/>
                          <a:cs typeface="Times New Roman" panose="02020603050405020304" pitchFamily="18" charset="0"/>
                        </a:rPr>
                        <a:t>Số phận, cuộc đời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40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1292877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3672" y="-370200"/>
            <a:ext cx="19271100" cy="11027401"/>
            <a:chOff x="0" y="0"/>
            <a:chExt cx="25694800" cy="14703201"/>
          </a:xfrm>
        </p:grpSpPr>
        <p:sp>
          <p:nvSpPr>
            <p:cNvPr id="3" name="Freeform 3"/>
            <p:cNvSpPr/>
            <p:nvPr/>
          </p:nvSpPr>
          <p:spPr>
            <a:xfrm>
              <a:off x="12817903" y="7351601"/>
              <a:ext cx="12876897" cy="7351601"/>
            </a:xfrm>
            <a:custGeom>
              <a:avLst/>
              <a:gdLst/>
              <a:ahLst/>
              <a:cxnLst/>
              <a:rect l="l" t="t" r="r" b="b"/>
              <a:pathLst>
                <a:path w="12876897" h="7351601">
                  <a:moveTo>
                    <a:pt x="0" y="0"/>
                  </a:moveTo>
                  <a:lnTo>
                    <a:pt x="12876897" y="0"/>
                  </a:lnTo>
                  <a:lnTo>
                    <a:pt x="12876897" y="7351600"/>
                  </a:lnTo>
                  <a:lnTo>
                    <a:pt x="0" y="7351600"/>
                  </a:lnTo>
                  <a:lnTo>
                    <a:pt x="0" y="0"/>
                  </a:lnTo>
                  <a:close/>
                </a:path>
              </a:pathLst>
            </a:custGeom>
            <a:blipFill>
              <a:blip r:embed="rId2"/>
              <a:stretch>
                <a:fillRect l="-99280" t="-123209" b="-23529"/>
              </a:stretch>
            </a:blipFill>
          </p:spPr>
        </p:sp>
        <p:sp>
          <p:nvSpPr>
            <p:cNvPr id="4" name="Freeform 4"/>
            <p:cNvSpPr/>
            <p:nvPr/>
          </p:nvSpPr>
          <p:spPr>
            <a:xfrm>
              <a:off x="12817903" y="11790"/>
              <a:ext cx="12876897" cy="7599889"/>
            </a:xfrm>
            <a:custGeom>
              <a:avLst/>
              <a:gdLst/>
              <a:ahLst/>
              <a:cxnLst/>
              <a:rect l="l" t="t" r="r" b="b"/>
              <a:pathLst>
                <a:path w="12876897" h="7599889">
                  <a:moveTo>
                    <a:pt x="0" y="0"/>
                  </a:moveTo>
                  <a:lnTo>
                    <a:pt x="12876897" y="0"/>
                  </a:lnTo>
                  <a:lnTo>
                    <a:pt x="12876897" y="7599889"/>
                  </a:lnTo>
                  <a:lnTo>
                    <a:pt x="0" y="7599889"/>
                  </a:lnTo>
                  <a:lnTo>
                    <a:pt x="0" y="0"/>
                  </a:lnTo>
                  <a:close/>
                </a:path>
              </a:pathLst>
            </a:custGeom>
            <a:blipFill>
              <a:blip r:embed="rId2"/>
              <a:stretch>
                <a:fillRect l="-99280" t="-22761" b="-115916"/>
              </a:stretch>
            </a:blipFill>
          </p:spPr>
        </p:sp>
        <p:sp>
          <p:nvSpPr>
            <p:cNvPr id="5" name="Freeform 5"/>
            <p:cNvSpPr/>
            <p:nvPr/>
          </p:nvSpPr>
          <p:spPr>
            <a:xfrm>
              <a:off x="0" y="0"/>
              <a:ext cx="12830603" cy="7611679"/>
            </a:xfrm>
            <a:custGeom>
              <a:avLst/>
              <a:gdLst/>
              <a:ahLst/>
              <a:cxnLst/>
              <a:rect l="l" t="t" r="r" b="b"/>
              <a:pathLst>
                <a:path w="12830603" h="7611679">
                  <a:moveTo>
                    <a:pt x="0" y="0"/>
                  </a:moveTo>
                  <a:lnTo>
                    <a:pt x="12830603" y="0"/>
                  </a:lnTo>
                  <a:lnTo>
                    <a:pt x="12830603" y="7611679"/>
                  </a:lnTo>
                  <a:lnTo>
                    <a:pt x="0" y="7611679"/>
                  </a:lnTo>
                  <a:lnTo>
                    <a:pt x="0" y="0"/>
                  </a:lnTo>
                  <a:close/>
                </a:path>
              </a:pathLst>
            </a:custGeom>
            <a:blipFill>
              <a:blip r:embed="rId2"/>
              <a:stretch>
                <a:fillRect t="-22725" r="-100000" b="-115582"/>
              </a:stretch>
            </a:blipFill>
          </p:spPr>
        </p:sp>
        <p:sp>
          <p:nvSpPr>
            <p:cNvPr id="6" name="Freeform 6"/>
            <p:cNvSpPr/>
            <p:nvPr/>
          </p:nvSpPr>
          <p:spPr>
            <a:xfrm>
              <a:off x="46294" y="7611679"/>
              <a:ext cx="12784309" cy="7079732"/>
            </a:xfrm>
            <a:custGeom>
              <a:avLst/>
              <a:gdLst/>
              <a:ahLst/>
              <a:cxnLst/>
              <a:rect l="l" t="t" r="r" b="b"/>
              <a:pathLst>
                <a:path w="12784309" h="7079732">
                  <a:moveTo>
                    <a:pt x="0" y="0"/>
                  </a:moveTo>
                  <a:lnTo>
                    <a:pt x="12784309" y="0"/>
                  </a:lnTo>
                  <a:lnTo>
                    <a:pt x="12784309" y="7079732"/>
                  </a:lnTo>
                  <a:lnTo>
                    <a:pt x="0" y="7079732"/>
                  </a:lnTo>
                  <a:lnTo>
                    <a:pt x="0" y="0"/>
                  </a:lnTo>
                  <a:close/>
                </a:path>
              </a:pathLst>
            </a:custGeom>
            <a:blipFill>
              <a:blip r:embed="rId2"/>
              <a:stretch>
                <a:fillRect t="-131780" r="-100724" b="-24433"/>
              </a:stretch>
            </a:blipFill>
          </p:spPr>
        </p:sp>
      </p:grpSp>
      <p:sp>
        <p:nvSpPr>
          <p:cNvPr id="7" name="Freeform 7"/>
          <p:cNvSpPr/>
          <p:nvPr/>
        </p:nvSpPr>
        <p:spPr>
          <a:xfrm>
            <a:off x="14931730" y="200216"/>
            <a:ext cx="3677240" cy="3670554"/>
          </a:xfrm>
          <a:custGeom>
            <a:avLst/>
            <a:gdLst/>
            <a:ahLst/>
            <a:cxnLst/>
            <a:rect l="l" t="t" r="r" b="b"/>
            <a:pathLst>
              <a:path w="3677240" h="3670554">
                <a:moveTo>
                  <a:pt x="0" y="0"/>
                </a:moveTo>
                <a:lnTo>
                  <a:pt x="3677240" y="0"/>
                </a:lnTo>
                <a:lnTo>
                  <a:pt x="3677240" y="3670554"/>
                </a:lnTo>
                <a:lnTo>
                  <a:pt x="0" y="367055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10800000">
            <a:off x="-409461" y="6860371"/>
            <a:ext cx="3803747" cy="3796831"/>
          </a:xfrm>
          <a:custGeom>
            <a:avLst/>
            <a:gdLst/>
            <a:ahLst/>
            <a:cxnLst/>
            <a:rect l="l" t="t" r="r" b="b"/>
            <a:pathLst>
              <a:path w="3803747" h="3796831">
                <a:moveTo>
                  <a:pt x="0" y="0"/>
                </a:moveTo>
                <a:lnTo>
                  <a:pt x="3803747" y="0"/>
                </a:lnTo>
                <a:lnTo>
                  <a:pt x="3803747" y="3796831"/>
                </a:lnTo>
                <a:lnTo>
                  <a:pt x="0" y="379683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9" name="Group 9"/>
          <p:cNvGrpSpPr/>
          <p:nvPr/>
        </p:nvGrpSpPr>
        <p:grpSpPr>
          <a:xfrm>
            <a:off x="685800" y="952500"/>
            <a:ext cx="16916399" cy="8627029"/>
            <a:chOff x="0" y="0"/>
            <a:chExt cx="3372297" cy="1177641"/>
          </a:xfrm>
        </p:grpSpPr>
        <p:sp>
          <p:nvSpPr>
            <p:cNvPr id="10" name="Freeform 10"/>
            <p:cNvSpPr/>
            <p:nvPr/>
          </p:nvSpPr>
          <p:spPr>
            <a:xfrm>
              <a:off x="0" y="0"/>
              <a:ext cx="3372297" cy="1177641"/>
            </a:xfrm>
            <a:custGeom>
              <a:avLst/>
              <a:gdLst/>
              <a:ahLst/>
              <a:cxnLst/>
              <a:rect l="l" t="t" r="r" b="b"/>
              <a:pathLst>
                <a:path w="3372297" h="1177641">
                  <a:moveTo>
                    <a:pt x="30837" y="0"/>
                  </a:moveTo>
                  <a:lnTo>
                    <a:pt x="3341461" y="0"/>
                  </a:lnTo>
                  <a:cubicBezTo>
                    <a:pt x="3349639" y="0"/>
                    <a:pt x="3357482" y="3249"/>
                    <a:pt x="3363265" y="9032"/>
                  </a:cubicBezTo>
                  <a:cubicBezTo>
                    <a:pt x="3369048" y="14815"/>
                    <a:pt x="3372297" y="22658"/>
                    <a:pt x="3372297" y="30837"/>
                  </a:cubicBezTo>
                  <a:lnTo>
                    <a:pt x="3372297" y="1146805"/>
                  </a:lnTo>
                  <a:cubicBezTo>
                    <a:pt x="3372297" y="1163835"/>
                    <a:pt x="3358491" y="1177641"/>
                    <a:pt x="3341461" y="1177641"/>
                  </a:cubicBezTo>
                  <a:lnTo>
                    <a:pt x="30837" y="1177641"/>
                  </a:lnTo>
                  <a:cubicBezTo>
                    <a:pt x="13806" y="1177641"/>
                    <a:pt x="0" y="1163835"/>
                    <a:pt x="0" y="1146805"/>
                  </a:cubicBezTo>
                  <a:lnTo>
                    <a:pt x="0" y="30837"/>
                  </a:lnTo>
                  <a:cubicBezTo>
                    <a:pt x="0" y="13806"/>
                    <a:pt x="13806" y="0"/>
                    <a:pt x="30837" y="0"/>
                  </a:cubicBezTo>
                  <a:close/>
                </a:path>
              </a:pathLst>
            </a:custGeom>
            <a:solidFill>
              <a:srgbClr val="E8E0C8">
                <a:alpha val="84706"/>
              </a:srgbClr>
            </a:solidFill>
          </p:spPr>
        </p:sp>
        <p:sp>
          <p:nvSpPr>
            <p:cNvPr id="11" name="TextBox 11"/>
            <p:cNvSpPr txBox="1"/>
            <p:nvPr/>
          </p:nvSpPr>
          <p:spPr>
            <a:xfrm>
              <a:off x="0" y="-38100"/>
              <a:ext cx="3372297" cy="1215741"/>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4" name="Freeform 14"/>
          <p:cNvSpPr/>
          <p:nvPr/>
        </p:nvSpPr>
        <p:spPr>
          <a:xfrm>
            <a:off x="15240000" y="7884022"/>
            <a:ext cx="3668683" cy="2659795"/>
          </a:xfrm>
          <a:custGeom>
            <a:avLst/>
            <a:gdLst/>
            <a:ahLst/>
            <a:cxnLst/>
            <a:rect l="l" t="t" r="r" b="b"/>
            <a:pathLst>
              <a:path w="3668683" h="2659795">
                <a:moveTo>
                  <a:pt x="0" y="0"/>
                </a:moveTo>
                <a:lnTo>
                  <a:pt x="3668683" y="0"/>
                </a:lnTo>
                <a:lnTo>
                  <a:pt x="3668683" y="2659795"/>
                </a:lnTo>
                <a:lnTo>
                  <a:pt x="0" y="2659795"/>
                </a:lnTo>
                <a:lnTo>
                  <a:pt x="0" y="0"/>
                </a:lnTo>
                <a:close/>
              </a:path>
            </a:pathLst>
          </a:custGeom>
          <a:blipFill>
            <a:blip r:embed="rId5"/>
            <a:stretch>
              <a:fillRect/>
            </a:stretch>
          </a:blipFill>
        </p:spPr>
      </p:sp>
      <p:sp>
        <p:nvSpPr>
          <p:cNvPr id="15" name="Freeform 15"/>
          <p:cNvSpPr/>
          <p:nvPr/>
        </p:nvSpPr>
        <p:spPr>
          <a:xfrm rot="-798381">
            <a:off x="-512058" y="369253"/>
            <a:ext cx="1750314" cy="2412714"/>
          </a:xfrm>
          <a:custGeom>
            <a:avLst/>
            <a:gdLst/>
            <a:ahLst/>
            <a:cxnLst/>
            <a:rect l="l" t="t" r="r" b="b"/>
            <a:pathLst>
              <a:path w="1750314" h="2412714">
                <a:moveTo>
                  <a:pt x="0" y="0"/>
                </a:moveTo>
                <a:lnTo>
                  <a:pt x="1750314" y="0"/>
                </a:lnTo>
                <a:lnTo>
                  <a:pt x="1750314" y="2412714"/>
                </a:lnTo>
                <a:lnTo>
                  <a:pt x="0" y="241271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2" name="Rectangle 11"/>
          <p:cNvSpPr/>
          <p:nvPr/>
        </p:nvSpPr>
        <p:spPr>
          <a:xfrm>
            <a:off x="1559737" y="1263792"/>
            <a:ext cx="15189487" cy="3118803"/>
          </a:xfrm>
          <a:prstGeom prst="rect">
            <a:avLst/>
          </a:prstGeom>
          <a:noFill/>
        </p:spPr>
        <p:txBody>
          <a:bodyPr wrap="square">
            <a:spAutoFit/>
          </a:bodyPr>
          <a:lstStyle/>
          <a:p>
            <a:pPr algn="ctr">
              <a:spcAft>
                <a:spcPts val="1000"/>
              </a:spcAft>
            </a:pPr>
            <a:r>
              <a:rPr lang="en-US" sz="3600" b="1" spc="-55">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Chặng 2: Cảm nhận </a:t>
            </a:r>
            <a:endParaRPr lang="vi-VN" sz="3600">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1000"/>
              </a:spcAft>
            </a:pPr>
            <a:r>
              <a:rPr lang="vi-VN" sz="3600" b="1" smtClean="0">
                <a:latin typeface="Times New Roman" panose="02020603050405020304" pitchFamily="18" charset="0"/>
                <a:ea typeface="Calibri" panose="020F0502020204030204" pitchFamily="34" charset="0"/>
                <a:cs typeface="Times New Roman" panose="02020603050405020304" pitchFamily="18" charset="0"/>
              </a:rPr>
              <a:t>Đọc thầm bài thơ, cảm nhận và hoàn thành nhiệm vụ</a:t>
            </a:r>
            <a:endParaRPr lang="en-GB" sz="3600" b="1">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1000"/>
              </a:spcAft>
            </a:pPr>
            <a:r>
              <a:rPr lang="en-US" sz="3600" spc="-55">
                <a:latin typeface="Times New Roman" panose="02020603050405020304" pitchFamily="18" charset="0"/>
                <a:ea typeface="Calibri" panose="020F0502020204030204" pitchFamily="34" charset="0"/>
                <a:cs typeface="Times New Roman" panose="02020603050405020304" pitchFamily="18" charset="0"/>
              </a:rPr>
              <a:t>Với mỗi đặc điểm trong bảng chân dung của Lora hãy chọn 2-3 yếu tố nghệ thuật, cảm nhận và cho biết: hình tượng người chiến sĩ Lorca được khắc họa như thế nào qua các yếu tố đó?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3558878706"/>
              </p:ext>
            </p:extLst>
          </p:nvPr>
        </p:nvGraphicFramePr>
        <p:xfrm>
          <a:off x="2086186" y="4642583"/>
          <a:ext cx="14296813" cy="3735007"/>
        </p:xfrm>
        <a:graphic>
          <a:graphicData uri="http://schemas.openxmlformats.org/drawingml/2006/table">
            <a:tbl>
              <a:tblPr firstRow="1" firstCol="1" bandRow="1"/>
              <a:tblGrid>
                <a:gridCol w="6448214"/>
                <a:gridCol w="4114800"/>
                <a:gridCol w="3733799"/>
              </a:tblGrid>
              <a:tr h="0">
                <a:tc>
                  <a:txBody>
                    <a:bodyPr/>
                    <a:lstStyle/>
                    <a:p>
                      <a:pPr algn="ctr">
                        <a:lnSpc>
                          <a:spcPct val="115000"/>
                        </a:lnSpc>
                        <a:spcAft>
                          <a:spcPts val="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Đặc điểm “chân dung” Lorca</a:t>
                      </a:r>
                      <a:endParaRPr lang="en-GB" sz="3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b="1" spc="-55">
                          <a:effectLst/>
                          <a:latin typeface="Times New Roman" panose="02020603050405020304" pitchFamily="18" charset="0"/>
                          <a:ea typeface="Times New Roman" panose="02020603050405020304" pitchFamily="18" charset="0"/>
                          <a:cs typeface="Times New Roman" panose="02020603050405020304" pitchFamily="18" charset="0"/>
                        </a:rPr>
                        <a:t>Yếu tố nghệ thuật</a:t>
                      </a:r>
                      <a:endParaRPr lang="en-GB" sz="3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b="1" spc="-55">
                          <a:effectLst/>
                          <a:latin typeface="Times New Roman" panose="02020603050405020304" pitchFamily="18" charset="0"/>
                          <a:ea typeface="Times New Roman" panose="02020603050405020304" pitchFamily="18" charset="0"/>
                          <a:cs typeface="Times New Roman" panose="02020603050405020304" pitchFamily="18" charset="0"/>
                        </a:rPr>
                        <a:t>Cảm nhận </a:t>
                      </a:r>
                      <a:endParaRPr lang="en-GB" sz="3600" b="1">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vi-VN" sz="3600" b="1" spc="-55">
                          <a:effectLst/>
                          <a:latin typeface="Times New Roman" panose="02020603050405020304" pitchFamily="18" charset="0"/>
                          <a:ea typeface="Times New Roman" panose="02020603050405020304" pitchFamily="18" charset="0"/>
                          <a:cs typeface="Times New Roman" panose="02020603050405020304" pitchFamily="18" charset="0"/>
                        </a:rPr>
                        <a:t>của cá nhân</a:t>
                      </a:r>
                      <a:endParaRPr lang="en-GB" sz="3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Sự xuất hiện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800"/>
                        </a:lnSpc>
                        <a:spcAft>
                          <a:spcPts val="0"/>
                        </a:spcAft>
                      </a:pPr>
                      <a:r>
                        <a:rPr lang="vi-VN" sz="3600" spc="-55">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800"/>
                        </a:lnSpc>
                        <a:spcAft>
                          <a:spcPts val="0"/>
                        </a:spcAft>
                      </a:pPr>
                      <a:r>
                        <a:rPr lang="vi-VN" sz="3600" spc="-55">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Tài năng nghệ thuật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800"/>
                        </a:lnSpc>
                        <a:spcAft>
                          <a:spcPts val="0"/>
                        </a:spcAft>
                      </a:pPr>
                      <a:r>
                        <a:rPr lang="vi-VN" sz="3600" spc="-55">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800"/>
                        </a:lnSpc>
                        <a:spcAft>
                          <a:spcPts val="0"/>
                        </a:spcAft>
                      </a:pPr>
                      <a:r>
                        <a:rPr lang="vi-VN" sz="3600" spc="-55">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Khát vọng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800"/>
                        </a:lnSpc>
                        <a:spcAft>
                          <a:spcPts val="0"/>
                        </a:spcAft>
                      </a:pPr>
                      <a:r>
                        <a:rPr lang="vi-VN" sz="3600" spc="-55">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800"/>
                        </a:lnSpc>
                        <a:spcAft>
                          <a:spcPts val="0"/>
                        </a:spcAft>
                      </a:pPr>
                      <a:r>
                        <a:rPr lang="vi-VN" sz="3600" spc="-55">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Số phận, cuộc đời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800"/>
                        </a:lnSpc>
                        <a:spcAft>
                          <a:spcPts val="0"/>
                        </a:spcAft>
                      </a:pPr>
                      <a:r>
                        <a:rPr lang="vi-VN" sz="3600" spc="-55">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800"/>
                        </a:lnSpc>
                        <a:spcAft>
                          <a:spcPts val="0"/>
                        </a:spcAft>
                      </a:pPr>
                      <a:r>
                        <a:rPr lang="vi-VN" sz="3600" spc="-55">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1179119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3672" y="-370200"/>
            <a:ext cx="19271100" cy="11027401"/>
            <a:chOff x="0" y="0"/>
            <a:chExt cx="25694800" cy="14703201"/>
          </a:xfrm>
        </p:grpSpPr>
        <p:sp>
          <p:nvSpPr>
            <p:cNvPr id="3" name="Freeform 3"/>
            <p:cNvSpPr/>
            <p:nvPr/>
          </p:nvSpPr>
          <p:spPr>
            <a:xfrm>
              <a:off x="12817903" y="7351601"/>
              <a:ext cx="12876897" cy="7351601"/>
            </a:xfrm>
            <a:custGeom>
              <a:avLst/>
              <a:gdLst/>
              <a:ahLst/>
              <a:cxnLst/>
              <a:rect l="l" t="t" r="r" b="b"/>
              <a:pathLst>
                <a:path w="12876897" h="7351601">
                  <a:moveTo>
                    <a:pt x="0" y="0"/>
                  </a:moveTo>
                  <a:lnTo>
                    <a:pt x="12876897" y="0"/>
                  </a:lnTo>
                  <a:lnTo>
                    <a:pt x="12876897" y="7351600"/>
                  </a:lnTo>
                  <a:lnTo>
                    <a:pt x="0" y="7351600"/>
                  </a:lnTo>
                  <a:lnTo>
                    <a:pt x="0" y="0"/>
                  </a:lnTo>
                  <a:close/>
                </a:path>
              </a:pathLst>
            </a:custGeom>
            <a:blipFill>
              <a:blip r:embed="rId2"/>
              <a:stretch>
                <a:fillRect l="-99280" t="-123209" b="-23529"/>
              </a:stretch>
            </a:blipFill>
          </p:spPr>
        </p:sp>
        <p:sp>
          <p:nvSpPr>
            <p:cNvPr id="4" name="Freeform 4"/>
            <p:cNvSpPr/>
            <p:nvPr/>
          </p:nvSpPr>
          <p:spPr>
            <a:xfrm>
              <a:off x="12817903" y="11790"/>
              <a:ext cx="12876897" cy="7599889"/>
            </a:xfrm>
            <a:custGeom>
              <a:avLst/>
              <a:gdLst/>
              <a:ahLst/>
              <a:cxnLst/>
              <a:rect l="l" t="t" r="r" b="b"/>
              <a:pathLst>
                <a:path w="12876897" h="7599889">
                  <a:moveTo>
                    <a:pt x="0" y="0"/>
                  </a:moveTo>
                  <a:lnTo>
                    <a:pt x="12876897" y="0"/>
                  </a:lnTo>
                  <a:lnTo>
                    <a:pt x="12876897" y="7599889"/>
                  </a:lnTo>
                  <a:lnTo>
                    <a:pt x="0" y="7599889"/>
                  </a:lnTo>
                  <a:lnTo>
                    <a:pt x="0" y="0"/>
                  </a:lnTo>
                  <a:close/>
                </a:path>
              </a:pathLst>
            </a:custGeom>
            <a:blipFill>
              <a:blip r:embed="rId2"/>
              <a:stretch>
                <a:fillRect l="-99280" t="-22761" b="-115916"/>
              </a:stretch>
            </a:blipFill>
          </p:spPr>
        </p:sp>
        <p:sp>
          <p:nvSpPr>
            <p:cNvPr id="5" name="Freeform 5"/>
            <p:cNvSpPr/>
            <p:nvPr/>
          </p:nvSpPr>
          <p:spPr>
            <a:xfrm>
              <a:off x="0" y="0"/>
              <a:ext cx="12830603" cy="7611679"/>
            </a:xfrm>
            <a:custGeom>
              <a:avLst/>
              <a:gdLst/>
              <a:ahLst/>
              <a:cxnLst/>
              <a:rect l="l" t="t" r="r" b="b"/>
              <a:pathLst>
                <a:path w="12830603" h="7611679">
                  <a:moveTo>
                    <a:pt x="0" y="0"/>
                  </a:moveTo>
                  <a:lnTo>
                    <a:pt x="12830603" y="0"/>
                  </a:lnTo>
                  <a:lnTo>
                    <a:pt x="12830603" y="7611679"/>
                  </a:lnTo>
                  <a:lnTo>
                    <a:pt x="0" y="7611679"/>
                  </a:lnTo>
                  <a:lnTo>
                    <a:pt x="0" y="0"/>
                  </a:lnTo>
                  <a:close/>
                </a:path>
              </a:pathLst>
            </a:custGeom>
            <a:blipFill>
              <a:blip r:embed="rId2"/>
              <a:stretch>
                <a:fillRect t="-22725" r="-100000" b="-115582"/>
              </a:stretch>
            </a:blipFill>
          </p:spPr>
        </p:sp>
        <p:sp>
          <p:nvSpPr>
            <p:cNvPr id="6" name="Freeform 6"/>
            <p:cNvSpPr/>
            <p:nvPr/>
          </p:nvSpPr>
          <p:spPr>
            <a:xfrm>
              <a:off x="46294" y="7611679"/>
              <a:ext cx="12784309" cy="7079732"/>
            </a:xfrm>
            <a:custGeom>
              <a:avLst/>
              <a:gdLst/>
              <a:ahLst/>
              <a:cxnLst/>
              <a:rect l="l" t="t" r="r" b="b"/>
              <a:pathLst>
                <a:path w="12784309" h="7079732">
                  <a:moveTo>
                    <a:pt x="0" y="0"/>
                  </a:moveTo>
                  <a:lnTo>
                    <a:pt x="12784309" y="0"/>
                  </a:lnTo>
                  <a:lnTo>
                    <a:pt x="12784309" y="7079732"/>
                  </a:lnTo>
                  <a:lnTo>
                    <a:pt x="0" y="7079732"/>
                  </a:lnTo>
                  <a:lnTo>
                    <a:pt x="0" y="0"/>
                  </a:lnTo>
                  <a:close/>
                </a:path>
              </a:pathLst>
            </a:custGeom>
            <a:blipFill>
              <a:blip r:embed="rId2"/>
              <a:stretch>
                <a:fillRect t="-131780" r="-100724" b="-24433"/>
              </a:stretch>
            </a:blipFill>
          </p:spPr>
        </p:sp>
      </p:grpSp>
      <p:sp>
        <p:nvSpPr>
          <p:cNvPr id="7" name="Freeform 7"/>
          <p:cNvSpPr/>
          <p:nvPr/>
        </p:nvSpPr>
        <p:spPr>
          <a:xfrm>
            <a:off x="14931730" y="200216"/>
            <a:ext cx="3677240" cy="3670554"/>
          </a:xfrm>
          <a:custGeom>
            <a:avLst/>
            <a:gdLst/>
            <a:ahLst/>
            <a:cxnLst/>
            <a:rect l="l" t="t" r="r" b="b"/>
            <a:pathLst>
              <a:path w="3677240" h="3670554">
                <a:moveTo>
                  <a:pt x="0" y="0"/>
                </a:moveTo>
                <a:lnTo>
                  <a:pt x="3677240" y="0"/>
                </a:lnTo>
                <a:lnTo>
                  <a:pt x="3677240" y="3670554"/>
                </a:lnTo>
                <a:lnTo>
                  <a:pt x="0" y="367055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10800000">
            <a:off x="-409461" y="6860371"/>
            <a:ext cx="3803747" cy="3796831"/>
          </a:xfrm>
          <a:custGeom>
            <a:avLst/>
            <a:gdLst/>
            <a:ahLst/>
            <a:cxnLst/>
            <a:rect l="l" t="t" r="r" b="b"/>
            <a:pathLst>
              <a:path w="3803747" h="3796831">
                <a:moveTo>
                  <a:pt x="0" y="0"/>
                </a:moveTo>
                <a:lnTo>
                  <a:pt x="3803747" y="0"/>
                </a:lnTo>
                <a:lnTo>
                  <a:pt x="3803747" y="3796831"/>
                </a:lnTo>
                <a:lnTo>
                  <a:pt x="0" y="379683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9" name="Group 9"/>
          <p:cNvGrpSpPr/>
          <p:nvPr/>
        </p:nvGrpSpPr>
        <p:grpSpPr>
          <a:xfrm>
            <a:off x="685800" y="1638300"/>
            <a:ext cx="16916399" cy="6747495"/>
            <a:chOff x="0" y="0"/>
            <a:chExt cx="3372297" cy="1177641"/>
          </a:xfrm>
        </p:grpSpPr>
        <p:sp>
          <p:nvSpPr>
            <p:cNvPr id="10" name="Freeform 10"/>
            <p:cNvSpPr/>
            <p:nvPr/>
          </p:nvSpPr>
          <p:spPr>
            <a:xfrm>
              <a:off x="0" y="0"/>
              <a:ext cx="3372297" cy="1177641"/>
            </a:xfrm>
            <a:custGeom>
              <a:avLst/>
              <a:gdLst/>
              <a:ahLst/>
              <a:cxnLst/>
              <a:rect l="l" t="t" r="r" b="b"/>
              <a:pathLst>
                <a:path w="3372297" h="1177641">
                  <a:moveTo>
                    <a:pt x="30837" y="0"/>
                  </a:moveTo>
                  <a:lnTo>
                    <a:pt x="3341461" y="0"/>
                  </a:lnTo>
                  <a:cubicBezTo>
                    <a:pt x="3349639" y="0"/>
                    <a:pt x="3357482" y="3249"/>
                    <a:pt x="3363265" y="9032"/>
                  </a:cubicBezTo>
                  <a:cubicBezTo>
                    <a:pt x="3369048" y="14815"/>
                    <a:pt x="3372297" y="22658"/>
                    <a:pt x="3372297" y="30837"/>
                  </a:cubicBezTo>
                  <a:lnTo>
                    <a:pt x="3372297" y="1146805"/>
                  </a:lnTo>
                  <a:cubicBezTo>
                    <a:pt x="3372297" y="1163835"/>
                    <a:pt x="3358491" y="1177641"/>
                    <a:pt x="3341461" y="1177641"/>
                  </a:cubicBezTo>
                  <a:lnTo>
                    <a:pt x="30837" y="1177641"/>
                  </a:lnTo>
                  <a:cubicBezTo>
                    <a:pt x="13806" y="1177641"/>
                    <a:pt x="0" y="1163835"/>
                    <a:pt x="0" y="1146805"/>
                  </a:cubicBezTo>
                  <a:lnTo>
                    <a:pt x="0" y="30837"/>
                  </a:lnTo>
                  <a:cubicBezTo>
                    <a:pt x="0" y="13806"/>
                    <a:pt x="13806" y="0"/>
                    <a:pt x="30837" y="0"/>
                  </a:cubicBezTo>
                  <a:close/>
                </a:path>
              </a:pathLst>
            </a:custGeom>
            <a:solidFill>
              <a:srgbClr val="E8E0C8">
                <a:alpha val="84706"/>
              </a:srgbClr>
            </a:solidFill>
          </p:spPr>
        </p:sp>
        <p:sp>
          <p:nvSpPr>
            <p:cNvPr id="11" name="TextBox 11"/>
            <p:cNvSpPr txBox="1"/>
            <p:nvPr/>
          </p:nvSpPr>
          <p:spPr>
            <a:xfrm>
              <a:off x="0" y="-38100"/>
              <a:ext cx="3372297" cy="1215741"/>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4" name="Freeform 14"/>
          <p:cNvSpPr/>
          <p:nvPr/>
        </p:nvSpPr>
        <p:spPr>
          <a:xfrm>
            <a:off x="15240000" y="7884022"/>
            <a:ext cx="3668683" cy="2659795"/>
          </a:xfrm>
          <a:custGeom>
            <a:avLst/>
            <a:gdLst/>
            <a:ahLst/>
            <a:cxnLst/>
            <a:rect l="l" t="t" r="r" b="b"/>
            <a:pathLst>
              <a:path w="3668683" h="2659795">
                <a:moveTo>
                  <a:pt x="0" y="0"/>
                </a:moveTo>
                <a:lnTo>
                  <a:pt x="3668683" y="0"/>
                </a:lnTo>
                <a:lnTo>
                  <a:pt x="3668683" y="2659795"/>
                </a:lnTo>
                <a:lnTo>
                  <a:pt x="0" y="2659795"/>
                </a:lnTo>
                <a:lnTo>
                  <a:pt x="0" y="0"/>
                </a:lnTo>
                <a:close/>
              </a:path>
            </a:pathLst>
          </a:custGeom>
          <a:blipFill>
            <a:blip r:embed="rId5"/>
            <a:stretch>
              <a:fillRect/>
            </a:stretch>
          </a:blipFill>
        </p:spPr>
      </p:sp>
      <p:sp>
        <p:nvSpPr>
          <p:cNvPr id="15" name="Freeform 15"/>
          <p:cNvSpPr/>
          <p:nvPr/>
        </p:nvSpPr>
        <p:spPr>
          <a:xfrm rot="-798381">
            <a:off x="-512058" y="369253"/>
            <a:ext cx="1750314" cy="2412714"/>
          </a:xfrm>
          <a:custGeom>
            <a:avLst/>
            <a:gdLst/>
            <a:ahLst/>
            <a:cxnLst/>
            <a:rect l="l" t="t" r="r" b="b"/>
            <a:pathLst>
              <a:path w="1750314" h="2412714">
                <a:moveTo>
                  <a:pt x="0" y="0"/>
                </a:moveTo>
                <a:lnTo>
                  <a:pt x="1750314" y="0"/>
                </a:lnTo>
                <a:lnTo>
                  <a:pt x="1750314" y="2412714"/>
                </a:lnTo>
                <a:lnTo>
                  <a:pt x="0" y="241271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2" name="Rectangle 11"/>
          <p:cNvSpPr/>
          <p:nvPr/>
        </p:nvSpPr>
        <p:spPr>
          <a:xfrm>
            <a:off x="946539" y="1800911"/>
            <a:ext cx="16306431" cy="6422271"/>
          </a:xfrm>
          <a:prstGeom prst="rect">
            <a:avLst/>
          </a:prstGeom>
        </p:spPr>
        <p:txBody>
          <a:bodyPr wrap="square">
            <a:spAutoFit/>
          </a:bodyPr>
          <a:lstStyle/>
          <a:p>
            <a:pPr algn="ctr">
              <a:spcAft>
                <a:spcPts val="1000"/>
              </a:spcAft>
            </a:pPr>
            <a:r>
              <a:rPr lang="en-US" sz="5400" b="1" spc="-55">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Chặng 3: Tri âm </a:t>
            </a:r>
            <a:endParaRPr lang="en-GB" sz="5400">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1000"/>
              </a:spcAft>
            </a:pPr>
            <a:r>
              <a:rPr lang="vi-VN" sz="5400" b="1">
                <a:latin typeface="Times New Roman" panose="02020603050405020304" pitchFamily="18" charset="0"/>
                <a:ea typeface="Calibri" panose="020F0502020204030204" pitchFamily="34" charset="0"/>
                <a:cs typeface="Times New Roman" panose="02020603050405020304" pitchFamily="18" charset="0"/>
              </a:rPr>
              <a:t>Đọc thầm bài thơ, cảm nhận và hoàn thành </a:t>
            </a:r>
            <a:r>
              <a:rPr lang="vi-VN" sz="5400" b="1">
                <a:latin typeface="Times New Roman" panose="02020603050405020304" pitchFamily="18" charset="0"/>
                <a:ea typeface="Calibri" panose="020F0502020204030204" pitchFamily="34" charset="0"/>
                <a:cs typeface="Times New Roman" panose="02020603050405020304" pitchFamily="18" charset="0"/>
              </a:rPr>
              <a:t>nhiệm </a:t>
            </a:r>
            <a:r>
              <a:rPr lang="vi-VN" sz="5400" b="1" smtClean="0">
                <a:latin typeface="Times New Roman" panose="02020603050405020304" pitchFamily="18" charset="0"/>
                <a:ea typeface="Calibri" panose="020F0502020204030204" pitchFamily="34" charset="0"/>
                <a:cs typeface="Times New Roman" panose="02020603050405020304" pitchFamily="18" charset="0"/>
              </a:rPr>
              <a:t>vụ</a:t>
            </a:r>
            <a:endParaRPr lang="en-GB" sz="54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1000"/>
              </a:spcAft>
            </a:pPr>
            <a:r>
              <a:rPr lang="en-US" sz="5400" spc="-55">
                <a:latin typeface="Times New Roman" panose="02020603050405020304" pitchFamily="18" charset="0"/>
                <a:ea typeface="Calibri" panose="020F0502020204030204" pitchFamily="34" charset="0"/>
                <a:cs typeface="Times New Roman" panose="02020603050405020304" pitchFamily="18" charset="0"/>
              </a:rPr>
              <a:t>1. Chỉ ra dấu hiệu nhận diện chủ thể trữ tình.</a:t>
            </a:r>
            <a:endParaRPr lang="en-GB" sz="54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1000"/>
              </a:spcAft>
            </a:pPr>
            <a:r>
              <a:rPr lang="en-US" sz="5400" spc="-55">
                <a:latin typeface="Times New Roman" panose="02020603050405020304" pitchFamily="18" charset="0"/>
                <a:ea typeface="Calibri" panose="020F0502020204030204" pitchFamily="34" charset="0"/>
                <a:cs typeface="Times New Roman" panose="02020603050405020304" pitchFamily="18" charset="0"/>
              </a:rPr>
              <a:t>2. Theo em, cảm xúc của chủ thể trữ tình được thể hiện qua những phương diện, yếu tố nào trong bài thơ? </a:t>
            </a:r>
            <a:endParaRPr lang="en-GB" sz="540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5400" spc="-55">
                <a:latin typeface="Times New Roman" panose="02020603050405020304" pitchFamily="18" charset="0"/>
                <a:ea typeface="Calibri" panose="020F0502020204030204" pitchFamily="34" charset="0"/>
              </a:rPr>
              <a:t>3. Từ cảm nhận về những phương diện, yếu tố đó, em hãy nêu rõ </a:t>
            </a:r>
            <a:endParaRPr lang="en-GB" sz="5400"/>
          </a:p>
        </p:txBody>
      </p:sp>
    </p:spTree>
    <p:extLst>
      <p:ext uri="{BB962C8B-B14F-4D97-AF65-F5344CB8AC3E}">
        <p14:creationId xmlns:p14="http://schemas.microsoft.com/office/powerpoint/2010/main" val="7080127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22222"/>
        </a:solidFill>
        <a:effectLst/>
      </p:bgPr>
    </p:bg>
    <p:spTree>
      <p:nvGrpSpPr>
        <p:cNvPr id="1" name=""/>
        <p:cNvGrpSpPr/>
        <p:nvPr/>
      </p:nvGrpSpPr>
      <p:grpSpPr>
        <a:xfrm>
          <a:off x="0" y="0"/>
          <a:ext cx="0" cy="0"/>
          <a:chOff x="0" y="0"/>
          <a:chExt cx="0" cy="0"/>
        </a:xfrm>
      </p:grpSpPr>
      <p:sp>
        <p:nvSpPr>
          <p:cNvPr id="2" name="Freeform 2"/>
          <p:cNvSpPr/>
          <p:nvPr/>
        </p:nvSpPr>
        <p:spPr>
          <a:xfrm rot="-286085">
            <a:off x="5301791" y="3669581"/>
            <a:ext cx="11370068" cy="1724049"/>
          </a:xfrm>
          <a:custGeom>
            <a:avLst/>
            <a:gdLst/>
            <a:ahLst/>
            <a:cxnLst/>
            <a:rect l="l" t="t" r="r" b="b"/>
            <a:pathLst>
              <a:path w="7580045" h="1149366">
                <a:moveTo>
                  <a:pt x="0" y="0"/>
                </a:moveTo>
                <a:lnTo>
                  <a:pt x="7580045" y="0"/>
                </a:lnTo>
                <a:lnTo>
                  <a:pt x="7580045" y="1149366"/>
                </a:lnTo>
                <a:lnTo>
                  <a:pt x="0" y="1149366"/>
                </a:lnTo>
                <a:lnTo>
                  <a:pt x="0" y="0"/>
                </a:lnTo>
                <a:close/>
              </a:path>
            </a:pathLst>
          </a:custGeom>
          <a:blipFill>
            <a:blip r:embed="rId2">
              <a:extLst>
                <a:ext uri="{96DAC541-7B7A-43D3-8B79-37D633B846F1}">
                  <asvg:svgBlip xmlns="" xmlns:asvg="http://schemas.microsoft.com/office/drawing/2016/SVG/main" r:embed="rId3"/>
                </a:ext>
              </a:extLst>
            </a:blip>
            <a:stretch>
              <a:fillRect t="-108566"/>
            </a:stretch>
          </a:blipFill>
        </p:spPr>
      </p:sp>
      <p:sp>
        <p:nvSpPr>
          <p:cNvPr id="3" name="Freeform 3"/>
          <p:cNvSpPr/>
          <p:nvPr/>
        </p:nvSpPr>
        <p:spPr>
          <a:xfrm rot="-286085">
            <a:off x="6756236" y="5081969"/>
            <a:ext cx="8177283" cy="1435965"/>
          </a:xfrm>
          <a:custGeom>
            <a:avLst/>
            <a:gdLst/>
            <a:ahLst/>
            <a:cxnLst/>
            <a:rect l="l" t="t" r="r" b="b"/>
            <a:pathLst>
              <a:path w="5451522" h="957310">
                <a:moveTo>
                  <a:pt x="0" y="0"/>
                </a:moveTo>
                <a:lnTo>
                  <a:pt x="5451522" y="0"/>
                </a:lnTo>
                <a:lnTo>
                  <a:pt x="5451522" y="957310"/>
                </a:lnTo>
                <a:lnTo>
                  <a:pt x="0" y="957310"/>
                </a:lnTo>
                <a:lnTo>
                  <a:pt x="0" y="0"/>
                </a:lnTo>
                <a:close/>
              </a:path>
            </a:pathLst>
          </a:custGeom>
          <a:blipFill>
            <a:blip r:embed="rId4">
              <a:extLst>
                <a:ext uri="{96DAC541-7B7A-43D3-8B79-37D633B846F1}">
                  <asvg:svgBlip xmlns="" xmlns:asvg="http://schemas.microsoft.com/office/drawing/2016/SVG/main" r:embed="rId5"/>
                </a:ext>
              </a:extLst>
            </a:blip>
            <a:stretch>
              <a:fillRect t="-80092"/>
            </a:stretch>
          </a:blipFill>
        </p:spPr>
      </p:sp>
      <p:sp>
        <p:nvSpPr>
          <p:cNvPr id="4" name="Freeform 4"/>
          <p:cNvSpPr/>
          <p:nvPr/>
        </p:nvSpPr>
        <p:spPr>
          <a:xfrm>
            <a:off x="1561083" y="-212992"/>
            <a:ext cx="6681621" cy="9925562"/>
          </a:xfrm>
          <a:custGeom>
            <a:avLst/>
            <a:gdLst/>
            <a:ahLst/>
            <a:cxnLst/>
            <a:rect l="l" t="t" r="r" b="b"/>
            <a:pathLst>
              <a:path w="4454414" h="6617041">
                <a:moveTo>
                  <a:pt x="0" y="0"/>
                </a:moveTo>
                <a:lnTo>
                  <a:pt x="4454414" y="0"/>
                </a:lnTo>
                <a:lnTo>
                  <a:pt x="4454414" y="6617041"/>
                </a:lnTo>
                <a:lnTo>
                  <a:pt x="0" y="6617041"/>
                </a:lnTo>
                <a:lnTo>
                  <a:pt x="0" y="0"/>
                </a:lnTo>
                <a:close/>
              </a:path>
            </a:pathLst>
          </a:custGeom>
          <a:blipFill>
            <a:blip r:embed="rId6">
              <a:extLst>
                <a:ext uri="{96DAC541-7B7A-43D3-8B79-37D633B846F1}">
                  <asvg:svgBlip xmlns="" xmlns:asvg="http://schemas.microsoft.com/office/drawing/2016/SVG/main" r:embed="rId7"/>
                </a:ext>
              </a:extLst>
            </a:blip>
            <a:stretch>
              <a:fillRect t="-74850"/>
            </a:stretch>
          </a:blipFill>
        </p:spPr>
      </p:sp>
      <p:sp>
        <p:nvSpPr>
          <p:cNvPr id="5" name="Freeform 5"/>
          <p:cNvSpPr/>
          <p:nvPr/>
        </p:nvSpPr>
        <p:spPr>
          <a:xfrm rot="-4550988">
            <a:off x="14664025" y="2506031"/>
            <a:ext cx="7247951" cy="1744424"/>
          </a:xfrm>
          <a:custGeom>
            <a:avLst/>
            <a:gdLst/>
            <a:ahLst/>
            <a:cxnLst/>
            <a:rect l="l" t="t" r="r" b="b"/>
            <a:pathLst>
              <a:path w="4831967" h="1162949">
                <a:moveTo>
                  <a:pt x="0" y="0"/>
                </a:moveTo>
                <a:lnTo>
                  <a:pt x="4831968" y="0"/>
                </a:lnTo>
                <a:lnTo>
                  <a:pt x="4831968" y="1162949"/>
                </a:lnTo>
                <a:lnTo>
                  <a:pt x="0" y="1162949"/>
                </a:lnTo>
                <a:lnTo>
                  <a:pt x="0" y="0"/>
                </a:lnTo>
                <a:close/>
              </a:path>
            </a:pathLst>
          </a:custGeom>
          <a:blipFill>
            <a:blip r:embed="rId4">
              <a:extLst>
                <a:ext uri="{96DAC541-7B7A-43D3-8B79-37D633B846F1}">
                  <asvg:svgBlip xmlns="" xmlns:asvg="http://schemas.microsoft.com/office/drawing/2016/SVG/main" r:embed="rId5"/>
                </a:ext>
              </a:extLst>
            </a:blip>
            <a:stretch>
              <a:fillRect t="-80092" r="-37057"/>
            </a:stretch>
          </a:blipFill>
        </p:spPr>
      </p:sp>
      <p:sp>
        <p:nvSpPr>
          <p:cNvPr id="6" name="Freeform 6"/>
          <p:cNvSpPr/>
          <p:nvPr/>
        </p:nvSpPr>
        <p:spPr>
          <a:xfrm rot="-1920166">
            <a:off x="14854262" y="1210280"/>
            <a:ext cx="1018677" cy="846428"/>
          </a:xfrm>
          <a:custGeom>
            <a:avLst/>
            <a:gdLst/>
            <a:ahLst/>
            <a:cxnLst/>
            <a:rect l="l" t="t" r="r" b="b"/>
            <a:pathLst>
              <a:path w="679118" h="564285">
                <a:moveTo>
                  <a:pt x="0" y="0"/>
                </a:moveTo>
                <a:lnTo>
                  <a:pt x="679118" y="0"/>
                </a:lnTo>
                <a:lnTo>
                  <a:pt x="679118" y="564285"/>
                </a:lnTo>
                <a:lnTo>
                  <a:pt x="0" y="56428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rot="3835704">
            <a:off x="9856415" y="8843846"/>
            <a:ext cx="1019349" cy="846987"/>
          </a:xfrm>
          <a:custGeom>
            <a:avLst/>
            <a:gdLst/>
            <a:ahLst/>
            <a:cxnLst/>
            <a:rect l="l" t="t" r="r" b="b"/>
            <a:pathLst>
              <a:path w="679566" h="564658">
                <a:moveTo>
                  <a:pt x="0" y="0"/>
                </a:moveTo>
                <a:lnTo>
                  <a:pt x="679566" y="0"/>
                </a:lnTo>
                <a:lnTo>
                  <a:pt x="679566" y="564658"/>
                </a:lnTo>
                <a:lnTo>
                  <a:pt x="0" y="56465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rot="-4219176">
            <a:off x="570246" y="4320052"/>
            <a:ext cx="1034379" cy="859475"/>
          </a:xfrm>
          <a:custGeom>
            <a:avLst/>
            <a:gdLst/>
            <a:ahLst/>
            <a:cxnLst/>
            <a:rect l="l" t="t" r="r" b="b"/>
            <a:pathLst>
              <a:path w="689586" h="572983">
                <a:moveTo>
                  <a:pt x="0" y="0"/>
                </a:moveTo>
                <a:lnTo>
                  <a:pt x="689586" y="0"/>
                </a:lnTo>
                <a:lnTo>
                  <a:pt x="689586" y="572983"/>
                </a:lnTo>
                <a:lnTo>
                  <a:pt x="0" y="57298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rot="-6497728" flipV="1">
            <a:off x="-4028644" y="5104693"/>
            <a:ext cx="7247951" cy="1744424"/>
          </a:xfrm>
          <a:custGeom>
            <a:avLst/>
            <a:gdLst/>
            <a:ahLst/>
            <a:cxnLst/>
            <a:rect l="l" t="t" r="r" b="b"/>
            <a:pathLst>
              <a:path w="4831967" h="1162949">
                <a:moveTo>
                  <a:pt x="0" y="1162949"/>
                </a:moveTo>
                <a:lnTo>
                  <a:pt x="4831968" y="1162949"/>
                </a:lnTo>
                <a:lnTo>
                  <a:pt x="4831968" y="0"/>
                </a:lnTo>
                <a:lnTo>
                  <a:pt x="0" y="0"/>
                </a:lnTo>
                <a:lnTo>
                  <a:pt x="0" y="1162949"/>
                </a:lnTo>
                <a:close/>
              </a:path>
            </a:pathLst>
          </a:custGeom>
          <a:blipFill>
            <a:blip r:embed="rId4">
              <a:extLst>
                <a:ext uri="{96DAC541-7B7A-43D3-8B79-37D633B846F1}">
                  <asvg:svgBlip xmlns="" xmlns:asvg="http://schemas.microsoft.com/office/drawing/2016/SVG/main" r:embed="rId5"/>
                </a:ext>
              </a:extLst>
            </a:blip>
            <a:stretch>
              <a:fillRect t="-80092" r="-37057"/>
            </a:stretch>
          </a:blipFill>
        </p:spPr>
      </p:sp>
      <p:sp>
        <p:nvSpPr>
          <p:cNvPr id="12" name="TextBox 12"/>
          <p:cNvSpPr txBox="1"/>
          <p:nvPr/>
        </p:nvSpPr>
        <p:spPr>
          <a:xfrm rot="-282522">
            <a:off x="7655596" y="3710014"/>
            <a:ext cx="8084042" cy="1015663"/>
          </a:xfrm>
          <a:prstGeom prst="rect">
            <a:avLst/>
          </a:prstGeom>
        </p:spPr>
        <p:txBody>
          <a:bodyPr wrap="square" lIns="0" tIns="0" rIns="0" bIns="0" rtlCol="0" anchor="t">
            <a:spAutoFit/>
          </a:bodyPr>
          <a:lstStyle/>
          <a:p>
            <a:r>
              <a:rPr lang="en-US" sz="6600" b="1">
                <a:latin typeface="Times New Roman" panose="02020603050405020304" pitchFamily="18" charset="0"/>
                <a:cs typeface="Times New Roman" panose="02020603050405020304" pitchFamily="18" charset="0"/>
              </a:rPr>
              <a:t>a. Hình tượng Lor-ca</a:t>
            </a:r>
            <a:endParaRPr lang="en-GB" sz="6600">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610453" y="3902150"/>
            <a:ext cx="4761308" cy="7214103"/>
          </a:xfrm>
          <a:prstGeom prst="rect">
            <a:avLst/>
          </a:prstGeom>
        </p:spPr>
      </p:pic>
    </p:spTree>
    <p:extLst>
      <p:ext uri="{BB962C8B-B14F-4D97-AF65-F5344CB8AC3E}">
        <p14:creationId xmlns:p14="http://schemas.microsoft.com/office/powerpoint/2010/main" val="45830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3672" y="-370200"/>
            <a:ext cx="19271100" cy="11027401"/>
            <a:chOff x="0" y="0"/>
            <a:chExt cx="25694800" cy="14703201"/>
          </a:xfrm>
        </p:grpSpPr>
        <p:sp>
          <p:nvSpPr>
            <p:cNvPr id="3" name="Freeform 3"/>
            <p:cNvSpPr/>
            <p:nvPr/>
          </p:nvSpPr>
          <p:spPr>
            <a:xfrm>
              <a:off x="12817903" y="7351601"/>
              <a:ext cx="12876897" cy="7351601"/>
            </a:xfrm>
            <a:custGeom>
              <a:avLst/>
              <a:gdLst/>
              <a:ahLst/>
              <a:cxnLst/>
              <a:rect l="l" t="t" r="r" b="b"/>
              <a:pathLst>
                <a:path w="12876897" h="7351601">
                  <a:moveTo>
                    <a:pt x="0" y="0"/>
                  </a:moveTo>
                  <a:lnTo>
                    <a:pt x="12876897" y="0"/>
                  </a:lnTo>
                  <a:lnTo>
                    <a:pt x="12876897" y="7351600"/>
                  </a:lnTo>
                  <a:lnTo>
                    <a:pt x="0" y="7351600"/>
                  </a:lnTo>
                  <a:lnTo>
                    <a:pt x="0" y="0"/>
                  </a:lnTo>
                  <a:close/>
                </a:path>
              </a:pathLst>
            </a:custGeom>
            <a:blipFill>
              <a:blip r:embed="rId2"/>
              <a:stretch>
                <a:fillRect l="-99280" t="-123209" b="-23529"/>
              </a:stretch>
            </a:blipFill>
          </p:spPr>
        </p:sp>
        <p:sp>
          <p:nvSpPr>
            <p:cNvPr id="4" name="Freeform 4"/>
            <p:cNvSpPr/>
            <p:nvPr/>
          </p:nvSpPr>
          <p:spPr>
            <a:xfrm>
              <a:off x="12817903" y="11790"/>
              <a:ext cx="12876897" cy="7599889"/>
            </a:xfrm>
            <a:custGeom>
              <a:avLst/>
              <a:gdLst/>
              <a:ahLst/>
              <a:cxnLst/>
              <a:rect l="l" t="t" r="r" b="b"/>
              <a:pathLst>
                <a:path w="12876897" h="7599889">
                  <a:moveTo>
                    <a:pt x="0" y="0"/>
                  </a:moveTo>
                  <a:lnTo>
                    <a:pt x="12876897" y="0"/>
                  </a:lnTo>
                  <a:lnTo>
                    <a:pt x="12876897" y="7599889"/>
                  </a:lnTo>
                  <a:lnTo>
                    <a:pt x="0" y="7599889"/>
                  </a:lnTo>
                  <a:lnTo>
                    <a:pt x="0" y="0"/>
                  </a:lnTo>
                  <a:close/>
                </a:path>
              </a:pathLst>
            </a:custGeom>
            <a:blipFill>
              <a:blip r:embed="rId2"/>
              <a:stretch>
                <a:fillRect l="-99280" t="-22761" b="-115916"/>
              </a:stretch>
            </a:blipFill>
          </p:spPr>
        </p:sp>
        <p:sp>
          <p:nvSpPr>
            <p:cNvPr id="5" name="Freeform 5"/>
            <p:cNvSpPr/>
            <p:nvPr/>
          </p:nvSpPr>
          <p:spPr>
            <a:xfrm>
              <a:off x="0" y="0"/>
              <a:ext cx="12830603" cy="7611679"/>
            </a:xfrm>
            <a:custGeom>
              <a:avLst/>
              <a:gdLst/>
              <a:ahLst/>
              <a:cxnLst/>
              <a:rect l="l" t="t" r="r" b="b"/>
              <a:pathLst>
                <a:path w="12830603" h="7611679">
                  <a:moveTo>
                    <a:pt x="0" y="0"/>
                  </a:moveTo>
                  <a:lnTo>
                    <a:pt x="12830603" y="0"/>
                  </a:lnTo>
                  <a:lnTo>
                    <a:pt x="12830603" y="7611679"/>
                  </a:lnTo>
                  <a:lnTo>
                    <a:pt x="0" y="7611679"/>
                  </a:lnTo>
                  <a:lnTo>
                    <a:pt x="0" y="0"/>
                  </a:lnTo>
                  <a:close/>
                </a:path>
              </a:pathLst>
            </a:custGeom>
            <a:blipFill>
              <a:blip r:embed="rId2"/>
              <a:stretch>
                <a:fillRect t="-22725" r="-100000" b="-115582"/>
              </a:stretch>
            </a:blipFill>
          </p:spPr>
        </p:sp>
        <p:sp>
          <p:nvSpPr>
            <p:cNvPr id="6" name="Freeform 6"/>
            <p:cNvSpPr/>
            <p:nvPr/>
          </p:nvSpPr>
          <p:spPr>
            <a:xfrm>
              <a:off x="46294" y="7611679"/>
              <a:ext cx="12784309" cy="7079732"/>
            </a:xfrm>
            <a:custGeom>
              <a:avLst/>
              <a:gdLst/>
              <a:ahLst/>
              <a:cxnLst/>
              <a:rect l="l" t="t" r="r" b="b"/>
              <a:pathLst>
                <a:path w="12784309" h="7079732">
                  <a:moveTo>
                    <a:pt x="0" y="0"/>
                  </a:moveTo>
                  <a:lnTo>
                    <a:pt x="12784309" y="0"/>
                  </a:lnTo>
                  <a:lnTo>
                    <a:pt x="12784309" y="7079732"/>
                  </a:lnTo>
                  <a:lnTo>
                    <a:pt x="0" y="7079732"/>
                  </a:lnTo>
                  <a:lnTo>
                    <a:pt x="0" y="0"/>
                  </a:lnTo>
                  <a:close/>
                </a:path>
              </a:pathLst>
            </a:custGeom>
            <a:blipFill>
              <a:blip r:embed="rId2"/>
              <a:stretch>
                <a:fillRect t="-131780" r="-100724" b="-24433"/>
              </a:stretch>
            </a:blipFill>
          </p:spPr>
        </p:sp>
      </p:grpSp>
      <p:sp>
        <p:nvSpPr>
          <p:cNvPr id="7" name="Freeform 7"/>
          <p:cNvSpPr/>
          <p:nvPr/>
        </p:nvSpPr>
        <p:spPr>
          <a:xfrm>
            <a:off x="14931730" y="200216"/>
            <a:ext cx="3677240" cy="3670554"/>
          </a:xfrm>
          <a:custGeom>
            <a:avLst/>
            <a:gdLst/>
            <a:ahLst/>
            <a:cxnLst/>
            <a:rect l="l" t="t" r="r" b="b"/>
            <a:pathLst>
              <a:path w="3677240" h="3670554">
                <a:moveTo>
                  <a:pt x="0" y="0"/>
                </a:moveTo>
                <a:lnTo>
                  <a:pt x="3677240" y="0"/>
                </a:lnTo>
                <a:lnTo>
                  <a:pt x="3677240" y="3670554"/>
                </a:lnTo>
                <a:lnTo>
                  <a:pt x="0" y="367055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10800000">
            <a:off x="-409461" y="6860371"/>
            <a:ext cx="3803747" cy="3796831"/>
          </a:xfrm>
          <a:custGeom>
            <a:avLst/>
            <a:gdLst/>
            <a:ahLst/>
            <a:cxnLst/>
            <a:rect l="l" t="t" r="r" b="b"/>
            <a:pathLst>
              <a:path w="3803747" h="3796831">
                <a:moveTo>
                  <a:pt x="0" y="0"/>
                </a:moveTo>
                <a:lnTo>
                  <a:pt x="3803747" y="0"/>
                </a:lnTo>
                <a:lnTo>
                  <a:pt x="3803747" y="3796831"/>
                </a:lnTo>
                <a:lnTo>
                  <a:pt x="0" y="379683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9" name="Group 9"/>
          <p:cNvGrpSpPr/>
          <p:nvPr/>
        </p:nvGrpSpPr>
        <p:grpSpPr>
          <a:xfrm>
            <a:off x="685800" y="1638300"/>
            <a:ext cx="16916399" cy="7315200"/>
            <a:chOff x="0" y="0"/>
            <a:chExt cx="3372297" cy="1177641"/>
          </a:xfrm>
        </p:grpSpPr>
        <p:sp>
          <p:nvSpPr>
            <p:cNvPr id="10" name="Freeform 10"/>
            <p:cNvSpPr/>
            <p:nvPr/>
          </p:nvSpPr>
          <p:spPr>
            <a:xfrm>
              <a:off x="0" y="0"/>
              <a:ext cx="3372297" cy="1177641"/>
            </a:xfrm>
            <a:custGeom>
              <a:avLst/>
              <a:gdLst/>
              <a:ahLst/>
              <a:cxnLst/>
              <a:rect l="l" t="t" r="r" b="b"/>
              <a:pathLst>
                <a:path w="3372297" h="1177641">
                  <a:moveTo>
                    <a:pt x="30837" y="0"/>
                  </a:moveTo>
                  <a:lnTo>
                    <a:pt x="3341461" y="0"/>
                  </a:lnTo>
                  <a:cubicBezTo>
                    <a:pt x="3349639" y="0"/>
                    <a:pt x="3357482" y="3249"/>
                    <a:pt x="3363265" y="9032"/>
                  </a:cubicBezTo>
                  <a:cubicBezTo>
                    <a:pt x="3369048" y="14815"/>
                    <a:pt x="3372297" y="22658"/>
                    <a:pt x="3372297" y="30837"/>
                  </a:cubicBezTo>
                  <a:lnTo>
                    <a:pt x="3372297" y="1146805"/>
                  </a:lnTo>
                  <a:cubicBezTo>
                    <a:pt x="3372297" y="1163835"/>
                    <a:pt x="3358491" y="1177641"/>
                    <a:pt x="3341461" y="1177641"/>
                  </a:cubicBezTo>
                  <a:lnTo>
                    <a:pt x="30837" y="1177641"/>
                  </a:lnTo>
                  <a:cubicBezTo>
                    <a:pt x="13806" y="1177641"/>
                    <a:pt x="0" y="1163835"/>
                    <a:pt x="0" y="1146805"/>
                  </a:cubicBezTo>
                  <a:lnTo>
                    <a:pt x="0" y="30837"/>
                  </a:lnTo>
                  <a:cubicBezTo>
                    <a:pt x="0" y="13806"/>
                    <a:pt x="13806" y="0"/>
                    <a:pt x="30837" y="0"/>
                  </a:cubicBezTo>
                  <a:close/>
                </a:path>
              </a:pathLst>
            </a:custGeom>
            <a:solidFill>
              <a:srgbClr val="E8E0C8">
                <a:alpha val="84706"/>
              </a:srgbClr>
            </a:solidFill>
          </p:spPr>
        </p:sp>
        <p:sp>
          <p:nvSpPr>
            <p:cNvPr id="11" name="TextBox 11"/>
            <p:cNvSpPr txBox="1"/>
            <p:nvPr/>
          </p:nvSpPr>
          <p:spPr>
            <a:xfrm>
              <a:off x="0" y="-38100"/>
              <a:ext cx="3372297" cy="1215741"/>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4" name="Freeform 14"/>
          <p:cNvSpPr/>
          <p:nvPr/>
        </p:nvSpPr>
        <p:spPr>
          <a:xfrm>
            <a:off x="15240000" y="7884022"/>
            <a:ext cx="3668683" cy="2659795"/>
          </a:xfrm>
          <a:custGeom>
            <a:avLst/>
            <a:gdLst/>
            <a:ahLst/>
            <a:cxnLst/>
            <a:rect l="l" t="t" r="r" b="b"/>
            <a:pathLst>
              <a:path w="3668683" h="2659795">
                <a:moveTo>
                  <a:pt x="0" y="0"/>
                </a:moveTo>
                <a:lnTo>
                  <a:pt x="3668683" y="0"/>
                </a:lnTo>
                <a:lnTo>
                  <a:pt x="3668683" y="2659795"/>
                </a:lnTo>
                <a:lnTo>
                  <a:pt x="0" y="2659795"/>
                </a:lnTo>
                <a:lnTo>
                  <a:pt x="0" y="0"/>
                </a:lnTo>
                <a:close/>
              </a:path>
            </a:pathLst>
          </a:custGeom>
          <a:blipFill>
            <a:blip r:embed="rId5"/>
            <a:stretch>
              <a:fillRect/>
            </a:stretch>
          </a:blipFill>
        </p:spPr>
      </p:sp>
      <p:sp>
        <p:nvSpPr>
          <p:cNvPr id="15" name="Freeform 15"/>
          <p:cNvSpPr/>
          <p:nvPr/>
        </p:nvSpPr>
        <p:spPr>
          <a:xfrm rot="-798381">
            <a:off x="-512058" y="369253"/>
            <a:ext cx="1750314" cy="2412714"/>
          </a:xfrm>
          <a:custGeom>
            <a:avLst/>
            <a:gdLst/>
            <a:ahLst/>
            <a:cxnLst/>
            <a:rect l="l" t="t" r="r" b="b"/>
            <a:pathLst>
              <a:path w="1750314" h="2412714">
                <a:moveTo>
                  <a:pt x="0" y="0"/>
                </a:moveTo>
                <a:lnTo>
                  <a:pt x="1750314" y="0"/>
                </a:lnTo>
                <a:lnTo>
                  <a:pt x="1750314" y="2412714"/>
                </a:lnTo>
                <a:lnTo>
                  <a:pt x="0" y="241271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Rectangle 12"/>
          <p:cNvSpPr/>
          <p:nvPr/>
        </p:nvSpPr>
        <p:spPr>
          <a:xfrm>
            <a:off x="2386219" y="360987"/>
            <a:ext cx="12890067" cy="923330"/>
          </a:xfrm>
          <a:prstGeom prst="rect">
            <a:avLst/>
          </a:prstGeom>
        </p:spPr>
        <p:txBody>
          <a:bodyPr wrap="none">
            <a:spAutoFit/>
          </a:bodyPr>
          <a:lstStyle/>
          <a:p>
            <a:pPr>
              <a:spcAft>
                <a:spcPts val="1000"/>
              </a:spcAft>
            </a:pPr>
            <a:r>
              <a:rPr lang="en-US" sz="5400" b="1" spc="-25">
                <a:solidFill>
                  <a:srgbClr val="FFFF00"/>
                </a:solidFill>
                <a:latin typeface="Times New Roman" panose="02020603050405020304" pitchFamily="18" charset="0"/>
                <a:ea typeface="Calibri" panose="020F0502020204030204" pitchFamily="34" charset="0"/>
                <a:cs typeface="Times New Roman" panose="02020603050405020304" pitchFamily="18" charset="0"/>
              </a:rPr>
              <a:t>* Những phác họa bằng nghệ thuật ngôn từ</a:t>
            </a:r>
            <a:endParaRPr lang="en-GB" sz="60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2012989530"/>
              </p:ext>
            </p:extLst>
          </p:nvPr>
        </p:nvGraphicFramePr>
        <p:xfrm>
          <a:off x="990600" y="1909667"/>
          <a:ext cx="16383000" cy="6736080"/>
        </p:xfrm>
        <a:graphic>
          <a:graphicData uri="http://schemas.openxmlformats.org/drawingml/2006/table">
            <a:tbl>
              <a:tblPr firstRow="1" firstCol="1" bandRow="1"/>
              <a:tblGrid>
                <a:gridCol w="2971800"/>
                <a:gridCol w="13411200"/>
              </a:tblGrid>
              <a:tr h="436880">
                <a:tc>
                  <a:txBody>
                    <a:bodyPr/>
                    <a:lstStyle/>
                    <a:p>
                      <a:pPr algn="ctr">
                        <a:lnSpc>
                          <a:spcPct val="100000"/>
                        </a:lnSpc>
                        <a:spcAft>
                          <a:spcPts val="0"/>
                        </a:spcAft>
                      </a:pPr>
                      <a:r>
                        <a:rPr lang="vi-VN" sz="3400" b="1">
                          <a:effectLst/>
                          <a:latin typeface="Times New Roman" panose="02020603050405020304" pitchFamily="18" charset="0"/>
                          <a:ea typeface="Calibri" panose="020F0502020204030204" pitchFamily="34" charset="0"/>
                          <a:cs typeface="Times New Roman" panose="02020603050405020304" pitchFamily="18" charset="0"/>
                        </a:rPr>
                        <a:t>Đặc điểm “chân dung” Lorca</a:t>
                      </a:r>
                      <a:endParaRPr lang="en-GB" sz="3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vi-VN" sz="3400" b="1">
                          <a:effectLst/>
                          <a:latin typeface="Times New Roman" panose="02020603050405020304" pitchFamily="18" charset="0"/>
                          <a:ea typeface="Calibri" panose="020F0502020204030204" pitchFamily="34" charset="0"/>
                          <a:cs typeface="Times New Roman" panose="02020603050405020304" pitchFamily="18" charset="0"/>
                        </a:rPr>
                        <a:t>Các yếu tố nghệ thuật khắc họa</a:t>
                      </a:r>
                      <a:endParaRPr lang="en-GB" sz="3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6880">
                <a:tc>
                  <a:txBody>
                    <a:bodyPr/>
                    <a:lstStyle/>
                    <a:p>
                      <a:pPr algn="ctr">
                        <a:lnSpc>
                          <a:spcPct val="100000"/>
                        </a:lnSpc>
                        <a:spcAft>
                          <a:spcPts val="0"/>
                        </a:spcAft>
                      </a:pPr>
                      <a:r>
                        <a:rPr lang="vi-VN" sz="3400" b="1">
                          <a:effectLst/>
                          <a:latin typeface="Times New Roman" panose="02020603050405020304" pitchFamily="18" charset="0"/>
                          <a:ea typeface="Calibri" panose="020F0502020204030204" pitchFamily="34" charset="0"/>
                          <a:cs typeface="Times New Roman" panose="02020603050405020304" pitchFamily="18" charset="0"/>
                        </a:rPr>
                        <a:t>Sự xuất hiện </a:t>
                      </a:r>
                      <a:endParaRPr lang="en-GB" sz="3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vi-VN" sz="3400">
                          <a:effectLst/>
                          <a:latin typeface="Times New Roman" panose="02020603050405020304" pitchFamily="18" charset="0"/>
                          <a:ea typeface="Calibri" panose="020F0502020204030204" pitchFamily="34" charset="0"/>
                          <a:cs typeface="Times New Roman" panose="02020603050405020304" pitchFamily="18" charset="0"/>
                        </a:rPr>
                        <a:t>Hình ảnh: những tiếng đàn bọt nước; Tây Ban Nha áo choàng đỏ gắt </a:t>
                      </a:r>
                      <a:endParaRPr lang="en-GB" sz="3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6060">
                <a:tc>
                  <a:txBody>
                    <a:bodyPr/>
                    <a:lstStyle/>
                    <a:p>
                      <a:pPr algn="ctr">
                        <a:lnSpc>
                          <a:spcPct val="100000"/>
                        </a:lnSpc>
                        <a:spcAft>
                          <a:spcPts val="0"/>
                        </a:spcAft>
                      </a:pPr>
                      <a:r>
                        <a:rPr lang="vi-VN" sz="3400" b="1" spc="-55">
                          <a:effectLst/>
                          <a:latin typeface="Times New Roman" panose="02020603050405020304" pitchFamily="18" charset="0"/>
                          <a:ea typeface="Times New Roman" panose="02020603050405020304" pitchFamily="18" charset="0"/>
                          <a:cs typeface="Times New Roman" panose="02020603050405020304" pitchFamily="18" charset="0"/>
                        </a:rPr>
                        <a:t>Tài năng nghệ thuật </a:t>
                      </a:r>
                      <a:endParaRPr lang="en-GB" sz="3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vi-VN" sz="3400">
                          <a:effectLst/>
                          <a:latin typeface="Times New Roman" panose="02020603050405020304" pitchFamily="18" charset="0"/>
                          <a:ea typeface="Calibri" panose="020F0502020204030204" pitchFamily="34" charset="0"/>
                          <a:cs typeface="Times New Roman" panose="02020603050405020304" pitchFamily="18" charset="0"/>
                        </a:rPr>
                        <a:t>Từ ngữ: tiếng ghi ta nâu; tiếng ghita lá xanh, không ai chôn cất tiếng đàn. </a:t>
                      </a:r>
                      <a:endParaRPr lang="en-GB" sz="3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3400">
                          <a:effectLst/>
                          <a:latin typeface="Times New Roman" panose="02020603050405020304" pitchFamily="18" charset="0"/>
                          <a:ea typeface="Calibri" panose="020F0502020204030204" pitchFamily="34" charset="0"/>
                          <a:cs typeface="Times New Roman" panose="02020603050405020304" pitchFamily="18" charset="0"/>
                        </a:rPr>
                        <a:t>Biện pháp so sánh: tiếng đàn như cỏ mọc hoang.</a:t>
                      </a:r>
                      <a:endParaRPr lang="en-GB" sz="3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6060">
                <a:tc>
                  <a:txBody>
                    <a:bodyPr/>
                    <a:lstStyle/>
                    <a:p>
                      <a:pPr algn="ctr">
                        <a:lnSpc>
                          <a:spcPct val="100000"/>
                        </a:lnSpc>
                        <a:spcAft>
                          <a:spcPts val="0"/>
                        </a:spcAft>
                      </a:pPr>
                      <a:r>
                        <a:rPr lang="vi-VN" sz="3400" b="1" spc="-55">
                          <a:effectLst/>
                          <a:latin typeface="Times New Roman" panose="02020603050405020304" pitchFamily="18" charset="0"/>
                          <a:ea typeface="Times New Roman" panose="02020603050405020304" pitchFamily="18" charset="0"/>
                          <a:cs typeface="Times New Roman" panose="02020603050405020304" pitchFamily="18" charset="0"/>
                        </a:rPr>
                        <a:t>Khát vọng </a:t>
                      </a:r>
                      <a:endParaRPr lang="en-GB" sz="3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vi-VN" sz="3400">
                          <a:effectLst/>
                          <a:latin typeface="Times New Roman" panose="02020603050405020304" pitchFamily="18" charset="0"/>
                          <a:ea typeface="Calibri" panose="020F0502020204030204" pitchFamily="34" charset="0"/>
                          <a:cs typeface="Times New Roman" panose="02020603050405020304" pitchFamily="18" charset="0"/>
                        </a:rPr>
                        <a:t>Lời đề từ: khi tôi chết hãy chôn tôi với cây đàn ghita</a:t>
                      </a:r>
                      <a:endParaRPr lang="en-GB" sz="3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3400">
                          <a:effectLst/>
                          <a:latin typeface="Times New Roman" panose="02020603050405020304" pitchFamily="18" charset="0"/>
                          <a:ea typeface="Calibri" panose="020F0502020204030204" pitchFamily="34" charset="0"/>
                          <a:cs typeface="Times New Roman" panose="02020603050405020304" pitchFamily="18" charset="0"/>
                        </a:rPr>
                        <a:t>Từ ngữ: hát nghêu ngao</a:t>
                      </a:r>
                      <a:endParaRPr lang="en-GB" sz="3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3400">
                          <a:effectLst/>
                          <a:latin typeface="Times New Roman" panose="02020603050405020304" pitchFamily="18" charset="0"/>
                          <a:ea typeface="Calibri" panose="020F0502020204030204" pitchFamily="34" charset="0"/>
                          <a:cs typeface="Times New Roman" panose="02020603050405020304" pitchFamily="18" charset="0"/>
                        </a:rPr>
                        <a:t>Hình ảnh: Tây Ban Nha áo choàng đỏ gắt</a:t>
                      </a:r>
                      <a:endParaRPr lang="en-GB" sz="3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3400">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vi-VN" sz="3400" spc="-35">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400">
                          <a:effectLst/>
                          <a:latin typeface="Times New Roman" panose="02020603050405020304" pitchFamily="18" charset="0"/>
                          <a:ea typeface="Times New Roman" panose="02020603050405020304" pitchFamily="18" charset="0"/>
                          <a:cs typeface="Times New Roman" panose="02020603050405020304" pitchFamily="18" charset="0"/>
                        </a:rPr>
                        <a:t>pháp</a:t>
                      </a:r>
                      <a:r>
                        <a:rPr lang="vi-VN" sz="3400" spc="-3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400">
                          <a:effectLst/>
                          <a:latin typeface="Times New Roman" panose="02020603050405020304" pitchFamily="18" charset="0"/>
                          <a:ea typeface="Times New Roman" panose="02020603050405020304" pitchFamily="18" charset="0"/>
                          <a:cs typeface="Times New Roman" panose="02020603050405020304" pitchFamily="18" charset="0"/>
                        </a:rPr>
                        <a:t>tu</a:t>
                      </a:r>
                      <a:r>
                        <a:rPr lang="vi-VN" sz="3400" spc="-3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400" spc="-25">
                          <a:effectLst/>
                          <a:latin typeface="Times New Roman" panose="02020603050405020304" pitchFamily="18" charset="0"/>
                          <a:ea typeface="Times New Roman" panose="02020603050405020304" pitchFamily="18" charset="0"/>
                          <a:cs typeface="Times New Roman" panose="02020603050405020304" pitchFamily="18" charset="0"/>
                        </a:rPr>
                        <a:t>từ đ</a:t>
                      </a:r>
                      <a:r>
                        <a:rPr lang="vi-VN" sz="3400">
                          <a:effectLst/>
                          <a:latin typeface="Times New Roman" panose="02020603050405020304" pitchFamily="18" charset="0"/>
                          <a:ea typeface="Calibri" panose="020F0502020204030204" pitchFamily="34" charset="0"/>
                          <a:cs typeface="Times New Roman" panose="02020603050405020304" pitchFamily="18" charset="0"/>
                        </a:rPr>
                        <a:t>ối lập: </a:t>
                      </a:r>
                      <a:r>
                        <a:rPr lang="vi-VN" sz="3400" i="1">
                          <a:effectLst/>
                          <a:latin typeface="Times New Roman" panose="02020603050405020304" pitchFamily="18" charset="0"/>
                          <a:ea typeface="Calibri" panose="020F0502020204030204" pitchFamily="34" charset="0"/>
                          <a:cs typeface="Times New Roman" panose="02020603050405020304" pitchFamily="18" charset="0"/>
                        </a:rPr>
                        <a:t>Hát nghêu ngao &gt;&lt; áo choàng bê bết đỏ</a:t>
                      </a:r>
                      <a:endParaRPr lang="en-GB" sz="3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6060">
                <a:tc>
                  <a:txBody>
                    <a:bodyPr/>
                    <a:lstStyle/>
                    <a:p>
                      <a:pPr algn="ctr">
                        <a:lnSpc>
                          <a:spcPct val="100000"/>
                        </a:lnSpc>
                        <a:spcAft>
                          <a:spcPts val="0"/>
                        </a:spcAft>
                      </a:pPr>
                      <a:r>
                        <a:rPr lang="vi-VN" sz="3400" b="1" spc="-55">
                          <a:effectLst/>
                          <a:latin typeface="Times New Roman" panose="02020603050405020304" pitchFamily="18" charset="0"/>
                          <a:ea typeface="Times New Roman" panose="02020603050405020304" pitchFamily="18" charset="0"/>
                          <a:cs typeface="Times New Roman" panose="02020603050405020304" pitchFamily="18" charset="0"/>
                        </a:rPr>
                        <a:t>Số phận, </a:t>
                      </a:r>
                      <a:endParaRPr lang="vi-VN" sz="3400" b="1" spc="-55"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Aft>
                          <a:spcPts val="0"/>
                        </a:spcAft>
                      </a:pPr>
                      <a:r>
                        <a:rPr lang="vi-VN" sz="3400" b="1" spc="-55" smtClean="0">
                          <a:effectLst/>
                          <a:latin typeface="Times New Roman" panose="02020603050405020304" pitchFamily="18" charset="0"/>
                          <a:ea typeface="Times New Roman" panose="02020603050405020304" pitchFamily="18" charset="0"/>
                          <a:cs typeface="Times New Roman" panose="02020603050405020304" pitchFamily="18" charset="0"/>
                        </a:rPr>
                        <a:t>cuộc </a:t>
                      </a:r>
                      <a:r>
                        <a:rPr lang="vi-VN" sz="3400" b="1" spc="-55">
                          <a:effectLst/>
                          <a:latin typeface="Times New Roman" panose="02020603050405020304" pitchFamily="18" charset="0"/>
                          <a:ea typeface="Times New Roman" panose="02020603050405020304" pitchFamily="18" charset="0"/>
                          <a:cs typeface="Times New Roman" panose="02020603050405020304" pitchFamily="18" charset="0"/>
                        </a:rPr>
                        <a:t>đời  </a:t>
                      </a:r>
                      <a:endParaRPr lang="en-GB" sz="3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vi-VN" sz="3400">
                          <a:effectLst/>
                          <a:latin typeface="Times New Roman" panose="02020603050405020304" pitchFamily="18" charset="0"/>
                          <a:ea typeface="Calibri" panose="020F0502020204030204" pitchFamily="34" charset="0"/>
                          <a:cs typeface="Times New Roman" panose="02020603050405020304" pitchFamily="18" charset="0"/>
                        </a:rPr>
                        <a:t>Hình ảnh: tiếng đàn bọt nước; áo choàng bê bết đỏ; tiếng ghi ta ròng ròng - máu chảy; đường chỉ tay đã đứt. </a:t>
                      </a:r>
                      <a:endParaRPr lang="en-GB" sz="3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3400">
                          <a:effectLst/>
                          <a:latin typeface="Times New Roman" panose="02020603050405020304" pitchFamily="18" charset="0"/>
                          <a:ea typeface="Calibri" panose="020F0502020204030204" pitchFamily="34" charset="0"/>
                          <a:cs typeface="Times New Roman" panose="02020603050405020304" pitchFamily="18" charset="0"/>
                        </a:rPr>
                        <a:t>Hành động: ném lá bùa, ném trái tim</a:t>
                      </a:r>
                      <a:endParaRPr lang="en-GB" sz="3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60245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3672" y="-370200"/>
            <a:ext cx="19271100" cy="11027401"/>
            <a:chOff x="0" y="0"/>
            <a:chExt cx="25694800" cy="14703201"/>
          </a:xfrm>
        </p:grpSpPr>
        <p:sp>
          <p:nvSpPr>
            <p:cNvPr id="3" name="Freeform 3"/>
            <p:cNvSpPr/>
            <p:nvPr/>
          </p:nvSpPr>
          <p:spPr>
            <a:xfrm>
              <a:off x="12817903" y="7351601"/>
              <a:ext cx="12876897" cy="7351601"/>
            </a:xfrm>
            <a:custGeom>
              <a:avLst/>
              <a:gdLst/>
              <a:ahLst/>
              <a:cxnLst/>
              <a:rect l="l" t="t" r="r" b="b"/>
              <a:pathLst>
                <a:path w="12876897" h="7351601">
                  <a:moveTo>
                    <a:pt x="0" y="0"/>
                  </a:moveTo>
                  <a:lnTo>
                    <a:pt x="12876897" y="0"/>
                  </a:lnTo>
                  <a:lnTo>
                    <a:pt x="12876897" y="7351600"/>
                  </a:lnTo>
                  <a:lnTo>
                    <a:pt x="0" y="7351600"/>
                  </a:lnTo>
                  <a:lnTo>
                    <a:pt x="0" y="0"/>
                  </a:lnTo>
                  <a:close/>
                </a:path>
              </a:pathLst>
            </a:custGeom>
            <a:blipFill>
              <a:blip r:embed="rId2"/>
              <a:stretch>
                <a:fillRect l="-99280" t="-123209" b="-23529"/>
              </a:stretch>
            </a:blipFill>
          </p:spPr>
        </p:sp>
        <p:sp>
          <p:nvSpPr>
            <p:cNvPr id="4" name="Freeform 4"/>
            <p:cNvSpPr/>
            <p:nvPr/>
          </p:nvSpPr>
          <p:spPr>
            <a:xfrm>
              <a:off x="12817903" y="11790"/>
              <a:ext cx="12876897" cy="7599889"/>
            </a:xfrm>
            <a:custGeom>
              <a:avLst/>
              <a:gdLst/>
              <a:ahLst/>
              <a:cxnLst/>
              <a:rect l="l" t="t" r="r" b="b"/>
              <a:pathLst>
                <a:path w="12876897" h="7599889">
                  <a:moveTo>
                    <a:pt x="0" y="0"/>
                  </a:moveTo>
                  <a:lnTo>
                    <a:pt x="12876897" y="0"/>
                  </a:lnTo>
                  <a:lnTo>
                    <a:pt x="12876897" y="7599889"/>
                  </a:lnTo>
                  <a:lnTo>
                    <a:pt x="0" y="7599889"/>
                  </a:lnTo>
                  <a:lnTo>
                    <a:pt x="0" y="0"/>
                  </a:lnTo>
                  <a:close/>
                </a:path>
              </a:pathLst>
            </a:custGeom>
            <a:blipFill>
              <a:blip r:embed="rId2"/>
              <a:stretch>
                <a:fillRect l="-99280" t="-22761" b="-115916"/>
              </a:stretch>
            </a:blipFill>
          </p:spPr>
        </p:sp>
        <p:sp>
          <p:nvSpPr>
            <p:cNvPr id="5" name="Freeform 5"/>
            <p:cNvSpPr/>
            <p:nvPr/>
          </p:nvSpPr>
          <p:spPr>
            <a:xfrm>
              <a:off x="0" y="0"/>
              <a:ext cx="12830603" cy="7611679"/>
            </a:xfrm>
            <a:custGeom>
              <a:avLst/>
              <a:gdLst/>
              <a:ahLst/>
              <a:cxnLst/>
              <a:rect l="l" t="t" r="r" b="b"/>
              <a:pathLst>
                <a:path w="12830603" h="7611679">
                  <a:moveTo>
                    <a:pt x="0" y="0"/>
                  </a:moveTo>
                  <a:lnTo>
                    <a:pt x="12830603" y="0"/>
                  </a:lnTo>
                  <a:lnTo>
                    <a:pt x="12830603" y="7611679"/>
                  </a:lnTo>
                  <a:lnTo>
                    <a:pt x="0" y="7611679"/>
                  </a:lnTo>
                  <a:lnTo>
                    <a:pt x="0" y="0"/>
                  </a:lnTo>
                  <a:close/>
                </a:path>
              </a:pathLst>
            </a:custGeom>
            <a:blipFill>
              <a:blip r:embed="rId2"/>
              <a:stretch>
                <a:fillRect t="-22725" r="-100000" b="-115582"/>
              </a:stretch>
            </a:blipFill>
          </p:spPr>
        </p:sp>
        <p:sp>
          <p:nvSpPr>
            <p:cNvPr id="6" name="Freeform 6"/>
            <p:cNvSpPr/>
            <p:nvPr/>
          </p:nvSpPr>
          <p:spPr>
            <a:xfrm>
              <a:off x="46294" y="7611679"/>
              <a:ext cx="12784309" cy="7079732"/>
            </a:xfrm>
            <a:custGeom>
              <a:avLst/>
              <a:gdLst/>
              <a:ahLst/>
              <a:cxnLst/>
              <a:rect l="l" t="t" r="r" b="b"/>
              <a:pathLst>
                <a:path w="12784309" h="7079732">
                  <a:moveTo>
                    <a:pt x="0" y="0"/>
                  </a:moveTo>
                  <a:lnTo>
                    <a:pt x="12784309" y="0"/>
                  </a:lnTo>
                  <a:lnTo>
                    <a:pt x="12784309" y="7079732"/>
                  </a:lnTo>
                  <a:lnTo>
                    <a:pt x="0" y="7079732"/>
                  </a:lnTo>
                  <a:lnTo>
                    <a:pt x="0" y="0"/>
                  </a:lnTo>
                  <a:close/>
                </a:path>
              </a:pathLst>
            </a:custGeom>
            <a:blipFill>
              <a:blip r:embed="rId2"/>
              <a:stretch>
                <a:fillRect t="-131780" r="-100724" b="-24433"/>
              </a:stretch>
            </a:blipFill>
          </p:spPr>
        </p:sp>
      </p:grpSp>
      <p:sp>
        <p:nvSpPr>
          <p:cNvPr id="7" name="Freeform 7"/>
          <p:cNvSpPr/>
          <p:nvPr/>
        </p:nvSpPr>
        <p:spPr>
          <a:xfrm>
            <a:off x="14054848" y="444246"/>
            <a:ext cx="3677240" cy="3670554"/>
          </a:xfrm>
          <a:custGeom>
            <a:avLst/>
            <a:gdLst/>
            <a:ahLst/>
            <a:cxnLst/>
            <a:rect l="l" t="t" r="r" b="b"/>
            <a:pathLst>
              <a:path w="3677240" h="3670554">
                <a:moveTo>
                  <a:pt x="0" y="0"/>
                </a:moveTo>
                <a:lnTo>
                  <a:pt x="3677240" y="0"/>
                </a:lnTo>
                <a:lnTo>
                  <a:pt x="3677240" y="3670554"/>
                </a:lnTo>
                <a:lnTo>
                  <a:pt x="0" y="367055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10800000">
            <a:off x="419880" y="6179405"/>
            <a:ext cx="3803747" cy="3796831"/>
          </a:xfrm>
          <a:custGeom>
            <a:avLst/>
            <a:gdLst/>
            <a:ahLst/>
            <a:cxnLst/>
            <a:rect l="l" t="t" r="r" b="b"/>
            <a:pathLst>
              <a:path w="3803747" h="3796831">
                <a:moveTo>
                  <a:pt x="0" y="0"/>
                </a:moveTo>
                <a:lnTo>
                  <a:pt x="3803747" y="0"/>
                </a:lnTo>
                <a:lnTo>
                  <a:pt x="3803747" y="3796831"/>
                </a:lnTo>
                <a:lnTo>
                  <a:pt x="0" y="379683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9" name="Group 9"/>
          <p:cNvGrpSpPr/>
          <p:nvPr/>
        </p:nvGrpSpPr>
        <p:grpSpPr>
          <a:xfrm>
            <a:off x="1905000" y="3429539"/>
            <a:ext cx="13641095" cy="2199036"/>
            <a:chOff x="0" y="0"/>
            <a:chExt cx="3372297" cy="724245"/>
          </a:xfrm>
        </p:grpSpPr>
        <p:sp>
          <p:nvSpPr>
            <p:cNvPr id="10" name="Freeform 10"/>
            <p:cNvSpPr/>
            <p:nvPr/>
          </p:nvSpPr>
          <p:spPr>
            <a:xfrm>
              <a:off x="0" y="0"/>
              <a:ext cx="3372297" cy="724245"/>
            </a:xfrm>
            <a:custGeom>
              <a:avLst/>
              <a:gdLst/>
              <a:ahLst/>
              <a:cxnLst/>
              <a:rect l="l" t="t" r="r" b="b"/>
              <a:pathLst>
                <a:path w="3372297" h="724245">
                  <a:moveTo>
                    <a:pt x="30837" y="0"/>
                  </a:moveTo>
                  <a:lnTo>
                    <a:pt x="3341461" y="0"/>
                  </a:lnTo>
                  <a:cubicBezTo>
                    <a:pt x="3349639" y="0"/>
                    <a:pt x="3357482" y="3249"/>
                    <a:pt x="3363265" y="9032"/>
                  </a:cubicBezTo>
                  <a:cubicBezTo>
                    <a:pt x="3369048" y="14815"/>
                    <a:pt x="3372297" y="22658"/>
                    <a:pt x="3372297" y="30837"/>
                  </a:cubicBezTo>
                  <a:lnTo>
                    <a:pt x="3372297" y="693408"/>
                  </a:lnTo>
                  <a:cubicBezTo>
                    <a:pt x="3372297" y="710439"/>
                    <a:pt x="3358491" y="724245"/>
                    <a:pt x="3341461" y="724245"/>
                  </a:cubicBezTo>
                  <a:lnTo>
                    <a:pt x="30837" y="724245"/>
                  </a:lnTo>
                  <a:cubicBezTo>
                    <a:pt x="13806" y="724245"/>
                    <a:pt x="0" y="710439"/>
                    <a:pt x="0" y="693408"/>
                  </a:cubicBezTo>
                  <a:lnTo>
                    <a:pt x="0" y="30837"/>
                  </a:lnTo>
                  <a:cubicBezTo>
                    <a:pt x="0" y="13806"/>
                    <a:pt x="13806" y="0"/>
                    <a:pt x="30837" y="0"/>
                  </a:cubicBezTo>
                  <a:close/>
                </a:path>
              </a:pathLst>
            </a:custGeom>
            <a:solidFill>
              <a:srgbClr val="E8E0C8">
                <a:alpha val="84706"/>
              </a:srgbClr>
            </a:solidFill>
          </p:spPr>
        </p:sp>
        <p:sp>
          <p:nvSpPr>
            <p:cNvPr id="11" name="TextBox 11"/>
            <p:cNvSpPr txBox="1"/>
            <p:nvPr/>
          </p:nvSpPr>
          <p:spPr>
            <a:xfrm>
              <a:off x="0" y="-38100"/>
              <a:ext cx="3372297" cy="76234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2" name="Group 12"/>
          <p:cNvGrpSpPr/>
          <p:nvPr/>
        </p:nvGrpSpPr>
        <p:grpSpPr>
          <a:xfrm>
            <a:off x="1905000" y="5905759"/>
            <a:ext cx="13641095" cy="3352541"/>
            <a:chOff x="0" y="0"/>
            <a:chExt cx="3372297" cy="724245"/>
          </a:xfrm>
        </p:grpSpPr>
        <p:sp>
          <p:nvSpPr>
            <p:cNvPr id="13" name="Freeform 13"/>
            <p:cNvSpPr/>
            <p:nvPr/>
          </p:nvSpPr>
          <p:spPr>
            <a:xfrm>
              <a:off x="0" y="0"/>
              <a:ext cx="3372297" cy="724245"/>
            </a:xfrm>
            <a:custGeom>
              <a:avLst/>
              <a:gdLst/>
              <a:ahLst/>
              <a:cxnLst/>
              <a:rect l="l" t="t" r="r" b="b"/>
              <a:pathLst>
                <a:path w="3372297" h="724245">
                  <a:moveTo>
                    <a:pt x="30837" y="0"/>
                  </a:moveTo>
                  <a:lnTo>
                    <a:pt x="3341461" y="0"/>
                  </a:lnTo>
                  <a:cubicBezTo>
                    <a:pt x="3349639" y="0"/>
                    <a:pt x="3357482" y="3249"/>
                    <a:pt x="3363265" y="9032"/>
                  </a:cubicBezTo>
                  <a:cubicBezTo>
                    <a:pt x="3369048" y="14815"/>
                    <a:pt x="3372297" y="22658"/>
                    <a:pt x="3372297" y="30837"/>
                  </a:cubicBezTo>
                  <a:lnTo>
                    <a:pt x="3372297" y="693408"/>
                  </a:lnTo>
                  <a:cubicBezTo>
                    <a:pt x="3372297" y="710439"/>
                    <a:pt x="3358491" y="724245"/>
                    <a:pt x="3341461" y="724245"/>
                  </a:cubicBezTo>
                  <a:lnTo>
                    <a:pt x="30837" y="724245"/>
                  </a:lnTo>
                  <a:cubicBezTo>
                    <a:pt x="13806" y="724245"/>
                    <a:pt x="0" y="710439"/>
                    <a:pt x="0" y="693408"/>
                  </a:cubicBezTo>
                  <a:lnTo>
                    <a:pt x="0" y="30837"/>
                  </a:lnTo>
                  <a:cubicBezTo>
                    <a:pt x="0" y="13806"/>
                    <a:pt x="13806" y="0"/>
                    <a:pt x="30837" y="0"/>
                  </a:cubicBezTo>
                  <a:close/>
                </a:path>
              </a:pathLst>
            </a:custGeom>
            <a:solidFill>
              <a:srgbClr val="E8E0C8">
                <a:alpha val="84706"/>
              </a:srgbClr>
            </a:solidFill>
          </p:spPr>
        </p:sp>
        <p:sp>
          <p:nvSpPr>
            <p:cNvPr id="14" name="TextBox 14"/>
            <p:cNvSpPr txBox="1"/>
            <p:nvPr/>
          </p:nvSpPr>
          <p:spPr>
            <a:xfrm>
              <a:off x="0" y="-38100"/>
              <a:ext cx="3372297" cy="76234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5" name="Freeform 15"/>
          <p:cNvSpPr/>
          <p:nvPr/>
        </p:nvSpPr>
        <p:spPr>
          <a:xfrm>
            <a:off x="2217218" y="3770328"/>
            <a:ext cx="645089" cy="1464597"/>
          </a:xfrm>
          <a:custGeom>
            <a:avLst/>
            <a:gdLst/>
            <a:ahLst/>
            <a:cxnLst/>
            <a:rect l="l" t="t" r="r" b="b"/>
            <a:pathLst>
              <a:path w="645089" h="1464597">
                <a:moveTo>
                  <a:pt x="0" y="0"/>
                </a:moveTo>
                <a:lnTo>
                  <a:pt x="645088" y="0"/>
                </a:lnTo>
                <a:lnTo>
                  <a:pt x="645088" y="1464597"/>
                </a:lnTo>
                <a:lnTo>
                  <a:pt x="0" y="146459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6" name="Freeform 16"/>
          <p:cNvSpPr/>
          <p:nvPr/>
        </p:nvSpPr>
        <p:spPr>
          <a:xfrm>
            <a:off x="2130835" y="6952818"/>
            <a:ext cx="956679" cy="1664130"/>
          </a:xfrm>
          <a:custGeom>
            <a:avLst/>
            <a:gdLst/>
            <a:ahLst/>
            <a:cxnLst/>
            <a:rect l="l" t="t" r="r" b="b"/>
            <a:pathLst>
              <a:path w="956679" h="1664130">
                <a:moveTo>
                  <a:pt x="0" y="0"/>
                </a:moveTo>
                <a:lnTo>
                  <a:pt x="956678" y="0"/>
                </a:lnTo>
                <a:lnTo>
                  <a:pt x="956678" y="1664131"/>
                </a:lnTo>
                <a:lnTo>
                  <a:pt x="0" y="166413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7" name="TextBox 17"/>
          <p:cNvSpPr txBox="1"/>
          <p:nvPr/>
        </p:nvSpPr>
        <p:spPr>
          <a:xfrm>
            <a:off x="3176687" y="3729415"/>
            <a:ext cx="12089177" cy="1661993"/>
          </a:xfrm>
          <a:prstGeom prst="rect">
            <a:avLst/>
          </a:prstGeom>
        </p:spPr>
        <p:txBody>
          <a:bodyPr wrap="square" lIns="0" tIns="0" rIns="0" bIns="0" rtlCol="0" anchor="t">
            <a:spAutoFit/>
          </a:bodyPr>
          <a:lstStyle/>
          <a:p>
            <a:pPr algn="just"/>
            <a:r>
              <a:rPr lang="en-US" sz="3600" b="1">
                <a:latin typeface="Times New Roman" panose="02020603050405020304" pitchFamily="18" charset="0"/>
                <a:cs typeface="Times New Roman" panose="02020603050405020304" pitchFamily="18" charset="0"/>
              </a:rPr>
              <a:t>X</a:t>
            </a:r>
            <a:r>
              <a:rPr lang="en-US" sz="3600">
                <a:latin typeface="Times New Roman" panose="02020603050405020304" pitchFamily="18" charset="0"/>
                <a:cs typeface="Times New Roman" panose="02020603050405020304" pitchFamily="18" charset="0"/>
              </a:rPr>
              <a:t>uất hiện gián tiếp qua hình ảnh </a:t>
            </a:r>
            <a:r>
              <a:rPr lang="en-US" sz="3600" i="1">
                <a:latin typeface="Times New Roman" panose="02020603050405020304" pitchFamily="18" charset="0"/>
                <a:cs typeface="Times New Roman" panose="02020603050405020304" pitchFamily="18" charset="0"/>
              </a:rPr>
              <a:t>những tiếng đàn bọt </a:t>
            </a:r>
            <a:r>
              <a:rPr lang="en-US" sz="3600" i="1" smtClean="0">
                <a:latin typeface="Times New Roman" panose="02020603050405020304" pitchFamily="18" charset="0"/>
                <a:cs typeface="Times New Roman" panose="02020603050405020304" pitchFamily="18" charset="0"/>
              </a:rPr>
              <a:t>nước</a:t>
            </a:r>
            <a:r>
              <a:rPr lang="en-US" sz="3600" smtClean="0">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Hình ảnh </a:t>
            </a:r>
            <a:r>
              <a:rPr lang="en-US" sz="3600" i="1">
                <a:latin typeface="Times New Roman" panose="02020603050405020304" pitchFamily="18" charset="0"/>
                <a:cs typeface="Times New Roman" panose="02020603050405020304" pitchFamily="18" charset="0"/>
              </a:rPr>
              <a:t>những tiếng đàn bọt nước </a:t>
            </a:r>
            <a:r>
              <a:rPr lang="en-US" sz="3600">
                <a:latin typeface="Times New Roman" panose="02020603050405020304" pitchFamily="18" charset="0"/>
                <a:cs typeface="Times New Roman" panose="02020603050405020304" pitchFamily="18" charset="0"/>
              </a:rPr>
              <a:t>là sự ám ảnh về số phận mong mạnh của Lorca. </a:t>
            </a:r>
            <a:endParaRPr lang="en-GB" sz="3600">
              <a:latin typeface="Times New Roman" panose="02020603050405020304" pitchFamily="18" charset="0"/>
              <a:cs typeface="Times New Roman" panose="02020603050405020304" pitchFamily="18" charset="0"/>
            </a:endParaRPr>
          </a:p>
        </p:txBody>
      </p:sp>
      <p:sp>
        <p:nvSpPr>
          <p:cNvPr id="18" name="TextBox 18"/>
          <p:cNvSpPr txBox="1"/>
          <p:nvPr/>
        </p:nvSpPr>
        <p:spPr>
          <a:xfrm>
            <a:off x="2943170" y="525202"/>
            <a:ext cx="11849100" cy="3102772"/>
          </a:xfrm>
          <a:prstGeom prst="rect">
            <a:avLst/>
          </a:prstGeom>
        </p:spPr>
        <p:txBody>
          <a:bodyPr wrap="square" lIns="0" tIns="0" rIns="0" bIns="0" rtlCol="0" anchor="t">
            <a:spAutoFit/>
          </a:bodyPr>
          <a:lstStyle/>
          <a:p>
            <a:pPr algn="ctr"/>
            <a:r>
              <a:rPr lang="en-US" sz="4800" b="1">
                <a:solidFill>
                  <a:schemeClr val="bg1"/>
                </a:solidFill>
                <a:latin typeface="Times New Roman" panose="02020603050405020304" pitchFamily="18" charset="0"/>
                <a:cs typeface="Times New Roman" panose="02020603050405020304" pitchFamily="18" charset="0"/>
              </a:rPr>
              <a:t>* Hình tượng Lorca trong cảm nhận của nhân vật trữ tình</a:t>
            </a:r>
            <a:endParaRPr lang="en-GB" sz="4800">
              <a:solidFill>
                <a:schemeClr val="bg1"/>
              </a:solidFill>
              <a:latin typeface="Times New Roman" panose="02020603050405020304" pitchFamily="18" charset="0"/>
              <a:cs typeface="Times New Roman" panose="02020603050405020304" pitchFamily="18" charset="0"/>
            </a:endParaRPr>
          </a:p>
          <a:p>
            <a:pPr algn="ctr">
              <a:lnSpc>
                <a:spcPts val="15400"/>
              </a:lnSpc>
            </a:pPr>
            <a:endParaRPr lang="en-US" sz="4800" spc="935">
              <a:solidFill>
                <a:srgbClr val="FFFFFF"/>
              </a:solidFill>
              <a:latin typeface="Times New Roman" panose="02020603050405020304" pitchFamily="18" charset="0"/>
              <a:ea typeface="Roller Coaster Serif"/>
              <a:cs typeface="Times New Roman" panose="02020603050405020304" pitchFamily="18" charset="0"/>
              <a:sym typeface="Roller Coaster Serif"/>
            </a:endParaRPr>
          </a:p>
        </p:txBody>
      </p:sp>
      <p:sp>
        <p:nvSpPr>
          <p:cNvPr id="19" name="TextBox 19"/>
          <p:cNvSpPr txBox="1"/>
          <p:nvPr/>
        </p:nvSpPr>
        <p:spPr>
          <a:xfrm>
            <a:off x="3331195" y="6261674"/>
            <a:ext cx="11625610" cy="2769989"/>
          </a:xfrm>
          <a:prstGeom prst="rect">
            <a:avLst/>
          </a:prstGeom>
        </p:spPr>
        <p:txBody>
          <a:bodyPr wrap="square" lIns="0" tIns="0" rIns="0" bIns="0" rtlCol="0" anchor="t">
            <a:spAutoFit/>
          </a:bodyPr>
          <a:lstStyle/>
          <a:p>
            <a:pPr algn="just"/>
            <a:r>
              <a:rPr lang="en-US" sz="3600">
                <a:latin typeface="Times New Roman" panose="02020603050405020304" pitchFamily="18" charset="0"/>
                <a:cs typeface="Times New Roman" panose="02020603050405020304" pitchFamily="18" charset="0"/>
              </a:rPr>
              <a:t>Hình ảnh </a:t>
            </a:r>
            <a:r>
              <a:rPr lang="en-US" sz="3600" i="1">
                <a:latin typeface="Times New Roman" panose="02020603050405020304" pitchFamily="18" charset="0"/>
                <a:cs typeface="Times New Roman" panose="02020603050405020304" pitchFamily="18" charset="0"/>
              </a:rPr>
              <a:t>Tây Ban Nha áo choàng đỏ gắt </a:t>
            </a:r>
            <a:r>
              <a:rPr lang="en-US" sz="3600">
                <a:latin typeface="Times New Roman" panose="02020603050405020304" pitchFamily="18" charset="0"/>
                <a:cs typeface="Times New Roman" panose="02020603050405020304" pitchFamily="18" charset="0"/>
              </a:rPr>
              <a:t>vừa gợi về nét đặc trưng của đất nước Tây Ban Nha với những đấu trường, những chàng dũng sĩ với chiếc áo choàng trong trận đấu bò tót vừa gián tiếp gợi về Lorca – chàng dũng sĩ trong cuộc chiến đấu cho khát vọng cách tân dân chủ và cách tân nghệ thuật. </a:t>
            </a:r>
            <a:endParaRPr lang="en-US" sz="3600">
              <a:solidFill>
                <a:srgbClr val="000000"/>
              </a:solidFill>
              <a:latin typeface="Times New Roman" panose="02020603050405020304" pitchFamily="18" charset="0"/>
              <a:ea typeface="Arsenica Antiqua"/>
              <a:cs typeface="Times New Roman" panose="02020603050405020304" pitchFamily="18" charset="0"/>
              <a:sym typeface="Arsenica Antiqua"/>
            </a:endParaRPr>
          </a:p>
        </p:txBody>
      </p:sp>
      <p:sp>
        <p:nvSpPr>
          <p:cNvPr id="20" name="Freeform 20"/>
          <p:cNvSpPr/>
          <p:nvPr/>
        </p:nvSpPr>
        <p:spPr>
          <a:xfrm>
            <a:off x="16078200" y="7453983"/>
            <a:ext cx="2968074" cy="2990503"/>
          </a:xfrm>
          <a:custGeom>
            <a:avLst/>
            <a:gdLst/>
            <a:ahLst/>
            <a:cxnLst/>
            <a:rect l="l" t="t" r="r" b="b"/>
            <a:pathLst>
              <a:path w="2968074" h="2990503">
                <a:moveTo>
                  <a:pt x="0" y="0"/>
                </a:moveTo>
                <a:lnTo>
                  <a:pt x="2968074" y="0"/>
                </a:lnTo>
                <a:lnTo>
                  <a:pt x="2968074" y="2990503"/>
                </a:lnTo>
                <a:lnTo>
                  <a:pt x="0" y="2990503"/>
                </a:lnTo>
                <a:lnTo>
                  <a:pt x="0" y="0"/>
                </a:lnTo>
                <a:close/>
              </a:path>
            </a:pathLst>
          </a:custGeom>
          <a:blipFill>
            <a:blip r:embed="rId9"/>
            <a:stretch>
              <a:fillRect/>
            </a:stretch>
          </a:blipFill>
        </p:spPr>
      </p:sp>
      <p:sp>
        <p:nvSpPr>
          <p:cNvPr id="21" name="Freeform 21"/>
          <p:cNvSpPr/>
          <p:nvPr/>
        </p:nvSpPr>
        <p:spPr>
          <a:xfrm rot="-798381">
            <a:off x="275652" y="557771"/>
            <a:ext cx="1750314" cy="2412714"/>
          </a:xfrm>
          <a:custGeom>
            <a:avLst/>
            <a:gdLst/>
            <a:ahLst/>
            <a:cxnLst/>
            <a:rect l="l" t="t" r="r" b="b"/>
            <a:pathLst>
              <a:path w="1750314" h="2412714">
                <a:moveTo>
                  <a:pt x="0" y="0"/>
                </a:moveTo>
                <a:lnTo>
                  <a:pt x="1750314" y="0"/>
                </a:lnTo>
                <a:lnTo>
                  <a:pt x="1750314" y="2412714"/>
                </a:lnTo>
                <a:lnTo>
                  <a:pt x="0" y="241271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2" name="Rectangle 21"/>
          <p:cNvSpPr/>
          <p:nvPr/>
        </p:nvSpPr>
        <p:spPr>
          <a:xfrm>
            <a:off x="6978344" y="2205674"/>
            <a:ext cx="3651962" cy="830997"/>
          </a:xfrm>
          <a:prstGeom prst="rect">
            <a:avLst/>
          </a:prstGeom>
        </p:spPr>
        <p:txBody>
          <a:bodyPr wrap="none">
            <a:spAutoFit/>
          </a:bodyPr>
          <a:lstStyle/>
          <a:p>
            <a:r>
              <a:rPr lang="en-US" sz="48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Sự xuất hiện </a:t>
            </a:r>
            <a:endParaRPr lang="en-GB" sz="48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773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par>
                                <p:cTn id="29" presetID="16" presetClass="entr" presetSubtype="21"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3672" y="0"/>
            <a:ext cx="19271100" cy="10657201"/>
            <a:chOff x="0" y="0"/>
            <a:chExt cx="25694800" cy="14703201"/>
          </a:xfrm>
        </p:grpSpPr>
        <p:sp>
          <p:nvSpPr>
            <p:cNvPr id="3" name="Freeform 3"/>
            <p:cNvSpPr/>
            <p:nvPr/>
          </p:nvSpPr>
          <p:spPr>
            <a:xfrm>
              <a:off x="12817903" y="7351601"/>
              <a:ext cx="12876897" cy="7351601"/>
            </a:xfrm>
            <a:custGeom>
              <a:avLst/>
              <a:gdLst/>
              <a:ahLst/>
              <a:cxnLst/>
              <a:rect l="l" t="t" r="r" b="b"/>
              <a:pathLst>
                <a:path w="12876897" h="7351601">
                  <a:moveTo>
                    <a:pt x="0" y="0"/>
                  </a:moveTo>
                  <a:lnTo>
                    <a:pt x="12876897" y="0"/>
                  </a:lnTo>
                  <a:lnTo>
                    <a:pt x="12876897" y="7351600"/>
                  </a:lnTo>
                  <a:lnTo>
                    <a:pt x="0" y="7351600"/>
                  </a:lnTo>
                  <a:lnTo>
                    <a:pt x="0" y="0"/>
                  </a:lnTo>
                  <a:close/>
                </a:path>
              </a:pathLst>
            </a:custGeom>
            <a:blipFill>
              <a:blip r:embed="rId2"/>
              <a:stretch>
                <a:fillRect l="-99280" t="-123209" b="-23529"/>
              </a:stretch>
            </a:blipFill>
          </p:spPr>
        </p:sp>
        <p:sp>
          <p:nvSpPr>
            <p:cNvPr id="4" name="Freeform 4"/>
            <p:cNvSpPr/>
            <p:nvPr/>
          </p:nvSpPr>
          <p:spPr>
            <a:xfrm>
              <a:off x="12817903" y="11790"/>
              <a:ext cx="12876897" cy="7599889"/>
            </a:xfrm>
            <a:custGeom>
              <a:avLst/>
              <a:gdLst/>
              <a:ahLst/>
              <a:cxnLst/>
              <a:rect l="l" t="t" r="r" b="b"/>
              <a:pathLst>
                <a:path w="12876897" h="7599889">
                  <a:moveTo>
                    <a:pt x="0" y="0"/>
                  </a:moveTo>
                  <a:lnTo>
                    <a:pt x="12876897" y="0"/>
                  </a:lnTo>
                  <a:lnTo>
                    <a:pt x="12876897" y="7599889"/>
                  </a:lnTo>
                  <a:lnTo>
                    <a:pt x="0" y="7599889"/>
                  </a:lnTo>
                  <a:lnTo>
                    <a:pt x="0" y="0"/>
                  </a:lnTo>
                  <a:close/>
                </a:path>
              </a:pathLst>
            </a:custGeom>
            <a:blipFill>
              <a:blip r:embed="rId2"/>
              <a:stretch>
                <a:fillRect l="-99280" t="-22761" b="-115916"/>
              </a:stretch>
            </a:blipFill>
          </p:spPr>
        </p:sp>
        <p:sp>
          <p:nvSpPr>
            <p:cNvPr id="5" name="Freeform 5"/>
            <p:cNvSpPr/>
            <p:nvPr/>
          </p:nvSpPr>
          <p:spPr>
            <a:xfrm>
              <a:off x="0" y="0"/>
              <a:ext cx="12830603" cy="7611679"/>
            </a:xfrm>
            <a:custGeom>
              <a:avLst/>
              <a:gdLst/>
              <a:ahLst/>
              <a:cxnLst/>
              <a:rect l="l" t="t" r="r" b="b"/>
              <a:pathLst>
                <a:path w="12830603" h="7611679">
                  <a:moveTo>
                    <a:pt x="0" y="0"/>
                  </a:moveTo>
                  <a:lnTo>
                    <a:pt x="12830603" y="0"/>
                  </a:lnTo>
                  <a:lnTo>
                    <a:pt x="12830603" y="7611679"/>
                  </a:lnTo>
                  <a:lnTo>
                    <a:pt x="0" y="7611679"/>
                  </a:lnTo>
                  <a:lnTo>
                    <a:pt x="0" y="0"/>
                  </a:lnTo>
                  <a:close/>
                </a:path>
              </a:pathLst>
            </a:custGeom>
            <a:blipFill>
              <a:blip r:embed="rId2"/>
              <a:stretch>
                <a:fillRect t="-22725" r="-100000" b="-115582"/>
              </a:stretch>
            </a:blipFill>
          </p:spPr>
        </p:sp>
        <p:sp>
          <p:nvSpPr>
            <p:cNvPr id="6" name="Freeform 6"/>
            <p:cNvSpPr/>
            <p:nvPr/>
          </p:nvSpPr>
          <p:spPr>
            <a:xfrm>
              <a:off x="46294" y="7611679"/>
              <a:ext cx="12784309" cy="7079732"/>
            </a:xfrm>
            <a:custGeom>
              <a:avLst/>
              <a:gdLst/>
              <a:ahLst/>
              <a:cxnLst/>
              <a:rect l="l" t="t" r="r" b="b"/>
              <a:pathLst>
                <a:path w="12784309" h="7079732">
                  <a:moveTo>
                    <a:pt x="0" y="0"/>
                  </a:moveTo>
                  <a:lnTo>
                    <a:pt x="12784309" y="0"/>
                  </a:lnTo>
                  <a:lnTo>
                    <a:pt x="12784309" y="7079732"/>
                  </a:lnTo>
                  <a:lnTo>
                    <a:pt x="0" y="7079732"/>
                  </a:lnTo>
                  <a:lnTo>
                    <a:pt x="0" y="0"/>
                  </a:lnTo>
                  <a:close/>
                </a:path>
              </a:pathLst>
            </a:custGeom>
            <a:blipFill>
              <a:blip r:embed="rId2"/>
              <a:stretch>
                <a:fillRect t="-131780" r="-100724" b="-24433"/>
              </a:stretch>
            </a:blipFill>
          </p:spPr>
        </p:sp>
      </p:grpSp>
      <p:sp>
        <p:nvSpPr>
          <p:cNvPr id="7" name="Freeform 7"/>
          <p:cNvSpPr/>
          <p:nvPr/>
        </p:nvSpPr>
        <p:spPr>
          <a:xfrm>
            <a:off x="14054848" y="444246"/>
            <a:ext cx="3677240" cy="3670554"/>
          </a:xfrm>
          <a:custGeom>
            <a:avLst/>
            <a:gdLst/>
            <a:ahLst/>
            <a:cxnLst/>
            <a:rect l="l" t="t" r="r" b="b"/>
            <a:pathLst>
              <a:path w="3677240" h="3670554">
                <a:moveTo>
                  <a:pt x="0" y="0"/>
                </a:moveTo>
                <a:lnTo>
                  <a:pt x="3677240" y="0"/>
                </a:lnTo>
                <a:lnTo>
                  <a:pt x="3677240" y="3670554"/>
                </a:lnTo>
                <a:lnTo>
                  <a:pt x="0" y="367055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10800000">
            <a:off x="419880" y="6179405"/>
            <a:ext cx="3803747" cy="3796831"/>
          </a:xfrm>
          <a:custGeom>
            <a:avLst/>
            <a:gdLst/>
            <a:ahLst/>
            <a:cxnLst/>
            <a:rect l="l" t="t" r="r" b="b"/>
            <a:pathLst>
              <a:path w="3803747" h="3796831">
                <a:moveTo>
                  <a:pt x="0" y="0"/>
                </a:moveTo>
                <a:lnTo>
                  <a:pt x="3803747" y="0"/>
                </a:lnTo>
                <a:lnTo>
                  <a:pt x="3803747" y="3796831"/>
                </a:lnTo>
                <a:lnTo>
                  <a:pt x="0" y="379683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9" name="Group 9"/>
          <p:cNvGrpSpPr/>
          <p:nvPr/>
        </p:nvGrpSpPr>
        <p:grpSpPr>
          <a:xfrm>
            <a:off x="1389743" y="4529131"/>
            <a:ext cx="15163800" cy="2198539"/>
            <a:chOff x="0" y="0"/>
            <a:chExt cx="3372297" cy="724245"/>
          </a:xfrm>
        </p:grpSpPr>
        <p:sp>
          <p:nvSpPr>
            <p:cNvPr id="10" name="Freeform 10"/>
            <p:cNvSpPr/>
            <p:nvPr/>
          </p:nvSpPr>
          <p:spPr>
            <a:xfrm>
              <a:off x="0" y="0"/>
              <a:ext cx="3372297" cy="724245"/>
            </a:xfrm>
            <a:custGeom>
              <a:avLst/>
              <a:gdLst/>
              <a:ahLst/>
              <a:cxnLst/>
              <a:rect l="l" t="t" r="r" b="b"/>
              <a:pathLst>
                <a:path w="3372297" h="724245">
                  <a:moveTo>
                    <a:pt x="30837" y="0"/>
                  </a:moveTo>
                  <a:lnTo>
                    <a:pt x="3341461" y="0"/>
                  </a:lnTo>
                  <a:cubicBezTo>
                    <a:pt x="3349639" y="0"/>
                    <a:pt x="3357482" y="3249"/>
                    <a:pt x="3363265" y="9032"/>
                  </a:cubicBezTo>
                  <a:cubicBezTo>
                    <a:pt x="3369048" y="14815"/>
                    <a:pt x="3372297" y="22658"/>
                    <a:pt x="3372297" y="30837"/>
                  </a:cubicBezTo>
                  <a:lnTo>
                    <a:pt x="3372297" y="693408"/>
                  </a:lnTo>
                  <a:cubicBezTo>
                    <a:pt x="3372297" y="710439"/>
                    <a:pt x="3358491" y="724245"/>
                    <a:pt x="3341461" y="724245"/>
                  </a:cubicBezTo>
                  <a:lnTo>
                    <a:pt x="30837" y="724245"/>
                  </a:lnTo>
                  <a:cubicBezTo>
                    <a:pt x="13806" y="724245"/>
                    <a:pt x="0" y="710439"/>
                    <a:pt x="0" y="693408"/>
                  </a:cubicBezTo>
                  <a:lnTo>
                    <a:pt x="0" y="30837"/>
                  </a:lnTo>
                  <a:cubicBezTo>
                    <a:pt x="0" y="13806"/>
                    <a:pt x="13806" y="0"/>
                    <a:pt x="30837" y="0"/>
                  </a:cubicBezTo>
                  <a:close/>
                </a:path>
              </a:pathLst>
            </a:custGeom>
            <a:solidFill>
              <a:srgbClr val="E8E0C8">
                <a:alpha val="84706"/>
              </a:srgbClr>
            </a:solidFill>
          </p:spPr>
        </p:sp>
        <p:sp>
          <p:nvSpPr>
            <p:cNvPr id="11" name="TextBox 11"/>
            <p:cNvSpPr txBox="1"/>
            <p:nvPr/>
          </p:nvSpPr>
          <p:spPr>
            <a:xfrm>
              <a:off x="0" y="-38100"/>
              <a:ext cx="3372297" cy="76234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2" name="Group 12"/>
          <p:cNvGrpSpPr/>
          <p:nvPr/>
        </p:nvGrpSpPr>
        <p:grpSpPr>
          <a:xfrm>
            <a:off x="1389743" y="6999173"/>
            <a:ext cx="15316200" cy="2044549"/>
            <a:chOff x="0" y="0"/>
            <a:chExt cx="3372297" cy="724245"/>
          </a:xfrm>
        </p:grpSpPr>
        <p:sp>
          <p:nvSpPr>
            <p:cNvPr id="13" name="Freeform 13"/>
            <p:cNvSpPr/>
            <p:nvPr/>
          </p:nvSpPr>
          <p:spPr>
            <a:xfrm>
              <a:off x="0" y="0"/>
              <a:ext cx="3372297" cy="724245"/>
            </a:xfrm>
            <a:custGeom>
              <a:avLst/>
              <a:gdLst/>
              <a:ahLst/>
              <a:cxnLst/>
              <a:rect l="l" t="t" r="r" b="b"/>
              <a:pathLst>
                <a:path w="3372297" h="724245">
                  <a:moveTo>
                    <a:pt x="30837" y="0"/>
                  </a:moveTo>
                  <a:lnTo>
                    <a:pt x="3341461" y="0"/>
                  </a:lnTo>
                  <a:cubicBezTo>
                    <a:pt x="3349639" y="0"/>
                    <a:pt x="3357482" y="3249"/>
                    <a:pt x="3363265" y="9032"/>
                  </a:cubicBezTo>
                  <a:cubicBezTo>
                    <a:pt x="3369048" y="14815"/>
                    <a:pt x="3372297" y="22658"/>
                    <a:pt x="3372297" y="30837"/>
                  </a:cubicBezTo>
                  <a:lnTo>
                    <a:pt x="3372297" y="693408"/>
                  </a:lnTo>
                  <a:cubicBezTo>
                    <a:pt x="3372297" y="710439"/>
                    <a:pt x="3358491" y="724245"/>
                    <a:pt x="3341461" y="724245"/>
                  </a:cubicBezTo>
                  <a:lnTo>
                    <a:pt x="30837" y="724245"/>
                  </a:lnTo>
                  <a:cubicBezTo>
                    <a:pt x="13806" y="724245"/>
                    <a:pt x="0" y="710439"/>
                    <a:pt x="0" y="693408"/>
                  </a:cubicBezTo>
                  <a:lnTo>
                    <a:pt x="0" y="30837"/>
                  </a:lnTo>
                  <a:cubicBezTo>
                    <a:pt x="0" y="13806"/>
                    <a:pt x="13806" y="0"/>
                    <a:pt x="30837" y="0"/>
                  </a:cubicBezTo>
                  <a:close/>
                </a:path>
              </a:pathLst>
            </a:custGeom>
            <a:solidFill>
              <a:srgbClr val="E8E0C8">
                <a:alpha val="84706"/>
              </a:srgbClr>
            </a:solidFill>
          </p:spPr>
        </p:sp>
        <p:sp>
          <p:nvSpPr>
            <p:cNvPr id="14" name="TextBox 14"/>
            <p:cNvSpPr txBox="1"/>
            <p:nvPr/>
          </p:nvSpPr>
          <p:spPr>
            <a:xfrm>
              <a:off x="0" y="-38100"/>
              <a:ext cx="3372297" cy="762345"/>
            </a:xfrm>
            <a:prstGeom prst="rect">
              <a:avLst/>
            </a:prstGeom>
          </p:spPr>
          <p:txBody>
            <a:bodyPr lIns="50800" tIns="50800" rIns="50800" bIns="50800" rtlCol="0" anchor="ctr"/>
            <a:lstStyle/>
            <a:p>
              <a:pPr algn="just">
                <a:lnSpc>
                  <a:spcPts val="2659"/>
                </a:lnSpc>
                <a:spcBef>
                  <a:spcPct val="0"/>
                </a:spcBef>
              </a:pPr>
              <a:endParaRPr>
                <a:solidFill>
                  <a:prstClr val="black"/>
                </a:solidFill>
              </a:endParaRPr>
            </a:p>
          </p:txBody>
        </p:sp>
      </p:grpSp>
      <p:sp>
        <p:nvSpPr>
          <p:cNvPr id="17" name="TextBox 17"/>
          <p:cNvSpPr txBox="1"/>
          <p:nvPr/>
        </p:nvSpPr>
        <p:spPr>
          <a:xfrm>
            <a:off x="2056807" y="4815895"/>
            <a:ext cx="14209387" cy="1661993"/>
          </a:xfrm>
          <a:prstGeom prst="rect">
            <a:avLst/>
          </a:prstGeom>
        </p:spPr>
        <p:txBody>
          <a:bodyPr wrap="square" lIns="0" tIns="0" rIns="0" bIns="0" rtlCol="0" anchor="t">
            <a:spAutoFit/>
          </a:bodyPr>
          <a:lstStyle/>
          <a:p>
            <a:pPr algn="just"/>
            <a:r>
              <a:rPr lang="en-US" sz="3600">
                <a:latin typeface="Times New Roman" panose="02020603050405020304" pitchFamily="18" charset="0"/>
                <a:cs typeface="Times New Roman" panose="02020603050405020304" pitchFamily="18" charset="0"/>
              </a:rPr>
              <a:t>Cụm từ </a:t>
            </a:r>
            <a:r>
              <a:rPr lang="en-US" sz="3600" i="1">
                <a:latin typeface="Times New Roman" panose="02020603050405020304" pitchFamily="18" charset="0"/>
                <a:cs typeface="Times New Roman" panose="02020603050405020304" pitchFamily="18" charset="0"/>
              </a:rPr>
              <a:t>không ai chôn cất tiếng đàn </a:t>
            </a:r>
            <a:r>
              <a:rPr lang="en-US" sz="3600">
                <a:latin typeface="Times New Roman" panose="02020603050405020304" pitchFamily="18" charset="0"/>
                <a:cs typeface="Times New Roman" panose="02020603050405020304" pitchFamily="18" charset="0"/>
              </a:rPr>
              <a:t>-&gt; khẳng định những đổi mới, sáng tạo, cách tân về nghệ thuật của người nghệ sĩ sẽ sống mãi trong lòng nhân dân Tây Ban Nha.</a:t>
            </a:r>
            <a:endParaRPr lang="en-US" sz="3600">
              <a:solidFill>
                <a:srgbClr val="000000"/>
              </a:solidFill>
              <a:latin typeface="Times New Roman" panose="02020603050405020304" pitchFamily="18" charset="0"/>
              <a:ea typeface="Arsenica Antiqua"/>
              <a:cs typeface="Times New Roman" panose="02020603050405020304" pitchFamily="18" charset="0"/>
              <a:sym typeface="Arsenica Antiqua"/>
            </a:endParaRPr>
          </a:p>
        </p:txBody>
      </p:sp>
      <p:sp>
        <p:nvSpPr>
          <p:cNvPr id="18" name="TextBox 18"/>
          <p:cNvSpPr txBox="1"/>
          <p:nvPr/>
        </p:nvSpPr>
        <p:spPr>
          <a:xfrm>
            <a:off x="1132835" y="-300904"/>
            <a:ext cx="16230600" cy="1625445"/>
          </a:xfrm>
          <a:prstGeom prst="rect">
            <a:avLst/>
          </a:prstGeom>
        </p:spPr>
        <p:txBody>
          <a:bodyPr lIns="0" tIns="0" rIns="0" bIns="0" rtlCol="0" anchor="t">
            <a:spAutoFit/>
          </a:bodyPr>
          <a:lstStyle/>
          <a:p>
            <a:pPr algn="ctr">
              <a:lnSpc>
                <a:spcPts val="15400"/>
              </a:lnSpc>
            </a:pPr>
            <a:r>
              <a:rPr lang="en-US" sz="4800" b="1">
                <a:solidFill>
                  <a:srgbClr val="FFFF00"/>
                </a:solidFill>
                <a:latin typeface="Times New Roman" panose="02020603050405020304" pitchFamily="18" charset="0"/>
                <a:cs typeface="Times New Roman" panose="02020603050405020304" pitchFamily="18" charset="0"/>
              </a:rPr>
              <a:t>Tài năng, khát vọng và cuộc đời </a:t>
            </a:r>
            <a:endParaRPr lang="en-US" sz="4800" b="1" spc="935">
              <a:solidFill>
                <a:srgbClr val="FFFF00"/>
              </a:solidFill>
              <a:latin typeface="Times New Roman" panose="02020603050405020304" pitchFamily="18" charset="0"/>
              <a:ea typeface="Roller Coaster Serif"/>
              <a:cs typeface="Times New Roman" panose="02020603050405020304" pitchFamily="18" charset="0"/>
              <a:sym typeface="Roller Coaster Serif"/>
            </a:endParaRPr>
          </a:p>
        </p:txBody>
      </p:sp>
      <p:sp>
        <p:nvSpPr>
          <p:cNvPr id="19" name="TextBox 19"/>
          <p:cNvSpPr txBox="1"/>
          <p:nvPr/>
        </p:nvSpPr>
        <p:spPr>
          <a:xfrm>
            <a:off x="2056806" y="7200842"/>
            <a:ext cx="14209387" cy="1661993"/>
          </a:xfrm>
          <a:prstGeom prst="rect">
            <a:avLst/>
          </a:prstGeom>
        </p:spPr>
        <p:txBody>
          <a:bodyPr wrap="square" lIns="0" tIns="0" rIns="0" bIns="0" rtlCol="0" anchor="t">
            <a:spAutoFit/>
          </a:bodyPr>
          <a:lstStyle/>
          <a:p>
            <a:pPr algn="just"/>
            <a:r>
              <a:rPr lang="en-US" sz="3600">
                <a:latin typeface="Times New Roman" panose="02020603050405020304" pitchFamily="18" charset="0"/>
                <a:cs typeface="Times New Roman" panose="02020603050405020304" pitchFamily="18" charset="0"/>
              </a:rPr>
              <a:t>Hình ảnh so sánh: </a:t>
            </a:r>
            <a:r>
              <a:rPr lang="en-US" sz="3600" i="1">
                <a:latin typeface="Times New Roman" panose="02020603050405020304" pitchFamily="18" charset="0"/>
                <a:cs typeface="Times New Roman" panose="02020603050405020304" pitchFamily="18" charset="0"/>
              </a:rPr>
              <a:t>tiếng đàn như cỏ mọc hoang </a:t>
            </a:r>
            <a:r>
              <a:rPr lang="en-US" sz="3600">
                <a:latin typeface="Times New Roman" panose="02020603050405020304" pitchFamily="18" charset="0"/>
                <a:cs typeface="Times New Roman" panose="02020603050405020304" pitchFamily="18" charset="0"/>
              </a:rPr>
              <a:t>diễn tả sức sống mãnh liệt của nghệ thuật mang khát vọng đổi mới. </a:t>
            </a:r>
            <a:r>
              <a:rPr lang="en-US" sz="3600" smtClean="0">
                <a:latin typeface="Times New Roman" panose="02020603050405020304" pitchFamily="18" charset="0"/>
                <a:cs typeface="Times New Roman" panose="02020603050405020304" pitchFamily="18" charset="0"/>
              </a:rPr>
              <a:t>Hình </a:t>
            </a:r>
            <a:r>
              <a:rPr lang="en-US" sz="3600">
                <a:latin typeface="Times New Roman" panose="02020603050405020304" pitchFamily="18" charset="0"/>
                <a:cs typeface="Times New Roman" panose="02020603050405020304" pitchFamily="18" charset="0"/>
              </a:rPr>
              <a:t>ảnh so sánh còn gợi mở về sự thiếu vắng của người dẫn đường cho nền nghệ thuật “hậu Lorca”. </a:t>
            </a:r>
            <a:endParaRPr lang="en-GB" sz="3600">
              <a:latin typeface="Times New Roman" panose="02020603050405020304" pitchFamily="18" charset="0"/>
              <a:cs typeface="Times New Roman" panose="02020603050405020304" pitchFamily="18" charset="0"/>
            </a:endParaRPr>
          </a:p>
        </p:txBody>
      </p:sp>
      <p:sp>
        <p:nvSpPr>
          <p:cNvPr id="20" name="Freeform 20"/>
          <p:cNvSpPr/>
          <p:nvPr/>
        </p:nvSpPr>
        <p:spPr>
          <a:xfrm>
            <a:off x="16248051" y="7115377"/>
            <a:ext cx="2968074" cy="2990503"/>
          </a:xfrm>
          <a:custGeom>
            <a:avLst/>
            <a:gdLst/>
            <a:ahLst/>
            <a:cxnLst/>
            <a:rect l="l" t="t" r="r" b="b"/>
            <a:pathLst>
              <a:path w="2968074" h="2990503">
                <a:moveTo>
                  <a:pt x="0" y="0"/>
                </a:moveTo>
                <a:lnTo>
                  <a:pt x="2968074" y="0"/>
                </a:lnTo>
                <a:lnTo>
                  <a:pt x="2968074" y="2990503"/>
                </a:lnTo>
                <a:lnTo>
                  <a:pt x="0" y="2990503"/>
                </a:lnTo>
                <a:lnTo>
                  <a:pt x="0" y="0"/>
                </a:lnTo>
                <a:close/>
              </a:path>
            </a:pathLst>
          </a:custGeom>
          <a:blipFill>
            <a:blip r:embed="rId5"/>
            <a:stretch>
              <a:fillRect/>
            </a:stretch>
          </a:blipFill>
        </p:spPr>
      </p:sp>
      <p:sp>
        <p:nvSpPr>
          <p:cNvPr id="21" name="Freeform 21"/>
          <p:cNvSpPr/>
          <p:nvPr/>
        </p:nvSpPr>
        <p:spPr>
          <a:xfrm rot="-798381">
            <a:off x="-842608" y="-70187"/>
            <a:ext cx="1750314" cy="2412714"/>
          </a:xfrm>
          <a:custGeom>
            <a:avLst/>
            <a:gdLst/>
            <a:ahLst/>
            <a:cxnLst/>
            <a:rect l="l" t="t" r="r" b="b"/>
            <a:pathLst>
              <a:path w="1750314" h="2412714">
                <a:moveTo>
                  <a:pt x="0" y="0"/>
                </a:moveTo>
                <a:lnTo>
                  <a:pt x="1750314" y="0"/>
                </a:lnTo>
                <a:lnTo>
                  <a:pt x="1750314" y="2412714"/>
                </a:lnTo>
                <a:lnTo>
                  <a:pt x="0" y="2412714"/>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sp>
        <p:nvSpPr>
          <p:cNvPr id="22" name="Rectangle 21"/>
          <p:cNvSpPr/>
          <p:nvPr/>
        </p:nvSpPr>
        <p:spPr>
          <a:xfrm>
            <a:off x="6369293" y="1513601"/>
            <a:ext cx="5320816" cy="830997"/>
          </a:xfrm>
          <a:prstGeom prst="rect">
            <a:avLst/>
          </a:prstGeom>
        </p:spPr>
        <p:txBody>
          <a:bodyPr wrap="none">
            <a:spAutoFit/>
          </a:bodyPr>
          <a:lstStyle/>
          <a:p>
            <a:pPr algn="just"/>
            <a:r>
              <a:rPr lang="en-US" sz="4800" b="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Tài năng của Lorca</a:t>
            </a:r>
            <a:endParaRPr lang="en-GB" sz="4800" b="1">
              <a:solidFill>
                <a:srgbClr val="FFFF00"/>
              </a:solidFill>
              <a:latin typeface="Times New Roman" panose="02020603050405020304" pitchFamily="18" charset="0"/>
              <a:cs typeface="Times New Roman" panose="02020603050405020304" pitchFamily="18" charset="0"/>
            </a:endParaRPr>
          </a:p>
        </p:txBody>
      </p:sp>
      <p:grpSp>
        <p:nvGrpSpPr>
          <p:cNvPr id="23" name="Group 12"/>
          <p:cNvGrpSpPr/>
          <p:nvPr/>
        </p:nvGrpSpPr>
        <p:grpSpPr>
          <a:xfrm>
            <a:off x="1371600" y="2623983"/>
            <a:ext cx="15316200" cy="1679328"/>
            <a:chOff x="0" y="0"/>
            <a:chExt cx="3372297" cy="724245"/>
          </a:xfrm>
        </p:grpSpPr>
        <p:sp>
          <p:nvSpPr>
            <p:cNvPr id="24" name="Freeform 13"/>
            <p:cNvSpPr/>
            <p:nvPr/>
          </p:nvSpPr>
          <p:spPr>
            <a:xfrm>
              <a:off x="0" y="0"/>
              <a:ext cx="3372297" cy="724245"/>
            </a:xfrm>
            <a:custGeom>
              <a:avLst/>
              <a:gdLst/>
              <a:ahLst/>
              <a:cxnLst/>
              <a:rect l="l" t="t" r="r" b="b"/>
              <a:pathLst>
                <a:path w="3372297" h="724245">
                  <a:moveTo>
                    <a:pt x="30837" y="0"/>
                  </a:moveTo>
                  <a:lnTo>
                    <a:pt x="3341461" y="0"/>
                  </a:lnTo>
                  <a:cubicBezTo>
                    <a:pt x="3349639" y="0"/>
                    <a:pt x="3357482" y="3249"/>
                    <a:pt x="3363265" y="9032"/>
                  </a:cubicBezTo>
                  <a:cubicBezTo>
                    <a:pt x="3369048" y="14815"/>
                    <a:pt x="3372297" y="22658"/>
                    <a:pt x="3372297" y="30837"/>
                  </a:cubicBezTo>
                  <a:lnTo>
                    <a:pt x="3372297" y="693408"/>
                  </a:lnTo>
                  <a:cubicBezTo>
                    <a:pt x="3372297" y="710439"/>
                    <a:pt x="3358491" y="724245"/>
                    <a:pt x="3341461" y="724245"/>
                  </a:cubicBezTo>
                  <a:lnTo>
                    <a:pt x="30837" y="724245"/>
                  </a:lnTo>
                  <a:cubicBezTo>
                    <a:pt x="13806" y="724245"/>
                    <a:pt x="0" y="710439"/>
                    <a:pt x="0" y="693408"/>
                  </a:cubicBezTo>
                  <a:lnTo>
                    <a:pt x="0" y="30837"/>
                  </a:lnTo>
                  <a:cubicBezTo>
                    <a:pt x="0" y="13806"/>
                    <a:pt x="13806" y="0"/>
                    <a:pt x="30837" y="0"/>
                  </a:cubicBezTo>
                  <a:close/>
                </a:path>
              </a:pathLst>
            </a:custGeom>
            <a:solidFill>
              <a:srgbClr val="E8E0C8">
                <a:alpha val="84706"/>
              </a:srgbClr>
            </a:solidFill>
          </p:spPr>
        </p:sp>
        <p:sp>
          <p:nvSpPr>
            <p:cNvPr id="25" name="TextBox 14"/>
            <p:cNvSpPr txBox="1"/>
            <p:nvPr/>
          </p:nvSpPr>
          <p:spPr>
            <a:xfrm>
              <a:off x="0" y="-38100"/>
              <a:ext cx="3372297" cy="76234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6" name="TextBox 19"/>
          <p:cNvSpPr txBox="1"/>
          <p:nvPr/>
        </p:nvSpPr>
        <p:spPr>
          <a:xfrm>
            <a:off x="2038664" y="2857114"/>
            <a:ext cx="14209387" cy="1107996"/>
          </a:xfrm>
          <a:prstGeom prst="rect">
            <a:avLst/>
          </a:prstGeom>
        </p:spPr>
        <p:txBody>
          <a:bodyPr wrap="square" lIns="0" tIns="0" rIns="0" bIns="0" rtlCol="0" anchor="t">
            <a:spAutoFit/>
          </a:bodyPr>
          <a:lstStyle/>
          <a:p>
            <a:pPr algn="just"/>
            <a:r>
              <a:rPr lang="en-US" sz="3600">
                <a:latin typeface="Times New Roman" panose="02020603050405020304" pitchFamily="18" charset="0"/>
                <a:cs typeface="Times New Roman" panose="02020603050405020304" pitchFamily="18" charset="0"/>
              </a:rPr>
              <a:t>Hình ảnh </a:t>
            </a:r>
            <a:r>
              <a:rPr lang="en-US" sz="3600" i="1">
                <a:latin typeface="Times New Roman" panose="02020603050405020304" pitchFamily="18" charset="0"/>
                <a:cs typeface="Times New Roman" panose="02020603050405020304" pitchFamily="18" charset="0"/>
              </a:rPr>
              <a:t>tiếng ghi ta nâu, tiếng ghi ta lá </a:t>
            </a:r>
            <a:r>
              <a:rPr lang="vi-VN" sz="3600" i="1" smtClean="0">
                <a:latin typeface="Times New Roman" panose="02020603050405020304" pitchFamily="18" charset="0"/>
                <a:cs typeface="Times New Roman" panose="02020603050405020304" pitchFamily="18" charset="0"/>
              </a:rPr>
              <a:t>xanh:</a:t>
            </a:r>
            <a:r>
              <a:rPr lang="en-US" sz="3600" smtClean="0">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những cung bậc, sắc thái, vẻ đẹp của tiếng đàn. Tiếng đàn là biểu tượng cho nghệ thuật của Lorca.</a:t>
            </a:r>
            <a:endParaRPr lang="en-GB"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113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par>
                                <p:cTn id="26" presetID="16" presetClass="entr" presetSubtype="21"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2"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3672" y="-370200"/>
            <a:ext cx="19271100" cy="11027401"/>
            <a:chOff x="0" y="0"/>
            <a:chExt cx="25694800" cy="14703201"/>
          </a:xfrm>
        </p:grpSpPr>
        <p:sp>
          <p:nvSpPr>
            <p:cNvPr id="3" name="Freeform 3"/>
            <p:cNvSpPr/>
            <p:nvPr/>
          </p:nvSpPr>
          <p:spPr>
            <a:xfrm>
              <a:off x="12817903" y="7351601"/>
              <a:ext cx="12876897" cy="7351601"/>
            </a:xfrm>
            <a:custGeom>
              <a:avLst/>
              <a:gdLst/>
              <a:ahLst/>
              <a:cxnLst/>
              <a:rect l="l" t="t" r="r" b="b"/>
              <a:pathLst>
                <a:path w="12876897" h="7351601">
                  <a:moveTo>
                    <a:pt x="0" y="0"/>
                  </a:moveTo>
                  <a:lnTo>
                    <a:pt x="12876897" y="0"/>
                  </a:lnTo>
                  <a:lnTo>
                    <a:pt x="12876897" y="7351600"/>
                  </a:lnTo>
                  <a:lnTo>
                    <a:pt x="0" y="7351600"/>
                  </a:lnTo>
                  <a:lnTo>
                    <a:pt x="0" y="0"/>
                  </a:lnTo>
                  <a:close/>
                </a:path>
              </a:pathLst>
            </a:custGeom>
            <a:blipFill>
              <a:blip r:embed="rId2"/>
              <a:stretch>
                <a:fillRect l="-99280" t="-123209" b="-23529"/>
              </a:stretch>
            </a:blipFill>
          </p:spPr>
        </p:sp>
        <p:sp>
          <p:nvSpPr>
            <p:cNvPr id="4" name="Freeform 4"/>
            <p:cNvSpPr/>
            <p:nvPr/>
          </p:nvSpPr>
          <p:spPr>
            <a:xfrm>
              <a:off x="12817903" y="11790"/>
              <a:ext cx="12876897" cy="7599889"/>
            </a:xfrm>
            <a:custGeom>
              <a:avLst/>
              <a:gdLst/>
              <a:ahLst/>
              <a:cxnLst/>
              <a:rect l="l" t="t" r="r" b="b"/>
              <a:pathLst>
                <a:path w="12876897" h="7599889">
                  <a:moveTo>
                    <a:pt x="0" y="0"/>
                  </a:moveTo>
                  <a:lnTo>
                    <a:pt x="12876897" y="0"/>
                  </a:lnTo>
                  <a:lnTo>
                    <a:pt x="12876897" y="7599889"/>
                  </a:lnTo>
                  <a:lnTo>
                    <a:pt x="0" y="7599889"/>
                  </a:lnTo>
                  <a:lnTo>
                    <a:pt x="0" y="0"/>
                  </a:lnTo>
                  <a:close/>
                </a:path>
              </a:pathLst>
            </a:custGeom>
            <a:blipFill>
              <a:blip r:embed="rId2"/>
              <a:stretch>
                <a:fillRect l="-99280" t="-22761" b="-115916"/>
              </a:stretch>
            </a:blipFill>
          </p:spPr>
        </p:sp>
        <p:sp>
          <p:nvSpPr>
            <p:cNvPr id="5" name="Freeform 5"/>
            <p:cNvSpPr/>
            <p:nvPr/>
          </p:nvSpPr>
          <p:spPr>
            <a:xfrm>
              <a:off x="0" y="0"/>
              <a:ext cx="12830603" cy="7611679"/>
            </a:xfrm>
            <a:custGeom>
              <a:avLst/>
              <a:gdLst/>
              <a:ahLst/>
              <a:cxnLst/>
              <a:rect l="l" t="t" r="r" b="b"/>
              <a:pathLst>
                <a:path w="12830603" h="7611679">
                  <a:moveTo>
                    <a:pt x="0" y="0"/>
                  </a:moveTo>
                  <a:lnTo>
                    <a:pt x="12830603" y="0"/>
                  </a:lnTo>
                  <a:lnTo>
                    <a:pt x="12830603" y="7611679"/>
                  </a:lnTo>
                  <a:lnTo>
                    <a:pt x="0" y="7611679"/>
                  </a:lnTo>
                  <a:lnTo>
                    <a:pt x="0" y="0"/>
                  </a:lnTo>
                  <a:close/>
                </a:path>
              </a:pathLst>
            </a:custGeom>
            <a:blipFill>
              <a:blip r:embed="rId2"/>
              <a:stretch>
                <a:fillRect t="-22725" r="-100000" b="-115582"/>
              </a:stretch>
            </a:blipFill>
          </p:spPr>
        </p:sp>
        <p:sp>
          <p:nvSpPr>
            <p:cNvPr id="6" name="Freeform 6"/>
            <p:cNvSpPr/>
            <p:nvPr/>
          </p:nvSpPr>
          <p:spPr>
            <a:xfrm>
              <a:off x="46294" y="7611679"/>
              <a:ext cx="12784309" cy="7079732"/>
            </a:xfrm>
            <a:custGeom>
              <a:avLst/>
              <a:gdLst/>
              <a:ahLst/>
              <a:cxnLst/>
              <a:rect l="l" t="t" r="r" b="b"/>
              <a:pathLst>
                <a:path w="12784309" h="7079732">
                  <a:moveTo>
                    <a:pt x="0" y="0"/>
                  </a:moveTo>
                  <a:lnTo>
                    <a:pt x="12784309" y="0"/>
                  </a:lnTo>
                  <a:lnTo>
                    <a:pt x="12784309" y="7079732"/>
                  </a:lnTo>
                  <a:lnTo>
                    <a:pt x="0" y="7079732"/>
                  </a:lnTo>
                  <a:lnTo>
                    <a:pt x="0" y="0"/>
                  </a:lnTo>
                  <a:close/>
                </a:path>
              </a:pathLst>
            </a:custGeom>
            <a:blipFill>
              <a:blip r:embed="rId2"/>
              <a:stretch>
                <a:fillRect t="-131780" r="-100724" b="-24433"/>
              </a:stretch>
            </a:blipFill>
          </p:spPr>
        </p:sp>
      </p:grpSp>
      <p:grpSp>
        <p:nvGrpSpPr>
          <p:cNvPr id="9" name="Group 9"/>
          <p:cNvGrpSpPr/>
          <p:nvPr/>
        </p:nvGrpSpPr>
        <p:grpSpPr>
          <a:xfrm>
            <a:off x="381000" y="1585818"/>
            <a:ext cx="8610600" cy="4167282"/>
            <a:chOff x="0" y="0"/>
            <a:chExt cx="3406825" cy="890149"/>
          </a:xfrm>
        </p:grpSpPr>
        <p:sp>
          <p:nvSpPr>
            <p:cNvPr id="10" name="Freeform 10"/>
            <p:cNvSpPr/>
            <p:nvPr/>
          </p:nvSpPr>
          <p:spPr>
            <a:xfrm>
              <a:off x="0" y="0"/>
              <a:ext cx="3406825" cy="890149"/>
            </a:xfrm>
            <a:custGeom>
              <a:avLst/>
              <a:gdLst/>
              <a:ahLst/>
              <a:cxnLst/>
              <a:rect l="l" t="t" r="r" b="b"/>
              <a:pathLst>
                <a:path w="3406825" h="890149">
                  <a:moveTo>
                    <a:pt x="30524" y="0"/>
                  </a:moveTo>
                  <a:lnTo>
                    <a:pt x="3376301" y="0"/>
                  </a:lnTo>
                  <a:cubicBezTo>
                    <a:pt x="3393159" y="0"/>
                    <a:pt x="3406825" y="13666"/>
                    <a:pt x="3406825" y="30524"/>
                  </a:cubicBezTo>
                  <a:lnTo>
                    <a:pt x="3406825" y="859625"/>
                  </a:lnTo>
                  <a:cubicBezTo>
                    <a:pt x="3406825" y="876483"/>
                    <a:pt x="3393159" y="890149"/>
                    <a:pt x="3376301" y="890149"/>
                  </a:cubicBezTo>
                  <a:lnTo>
                    <a:pt x="30524" y="890149"/>
                  </a:lnTo>
                  <a:cubicBezTo>
                    <a:pt x="13666" y="890149"/>
                    <a:pt x="0" y="876483"/>
                    <a:pt x="0" y="859625"/>
                  </a:cubicBezTo>
                  <a:lnTo>
                    <a:pt x="0" y="30524"/>
                  </a:lnTo>
                  <a:cubicBezTo>
                    <a:pt x="0" y="13666"/>
                    <a:pt x="13666" y="0"/>
                    <a:pt x="30524" y="0"/>
                  </a:cubicBezTo>
                  <a:close/>
                </a:path>
              </a:pathLst>
            </a:custGeom>
            <a:solidFill>
              <a:srgbClr val="E8E0C8">
                <a:alpha val="84706"/>
              </a:srgbClr>
            </a:solidFill>
          </p:spPr>
        </p:sp>
        <p:sp>
          <p:nvSpPr>
            <p:cNvPr id="11" name="TextBox 11"/>
            <p:cNvSpPr txBox="1"/>
            <p:nvPr/>
          </p:nvSpPr>
          <p:spPr>
            <a:xfrm>
              <a:off x="0" y="-38100"/>
              <a:ext cx="3406825" cy="928249"/>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4" name="TextBox 24"/>
          <p:cNvSpPr txBox="1"/>
          <p:nvPr/>
        </p:nvSpPr>
        <p:spPr>
          <a:xfrm>
            <a:off x="1284319" y="209218"/>
            <a:ext cx="16398363" cy="1015663"/>
          </a:xfrm>
          <a:prstGeom prst="rect">
            <a:avLst/>
          </a:prstGeom>
        </p:spPr>
        <p:txBody>
          <a:bodyPr lIns="0" tIns="0" rIns="0" bIns="0" rtlCol="0" anchor="t">
            <a:spAutoFit/>
          </a:bodyPr>
          <a:lstStyle/>
          <a:p>
            <a:pPr algn="ctr"/>
            <a:r>
              <a:rPr lang="en-US" sz="6600" b="1">
                <a:solidFill>
                  <a:srgbClr val="FFFF00"/>
                </a:solidFill>
                <a:latin typeface="Times New Roman" panose="02020603050405020304" pitchFamily="18" charset="0"/>
                <a:cs typeface="Times New Roman" panose="02020603050405020304" pitchFamily="18" charset="0"/>
              </a:rPr>
              <a:t>Khát vọng của Lora</a:t>
            </a:r>
            <a:endParaRPr lang="en-US" sz="6600" b="1" spc="935">
              <a:solidFill>
                <a:srgbClr val="FFFF00"/>
              </a:solidFill>
              <a:latin typeface="Times New Roman" panose="02020603050405020304" pitchFamily="18" charset="0"/>
              <a:ea typeface="Roller Coaster Serif"/>
              <a:cs typeface="Times New Roman" panose="02020603050405020304" pitchFamily="18" charset="0"/>
              <a:sym typeface="Roller Coaster Serif"/>
            </a:endParaRPr>
          </a:p>
        </p:txBody>
      </p:sp>
      <p:sp>
        <p:nvSpPr>
          <p:cNvPr id="31" name="Freeform 10"/>
          <p:cNvSpPr/>
          <p:nvPr/>
        </p:nvSpPr>
        <p:spPr>
          <a:xfrm>
            <a:off x="381000" y="5947688"/>
            <a:ext cx="8610600" cy="2624812"/>
          </a:xfrm>
          <a:custGeom>
            <a:avLst/>
            <a:gdLst/>
            <a:ahLst/>
            <a:cxnLst/>
            <a:rect l="l" t="t" r="r" b="b"/>
            <a:pathLst>
              <a:path w="3406825" h="890149">
                <a:moveTo>
                  <a:pt x="30524" y="0"/>
                </a:moveTo>
                <a:lnTo>
                  <a:pt x="3376301" y="0"/>
                </a:lnTo>
                <a:cubicBezTo>
                  <a:pt x="3393159" y="0"/>
                  <a:pt x="3406825" y="13666"/>
                  <a:pt x="3406825" y="30524"/>
                </a:cubicBezTo>
                <a:lnTo>
                  <a:pt x="3406825" y="859625"/>
                </a:lnTo>
                <a:cubicBezTo>
                  <a:pt x="3406825" y="876483"/>
                  <a:pt x="3393159" y="890149"/>
                  <a:pt x="3376301" y="890149"/>
                </a:cubicBezTo>
                <a:lnTo>
                  <a:pt x="30524" y="890149"/>
                </a:lnTo>
                <a:cubicBezTo>
                  <a:pt x="13666" y="890149"/>
                  <a:pt x="0" y="876483"/>
                  <a:pt x="0" y="859625"/>
                </a:cubicBezTo>
                <a:lnTo>
                  <a:pt x="0" y="30524"/>
                </a:lnTo>
                <a:cubicBezTo>
                  <a:pt x="0" y="13666"/>
                  <a:pt x="13666" y="0"/>
                  <a:pt x="30524" y="0"/>
                </a:cubicBezTo>
                <a:close/>
              </a:path>
            </a:pathLst>
          </a:custGeom>
          <a:solidFill>
            <a:srgbClr val="E8E0C8">
              <a:alpha val="84706"/>
            </a:srgbClr>
          </a:solidFill>
        </p:spPr>
      </p:sp>
      <p:grpSp>
        <p:nvGrpSpPr>
          <p:cNvPr id="32" name="Group 9"/>
          <p:cNvGrpSpPr/>
          <p:nvPr/>
        </p:nvGrpSpPr>
        <p:grpSpPr>
          <a:xfrm>
            <a:off x="9165772" y="1585818"/>
            <a:ext cx="8665028" cy="4167282"/>
            <a:chOff x="0" y="0"/>
            <a:chExt cx="3406825" cy="890149"/>
          </a:xfrm>
        </p:grpSpPr>
        <p:sp>
          <p:nvSpPr>
            <p:cNvPr id="33" name="Freeform 10"/>
            <p:cNvSpPr/>
            <p:nvPr/>
          </p:nvSpPr>
          <p:spPr>
            <a:xfrm>
              <a:off x="0" y="0"/>
              <a:ext cx="3406825" cy="890149"/>
            </a:xfrm>
            <a:custGeom>
              <a:avLst/>
              <a:gdLst/>
              <a:ahLst/>
              <a:cxnLst/>
              <a:rect l="l" t="t" r="r" b="b"/>
              <a:pathLst>
                <a:path w="3406825" h="890149">
                  <a:moveTo>
                    <a:pt x="30524" y="0"/>
                  </a:moveTo>
                  <a:lnTo>
                    <a:pt x="3376301" y="0"/>
                  </a:lnTo>
                  <a:cubicBezTo>
                    <a:pt x="3393159" y="0"/>
                    <a:pt x="3406825" y="13666"/>
                    <a:pt x="3406825" y="30524"/>
                  </a:cubicBezTo>
                  <a:lnTo>
                    <a:pt x="3406825" y="859625"/>
                  </a:lnTo>
                  <a:cubicBezTo>
                    <a:pt x="3406825" y="876483"/>
                    <a:pt x="3393159" y="890149"/>
                    <a:pt x="3376301" y="890149"/>
                  </a:cubicBezTo>
                  <a:lnTo>
                    <a:pt x="30524" y="890149"/>
                  </a:lnTo>
                  <a:cubicBezTo>
                    <a:pt x="13666" y="890149"/>
                    <a:pt x="0" y="876483"/>
                    <a:pt x="0" y="859625"/>
                  </a:cubicBezTo>
                  <a:lnTo>
                    <a:pt x="0" y="30524"/>
                  </a:lnTo>
                  <a:cubicBezTo>
                    <a:pt x="0" y="13666"/>
                    <a:pt x="13666" y="0"/>
                    <a:pt x="30524" y="0"/>
                  </a:cubicBezTo>
                  <a:close/>
                </a:path>
              </a:pathLst>
            </a:custGeom>
            <a:solidFill>
              <a:srgbClr val="E8E0C8">
                <a:alpha val="84706"/>
              </a:srgbClr>
            </a:solidFill>
          </p:spPr>
        </p:sp>
        <p:sp>
          <p:nvSpPr>
            <p:cNvPr id="34" name="TextBox 11"/>
            <p:cNvSpPr txBox="1"/>
            <p:nvPr/>
          </p:nvSpPr>
          <p:spPr>
            <a:xfrm>
              <a:off x="0" y="-38100"/>
              <a:ext cx="3406825" cy="928249"/>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35" name="Freeform 10"/>
          <p:cNvSpPr/>
          <p:nvPr/>
        </p:nvSpPr>
        <p:spPr>
          <a:xfrm>
            <a:off x="9231949" y="5929218"/>
            <a:ext cx="8598851" cy="2681017"/>
          </a:xfrm>
          <a:custGeom>
            <a:avLst/>
            <a:gdLst/>
            <a:ahLst/>
            <a:cxnLst/>
            <a:rect l="l" t="t" r="r" b="b"/>
            <a:pathLst>
              <a:path w="3406825" h="890149">
                <a:moveTo>
                  <a:pt x="30524" y="0"/>
                </a:moveTo>
                <a:lnTo>
                  <a:pt x="3376301" y="0"/>
                </a:lnTo>
                <a:cubicBezTo>
                  <a:pt x="3393159" y="0"/>
                  <a:pt x="3406825" y="13666"/>
                  <a:pt x="3406825" y="30524"/>
                </a:cubicBezTo>
                <a:lnTo>
                  <a:pt x="3406825" y="859625"/>
                </a:lnTo>
                <a:cubicBezTo>
                  <a:pt x="3406825" y="876483"/>
                  <a:pt x="3393159" y="890149"/>
                  <a:pt x="3376301" y="890149"/>
                </a:cubicBezTo>
                <a:lnTo>
                  <a:pt x="30524" y="890149"/>
                </a:lnTo>
                <a:cubicBezTo>
                  <a:pt x="13666" y="890149"/>
                  <a:pt x="0" y="876483"/>
                  <a:pt x="0" y="859625"/>
                </a:cubicBezTo>
                <a:lnTo>
                  <a:pt x="0" y="30524"/>
                </a:lnTo>
                <a:cubicBezTo>
                  <a:pt x="0" y="13666"/>
                  <a:pt x="13666" y="0"/>
                  <a:pt x="30524" y="0"/>
                </a:cubicBezTo>
                <a:close/>
              </a:path>
            </a:pathLst>
          </a:custGeom>
          <a:solidFill>
            <a:srgbClr val="E8E0C8">
              <a:alpha val="84706"/>
            </a:srgbClr>
          </a:solidFill>
        </p:spPr>
      </p:sp>
      <p:sp>
        <p:nvSpPr>
          <p:cNvPr id="36" name="Rectangle 35"/>
          <p:cNvSpPr/>
          <p:nvPr/>
        </p:nvSpPr>
        <p:spPr>
          <a:xfrm>
            <a:off x="478971" y="1961299"/>
            <a:ext cx="8240846" cy="3416320"/>
          </a:xfrm>
          <a:prstGeom prst="rect">
            <a:avLst/>
          </a:prstGeom>
        </p:spPr>
        <p:txBody>
          <a:bodyPr wrap="square">
            <a:spAutoFit/>
          </a:bodyPr>
          <a:lstStyle/>
          <a:p>
            <a:pPr algn="just"/>
            <a:r>
              <a:rPr lang="en-US" sz="3600" b="1">
                <a:latin typeface="Times New Roman" panose="02020603050405020304" pitchFamily="18" charset="0"/>
                <a:ea typeface="Calibri" panose="020F0502020204030204" pitchFamily="34" charset="0"/>
              </a:rPr>
              <a:t>Lời đề từ: </a:t>
            </a:r>
            <a:r>
              <a:rPr lang="en-US" sz="3600" i="1">
                <a:latin typeface="Times New Roman" panose="02020603050405020304" pitchFamily="18" charset="0"/>
                <a:ea typeface="Calibri" panose="020F0502020204030204" pitchFamily="34" charset="0"/>
              </a:rPr>
              <a:t>khi tôi chết hãy chôn tôi với cây đàn ghita </a:t>
            </a:r>
            <a:r>
              <a:rPr lang="en-US" sz="3600">
                <a:latin typeface="Times New Roman" panose="02020603050405020304" pitchFamily="18" charset="0"/>
                <a:ea typeface="Calibri" panose="020F0502020204030204" pitchFamily="34" charset="0"/>
              </a:rPr>
              <a:t>-&gt; khát vọng được gắn bó trọn đời với nghệ thuật với đất nước; khát vọng thế hệ sau hãy chôn vùi nghệ thuật của Lorca để đưa nền nghệ thuật của đất nước phát triển hơn nữa. </a:t>
            </a:r>
            <a:endParaRPr lang="en-GB" sz="3600"/>
          </a:p>
        </p:txBody>
      </p:sp>
      <p:sp>
        <p:nvSpPr>
          <p:cNvPr id="37" name="Rectangle 36"/>
          <p:cNvSpPr/>
          <p:nvPr/>
        </p:nvSpPr>
        <p:spPr>
          <a:xfrm>
            <a:off x="9483500" y="2190230"/>
            <a:ext cx="7966299" cy="2308324"/>
          </a:xfrm>
          <a:prstGeom prst="rect">
            <a:avLst/>
          </a:prstGeom>
        </p:spPr>
        <p:txBody>
          <a:bodyPr wrap="square">
            <a:spAutoFit/>
          </a:bodyPr>
          <a:lstStyle/>
          <a:p>
            <a:pPr algn="just">
              <a:spcAft>
                <a:spcPts val="1000"/>
              </a:spcAft>
            </a:pPr>
            <a:r>
              <a:rPr lang="en-US" sz="3600" b="1">
                <a:latin typeface="Times New Roman" panose="02020603050405020304" pitchFamily="18" charset="0"/>
                <a:ea typeface="Calibri" panose="020F0502020204030204" pitchFamily="34" charset="0"/>
                <a:cs typeface="Times New Roman" panose="02020603050405020304" pitchFamily="18" charset="0"/>
              </a:rPr>
              <a:t>Hình ảnh </a:t>
            </a:r>
            <a:r>
              <a:rPr lang="en-US" sz="3600" i="1">
                <a:latin typeface="Times New Roman" panose="02020603050405020304" pitchFamily="18" charset="0"/>
                <a:ea typeface="Calibri" panose="020F0502020204030204" pitchFamily="34" charset="0"/>
                <a:cs typeface="Times New Roman" panose="02020603050405020304" pitchFamily="18" charset="0"/>
              </a:rPr>
              <a:t>Tây Ban Nha áo choàng đỏ gắt </a:t>
            </a:r>
            <a:r>
              <a:rPr lang="en-US" sz="3600">
                <a:latin typeface="Times New Roman" panose="02020603050405020304" pitchFamily="18" charset="0"/>
                <a:ea typeface="Calibri" panose="020F0502020204030204" pitchFamily="34" charset="0"/>
                <a:cs typeface="Times New Roman" panose="02020603050405020304" pitchFamily="18" charset="0"/>
              </a:rPr>
              <a:t>ẩn chứa khát vọng của Lorca trong cuộc đấu tranh cho cách tân dân chủ và cách tân nghệ thuật của đất nước Tây Ban Nha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8" name="Rectangle 37"/>
          <p:cNvSpPr/>
          <p:nvPr/>
        </p:nvSpPr>
        <p:spPr>
          <a:xfrm>
            <a:off x="522694" y="6450825"/>
            <a:ext cx="8153400" cy="1754326"/>
          </a:xfrm>
          <a:prstGeom prst="rect">
            <a:avLst/>
          </a:prstGeom>
        </p:spPr>
        <p:txBody>
          <a:bodyPr wrap="square">
            <a:spAutoFit/>
          </a:bodyPr>
          <a:lstStyle/>
          <a:p>
            <a:pPr algn="just"/>
            <a:r>
              <a:rPr lang="en-US" sz="3600" b="1">
                <a:latin typeface="Times New Roman" panose="02020603050405020304" pitchFamily="18" charset="0"/>
                <a:ea typeface="Calibri" panose="020F0502020204030204" pitchFamily="34" charset="0"/>
              </a:rPr>
              <a:t>Cụm từ </a:t>
            </a:r>
            <a:r>
              <a:rPr lang="en-US" sz="3600" i="1">
                <a:latin typeface="Times New Roman" panose="02020603050405020304" pitchFamily="18" charset="0"/>
                <a:ea typeface="Calibri" panose="020F0502020204030204" pitchFamily="34" charset="0"/>
              </a:rPr>
              <a:t>hát nghêu ngao </a:t>
            </a:r>
            <a:r>
              <a:rPr lang="en-US" sz="3600">
                <a:latin typeface="Times New Roman" panose="02020603050405020304" pitchFamily="18" charset="0"/>
                <a:ea typeface="Calibri" panose="020F0502020204030204" pitchFamily="34" charset="0"/>
              </a:rPr>
              <a:t>-&gt; khát vọng được cống hiến, được say sưa với đam mê và mơ ước. </a:t>
            </a:r>
            <a:endParaRPr lang="en-GB" sz="3600"/>
          </a:p>
        </p:txBody>
      </p:sp>
      <p:sp>
        <p:nvSpPr>
          <p:cNvPr id="39" name="Rectangle 38"/>
          <p:cNvSpPr/>
          <p:nvPr/>
        </p:nvSpPr>
        <p:spPr>
          <a:xfrm>
            <a:off x="9478791" y="6450825"/>
            <a:ext cx="8105165" cy="1754326"/>
          </a:xfrm>
          <a:prstGeom prst="rect">
            <a:avLst/>
          </a:prstGeom>
        </p:spPr>
        <p:txBody>
          <a:bodyPr wrap="square">
            <a:spAutoFit/>
          </a:bodyPr>
          <a:lstStyle/>
          <a:p>
            <a:pPr algn="just"/>
            <a:r>
              <a:rPr lang="en-US" sz="3600" b="1">
                <a:latin typeface="Times New Roman" panose="02020603050405020304" pitchFamily="18" charset="0"/>
                <a:ea typeface="Calibri" panose="020F0502020204030204" pitchFamily="34" charset="0"/>
              </a:rPr>
              <a:t>Biện</a:t>
            </a:r>
            <a:r>
              <a:rPr lang="en-US" sz="3600" b="1" spc="-35">
                <a:latin typeface="Times New Roman" panose="02020603050405020304" pitchFamily="18" charset="0"/>
                <a:ea typeface="Calibri" panose="020F0502020204030204" pitchFamily="34" charset="0"/>
              </a:rPr>
              <a:t> </a:t>
            </a:r>
            <a:r>
              <a:rPr lang="en-US" sz="3600" b="1">
                <a:latin typeface="Times New Roman" panose="02020603050405020304" pitchFamily="18" charset="0"/>
                <a:ea typeface="Calibri" panose="020F0502020204030204" pitchFamily="34" charset="0"/>
              </a:rPr>
              <a:t>pháp</a:t>
            </a:r>
            <a:r>
              <a:rPr lang="en-US" sz="3600" b="1" spc="-30">
                <a:latin typeface="Times New Roman" panose="02020603050405020304" pitchFamily="18" charset="0"/>
                <a:ea typeface="Calibri" panose="020F0502020204030204" pitchFamily="34" charset="0"/>
              </a:rPr>
              <a:t> </a:t>
            </a:r>
            <a:r>
              <a:rPr lang="en-US" sz="3600" b="1">
                <a:latin typeface="Times New Roman" panose="02020603050405020304" pitchFamily="18" charset="0"/>
                <a:ea typeface="Calibri" panose="020F0502020204030204" pitchFamily="34" charset="0"/>
              </a:rPr>
              <a:t>tu</a:t>
            </a:r>
            <a:r>
              <a:rPr lang="en-US" sz="3600" b="1" spc="-30">
                <a:latin typeface="Times New Roman" panose="02020603050405020304" pitchFamily="18" charset="0"/>
                <a:ea typeface="Calibri" panose="020F0502020204030204" pitchFamily="34" charset="0"/>
              </a:rPr>
              <a:t> </a:t>
            </a:r>
            <a:r>
              <a:rPr lang="en-US" sz="3600" b="1" spc="-25">
                <a:latin typeface="Times New Roman" panose="02020603050405020304" pitchFamily="18" charset="0"/>
                <a:ea typeface="Calibri" panose="020F0502020204030204" pitchFamily="34" charset="0"/>
              </a:rPr>
              <a:t>từ đ</a:t>
            </a:r>
            <a:r>
              <a:rPr lang="en-US" sz="3600" b="1">
                <a:latin typeface="Times New Roman" panose="02020603050405020304" pitchFamily="18" charset="0"/>
                <a:ea typeface="Calibri" panose="020F0502020204030204" pitchFamily="34" charset="0"/>
              </a:rPr>
              <a:t>ối lập</a:t>
            </a:r>
            <a:r>
              <a:rPr lang="en-US" sz="3600">
                <a:latin typeface="Times New Roman" panose="02020603050405020304" pitchFamily="18" charset="0"/>
                <a:ea typeface="Calibri" panose="020F0502020204030204" pitchFamily="34" charset="0"/>
              </a:rPr>
              <a:t>: </a:t>
            </a:r>
            <a:r>
              <a:rPr lang="en-US" sz="3600" i="1">
                <a:latin typeface="Times New Roman" panose="02020603050405020304" pitchFamily="18" charset="0"/>
                <a:ea typeface="Calibri" panose="020F0502020204030204" pitchFamily="34" charset="0"/>
              </a:rPr>
              <a:t>Hát nghêu ngao &gt;&lt; áo choàng bê bết đỏ</a:t>
            </a:r>
            <a:r>
              <a:rPr lang="en-US" sz="3600">
                <a:latin typeface="Times New Roman" panose="02020603050405020304" pitchFamily="18" charset="0"/>
                <a:ea typeface="Calibri" panose="020F0502020204030204" pitchFamily="34" charset="0"/>
              </a:rPr>
              <a:t> là sự đối lập giữa khát vọng và hiện</a:t>
            </a:r>
            <a:r>
              <a:rPr lang="en-US" sz="3600" spc="-20">
                <a:latin typeface="Times New Roman" panose="02020603050405020304" pitchFamily="18" charset="0"/>
                <a:ea typeface="Calibri" panose="020F0502020204030204" pitchFamily="34" charset="0"/>
              </a:rPr>
              <a:t> </a:t>
            </a:r>
            <a:r>
              <a:rPr lang="en-US" sz="3600">
                <a:latin typeface="Times New Roman" panose="02020603050405020304" pitchFamily="18" charset="0"/>
                <a:ea typeface="Calibri" panose="020F0502020204030204" pitchFamily="34" charset="0"/>
              </a:rPr>
              <a:t>thực</a:t>
            </a:r>
            <a:r>
              <a:rPr lang="en-US" sz="3600" spc="-20">
                <a:latin typeface="Times New Roman" panose="02020603050405020304" pitchFamily="18" charset="0"/>
                <a:ea typeface="Calibri" panose="020F0502020204030204" pitchFamily="34" charset="0"/>
              </a:rPr>
              <a:t> </a:t>
            </a:r>
            <a:r>
              <a:rPr lang="en-US" sz="3600">
                <a:latin typeface="Times New Roman" panose="02020603050405020304" pitchFamily="18" charset="0"/>
                <a:ea typeface="Calibri" panose="020F0502020204030204" pitchFamily="34" charset="0"/>
              </a:rPr>
              <a:t>phũ</a:t>
            </a:r>
            <a:r>
              <a:rPr lang="en-US" sz="3600" spc="-20">
                <a:latin typeface="Times New Roman" panose="02020603050405020304" pitchFamily="18" charset="0"/>
                <a:ea typeface="Calibri" panose="020F0502020204030204" pitchFamily="34" charset="0"/>
              </a:rPr>
              <a:t> </a:t>
            </a:r>
            <a:r>
              <a:rPr lang="en-US" sz="3600">
                <a:latin typeface="Times New Roman" panose="02020603050405020304" pitchFamily="18" charset="0"/>
                <a:ea typeface="Calibri" panose="020F0502020204030204" pitchFamily="34" charset="0"/>
              </a:rPr>
              <a:t>phàng</a:t>
            </a:r>
            <a:r>
              <a:rPr lang="en-US" sz="3600" spc="-20">
                <a:latin typeface="Times New Roman" panose="02020603050405020304" pitchFamily="18" charset="0"/>
                <a:ea typeface="Calibri" panose="020F0502020204030204" pitchFamily="34" charset="0"/>
              </a:rPr>
              <a:t> </a:t>
            </a:r>
            <a:endParaRPr lang="en-GB" sz="3600"/>
          </a:p>
        </p:txBody>
      </p:sp>
    </p:spTree>
    <p:extLst>
      <p:ext uri="{BB962C8B-B14F-4D97-AF65-F5344CB8AC3E}">
        <p14:creationId xmlns:p14="http://schemas.microsoft.com/office/powerpoint/2010/main" val="164759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down)">
                                      <p:cBhvr>
                                        <p:cTn id="20" dur="500"/>
                                        <p:tgtEl>
                                          <p:spTgt spid="37"/>
                                        </p:tgtEl>
                                      </p:cBhvr>
                                    </p:animEffect>
                                  </p:childTnLst>
                                </p:cTn>
                              </p:par>
                              <p:par>
                                <p:cTn id="21" presetID="22" presetClass="entr" presetSubtype="4"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down)">
                                      <p:cBhvr>
                                        <p:cTn id="28" dur="500"/>
                                        <p:tgtEl>
                                          <p:spTgt spid="38"/>
                                        </p:tgtEl>
                                      </p:cBhvr>
                                    </p:animEffect>
                                  </p:childTnLst>
                                </p:cTn>
                              </p:par>
                              <p:par>
                                <p:cTn id="29" presetID="2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circle(in)">
                                      <p:cBhvr>
                                        <p:cTn id="36" dur="2000"/>
                                        <p:tgtEl>
                                          <p:spTgt spid="39"/>
                                        </p:tgtEl>
                                      </p:cBhvr>
                                    </p:animEffect>
                                  </p:childTnLst>
                                </p:cTn>
                              </p:par>
                              <p:par>
                                <p:cTn id="37" presetID="6" presetClass="entr" presetSubtype="16"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circle(in)">
                                      <p:cBhvr>
                                        <p:cTn id="39"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3672" y="-370200"/>
            <a:ext cx="19271100" cy="11027401"/>
            <a:chOff x="0" y="0"/>
            <a:chExt cx="25694800" cy="14703201"/>
          </a:xfrm>
        </p:grpSpPr>
        <p:sp>
          <p:nvSpPr>
            <p:cNvPr id="3" name="Freeform 3"/>
            <p:cNvSpPr/>
            <p:nvPr/>
          </p:nvSpPr>
          <p:spPr>
            <a:xfrm>
              <a:off x="12817903" y="7351601"/>
              <a:ext cx="12876897" cy="7351601"/>
            </a:xfrm>
            <a:custGeom>
              <a:avLst/>
              <a:gdLst/>
              <a:ahLst/>
              <a:cxnLst/>
              <a:rect l="l" t="t" r="r" b="b"/>
              <a:pathLst>
                <a:path w="12876897" h="7351601">
                  <a:moveTo>
                    <a:pt x="0" y="0"/>
                  </a:moveTo>
                  <a:lnTo>
                    <a:pt x="12876897" y="0"/>
                  </a:lnTo>
                  <a:lnTo>
                    <a:pt x="12876897" y="7351600"/>
                  </a:lnTo>
                  <a:lnTo>
                    <a:pt x="0" y="7351600"/>
                  </a:lnTo>
                  <a:lnTo>
                    <a:pt x="0" y="0"/>
                  </a:lnTo>
                  <a:close/>
                </a:path>
              </a:pathLst>
            </a:custGeom>
            <a:blipFill>
              <a:blip r:embed="rId2"/>
              <a:stretch>
                <a:fillRect l="-99280" t="-123209" b="-23529"/>
              </a:stretch>
            </a:blipFill>
          </p:spPr>
        </p:sp>
        <p:sp>
          <p:nvSpPr>
            <p:cNvPr id="4" name="Freeform 4"/>
            <p:cNvSpPr/>
            <p:nvPr/>
          </p:nvSpPr>
          <p:spPr>
            <a:xfrm>
              <a:off x="12817903" y="11790"/>
              <a:ext cx="12876897" cy="7599889"/>
            </a:xfrm>
            <a:custGeom>
              <a:avLst/>
              <a:gdLst/>
              <a:ahLst/>
              <a:cxnLst/>
              <a:rect l="l" t="t" r="r" b="b"/>
              <a:pathLst>
                <a:path w="12876897" h="7599889">
                  <a:moveTo>
                    <a:pt x="0" y="0"/>
                  </a:moveTo>
                  <a:lnTo>
                    <a:pt x="12876897" y="0"/>
                  </a:lnTo>
                  <a:lnTo>
                    <a:pt x="12876897" y="7599889"/>
                  </a:lnTo>
                  <a:lnTo>
                    <a:pt x="0" y="7599889"/>
                  </a:lnTo>
                  <a:lnTo>
                    <a:pt x="0" y="0"/>
                  </a:lnTo>
                  <a:close/>
                </a:path>
              </a:pathLst>
            </a:custGeom>
            <a:blipFill>
              <a:blip r:embed="rId2"/>
              <a:stretch>
                <a:fillRect l="-99280" t="-22761" b="-115916"/>
              </a:stretch>
            </a:blipFill>
          </p:spPr>
        </p:sp>
        <p:sp>
          <p:nvSpPr>
            <p:cNvPr id="5" name="Freeform 5"/>
            <p:cNvSpPr/>
            <p:nvPr/>
          </p:nvSpPr>
          <p:spPr>
            <a:xfrm>
              <a:off x="0" y="0"/>
              <a:ext cx="12830603" cy="7611679"/>
            </a:xfrm>
            <a:custGeom>
              <a:avLst/>
              <a:gdLst/>
              <a:ahLst/>
              <a:cxnLst/>
              <a:rect l="l" t="t" r="r" b="b"/>
              <a:pathLst>
                <a:path w="12830603" h="7611679">
                  <a:moveTo>
                    <a:pt x="0" y="0"/>
                  </a:moveTo>
                  <a:lnTo>
                    <a:pt x="12830603" y="0"/>
                  </a:lnTo>
                  <a:lnTo>
                    <a:pt x="12830603" y="7611679"/>
                  </a:lnTo>
                  <a:lnTo>
                    <a:pt x="0" y="7611679"/>
                  </a:lnTo>
                  <a:lnTo>
                    <a:pt x="0" y="0"/>
                  </a:lnTo>
                  <a:close/>
                </a:path>
              </a:pathLst>
            </a:custGeom>
            <a:blipFill>
              <a:blip r:embed="rId2"/>
              <a:stretch>
                <a:fillRect t="-22725" r="-100000" b="-115582"/>
              </a:stretch>
            </a:blipFill>
          </p:spPr>
        </p:sp>
        <p:sp>
          <p:nvSpPr>
            <p:cNvPr id="6" name="Freeform 6"/>
            <p:cNvSpPr/>
            <p:nvPr/>
          </p:nvSpPr>
          <p:spPr>
            <a:xfrm>
              <a:off x="46294" y="7611679"/>
              <a:ext cx="12784309" cy="7079732"/>
            </a:xfrm>
            <a:custGeom>
              <a:avLst/>
              <a:gdLst/>
              <a:ahLst/>
              <a:cxnLst/>
              <a:rect l="l" t="t" r="r" b="b"/>
              <a:pathLst>
                <a:path w="12784309" h="7079732">
                  <a:moveTo>
                    <a:pt x="0" y="0"/>
                  </a:moveTo>
                  <a:lnTo>
                    <a:pt x="12784309" y="0"/>
                  </a:lnTo>
                  <a:lnTo>
                    <a:pt x="12784309" y="7079732"/>
                  </a:lnTo>
                  <a:lnTo>
                    <a:pt x="0" y="7079732"/>
                  </a:lnTo>
                  <a:lnTo>
                    <a:pt x="0" y="0"/>
                  </a:lnTo>
                  <a:close/>
                </a:path>
              </a:pathLst>
            </a:custGeom>
            <a:blipFill>
              <a:blip r:embed="rId2"/>
              <a:stretch>
                <a:fillRect t="-131780" r="-100724" b="-24433"/>
              </a:stretch>
            </a:blipFill>
          </p:spPr>
        </p:sp>
      </p:grpSp>
      <p:grpSp>
        <p:nvGrpSpPr>
          <p:cNvPr id="9" name="Group 9"/>
          <p:cNvGrpSpPr/>
          <p:nvPr/>
        </p:nvGrpSpPr>
        <p:grpSpPr>
          <a:xfrm>
            <a:off x="457200" y="1585818"/>
            <a:ext cx="7922647" cy="3511640"/>
            <a:chOff x="0" y="0"/>
            <a:chExt cx="3406825" cy="890149"/>
          </a:xfrm>
        </p:grpSpPr>
        <p:sp>
          <p:nvSpPr>
            <p:cNvPr id="10" name="Freeform 10"/>
            <p:cNvSpPr/>
            <p:nvPr/>
          </p:nvSpPr>
          <p:spPr>
            <a:xfrm>
              <a:off x="0" y="0"/>
              <a:ext cx="3406825" cy="890149"/>
            </a:xfrm>
            <a:custGeom>
              <a:avLst/>
              <a:gdLst/>
              <a:ahLst/>
              <a:cxnLst/>
              <a:rect l="l" t="t" r="r" b="b"/>
              <a:pathLst>
                <a:path w="3406825" h="890149">
                  <a:moveTo>
                    <a:pt x="30524" y="0"/>
                  </a:moveTo>
                  <a:lnTo>
                    <a:pt x="3376301" y="0"/>
                  </a:lnTo>
                  <a:cubicBezTo>
                    <a:pt x="3393159" y="0"/>
                    <a:pt x="3406825" y="13666"/>
                    <a:pt x="3406825" y="30524"/>
                  </a:cubicBezTo>
                  <a:lnTo>
                    <a:pt x="3406825" y="859625"/>
                  </a:lnTo>
                  <a:cubicBezTo>
                    <a:pt x="3406825" y="876483"/>
                    <a:pt x="3393159" y="890149"/>
                    <a:pt x="3376301" y="890149"/>
                  </a:cubicBezTo>
                  <a:lnTo>
                    <a:pt x="30524" y="890149"/>
                  </a:lnTo>
                  <a:cubicBezTo>
                    <a:pt x="13666" y="890149"/>
                    <a:pt x="0" y="876483"/>
                    <a:pt x="0" y="859625"/>
                  </a:cubicBezTo>
                  <a:lnTo>
                    <a:pt x="0" y="30524"/>
                  </a:lnTo>
                  <a:cubicBezTo>
                    <a:pt x="0" y="13666"/>
                    <a:pt x="13666" y="0"/>
                    <a:pt x="30524" y="0"/>
                  </a:cubicBezTo>
                  <a:close/>
                </a:path>
              </a:pathLst>
            </a:custGeom>
            <a:solidFill>
              <a:srgbClr val="E8E0C8">
                <a:alpha val="84706"/>
              </a:srgbClr>
            </a:solidFill>
          </p:spPr>
        </p:sp>
        <p:sp>
          <p:nvSpPr>
            <p:cNvPr id="11" name="TextBox 11"/>
            <p:cNvSpPr txBox="1"/>
            <p:nvPr/>
          </p:nvSpPr>
          <p:spPr>
            <a:xfrm>
              <a:off x="0" y="-38100"/>
              <a:ext cx="3406825" cy="928249"/>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4" name="TextBox 24"/>
          <p:cNvSpPr txBox="1"/>
          <p:nvPr/>
        </p:nvSpPr>
        <p:spPr>
          <a:xfrm>
            <a:off x="1284319" y="216359"/>
            <a:ext cx="16398363" cy="923330"/>
          </a:xfrm>
          <a:prstGeom prst="rect">
            <a:avLst/>
          </a:prstGeom>
        </p:spPr>
        <p:txBody>
          <a:bodyPr lIns="0" tIns="0" rIns="0" bIns="0" rtlCol="0" anchor="t">
            <a:spAutoFit/>
          </a:bodyPr>
          <a:lstStyle/>
          <a:p>
            <a:pPr algn="ctr"/>
            <a:r>
              <a:rPr lang="en-US" sz="6000" b="1">
                <a:solidFill>
                  <a:srgbClr val="FFFF00"/>
                </a:solidFill>
                <a:latin typeface="Times New Roman" panose="02020603050405020304" pitchFamily="18" charset="0"/>
                <a:cs typeface="Times New Roman" panose="02020603050405020304" pitchFamily="18" charset="0"/>
              </a:rPr>
              <a:t>Số phận, cuộc đời của Lorca </a:t>
            </a:r>
            <a:endParaRPr lang="en-GB" sz="6000" b="1">
              <a:solidFill>
                <a:srgbClr val="FFFF00"/>
              </a:solidFill>
              <a:latin typeface="Times New Roman" panose="02020603050405020304" pitchFamily="18" charset="0"/>
              <a:cs typeface="Times New Roman" panose="02020603050405020304" pitchFamily="18" charset="0"/>
            </a:endParaRPr>
          </a:p>
        </p:txBody>
      </p:sp>
      <p:sp>
        <p:nvSpPr>
          <p:cNvPr id="31" name="Freeform 10"/>
          <p:cNvSpPr/>
          <p:nvPr/>
        </p:nvSpPr>
        <p:spPr>
          <a:xfrm>
            <a:off x="457200" y="5338558"/>
            <a:ext cx="7922647" cy="4776412"/>
          </a:xfrm>
          <a:custGeom>
            <a:avLst/>
            <a:gdLst/>
            <a:ahLst/>
            <a:cxnLst/>
            <a:rect l="l" t="t" r="r" b="b"/>
            <a:pathLst>
              <a:path w="3406825" h="890149">
                <a:moveTo>
                  <a:pt x="30524" y="0"/>
                </a:moveTo>
                <a:lnTo>
                  <a:pt x="3376301" y="0"/>
                </a:lnTo>
                <a:cubicBezTo>
                  <a:pt x="3393159" y="0"/>
                  <a:pt x="3406825" y="13666"/>
                  <a:pt x="3406825" y="30524"/>
                </a:cubicBezTo>
                <a:lnTo>
                  <a:pt x="3406825" y="859625"/>
                </a:lnTo>
                <a:cubicBezTo>
                  <a:pt x="3406825" y="876483"/>
                  <a:pt x="3393159" y="890149"/>
                  <a:pt x="3376301" y="890149"/>
                </a:cubicBezTo>
                <a:lnTo>
                  <a:pt x="30524" y="890149"/>
                </a:lnTo>
                <a:cubicBezTo>
                  <a:pt x="13666" y="890149"/>
                  <a:pt x="0" y="876483"/>
                  <a:pt x="0" y="859625"/>
                </a:cubicBezTo>
                <a:lnTo>
                  <a:pt x="0" y="30524"/>
                </a:lnTo>
                <a:cubicBezTo>
                  <a:pt x="0" y="13666"/>
                  <a:pt x="13666" y="0"/>
                  <a:pt x="30524" y="0"/>
                </a:cubicBezTo>
                <a:close/>
              </a:path>
            </a:pathLst>
          </a:custGeom>
          <a:solidFill>
            <a:srgbClr val="E8E0C8">
              <a:alpha val="84706"/>
            </a:srgbClr>
          </a:solidFill>
        </p:spPr>
      </p:sp>
      <p:grpSp>
        <p:nvGrpSpPr>
          <p:cNvPr id="32" name="Group 9"/>
          <p:cNvGrpSpPr/>
          <p:nvPr/>
        </p:nvGrpSpPr>
        <p:grpSpPr>
          <a:xfrm>
            <a:off x="8686800" y="1618594"/>
            <a:ext cx="9271754" cy="3557683"/>
            <a:chOff x="0" y="0"/>
            <a:chExt cx="3406825" cy="890149"/>
          </a:xfrm>
        </p:grpSpPr>
        <p:sp>
          <p:nvSpPr>
            <p:cNvPr id="33" name="Freeform 10"/>
            <p:cNvSpPr/>
            <p:nvPr/>
          </p:nvSpPr>
          <p:spPr>
            <a:xfrm>
              <a:off x="0" y="0"/>
              <a:ext cx="3406825" cy="890149"/>
            </a:xfrm>
            <a:custGeom>
              <a:avLst/>
              <a:gdLst/>
              <a:ahLst/>
              <a:cxnLst/>
              <a:rect l="l" t="t" r="r" b="b"/>
              <a:pathLst>
                <a:path w="3406825" h="890149">
                  <a:moveTo>
                    <a:pt x="30524" y="0"/>
                  </a:moveTo>
                  <a:lnTo>
                    <a:pt x="3376301" y="0"/>
                  </a:lnTo>
                  <a:cubicBezTo>
                    <a:pt x="3393159" y="0"/>
                    <a:pt x="3406825" y="13666"/>
                    <a:pt x="3406825" y="30524"/>
                  </a:cubicBezTo>
                  <a:lnTo>
                    <a:pt x="3406825" y="859625"/>
                  </a:lnTo>
                  <a:cubicBezTo>
                    <a:pt x="3406825" y="876483"/>
                    <a:pt x="3393159" y="890149"/>
                    <a:pt x="3376301" y="890149"/>
                  </a:cubicBezTo>
                  <a:lnTo>
                    <a:pt x="30524" y="890149"/>
                  </a:lnTo>
                  <a:cubicBezTo>
                    <a:pt x="13666" y="890149"/>
                    <a:pt x="0" y="876483"/>
                    <a:pt x="0" y="859625"/>
                  </a:cubicBezTo>
                  <a:lnTo>
                    <a:pt x="0" y="30524"/>
                  </a:lnTo>
                  <a:cubicBezTo>
                    <a:pt x="0" y="13666"/>
                    <a:pt x="13666" y="0"/>
                    <a:pt x="30524" y="0"/>
                  </a:cubicBezTo>
                  <a:close/>
                </a:path>
              </a:pathLst>
            </a:custGeom>
            <a:solidFill>
              <a:srgbClr val="E8E0C8">
                <a:alpha val="84706"/>
              </a:srgbClr>
            </a:solidFill>
          </p:spPr>
        </p:sp>
        <p:sp>
          <p:nvSpPr>
            <p:cNvPr id="34" name="TextBox 11"/>
            <p:cNvSpPr txBox="1"/>
            <p:nvPr/>
          </p:nvSpPr>
          <p:spPr>
            <a:xfrm>
              <a:off x="0" y="-38100"/>
              <a:ext cx="3406825" cy="928249"/>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35" name="Freeform 10"/>
          <p:cNvSpPr/>
          <p:nvPr/>
        </p:nvSpPr>
        <p:spPr>
          <a:xfrm>
            <a:off x="8697686" y="5334880"/>
            <a:ext cx="9260868" cy="4749097"/>
          </a:xfrm>
          <a:custGeom>
            <a:avLst/>
            <a:gdLst/>
            <a:ahLst/>
            <a:cxnLst/>
            <a:rect l="l" t="t" r="r" b="b"/>
            <a:pathLst>
              <a:path w="3406825" h="890149">
                <a:moveTo>
                  <a:pt x="30524" y="0"/>
                </a:moveTo>
                <a:lnTo>
                  <a:pt x="3376301" y="0"/>
                </a:lnTo>
                <a:cubicBezTo>
                  <a:pt x="3393159" y="0"/>
                  <a:pt x="3406825" y="13666"/>
                  <a:pt x="3406825" y="30524"/>
                </a:cubicBezTo>
                <a:lnTo>
                  <a:pt x="3406825" y="859625"/>
                </a:lnTo>
                <a:cubicBezTo>
                  <a:pt x="3406825" y="876483"/>
                  <a:pt x="3393159" y="890149"/>
                  <a:pt x="3376301" y="890149"/>
                </a:cubicBezTo>
                <a:lnTo>
                  <a:pt x="30524" y="890149"/>
                </a:lnTo>
                <a:cubicBezTo>
                  <a:pt x="13666" y="890149"/>
                  <a:pt x="0" y="876483"/>
                  <a:pt x="0" y="859625"/>
                </a:cubicBezTo>
                <a:lnTo>
                  <a:pt x="0" y="30524"/>
                </a:lnTo>
                <a:cubicBezTo>
                  <a:pt x="0" y="13666"/>
                  <a:pt x="13666" y="0"/>
                  <a:pt x="30524" y="0"/>
                </a:cubicBezTo>
                <a:close/>
              </a:path>
            </a:pathLst>
          </a:custGeom>
          <a:solidFill>
            <a:srgbClr val="E8E0C8">
              <a:alpha val="84706"/>
            </a:srgbClr>
          </a:solidFill>
        </p:spPr>
      </p:sp>
      <p:sp>
        <p:nvSpPr>
          <p:cNvPr id="36" name="Rectangle 35"/>
          <p:cNvSpPr/>
          <p:nvPr/>
        </p:nvSpPr>
        <p:spPr>
          <a:xfrm>
            <a:off x="603977" y="2079766"/>
            <a:ext cx="7653173" cy="2123658"/>
          </a:xfrm>
          <a:prstGeom prst="rect">
            <a:avLst/>
          </a:prstGeom>
        </p:spPr>
        <p:txBody>
          <a:bodyPr wrap="square">
            <a:spAutoFit/>
          </a:bodyPr>
          <a:lstStyle/>
          <a:p>
            <a:pPr algn="just"/>
            <a:r>
              <a:rPr lang="en-US" sz="4400" b="1">
                <a:latin typeface="Times New Roman" panose="02020603050405020304" pitchFamily="18" charset="0"/>
                <a:cs typeface="Times New Roman" panose="02020603050405020304" pitchFamily="18" charset="0"/>
              </a:rPr>
              <a:t>Hình ảnh </a:t>
            </a:r>
            <a:r>
              <a:rPr lang="en-US" sz="4400" i="1">
                <a:latin typeface="Times New Roman" panose="02020603050405020304" pitchFamily="18" charset="0"/>
                <a:cs typeface="Times New Roman" panose="02020603050405020304" pitchFamily="18" charset="0"/>
              </a:rPr>
              <a:t>những tiếng đàn bọt nước </a:t>
            </a:r>
            <a:r>
              <a:rPr lang="en-US" sz="4400">
                <a:latin typeface="Times New Roman" panose="02020603050405020304" pitchFamily="18" charset="0"/>
                <a:cs typeface="Times New Roman" panose="02020603050405020304" pitchFamily="18" charset="0"/>
              </a:rPr>
              <a:t>là sự ám ảnh về số phận mong mạnh của Lorca. </a:t>
            </a:r>
            <a:endParaRPr lang="en-GB" sz="4400">
              <a:solidFill>
                <a:prstClr val="black"/>
              </a:solidFill>
              <a:latin typeface="Times New Roman" panose="02020603050405020304" pitchFamily="18" charset="0"/>
              <a:cs typeface="Times New Roman" panose="02020603050405020304" pitchFamily="18" charset="0"/>
            </a:endParaRPr>
          </a:p>
        </p:txBody>
      </p:sp>
      <p:sp>
        <p:nvSpPr>
          <p:cNvPr id="37" name="Rectangle 36"/>
          <p:cNvSpPr/>
          <p:nvPr/>
        </p:nvSpPr>
        <p:spPr>
          <a:xfrm>
            <a:off x="8975622" y="1886572"/>
            <a:ext cx="8604697" cy="2800767"/>
          </a:xfrm>
          <a:prstGeom prst="rect">
            <a:avLst/>
          </a:prstGeom>
        </p:spPr>
        <p:txBody>
          <a:bodyPr wrap="square">
            <a:spAutoFit/>
          </a:bodyPr>
          <a:lstStyle/>
          <a:p>
            <a:pPr algn="just"/>
            <a:r>
              <a:rPr lang="en-US" sz="4400" b="1">
                <a:latin typeface="Times New Roman" panose="02020603050405020304" pitchFamily="18" charset="0"/>
                <a:cs typeface="Times New Roman" panose="02020603050405020304" pitchFamily="18" charset="0"/>
              </a:rPr>
              <a:t>Hình ảnh </a:t>
            </a:r>
            <a:r>
              <a:rPr lang="en-US" sz="4400" i="1">
                <a:latin typeface="Times New Roman" panose="02020603050405020304" pitchFamily="18" charset="0"/>
                <a:cs typeface="Times New Roman" panose="02020603050405020304" pitchFamily="18" charset="0"/>
              </a:rPr>
              <a:t>áo choàng bê bết đỏ; tiếng ghi ta ròng ròng – máu chảy </a:t>
            </a:r>
            <a:r>
              <a:rPr lang="en-US" sz="4400">
                <a:latin typeface="Times New Roman" panose="02020603050405020304" pitchFamily="18" charset="0"/>
                <a:cs typeface="Times New Roman" panose="02020603050405020304" pitchFamily="18" charset="0"/>
              </a:rPr>
              <a:t>tượng trưng cho cái chết, cho số phận cuộc đời mong manh, bất hạnh của Lorca. </a:t>
            </a:r>
            <a:endParaRPr lang="en-GB" sz="4400">
              <a:latin typeface="Times New Roman" panose="02020603050405020304" pitchFamily="18" charset="0"/>
              <a:cs typeface="Times New Roman" panose="02020603050405020304" pitchFamily="18" charset="0"/>
            </a:endParaRPr>
          </a:p>
        </p:txBody>
      </p:sp>
      <p:sp>
        <p:nvSpPr>
          <p:cNvPr id="38" name="Rectangle 37"/>
          <p:cNvSpPr/>
          <p:nvPr/>
        </p:nvSpPr>
        <p:spPr>
          <a:xfrm>
            <a:off x="509215" y="6515100"/>
            <a:ext cx="7653173" cy="2123658"/>
          </a:xfrm>
          <a:prstGeom prst="rect">
            <a:avLst/>
          </a:prstGeom>
        </p:spPr>
        <p:txBody>
          <a:bodyPr wrap="square">
            <a:spAutoFit/>
          </a:bodyPr>
          <a:lstStyle/>
          <a:p>
            <a:pPr algn="just"/>
            <a:r>
              <a:rPr lang="en-US" sz="4400" b="1">
                <a:latin typeface="Times New Roman" panose="02020603050405020304" pitchFamily="18" charset="0"/>
                <a:cs typeface="Times New Roman" panose="02020603050405020304" pitchFamily="18" charset="0"/>
              </a:rPr>
              <a:t>Hình ảnh </a:t>
            </a:r>
            <a:r>
              <a:rPr lang="en-US" sz="4400" i="1">
                <a:latin typeface="Times New Roman" panose="02020603050405020304" pitchFamily="18" charset="0"/>
                <a:cs typeface="Times New Roman" panose="02020603050405020304" pitchFamily="18" charset="0"/>
              </a:rPr>
              <a:t>đường chỉ tay đã đứt </a:t>
            </a:r>
            <a:r>
              <a:rPr lang="en-US" sz="4400">
                <a:latin typeface="Times New Roman" panose="02020603050405020304" pitchFamily="18" charset="0"/>
                <a:cs typeface="Times New Roman" panose="02020603050405020304" pitchFamily="18" charset="0"/>
              </a:rPr>
              <a:t>tượng trưng cho số mệnh đã kết thúc của Lorca. </a:t>
            </a:r>
            <a:endParaRPr lang="en-GB" sz="4400">
              <a:solidFill>
                <a:prstClr val="black"/>
              </a:solidFill>
              <a:latin typeface="Times New Roman" panose="02020603050405020304" pitchFamily="18" charset="0"/>
              <a:cs typeface="Times New Roman" panose="02020603050405020304" pitchFamily="18" charset="0"/>
            </a:endParaRPr>
          </a:p>
        </p:txBody>
      </p:sp>
      <p:sp>
        <p:nvSpPr>
          <p:cNvPr id="39" name="Rectangle 38"/>
          <p:cNvSpPr/>
          <p:nvPr/>
        </p:nvSpPr>
        <p:spPr>
          <a:xfrm>
            <a:off x="9008279" y="5631936"/>
            <a:ext cx="8544584" cy="4154984"/>
          </a:xfrm>
          <a:prstGeom prst="rect">
            <a:avLst/>
          </a:prstGeom>
        </p:spPr>
        <p:txBody>
          <a:bodyPr wrap="square">
            <a:spAutoFit/>
          </a:bodyPr>
          <a:lstStyle/>
          <a:p>
            <a:pPr algn="just"/>
            <a:r>
              <a:rPr lang="en-US" sz="4400" b="1">
                <a:latin typeface="Times New Roman" panose="02020603050405020304" pitchFamily="18" charset="0"/>
                <a:cs typeface="Times New Roman" panose="02020603050405020304" pitchFamily="18" charset="0"/>
              </a:rPr>
              <a:t>Hành động </a:t>
            </a:r>
            <a:r>
              <a:rPr lang="en-US" sz="4400" i="1">
                <a:latin typeface="Times New Roman" panose="02020603050405020304" pitchFamily="18" charset="0"/>
                <a:cs typeface="Times New Roman" panose="02020603050405020304" pitchFamily="18" charset="0"/>
              </a:rPr>
              <a:t>ném lá bùa, ném trái tim </a:t>
            </a:r>
            <a:r>
              <a:rPr lang="en-US" sz="4400">
                <a:latin typeface="Times New Roman" panose="02020603050405020304" pitchFamily="18" charset="0"/>
                <a:cs typeface="Times New Roman" panose="02020603050405020304" pitchFamily="18" charset="0"/>
              </a:rPr>
              <a:t>tượng trưng cho sự giã từ, sự giải thoát đầy chủ động của Lorca. Cái chết là điều tất yếu và Lorca đã chủ động đón nhận cái chết để không trở thành “bệ thờ” cho thế hệ sau. </a:t>
            </a:r>
            <a:endParaRPr lang="en-GB"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294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barn(inVertical)">
                                      <p:cBhvr>
                                        <p:cTn id="14" dur="500"/>
                                        <p:tgtEl>
                                          <p:spTgt spid="36"/>
                                        </p:tgtEl>
                                      </p:cBhvr>
                                    </p:animEffect>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down)">
                                      <p:cBhvr>
                                        <p:cTn id="22" dur="500"/>
                                        <p:tgtEl>
                                          <p:spTgt spid="37"/>
                                        </p:tgtEl>
                                      </p:cBhvr>
                                    </p:animEffect>
                                  </p:childTnLst>
                                </p:cTn>
                              </p:par>
                              <p:par>
                                <p:cTn id="23" presetID="22" presetClass="entr" presetSubtype="4"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down)">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barn(inVertical)">
                                      <p:cBhvr>
                                        <p:cTn id="30" dur="500"/>
                                        <p:tgtEl>
                                          <p:spTgt spid="38"/>
                                        </p:tgtEl>
                                      </p:cBhvr>
                                    </p:animEffect>
                                  </p:childTnLst>
                                </p:cTn>
                              </p:par>
                              <p:par>
                                <p:cTn id="31" presetID="16" presetClass="entr" presetSubtype="21"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barn(inVertical)">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circle(in)">
                                      <p:cBhvr>
                                        <p:cTn id="38" dur="2000"/>
                                        <p:tgtEl>
                                          <p:spTgt spid="39"/>
                                        </p:tgtEl>
                                      </p:cBhvr>
                                    </p:animEffect>
                                  </p:childTnLst>
                                </p:cTn>
                              </p:par>
                              <p:par>
                                <p:cTn id="39" presetID="6" presetClass="entr" presetSubtype="16"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circle(in)">
                                      <p:cBhvr>
                                        <p:cTn id="41"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6" grpId="0"/>
      <p:bldP spid="37" grpId="0"/>
      <p:bldP spid="38" grpId="0"/>
      <p:bldP spid="3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3672" y="-370200"/>
            <a:ext cx="19271100" cy="11027401"/>
            <a:chOff x="0" y="0"/>
            <a:chExt cx="25694800" cy="14703201"/>
          </a:xfrm>
        </p:grpSpPr>
        <p:sp>
          <p:nvSpPr>
            <p:cNvPr id="3" name="Freeform 3"/>
            <p:cNvSpPr/>
            <p:nvPr/>
          </p:nvSpPr>
          <p:spPr>
            <a:xfrm>
              <a:off x="12817903" y="7351601"/>
              <a:ext cx="12876897" cy="7351601"/>
            </a:xfrm>
            <a:custGeom>
              <a:avLst/>
              <a:gdLst/>
              <a:ahLst/>
              <a:cxnLst/>
              <a:rect l="l" t="t" r="r" b="b"/>
              <a:pathLst>
                <a:path w="12876897" h="7351601">
                  <a:moveTo>
                    <a:pt x="0" y="0"/>
                  </a:moveTo>
                  <a:lnTo>
                    <a:pt x="12876897" y="0"/>
                  </a:lnTo>
                  <a:lnTo>
                    <a:pt x="12876897" y="7351600"/>
                  </a:lnTo>
                  <a:lnTo>
                    <a:pt x="0" y="7351600"/>
                  </a:lnTo>
                  <a:lnTo>
                    <a:pt x="0" y="0"/>
                  </a:lnTo>
                  <a:close/>
                </a:path>
              </a:pathLst>
            </a:custGeom>
            <a:blipFill>
              <a:blip r:embed="rId2"/>
              <a:stretch>
                <a:fillRect l="-99280" t="-123209" b="-23529"/>
              </a:stretch>
            </a:blipFill>
          </p:spPr>
        </p:sp>
        <p:sp>
          <p:nvSpPr>
            <p:cNvPr id="4" name="Freeform 4"/>
            <p:cNvSpPr/>
            <p:nvPr/>
          </p:nvSpPr>
          <p:spPr>
            <a:xfrm>
              <a:off x="12817903" y="11790"/>
              <a:ext cx="12876897" cy="7599889"/>
            </a:xfrm>
            <a:custGeom>
              <a:avLst/>
              <a:gdLst/>
              <a:ahLst/>
              <a:cxnLst/>
              <a:rect l="l" t="t" r="r" b="b"/>
              <a:pathLst>
                <a:path w="12876897" h="7599889">
                  <a:moveTo>
                    <a:pt x="0" y="0"/>
                  </a:moveTo>
                  <a:lnTo>
                    <a:pt x="12876897" y="0"/>
                  </a:lnTo>
                  <a:lnTo>
                    <a:pt x="12876897" y="7599889"/>
                  </a:lnTo>
                  <a:lnTo>
                    <a:pt x="0" y="7599889"/>
                  </a:lnTo>
                  <a:lnTo>
                    <a:pt x="0" y="0"/>
                  </a:lnTo>
                  <a:close/>
                </a:path>
              </a:pathLst>
            </a:custGeom>
            <a:blipFill>
              <a:blip r:embed="rId2"/>
              <a:stretch>
                <a:fillRect l="-99280" t="-22761" b="-115916"/>
              </a:stretch>
            </a:blipFill>
          </p:spPr>
        </p:sp>
        <p:sp>
          <p:nvSpPr>
            <p:cNvPr id="5" name="Freeform 5"/>
            <p:cNvSpPr/>
            <p:nvPr/>
          </p:nvSpPr>
          <p:spPr>
            <a:xfrm>
              <a:off x="0" y="0"/>
              <a:ext cx="12830603" cy="7611679"/>
            </a:xfrm>
            <a:custGeom>
              <a:avLst/>
              <a:gdLst/>
              <a:ahLst/>
              <a:cxnLst/>
              <a:rect l="l" t="t" r="r" b="b"/>
              <a:pathLst>
                <a:path w="12830603" h="7611679">
                  <a:moveTo>
                    <a:pt x="0" y="0"/>
                  </a:moveTo>
                  <a:lnTo>
                    <a:pt x="12830603" y="0"/>
                  </a:lnTo>
                  <a:lnTo>
                    <a:pt x="12830603" y="7611679"/>
                  </a:lnTo>
                  <a:lnTo>
                    <a:pt x="0" y="7611679"/>
                  </a:lnTo>
                  <a:lnTo>
                    <a:pt x="0" y="0"/>
                  </a:lnTo>
                  <a:close/>
                </a:path>
              </a:pathLst>
            </a:custGeom>
            <a:blipFill>
              <a:blip r:embed="rId2"/>
              <a:stretch>
                <a:fillRect t="-22725" r="-100000" b="-115582"/>
              </a:stretch>
            </a:blipFill>
          </p:spPr>
        </p:sp>
        <p:sp>
          <p:nvSpPr>
            <p:cNvPr id="6" name="Freeform 6"/>
            <p:cNvSpPr/>
            <p:nvPr/>
          </p:nvSpPr>
          <p:spPr>
            <a:xfrm>
              <a:off x="46294" y="7611679"/>
              <a:ext cx="12784309" cy="7079732"/>
            </a:xfrm>
            <a:custGeom>
              <a:avLst/>
              <a:gdLst/>
              <a:ahLst/>
              <a:cxnLst/>
              <a:rect l="l" t="t" r="r" b="b"/>
              <a:pathLst>
                <a:path w="12784309" h="7079732">
                  <a:moveTo>
                    <a:pt x="0" y="0"/>
                  </a:moveTo>
                  <a:lnTo>
                    <a:pt x="12784309" y="0"/>
                  </a:lnTo>
                  <a:lnTo>
                    <a:pt x="12784309" y="7079732"/>
                  </a:lnTo>
                  <a:lnTo>
                    <a:pt x="0" y="7079732"/>
                  </a:lnTo>
                  <a:lnTo>
                    <a:pt x="0" y="0"/>
                  </a:lnTo>
                  <a:close/>
                </a:path>
              </a:pathLst>
            </a:custGeom>
            <a:blipFill>
              <a:blip r:embed="rId2"/>
              <a:stretch>
                <a:fillRect t="-131780" r="-100724" b="-24433"/>
              </a:stretch>
            </a:blipFill>
          </p:spPr>
        </p:sp>
      </p:grpSp>
      <p:sp>
        <p:nvSpPr>
          <p:cNvPr id="7" name="Freeform 7"/>
          <p:cNvSpPr/>
          <p:nvPr/>
        </p:nvSpPr>
        <p:spPr>
          <a:xfrm>
            <a:off x="14054848" y="444246"/>
            <a:ext cx="3677240" cy="3670554"/>
          </a:xfrm>
          <a:custGeom>
            <a:avLst/>
            <a:gdLst/>
            <a:ahLst/>
            <a:cxnLst/>
            <a:rect l="l" t="t" r="r" b="b"/>
            <a:pathLst>
              <a:path w="3677240" h="3670554">
                <a:moveTo>
                  <a:pt x="0" y="0"/>
                </a:moveTo>
                <a:lnTo>
                  <a:pt x="3677240" y="0"/>
                </a:lnTo>
                <a:lnTo>
                  <a:pt x="3677240" y="3670554"/>
                </a:lnTo>
                <a:lnTo>
                  <a:pt x="0" y="367055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10800000">
            <a:off x="419880" y="6179405"/>
            <a:ext cx="3803747" cy="3796831"/>
          </a:xfrm>
          <a:custGeom>
            <a:avLst/>
            <a:gdLst/>
            <a:ahLst/>
            <a:cxnLst/>
            <a:rect l="l" t="t" r="r" b="b"/>
            <a:pathLst>
              <a:path w="3803747" h="3796831">
                <a:moveTo>
                  <a:pt x="0" y="0"/>
                </a:moveTo>
                <a:lnTo>
                  <a:pt x="3803747" y="0"/>
                </a:lnTo>
                <a:lnTo>
                  <a:pt x="3803747" y="3796831"/>
                </a:lnTo>
                <a:lnTo>
                  <a:pt x="0" y="379683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9" name="Group 9"/>
          <p:cNvGrpSpPr/>
          <p:nvPr/>
        </p:nvGrpSpPr>
        <p:grpSpPr>
          <a:xfrm>
            <a:off x="1828800" y="410368"/>
            <a:ext cx="13926110" cy="3988885"/>
            <a:chOff x="0" y="0"/>
            <a:chExt cx="3406825" cy="890149"/>
          </a:xfrm>
        </p:grpSpPr>
        <p:sp>
          <p:nvSpPr>
            <p:cNvPr id="10" name="Freeform 10"/>
            <p:cNvSpPr/>
            <p:nvPr/>
          </p:nvSpPr>
          <p:spPr>
            <a:xfrm>
              <a:off x="0" y="0"/>
              <a:ext cx="3406825" cy="890149"/>
            </a:xfrm>
            <a:custGeom>
              <a:avLst/>
              <a:gdLst/>
              <a:ahLst/>
              <a:cxnLst/>
              <a:rect l="l" t="t" r="r" b="b"/>
              <a:pathLst>
                <a:path w="3406825" h="890149">
                  <a:moveTo>
                    <a:pt x="30524" y="0"/>
                  </a:moveTo>
                  <a:lnTo>
                    <a:pt x="3376301" y="0"/>
                  </a:lnTo>
                  <a:cubicBezTo>
                    <a:pt x="3393159" y="0"/>
                    <a:pt x="3406825" y="13666"/>
                    <a:pt x="3406825" y="30524"/>
                  </a:cubicBezTo>
                  <a:lnTo>
                    <a:pt x="3406825" y="859625"/>
                  </a:lnTo>
                  <a:cubicBezTo>
                    <a:pt x="3406825" y="876483"/>
                    <a:pt x="3393159" y="890149"/>
                    <a:pt x="3376301" y="890149"/>
                  </a:cubicBezTo>
                  <a:lnTo>
                    <a:pt x="30524" y="890149"/>
                  </a:lnTo>
                  <a:cubicBezTo>
                    <a:pt x="13666" y="890149"/>
                    <a:pt x="0" y="876483"/>
                    <a:pt x="0" y="859625"/>
                  </a:cubicBezTo>
                  <a:lnTo>
                    <a:pt x="0" y="30524"/>
                  </a:lnTo>
                  <a:cubicBezTo>
                    <a:pt x="0" y="13666"/>
                    <a:pt x="13666" y="0"/>
                    <a:pt x="30524" y="0"/>
                  </a:cubicBezTo>
                  <a:close/>
                </a:path>
              </a:pathLst>
            </a:custGeom>
            <a:solidFill>
              <a:srgbClr val="E8E0C8">
                <a:alpha val="84706"/>
              </a:srgbClr>
            </a:solidFill>
          </p:spPr>
        </p:sp>
        <p:sp>
          <p:nvSpPr>
            <p:cNvPr id="11" name="TextBox 11"/>
            <p:cNvSpPr txBox="1"/>
            <p:nvPr/>
          </p:nvSpPr>
          <p:spPr>
            <a:xfrm>
              <a:off x="0" y="-38100"/>
              <a:ext cx="3406825" cy="928249"/>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6" name="Freeform 26"/>
          <p:cNvSpPr/>
          <p:nvPr/>
        </p:nvSpPr>
        <p:spPr>
          <a:xfrm rot="482962">
            <a:off x="14925147" y="5850996"/>
            <a:ext cx="2968074" cy="2990503"/>
          </a:xfrm>
          <a:custGeom>
            <a:avLst/>
            <a:gdLst/>
            <a:ahLst/>
            <a:cxnLst/>
            <a:rect l="l" t="t" r="r" b="b"/>
            <a:pathLst>
              <a:path w="2968074" h="2990503">
                <a:moveTo>
                  <a:pt x="0" y="0"/>
                </a:moveTo>
                <a:lnTo>
                  <a:pt x="2968074" y="0"/>
                </a:lnTo>
                <a:lnTo>
                  <a:pt x="2968074" y="2990503"/>
                </a:lnTo>
                <a:lnTo>
                  <a:pt x="0" y="2990503"/>
                </a:lnTo>
                <a:lnTo>
                  <a:pt x="0" y="0"/>
                </a:lnTo>
                <a:close/>
              </a:path>
            </a:pathLst>
          </a:custGeom>
          <a:blipFill>
            <a:blip r:embed="rId5"/>
            <a:stretch>
              <a:fillRect/>
            </a:stretch>
          </a:blipFill>
        </p:spPr>
      </p:sp>
      <p:sp>
        <p:nvSpPr>
          <p:cNvPr id="27" name="Freeform 27"/>
          <p:cNvSpPr/>
          <p:nvPr/>
        </p:nvSpPr>
        <p:spPr>
          <a:xfrm rot="-798381">
            <a:off x="222175" y="359961"/>
            <a:ext cx="1750314" cy="2412714"/>
          </a:xfrm>
          <a:custGeom>
            <a:avLst/>
            <a:gdLst/>
            <a:ahLst/>
            <a:cxnLst/>
            <a:rect l="l" t="t" r="r" b="b"/>
            <a:pathLst>
              <a:path w="1750314" h="2412714">
                <a:moveTo>
                  <a:pt x="0" y="0"/>
                </a:moveTo>
                <a:lnTo>
                  <a:pt x="1750314" y="0"/>
                </a:lnTo>
                <a:lnTo>
                  <a:pt x="1750314" y="2412714"/>
                </a:lnTo>
                <a:lnTo>
                  <a:pt x="0" y="241271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9" name="TextBox 29"/>
          <p:cNvSpPr txBox="1"/>
          <p:nvPr/>
        </p:nvSpPr>
        <p:spPr>
          <a:xfrm>
            <a:off x="2362200" y="783618"/>
            <a:ext cx="12649200" cy="3077766"/>
          </a:xfrm>
          <a:prstGeom prst="rect">
            <a:avLst/>
          </a:prstGeom>
        </p:spPr>
        <p:txBody>
          <a:bodyPr wrap="square" lIns="0" tIns="0" rIns="0" bIns="0" rtlCol="0" anchor="t">
            <a:spAutoFit/>
          </a:bodyPr>
          <a:lstStyle/>
          <a:p>
            <a:pPr algn="just"/>
            <a:r>
              <a:rPr lang="vi-VN" sz="4000">
                <a:latin typeface="Times New Roman" panose="02020603050405020304" pitchFamily="18" charset="0"/>
                <a:cs typeface="Times New Roman" panose="02020603050405020304" pitchFamily="18" charset="0"/>
              </a:rPr>
              <a:t>Quan sát các bức tranh </a:t>
            </a:r>
            <a:r>
              <a:rPr lang="vi-VN" sz="4000" smtClean="0">
                <a:latin typeface="Times New Roman" panose="02020603050405020304" pitchFamily="18" charset="0"/>
                <a:cs typeface="Times New Roman" panose="02020603050405020304" pitchFamily="18" charset="0"/>
              </a:rPr>
              <a:t>và </a:t>
            </a:r>
            <a:r>
              <a:rPr lang="vi-VN" sz="4000">
                <a:latin typeface="Times New Roman" panose="02020603050405020304" pitchFamily="18" charset="0"/>
                <a:cs typeface="Times New Roman" panose="02020603050405020304" pitchFamily="18" charset="0"/>
              </a:rPr>
              <a:t>t</a:t>
            </a:r>
            <a:r>
              <a:rPr lang="vi-VN" sz="4000" smtClean="0">
                <a:latin typeface="Times New Roman" panose="02020603050405020304" pitchFamily="18" charset="0"/>
                <a:cs typeface="Times New Roman" panose="02020603050405020304" pitchFamily="18" charset="0"/>
              </a:rPr>
              <a:t>rả </a:t>
            </a:r>
            <a:r>
              <a:rPr lang="vi-VN" sz="4000">
                <a:latin typeface="Times New Roman" panose="02020603050405020304" pitchFamily="18" charset="0"/>
                <a:cs typeface="Times New Roman" panose="02020603050405020304" pitchFamily="18" charset="0"/>
              </a:rPr>
              <a:t>lời các câu hỏi:</a:t>
            </a:r>
            <a:endParaRPr lang="en-GB" sz="4000">
              <a:latin typeface="Times New Roman" panose="02020603050405020304" pitchFamily="18" charset="0"/>
              <a:cs typeface="Times New Roman" panose="02020603050405020304" pitchFamily="18" charset="0"/>
            </a:endParaRPr>
          </a:p>
          <a:p>
            <a:pPr algn="just"/>
            <a:r>
              <a:rPr lang="vi-VN" sz="4000">
                <a:latin typeface="Times New Roman" panose="02020603050405020304" pitchFamily="18" charset="0"/>
                <a:cs typeface="Times New Roman" panose="02020603050405020304" pitchFamily="18" charset="0"/>
              </a:rPr>
              <a:t>+ Theo em, nội dung của các bức tranh là gì?</a:t>
            </a:r>
            <a:endParaRPr lang="en-GB" sz="4000">
              <a:latin typeface="Times New Roman" panose="02020603050405020304" pitchFamily="18" charset="0"/>
              <a:cs typeface="Times New Roman" panose="02020603050405020304" pitchFamily="18" charset="0"/>
            </a:endParaRPr>
          </a:p>
          <a:p>
            <a:pPr algn="just"/>
            <a:r>
              <a:rPr lang="vi-VN" sz="4000" smtClean="0">
                <a:latin typeface="Times New Roman" panose="02020603050405020304" pitchFamily="18" charset="0"/>
                <a:cs typeface="Times New Roman" panose="02020603050405020304" pitchFamily="18" charset="0"/>
              </a:rPr>
              <a:t>+ Từ </a:t>
            </a:r>
            <a:r>
              <a:rPr lang="vi-VN" sz="4000">
                <a:latin typeface="Times New Roman" panose="02020603050405020304" pitchFamily="18" charset="0"/>
                <a:cs typeface="Times New Roman" panose="02020603050405020304" pitchFamily="18" charset="0"/>
              </a:rPr>
              <a:t>những bức tranh trên, em liên tưởng đến trường phái/chủ nghĩa nghệ thuật nào? Hãy chia sẻ ngắn gọn hiểu biết của mình về chủ nghĩa nghệ thuật đó</a:t>
            </a:r>
            <a:r>
              <a:rPr lang="vi-VN" sz="4000" smtClean="0">
                <a:latin typeface="Times New Roman" panose="02020603050405020304" pitchFamily="18" charset="0"/>
                <a:cs typeface="Times New Roman" panose="02020603050405020304" pitchFamily="18" charset="0"/>
              </a:rPr>
              <a:t>.</a:t>
            </a:r>
            <a:endParaRPr lang="en-GB" sz="4000">
              <a:latin typeface="Times New Roman" panose="02020603050405020304" pitchFamily="18" charset="0"/>
              <a:cs typeface="Times New Roman" panose="02020603050405020304" pitchFamily="18" charset="0"/>
            </a:endParaRPr>
          </a:p>
        </p:txBody>
      </p:sp>
      <p:pic>
        <p:nvPicPr>
          <p:cNvPr id="31" name="Picture 30"/>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00666" y="5093154"/>
            <a:ext cx="5480056" cy="35555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2" name="Picture 3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644046">
            <a:off x="8814129" y="5595917"/>
            <a:ext cx="6240754" cy="34623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6589339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2192000" h="6858000">
                <a:moveTo>
                  <a:pt x="0" y="0"/>
                </a:moveTo>
                <a:lnTo>
                  <a:pt x="12192000" y="0"/>
                </a:lnTo>
                <a:lnTo>
                  <a:pt x="12192000" y="6858000"/>
                </a:lnTo>
                <a:lnTo>
                  <a:pt x="0" y="6858000"/>
                </a:lnTo>
                <a:lnTo>
                  <a:pt x="0" y="0"/>
                </a:lnTo>
                <a:close/>
              </a:path>
            </a:pathLst>
          </a:custGeom>
          <a:blipFill>
            <a:blip r:embed="rId2"/>
            <a:stretch>
              <a:fillRect t="-2402" b="-30930"/>
            </a:stretch>
          </a:blipFill>
        </p:spPr>
      </p:sp>
      <p:sp>
        <p:nvSpPr>
          <p:cNvPr id="3" name="Freeform 3"/>
          <p:cNvSpPr/>
          <p:nvPr/>
        </p:nvSpPr>
        <p:spPr>
          <a:xfrm>
            <a:off x="1666660" y="1028701"/>
            <a:ext cx="530240" cy="530240"/>
          </a:xfrm>
          <a:custGeom>
            <a:avLst/>
            <a:gdLst/>
            <a:ahLst/>
            <a:cxnLst/>
            <a:rect l="l" t="t" r="r" b="b"/>
            <a:pathLst>
              <a:path w="353493" h="353493">
                <a:moveTo>
                  <a:pt x="0" y="0"/>
                </a:moveTo>
                <a:lnTo>
                  <a:pt x="353493" y="0"/>
                </a:lnTo>
                <a:lnTo>
                  <a:pt x="353493" y="353493"/>
                </a:lnTo>
                <a:lnTo>
                  <a:pt x="0" y="3534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826560" y="8572500"/>
            <a:ext cx="1637954" cy="524145"/>
          </a:xfrm>
          <a:custGeom>
            <a:avLst/>
            <a:gdLst/>
            <a:ahLst/>
            <a:cxnLst/>
            <a:rect l="l" t="t" r="r" b="b"/>
            <a:pathLst>
              <a:path w="1091969" h="349430">
                <a:moveTo>
                  <a:pt x="0" y="0"/>
                </a:moveTo>
                <a:lnTo>
                  <a:pt x="1091969" y="0"/>
                </a:lnTo>
                <a:lnTo>
                  <a:pt x="1091969" y="349430"/>
                </a:lnTo>
                <a:lnTo>
                  <a:pt x="0" y="34943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8382000" y="8572500"/>
            <a:ext cx="1637954" cy="524145"/>
          </a:xfrm>
          <a:custGeom>
            <a:avLst/>
            <a:gdLst/>
            <a:ahLst/>
            <a:cxnLst/>
            <a:rect l="l" t="t" r="r" b="b"/>
            <a:pathLst>
              <a:path w="1091969" h="349430">
                <a:moveTo>
                  <a:pt x="0" y="0"/>
                </a:moveTo>
                <a:lnTo>
                  <a:pt x="1091969" y="0"/>
                </a:lnTo>
                <a:lnTo>
                  <a:pt x="1091969" y="349430"/>
                </a:lnTo>
                <a:lnTo>
                  <a:pt x="0" y="34943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5102465" y="8572500"/>
            <a:ext cx="1637954" cy="524145"/>
          </a:xfrm>
          <a:custGeom>
            <a:avLst/>
            <a:gdLst/>
            <a:ahLst/>
            <a:cxnLst/>
            <a:rect l="l" t="t" r="r" b="b"/>
            <a:pathLst>
              <a:path w="1091969" h="349430">
                <a:moveTo>
                  <a:pt x="0" y="0"/>
                </a:moveTo>
                <a:lnTo>
                  <a:pt x="1091969" y="0"/>
                </a:lnTo>
                <a:lnTo>
                  <a:pt x="1091969" y="349430"/>
                </a:lnTo>
                <a:lnTo>
                  <a:pt x="0" y="34943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7"/>
          <p:cNvSpPr/>
          <p:nvPr/>
        </p:nvSpPr>
        <p:spPr>
          <a:xfrm>
            <a:off x="3464513" y="8572500"/>
            <a:ext cx="1637954" cy="524145"/>
          </a:xfrm>
          <a:custGeom>
            <a:avLst/>
            <a:gdLst/>
            <a:ahLst/>
            <a:cxnLst/>
            <a:rect l="l" t="t" r="r" b="b"/>
            <a:pathLst>
              <a:path w="1091969" h="349430">
                <a:moveTo>
                  <a:pt x="0" y="0"/>
                </a:moveTo>
                <a:lnTo>
                  <a:pt x="1091968" y="0"/>
                </a:lnTo>
                <a:lnTo>
                  <a:pt x="1091968" y="349430"/>
                </a:lnTo>
                <a:lnTo>
                  <a:pt x="0" y="34943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Freeform 8"/>
          <p:cNvSpPr/>
          <p:nvPr/>
        </p:nvSpPr>
        <p:spPr>
          <a:xfrm>
            <a:off x="6744048" y="8572500"/>
            <a:ext cx="1637954" cy="524145"/>
          </a:xfrm>
          <a:custGeom>
            <a:avLst/>
            <a:gdLst/>
            <a:ahLst/>
            <a:cxnLst/>
            <a:rect l="l" t="t" r="r" b="b"/>
            <a:pathLst>
              <a:path w="1091969" h="349430">
                <a:moveTo>
                  <a:pt x="0" y="0"/>
                </a:moveTo>
                <a:lnTo>
                  <a:pt x="1091968" y="0"/>
                </a:lnTo>
                <a:lnTo>
                  <a:pt x="1091968" y="349430"/>
                </a:lnTo>
                <a:lnTo>
                  <a:pt x="0" y="34943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0" name="Freeform 10"/>
          <p:cNvSpPr/>
          <p:nvPr/>
        </p:nvSpPr>
        <p:spPr>
          <a:xfrm>
            <a:off x="-798194" y="7726147"/>
            <a:ext cx="19884387" cy="7158380"/>
          </a:xfrm>
          <a:custGeom>
            <a:avLst/>
            <a:gdLst/>
            <a:ahLst/>
            <a:cxnLst/>
            <a:rect l="l" t="t" r="r" b="b"/>
            <a:pathLst>
              <a:path w="13256258" h="4772253">
                <a:moveTo>
                  <a:pt x="0" y="0"/>
                </a:moveTo>
                <a:lnTo>
                  <a:pt x="13256258" y="0"/>
                </a:lnTo>
                <a:lnTo>
                  <a:pt x="13256258" y="4772252"/>
                </a:lnTo>
                <a:lnTo>
                  <a:pt x="0" y="4772252"/>
                </a:lnTo>
                <a:lnTo>
                  <a:pt x="0" y="0"/>
                </a:lnTo>
                <a:close/>
              </a:path>
            </a:pathLst>
          </a:custGeom>
          <a:blipFill>
            <a:blip r:embed="rId7"/>
            <a:stretch>
              <a:fillRect/>
            </a:stretch>
          </a:blipFill>
        </p:spPr>
      </p:sp>
      <p:sp>
        <p:nvSpPr>
          <p:cNvPr id="11" name="Freeform 11"/>
          <p:cNvSpPr/>
          <p:nvPr/>
        </p:nvSpPr>
        <p:spPr>
          <a:xfrm flipH="1">
            <a:off x="15651464" y="-431014"/>
            <a:ext cx="3177845" cy="3777527"/>
          </a:xfrm>
          <a:custGeom>
            <a:avLst/>
            <a:gdLst/>
            <a:ahLst/>
            <a:cxnLst/>
            <a:rect l="l" t="t" r="r" b="b"/>
            <a:pathLst>
              <a:path w="2118563" h="2518351">
                <a:moveTo>
                  <a:pt x="2118562" y="0"/>
                </a:moveTo>
                <a:lnTo>
                  <a:pt x="0" y="0"/>
                </a:lnTo>
                <a:lnTo>
                  <a:pt x="0" y="2518351"/>
                </a:lnTo>
                <a:lnTo>
                  <a:pt x="2118562" y="2518351"/>
                </a:lnTo>
                <a:lnTo>
                  <a:pt x="2118562" y="0"/>
                </a:lnTo>
                <a:close/>
              </a:path>
            </a:pathLst>
          </a:custGeom>
          <a:blipFill>
            <a:blip r:embed="rId8"/>
            <a:stretch>
              <a:fillRect/>
            </a:stretch>
          </a:blipFill>
        </p:spPr>
      </p:sp>
      <p:sp>
        <p:nvSpPr>
          <p:cNvPr id="12" name="TextBox 12"/>
          <p:cNvSpPr txBox="1"/>
          <p:nvPr/>
        </p:nvSpPr>
        <p:spPr>
          <a:xfrm>
            <a:off x="1670289" y="1731904"/>
            <a:ext cx="8516783" cy="2462213"/>
          </a:xfrm>
          <a:prstGeom prst="rect">
            <a:avLst/>
          </a:prstGeom>
        </p:spPr>
        <p:txBody>
          <a:bodyPr lIns="0" tIns="0" rIns="0" bIns="0" rtlCol="0" anchor="t">
            <a:spAutoFit/>
          </a:bodyPr>
          <a:lstStyle/>
          <a:p>
            <a:pPr algn="ctr"/>
            <a:r>
              <a:rPr lang="en-US" sz="8000" b="1">
                <a:solidFill>
                  <a:schemeClr val="bg1"/>
                </a:solidFill>
                <a:latin typeface="Times New Roman" panose="02020603050405020304" pitchFamily="18" charset="0"/>
                <a:cs typeface="Times New Roman" panose="02020603050405020304" pitchFamily="18" charset="0"/>
              </a:rPr>
              <a:t>b. Hình tượng nhân vật trữ tình </a:t>
            </a:r>
            <a:endParaRPr lang="en-GB" sz="8000">
              <a:solidFill>
                <a:schemeClr val="bg1"/>
              </a:solidFill>
              <a:latin typeface="Times New Roman" panose="02020603050405020304" pitchFamily="18" charset="0"/>
              <a:cs typeface="Times New Roman" panose="02020603050405020304" pitchFamily="18" charset="0"/>
            </a:endParaRPr>
          </a:p>
        </p:txBody>
      </p:sp>
      <p:sp>
        <p:nvSpPr>
          <p:cNvPr id="9" name="Rectangle 8"/>
          <p:cNvSpPr/>
          <p:nvPr/>
        </p:nvSpPr>
        <p:spPr>
          <a:xfrm>
            <a:off x="1219200" y="4813648"/>
            <a:ext cx="8618766" cy="3139321"/>
          </a:xfrm>
          <a:prstGeom prst="rect">
            <a:avLst/>
          </a:prstGeom>
        </p:spPr>
        <p:txBody>
          <a:bodyPr wrap="square">
            <a:spAutoFit/>
          </a:bodyPr>
          <a:lstStyle/>
          <a:p>
            <a:pPr algn="ctr"/>
            <a:r>
              <a:rPr lang="en-US" sz="6600">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Chủ thể trữ tình trong bài thơ:</a:t>
            </a:r>
            <a:r>
              <a:rPr lang="en-US" sz="66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6600">
                <a:solidFill>
                  <a:schemeClr val="bg1"/>
                </a:solidFill>
                <a:latin typeface="Times New Roman" panose="02020603050405020304" pitchFamily="18" charset="0"/>
                <a:ea typeface="Calibri" panose="020F0502020204030204" pitchFamily="34" charset="0"/>
                <a:cs typeface="Times New Roman" panose="02020603050405020304" pitchFamily="18" charset="0"/>
              </a:rPr>
              <a:t>Không xuất hiện trực tiếp </a:t>
            </a:r>
            <a:r>
              <a:rPr lang="vi-VN" sz="660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en-US" sz="660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&gt; </a:t>
            </a:r>
            <a:r>
              <a:rPr lang="en-US" sz="6600">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chủ thể ẩn </a:t>
            </a:r>
            <a:endParaRPr lang="en-GB" sz="66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4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3672" y="0"/>
            <a:ext cx="19271100" cy="10657201"/>
            <a:chOff x="0" y="0"/>
            <a:chExt cx="25694800" cy="14703201"/>
          </a:xfrm>
        </p:grpSpPr>
        <p:sp>
          <p:nvSpPr>
            <p:cNvPr id="3" name="Freeform 3"/>
            <p:cNvSpPr/>
            <p:nvPr/>
          </p:nvSpPr>
          <p:spPr>
            <a:xfrm>
              <a:off x="12817903" y="7351601"/>
              <a:ext cx="12876897" cy="7351601"/>
            </a:xfrm>
            <a:custGeom>
              <a:avLst/>
              <a:gdLst/>
              <a:ahLst/>
              <a:cxnLst/>
              <a:rect l="l" t="t" r="r" b="b"/>
              <a:pathLst>
                <a:path w="12876897" h="7351601">
                  <a:moveTo>
                    <a:pt x="0" y="0"/>
                  </a:moveTo>
                  <a:lnTo>
                    <a:pt x="12876897" y="0"/>
                  </a:lnTo>
                  <a:lnTo>
                    <a:pt x="12876897" y="7351600"/>
                  </a:lnTo>
                  <a:lnTo>
                    <a:pt x="0" y="7351600"/>
                  </a:lnTo>
                  <a:lnTo>
                    <a:pt x="0" y="0"/>
                  </a:lnTo>
                  <a:close/>
                </a:path>
              </a:pathLst>
            </a:custGeom>
            <a:blipFill>
              <a:blip r:embed="rId2"/>
              <a:stretch>
                <a:fillRect l="-99280" t="-123209" b="-23529"/>
              </a:stretch>
            </a:blipFill>
          </p:spPr>
        </p:sp>
        <p:sp>
          <p:nvSpPr>
            <p:cNvPr id="4" name="Freeform 4"/>
            <p:cNvSpPr/>
            <p:nvPr/>
          </p:nvSpPr>
          <p:spPr>
            <a:xfrm>
              <a:off x="12817903" y="11790"/>
              <a:ext cx="12876897" cy="7599889"/>
            </a:xfrm>
            <a:custGeom>
              <a:avLst/>
              <a:gdLst/>
              <a:ahLst/>
              <a:cxnLst/>
              <a:rect l="l" t="t" r="r" b="b"/>
              <a:pathLst>
                <a:path w="12876897" h="7599889">
                  <a:moveTo>
                    <a:pt x="0" y="0"/>
                  </a:moveTo>
                  <a:lnTo>
                    <a:pt x="12876897" y="0"/>
                  </a:lnTo>
                  <a:lnTo>
                    <a:pt x="12876897" y="7599889"/>
                  </a:lnTo>
                  <a:lnTo>
                    <a:pt x="0" y="7599889"/>
                  </a:lnTo>
                  <a:lnTo>
                    <a:pt x="0" y="0"/>
                  </a:lnTo>
                  <a:close/>
                </a:path>
              </a:pathLst>
            </a:custGeom>
            <a:blipFill>
              <a:blip r:embed="rId2"/>
              <a:stretch>
                <a:fillRect l="-99280" t="-22761" b="-115916"/>
              </a:stretch>
            </a:blipFill>
          </p:spPr>
        </p:sp>
        <p:sp>
          <p:nvSpPr>
            <p:cNvPr id="5" name="Freeform 5"/>
            <p:cNvSpPr/>
            <p:nvPr/>
          </p:nvSpPr>
          <p:spPr>
            <a:xfrm>
              <a:off x="0" y="0"/>
              <a:ext cx="12830603" cy="7611679"/>
            </a:xfrm>
            <a:custGeom>
              <a:avLst/>
              <a:gdLst/>
              <a:ahLst/>
              <a:cxnLst/>
              <a:rect l="l" t="t" r="r" b="b"/>
              <a:pathLst>
                <a:path w="12830603" h="7611679">
                  <a:moveTo>
                    <a:pt x="0" y="0"/>
                  </a:moveTo>
                  <a:lnTo>
                    <a:pt x="12830603" y="0"/>
                  </a:lnTo>
                  <a:lnTo>
                    <a:pt x="12830603" y="7611679"/>
                  </a:lnTo>
                  <a:lnTo>
                    <a:pt x="0" y="7611679"/>
                  </a:lnTo>
                  <a:lnTo>
                    <a:pt x="0" y="0"/>
                  </a:lnTo>
                  <a:close/>
                </a:path>
              </a:pathLst>
            </a:custGeom>
            <a:blipFill>
              <a:blip r:embed="rId2"/>
              <a:stretch>
                <a:fillRect t="-22725" r="-100000" b="-115582"/>
              </a:stretch>
            </a:blipFill>
          </p:spPr>
        </p:sp>
        <p:sp>
          <p:nvSpPr>
            <p:cNvPr id="6" name="Freeform 6"/>
            <p:cNvSpPr/>
            <p:nvPr/>
          </p:nvSpPr>
          <p:spPr>
            <a:xfrm>
              <a:off x="46294" y="7611679"/>
              <a:ext cx="12784309" cy="7079732"/>
            </a:xfrm>
            <a:custGeom>
              <a:avLst/>
              <a:gdLst/>
              <a:ahLst/>
              <a:cxnLst/>
              <a:rect l="l" t="t" r="r" b="b"/>
              <a:pathLst>
                <a:path w="12784309" h="7079732">
                  <a:moveTo>
                    <a:pt x="0" y="0"/>
                  </a:moveTo>
                  <a:lnTo>
                    <a:pt x="12784309" y="0"/>
                  </a:lnTo>
                  <a:lnTo>
                    <a:pt x="12784309" y="7079732"/>
                  </a:lnTo>
                  <a:lnTo>
                    <a:pt x="0" y="7079732"/>
                  </a:lnTo>
                  <a:lnTo>
                    <a:pt x="0" y="0"/>
                  </a:lnTo>
                  <a:close/>
                </a:path>
              </a:pathLst>
            </a:custGeom>
            <a:blipFill>
              <a:blip r:embed="rId2"/>
              <a:stretch>
                <a:fillRect t="-131780" r="-100724" b="-24433"/>
              </a:stretch>
            </a:blipFill>
          </p:spPr>
        </p:sp>
      </p:grpSp>
      <p:sp>
        <p:nvSpPr>
          <p:cNvPr id="7" name="Freeform 7"/>
          <p:cNvSpPr/>
          <p:nvPr/>
        </p:nvSpPr>
        <p:spPr>
          <a:xfrm>
            <a:off x="14610760" y="142584"/>
            <a:ext cx="3677240" cy="3670554"/>
          </a:xfrm>
          <a:custGeom>
            <a:avLst/>
            <a:gdLst/>
            <a:ahLst/>
            <a:cxnLst/>
            <a:rect l="l" t="t" r="r" b="b"/>
            <a:pathLst>
              <a:path w="3677240" h="3670554">
                <a:moveTo>
                  <a:pt x="0" y="0"/>
                </a:moveTo>
                <a:lnTo>
                  <a:pt x="3677240" y="0"/>
                </a:lnTo>
                <a:lnTo>
                  <a:pt x="3677240" y="3670554"/>
                </a:lnTo>
                <a:lnTo>
                  <a:pt x="0" y="367055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10800000">
            <a:off x="419880" y="6179405"/>
            <a:ext cx="3803747" cy="3796831"/>
          </a:xfrm>
          <a:custGeom>
            <a:avLst/>
            <a:gdLst/>
            <a:ahLst/>
            <a:cxnLst/>
            <a:rect l="l" t="t" r="r" b="b"/>
            <a:pathLst>
              <a:path w="3803747" h="3796831">
                <a:moveTo>
                  <a:pt x="0" y="0"/>
                </a:moveTo>
                <a:lnTo>
                  <a:pt x="3803747" y="0"/>
                </a:lnTo>
                <a:lnTo>
                  <a:pt x="3803747" y="3796831"/>
                </a:lnTo>
                <a:lnTo>
                  <a:pt x="0" y="379683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9" name="Group 9"/>
          <p:cNvGrpSpPr/>
          <p:nvPr/>
        </p:nvGrpSpPr>
        <p:grpSpPr>
          <a:xfrm>
            <a:off x="1371600" y="3859279"/>
            <a:ext cx="15316200" cy="2493116"/>
            <a:chOff x="0" y="0"/>
            <a:chExt cx="3372297" cy="724245"/>
          </a:xfrm>
        </p:grpSpPr>
        <p:sp>
          <p:nvSpPr>
            <p:cNvPr id="10" name="Freeform 10"/>
            <p:cNvSpPr/>
            <p:nvPr/>
          </p:nvSpPr>
          <p:spPr>
            <a:xfrm>
              <a:off x="0" y="0"/>
              <a:ext cx="3372297" cy="724245"/>
            </a:xfrm>
            <a:custGeom>
              <a:avLst/>
              <a:gdLst/>
              <a:ahLst/>
              <a:cxnLst/>
              <a:rect l="l" t="t" r="r" b="b"/>
              <a:pathLst>
                <a:path w="3372297" h="724245">
                  <a:moveTo>
                    <a:pt x="30837" y="0"/>
                  </a:moveTo>
                  <a:lnTo>
                    <a:pt x="3341461" y="0"/>
                  </a:lnTo>
                  <a:cubicBezTo>
                    <a:pt x="3349639" y="0"/>
                    <a:pt x="3357482" y="3249"/>
                    <a:pt x="3363265" y="9032"/>
                  </a:cubicBezTo>
                  <a:cubicBezTo>
                    <a:pt x="3369048" y="14815"/>
                    <a:pt x="3372297" y="22658"/>
                    <a:pt x="3372297" y="30837"/>
                  </a:cubicBezTo>
                  <a:lnTo>
                    <a:pt x="3372297" y="693408"/>
                  </a:lnTo>
                  <a:cubicBezTo>
                    <a:pt x="3372297" y="710439"/>
                    <a:pt x="3358491" y="724245"/>
                    <a:pt x="3341461" y="724245"/>
                  </a:cubicBezTo>
                  <a:lnTo>
                    <a:pt x="30837" y="724245"/>
                  </a:lnTo>
                  <a:cubicBezTo>
                    <a:pt x="13806" y="724245"/>
                    <a:pt x="0" y="710439"/>
                    <a:pt x="0" y="693408"/>
                  </a:cubicBezTo>
                  <a:lnTo>
                    <a:pt x="0" y="30837"/>
                  </a:lnTo>
                  <a:cubicBezTo>
                    <a:pt x="0" y="13806"/>
                    <a:pt x="13806" y="0"/>
                    <a:pt x="30837" y="0"/>
                  </a:cubicBezTo>
                  <a:close/>
                </a:path>
              </a:pathLst>
            </a:custGeom>
            <a:solidFill>
              <a:srgbClr val="E8E0C8">
                <a:alpha val="84706"/>
              </a:srgbClr>
            </a:solidFill>
          </p:spPr>
        </p:sp>
        <p:sp>
          <p:nvSpPr>
            <p:cNvPr id="11" name="TextBox 11"/>
            <p:cNvSpPr txBox="1"/>
            <p:nvPr/>
          </p:nvSpPr>
          <p:spPr>
            <a:xfrm>
              <a:off x="0" y="-38100"/>
              <a:ext cx="3372297" cy="76234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2" name="Group 12"/>
          <p:cNvGrpSpPr/>
          <p:nvPr/>
        </p:nvGrpSpPr>
        <p:grpSpPr>
          <a:xfrm>
            <a:off x="1389743" y="6494007"/>
            <a:ext cx="15316200" cy="2806156"/>
            <a:chOff x="0" y="0"/>
            <a:chExt cx="3372297" cy="724245"/>
          </a:xfrm>
        </p:grpSpPr>
        <p:sp>
          <p:nvSpPr>
            <p:cNvPr id="13" name="Freeform 13"/>
            <p:cNvSpPr/>
            <p:nvPr/>
          </p:nvSpPr>
          <p:spPr>
            <a:xfrm>
              <a:off x="0" y="0"/>
              <a:ext cx="3372297" cy="724245"/>
            </a:xfrm>
            <a:custGeom>
              <a:avLst/>
              <a:gdLst/>
              <a:ahLst/>
              <a:cxnLst/>
              <a:rect l="l" t="t" r="r" b="b"/>
              <a:pathLst>
                <a:path w="3372297" h="724245">
                  <a:moveTo>
                    <a:pt x="30837" y="0"/>
                  </a:moveTo>
                  <a:lnTo>
                    <a:pt x="3341461" y="0"/>
                  </a:lnTo>
                  <a:cubicBezTo>
                    <a:pt x="3349639" y="0"/>
                    <a:pt x="3357482" y="3249"/>
                    <a:pt x="3363265" y="9032"/>
                  </a:cubicBezTo>
                  <a:cubicBezTo>
                    <a:pt x="3369048" y="14815"/>
                    <a:pt x="3372297" y="22658"/>
                    <a:pt x="3372297" y="30837"/>
                  </a:cubicBezTo>
                  <a:lnTo>
                    <a:pt x="3372297" y="693408"/>
                  </a:lnTo>
                  <a:cubicBezTo>
                    <a:pt x="3372297" y="710439"/>
                    <a:pt x="3358491" y="724245"/>
                    <a:pt x="3341461" y="724245"/>
                  </a:cubicBezTo>
                  <a:lnTo>
                    <a:pt x="30837" y="724245"/>
                  </a:lnTo>
                  <a:cubicBezTo>
                    <a:pt x="13806" y="724245"/>
                    <a:pt x="0" y="710439"/>
                    <a:pt x="0" y="693408"/>
                  </a:cubicBezTo>
                  <a:lnTo>
                    <a:pt x="0" y="30837"/>
                  </a:lnTo>
                  <a:cubicBezTo>
                    <a:pt x="0" y="13806"/>
                    <a:pt x="13806" y="0"/>
                    <a:pt x="30837" y="0"/>
                  </a:cubicBezTo>
                  <a:close/>
                </a:path>
              </a:pathLst>
            </a:custGeom>
            <a:solidFill>
              <a:srgbClr val="E8E0C8">
                <a:alpha val="84706"/>
              </a:srgbClr>
            </a:solidFill>
          </p:spPr>
        </p:sp>
        <p:sp>
          <p:nvSpPr>
            <p:cNvPr id="14" name="TextBox 14"/>
            <p:cNvSpPr txBox="1"/>
            <p:nvPr/>
          </p:nvSpPr>
          <p:spPr>
            <a:xfrm>
              <a:off x="0" y="-38100"/>
              <a:ext cx="3372297" cy="76234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7" name="TextBox 17"/>
          <p:cNvSpPr txBox="1"/>
          <p:nvPr/>
        </p:nvSpPr>
        <p:spPr>
          <a:xfrm>
            <a:off x="2038664" y="4078626"/>
            <a:ext cx="14131707" cy="2215991"/>
          </a:xfrm>
          <a:prstGeom prst="rect">
            <a:avLst/>
          </a:prstGeom>
        </p:spPr>
        <p:txBody>
          <a:bodyPr wrap="square" lIns="0" tIns="0" rIns="0" bIns="0" rtlCol="0" anchor="t">
            <a:spAutoFit/>
          </a:bodyPr>
          <a:lstStyle/>
          <a:p>
            <a:pPr algn="just"/>
            <a:r>
              <a:rPr lang="en-US" sz="3600" b="1">
                <a:latin typeface="Times New Roman" panose="02020603050405020304" pitchFamily="18" charset="0"/>
                <a:cs typeface="Times New Roman" panose="02020603050405020304" pitchFamily="18" charset="0"/>
              </a:rPr>
              <a:t>Hình tượng Lorca: </a:t>
            </a:r>
            <a:r>
              <a:rPr lang="en-US" sz="3600">
                <a:latin typeface="Times New Roman" panose="02020603050405020304" pitchFamily="18" charset="0"/>
                <a:cs typeface="Times New Roman" panose="02020603050405020304" pitchFamily="18" charset="0"/>
              </a:rPr>
              <a:t>Nhân cách cao đẹp cùng số phận oan khuất của người nghệ sĩ Tây Ban Nha tài hoa đã khiến Thanh Thao mượn những vần thơ vượt nghìn dặm trùng dương để bày tỏ niềm ngưỡng mộ, xúc động và cả niềm tiếc nuối của mình với Lorca.</a:t>
            </a:r>
            <a:endParaRPr lang="en-US" sz="3600">
              <a:solidFill>
                <a:srgbClr val="000000"/>
              </a:solidFill>
              <a:latin typeface="Times New Roman" panose="02020603050405020304" pitchFamily="18" charset="0"/>
              <a:ea typeface="Arsenica Antiqua"/>
              <a:cs typeface="Times New Roman" panose="02020603050405020304" pitchFamily="18" charset="0"/>
              <a:sym typeface="Arsenica Antiqua"/>
            </a:endParaRPr>
          </a:p>
        </p:txBody>
      </p:sp>
      <p:sp>
        <p:nvSpPr>
          <p:cNvPr id="18" name="TextBox 18"/>
          <p:cNvSpPr txBox="1"/>
          <p:nvPr/>
        </p:nvSpPr>
        <p:spPr>
          <a:xfrm>
            <a:off x="1206923" y="3848"/>
            <a:ext cx="16230600" cy="1661545"/>
          </a:xfrm>
          <a:prstGeom prst="rect">
            <a:avLst/>
          </a:prstGeom>
        </p:spPr>
        <p:txBody>
          <a:bodyPr lIns="0" tIns="0" rIns="0" bIns="0" rtlCol="0" anchor="t">
            <a:spAutoFit/>
          </a:bodyPr>
          <a:lstStyle/>
          <a:p>
            <a:pPr algn="ctr">
              <a:lnSpc>
                <a:spcPts val="15400"/>
              </a:lnSpc>
            </a:pPr>
            <a:r>
              <a:rPr lang="en-US" sz="6000" b="1">
                <a:solidFill>
                  <a:srgbClr val="FFFF00"/>
                </a:solidFill>
                <a:latin typeface="Times New Roman" panose="02020603050405020304" pitchFamily="18" charset="0"/>
                <a:cs typeface="Times New Roman" panose="02020603050405020304" pitchFamily="18" charset="0"/>
              </a:rPr>
              <a:t>Cảm xúc của chủ thể trữ tình được thể hiện</a:t>
            </a:r>
            <a:endParaRPr lang="en-US" sz="8000" b="1" spc="935">
              <a:solidFill>
                <a:srgbClr val="FFFF00"/>
              </a:solidFill>
              <a:latin typeface="Times New Roman" panose="02020603050405020304" pitchFamily="18" charset="0"/>
              <a:ea typeface="Roller Coaster Serif"/>
              <a:cs typeface="Times New Roman" panose="02020603050405020304" pitchFamily="18" charset="0"/>
              <a:sym typeface="Roller Coaster Serif"/>
            </a:endParaRPr>
          </a:p>
        </p:txBody>
      </p:sp>
      <p:sp>
        <p:nvSpPr>
          <p:cNvPr id="19" name="TextBox 19"/>
          <p:cNvSpPr txBox="1"/>
          <p:nvPr/>
        </p:nvSpPr>
        <p:spPr>
          <a:xfrm>
            <a:off x="2056807" y="6843028"/>
            <a:ext cx="14113564" cy="2215991"/>
          </a:xfrm>
          <a:prstGeom prst="rect">
            <a:avLst/>
          </a:prstGeom>
        </p:spPr>
        <p:txBody>
          <a:bodyPr wrap="square" lIns="0" tIns="0" rIns="0" bIns="0" rtlCol="0" anchor="t">
            <a:spAutoFit/>
          </a:bodyPr>
          <a:lstStyle/>
          <a:p>
            <a:pPr algn="just"/>
            <a:r>
              <a:rPr lang="en-US" sz="3600" b="1">
                <a:latin typeface="Times New Roman" panose="02020603050405020304" pitchFamily="18" charset="0"/>
                <a:cs typeface="Times New Roman" panose="02020603050405020304" pitchFamily="18" charset="0"/>
              </a:rPr>
              <a:t>Hình thức nghệ thuật bài thơ: </a:t>
            </a:r>
            <a:r>
              <a:rPr lang="en-US" sz="3600">
                <a:latin typeface="Times New Roman" panose="02020603050405020304" pitchFamily="18" charset="0"/>
                <a:cs typeface="Times New Roman" panose="02020603050405020304" pitchFamily="18" charset="0"/>
              </a:rPr>
              <a:t>Với các yếu tố nghệ thuật như thể thơ, ngôn ngữ, hình ảnh thơ ... đã góp phần thể hiện những cảm nhận, cảm xúc còn mơ hồ, khó định nghĩa, tường giải của Thanh Thảo về Lorca, về vẻ đẹp, cái chết của người thi sĩ này. </a:t>
            </a:r>
            <a:endParaRPr lang="en-GB" sz="3600">
              <a:solidFill>
                <a:prstClr val="black"/>
              </a:solidFill>
              <a:latin typeface="Times New Roman" panose="02020603050405020304" pitchFamily="18" charset="0"/>
              <a:cs typeface="Times New Roman" panose="02020603050405020304" pitchFamily="18" charset="0"/>
            </a:endParaRPr>
          </a:p>
        </p:txBody>
      </p:sp>
      <p:sp>
        <p:nvSpPr>
          <p:cNvPr id="20" name="Freeform 20"/>
          <p:cNvSpPr/>
          <p:nvPr/>
        </p:nvSpPr>
        <p:spPr>
          <a:xfrm>
            <a:off x="16248051" y="7115377"/>
            <a:ext cx="2968074" cy="2990503"/>
          </a:xfrm>
          <a:custGeom>
            <a:avLst/>
            <a:gdLst/>
            <a:ahLst/>
            <a:cxnLst/>
            <a:rect l="l" t="t" r="r" b="b"/>
            <a:pathLst>
              <a:path w="2968074" h="2990503">
                <a:moveTo>
                  <a:pt x="0" y="0"/>
                </a:moveTo>
                <a:lnTo>
                  <a:pt x="2968074" y="0"/>
                </a:lnTo>
                <a:lnTo>
                  <a:pt x="2968074" y="2990503"/>
                </a:lnTo>
                <a:lnTo>
                  <a:pt x="0" y="2990503"/>
                </a:lnTo>
                <a:lnTo>
                  <a:pt x="0" y="0"/>
                </a:lnTo>
                <a:close/>
              </a:path>
            </a:pathLst>
          </a:custGeom>
          <a:blipFill>
            <a:blip r:embed="rId5"/>
            <a:stretch>
              <a:fillRect/>
            </a:stretch>
          </a:blipFill>
        </p:spPr>
      </p:sp>
      <p:sp>
        <p:nvSpPr>
          <p:cNvPr id="21" name="Freeform 21"/>
          <p:cNvSpPr/>
          <p:nvPr/>
        </p:nvSpPr>
        <p:spPr>
          <a:xfrm rot="-798381">
            <a:off x="-842608" y="-70187"/>
            <a:ext cx="1750314" cy="2412714"/>
          </a:xfrm>
          <a:custGeom>
            <a:avLst/>
            <a:gdLst/>
            <a:ahLst/>
            <a:cxnLst/>
            <a:rect l="l" t="t" r="r" b="b"/>
            <a:pathLst>
              <a:path w="1750314" h="2412714">
                <a:moveTo>
                  <a:pt x="0" y="0"/>
                </a:moveTo>
                <a:lnTo>
                  <a:pt x="1750314" y="0"/>
                </a:lnTo>
                <a:lnTo>
                  <a:pt x="1750314" y="2412714"/>
                </a:lnTo>
                <a:lnTo>
                  <a:pt x="0" y="2412714"/>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grpSp>
        <p:nvGrpSpPr>
          <p:cNvPr id="23" name="Group 12"/>
          <p:cNvGrpSpPr/>
          <p:nvPr/>
        </p:nvGrpSpPr>
        <p:grpSpPr>
          <a:xfrm>
            <a:off x="1371600" y="2072063"/>
            <a:ext cx="15316200" cy="1492753"/>
            <a:chOff x="0" y="0"/>
            <a:chExt cx="3372297" cy="724245"/>
          </a:xfrm>
        </p:grpSpPr>
        <p:sp>
          <p:nvSpPr>
            <p:cNvPr id="24" name="Freeform 13"/>
            <p:cNvSpPr/>
            <p:nvPr/>
          </p:nvSpPr>
          <p:spPr>
            <a:xfrm>
              <a:off x="0" y="0"/>
              <a:ext cx="3372297" cy="724245"/>
            </a:xfrm>
            <a:custGeom>
              <a:avLst/>
              <a:gdLst/>
              <a:ahLst/>
              <a:cxnLst/>
              <a:rect l="l" t="t" r="r" b="b"/>
              <a:pathLst>
                <a:path w="3372297" h="724245">
                  <a:moveTo>
                    <a:pt x="30837" y="0"/>
                  </a:moveTo>
                  <a:lnTo>
                    <a:pt x="3341461" y="0"/>
                  </a:lnTo>
                  <a:cubicBezTo>
                    <a:pt x="3349639" y="0"/>
                    <a:pt x="3357482" y="3249"/>
                    <a:pt x="3363265" y="9032"/>
                  </a:cubicBezTo>
                  <a:cubicBezTo>
                    <a:pt x="3369048" y="14815"/>
                    <a:pt x="3372297" y="22658"/>
                    <a:pt x="3372297" y="30837"/>
                  </a:cubicBezTo>
                  <a:lnTo>
                    <a:pt x="3372297" y="693408"/>
                  </a:lnTo>
                  <a:cubicBezTo>
                    <a:pt x="3372297" y="710439"/>
                    <a:pt x="3358491" y="724245"/>
                    <a:pt x="3341461" y="724245"/>
                  </a:cubicBezTo>
                  <a:lnTo>
                    <a:pt x="30837" y="724245"/>
                  </a:lnTo>
                  <a:cubicBezTo>
                    <a:pt x="13806" y="724245"/>
                    <a:pt x="0" y="710439"/>
                    <a:pt x="0" y="693408"/>
                  </a:cubicBezTo>
                  <a:lnTo>
                    <a:pt x="0" y="30837"/>
                  </a:lnTo>
                  <a:cubicBezTo>
                    <a:pt x="0" y="13806"/>
                    <a:pt x="13806" y="0"/>
                    <a:pt x="30837" y="0"/>
                  </a:cubicBezTo>
                  <a:close/>
                </a:path>
              </a:pathLst>
            </a:custGeom>
            <a:solidFill>
              <a:srgbClr val="E8E0C8">
                <a:alpha val="84706"/>
              </a:srgbClr>
            </a:solidFill>
          </p:spPr>
        </p:sp>
        <p:sp>
          <p:nvSpPr>
            <p:cNvPr id="25" name="TextBox 14"/>
            <p:cNvSpPr txBox="1"/>
            <p:nvPr/>
          </p:nvSpPr>
          <p:spPr>
            <a:xfrm>
              <a:off x="0" y="-38100"/>
              <a:ext cx="3372297" cy="76234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6" name="TextBox 19"/>
          <p:cNvSpPr txBox="1"/>
          <p:nvPr/>
        </p:nvSpPr>
        <p:spPr>
          <a:xfrm>
            <a:off x="2038664" y="2305195"/>
            <a:ext cx="14209387" cy="1107996"/>
          </a:xfrm>
          <a:prstGeom prst="rect">
            <a:avLst/>
          </a:prstGeom>
        </p:spPr>
        <p:txBody>
          <a:bodyPr wrap="square" lIns="0" tIns="0" rIns="0" bIns="0" rtlCol="0" anchor="t">
            <a:spAutoFit/>
          </a:bodyPr>
          <a:lstStyle/>
          <a:p>
            <a:pPr algn="just"/>
            <a:r>
              <a:rPr lang="en-US" sz="3600" b="1">
                <a:latin typeface="Times New Roman" panose="02020603050405020304" pitchFamily="18" charset="0"/>
                <a:cs typeface="Times New Roman" panose="02020603050405020304" pitchFamily="18" charset="0"/>
              </a:rPr>
              <a:t>Nhan đề và lời đề từ: </a:t>
            </a:r>
            <a:r>
              <a:rPr lang="en-US" sz="3600">
                <a:latin typeface="Times New Roman" panose="02020603050405020304" pitchFamily="18" charset="0"/>
                <a:cs typeface="Times New Roman" panose="02020603050405020304" pitchFamily="18" charset="0"/>
              </a:rPr>
              <a:t>Bài thơ được gợi cảm hứng trực tiếp từ những giây phút đầy bi phẫn trong cuộc đời Gar-xi-a Lor-ca. </a:t>
            </a:r>
            <a:endParaRPr lang="en-GB" sz="36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191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3672" y="-370200"/>
            <a:ext cx="19271100" cy="11027401"/>
            <a:chOff x="0" y="0"/>
            <a:chExt cx="25694800" cy="14703201"/>
          </a:xfrm>
        </p:grpSpPr>
        <p:sp>
          <p:nvSpPr>
            <p:cNvPr id="3" name="Freeform 3"/>
            <p:cNvSpPr/>
            <p:nvPr/>
          </p:nvSpPr>
          <p:spPr>
            <a:xfrm>
              <a:off x="12817903" y="7351601"/>
              <a:ext cx="12876897" cy="7351601"/>
            </a:xfrm>
            <a:custGeom>
              <a:avLst/>
              <a:gdLst/>
              <a:ahLst/>
              <a:cxnLst/>
              <a:rect l="l" t="t" r="r" b="b"/>
              <a:pathLst>
                <a:path w="12876897" h="7351601">
                  <a:moveTo>
                    <a:pt x="0" y="0"/>
                  </a:moveTo>
                  <a:lnTo>
                    <a:pt x="12876897" y="0"/>
                  </a:lnTo>
                  <a:lnTo>
                    <a:pt x="12876897" y="7351600"/>
                  </a:lnTo>
                  <a:lnTo>
                    <a:pt x="0" y="7351600"/>
                  </a:lnTo>
                  <a:lnTo>
                    <a:pt x="0" y="0"/>
                  </a:lnTo>
                  <a:close/>
                </a:path>
              </a:pathLst>
            </a:custGeom>
            <a:blipFill>
              <a:blip r:embed="rId2"/>
              <a:stretch>
                <a:fillRect l="-99280" t="-123209" b="-23529"/>
              </a:stretch>
            </a:blipFill>
          </p:spPr>
        </p:sp>
        <p:sp>
          <p:nvSpPr>
            <p:cNvPr id="4" name="Freeform 4"/>
            <p:cNvSpPr/>
            <p:nvPr/>
          </p:nvSpPr>
          <p:spPr>
            <a:xfrm>
              <a:off x="12817903" y="11790"/>
              <a:ext cx="12876897" cy="7599889"/>
            </a:xfrm>
            <a:custGeom>
              <a:avLst/>
              <a:gdLst/>
              <a:ahLst/>
              <a:cxnLst/>
              <a:rect l="l" t="t" r="r" b="b"/>
              <a:pathLst>
                <a:path w="12876897" h="7599889">
                  <a:moveTo>
                    <a:pt x="0" y="0"/>
                  </a:moveTo>
                  <a:lnTo>
                    <a:pt x="12876897" y="0"/>
                  </a:lnTo>
                  <a:lnTo>
                    <a:pt x="12876897" y="7599889"/>
                  </a:lnTo>
                  <a:lnTo>
                    <a:pt x="0" y="7599889"/>
                  </a:lnTo>
                  <a:lnTo>
                    <a:pt x="0" y="0"/>
                  </a:lnTo>
                  <a:close/>
                </a:path>
              </a:pathLst>
            </a:custGeom>
            <a:blipFill>
              <a:blip r:embed="rId2"/>
              <a:stretch>
                <a:fillRect l="-99280" t="-22761" b="-115916"/>
              </a:stretch>
            </a:blipFill>
          </p:spPr>
        </p:sp>
        <p:sp>
          <p:nvSpPr>
            <p:cNvPr id="5" name="Freeform 5"/>
            <p:cNvSpPr/>
            <p:nvPr/>
          </p:nvSpPr>
          <p:spPr>
            <a:xfrm>
              <a:off x="0" y="0"/>
              <a:ext cx="12830603" cy="7611679"/>
            </a:xfrm>
            <a:custGeom>
              <a:avLst/>
              <a:gdLst/>
              <a:ahLst/>
              <a:cxnLst/>
              <a:rect l="l" t="t" r="r" b="b"/>
              <a:pathLst>
                <a:path w="12830603" h="7611679">
                  <a:moveTo>
                    <a:pt x="0" y="0"/>
                  </a:moveTo>
                  <a:lnTo>
                    <a:pt x="12830603" y="0"/>
                  </a:lnTo>
                  <a:lnTo>
                    <a:pt x="12830603" y="7611679"/>
                  </a:lnTo>
                  <a:lnTo>
                    <a:pt x="0" y="7611679"/>
                  </a:lnTo>
                  <a:lnTo>
                    <a:pt x="0" y="0"/>
                  </a:lnTo>
                  <a:close/>
                </a:path>
              </a:pathLst>
            </a:custGeom>
            <a:blipFill>
              <a:blip r:embed="rId2"/>
              <a:stretch>
                <a:fillRect t="-22725" r="-100000" b="-115582"/>
              </a:stretch>
            </a:blipFill>
          </p:spPr>
        </p:sp>
        <p:sp>
          <p:nvSpPr>
            <p:cNvPr id="6" name="Freeform 6"/>
            <p:cNvSpPr/>
            <p:nvPr/>
          </p:nvSpPr>
          <p:spPr>
            <a:xfrm>
              <a:off x="46294" y="7611679"/>
              <a:ext cx="12784309" cy="7079732"/>
            </a:xfrm>
            <a:custGeom>
              <a:avLst/>
              <a:gdLst/>
              <a:ahLst/>
              <a:cxnLst/>
              <a:rect l="l" t="t" r="r" b="b"/>
              <a:pathLst>
                <a:path w="12784309" h="7079732">
                  <a:moveTo>
                    <a:pt x="0" y="0"/>
                  </a:moveTo>
                  <a:lnTo>
                    <a:pt x="12784309" y="0"/>
                  </a:lnTo>
                  <a:lnTo>
                    <a:pt x="12784309" y="7079732"/>
                  </a:lnTo>
                  <a:lnTo>
                    <a:pt x="0" y="7079732"/>
                  </a:lnTo>
                  <a:lnTo>
                    <a:pt x="0" y="0"/>
                  </a:lnTo>
                  <a:close/>
                </a:path>
              </a:pathLst>
            </a:custGeom>
            <a:blipFill>
              <a:blip r:embed="rId2"/>
              <a:stretch>
                <a:fillRect t="-131780" r="-100724" b="-24433"/>
              </a:stretch>
            </a:blipFill>
          </p:spPr>
        </p:sp>
      </p:grpSp>
      <p:sp>
        <p:nvSpPr>
          <p:cNvPr id="7" name="Freeform 7"/>
          <p:cNvSpPr/>
          <p:nvPr/>
        </p:nvSpPr>
        <p:spPr>
          <a:xfrm>
            <a:off x="14931730" y="200216"/>
            <a:ext cx="3677240" cy="3670554"/>
          </a:xfrm>
          <a:custGeom>
            <a:avLst/>
            <a:gdLst/>
            <a:ahLst/>
            <a:cxnLst/>
            <a:rect l="l" t="t" r="r" b="b"/>
            <a:pathLst>
              <a:path w="3677240" h="3670554">
                <a:moveTo>
                  <a:pt x="0" y="0"/>
                </a:moveTo>
                <a:lnTo>
                  <a:pt x="3677240" y="0"/>
                </a:lnTo>
                <a:lnTo>
                  <a:pt x="3677240" y="3670554"/>
                </a:lnTo>
                <a:lnTo>
                  <a:pt x="0" y="367055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10800000">
            <a:off x="101557" y="6203833"/>
            <a:ext cx="3803747" cy="3796831"/>
          </a:xfrm>
          <a:custGeom>
            <a:avLst/>
            <a:gdLst/>
            <a:ahLst/>
            <a:cxnLst/>
            <a:rect l="l" t="t" r="r" b="b"/>
            <a:pathLst>
              <a:path w="3803747" h="3796831">
                <a:moveTo>
                  <a:pt x="0" y="0"/>
                </a:moveTo>
                <a:lnTo>
                  <a:pt x="3803747" y="0"/>
                </a:lnTo>
                <a:lnTo>
                  <a:pt x="3803747" y="3796831"/>
                </a:lnTo>
                <a:lnTo>
                  <a:pt x="0" y="379683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9" name="Group 9"/>
          <p:cNvGrpSpPr/>
          <p:nvPr/>
        </p:nvGrpSpPr>
        <p:grpSpPr>
          <a:xfrm>
            <a:off x="685800" y="1638300"/>
            <a:ext cx="16916399" cy="6747495"/>
            <a:chOff x="0" y="0"/>
            <a:chExt cx="3372297" cy="1177641"/>
          </a:xfrm>
        </p:grpSpPr>
        <p:sp>
          <p:nvSpPr>
            <p:cNvPr id="10" name="Freeform 10"/>
            <p:cNvSpPr/>
            <p:nvPr/>
          </p:nvSpPr>
          <p:spPr>
            <a:xfrm>
              <a:off x="0" y="0"/>
              <a:ext cx="3372297" cy="1177641"/>
            </a:xfrm>
            <a:custGeom>
              <a:avLst/>
              <a:gdLst/>
              <a:ahLst/>
              <a:cxnLst/>
              <a:rect l="l" t="t" r="r" b="b"/>
              <a:pathLst>
                <a:path w="3372297" h="1177641">
                  <a:moveTo>
                    <a:pt x="30837" y="0"/>
                  </a:moveTo>
                  <a:lnTo>
                    <a:pt x="3341461" y="0"/>
                  </a:lnTo>
                  <a:cubicBezTo>
                    <a:pt x="3349639" y="0"/>
                    <a:pt x="3357482" y="3249"/>
                    <a:pt x="3363265" y="9032"/>
                  </a:cubicBezTo>
                  <a:cubicBezTo>
                    <a:pt x="3369048" y="14815"/>
                    <a:pt x="3372297" y="22658"/>
                    <a:pt x="3372297" y="30837"/>
                  </a:cubicBezTo>
                  <a:lnTo>
                    <a:pt x="3372297" y="1146805"/>
                  </a:lnTo>
                  <a:cubicBezTo>
                    <a:pt x="3372297" y="1163835"/>
                    <a:pt x="3358491" y="1177641"/>
                    <a:pt x="3341461" y="1177641"/>
                  </a:cubicBezTo>
                  <a:lnTo>
                    <a:pt x="30837" y="1177641"/>
                  </a:lnTo>
                  <a:cubicBezTo>
                    <a:pt x="13806" y="1177641"/>
                    <a:pt x="0" y="1163835"/>
                    <a:pt x="0" y="1146805"/>
                  </a:cubicBezTo>
                  <a:lnTo>
                    <a:pt x="0" y="30837"/>
                  </a:lnTo>
                  <a:cubicBezTo>
                    <a:pt x="0" y="13806"/>
                    <a:pt x="13806" y="0"/>
                    <a:pt x="30837" y="0"/>
                  </a:cubicBezTo>
                  <a:close/>
                </a:path>
              </a:pathLst>
            </a:custGeom>
            <a:solidFill>
              <a:srgbClr val="E8E0C8">
                <a:alpha val="84706"/>
              </a:srgbClr>
            </a:solidFill>
          </p:spPr>
        </p:sp>
        <p:sp>
          <p:nvSpPr>
            <p:cNvPr id="11" name="TextBox 11"/>
            <p:cNvSpPr txBox="1"/>
            <p:nvPr/>
          </p:nvSpPr>
          <p:spPr>
            <a:xfrm>
              <a:off x="0" y="-38100"/>
              <a:ext cx="3372297" cy="1215741"/>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4" name="Freeform 14"/>
          <p:cNvSpPr/>
          <p:nvPr/>
        </p:nvSpPr>
        <p:spPr>
          <a:xfrm>
            <a:off x="15240000" y="7884022"/>
            <a:ext cx="3668683" cy="2659795"/>
          </a:xfrm>
          <a:custGeom>
            <a:avLst/>
            <a:gdLst/>
            <a:ahLst/>
            <a:cxnLst/>
            <a:rect l="l" t="t" r="r" b="b"/>
            <a:pathLst>
              <a:path w="3668683" h="2659795">
                <a:moveTo>
                  <a:pt x="0" y="0"/>
                </a:moveTo>
                <a:lnTo>
                  <a:pt x="3668683" y="0"/>
                </a:lnTo>
                <a:lnTo>
                  <a:pt x="3668683" y="2659795"/>
                </a:lnTo>
                <a:lnTo>
                  <a:pt x="0" y="2659795"/>
                </a:lnTo>
                <a:lnTo>
                  <a:pt x="0" y="0"/>
                </a:lnTo>
                <a:close/>
              </a:path>
            </a:pathLst>
          </a:custGeom>
          <a:blipFill>
            <a:blip r:embed="rId5"/>
            <a:stretch>
              <a:fillRect/>
            </a:stretch>
          </a:blipFill>
        </p:spPr>
      </p:sp>
      <p:sp>
        <p:nvSpPr>
          <p:cNvPr id="15" name="Freeform 15"/>
          <p:cNvSpPr/>
          <p:nvPr/>
        </p:nvSpPr>
        <p:spPr>
          <a:xfrm rot="-798381">
            <a:off x="-512058" y="369253"/>
            <a:ext cx="1750314" cy="2412714"/>
          </a:xfrm>
          <a:custGeom>
            <a:avLst/>
            <a:gdLst/>
            <a:ahLst/>
            <a:cxnLst/>
            <a:rect l="l" t="t" r="r" b="b"/>
            <a:pathLst>
              <a:path w="1750314" h="2412714">
                <a:moveTo>
                  <a:pt x="0" y="0"/>
                </a:moveTo>
                <a:lnTo>
                  <a:pt x="1750314" y="0"/>
                </a:lnTo>
                <a:lnTo>
                  <a:pt x="1750314" y="2412714"/>
                </a:lnTo>
                <a:lnTo>
                  <a:pt x="0" y="241271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Rectangle 12"/>
          <p:cNvSpPr/>
          <p:nvPr/>
        </p:nvSpPr>
        <p:spPr>
          <a:xfrm>
            <a:off x="1492414" y="2402690"/>
            <a:ext cx="12537407" cy="427746"/>
          </a:xfrm>
          <a:prstGeom prst="rect">
            <a:avLst/>
          </a:prstGeom>
        </p:spPr>
        <p:txBody>
          <a:bodyPr wrap="none">
            <a:spAutoFit/>
          </a:bodyPr>
          <a:lstStyle/>
          <a:p>
            <a:pPr>
              <a:lnSpc>
                <a:spcPts val="1800"/>
              </a:lnSpc>
              <a:spcAft>
                <a:spcPts val="1000"/>
              </a:spcAft>
            </a:pPr>
            <a:r>
              <a:rPr lang="en-US" sz="5400" b="1">
                <a:latin typeface="Times New Roman" panose="02020603050405020304" pitchFamily="18" charset="0"/>
                <a:cs typeface="Times New Roman" panose="02020603050405020304" pitchFamily="18" charset="0"/>
              </a:rPr>
              <a:t>Sự vận động cảm xúc của chủ thể trữ tình</a:t>
            </a:r>
            <a:endParaRPr lang="en-GB" sz="5400" b="1">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1492414" y="3333564"/>
            <a:ext cx="10166186" cy="4657685"/>
          </a:xfrm>
          <a:prstGeom prst="rect">
            <a:avLst/>
          </a:prstGeom>
        </p:spPr>
        <p:txBody>
          <a:bodyPr wrap="square">
            <a:spAutoFit/>
          </a:bodyPr>
          <a:lstStyle/>
          <a:p>
            <a:pPr algn="just">
              <a:spcAft>
                <a:spcPts val="1000"/>
              </a:spcAft>
            </a:pPr>
            <a:r>
              <a:rPr lang="en-US" sz="4000" spc="-25">
                <a:latin typeface="Times New Roman" panose="02020603050405020304" pitchFamily="18" charset="0"/>
                <a:ea typeface="Calibri" panose="020F0502020204030204" pitchFamily="34" charset="0"/>
                <a:cs typeface="Times New Roman" panose="02020603050405020304" pitchFamily="18" charset="0"/>
              </a:rPr>
              <a:t>-</a:t>
            </a:r>
            <a:r>
              <a:rPr lang="en-US" sz="4000" b="1" spc="-2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spc="-25">
                <a:latin typeface="Times New Roman" panose="02020603050405020304" pitchFamily="18" charset="0"/>
                <a:ea typeface="Calibri" panose="020F0502020204030204" pitchFamily="34" charset="0"/>
                <a:cs typeface="Times New Roman" panose="02020603050405020304" pitchFamily="18" charset="0"/>
              </a:rPr>
              <a:t>Tình cảm yêu mến, ngưỡng mộ trước vẻ đẹp tài năng, nhân cách, khát vọng của Lorca.</a:t>
            </a:r>
            <a:endParaRPr lang="en-GB" sz="44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1000"/>
              </a:spcAft>
            </a:pPr>
            <a:r>
              <a:rPr lang="en-US" sz="4000" spc="-25">
                <a:latin typeface="Times New Roman" panose="02020603050405020304" pitchFamily="18" charset="0"/>
                <a:ea typeface="Calibri" panose="020F0502020204030204" pitchFamily="34" charset="0"/>
                <a:cs typeface="Times New Roman" panose="02020603050405020304" pitchFamily="18" charset="0"/>
              </a:rPr>
              <a:t>- Bàng hoàng, đau đớn, xót xa, tiếc nuối trước số phận nghiệt ngã, sự nghiệp dang dở của Lorca.</a:t>
            </a:r>
            <a:endParaRPr lang="en-GB" sz="44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1000"/>
              </a:spcAft>
            </a:pPr>
            <a:r>
              <a:rPr lang="en-US" sz="4000" spc="-25">
                <a:latin typeface="Times New Roman" panose="02020603050405020304" pitchFamily="18" charset="0"/>
                <a:ea typeface="Calibri" panose="020F0502020204030204" pitchFamily="34" charset="0"/>
                <a:cs typeface="Times New Roman" panose="02020603050405020304" pitchFamily="18" charset="0"/>
              </a:rPr>
              <a:t>- Niềm trân trọng, ngợi ca cũng những xúc cảm mong manh, mơ hồ khi chiêm nghiệm về cái chết của Lorca</a:t>
            </a:r>
            <a:r>
              <a:rPr lang="en-US" sz="1300" spc="-25">
                <a:latin typeface="Times New Roman" panose="02020603050405020304" pitchFamily="18" charset="0"/>
                <a:ea typeface="Calibri" panose="020F0502020204030204" pitchFamily="34" charset="0"/>
                <a:cs typeface="Times New Roman" panose="02020603050405020304" pitchFamily="18" charset="0"/>
              </a:rPr>
              <a:t>. </a:t>
            </a:r>
            <a:endParaRPr lang="en-GB" sz="14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16526" y="3003505"/>
            <a:ext cx="5106709" cy="5106709"/>
          </a:xfrm>
          <a:prstGeom prst="rect">
            <a:avLst/>
          </a:prstGeom>
        </p:spPr>
      </p:pic>
    </p:spTree>
    <p:extLst>
      <p:ext uri="{BB962C8B-B14F-4D97-AF65-F5344CB8AC3E}">
        <p14:creationId xmlns:p14="http://schemas.microsoft.com/office/powerpoint/2010/main" val="48182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3672" y="-370200"/>
            <a:ext cx="19271100" cy="11027401"/>
            <a:chOff x="0" y="0"/>
            <a:chExt cx="25694800" cy="14703201"/>
          </a:xfrm>
        </p:grpSpPr>
        <p:sp>
          <p:nvSpPr>
            <p:cNvPr id="3" name="Freeform 3"/>
            <p:cNvSpPr/>
            <p:nvPr/>
          </p:nvSpPr>
          <p:spPr>
            <a:xfrm>
              <a:off x="12817903" y="7351601"/>
              <a:ext cx="12876897" cy="7351601"/>
            </a:xfrm>
            <a:custGeom>
              <a:avLst/>
              <a:gdLst/>
              <a:ahLst/>
              <a:cxnLst/>
              <a:rect l="l" t="t" r="r" b="b"/>
              <a:pathLst>
                <a:path w="12876897" h="7351601">
                  <a:moveTo>
                    <a:pt x="0" y="0"/>
                  </a:moveTo>
                  <a:lnTo>
                    <a:pt x="12876897" y="0"/>
                  </a:lnTo>
                  <a:lnTo>
                    <a:pt x="12876897" y="7351600"/>
                  </a:lnTo>
                  <a:lnTo>
                    <a:pt x="0" y="7351600"/>
                  </a:lnTo>
                  <a:lnTo>
                    <a:pt x="0" y="0"/>
                  </a:lnTo>
                  <a:close/>
                </a:path>
              </a:pathLst>
            </a:custGeom>
            <a:blipFill>
              <a:blip r:embed="rId2"/>
              <a:stretch>
                <a:fillRect l="-99280" t="-123209" b="-23529"/>
              </a:stretch>
            </a:blipFill>
          </p:spPr>
        </p:sp>
        <p:sp>
          <p:nvSpPr>
            <p:cNvPr id="4" name="Freeform 4"/>
            <p:cNvSpPr/>
            <p:nvPr/>
          </p:nvSpPr>
          <p:spPr>
            <a:xfrm>
              <a:off x="12817903" y="11790"/>
              <a:ext cx="12876897" cy="7599889"/>
            </a:xfrm>
            <a:custGeom>
              <a:avLst/>
              <a:gdLst/>
              <a:ahLst/>
              <a:cxnLst/>
              <a:rect l="l" t="t" r="r" b="b"/>
              <a:pathLst>
                <a:path w="12876897" h="7599889">
                  <a:moveTo>
                    <a:pt x="0" y="0"/>
                  </a:moveTo>
                  <a:lnTo>
                    <a:pt x="12876897" y="0"/>
                  </a:lnTo>
                  <a:lnTo>
                    <a:pt x="12876897" y="7599889"/>
                  </a:lnTo>
                  <a:lnTo>
                    <a:pt x="0" y="7599889"/>
                  </a:lnTo>
                  <a:lnTo>
                    <a:pt x="0" y="0"/>
                  </a:lnTo>
                  <a:close/>
                </a:path>
              </a:pathLst>
            </a:custGeom>
            <a:blipFill>
              <a:blip r:embed="rId2"/>
              <a:stretch>
                <a:fillRect l="-99280" t="-22761" b="-115916"/>
              </a:stretch>
            </a:blipFill>
          </p:spPr>
        </p:sp>
        <p:sp>
          <p:nvSpPr>
            <p:cNvPr id="5" name="Freeform 5"/>
            <p:cNvSpPr/>
            <p:nvPr/>
          </p:nvSpPr>
          <p:spPr>
            <a:xfrm>
              <a:off x="0" y="0"/>
              <a:ext cx="12830603" cy="7611679"/>
            </a:xfrm>
            <a:custGeom>
              <a:avLst/>
              <a:gdLst/>
              <a:ahLst/>
              <a:cxnLst/>
              <a:rect l="l" t="t" r="r" b="b"/>
              <a:pathLst>
                <a:path w="12830603" h="7611679">
                  <a:moveTo>
                    <a:pt x="0" y="0"/>
                  </a:moveTo>
                  <a:lnTo>
                    <a:pt x="12830603" y="0"/>
                  </a:lnTo>
                  <a:lnTo>
                    <a:pt x="12830603" y="7611679"/>
                  </a:lnTo>
                  <a:lnTo>
                    <a:pt x="0" y="7611679"/>
                  </a:lnTo>
                  <a:lnTo>
                    <a:pt x="0" y="0"/>
                  </a:lnTo>
                  <a:close/>
                </a:path>
              </a:pathLst>
            </a:custGeom>
            <a:blipFill>
              <a:blip r:embed="rId2"/>
              <a:stretch>
                <a:fillRect t="-22725" r="-100000" b="-115582"/>
              </a:stretch>
            </a:blipFill>
          </p:spPr>
        </p:sp>
        <p:sp>
          <p:nvSpPr>
            <p:cNvPr id="6" name="Freeform 6"/>
            <p:cNvSpPr/>
            <p:nvPr/>
          </p:nvSpPr>
          <p:spPr>
            <a:xfrm>
              <a:off x="46294" y="7611679"/>
              <a:ext cx="12784309" cy="7079732"/>
            </a:xfrm>
            <a:custGeom>
              <a:avLst/>
              <a:gdLst/>
              <a:ahLst/>
              <a:cxnLst/>
              <a:rect l="l" t="t" r="r" b="b"/>
              <a:pathLst>
                <a:path w="12784309" h="7079732">
                  <a:moveTo>
                    <a:pt x="0" y="0"/>
                  </a:moveTo>
                  <a:lnTo>
                    <a:pt x="12784309" y="0"/>
                  </a:lnTo>
                  <a:lnTo>
                    <a:pt x="12784309" y="7079732"/>
                  </a:lnTo>
                  <a:lnTo>
                    <a:pt x="0" y="7079732"/>
                  </a:lnTo>
                  <a:lnTo>
                    <a:pt x="0" y="0"/>
                  </a:lnTo>
                  <a:close/>
                </a:path>
              </a:pathLst>
            </a:custGeom>
            <a:blipFill>
              <a:blip r:embed="rId2"/>
              <a:stretch>
                <a:fillRect t="-131780" r="-100724" b="-24433"/>
              </a:stretch>
            </a:blipFill>
          </p:spPr>
        </p:sp>
      </p:grpSp>
      <p:grpSp>
        <p:nvGrpSpPr>
          <p:cNvPr id="7" name="Group 7"/>
          <p:cNvGrpSpPr/>
          <p:nvPr/>
        </p:nvGrpSpPr>
        <p:grpSpPr>
          <a:xfrm>
            <a:off x="3157037" y="3944506"/>
            <a:ext cx="11973926" cy="2397988"/>
            <a:chOff x="0" y="0"/>
            <a:chExt cx="3153627" cy="631569"/>
          </a:xfrm>
        </p:grpSpPr>
        <p:sp>
          <p:nvSpPr>
            <p:cNvPr id="8" name="Freeform 8"/>
            <p:cNvSpPr/>
            <p:nvPr/>
          </p:nvSpPr>
          <p:spPr>
            <a:xfrm>
              <a:off x="0" y="0"/>
              <a:ext cx="3153626" cy="631569"/>
            </a:xfrm>
            <a:custGeom>
              <a:avLst/>
              <a:gdLst/>
              <a:ahLst/>
              <a:cxnLst/>
              <a:rect l="l" t="t" r="r" b="b"/>
              <a:pathLst>
                <a:path w="3153626" h="631569">
                  <a:moveTo>
                    <a:pt x="32975" y="0"/>
                  </a:moveTo>
                  <a:lnTo>
                    <a:pt x="3120652" y="0"/>
                  </a:lnTo>
                  <a:cubicBezTo>
                    <a:pt x="3129397" y="0"/>
                    <a:pt x="3137784" y="3474"/>
                    <a:pt x="3143968" y="9658"/>
                  </a:cubicBezTo>
                  <a:cubicBezTo>
                    <a:pt x="3150152" y="15842"/>
                    <a:pt x="3153626" y="24229"/>
                    <a:pt x="3153626" y="32975"/>
                  </a:cubicBezTo>
                  <a:lnTo>
                    <a:pt x="3153626" y="598594"/>
                  </a:lnTo>
                  <a:cubicBezTo>
                    <a:pt x="3153626" y="616805"/>
                    <a:pt x="3138863" y="631569"/>
                    <a:pt x="3120652" y="631569"/>
                  </a:cubicBezTo>
                  <a:lnTo>
                    <a:pt x="32975" y="631569"/>
                  </a:lnTo>
                  <a:cubicBezTo>
                    <a:pt x="24229" y="631569"/>
                    <a:pt x="15842" y="628095"/>
                    <a:pt x="9658" y="621911"/>
                  </a:cubicBezTo>
                  <a:cubicBezTo>
                    <a:pt x="3474" y="615727"/>
                    <a:pt x="0" y="607339"/>
                    <a:pt x="0" y="598594"/>
                  </a:cubicBezTo>
                  <a:lnTo>
                    <a:pt x="0" y="32975"/>
                  </a:lnTo>
                  <a:cubicBezTo>
                    <a:pt x="0" y="24229"/>
                    <a:pt x="3474" y="15842"/>
                    <a:pt x="9658" y="9658"/>
                  </a:cubicBezTo>
                  <a:cubicBezTo>
                    <a:pt x="15842" y="3474"/>
                    <a:pt x="24229" y="0"/>
                    <a:pt x="32975" y="0"/>
                  </a:cubicBezTo>
                  <a:close/>
                </a:path>
              </a:pathLst>
            </a:custGeom>
            <a:solidFill>
              <a:srgbClr val="E8E0C8">
                <a:alpha val="89804"/>
              </a:srgbClr>
            </a:solidFill>
          </p:spPr>
        </p:sp>
        <p:sp>
          <p:nvSpPr>
            <p:cNvPr id="9" name="TextBox 9"/>
            <p:cNvSpPr txBox="1"/>
            <p:nvPr/>
          </p:nvSpPr>
          <p:spPr>
            <a:xfrm>
              <a:off x="0" y="-38100"/>
              <a:ext cx="3153627" cy="669669"/>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0" name="TextBox 10"/>
          <p:cNvSpPr txBox="1"/>
          <p:nvPr/>
        </p:nvSpPr>
        <p:spPr>
          <a:xfrm>
            <a:off x="3593850" y="4220170"/>
            <a:ext cx="11100296" cy="1846659"/>
          </a:xfrm>
          <a:prstGeom prst="rect">
            <a:avLst/>
          </a:prstGeom>
        </p:spPr>
        <p:txBody>
          <a:bodyPr lIns="0" tIns="0" rIns="0" bIns="0" rtlCol="0" anchor="t">
            <a:spAutoFit/>
          </a:bodyPr>
          <a:lstStyle/>
          <a:p>
            <a:pPr algn="ctr"/>
            <a:r>
              <a:rPr lang="en-US" sz="6000" b="1">
                <a:latin typeface="Times New Roman" panose="02020603050405020304" pitchFamily="18" charset="0"/>
                <a:cs typeface="Times New Roman" panose="02020603050405020304" pitchFamily="18" charset="0"/>
              </a:rPr>
              <a:t>3. Yếu tố siêu thực và yếu tố văn hóa trong bài thơ</a:t>
            </a:r>
            <a:endParaRPr lang="en-GB" sz="6000">
              <a:latin typeface="Times New Roman" panose="02020603050405020304" pitchFamily="18" charset="0"/>
              <a:cs typeface="Times New Roman" panose="02020603050405020304" pitchFamily="18" charset="0"/>
            </a:endParaRPr>
          </a:p>
        </p:txBody>
      </p:sp>
      <p:sp>
        <p:nvSpPr>
          <p:cNvPr id="11" name="Freeform 11"/>
          <p:cNvSpPr/>
          <p:nvPr/>
        </p:nvSpPr>
        <p:spPr>
          <a:xfrm>
            <a:off x="4461440" y="2530366"/>
            <a:ext cx="10016506" cy="5208583"/>
          </a:xfrm>
          <a:custGeom>
            <a:avLst/>
            <a:gdLst/>
            <a:ahLst/>
            <a:cxnLst/>
            <a:rect l="l" t="t" r="r" b="b"/>
            <a:pathLst>
              <a:path w="10016506" h="5208583">
                <a:moveTo>
                  <a:pt x="0" y="0"/>
                </a:moveTo>
                <a:lnTo>
                  <a:pt x="10016506" y="0"/>
                </a:lnTo>
                <a:lnTo>
                  <a:pt x="10016506" y="5208583"/>
                </a:lnTo>
                <a:lnTo>
                  <a:pt x="0" y="520858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413417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2192000" h="6858000">
                <a:moveTo>
                  <a:pt x="0" y="0"/>
                </a:moveTo>
                <a:lnTo>
                  <a:pt x="12192000" y="0"/>
                </a:lnTo>
                <a:lnTo>
                  <a:pt x="12192000" y="6858000"/>
                </a:lnTo>
                <a:lnTo>
                  <a:pt x="0" y="6858000"/>
                </a:lnTo>
                <a:lnTo>
                  <a:pt x="0" y="0"/>
                </a:lnTo>
                <a:close/>
              </a:path>
            </a:pathLst>
          </a:custGeom>
          <a:blipFill>
            <a:blip r:embed="rId2"/>
            <a:stretch>
              <a:fillRect t="-9222" b="-9222"/>
            </a:stretch>
          </a:blipFill>
        </p:spPr>
      </p:sp>
      <p:sp>
        <p:nvSpPr>
          <p:cNvPr id="3" name="Freeform 3"/>
          <p:cNvSpPr/>
          <p:nvPr/>
        </p:nvSpPr>
        <p:spPr>
          <a:xfrm>
            <a:off x="2172132" y="-2757749"/>
            <a:ext cx="13943736" cy="13943736"/>
          </a:xfrm>
          <a:custGeom>
            <a:avLst/>
            <a:gdLst/>
            <a:ahLst/>
            <a:cxnLst/>
            <a:rect l="l" t="t" r="r" b="b"/>
            <a:pathLst>
              <a:path w="9295824" h="9295824">
                <a:moveTo>
                  <a:pt x="0" y="0"/>
                </a:moveTo>
                <a:lnTo>
                  <a:pt x="9295824" y="0"/>
                </a:lnTo>
                <a:lnTo>
                  <a:pt x="9295824" y="9295824"/>
                </a:lnTo>
                <a:lnTo>
                  <a:pt x="0" y="929582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9" name="TextBox 9"/>
          <p:cNvSpPr txBox="1"/>
          <p:nvPr/>
        </p:nvSpPr>
        <p:spPr>
          <a:xfrm>
            <a:off x="6396225" y="7790833"/>
            <a:ext cx="5495550" cy="1207388"/>
          </a:xfrm>
          <a:prstGeom prst="rect">
            <a:avLst/>
          </a:prstGeom>
        </p:spPr>
        <p:txBody>
          <a:bodyPr lIns="76200" tIns="76200" rIns="76200" bIns="76200" rtlCol="0" anchor="ctr"/>
          <a:lstStyle/>
          <a:p>
            <a:pPr algn="ctr">
              <a:lnSpc>
                <a:spcPts val="5879"/>
              </a:lnSpc>
            </a:pPr>
            <a:endParaRPr sz="2700">
              <a:solidFill>
                <a:prstClr val="black"/>
              </a:solidFill>
            </a:endParaRPr>
          </a:p>
        </p:txBody>
      </p:sp>
      <p:grpSp>
        <p:nvGrpSpPr>
          <p:cNvPr id="11" name="Group 9"/>
          <p:cNvGrpSpPr/>
          <p:nvPr/>
        </p:nvGrpSpPr>
        <p:grpSpPr>
          <a:xfrm>
            <a:off x="355600" y="1618420"/>
            <a:ext cx="9601200" cy="7924800"/>
            <a:chOff x="0" y="0"/>
            <a:chExt cx="3372297" cy="1177641"/>
          </a:xfrm>
        </p:grpSpPr>
        <p:sp>
          <p:nvSpPr>
            <p:cNvPr id="12" name="Freeform 10"/>
            <p:cNvSpPr/>
            <p:nvPr/>
          </p:nvSpPr>
          <p:spPr>
            <a:xfrm>
              <a:off x="0" y="0"/>
              <a:ext cx="3372297" cy="1177641"/>
            </a:xfrm>
            <a:custGeom>
              <a:avLst/>
              <a:gdLst/>
              <a:ahLst/>
              <a:cxnLst/>
              <a:rect l="l" t="t" r="r" b="b"/>
              <a:pathLst>
                <a:path w="3372297" h="1177641">
                  <a:moveTo>
                    <a:pt x="30837" y="0"/>
                  </a:moveTo>
                  <a:lnTo>
                    <a:pt x="3341461" y="0"/>
                  </a:lnTo>
                  <a:cubicBezTo>
                    <a:pt x="3349639" y="0"/>
                    <a:pt x="3357482" y="3249"/>
                    <a:pt x="3363265" y="9032"/>
                  </a:cubicBezTo>
                  <a:cubicBezTo>
                    <a:pt x="3369048" y="14815"/>
                    <a:pt x="3372297" y="22658"/>
                    <a:pt x="3372297" y="30837"/>
                  </a:cubicBezTo>
                  <a:lnTo>
                    <a:pt x="3372297" y="1146805"/>
                  </a:lnTo>
                  <a:cubicBezTo>
                    <a:pt x="3372297" y="1163835"/>
                    <a:pt x="3358491" y="1177641"/>
                    <a:pt x="3341461" y="1177641"/>
                  </a:cubicBezTo>
                  <a:lnTo>
                    <a:pt x="30837" y="1177641"/>
                  </a:lnTo>
                  <a:cubicBezTo>
                    <a:pt x="13806" y="1177641"/>
                    <a:pt x="0" y="1163835"/>
                    <a:pt x="0" y="1146805"/>
                  </a:cubicBezTo>
                  <a:lnTo>
                    <a:pt x="0" y="30837"/>
                  </a:lnTo>
                  <a:cubicBezTo>
                    <a:pt x="0" y="13806"/>
                    <a:pt x="13806" y="0"/>
                    <a:pt x="30837" y="0"/>
                  </a:cubicBezTo>
                  <a:close/>
                </a:path>
              </a:pathLst>
            </a:custGeom>
            <a:solidFill>
              <a:srgbClr val="E8E0C8">
                <a:alpha val="84706"/>
              </a:srgbClr>
            </a:solidFill>
          </p:spPr>
        </p:sp>
        <p:sp>
          <p:nvSpPr>
            <p:cNvPr id="13" name="TextBox 11"/>
            <p:cNvSpPr txBox="1"/>
            <p:nvPr/>
          </p:nvSpPr>
          <p:spPr>
            <a:xfrm>
              <a:off x="0" y="-38100"/>
              <a:ext cx="3372297" cy="1215741"/>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5" name="Rectangle 4"/>
          <p:cNvSpPr/>
          <p:nvPr/>
        </p:nvSpPr>
        <p:spPr>
          <a:xfrm>
            <a:off x="584200" y="1788899"/>
            <a:ext cx="9144000" cy="1882567"/>
          </a:xfrm>
          <a:prstGeom prst="rect">
            <a:avLst/>
          </a:prstGeom>
        </p:spPr>
        <p:txBody>
          <a:bodyPr>
            <a:spAutoFit/>
          </a:bodyPr>
          <a:lstStyle/>
          <a:p>
            <a:pPr marR="30480" algn="ctr">
              <a:spcAft>
                <a:spcPts val="1000"/>
              </a:spcAft>
            </a:pPr>
            <a:r>
              <a:rPr lang="en-US" sz="36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Yếu tố siêu thực</a:t>
            </a:r>
            <a:endParaRPr lang="en-GB" sz="3600" b="1">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R="30480" algn="just">
              <a:spcAft>
                <a:spcPts val="1000"/>
              </a:spcAft>
            </a:pPr>
            <a:r>
              <a:rPr lang="en-US" sz="3600">
                <a:solidFill>
                  <a:prstClr val="black"/>
                </a:solidFill>
                <a:latin typeface="Times New Roman" panose="02020603050405020304" pitchFamily="18" charset="0"/>
                <a:ea typeface="Calibri" panose="020F0502020204030204" pitchFamily="34" charset="0"/>
                <a:cs typeface="Times New Roman" panose="02020603050405020304" pitchFamily="18" charset="0"/>
              </a:rPr>
              <a:t>1. Chỉ ra các yếu tố siêu thực rong bài thơ </a:t>
            </a:r>
            <a:r>
              <a:rPr lang="en-US" sz="3600"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Đàn ghi ta của </a:t>
            </a:r>
            <a:r>
              <a:rPr lang="en-US" sz="3600">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 điền vào bảng kiến thức sau: </a:t>
            </a:r>
            <a:endParaRPr lang="en-GB" sz="36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616599170"/>
              </p:ext>
            </p:extLst>
          </p:nvPr>
        </p:nvGraphicFramePr>
        <p:xfrm>
          <a:off x="865156" y="3927856"/>
          <a:ext cx="8805676" cy="3532571"/>
        </p:xfrm>
        <a:graphic>
          <a:graphicData uri="http://schemas.openxmlformats.org/drawingml/2006/table">
            <a:tbl>
              <a:tblPr firstRow="1" firstCol="1" bandRow="1"/>
              <a:tblGrid>
                <a:gridCol w="4402838"/>
                <a:gridCol w="4402838"/>
              </a:tblGrid>
              <a:tr h="0">
                <a:tc>
                  <a:txBody>
                    <a:bodyPr/>
                    <a:lstStyle/>
                    <a:p>
                      <a:pPr algn="ctr">
                        <a:lnSpc>
                          <a:spcPct val="115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Các yếu tố siêu thực trong </a:t>
                      </a:r>
                      <a:r>
                        <a:rPr lang="vi-VN" sz="3600" smtClean="0">
                          <a:effectLst/>
                          <a:latin typeface="Times New Roman" panose="02020603050405020304" pitchFamily="18" charset="0"/>
                          <a:ea typeface="Times New Roman" panose="02020603050405020304" pitchFamily="18" charset="0"/>
                          <a:cs typeface="Times New Roman" panose="02020603050405020304" pitchFamily="18" charset="0"/>
                        </a:rPr>
                        <a:t>thơ</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Biểu hiện cụ thể trong </a:t>
                      </a:r>
                      <a:r>
                        <a:rPr lang="vi-VN" sz="3600" i="1">
                          <a:effectLst/>
                          <a:latin typeface="Times New Roman" panose="02020603050405020304" pitchFamily="18" charset="0"/>
                          <a:ea typeface="Times New Roman" panose="02020603050405020304" pitchFamily="18" charset="0"/>
                          <a:cs typeface="Times New Roman" panose="02020603050405020304" pitchFamily="18" charset="0"/>
                        </a:rPr>
                        <a:t>Đàn ghi ta của Lorca</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Hình ảnh thơ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Dòng thơ/câu thơ</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Từ ngữ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Biện pháp nghệ thuật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5" name="Rectangle 14"/>
          <p:cNvSpPr/>
          <p:nvPr/>
        </p:nvSpPr>
        <p:spPr>
          <a:xfrm>
            <a:off x="526400" y="7678630"/>
            <a:ext cx="9201800" cy="1754326"/>
          </a:xfrm>
          <a:prstGeom prst="rect">
            <a:avLst/>
          </a:prstGeom>
        </p:spPr>
        <p:txBody>
          <a:bodyPr wrap="square">
            <a:spAutoFit/>
          </a:bodyPr>
          <a:lstStyle/>
          <a:p>
            <a:pPr algn="just"/>
            <a:r>
              <a:rPr lang="en-US" sz="3600">
                <a:solidFill>
                  <a:prstClr val="black"/>
                </a:solidFill>
                <a:latin typeface="Times New Roman" panose="02020603050405020304" pitchFamily="18" charset="0"/>
                <a:ea typeface="Calibri" panose="020F0502020204030204" pitchFamily="34" charset="0"/>
              </a:rPr>
              <a:t>2. Nêu tác dụng của yếu tố siêu thực trong việc thể hiện nội dung, hình thức của tác phẩm nghệ thuật. </a:t>
            </a:r>
            <a:endParaRPr lang="en-GB" sz="3600">
              <a:solidFill>
                <a:prstClr val="black"/>
              </a:solidFill>
            </a:endParaRPr>
          </a:p>
        </p:txBody>
      </p:sp>
      <p:grpSp>
        <p:nvGrpSpPr>
          <p:cNvPr id="16" name="Group 9"/>
          <p:cNvGrpSpPr/>
          <p:nvPr/>
        </p:nvGrpSpPr>
        <p:grpSpPr>
          <a:xfrm>
            <a:off x="10255899" y="1658411"/>
            <a:ext cx="7652399" cy="7884809"/>
            <a:chOff x="0" y="0"/>
            <a:chExt cx="3372297" cy="1177641"/>
          </a:xfrm>
        </p:grpSpPr>
        <p:sp>
          <p:nvSpPr>
            <p:cNvPr id="17" name="Freeform 10"/>
            <p:cNvSpPr/>
            <p:nvPr/>
          </p:nvSpPr>
          <p:spPr>
            <a:xfrm>
              <a:off x="0" y="0"/>
              <a:ext cx="3372297" cy="1177641"/>
            </a:xfrm>
            <a:custGeom>
              <a:avLst/>
              <a:gdLst/>
              <a:ahLst/>
              <a:cxnLst/>
              <a:rect l="l" t="t" r="r" b="b"/>
              <a:pathLst>
                <a:path w="3372297" h="1177641">
                  <a:moveTo>
                    <a:pt x="30837" y="0"/>
                  </a:moveTo>
                  <a:lnTo>
                    <a:pt x="3341461" y="0"/>
                  </a:lnTo>
                  <a:cubicBezTo>
                    <a:pt x="3349639" y="0"/>
                    <a:pt x="3357482" y="3249"/>
                    <a:pt x="3363265" y="9032"/>
                  </a:cubicBezTo>
                  <a:cubicBezTo>
                    <a:pt x="3369048" y="14815"/>
                    <a:pt x="3372297" y="22658"/>
                    <a:pt x="3372297" y="30837"/>
                  </a:cubicBezTo>
                  <a:lnTo>
                    <a:pt x="3372297" y="1146805"/>
                  </a:lnTo>
                  <a:cubicBezTo>
                    <a:pt x="3372297" y="1163835"/>
                    <a:pt x="3358491" y="1177641"/>
                    <a:pt x="3341461" y="1177641"/>
                  </a:cubicBezTo>
                  <a:lnTo>
                    <a:pt x="30837" y="1177641"/>
                  </a:lnTo>
                  <a:cubicBezTo>
                    <a:pt x="13806" y="1177641"/>
                    <a:pt x="0" y="1163835"/>
                    <a:pt x="0" y="1146805"/>
                  </a:cubicBezTo>
                  <a:lnTo>
                    <a:pt x="0" y="30837"/>
                  </a:lnTo>
                  <a:cubicBezTo>
                    <a:pt x="0" y="13806"/>
                    <a:pt x="13806" y="0"/>
                    <a:pt x="30837" y="0"/>
                  </a:cubicBezTo>
                  <a:close/>
                </a:path>
              </a:pathLst>
            </a:custGeom>
            <a:solidFill>
              <a:srgbClr val="E8E0C8">
                <a:alpha val="84706"/>
              </a:srgbClr>
            </a:solidFill>
          </p:spPr>
        </p:sp>
        <p:sp>
          <p:nvSpPr>
            <p:cNvPr id="18" name="TextBox 11"/>
            <p:cNvSpPr txBox="1"/>
            <p:nvPr/>
          </p:nvSpPr>
          <p:spPr>
            <a:xfrm>
              <a:off x="0" y="-38100"/>
              <a:ext cx="3372297" cy="1215741"/>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aphicFrame>
        <p:nvGraphicFramePr>
          <p:cNvPr id="19" name="Table 18"/>
          <p:cNvGraphicFramePr>
            <a:graphicFrameLocks noGrp="1"/>
          </p:cNvGraphicFramePr>
          <p:nvPr>
            <p:extLst>
              <p:ext uri="{D42A27DB-BD31-4B8C-83A1-F6EECF244321}">
                <p14:modId xmlns:p14="http://schemas.microsoft.com/office/powerpoint/2010/main" val="2241336178"/>
              </p:ext>
            </p:extLst>
          </p:nvPr>
        </p:nvGraphicFramePr>
        <p:xfrm>
          <a:off x="10516896" y="1971482"/>
          <a:ext cx="7162802" cy="7132320"/>
        </p:xfrm>
        <a:graphic>
          <a:graphicData uri="http://schemas.openxmlformats.org/drawingml/2006/table">
            <a:tbl>
              <a:tblPr firstRow="1" firstCol="1" bandRow="1"/>
              <a:tblGrid>
                <a:gridCol w="7162802"/>
              </a:tblGrid>
              <a:tr h="0">
                <a:tc>
                  <a:txBody>
                    <a:bodyPr/>
                    <a:lstStyle/>
                    <a:p>
                      <a:pPr algn="ctr">
                        <a:lnSpc>
                          <a:spcPct val="100000"/>
                        </a:lnSpc>
                        <a:spcAft>
                          <a:spcPts val="0"/>
                        </a:spcAft>
                      </a:pPr>
                      <a:r>
                        <a:rPr lang="en-GB" sz="360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b="1" spc="-55">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Yếu tố văn hóa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vi-VN" sz="3600" b="1" spc="-55">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Nhóm 2,4,6</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3600" spc="-55">
                          <a:effectLst/>
                          <a:latin typeface="Times New Roman" panose="02020603050405020304" pitchFamily="18" charset="0"/>
                          <a:ea typeface="Times New Roman" panose="02020603050405020304" pitchFamily="18" charset="0"/>
                          <a:cs typeface="Times New Roman" panose="02020603050405020304" pitchFamily="18" charset="0"/>
                        </a:rPr>
                        <a:t>Đọc bài thơ và thực hiện các yêu cầu sau: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marR="30480" algn="just">
                        <a:lnSpc>
                          <a:spcPct val="100000"/>
                        </a:lnSpc>
                        <a:spcAft>
                          <a:spcPts val="0"/>
                        </a:spcAft>
                      </a:pPr>
                      <a:r>
                        <a:rPr lang="vi-VN" sz="3600" spc="-55">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1. </a:t>
                      </a:r>
                      <a:r>
                        <a:rPr lang="vi-VN" sz="3600">
                          <a:effectLst/>
                          <a:latin typeface="Times New Roman" panose="02020603050405020304" pitchFamily="18" charset="0"/>
                          <a:ea typeface="Calibri" panose="020F0502020204030204" pitchFamily="34" charset="0"/>
                          <a:cs typeface="Times New Roman" panose="02020603050405020304" pitchFamily="18" charset="0"/>
                        </a:rPr>
                        <a:t>Xác định và phân tích tác dụng của các yếu tố văn hóa dân gian Tây Ban Nha được Thanh Thảo sử dụng trong bài thơ.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marR="30480" algn="just">
                        <a:lnSpc>
                          <a:spcPct val="100000"/>
                        </a:lnSpc>
                        <a:spcAft>
                          <a:spcPts val="0"/>
                        </a:spcAft>
                      </a:pPr>
                      <a:r>
                        <a:rPr lang="vi-VN" sz="3600">
                          <a:effectLst/>
                          <a:latin typeface="Times New Roman" panose="02020603050405020304" pitchFamily="18" charset="0"/>
                          <a:ea typeface="Calibri" panose="020F0502020204030204" pitchFamily="34" charset="0"/>
                          <a:cs typeface="Times New Roman" panose="02020603050405020304" pitchFamily="18" charset="0"/>
                        </a:rPr>
                        <a:t>2. Hãy liên hệ đến một bài thơ có sử dụng yếu tố văn hóa văn học dân gian mà em biết. Từ đó nêu lên hiệu quả về việc sử dụng các yếu tố dân gian  </a:t>
                      </a: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trong thơ ca.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9244117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3672" y="-370200"/>
            <a:ext cx="19271100" cy="11027401"/>
            <a:chOff x="0" y="0"/>
            <a:chExt cx="25694800" cy="14703201"/>
          </a:xfrm>
        </p:grpSpPr>
        <p:sp>
          <p:nvSpPr>
            <p:cNvPr id="3" name="Freeform 3"/>
            <p:cNvSpPr/>
            <p:nvPr/>
          </p:nvSpPr>
          <p:spPr>
            <a:xfrm>
              <a:off x="12817903" y="7351601"/>
              <a:ext cx="12876897" cy="7351601"/>
            </a:xfrm>
            <a:custGeom>
              <a:avLst/>
              <a:gdLst/>
              <a:ahLst/>
              <a:cxnLst/>
              <a:rect l="l" t="t" r="r" b="b"/>
              <a:pathLst>
                <a:path w="12876897" h="7351601">
                  <a:moveTo>
                    <a:pt x="0" y="0"/>
                  </a:moveTo>
                  <a:lnTo>
                    <a:pt x="12876897" y="0"/>
                  </a:lnTo>
                  <a:lnTo>
                    <a:pt x="12876897" y="7351600"/>
                  </a:lnTo>
                  <a:lnTo>
                    <a:pt x="0" y="7351600"/>
                  </a:lnTo>
                  <a:lnTo>
                    <a:pt x="0" y="0"/>
                  </a:lnTo>
                  <a:close/>
                </a:path>
              </a:pathLst>
            </a:custGeom>
            <a:blipFill>
              <a:blip r:embed="rId2"/>
              <a:stretch>
                <a:fillRect l="-99280" t="-123209" b="-23529"/>
              </a:stretch>
            </a:blipFill>
          </p:spPr>
        </p:sp>
        <p:sp>
          <p:nvSpPr>
            <p:cNvPr id="4" name="Freeform 4"/>
            <p:cNvSpPr/>
            <p:nvPr/>
          </p:nvSpPr>
          <p:spPr>
            <a:xfrm>
              <a:off x="12817903" y="11790"/>
              <a:ext cx="12876897" cy="7599889"/>
            </a:xfrm>
            <a:custGeom>
              <a:avLst/>
              <a:gdLst/>
              <a:ahLst/>
              <a:cxnLst/>
              <a:rect l="l" t="t" r="r" b="b"/>
              <a:pathLst>
                <a:path w="12876897" h="7599889">
                  <a:moveTo>
                    <a:pt x="0" y="0"/>
                  </a:moveTo>
                  <a:lnTo>
                    <a:pt x="12876897" y="0"/>
                  </a:lnTo>
                  <a:lnTo>
                    <a:pt x="12876897" y="7599889"/>
                  </a:lnTo>
                  <a:lnTo>
                    <a:pt x="0" y="7599889"/>
                  </a:lnTo>
                  <a:lnTo>
                    <a:pt x="0" y="0"/>
                  </a:lnTo>
                  <a:close/>
                </a:path>
              </a:pathLst>
            </a:custGeom>
            <a:blipFill>
              <a:blip r:embed="rId2"/>
              <a:stretch>
                <a:fillRect l="-99280" t="-22761" b="-115916"/>
              </a:stretch>
            </a:blipFill>
          </p:spPr>
        </p:sp>
        <p:sp>
          <p:nvSpPr>
            <p:cNvPr id="5" name="Freeform 5"/>
            <p:cNvSpPr/>
            <p:nvPr/>
          </p:nvSpPr>
          <p:spPr>
            <a:xfrm>
              <a:off x="0" y="0"/>
              <a:ext cx="12830603" cy="7611679"/>
            </a:xfrm>
            <a:custGeom>
              <a:avLst/>
              <a:gdLst/>
              <a:ahLst/>
              <a:cxnLst/>
              <a:rect l="l" t="t" r="r" b="b"/>
              <a:pathLst>
                <a:path w="12830603" h="7611679">
                  <a:moveTo>
                    <a:pt x="0" y="0"/>
                  </a:moveTo>
                  <a:lnTo>
                    <a:pt x="12830603" y="0"/>
                  </a:lnTo>
                  <a:lnTo>
                    <a:pt x="12830603" y="7611679"/>
                  </a:lnTo>
                  <a:lnTo>
                    <a:pt x="0" y="7611679"/>
                  </a:lnTo>
                  <a:lnTo>
                    <a:pt x="0" y="0"/>
                  </a:lnTo>
                  <a:close/>
                </a:path>
              </a:pathLst>
            </a:custGeom>
            <a:blipFill>
              <a:blip r:embed="rId2"/>
              <a:stretch>
                <a:fillRect t="-22725" r="-100000" b="-115582"/>
              </a:stretch>
            </a:blipFill>
          </p:spPr>
        </p:sp>
        <p:sp>
          <p:nvSpPr>
            <p:cNvPr id="6" name="Freeform 6"/>
            <p:cNvSpPr/>
            <p:nvPr/>
          </p:nvSpPr>
          <p:spPr>
            <a:xfrm>
              <a:off x="46294" y="7611679"/>
              <a:ext cx="12784309" cy="7079732"/>
            </a:xfrm>
            <a:custGeom>
              <a:avLst/>
              <a:gdLst/>
              <a:ahLst/>
              <a:cxnLst/>
              <a:rect l="l" t="t" r="r" b="b"/>
              <a:pathLst>
                <a:path w="12784309" h="7079732">
                  <a:moveTo>
                    <a:pt x="0" y="0"/>
                  </a:moveTo>
                  <a:lnTo>
                    <a:pt x="12784309" y="0"/>
                  </a:lnTo>
                  <a:lnTo>
                    <a:pt x="12784309" y="7079732"/>
                  </a:lnTo>
                  <a:lnTo>
                    <a:pt x="0" y="7079732"/>
                  </a:lnTo>
                  <a:lnTo>
                    <a:pt x="0" y="0"/>
                  </a:lnTo>
                  <a:close/>
                </a:path>
              </a:pathLst>
            </a:custGeom>
            <a:blipFill>
              <a:blip r:embed="rId2"/>
              <a:stretch>
                <a:fillRect t="-131780" r="-100724" b="-24433"/>
              </a:stretch>
            </a:blipFill>
          </p:spPr>
        </p:sp>
      </p:grpSp>
      <p:grpSp>
        <p:nvGrpSpPr>
          <p:cNvPr id="9" name="Group 9"/>
          <p:cNvGrpSpPr/>
          <p:nvPr/>
        </p:nvGrpSpPr>
        <p:grpSpPr>
          <a:xfrm>
            <a:off x="457200" y="1585818"/>
            <a:ext cx="8534400" cy="3329082"/>
            <a:chOff x="0" y="0"/>
            <a:chExt cx="3406825" cy="890149"/>
          </a:xfrm>
        </p:grpSpPr>
        <p:sp>
          <p:nvSpPr>
            <p:cNvPr id="10" name="Freeform 10"/>
            <p:cNvSpPr/>
            <p:nvPr/>
          </p:nvSpPr>
          <p:spPr>
            <a:xfrm>
              <a:off x="0" y="0"/>
              <a:ext cx="3406825" cy="890149"/>
            </a:xfrm>
            <a:custGeom>
              <a:avLst/>
              <a:gdLst/>
              <a:ahLst/>
              <a:cxnLst/>
              <a:rect l="l" t="t" r="r" b="b"/>
              <a:pathLst>
                <a:path w="3406825" h="890149">
                  <a:moveTo>
                    <a:pt x="30524" y="0"/>
                  </a:moveTo>
                  <a:lnTo>
                    <a:pt x="3376301" y="0"/>
                  </a:lnTo>
                  <a:cubicBezTo>
                    <a:pt x="3393159" y="0"/>
                    <a:pt x="3406825" y="13666"/>
                    <a:pt x="3406825" y="30524"/>
                  </a:cubicBezTo>
                  <a:lnTo>
                    <a:pt x="3406825" y="859625"/>
                  </a:lnTo>
                  <a:cubicBezTo>
                    <a:pt x="3406825" y="876483"/>
                    <a:pt x="3393159" y="890149"/>
                    <a:pt x="3376301" y="890149"/>
                  </a:cubicBezTo>
                  <a:lnTo>
                    <a:pt x="30524" y="890149"/>
                  </a:lnTo>
                  <a:cubicBezTo>
                    <a:pt x="13666" y="890149"/>
                    <a:pt x="0" y="876483"/>
                    <a:pt x="0" y="859625"/>
                  </a:cubicBezTo>
                  <a:lnTo>
                    <a:pt x="0" y="30524"/>
                  </a:lnTo>
                  <a:cubicBezTo>
                    <a:pt x="0" y="13666"/>
                    <a:pt x="13666" y="0"/>
                    <a:pt x="30524" y="0"/>
                  </a:cubicBezTo>
                  <a:close/>
                </a:path>
              </a:pathLst>
            </a:custGeom>
            <a:solidFill>
              <a:srgbClr val="E8E0C8">
                <a:alpha val="84706"/>
              </a:srgbClr>
            </a:solidFill>
          </p:spPr>
        </p:sp>
        <p:sp>
          <p:nvSpPr>
            <p:cNvPr id="11" name="TextBox 11"/>
            <p:cNvSpPr txBox="1"/>
            <p:nvPr/>
          </p:nvSpPr>
          <p:spPr>
            <a:xfrm>
              <a:off x="0" y="-38100"/>
              <a:ext cx="3406825" cy="928249"/>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4" name="TextBox 24"/>
          <p:cNvSpPr txBox="1"/>
          <p:nvPr/>
        </p:nvSpPr>
        <p:spPr>
          <a:xfrm>
            <a:off x="1237489" y="535755"/>
            <a:ext cx="16398363" cy="923330"/>
          </a:xfrm>
          <a:prstGeom prst="rect">
            <a:avLst/>
          </a:prstGeom>
        </p:spPr>
        <p:txBody>
          <a:bodyPr lIns="0" tIns="0" rIns="0" bIns="0" rtlCol="0" anchor="t">
            <a:spAutoFit/>
          </a:bodyPr>
          <a:lstStyle/>
          <a:p>
            <a:pPr algn="ctr"/>
            <a:r>
              <a:rPr lang="en-US" sz="6000" b="1">
                <a:solidFill>
                  <a:srgbClr val="FFFF00"/>
                </a:solidFill>
                <a:latin typeface="Times New Roman" panose="02020603050405020304" pitchFamily="18" charset="0"/>
                <a:cs typeface="Times New Roman" panose="02020603050405020304" pitchFamily="18" charset="0"/>
              </a:rPr>
              <a:t>a. Yếu tố siêu thực</a:t>
            </a:r>
            <a:endParaRPr lang="en-GB" sz="6000">
              <a:solidFill>
                <a:srgbClr val="FFFF00"/>
              </a:solidFill>
              <a:latin typeface="Times New Roman" panose="02020603050405020304" pitchFamily="18" charset="0"/>
              <a:cs typeface="Times New Roman" panose="02020603050405020304" pitchFamily="18" charset="0"/>
            </a:endParaRPr>
          </a:p>
        </p:txBody>
      </p:sp>
      <p:sp>
        <p:nvSpPr>
          <p:cNvPr id="31" name="Freeform 10"/>
          <p:cNvSpPr/>
          <p:nvPr/>
        </p:nvSpPr>
        <p:spPr>
          <a:xfrm>
            <a:off x="457200" y="5109958"/>
            <a:ext cx="8534400" cy="5005012"/>
          </a:xfrm>
          <a:custGeom>
            <a:avLst/>
            <a:gdLst/>
            <a:ahLst/>
            <a:cxnLst/>
            <a:rect l="l" t="t" r="r" b="b"/>
            <a:pathLst>
              <a:path w="3406825" h="890149">
                <a:moveTo>
                  <a:pt x="30524" y="0"/>
                </a:moveTo>
                <a:lnTo>
                  <a:pt x="3376301" y="0"/>
                </a:lnTo>
                <a:cubicBezTo>
                  <a:pt x="3393159" y="0"/>
                  <a:pt x="3406825" y="13666"/>
                  <a:pt x="3406825" y="30524"/>
                </a:cubicBezTo>
                <a:lnTo>
                  <a:pt x="3406825" y="859625"/>
                </a:lnTo>
                <a:cubicBezTo>
                  <a:pt x="3406825" y="876483"/>
                  <a:pt x="3393159" y="890149"/>
                  <a:pt x="3376301" y="890149"/>
                </a:cubicBezTo>
                <a:lnTo>
                  <a:pt x="30524" y="890149"/>
                </a:lnTo>
                <a:cubicBezTo>
                  <a:pt x="13666" y="890149"/>
                  <a:pt x="0" y="876483"/>
                  <a:pt x="0" y="859625"/>
                </a:cubicBezTo>
                <a:lnTo>
                  <a:pt x="0" y="30524"/>
                </a:lnTo>
                <a:cubicBezTo>
                  <a:pt x="0" y="13666"/>
                  <a:pt x="13666" y="0"/>
                  <a:pt x="30524" y="0"/>
                </a:cubicBezTo>
                <a:close/>
              </a:path>
            </a:pathLst>
          </a:custGeom>
          <a:solidFill>
            <a:srgbClr val="E8E0C8">
              <a:alpha val="84706"/>
            </a:srgbClr>
          </a:solidFill>
        </p:spPr>
      </p:sp>
      <p:grpSp>
        <p:nvGrpSpPr>
          <p:cNvPr id="32" name="Group 9"/>
          <p:cNvGrpSpPr/>
          <p:nvPr/>
        </p:nvGrpSpPr>
        <p:grpSpPr>
          <a:xfrm>
            <a:off x="9165771" y="1585818"/>
            <a:ext cx="8665029" cy="3329082"/>
            <a:chOff x="0" y="0"/>
            <a:chExt cx="3406825" cy="890149"/>
          </a:xfrm>
        </p:grpSpPr>
        <p:sp>
          <p:nvSpPr>
            <p:cNvPr id="33" name="Freeform 10"/>
            <p:cNvSpPr/>
            <p:nvPr/>
          </p:nvSpPr>
          <p:spPr>
            <a:xfrm>
              <a:off x="0" y="0"/>
              <a:ext cx="3406825" cy="890149"/>
            </a:xfrm>
            <a:custGeom>
              <a:avLst/>
              <a:gdLst/>
              <a:ahLst/>
              <a:cxnLst/>
              <a:rect l="l" t="t" r="r" b="b"/>
              <a:pathLst>
                <a:path w="3406825" h="890149">
                  <a:moveTo>
                    <a:pt x="30524" y="0"/>
                  </a:moveTo>
                  <a:lnTo>
                    <a:pt x="3376301" y="0"/>
                  </a:lnTo>
                  <a:cubicBezTo>
                    <a:pt x="3393159" y="0"/>
                    <a:pt x="3406825" y="13666"/>
                    <a:pt x="3406825" y="30524"/>
                  </a:cubicBezTo>
                  <a:lnTo>
                    <a:pt x="3406825" y="859625"/>
                  </a:lnTo>
                  <a:cubicBezTo>
                    <a:pt x="3406825" y="876483"/>
                    <a:pt x="3393159" y="890149"/>
                    <a:pt x="3376301" y="890149"/>
                  </a:cubicBezTo>
                  <a:lnTo>
                    <a:pt x="30524" y="890149"/>
                  </a:lnTo>
                  <a:cubicBezTo>
                    <a:pt x="13666" y="890149"/>
                    <a:pt x="0" y="876483"/>
                    <a:pt x="0" y="859625"/>
                  </a:cubicBezTo>
                  <a:lnTo>
                    <a:pt x="0" y="30524"/>
                  </a:lnTo>
                  <a:cubicBezTo>
                    <a:pt x="0" y="13666"/>
                    <a:pt x="13666" y="0"/>
                    <a:pt x="30524" y="0"/>
                  </a:cubicBezTo>
                  <a:close/>
                </a:path>
              </a:pathLst>
            </a:custGeom>
            <a:solidFill>
              <a:srgbClr val="E8E0C8">
                <a:alpha val="84706"/>
              </a:srgbClr>
            </a:solidFill>
          </p:spPr>
        </p:sp>
        <p:sp>
          <p:nvSpPr>
            <p:cNvPr id="34" name="TextBox 11"/>
            <p:cNvSpPr txBox="1"/>
            <p:nvPr/>
          </p:nvSpPr>
          <p:spPr>
            <a:xfrm>
              <a:off x="0" y="-38100"/>
              <a:ext cx="3406825" cy="928249"/>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35" name="Freeform 10"/>
          <p:cNvSpPr/>
          <p:nvPr/>
        </p:nvSpPr>
        <p:spPr>
          <a:xfrm>
            <a:off x="9231949" y="5179257"/>
            <a:ext cx="8598851" cy="4917243"/>
          </a:xfrm>
          <a:custGeom>
            <a:avLst/>
            <a:gdLst/>
            <a:ahLst/>
            <a:cxnLst/>
            <a:rect l="l" t="t" r="r" b="b"/>
            <a:pathLst>
              <a:path w="3406825" h="890149">
                <a:moveTo>
                  <a:pt x="30524" y="0"/>
                </a:moveTo>
                <a:lnTo>
                  <a:pt x="3376301" y="0"/>
                </a:lnTo>
                <a:cubicBezTo>
                  <a:pt x="3393159" y="0"/>
                  <a:pt x="3406825" y="13666"/>
                  <a:pt x="3406825" y="30524"/>
                </a:cubicBezTo>
                <a:lnTo>
                  <a:pt x="3406825" y="859625"/>
                </a:lnTo>
                <a:cubicBezTo>
                  <a:pt x="3406825" y="876483"/>
                  <a:pt x="3393159" y="890149"/>
                  <a:pt x="3376301" y="890149"/>
                </a:cubicBezTo>
                <a:lnTo>
                  <a:pt x="30524" y="890149"/>
                </a:lnTo>
                <a:cubicBezTo>
                  <a:pt x="13666" y="890149"/>
                  <a:pt x="0" y="876483"/>
                  <a:pt x="0" y="859625"/>
                </a:cubicBezTo>
                <a:lnTo>
                  <a:pt x="0" y="30524"/>
                </a:lnTo>
                <a:cubicBezTo>
                  <a:pt x="0" y="13666"/>
                  <a:pt x="13666" y="0"/>
                  <a:pt x="30524" y="0"/>
                </a:cubicBezTo>
                <a:close/>
              </a:path>
            </a:pathLst>
          </a:custGeom>
          <a:solidFill>
            <a:srgbClr val="E8E0C8">
              <a:alpha val="84706"/>
            </a:srgbClr>
          </a:solidFill>
        </p:spPr>
      </p:sp>
      <p:sp>
        <p:nvSpPr>
          <p:cNvPr id="36" name="Rectangle 35"/>
          <p:cNvSpPr/>
          <p:nvPr/>
        </p:nvSpPr>
        <p:spPr>
          <a:xfrm>
            <a:off x="603977" y="2365040"/>
            <a:ext cx="8240846" cy="1200329"/>
          </a:xfrm>
          <a:prstGeom prst="rect">
            <a:avLst/>
          </a:prstGeom>
        </p:spPr>
        <p:txBody>
          <a:bodyPr wrap="square">
            <a:spAutoFit/>
          </a:bodyPr>
          <a:lstStyle/>
          <a:p>
            <a:pPr algn="just"/>
            <a:r>
              <a:rPr lang="en-US" sz="3600" b="1" i="1">
                <a:latin typeface="Times New Roman" panose="02020603050405020304" pitchFamily="18" charset="0"/>
                <a:cs typeface="Times New Roman" panose="02020603050405020304" pitchFamily="18" charset="0"/>
              </a:rPr>
              <a:t>Áo choàng bê bết đỏ</a:t>
            </a:r>
            <a:r>
              <a:rPr lang="en-US" sz="3600">
                <a:latin typeface="Times New Roman" panose="02020603050405020304" pitchFamily="18" charset="0"/>
                <a:cs typeface="Times New Roman" panose="02020603050405020304" pitchFamily="18" charset="0"/>
              </a:rPr>
              <a:t>: Gợi cảnh tượng khủng khiếp về cái chết của Lor-ca.</a:t>
            </a:r>
            <a:endParaRPr lang="en-GB" sz="3600">
              <a:solidFill>
                <a:prstClr val="black"/>
              </a:solidFill>
              <a:latin typeface="Times New Roman" panose="02020603050405020304" pitchFamily="18" charset="0"/>
              <a:cs typeface="Times New Roman" panose="02020603050405020304" pitchFamily="18" charset="0"/>
            </a:endParaRPr>
          </a:p>
        </p:txBody>
      </p:sp>
      <p:sp>
        <p:nvSpPr>
          <p:cNvPr id="37" name="Rectangle 36"/>
          <p:cNvSpPr/>
          <p:nvPr/>
        </p:nvSpPr>
        <p:spPr>
          <a:xfrm>
            <a:off x="9303647" y="1850175"/>
            <a:ext cx="8152351" cy="2862322"/>
          </a:xfrm>
          <a:prstGeom prst="rect">
            <a:avLst/>
          </a:prstGeom>
        </p:spPr>
        <p:txBody>
          <a:bodyPr wrap="square">
            <a:spAutoFit/>
          </a:bodyPr>
          <a:lstStyle/>
          <a:p>
            <a:pPr algn="just"/>
            <a:r>
              <a:rPr lang="en-US" sz="3600" b="1" i="1">
                <a:latin typeface="Times New Roman" panose="02020603050405020304" pitchFamily="18" charset="0"/>
                <a:cs typeface="Times New Roman" panose="02020603050405020304" pitchFamily="18" charset="0"/>
              </a:rPr>
              <a:t>Tiếng ghi ta nâu</a:t>
            </a:r>
            <a:r>
              <a:rPr lang="en-US" sz="3600">
                <a:latin typeface="Times New Roman" panose="02020603050405020304" pitchFamily="18" charset="0"/>
                <a:cs typeface="Times New Roman" panose="02020603050405020304" pitchFamily="18" charset="0"/>
              </a:rPr>
              <a:t>: trầm tĩnh, nghĩ suy (màu ấm nóng); </a:t>
            </a:r>
            <a:r>
              <a:rPr lang="en-US" sz="3600" i="1">
                <a:latin typeface="Times New Roman" panose="02020603050405020304" pitchFamily="18" charset="0"/>
                <a:cs typeface="Times New Roman" panose="02020603050405020304" pitchFamily="18" charset="0"/>
              </a:rPr>
              <a:t>tiếng ghi ta lá xanh</a:t>
            </a:r>
            <a:r>
              <a:rPr lang="en-US" sz="3600">
                <a:latin typeface="Times New Roman" panose="02020603050405020304" pitchFamily="18" charset="0"/>
                <a:cs typeface="Times New Roman" panose="02020603050405020304" pitchFamily="18" charset="0"/>
              </a:rPr>
              <a:t>: thiết tha, hi vọng; ti</a:t>
            </a:r>
            <a:r>
              <a:rPr lang="en-US" sz="3600" i="1">
                <a:latin typeface="Times New Roman" panose="02020603050405020304" pitchFamily="18" charset="0"/>
                <a:cs typeface="Times New Roman" panose="02020603050405020304" pitchFamily="18" charset="0"/>
              </a:rPr>
              <a:t>ếng ghi ta tròn bọt nước vỡ tan</a:t>
            </a:r>
            <a:r>
              <a:rPr lang="en-US" sz="3600">
                <a:latin typeface="Times New Roman" panose="02020603050405020304" pitchFamily="18" charset="0"/>
                <a:cs typeface="Times New Roman" panose="02020603050405020304" pitchFamily="18" charset="0"/>
              </a:rPr>
              <a:t>: bàng hoàng, tức tưởi; </a:t>
            </a:r>
            <a:r>
              <a:rPr lang="en-US" sz="3600" i="1">
                <a:latin typeface="Times New Roman" panose="02020603050405020304" pitchFamily="18" charset="0"/>
                <a:cs typeface="Times New Roman" panose="02020603050405020304" pitchFamily="18" charset="0"/>
              </a:rPr>
              <a:t>tiếng ghi ta ròng ròng máu chảy</a:t>
            </a:r>
            <a:r>
              <a:rPr lang="en-US" sz="3600">
                <a:latin typeface="Times New Roman" panose="02020603050405020304" pitchFamily="18" charset="0"/>
                <a:cs typeface="Times New Roman" panose="02020603050405020304" pitchFamily="18" charset="0"/>
              </a:rPr>
              <a:t>: sự đau đớn, nghẹn ngào.</a:t>
            </a:r>
            <a:endParaRPr lang="en-GB" sz="3600">
              <a:latin typeface="Times New Roman" panose="02020603050405020304" pitchFamily="18" charset="0"/>
              <a:cs typeface="Times New Roman" panose="02020603050405020304" pitchFamily="18" charset="0"/>
            </a:endParaRPr>
          </a:p>
        </p:txBody>
      </p:sp>
      <p:sp>
        <p:nvSpPr>
          <p:cNvPr id="38" name="Rectangle 37"/>
          <p:cNvSpPr/>
          <p:nvPr/>
        </p:nvSpPr>
        <p:spPr>
          <a:xfrm>
            <a:off x="761640" y="5329715"/>
            <a:ext cx="7856217" cy="4524315"/>
          </a:xfrm>
          <a:prstGeom prst="rect">
            <a:avLst/>
          </a:prstGeom>
        </p:spPr>
        <p:txBody>
          <a:bodyPr wrap="square">
            <a:spAutoFit/>
          </a:bodyPr>
          <a:lstStyle/>
          <a:p>
            <a:pPr algn="just"/>
            <a:r>
              <a:rPr lang="vi-VN" sz="3600" b="1" i="1">
                <a:latin typeface="Times New Roman" panose="02020603050405020304" pitchFamily="18" charset="0"/>
                <a:cs typeface="Times New Roman" panose="02020603050405020304" pitchFamily="18" charset="0"/>
              </a:rPr>
              <a:t>G</a:t>
            </a:r>
            <a:r>
              <a:rPr lang="en-US" sz="3600" b="1" i="1" smtClean="0">
                <a:latin typeface="Times New Roman" panose="02020603050405020304" pitchFamily="18" charset="0"/>
                <a:cs typeface="Times New Roman" panose="02020603050405020304" pitchFamily="18" charset="0"/>
              </a:rPr>
              <a:t>iọt </a:t>
            </a:r>
            <a:r>
              <a:rPr lang="en-US" sz="3600" b="1" i="1">
                <a:latin typeface="Times New Roman" panose="02020603050405020304" pitchFamily="18" charset="0"/>
                <a:cs typeface="Times New Roman" panose="02020603050405020304" pitchFamily="18" charset="0"/>
              </a:rPr>
              <a:t>nước mắt vầng trăng/ long lanh trong đáy giếng</a:t>
            </a:r>
            <a:r>
              <a:rPr lang="en-US" sz="3600" b="1">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giọt nước mắt sáng trong được ví với vầng trăng, vầng trăng nơi “đáy giếng” như giọt nước mắt muôn đời. Đem cái đẹp bao la, trường cửu đặt vào mặt nước nhỏ và sâu như một biểu tượng của niềm tin mãnh liệt nhưng âm thầm về sự bất tử của tiếng đàn Lor-ca...</a:t>
            </a:r>
            <a:endParaRPr lang="en-GB" sz="3600">
              <a:latin typeface="Times New Roman" panose="02020603050405020304" pitchFamily="18" charset="0"/>
              <a:cs typeface="Times New Roman" panose="02020603050405020304" pitchFamily="18" charset="0"/>
            </a:endParaRPr>
          </a:p>
        </p:txBody>
      </p:sp>
      <p:sp>
        <p:nvSpPr>
          <p:cNvPr id="39" name="Rectangle 38"/>
          <p:cNvSpPr/>
          <p:nvPr/>
        </p:nvSpPr>
        <p:spPr>
          <a:xfrm>
            <a:off x="9436670" y="6077925"/>
            <a:ext cx="8152351" cy="2862322"/>
          </a:xfrm>
          <a:prstGeom prst="rect">
            <a:avLst/>
          </a:prstGeom>
        </p:spPr>
        <p:txBody>
          <a:bodyPr wrap="square">
            <a:spAutoFit/>
          </a:bodyPr>
          <a:lstStyle/>
          <a:p>
            <a:pPr algn="just"/>
            <a:r>
              <a:rPr lang="vi-VN" sz="3600" b="1" i="1">
                <a:latin typeface="Times New Roman" panose="02020603050405020304" pitchFamily="18" charset="0"/>
                <a:cs typeface="Times New Roman" panose="02020603050405020304" pitchFamily="18" charset="0"/>
              </a:rPr>
              <a:t>Đ</a:t>
            </a:r>
            <a:r>
              <a:rPr lang="en-US" sz="3600" b="1" i="1" smtClean="0">
                <a:latin typeface="Times New Roman" panose="02020603050405020304" pitchFamily="18" charset="0"/>
                <a:cs typeface="Times New Roman" panose="02020603050405020304" pitchFamily="18" charset="0"/>
              </a:rPr>
              <a:t>ường </a:t>
            </a:r>
            <a:r>
              <a:rPr lang="en-US" sz="3600" b="1" i="1">
                <a:latin typeface="Times New Roman" panose="02020603050405020304" pitchFamily="18" charset="0"/>
                <a:cs typeface="Times New Roman" panose="02020603050405020304" pitchFamily="18" charset="0"/>
              </a:rPr>
              <a:t>chỉ tay đã đứt, dòng sông rộng vô cùng/ Lor-ca bơi sang ngang/ trên chiếc ghi ta màu bạc; chàng ném lá bùa cô gái Di-gan/vào xoáy nước</a:t>
            </a:r>
            <a:r>
              <a:rPr lang="en-US" sz="3600" b="1">
                <a:latin typeface="Times New Roman" panose="02020603050405020304" pitchFamily="18" charset="0"/>
                <a:cs typeface="Times New Roman" panose="02020603050405020304" pitchFamily="18" charset="0"/>
              </a:rPr>
              <a:t>:</a:t>
            </a:r>
            <a:r>
              <a:rPr lang="en-US" sz="3600">
                <a:latin typeface="Times New Roman" panose="02020603050405020304" pitchFamily="18" charset="0"/>
                <a:cs typeface="Times New Roman" panose="02020603050405020304" pitchFamily="18" charset="0"/>
              </a:rPr>
              <a:t> gợi về số phận, cuộc đời, tâm thế của Lorca trước cái chết. </a:t>
            </a:r>
            <a:endParaRPr lang="en-GB"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371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down)">
                                      <p:cBhvr>
                                        <p:cTn id="20" dur="500"/>
                                        <p:tgtEl>
                                          <p:spTgt spid="37"/>
                                        </p:tgtEl>
                                      </p:cBhvr>
                                    </p:animEffect>
                                  </p:childTnLst>
                                </p:cTn>
                              </p:par>
                              <p:par>
                                <p:cTn id="21" presetID="22" presetClass="entr" presetSubtype="4"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par>
                                <p:cTn id="29" presetID="16" presetClass="entr" presetSubtype="21"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barn(inVertical)">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down)">
                                      <p:cBhvr>
                                        <p:cTn id="36" dur="500"/>
                                        <p:tgtEl>
                                          <p:spTgt spid="39"/>
                                        </p:tgtEl>
                                      </p:cBhvr>
                                    </p:animEffect>
                                  </p:childTnLst>
                                </p:cTn>
                              </p:par>
                              <p:par>
                                <p:cTn id="37" presetID="22" presetClass="entr" presetSubtype="4"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down)">
                                      <p:cBhvr>
                                        <p:cTn id="3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3672" y="-370200"/>
            <a:ext cx="19271100" cy="11027401"/>
            <a:chOff x="0" y="0"/>
            <a:chExt cx="25694800" cy="14703201"/>
          </a:xfrm>
        </p:grpSpPr>
        <p:sp>
          <p:nvSpPr>
            <p:cNvPr id="3" name="Freeform 3"/>
            <p:cNvSpPr/>
            <p:nvPr/>
          </p:nvSpPr>
          <p:spPr>
            <a:xfrm>
              <a:off x="12817903" y="7351601"/>
              <a:ext cx="12876897" cy="7351601"/>
            </a:xfrm>
            <a:custGeom>
              <a:avLst/>
              <a:gdLst/>
              <a:ahLst/>
              <a:cxnLst/>
              <a:rect l="l" t="t" r="r" b="b"/>
              <a:pathLst>
                <a:path w="12876897" h="7351601">
                  <a:moveTo>
                    <a:pt x="0" y="0"/>
                  </a:moveTo>
                  <a:lnTo>
                    <a:pt x="12876897" y="0"/>
                  </a:lnTo>
                  <a:lnTo>
                    <a:pt x="12876897" y="7351600"/>
                  </a:lnTo>
                  <a:lnTo>
                    <a:pt x="0" y="7351600"/>
                  </a:lnTo>
                  <a:lnTo>
                    <a:pt x="0" y="0"/>
                  </a:lnTo>
                  <a:close/>
                </a:path>
              </a:pathLst>
            </a:custGeom>
            <a:blipFill>
              <a:blip r:embed="rId2"/>
              <a:stretch>
                <a:fillRect l="-99280" t="-123209" b="-23529"/>
              </a:stretch>
            </a:blipFill>
          </p:spPr>
        </p:sp>
        <p:sp>
          <p:nvSpPr>
            <p:cNvPr id="4" name="Freeform 4"/>
            <p:cNvSpPr/>
            <p:nvPr/>
          </p:nvSpPr>
          <p:spPr>
            <a:xfrm>
              <a:off x="12817903" y="11790"/>
              <a:ext cx="12876897" cy="7599889"/>
            </a:xfrm>
            <a:custGeom>
              <a:avLst/>
              <a:gdLst/>
              <a:ahLst/>
              <a:cxnLst/>
              <a:rect l="l" t="t" r="r" b="b"/>
              <a:pathLst>
                <a:path w="12876897" h="7599889">
                  <a:moveTo>
                    <a:pt x="0" y="0"/>
                  </a:moveTo>
                  <a:lnTo>
                    <a:pt x="12876897" y="0"/>
                  </a:lnTo>
                  <a:lnTo>
                    <a:pt x="12876897" y="7599889"/>
                  </a:lnTo>
                  <a:lnTo>
                    <a:pt x="0" y="7599889"/>
                  </a:lnTo>
                  <a:lnTo>
                    <a:pt x="0" y="0"/>
                  </a:lnTo>
                  <a:close/>
                </a:path>
              </a:pathLst>
            </a:custGeom>
            <a:blipFill>
              <a:blip r:embed="rId2"/>
              <a:stretch>
                <a:fillRect l="-99280" t="-22761" b="-115916"/>
              </a:stretch>
            </a:blipFill>
          </p:spPr>
        </p:sp>
        <p:sp>
          <p:nvSpPr>
            <p:cNvPr id="5" name="Freeform 5"/>
            <p:cNvSpPr/>
            <p:nvPr/>
          </p:nvSpPr>
          <p:spPr>
            <a:xfrm>
              <a:off x="0" y="0"/>
              <a:ext cx="12830603" cy="7611679"/>
            </a:xfrm>
            <a:custGeom>
              <a:avLst/>
              <a:gdLst/>
              <a:ahLst/>
              <a:cxnLst/>
              <a:rect l="l" t="t" r="r" b="b"/>
              <a:pathLst>
                <a:path w="12830603" h="7611679">
                  <a:moveTo>
                    <a:pt x="0" y="0"/>
                  </a:moveTo>
                  <a:lnTo>
                    <a:pt x="12830603" y="0"/>
                  </a:lnTo>
                  <a:lnTo>
                    <a:pt x="12830603" y="7611679"/>
                  </a:lnTo>
                  <a:lnTo>
                    <a:pt x="0" y="7611679"/>
                  </a:lnTo>
                  <a:lnTo>
                    <a:pt x="0" y="0"/>
                  </a:lnTo>
                  <a:close/>
                </a:path>
              </a:pathLst>
            </a:custGeom>
            <a:blipFill>
              <a:blip r:embed="rId2"/>
              <a:stretch>
                <a:fillRect t="-22725" r="-100000" b="-115582"/>
              </a:stretch>
            </a:blipFill>
          </p:spPr>
        </p:sp>
        <p:sp>
          <p:nvSpPr>
            <p:cNvPr id="6" name="Freeform 6"/>
            <p:cNvSpPr/>
            <p:nvPr/>
          </p:nvSpPr>
          <p:spPr>
            <a:xfrm>
              <a:off x="46294" y="7611679"/>
              <a:ext cx="12784309" cy="7079732"/>
            </a:xfrm>
            <a:custGeom>
              <a:avLst/>
              <a:gdLst/>
              <a:ahLst/>
              <a:cxnLst/>
              <a:rect l="l" t="t" r="r" b="b"/>
              <a:pathLst>
                <a:path w="12784309" h="7079732">
                  <a:moveTo>
                    <a:pt x="0" y="0"/>
                  </a:moveTo>
                  <a:lnTo>
                    <a:pt x="12784309" y="0"/>
                  </a:lnTo>
                  <a:lnTo>
                    <a:pt x="12784309" y="7079732"/>
                  </a:lnTo>
                  <a:lnTo>
                    <a:pt x="0" y="7079732"/>
                  </a:lnTo>
                  <a:lnTo>
                    <a:pt x="0" y="0"/>
                  </a:lnTo>
                  <a:close/>
                </a:path>
              </a:pathLst>
            </a:custGeom>
            <a:blipFill>
              <a:blip r:embed="rId2"/>
              <a:stretch>
                <a:fillRect t="-131780" r="-100724" b="-24433"/>
              </a:stretch>
            </a:blipFill>
          </p:spPr>
        </p:sp>
      </p:grpSp>
      <p:sp>
        <p:nvSpPr>
          <p:cNvPr id="7" name="Freeform 7"/>
          <p:cNvSpPr/>
          <p:nvPr/>
        </p:nvSpPr>
        <p:spPr>
          <a:xfrm>
            <a:off x="14054848" y="444246"/>
            <a:ext cx="3677240" cy="3670554"/>
          </a:xfrm>
          <a:custGeom>
            <a:avLst/>
            <a:gdLst/>
            <a:ahLst/>
            <a:cxnLst/>
            <a:rect l="l" t="t" r="r" b="b"/>
            <a:pathLst>
              <a:path w="3677240" h="3670554">
                <a:moveTo>
                  <a:pt x="0" y="0"/>
                </a:moveTo>
                <a:lnTo>
                  <a:pt x="3677240" y="0"/>
                </a:lnTo>
                <a:lnTo>
                  <a:pt x="3677240" y="3670554"/>
                </a:lnTo>
                <a:lnTo>
                  <a:pt x="0" y="367055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10800000">
            <a:off x="419880" y="6179405"/>
            <a:ext cx="3803747" cy="3796831"/>
          </a:xfrm>
          <a:custGeom>
            <a:avLst/>
            <a:gdLst/>
            <a:ahLst/>
            <a:cxnLst/>
            <a:rect l="l" t="t" r="r" b="b"/>
            <a:pathLst>
              <a:path w="3803747" h="3796831">
                <a:moveTo>
                  <a:pt x="0" y="0"/>
                </a:moveTo>
                <a:lnTo>
                  <a:pt x="3803747" y="0"/>
                </a:lnTo>
                <a:lnTo>
                  <a:pt x="3803747" y="3796831"/>
                </a:lnTo>
                <a:lnTo>
                  <a:pt x="0" y="379683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9" name="Group 9"/>
          <p:cNvGrpSpPr/>
          <p:nvPr/>
        </p:nvGrpSpPr>
        <p:grpSpPr>
          <a:xfrm>
            <a:off x="2676356" y="2247901"/>
            <a:ext cx="12935288" cy="4847686"/>
            <a:chOff x="0" y="0"/>
            <a:chExt cx="3406825" cy="890149"/>
          </a:xfrm>
        </p:grpSpPr>
        <p:sp>
          <p:nvSpPr>
            <p:cNvPr id="10" name="Freeform 10"/>
            <p:cNvSpPr/>
            <p:nvPr/>
          </p:nvSpPr>
          <p:spPr>
            <a:xfrm>
              <a:off x="0" y="0"/>
              <a:ext cx="3406825" cy="890149"/>
            </a:xfrm>
            <a:custGeom>
              <a:avLst/>
              <a:gdLst/>
              <a:ahLst/>
              <a:cxnLst/>
              <a:rect l="l" t="t" r="r" b="b"/>
              <a:pathLst>
                <a:path w="3406825" h="890149">
                  <a:moveTo>
                    <a:pt x="30524" y="0"/>
                  </a:moveTo>
                  <a:lnTo>
                    <a:pt x="3376301" y="0"/>
                  </a:lnTo>
                  <a:cubicBezTo>
                    <a:pt x="3393159" y="0"/>
                    <a:pt x="3406825" y="13666"/>
                    <a:pt x="3406825" y="30524"/>
                  </a:cubicBezTo>
                  <a:lnTo>
                    <a:pt x="3406825" y="859625"/>
                  </a:lnTo>
                  <a:cubicBezTo>
                    <a:pt x="3406825" y="876483"/>
                    <a:pt x="3393159" y="890149"/>
                    <a:pt x="3376301" y="890149"/>
                  </a:cubicBezTo>
                  <a:lnTo>
                    <a:pt x="30524" y="890149"/>
                  </a:lnTo>
                  <a:cubicBezTo>
                    <a:pt x="13666" y="890149"/>
                    <a:pt x="0" y="876483"/>
                    <a:pt x="0" y="859625"/>
                  </a:cubicBezTo>
                  <a:lnTo>
                    <a:pt x="0" y="30524"/>
                  </a:lnTo>
                  <a:cubicBezTo>
                    <a:pt x="0" y="13666"/>
                    <a:pt x="13666" y="0"/>
                    <a:pt x="30524" y="0"/>
                  </a:cubicBezTo>
                  <a:close/>
                </a:path>
              </a:pathLst>
            </a:custGeom>
            <a:solidFill>
              <a:srgbClr val="E8E0C8">
                <a:alpha val="84706"/>
              </a:srgbClr>
            </a:solidFill>
          </p:spPr>
        </p:sp>
        <p:sp>
          <p:nvSpPr>
            <p:cNvPr id="11" name="TextBox 11"/>
            <p:cNvSpPr txBox="1"/>
            <p:nvPr/>
          </p:nvSpPr>
          <p:spPr>
            <a:xfrm>
              <a:off x="0" y="-38100"/>
              <a:ext cx="3406825" cy="928249"/>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6" name="Freeform 26"/>
          <p:cNvSpPr/>
          <p:nvPr/>
        </p:nvSpPr>
        <p:spPr>
          <a:xfrm rot="482962">
            <a:off x="14925147" y="5850996"/>
            <a:ext cx="2968074" cy="2990503"/>
          </a:xfrm>
          <a:custGeom>
            <a:avLst/>
            <a:gdLst/>
            <a:ahLst/>
            <a:cxnLst/>
            <a:rect l="l" t="t" r="r" b="b"/>
            <a:pathLst>
              <a:path w="2968074" h="2990503">
                <a:moveTo>
                  <a:pt x="0" y="0"/>
                </a:moveTo>
                <a:lnTo>
                  <a:pt x="2968074" y="0"/>
                </a:lnTo>
                <a:lnTo>
                  <a:pt x="2968074" y="2990503"/>
                </a:lnTo>
                <a:lnTo>
                  <a:pt x="0" y="2990503"/>
                </a:lnTo>
                <a:lnTo>
                  <a:pt x="0" y="0"/>
                </a:lnTo>
                <a:close/>
              </a:path>
            </a:pathLst>
          </a:custGeom>
          <a:blipFill>
            <a:blip r:embed="rId5"/>
            <a:stretch>
              <a:fillRect/>
            </a:stretch>
          </a:blipFill>
        </p:spPr>
      </p:sp>
      <p:sp>
        <p:nvSpPr>
          <p:cNvPr id="27" name="Freeform 27"/>
          <p:cNvSpPr/>
          <p:nvPr/>
        </p:nvSpPr>
        <p:spPr>
          <a:xfrm rot="-798381">
            <a:off x="1181562" y="1774000"/>
            <a:ext cx="1750314" cy="2412714"/>
          </a:xfrm>
          <a:custGeom>
            <a:avLst/>
            <a:gdLst/>
            <a:ahLst/>
            <a:cxnLst/>
            <a:rect l="l" t="t" r="r" b="b"/>
            <a:pathLst>
              <a:path w="1750314" h="2412714">
                <a:moveTo>
                  <a:pt x="0" y="0"/>
                </a:moveTo>
                <a:lnTo>
                  <a:pt x="1750314" y="0"/>
                </a:lnTo>
                <a:lnTo>
                  <a:pt x="1750314" y="2412714"/>
                </a:lnTo>
                <a:lnTo>
                  <a:pt x="0" y="241271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9" name="TextBox 29"/>
          <p:cNvSpPr txBox="1"/>
          <p:nvPr/>
        </p:nvSpPr>
        <p:spPr>
          <a:xfrm>
            <a:off x="3034672" y="2592415"/>
            <a:ext cx="12130166" cy="4103688"/>
          </a:xfrm>
          <a:prstGeom prst="rect">
            <a:avLst/>
          </a:prstGeom>
        </p:spPr>
        <p:txBody>
          <a:bodyPr wrap="square" lIns="0" tIns="0" rIns="0" bIns="0" rtlCol="0" anchor="t">
            <a:spAutoFit/>
          </a:bodyPr>
          <a:lstStyle/>
          <a:p>
            <a:pPr algn="just">
              <a:lnSpc>
                <a:spcPts val="7980"/>
              </a:lnSpc>
            </a:pPr>
            <a:r>
              <a:rPr lang="en-US" sz="6000" b="1">
                <a:latin typeface="Times New Roman" panose="02020603050405020304" pitchFamily="18" charset="0"/>
                <a:cs typeface="Times New Roman" panose="02020603050405020304" pitchFamily="18" charset="0"/>
              </a:rPr>
              <a:t>Dòng thơ/câu thơ:</a:t>
            </a:r>
            <a:r>
              <a:rPr lang="en-US" sz="6000" b="1" i="1">
                <a:latin typeface="Times New Roman" panose="02020603050405020304" pitchFamily="18" charset="0"/>
                <a:cs typeface="Times New Roman" panose="02020603050405020304" pitchFamily="18" charset="0"/>
              </a:rPr>
              <a:t> </a:t>
            </a:r>
            <a:r>
              <a:rPr lang="en-US" sz="6000" smtClean="0">
                <a:latin typeface="Times New Roman" panose="02020603050405020304" pitchFamily="18" charset="0"/>
                <a:cs typeface="Times New Roman" panose="02020603050405020304" pitchFamily="18" charset="0"/>
              </a:rPr>
              <a:t>có </a:t>
            </a:r>
            <a:r>
              <a:rPr lang="en-US" sz="6000">
                <a:latin typeface="Times New Roman" panose="02020603050405020304" pitchFamily="18" charset="0"/>
                <a:cs typeface="Times New Roman" panose="02020603050405020304" pitchFamily="18" charset="0"/>
              </a:rPr>
              <a:t>cấu trúc liền mạch của một ca khúc bằng thơ, các dòng thơ không sử dụng dấu chấm câu, không tuân thủ những trật tự ngữ pháp.</a:t>
            </a:r>
            <a:endParaRPr lang="en-US" sz="5700">
              <a:solidFill>
                <a:srgbClr val="000000"/>
              </a:solidFill>
              <a:latin typeface="Times New Roman" panose="02020603050405020304" pitchFamily="18" charset="0"/>
              <a:ea typeface="Arsenica Antiqua"/>
              <a:cs typeface="Times New Roman" panose="02020603050405020304" pitchFamily="18" charset="0"/>
              <a:sym typeface="Arsenica Antiqua"/>
            </a:endParaRPr>
          </a:p>
        </p:txBody>
      </p:sp>
    </p:spTree>
    <p:extLst>
      <p:ext uri="{BB962C8B-B14F-4D97-AF65-F5344CB8AC3E}">
        <p14:creationId xmlns:p14="http://schemas.microsoft.com/office/powerpoint/2010/main" val="253807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3672" y="0"/>
            <a:ext cx="19271100" cy="10657201"/>
            <a:chOff x="0" y="0"/>
            <a:chExt cx="25694800" cy="14703201"/>
          </a:xfrm>
        </p:grpSpPr>
        <p:sp>
          <p:nvSpPr>
            <p:cNvPr id="3" name="Freeform 3"/>
            <p:cNvSpPr/>
            <p:nvPr/>
          </p:nvSpPr>
          <p:spPr>
            <a:xfrm>
              <a:off x="12817903" y="7351601"/>
              <a:ext cx="12876897" cy="7351601"/>
            </a:xfrm>
            <a:custGeom>
              <a:avLst/>
              <a:gdLst/>
              <a:ahLst/>
              <a:cxnLst/>
              <a:rect l="l" t="t" r="r" b="b"/>
              <a:pathLst>
                <a:path w="12876897" h="7351601">
                  <a:moveTo>
                    <a:pt x="0" y="0"/>
                  </a:moveTo>
                  <a:lnTo>
                    <a:pt x="12876897" y="0"/>
                  </a:lnTo>
                  <a:lnTo>
                    <a:pt x="12876897" y="7351600"/>
                  </a:lnTo>
                  <a:lnTo>
                    <a:pt x="0" y="7351600"/>
                  </a:lnTo>
                  <a:lnTo>
                    <a:pt x="0" y="0"/>
                  </a:lnTo>
                  <a:close/>
                </a:path>
              </a:pathLst>
            </a:custGeom>
            <a:blipFill>
              <a:blip r:embed="rId2"/>
              <a:stretch>
                <a:fillRect l="-99280" t="-123209" b="-23529"/>
              </a:stretch>
            </a:blipFill>
          </p:spPr>
        </p:sp>
        <p:sp>
          <p:nvSpPr>
            <p:cNvPr id="4" name="Freeform 4"/>
            <p:cNvSpPr/>
            <p:nvPr/>
          </p:nvSpPr>
          <p:spPr>
            <a:xfrm>
              <a:off x="12817903" y="11790"/>
              <a:ext cx="12876897" cy="7599889"/>
            </a:xfrm>
            <a:custGeom>
              <a:avLst/>
              <a:gdLst/>
              <a:ahLst/>
              <a:cxnLst/>
              <a:rect l="l" t="t" r="r" b="b"/>
              <a:pathLst>
                <a:path w="12876897" h="7599889">
                  <a:moveTo>
                    <a:pt x="0" y="0"/>
                  </a:moveTo>
                  <a:lnTo>
                    <a:pt x="12876897" y="0"/>
                  </a:lnTo>
                  <a:lnTo>
                    <a:pt x="12876897" y="7599889"/>
                  </a:lnTo>
                  <a:lnTo>
                    <a:pt x="0" y="7599889"/>
                  </a:lnTo>
                  <a:lnTo>
                    <a:pt x="0" y="0"/>
                  </a:lnTo>
                  <a:close/>
                </a:path>
              </a:pathLst>
            </a:custGeom>
            <a:blipFill>
              <a:blip r:embed="rId2"/>
              <a:stretch>
                <a:fillRect l="-99280" t="-22761" b="-115916"/>
              </a:stretch>
            </a:blipFill>
          </p:spPr>
        </p:sp>
        <p:sp>
          <p:nvSpPr>
            <p:cNvPr id="5" name="Freeform 5"/>
            <p:cNvSpPr/>
            <p:nvPr/>
          </p:nvSpPr>
          <p:spPr>
            <a:xfrm>
              <a:off x="0" y="0"/>
              <a:ext cx="12830603" cy="7611679"/>
            </a:xfrm>
            <a:custGeom>
              <a:avLst/>
              <a:gdLst/>
              <a:ahLst/>
              <a:cxnLst/>
              <a:rect l="l" t="t" r="r" b="b"/>
              <a:pathLst>
                <a:path w="12830603" h="7611679">
                  <a:moveTo>
                    <a:pt x="0" y="0"/>
                  </a:moveTo>
                  <a:lnTo>
                    <a:pt x="12830603" y="0"/>
                  </a:lnTo>
                  <a:lnTo>
                    <a:pt x="12830603" y="7611679"/>
                  </a:lnTo>
                  <a:lnTo>
                    <a:pt x="0" y="7611679"/>
                  </a:lnTo>
                  <a:lnTo>
                    <a:pt x="0" y="0"/>
                  </a:lnTo>
                  <a:close/>
                </a:path>
              </a:pathLst>
            </a:custGeom>
            <a:blipFill>
              <a:blip r:embed="rId2"/>
              <a:stretch>
                <a:fillRect t="-22725" r="-100000" b="-115582"/>
              </a:stretch>
            </a:blipFill>
          </p:spPr>
        </p:sp>
        <p:sp>
          <p:nvSpPr>
            <p:cNvPr id="6" name="Freeform 6"/>
            <p:cNvSpPr/>
            <p:nvPr/>
          </p:nvSpPr>
          <p:spPr>
            <a:xfrm>
              <a:off x="46294" y="7611679"/>
              <a:ext cx="12784309" cy="7079732"/>
            </a:xfrm>
            <a:custGeom>
              <a:avLst/>
              <a:gdLst/>
              <a:ahLst/>
              <a:cxnLst/>
              <a:rect l="l" t="t" r="r" b="b"/>
              <a:pathLst>
                <a:path w="12784309" h="7079732">
                  <a:moveTo>
                    <a:pt x="0" y="0"/>
                  </a:moveTo>
                  <a:lnTo>
                    <a:pt x="12784309" y="0"/>
                  </a:lnTo>
                  <a:lnTo>
                    <a:pt x="12784309" y="7079732"/>
                  </a:lnTo>
                  <a:lnTo>
                    <a:pt x="0" y="7079732"/>
                  </a:lnTo>
                  <a:lnTo>
                    <a:pt x="0" y="0"/>
                  </a:lnTo>
                  <a:close/>
                </a:path>
              </a:pathLst>
            </a:custGeom>
            <a:blipFill>
              <a:blip r:embed="rId2"/>
              <a:stretch>
                <a:fillRect t="-131780" r="-100724" b="-24433"/>
              </a:stretch>
            </a:blipFill>
          </p:spPr>
        </p:sp>
      </p:grpSp>
      <p:sp>
        <p:nvSpPr>
          <p:cNvPr id="7" name="Freeform 7"/>
          <p:cNvSpPr/>
          <p:nvPr/>
        </p:nvSpPr>
        <p:spPr>
          <a:xfrm>
            <a:off x="14054848" y="444246"/>
            <a:ext cx="3677240" cy="3670554"/>
          </a:xfrm>
          <a:custGeom>
            <a:avLst/>
            <a:gdLst/>
            <a:ahLst/>
            <a:cxnLst/>
            <a:rect l="l" t="t" r="r" b="b"/>
            <a:pathLst>
              <a:path w="3677240" h="3670554">
                <a:moveTo>
                  <a:pt x="0" y="0"/>
                </a:moveTo>
                <a:lnTo>
                  <a:pt x="3677240" y="0"/>
                </a:lnTo>
                <a:lnTo>
                  <a:pt x="3677240" y="3670554"/>
                </a:lnTo>
                <a:lnTo>
                  <a:pt x="0" y="367055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10800000">
            <a:off x="419880" y="6179405"/>
            <a:ext cx="3803747" cy="3796831"/>
          </a:xfrm>
          <a:custGeom>
            <a:avLst/>
            <a:gdLst/>
            <a:ahLst/>
            <a:cxnLst/>
            <a:rect l="l" t="t" r="r" b="b"/>
            <a:pathLst>
              <a:path w="3803747" h="3796831">
                <a:moveTo>
                  <a:pt x="0" y="0"/>
                </a:moveTo>
                <a:lnTo>
                  <a:pt x="3803747" y="0"/>
                </a:lnTo>
                <a:lnTo>
                  <a:pt x="3803747" y="3796831"/>
                </a:lnTo>
                <a:lnTo>
                  <a:pt x="0" y="379683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9" name="Group 9"/>
          <p:cNvGrpSpPr/>
          <p:nvPr/>
        </p:nvGrpSpPr>
        <p:grpSpPr>
          <a:xfrm>
            <a:off x="1371600" y="3664743"/>
            <a:ext cx="15316200" cy="3603163"/>
            <a:chOff x="0" y="0"/>
            <a:chExt cx="3372297" cy="724245"/>
          </a:xfrm>
        </p:grpSpPr>
        <p:sp>
          <p:nvSpPr>
            <p:cNvPr id="10" name="Freeform 10"/>
            <p:cNvSpPr/>
            <p:nvPr/>
          </p:nvSpPr>
          <p:spPr>
            <a:xfrm>
              <a:off x="0" y="0"/>
              <a:ext cx="3372297" cy="724245"/>
            </a:xfrm>
            <a:custGeom>
              <a:avLst/>
              <a:gdLst/>
              <a:ahLst/>
              <a:cxnLst/>
              <a:rect l="l" t="t" r="r" b="b"/>
              <a:pathLst>
                <a:path w="3372297" h="724245">
                  <a:moveTo>
                    <a:pt x="30837" y="0"/>
                  </a:moveTo>
                  <a:lnTo>
                    <a:pt x="3341461" y="0"/>
                  </a:lnTo>
                  <a:cubicBezTo>
                    <a:pt x="3349639" y="0"/>
                    <a:pt x="3357482" y="3249"/>
                    <a:pt x="3363265" y="9032"/>
                  </a:cubicBezTo>
                  <a:cubicBezTo>
                    <a:pt x="3369048" y="14815"/>
                    <a:pt x="3372297" y="22658"/>
                    <a:pt x="3372297" y="30837"/>
                  </a:cubicBezTo>
                  <a:lnTo>
                    <a:pt x="3372297" y="693408"/>
                  </a:lnTo>
                  <a:cubicBezTo>
                    <a:pt x="3372297" y="710439"/>
                    <a:pt x="3358491" y="724245"/>
                    <a:pt x="3341461" y="724245"/>
                  </a:cubicBezTo>
                  <a:lnTo>
                    <a:pt x="30837" y="724245"/>
                  </a:lnTo>
                  <a:cubicBezTo>
                    <a:pt x="13806" y="724245"/>
                    <a:pt x="0" y="710439"/>
                    <a:pt x="0" y="693408"/>
                  </a:cubicBezTo>
                  <a:lnTo>
                    <a:pt x="0" y="30837"/>
                  </a:lnTo>
                  <a:cubicBezTo>
                    <a:pt x="0" y="13806"/>
                    <a:pt x="13806" y="0"/>
                    <a:pt x="30837" y="0"/>
                  </a:cubicBezTo>
                  <a:close/>
                </a:path>
              </a:pathLst>
            </a:custGeom>
            <a:solidFill>
              <a:srgbClr val="E8E0C8">
                <a:alpha val="84706"/>
              </a:srgbClr>
            </a:solidFill>
          </p:spPr>
        </p:sp>
        <p:sp>
          <p:nvSpPr>
            <p:cNvPr id="11" name="TextBox 11"/>
            <p:cNvSpPr txBox="1"/>
            <p:nvPr/>
          </p:nvSpPr>
          <p:spPr>
            <a:xfrm>
              <a:off x="0" y="-38100"/>
              <a:ext cx="3372297" cy="76234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2" name="Group 12"/>
          <p:cNvGrpSpPr/>
          <p:nvPr/>
        </p:nvGrpSpPr>
        <p:grpSpPr>
          <a:xfrm>
            <a:off x="1346200" y="7441117"/>
            <a:ext cx="15316200" cy="1799564"/>
            <a:chOff x="0" y="0"/>
            <a:chExt cx="3372297" cy="724245"/>
          </a:xfrm>
        </p:grpSpPr>
        <p:sp>
          <p:nvSpPr>
            <p:cNvPr id="13" name="Freeform 13"/>
            <p:cNvSpPr/>
            <p:nvPr/>
          </p:nvSpPr>
          <p:spPr>
            <a:xfrm>
              <a:off x="0" y="0"/>
              <a:ext cx="3372297" cy="724245"/>
            </a:xfrm>
            <a:custGeom>
              <a:avLst/>
              <a:gdLst/>
              <a:ahLst/>
              <a:cxnLst/>
              <a:rect l="l" t="t" r="r" b="b"/>
              <a:pathLst>
                <a:path w="3372297" h="724245">
                  <a:moveTo>
                    <a:pt x="30837" y="0"/>
                  </a:moveTo>
                  <a:lnTo>
                    <a:pt x="3341461" y="0"/>
                  </a:lnTo>
                  <a:cubicBezTo>
                    <a:pt x="3349639" y="0"/>
                    <a:pt x="3357482" y="3249"/>
                    <a:pt x="3363265" y="9032"/>
                  </a:cubicBezTo>
                  <a:cubicBezTo>
                    <a:pt x="3369048" y="14815"/>
                    <a:pt x="3372297" y="22658"/>
                    <a:pt x="3372297" y="30837"/>
                  </a:cubicBezTo>
                  <a:lnTo>
                    <a:pt x="3372297" y="693408"/>
                  </a:lnTo>
                  <a:cubicBezTo>
                    <a:pt x="3372297" y="710439"/>
                    <a:pt x="3358491" y="724245"/>
                    <a:pt x="3341461" y="724245"/>
                  </a:cubicBezTo>
                  <a:lnTo>
                    <a:pt x="30837" y="724245"/>
                  </a:lnTo>
                  <a:cubicBezTo>
                    <a:pt x="13806" y="724245"/>
                    <a:pt x="0" y="710439"/>
                    <a:pt x="0" y="693408"/>
                  </a:cubicBezTo>
                  <a:lnTo>
                    <a:pt x="0" y="30837"/>
                  </a:lnTo>
                  <a:cubicBezTo>
                    <a:pt x="0" y="13806"/>
                    <a:pt x="13806" y="0"/>
                    <a:pt x="30837" y="0"/>
                  </a:cubicBezTo>
                  <a:close/>
                </a:path>
              </a:pathLst>
            </a:custGeom>
            <a:solidFill>
              <a:srgbClr val="E8E0C8">
                <a:alpha val="84706"/>
              </a:srgbClr>
            </a:solidFill>
          </p:spPr>
        </p:sp>
        <p:sp>
          <p:nvSpPr>
            <p:cNvPr id="14" name="TextBox 14"/>
            <p:cNvSpPr txBox="1"/>
            <p:nvPr/>
          </p:nvSpPr>
          <p:spPr>
            <a:xfrm>
              <a:off x="0" y="-38100"/>
              <a:ext cx="3372297" cy="76234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7" name="TextBox 17"/>
          <p:cNvSpPr txBox="1"/>
          <p:nvPr/>
        </p:nvSpPr>
        <p:spPr>
          <a:xfrm>
            <a:off x="1640484" y="3825254"/>
            <a:ext cx="14607567" cy="3323987"/>
          </a:xfrm>
          <a:prstGeom prst="rect">
            <a:avLst/>
          </a:prstGeom>
        </p:spPr>
        <p:txBody>
          <a:bodyPr wrap="square" lIns="0" tIns="0" rIns="0" bIns="0" rtlCol="0" anchor="t">
            <a:spAutoFit/>
          </a:bodyPr>
          <a:lstStyle/>
          <a:p>
            <a:pPr algn="just"/>
            <a:r>
              <a:rPr lang="en-US" sz="3600" b="1">
                <a:latin typeface="Times New Roman" panose="02020603050405020304" pitchFamily="18" charset="0"/>
                <a:cs typeface="Times New Roman" panose="02020603050405020304" pitchFamily="18" charset="0"/>
              </a:rPr>
              <a:t>Sử dụng biện pháp so sánh và chuyển đổi cảm giác </a:t>
            </a:r>
            <a:r>
              <a:rPr lang="en-US" sz="3600">
                <a:latin typeface="Times New Roman" panose="02020603050405020304" pitchFamily="18" charset="0"/>
                <a:cs typeface="Times New Roman" panose="02020603050405020304" pitchFamily="18" charset="0"/>
              </a:rPr>
              <a:t>theo thuyết tương giao khắc họa hình tượng tiếng đàn </a:t>
            </a:r>
            <a:r>
              <a:rPr lang="en-US" sz="3600" smtClean="0">
                <a:latin typeface="Times New Roman" panose="02020603050405020304" pitchFamily="18" charset="0"/>
                <a:cs typeface="Times New Roman" panose="02020603050405020304" pitchFamily="18" charset="0"/>
              </a:rPr>
              <a:t>để </a:t>
            </a:r>
            <a:r>
              <a:rPr lang="en-US" sz="3600">
                <a:latin typeface="Times New Roman" panose="02020603050405020304" pitchFamily="18" charset="0"/>
                <a:cs typeface="Times New Roman" panose="02020603050405020304" pitchFamily="18" charset="0"/>
              </a:rPr>
              <a:t>gợi về tình yêu quê hương đất nước, tình yêu con người, tình yêu nghệ thuật, về cái đẹp, cả về cái chết và nỗi đau. </a:t>
            </a:r>
            <a:r>
              <a:rPr lang="vi-VN" sz="3600">
                <a:latin typeface="Times New Roman" panose="02020603050405020304" pitchFamily="18" charset="0"/>
                <a:cs typeface="Times New Roman" panose="02020603050405020304" pitchFamily="18" charset="0"/>
              </a:rPr>
              <a:t>H</a:t>
            </a:r>
            <a:r>
              <a:rPr lang="en-US" sz="3600" smtClean="0">
                <a:latin typeface="Times New Roman" panose="02020603050405020304" pitchFamily="18" charset="0"/>
                <a:cs typeface="Times New Roman" panose="02020603050405020304" pitchFamily="18" charset="0"/>
              </a:rPr>
              <a:t>ình </a:t>
            </a:r>
            <a:r>
              <a:rPr lang="en-US" sz="3600">
                <a:latin typeface="Times New Roman" panose="02020603050405020304" pitchFamily="18" charset="0"/>
                <a:cs typeface="Times New Roman" panose="02020603050405020304" pitchFamily="18" charset="0"/>
              </a:rPr>
              <a:t>ảnh “tiếng ghi ta ròng ròng máu chảy” được tạo ra bằng cách nhân cách hóa có sức ám ảnh rất đặc biệt: âm nhạc đã thành thân phận, tiếng đàn đã thành linh hồn, thành cả thân thể, sinh thể. </a:t>
            </a:r>
            <a:endParaRPr lang="en-GB" sz="3600">
              <a:latin typeface="Times New Roman" panose="02020603050405020304" pitchFamily="18" charset="0"/>
              <a:cs typeface="Times New Roman" panose="02020603050405020304" pitchFamily="18" charset="0"/>
            </a:endParaRPr>
          </a:p>
        </p:txBody>
      </p:sp>
      <p:sp>
        <p:nvSpPr>
          <p:cNvPr id="18" name="TextBox 18"/>
          <p:cNvSpPr txBox="1"/>
          <p:nvPr/>
        </p:nvSpPr>
        <p:spPr>
          <a:xfrm>
            <a:off x="1132835" y="-300904"/>
            <a:ext cx="16230600" cy="1659557"/>
          </a:xfrm>
          <a:prstGeom prst="rect">
            <a:avLst/>
          </a:prstGeom>
        </p:spPr>
        <p:txBody>
          <a:bodyPr lIns="0" tIns="0" rIns="0" bIns="0" rtlCol="0" anchor="t">
            <a:spAutoFit/>
          </a:bodyPr>
          <a:lstStyle/>
          <a:p>
            <a:pPr algn="ctr">
              <a:lnSpc>
                <a:spcPts val="15400"/>
              </a:lnSpc>
            </a:pPr>
            <a:r>
              <a:rPr lang="en-US" sz="5400" b="1">
                <a:solidFill>
                  <a:schemeClr val="bg1"/>
                </a:solidFill>
                <a:latin typeface="Times New Roman" panose="02020603050405020304" pitchFamily="18" charset="0"/>
                <a:cs typeface="Times New Roman" panose="02020603050405020304" pitchFamily="18" charset="0"/>
              </a:rPr>
              <a:t>Từ ngữ và biện pháp nghệ thuật</a:t>
            </a:r>
            <a:endParaRPr lang="en-US" sz="7200" b="1" spc="935">
              <a:solidFill>
                <a:schemeClr val="bg1"/>
              </a:solidFill>
              <a:latin typeface="Times New Roman" panose="02020603050405020304" pitchFamily="18" charset="0"/>
              <a:ea typeface="Roller Coaster Serif"/>
              <a:cs typeface="Times New Roman" panose="02020603050405020304" pitchFamily="18" charset="0"/>
              <a:sym typeface="Roller Coaster Serif"/>
            </a:endParaRPr>
          </a:p>
        </p:txBody>
      </p:sp>
      <p:sp>
        <p:nvSpPr>
          <p:cNvPr id="19" name="TextBox 19"/>
          <p:cNvSpPr txBox="1"/>
          <p:nvPr/>
        </p:nvSpPr>
        <p:spPr>
          <a:xfrm>
            <a:off x="1615083" y="7711474"/>
            <a:ext cx="14607567" cy="1107996"/>
          </a:xfrm>
          <a:prstGeom prst="rect">
            <a:avLst/>
          </a:prstGeom>
        </p:spPr>
        <p:txBody>
          <a:bodyPr wrap="square" lIns="0" tIns="0" rIns="0" bIns="0" rtlCol="0" anchor="t">
            <a:spAutoFit/>
          </a:bodyPr>
          <a:lstStyle/>
          <a:p>
            <a:pPr algn="just"/>
            <a:r>
              <a:rPr lang="en-US" sz="3600" b="1">
                <a:latin typeface="Times New Roman" panose="02020603050405020304" pitchFamily="18" charset="0"/>
                <a:cs typeface="Times New Roman" panose="02020603050405020304" pitchFamily="18" charset="0"/>
              </a:rPr>
              <a:t>Sử dụng biện pháp điệp âm, điệp ngữ và các từ láy </a:t>
            </a:r>
            <a:r>
              <a:rPr lang="en-US" sz="3600">
                <a:latin typeface="Times New Roman" panose="02020603050405020304" pitchFamily="18" charset="0"/>
                <a:cs typeface="Times New Roman" panose="02020603050405020304" pitchFamily="18" charset="0"/>
              </a:rPr>
              <a:t>tạo nên sự dìu dặt, ngân nga cho các câu, đoạn và cả bài </a:t>
            </a:r>
            <a:r>
              <a:rPr lang="vi-VN" sz="3600" smtClean="0">
                <a:latin typeface="Times New Roman" panose="02020603050405020304" pitchFamily="18" charset="0"/>
                <a:cs typeface="Times New Roman" panose="02020603050405020304" pitchFamily="18" charset="0"/>
              </a:rPr>
              <a:t>thơ.</a:t>
            </a:r>
            <a:endParaRPr lang="en-GB" sz="3600">
              <a:solidFill>
                <a:prstClr val="black"/>
              </a:solidFill>
              <a:latin typeface="Times New Roman" panose="02020603050405020304" pitchFamily="18" charset="0"/>
              <a:cs typeface="Times New Roman" panose="02020603050405020304" pitchFamily="18" charset="0"/>
            </a:endParaRPr>
          </a:p>
        </p:txBody>
      </p:sp>
      <p:sp>
        <p:nvSpPr>
          <p:cNvPr id="20" name="Freeform 20"/>
          <p:cNvSpPr/>
          <p:nvPr/>
        </p:nvSpPr>
        <p:spPr>
          <a:xfrm>
            <a:off x="16248051" y="7115377"/>
            <a:ext cx="2968074" cy="2990503"/>
          </a:xfrm>
          <a:custGeom>
            <a:avLst/>
            <a:gdLst/>
            <a:ahLst/>
            <a:cxnLst/>
            <a:rect l="l" t="t" r="r" b="b"/>
            <a:pathLst>
              <a:path w="2968074" h="2990503">
                <a:moveTo>
                  <a:pt x="0" y="0"/>
                </a:moveTo>
                <a:lnTo>
                  <a:pt x="2968074" y="0"/>
                </a:lnTo>
                <a:lnTo>
                  <a:pt x="2968074" y="2990503"/>
                </a:lnTo>
                <a:lnTo>
                  <a:pt x="0" y="2990503"/>
                </a:lnTo>
                <a:lnTo>
                  <a:pt x="0" y="0"/>
                </a:lnTo>
                <a:close/>
              </a:path>
            </a:pathLst>
          </a:custGeom>
          <a:blipFill>
            <a:blip r:embed="rId5"/>
            <a:stretch>
              <a:fillRect/>
            </a:stretch>
          </a:blipFill>
        </p:spPr>
      </p:sp>
      <p:sp>
        <p:nvSpPr>
          <p:cNvPr id="21" name="Freeform 21"/>
          <p:cNvSpPr/>
          <p:nvPr/>
        </p:nvSpPr>
        <p:spPr>
          <a:xfrm rot="-798381">
            <a:off x="-842608" y="-70187"/>
            <a:ext cx="1750314" cy="2412714"/>
          </a:xfrm>
          <a:custGeom>
            <a:avLst/>
            <a:gdLst/>
            <a:ahLst/>
            <a:cxnLst/>
            <a:rect l="l" t="t" r="r" b="b"/>
            <a:pathLst>
              <a:path w="1750314" h="2412714">
                <a:moveTo>
                  <a:pt x="0" y="0"/>
                </a:moveTo>
                <a:lnTo>
                  <a:pt x="1750314" y="0"/>
                </a:lnTo>
                <a:lnTo>
                  <a:pt x="1750314" y="2412714"/>
                </a:lnTo>
                <a:lnTo>
                  <a:pt x="0" y="2412714"/>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grpSp>
        <p:nvGrpSpPr>
          <p:cNvPr id="23" name="Group 12"/>
          <p:cNvGrpSpPr/>
          <p:nvPr/>
        </p:nvGrpSpPr>
        <p:grpSpPr>
          <a:xfrm>
            <a:off x="1371600" y="1810937"/>
            <a:ext cx="15316200" cy="1665296"/>
            <a:chOff x="0" y="0"/>
            <a:chExt cx="3372297" cy="724245"/>
          </a:xfrm>
        </p:grpSpPr>
        <p:sp>
          <p:nvSpPr>
            <p:cNvPr id="24" name="Freeform 13"/>
            <p:cNvSpPr/>
            <p:nvPr/>
          </p:nvSpPr>
          <p:spPr>
            <a:xfrm>
              <a:off x="0" y="0"/>
              <a:ext cx="3372297" cy="724245"/>
            </a:xfrm>
            <a:custGeom>
              <a:avLst/>
              <a:gdLst/>
              <a:ahLst/>
              <a:cxnLst/>
              <a:rect l="l" t="t" r="r" b="b"/>
              <a:pathLst>
                <a:path w="3372297" h="724245">
                  <a:moveTo>
                    <a:pt x="30837" y="0"/>
                  </a:moveTo>
                  <a:lnTo>
                    <a:pt x="3341461" y="0"/>
                  </a:lnTo>
                  <a:cubicBezTo>
                    <a:pt x="3349639" y="0"/>
                    <a:pt x="3357482" y="3249"/>
                    <a:pt x="3363265" y="9032"/>
                  </a:cubicBezTo>
                  <a:cubicBezTo>
                    <a:pt x="3369048" y="14815"/>
                    <a:pt x="3372297" y="22658"/>
                    <a:pt x="3372297" y="30837"/>
                  </a:cubicBezTo>
                  <a:lnTo>
                    <a:pt x="3372297" y="693408"/>
                  </a:lnTo>
                  <a:cubicBezTo>
                    <a:pt x="3372297" y="710439"/>
                    <a:pt x="3358491" y="724245"/>
                    <a:pt x="3341461" y="724245"/>
                  </a:cubicBezTo>
                  <a:lnTo>
                    <a:pt x="30837" y="724245"/>
                  </a:lnTo>
                  <a:cubicBezTo>
                    <a:pt x="13806" y="724245"/>
                    <a:pt x="0" y="710439"/>
                    <a:pt x="0" y="693408"/>
                  </a:cubicBezTo>
                  <a:lnTo>
                    <a:pt x="0" y="30837"/>
                  </a:lnTo>
                  <a:cubicBezTo>
                    <a:pt x="0" y="13806"/>
                    <a:pt x="13806" y="0"/>
                    <a:pt x="30837" y="0"/>
                  </a:cubicBezTo>
                  <a:close/>
                </a:path>
              </a:pathLst>
            </a:custGeom>
            <a:solidFill>
              <a:srgbClr val="E8E0C8">
                <a:alpha val="84706"/>
              </a:srgbClr>
            </a:solidFill>
          </p:spPr>
        </p:sp>
        <p:sp>
          <p:nvSpPr>
            <p:cNvPr id="25" name="TextBox 14"/>
            <p:cNvSpPr txBox="1"/>
            <p:nvPr/>
          </p:nvSpPr>
          <p:spPr>
            <a:xfrm>
              <a:off x="0" y="-38100"/>
              <a:ext cx="3372297" cy="76234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6" name="TextBox 19"/>
          <p:cNvSpPr txBox="1"/>
          <p:nvPr/>
        </p:nvSpPr>
        <p:spPr>
          <a:xfrm>
            <a:off x="1744958" y="2071193"/>
            <a:ext cx="14209387" cy="1107996"/>
          </a:xfrm>
          <a:prstGeom prst="rect">
            <a:avLst/>
          </a:prstGeom>
        </p:spPr>
        <p:txBody>
          <a:bodyPr wrap="square" lIns="0" tIns="0" rIns="0" bIns="0" rtlCol="0" anchor="t">
            <a:spAutoFit/>
          </a:bodyPr>
          <a:lstStyle/>
          <a:p>
            <a:pPr algn="just"/>
            <a:r>
              <a:rPr lang="en-US" sz="3600" b="1">
                <a:latin typeface="Times New Roman" panose="02020603050405020304" pitchFamily="18" charset="0"/>
                <a:cs typeface="Times New Roman" panose="02020603050405020304" pitchFamily="18" charset="0"/>
              </a:rPr>
              <a:t>Cách kết hợp từ theo lối “lạ hóa</a:t>
            </a:r>
            <a:r>
              <a:rPr lang="en-US" sz="3600">
                <a:latin typeface="Times New Roman" panose="02020603050405020304" pitchFamily="18" charset="0"/>
                <a:cs typeface="Times New Roman" panose="02020603050405020304" pitchFamily="18" charset="0"/>
              </a:rPr>
              <a:t>”, mở ra những trường liên tưởng khác nhau, khó cắt nghĩa một cách tường minh. </a:t>
            </a:r>
            <a:endParaRPr lang="en-GB"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959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anim calcmode="lin" valueType="num">
                                      <p:cBhvr>
                                        <p:cTn id="31" dur="1000" fill="hold"/>
                                        <p:tgtEl>
                                          <p:spTgt spid="19"/>
                                        </p:tgtEl>
                                        <p:attrNameLst>
                                          <p:attrName>ppt_x</p:attrName>
                                        </p:attrNameLst>
                                      </p:cBhvr>
                                      <p:tavLst>
                                        <p:tav tm="0">
                                          <p:val>
                                            <p:strVal val="#ppt_x"/>
                                          </p:val>
                                        </p:tav>
                                        <p:tav tm="100000">
                                          <p:val>
                                            <p:strVal val="#ppt_x"/>
                                          </p:val>
                                        </p:tav>
                                      </p:tavLst>
                                    </p:anim>
                                    <p:anim calcmode="lin" valueType="num">
                                      <p:cBhvr>
                                        <p:cTn id="32" dur="1000" fill="hold"/>
                                        <p:tgtEl>
                                          <p:spTgt spid="19"/>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3672" y="0"/>
            <a:ext cx="19271100" cy="10657201"/>
            <a:chOff x="0" y="0"/>
            <a:chExt cx="25694800" cy="14703201"/>
          </a:xfrm>
        </p:grpSpPr>
        <p:sp>
          <p:nvSpPr>
            <p:cNvPr id="3" name="Freeform 3"/>
            <p:cNvSpPr/>
            <p:nvPr/>
          </p:nvSpPr>
          <p:spPr>
            <a:xfrm>
              <a:off x="12817903" y="7351601"/>
              <a:ext cx="12876897" cy="7351601"/>
            </a:xfrm>
            <a:custGeom>
              <a:avLst/>
              <a:gdLst/>
              <a:ahLst/>
              <a:cxnLst/>
              <a:rect l="l" t="t" r="r" b="b"/>
              <a:pathLst>
                <a:path w="12876897" h="7351601">
                  <a:moveTo>
                    <a:pt x="0" y="0"/>
                  </a:moveTo>
                  <a:lnTo>
                    <a:pt x="12876897" y="0"/>
                  </a:lnTo>
                  <a:lnTo>
                    <a:pt x="12876897" y="7351600"/>
                  </a:lnTo>
                  <a:lnTo>
                    <a:pt x="0" y="7351600"/>
                  </a:lnTo>
                  <a:lnTo>
                    <a:pt x="0" y="0"/>
                  </a:lnTo>
                  <a:close/>
                </a:path>
              </a:pathLst>
            </a:custGeom>
            <a:blipFill>
              <a:blip r:embed="rId2"/>
              <a:stretch>
                <a:fillRect l="-99280" t="-123209" b="-23529"/>
              </a:stretch>
            </a:blipFill>
          </p:spPr>
        </p:sp>
        <p:sp>
          <p:nvSpPr>
            <p:cNvPr id="4" name="Freeform 4"/>
            <p:cNvSpPr/>
            <p:nvPr/>
          </p:nvSpPr>
          <p:spPr>
            <a:xfrm>
              <a:off x="12817903" y="11790"/>
              <a:ext cx="12876897" cy="7599889"/>
            </a:xfrm>
            <a:custGeom>
              <a:avLst/>
              <a:gdLst/>
              <a:ahLst/>
              <a:cxnLst/>
              <a:rect l="l" t="t" r="r" b="b"/>
              <a:pathLst>
                <a:path w="12876897" h="7599889">
                  <a:moveTo>
                    <a:pt x="0" y="0"/>
                  </a:moveTo>
                  <a:lnTo>
                    <a:pt x="12876897" y="0"/>
                  </a:lnTo>
                  <a:lnTo>
                    <a:pt x="12876897" y="7599889"/>
                  </a:lnTo>
                  <a:lnTo>
                    <a:pt x="0" y="7599889"/>
                  </a:lnTo>
                  <a:lnTo>
                    <a:pt x="0" y="0"/>
                  </a:lnTo>
                  <a:close/>
                </a:path>
              </a:pathLst>
            </a:custGeom>
            <a:blipFill>
              <a:blip r:embed="rId2"/>
              <a:stretch>
                <a:fillRect l="-99280" t="-22761" b="-115916"/>
              </a:stretch>
            </a:blipFill>
          </p:spPr>
        </p:sp>
        <p:sp>
          <p:nvSpPr>
            <p:cNvPr id="5" name="Freeform 5"/>
            <p:cNvSpPr/>
            <p:nvPr/>
          </p:nvSpPr>
          <p:spPr>
            <a:xfrm>
              <a:off x="0" y="0"/>
              <a:ext cx="12830603" cy="7611679"/>
            </a:xfrm>
            <a:custGeom>
              <a:avLst/>
              <a:gdLst/>
              <a:ahLst/>
              <a:cxnLst/>
              <a:rect l="l" t="t" r="r" b="b"/>
              <a:pathLst>
                <a:path w="12830603" h="7611679">
                  <a:moveTo>
                    <a:pt x="0" y="0"/>
                  </a:moveTo>
                  <a:lnTo>
                    <a:pt x="12830603" y="0"/>
                  </a:lnTo>
                  <a:lnTo>
                    <a:pt x="12830603" y="7611679"/>
                  </a:lnTo>
                  <a:lnTo>
                    <a:pt x="0" y="7611679"/>
                  </a:lnTo>
                  <a:lnTo>
                    <a:pt x="0" y="0"/>
                  </a:lnTo>
                  <a:close/>
                </a:path>
              </a:pathLst>
            </a:custGeom>
            <a:blipFill>
              <a:blip r:embed="rId2"/>
              <a:stretch>
                <a:fillRect t="-22725" r="-100000" b="-115582"/>
              </a:stretch>
            </a:blipFill>
          </p:spPr>
        </p:sp>
        <p:sp>
          <p:nvSpPr>
            <p:cNvPr id="6" name="Freeform 6"/>
            <p:cNvSpPr/>
            <p:nvPr/>
          </p:nvSpPr>
          <p:spPr>
            <a:xfrm>
              <a:off x="46294" y="7611679"/>
              <a:ext cx="12784309" cy="7079732"/>
            </a:xfrm>
            <a:custGeom>
              <a:avLst/>
              <a:gdLst/>
              <a:ahLst/>
              <a:cxnLst/>
              <a:rect l="l" t="t" r="r" b="b"/>
              <a:pathLst>
                <a:path w="12784309" h="7079732">
                  <a:moveTo>
                    <a:pt x="0" y="0"/>
                  </a:moveTo>
                  <a:lnTo>
                    <a:pt x="12784309" y="0"/>
                  </a:lnTo>
                  <a:lnTo>
                    <a:pt x="12784309" y="7079732"/>
                  </a:lnTo>
                  <a:lnTo>
                    <a:pt x="0" y="7079732"/>
                  </a:lnTo>
                  <a:lnTo>
                    <a:pt x="0" y="0"/>
                  </a:lnTo>
                  <a:close/>
                </a:path>
              </a:pathLst>
            </a:custGeom>
            <a:blipFill>
              <a:blip r:embed="rId2"/>
              <a:stretch>
                <a:fillRect t="-131780" r="-100724" b="-24433"/>
              </a:stretch>
            </a:blipFill>
          </p:spPr>
        </p:sp>
      </p:grpSp>
      <p:sp>
        <p:nvSpPr>
          <p:cNvPr id="7" name="Freeform 7"/>
          <p:cNvSpPr/>
          <p:nvPr/>
        </p:nvSpPr>
        <p:spPr>
          <a:xfrm>
            <a:off x="14054848" y="444246"/>
            <a:ext cx="3677240" cy="3670554"/>
          </a:xfrm>
          <a:custGeom>
            <a:avLst/>
            <a:gdLst/>
            <a:ahLst/>
            <a:cxnLst/>
            <a:rect l="l" t="t" r="r" b="b"/>
            <a:pathLst>
              <a:path w="3677240" h="3670554">
                <a:moveTo>
                  <a:pt x="0" y="0"/>
                </a:moveTo>
                <a:lnTo>
                  <a:pt x="3677240" y="0"/>
                </a:lnTo>
                <a:lnTo>
                  <a:pt x="3677240" y="3670554"/>
                </a:lnTo>
                <a:lnTo>
                  <a:pt x="0" y="367055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10800000">
            <a:off x="419880" y="6179405"/>
            <a:ext cx="3803747" cy="3796831"/>
          </a:xfrm>
          <a:custGeom>
            <a:avLst/>
            <a:gdLst/>
            <a:ahLst/>
            <a:cxnLst/>
            <a:rect l="l" t="t" r="r" b="b"/>
            <a:pathLst>
              <a:path w="3803747" h="3796831">
                <a:moveTo>
                  <a:pt x="0" y="0"/>
                </a:moveTo>
                <a:lnTo>
                  <a:pt x="3803747" y="0"/>
                </a:lnTo>
                <a:lnTo>
                  <a:pt x="3803747" y="3796831"/>
                </a:lnTo>
                <a:lnTo>
                  <a:pt x="0" y="379683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9" name="Group 9"/>
          <p:cNvGrpSpPr/>
          <p:nvPr/>
        </p:nvGrpSpPr>
        <p:grpSpPr>
          <a:xfrm>
            <a:off x="1371600" y="4136036"/>
            <a:ext cx="15316200" cy="1993337"/>
            <a:chOff x="0" y="-38100"/>
            <a:chExt cx="3372297" cy="762345"/>
          </a:xfrm>
        </p:grpSpPr>
        <p:sp>
          <p:nvSpPr>
            <p:cNvPr id="10" name="Freeform 10"/>
            <p:cNvSpPr/>
            <p:nvPr/>
          </p:nvSpPr>
          <p:spPr>
            <a:xfrm>
              <a:off x="0" y="0"/>
              <a:ext cx="3372297" cy="618978"/>
            </a:xfrm>
            <a:custGeom>
              <a:avLst/>
              <a:gdLst/>
              <a:ahLst/>
              <a:cxnLst/>
              <a:rect l="l" t="t" r="r" b="b"/>
              <a:pathLst>
                <a:path w="3372297" h="724245">
                  <a:moveTo>
                    <a:pt x="30837" y="0"/>
                  </a:moveTo>
                  <a:lnTo>
                    <a:pt x="3341461" y="0"/>
                  </a:lnTo>
                  <a:cubicBezTo>
                    <a:pt x="3349639" y="0"/>
                    <a:pt x="3357482" y="3249"/>
                    <a:pt x="3363265" y="9032"/>
                  </a:cubicBezTo>
                  <a:cubicBezTo>
                    <a:pt x="3369048" y="14815"/>
                    <a:pt x="3372297" y="22658"/>
                    <a:pt x="3372297" y="30837"/>
                  </a:cubicBezTo>
                  <a:lnTo>
                    <a:pt x="3372297" y="693408"/>
                  </a:lnTo>
                  <a:cubicBezTo>
                    <a:pt x="3372297" y="710439"/>
                    <a:pt x="3358491" y="724245"/>
                    <a:pt x="3341461" y="724245"/>
                  </a:cubicBezTo>
                  <a:lnTo>
                    <a:pt x="30837" y="724245"/>
                  </a:lnTo>
                  <a:cubicBezTo>
                    <a:pt x="13806" y="724245"/>
                    <a:pt x="0" y="710439"/>
                    <a:pt x="0" y="693408"/>
                  </a:cubicBezTo>
                  <a:lnTo>
                    <a:pt x="0" y="30837"/>
                  </a:lnTo>
                  <a:cubicBezTo>
                    <a:pt x="0" y="13806"/>
                    <a:pt x="13806" y="0"/>
                    <a:pt x="30837" y="0"/>
                  </a:cubicBezTo>
                  <a:close/>
                </a:path>
              </a:pathLst>
            </a:custGeom>
            <a:solidFill>
              <a:srgbClr val="E8E0C8">
                <a:alpha val="84706"/>
              </a:srgbClr>
            </a:solidFill>
          </p:spPr>
        </p:sp>
        <p:sp>
          <p:nvSpPr>
            <p:cNvPr id="11" name="TextBox 11"/>
            <p:cNvSpPr txBox="1"/>
            <p:nvPr/>
          </p:nvSpPr>
          <p:spPr>
            <a:xfrm>
              <a:off x="0" y="-38100"/>
              <a:ext cx="3372297" cy="76234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2" name="Group 12"/>
          <p:cNvGrpSpPr/>
          <p:nvPr/>
        </p:nvGrpSpPr>
        <p:grpSpPr>
          <a:xfrm>
            <a:off x="1371600" y="6150609"/>
            <a:ext cx="15316200" cy="2898203"/>
            <a:chOff x="0" y="0"/>
            <a:chExt cx="3372297" cy="724245"/>
          </a:xfrm>
        </p:grpSpPr>
        <p:sp>
          <p:nvSpPr>
            <p:cNvPr id="13" name="Freeform 13"/>
            <p:cNvSpPr/>
            <p:nvPr/>
          </p:nvSpPr>
          <p:spPr>
            <a:xfrm>
              <a:off x="0" y="0"/>
              <a:ext cx="3372297" cy="724245"/>
            </a:xfrm>
            <a:custGeom>
              <a:avLst/>
              <a:gdLst/>
              <a:ahLst/>
              <a:cxnLst/>
              <a:rect l="l" t="t" r="r" b="b"/>
              <a:pathLst>
                <a:path w="3372297" h="724245">
                  <a:moveTo>
                    <a:pt x="30837" y="0"/>
                  </a:moveTo>
                  <a:lnTo>
                    <a:pt x="3341461" y="0"/>
                  </a:lnTo>
                  <a:cubicBezTo>
                    <a:pt x="3349639" y="0"/>
                    <a:pt x="3357482" y="3249"/>
                    <a:pt x="3363265" y="9032"/>
                  </a:cubicBezTo>
                  <a:cubicBezTo>
                    <a:pt x="3369048" y="14815"/>
                    <a:pt x="3372297" y="22658"/>
                    <a:pt x="3372297" y="30837"/>
                  </a:cubicBezTo>
                  <a:lnTo>
                    <a:pt x="3372297" y="693408"/>
                  </a:lnTo>
                  <a:cubicBezTo>
                    <a:pt x="3372297" y="710439"/>
                    <a:pt x="3358491" y="724245"/>
                    <a:pt x="3341461" y="724245"/>
                  </a:cubicBezTo>
                  <a:lnTo>
                    <a:pt x="30837" y="724245"/>
                  </a:lnTo>
                  <a:cubicBezTo>
                    <a:pt x="13806" y="724245"/>
                    <a:pt x="0" y="710439"/>
                    <a:pt x="0" y="693408"/>
                  </a:cubicBezTo>
                  <a:lnTo>
                    <a:pt x="0" y="30837"/>
                  </a:lnTo>
                  <a:cubicBezTo>
                    <a:pt x="0" y="13806"/>
                    <a:pt x="13806" y="0"/>
                    <a:pt x="30837" y="0"/>
                  </a:cubicBezTo>
                  <a:close/>
                </a:path>
              </a:pathLst>
            </a:custGeom>
            <a:solidFill>
              <a:srgbClr val="E8E0C8">
                <a:alpha val="84706"/>
              </a:srgbClr>
            </a:solidFill>
          </p:spPr>
        </p:sp>
        <p:sp>
          <p:nvSpPr>
            <p:cNvPr id="14" name="TextBox 14"/>
            <p:cNvSpPr txBox="1"/>
            <p:nvPr/>
          </p:nvSpPr>
          <p:spPr>
            <a:xfrm>
              <a:off x="0" y="-38100"/>
              <a:ext cx="3372297" cy="76234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7" name="TextBox 17"/>
          <p:cNvSpPr txBox="1"/>
          <p:nvPr/>
        </p:nvSpPr>
        <p:spPr>
          <a:xfrm>
            <a:off x="1772319" y="4480249"/>
            <a:ext cx="14588562" cy="1107996"/>
          </a:xfrm>
          <a:prstGeom prst="rect">
            <a:avLst/>
          </a:prstGeom>
        </p:spPr>
        <p:txBody>
          <a:bodyPr wrap="square" lIns="0" tIns="0" rIns="0" bIns="0" rtlCol="0" anchor="t">
            <a:spAutoFit/>
          </a:bodyPr>
          <a:lstStyle/>
          <a:p>
            <a:pPr algn="just"/>
            <a:r>
              <a:rPr lang="en-US" sz="3600">
                <a:latin typeface="Times New Roman" panose="02020603050405020304" pitchFamily="18" charset="0"/>
                <a:cs typeface="Times New Roman" panose="02020603050405020304" pitchFamily="18" charset="0"/>
              </a:rPr>
              <a:t>Thể hiện những cảm nhận, cảm xúc còn mơ hồ, khó định nghĩa, tường giải của Thanh Thảo về Lorca. </a:t>
            </a:r>
            <a:endParaRPr lang="en-GB" sz="3600">
              <a:solidFill>
                <a:prstClr val="black"/>
              </a:solidFill>
              <a:latin typeface="Times New Roman" panose="02020603050405020304" pitchFamily="18" charset="0"/>
              <a:cs typeface="Times New Roman" panose="02020603050405020304" pitchFamily="18" charset="0"/>
            </a:endParaRPr>
          </a:p>
        </p:txBody>
      </p:sp>
      <p:sp>
        <p:nvSpPr>
          <p:cNvPr id="18" name="TextBox 18"/>
          <p:cNvSpPr txBox="1"/>
          <p:nvPr/>
        </p:nvSpPr>
        <p:spPr>
          <a:xfrm>
            <a:off x="1132835" y="-300904"/>
            <a:ext cx="16230600" cy="1661545"/>
          </a:xfrm>
          <a:prstGeom prst="rect">
            <a:avLst/>
          </a:prstGeom>
        </p:spPr>
        <p:txBody>
          <a:bodyPr lIns="0" tIns="0" rIns="0" bIns="0" rtlCol="0" anchor="t">
            <a:spAutoFit/>
          </a:bodyPr>
          <a:lstStyle/>
          <a:p>
            <a:pPr algn="ctr">
              <a:lnSpc>
                <a:spcPts val="15400"/>
              </a:lnSpc>
            </a:pPr>
            <a:r>
              <a:rPr lang="en-US" sz="6000" b="1">
                <a:solidFill>
                  <a:schemeClr val="bg1"/>
                </a:solidFill>
                <a:latin typeface="Times New Roman" panose="02020603050405020304" pitchFamily="18" charset="0"/>
                <a:cs typeface="Times New Roman" panose="02020603050405020304" pitchFamily="18" charset="0"/>
              </a:rPr>
              <a:t>Tác dụng của yếu tố siêu thực</a:t>
            </a:r>
            <a:endParaRPr lang="en-US" sz="8000" b="1" spc="935">
              <a:solidFill>
                <a:schemeClr val="bg1"/>
              </a:solidFill>
              <a:latin typeface="Times New Roman" panose="02020603050405020304" pitchFamily="18" charset="0"/>
              <a:ea typeface="Roller Coaster Serif"/>
              <a:cs typeface="Times New Roman" panose="02020603050405020304" pitchFamily="18" charset="0"/>
              <a:sym typeface="Roller Coaster Serif"/>
            </a:endParaRPr>
          </a:p>
        </p:txBody>
      </p:sp>
      <p:sp>
        <p:nvSpPr>
          <p:cNvPr id="19" name="TextBox 19"/>
          <p:cNvSpPr txBox="1"/>
          <p:nvPr/>
        </p:nvSpPr>
        <p:spPr>
          <a:xfrm>
            <a:off x="1848154" y="6381072"/>
            <a:ext cx="14414411" cy="2215991"/>
          </a:xfrm>
          <a:prstGeom prst="rect">
            <a:avLst/>
          </a:prstGeom>
        </p:spPr>
        <p:txBody>
          <a:bodyPr wrap="square" lIns="0" tIns="0" rIns="0" bIns="0" rtlCol="0" anchor="t">
            <a:spAutoFit/>
          </a:bodyPr>
          <a:lstStyle/>
          <a:p>
            <a:pPr algn="just"/>
            <a:r>
              <a:rPr lang="en-US" sz="3600">
                <a:latin typeface="Times New Roman" panose="02020603050405020304" pitchFamily="18" charset="0"/>
                <a:cs typeface="Times New Roman" panose="02020603050405020304" pitchFamily="18" charset="0"/>
              </a:rPr>
              <a:t>Về nghệ thuật, yếu tố siêu thực đã đem lại những nét mới lạ cho văn bản thơ, tạo ra những lớp ngôn ngữ khác thường, mở ra những trường nghĩa vô cùng phong phú, giải phóng trí tưởng tượng, vượt thoát khỏi những ước lệ trói buộc cảm xúc, đưa thơ trở về một trong những chức năng nguyên thủy của nó. </a:t>
            </a:r>
            <a:endParaRPr lang="en-GB" sz="3600">
              <a:solidFill>
                <a:prstClr val="black"/>
              </a:solidFill>
              <a:latin typeface="Times New Roman" panose="02020603050405020304" pitchFamily="18" charset="0"/>
              <a:cs typeface="Times New Roman" panose="02020603050405020304" pitchFamily="18" charset="0"/>
            </a:endParaRPr>
          </a:p>
        </p:txBody>
      </p:sp>
      <p:sp>
        <p:nvSpPr>
          <p:cNvPr id="20" name="Freeform 20"/>
          <p:cNvSpPr/>
          <p:nvPr/>
        </p:nvSpPr>
        <p:spPr>
          <a:xfrm>
            <a:off x="16248051" y="7115377"/>
            <a:ext cx="2968074" cy="2990503"/>
          </a:xfrm>
          <a:custGeom>
            <a:avLst/>
            <a:gdLst/>
            <a:ahLst/>
            <a:cxnLst/>
            <a:rect l="l" t="t" r="r" b="b"/>
            <a:pathLst>
              <a:path w="2968074" h="2990503">
                <a:moveTo>
                  <a:pt x="0" y="0"/>
                </a:moveTo>
                <a:lnTo>
                  <a:pt x="2968074" y="0"/>
                </a:lnTo>
                <a:lnTo>
                  <a:pt x="2968074" y="2990503"/>
                </a:lnTo>
                <a:lnTo>
                  <a:pt x="0" y="2990503"/>
                </a:lnTo>
                <a:lnTo>
                  <a:pt x="0" y="0"/>
                </a:lnTo>
                <a:close/>
              </a:path>
            </a:pathLst>
          </a:custGeom>
          <a:blipFill>
            <a:blip r:embed="rId5"/>
            <a:stretch>
              <a:fillRect/>
            </a:stretch>
          </a:blipFill>
        </p:spPr>
      </p:sp>
      <p:sp>
        <p:nvSpPr>
          <p:cNvPr id="21" name="Freeform 21"/>
          <p:cNvSpPr/>
          <p:nvPr/>
        </p:nvSpPr>
        <p:spPr>
          <a:xfrm rot="-798381">
            <a:off x="-842608" y="-70187"/>
            <a:ext cx="1750314" cy="2412714"/>
          </a:xfrm>
          <a:custGeom>
            <a:avLst/>
            <a:gdLst/>
            <a:ahLst/>
            <a:cxnLst/>
            <a:rect l="l" t="t" r="r" b="b"/>
            <a:pathLst>
              <a:path w="1750314" h="2412714">
                <a:moveTo>
                  <a:pt x="0" y="0"/>
                </a:moveTo>
                <a:lnTo>
                  <a:pt x="1750314" y="0"/>
                </a:lnTo>
                <a:lnTo>
                  <a:pt x="1750314" y="2412714"/>
                </a:lnTo>
                <a:lnTo>
                  <a:pt x="0" y="2412714"/>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grpSp>
        <p:nvGrpSpPr>
          <p:cNvPr id="23" name="Group 12"/>
          <p:cNvGrpSpPr/>
          <p:nvPr/>
        </p:nvGrpSpPr>
        <p:grpSpPr>
          <a:xfrm>
            <a:off x="1371600" y="1810936"/>
            <a:ext cx="15316200" cy="2208899"/>
            <a:chOff x="0" y="0"/>
            <a:chExt cx="3372297" cy="724245"/>
          </a:xfrm>
        </p:grpSpPr>
        <p:sp>
          <p:nvSpPr>
            <p:cNvPr id="24" name="Freeform 13"/>
            <p:cNvSpPr/>
            <p:nvPr/>
          </p:nvSpPr>
          <p:spPr>
            <a:xfrm>
              <a:off x="0" y="0"/>
              <a:ext cx="3372297" cy="724245"/>
            </a:xfrm>
            <a:custGeom>
              <a:avLst/>
              <a:gdLst/>
              <a:ahLst/>
              <a:cxnLst/>
              <a:rect l="l" t="t" r="r" b="b"/>
              <a:pathLst>
                <a:path w="3372297" h="724245">
                  <a:moveTo>
                    <a:pt x="30837" y="0"/>
                  </a:moveTo>
                  <a:lnTo>
                    <a:pt x="3341461" y="0"/>
                  </a:lnTo>
                  <a:cubicBezTo>
                    <a:pt x="3349639" y="0"/>
                    <a:pt x="3357482" y="3249"/>
                    <a:pt x="3363265" y="9032"/>
                  </a:cubicBezTo>
                  <a:cubicBezTo>
                    <a:pt x="3369048" y="14815"/>
                    <a:pt x="3372297" y="22658"/>
                    <a:pt x="3372297" y="30837"/>
                  </a:cubicBezTo>
                  <a:lnTo>
                    <a:pt x="3372297" y="693408"/>
                  </a:lnTo>
                  <a:cubicBezTo>
                    <a:pt x="3372297" y="710439"/>
                    <a:pt x="3358491" y="724245"/>
                    <a:pt x="3341461" y="724245"/>
                  </a:cubicBezTo>
                  <a:lnTo>
                    <a:pt x="30837" y="724245"/>
                  </a:lnTo>
                  <a:cubicBezTo>
                    <a:pt x="13806" y="724245"/>
                    <a:pt x="0" y="710439"/>
                    <a:pt x="0" y="693408"/>
                  </a:cubicBezTo>
                  <a:lnTo>
                    <a:pt x="0" y="30837"/>
                  </a:lnTo>
                  <a:cubicBezTo>
                    <a:pt x="0" y="13806"/>
                    <a:pt x="13806" y="0"/>
                    <a:pt x="30837" y="0"/>
                  </a:cubicBezTo>
                  <a:close/>
                </a:path>
              </a:pathLst>
            </a:custGeom>
            <a:solidFill>
              <a:srgbClr val="E8E0C8">
                <a:alpha val="84706"/>
              </a:srgbClr>
            </a:solidFill>
          </p:spPr>
        </p:sp>
        <p:sp>
          <p:nvSpPr>
            <p:cNvPr id="25" name="TextBox 14"/>
            <p:cNvSpPr txBox="1"/>
            <p:nvPr/>
          </p:nvSpPr>
          <p:spPr>
            <a:xfrm>
              <a:off x="0" y="-38100"/>
              <a:ext cx="3372297" cy="762345"/>
            </a:xfrm>
            <a:prstGeom prst="rect">
              <a:avLst/>
            </a:prstGeom>
          </p:spPr>
          <p:txBody>
            <a:bodyPr lIns="50800" tIns="50800" rIns="50800" bIns="50800" rtlCol="0" anchor="ctr"/>
            <a:lstStyle/>
            <a:p>
              <a:pPr algn="just">
                <a:spcBef>
                  <a:spcPct val="0"/>
                </a:spcBef>
              </a:pPr>
              <a:endParaRPr sz="3600">
                <a:solidFill>
                  <a:prstClr val="black"/>
                </a:solidFill>
              </a:endParaRPr>
            </a:p>
          </p:txBody>
        </p:sp>
      </p:grpSp>
      <p:sp>
        <p:nvSpPr>
          <p:cNvPr id="26" name="TextBox 19"/>
          <p:cNvSpPr txBox="1"/>
          <p:nvPr/>
        </p:nvSpPr>
        <p:spPr>
          <a:xfrm>
            <a:off x="1848154" y="2026287"/>
            <a:ext cx="14209387" cy="1661993"/>
          </a:xfrm>
          <a:prstGeom prst="rect">
            <a:avLst/>
          </a:prstGeom>
        </p:spPr>
        <p:txBody>
          <a:bodyPr wrap="square" lIns="0" tIns="0" rIns="0" bIns="0" rtlCol="0" anchor="t">
            <a:spAutoFit/>
          </a:bodyPr>
          <a:lstStyle/>
          <a:p>
            <a:pPr algn="just"/>
            <a:r>
              <a:rPr lang="en-US" sz="3600">
                <a:latin typeface="Times New Roman" panose="02020603050405020304" pitchFamily="18" charset="0"/>
                <a:cs typeface="Times New Roman" panose="02020603050405020304" pitchFamily="18" charset="0"/>
              </a:rPr>
              <a:t>Tạo hình ảnh thơ cô đúc, có tính tượng trưng (thiên về gợi hơn là tả), logic liên kết giữa các hình ảnh thơ bị xoá mờ, kích thích sự liên tưởng, tạo ra hiệu quả “lạ hoá” và “độ mở” cho những suy tưởng tiếp nối của người đọc.</a:t>
            </a:r>
            <a:endParaRPr lang="en-GB"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990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inVertic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3672" y="0"/>
            <a:ext cx="19271100" cy="10657201"/>
            <a:chOff x="0" y="0"/>
            <a:chExt cx="25694800" cy="14703201"/>
          </a:xfrm>
        </p:grpSpPr>
        <p:sp>
          <p:nvSpPr>
            <p:cNvPr id="3" name="Freeform 3"/>
            <p:cNvSpPr/>
            <p:nvPr/>
          </p:nvSpPr>
          <p:spPr>
            <a:xfrm>
              <a:off x="12817903" y="7351601"/>
              <a:ext cx="12876897" cy="7351601"/>
            </a:xfrm>
            <a:custGeom>
              <a:avLst/>
              <a:gdLst/>
              <a:ahLst/>
              <a:cxnLst/>
              <a:rect l="l" t="t" r="r" b="b"/>
              <a:pathLst>
                <a:path w="12876897" h="7351601">
                  <a:moveTo>
                    <a:pt x="0" y="0"/>
                  </a:moveTo>
                  <a:lnTo>
                    <a:pt x="12876897" y="0"/>
                  </a:lnTo>
                  <a:lnTo>
                    <a:pt x="12876897" y="7351600"/>
                  </a:lnTo>
                  <a:lnTo>
                    <a:pt x="0" y="7351600"/>
                  </a:lnTo>
                  <a:lnTo>
                    <a:pt x="0" y="0"/>
                  </a:lnTo>
                  <a:close/>
                </a:path>
              </a:pathLst>
            </a:custGeom>
            <a:blipFill>
              <a:blip r:embed="rId2"/>
              <a:stretch>
                <a:fillRect l="-99280" t="-123209" b="-23529"/>
              </a:stretch>
            </a:blipFill>
          </p:spPr>
        </p:sp>
        <p:sp>
          <p:nvSpPr>
            <p:cNvPr id="4" name="Freeform 4"/>
            <p:cNvSpPr/>
            <p:nvPr/>
          </p:nvSpPr>
          <p:spPr>
            <a:xfrm>
              <a:off x="12817903" y="11790"/>
              <a:ext cx="12876897" cy="7599889"/>
            </a:xfrm>
            <a:custGeom>
              <a:avLst/>
              <a:gdLst/>
              <a:ahLst/>
              <a:cxnLst/>
              <a:rect l="l" t="t" r="r" b="b"/>
              <a:pathLst>
                <a:path w="12876897" h="7599889">
                  <a:moveTo>
                    <a:pt x="0" y="0"/>
                  </a:moveTo>
                  <a:lnTo>
                    <a:pt x="12876897" y="0"/>
                  </a:lnTo>
                  <a:lnTo>
                    <a:pt x="12876897" y="7599889"/>
                  </a:lnTo>
                  <a:lnTo>
                    <a:pt x="0" y="7599889"/>
                  </a:lnTo>
                  <a:lnTo>
                    <a:pt x="0" y="0"/>
                  </a:lnTo>
                  <a:close/>
                </a:path>
              </a:pathLst>
            </a:custGeom>
            <a:blipFill>
              <a:blip r:embed="rId2"/>
              <a:stretch>
                <a:fillRect l="-99280" t="-22761" b="-115916"/>
              </a:stretch>
            </a:blipFill>
          </p:spPr>
        </p:sp>
        <p:sp>
          <p:nvSpPr>
            <p:cNvPr id="5" name="Freeform 5"/>
            <p:cNvSpPr/>
            <p:nvPr/>
          </p:nvSpPr>
          <p:spPr>
            <a:xfrm>
              <a:off x="0" y="0"/>
              <a:ext cx="12830603" cy="7611679"/>
            </a:xfrm>
            <a:custGeom>
              <a:avLst/>
              <a:gdLst/>
              <a:ahLst/>
              <a:cxnLst/>
              <a:rect l="l" t="t" r="r" b="b"/>
              <a:pathLst>
                <a:path w="12830603" h="7611679">
                  <a:moveTo>
                    <a:pt x="0" y="0"/>
                  </a:moveTo>
                  <a:lnTo>
                    <a:pt x="12830603" y="0"/>
                  </a:lnTo>
                  <a:lnTo>
                    <a:pt x="12830603" y="7611679"/>
                  </a:lnTo>
                  <a:lnTo>
                    <a:pt x="0" y="7611679"/>
                  </a:lnTo>
                  <a:lnTo>
                    <a:pt x="0" y="0"/>
                  </a:lnTo>
                  <a:close/>
                </a:path>
              </a:pathLst>
            </a:custGeom>
            <a:blipFill>
              <a:blip r:embed="rId2"/>
              <a:stretch>
                <a:fillRect t="-22725" r="-100000" b="-115582"/>
              </a:stretch>
            </a:blipFill>
          </p:spPr>
        </p:sp>
        <p:sp>
          <p:nvSpPr>
            <p:cNvPr id="6" name="Freeform 6"/>
            <p:cNvSpPr/>
            <p:nvPr/>
          </p:nvSpPr>
          <p:spPr>
            <a:xfrm>
              <a:off x="46294" y="7611679"/>
              <a:ext cx="12784309" cy="7079732"/>
            </a:xfrm>
            <a:custGeom>
              <a:avLst/>
              <a:gdLst/>
              <a:ahLst/>
              <a:cxnLst/>
              <a:rect l="l" t="t" r="r" b="b"/>
              <a:pathLst>
                <a:path w="12784309" h="7079732">
                  <a:moveTo>
                    <a:pt x="0" y="0"/>
                  </a:moveTo>
                  <a:lnTo>
                    <a:pt x="12784309" y="0"/>
                  </a:lnTo>
                  <a:lnTo>
                    <a:pt x="12784309" y="7079732"/>
                  </a:lnTo>
                  <a:lnTo>
                    <a:pt x="0" y="7079732"/>
                  </a:lnTo>
                  <a:lnTo>
                    <a:pt x="0" y="0"/>
                  </a:lnTo>
                  <a:close/>
                </a:path>
              </a:pathLst>
            </a:custGeom>
            <a:blipFill>
              <a:blip r:embed="rId2"/>
              <a:stretch>
                <a:fillRect t="-131780" r="-100724" b="-24433"/>
              </a:stretch>
            </a:blipFill>
          </p:spPr>
        </p:sp>
      </p:grpSp>
      <p:sp>
        <p:nvSpPr>
          <p:cNvPr id="7" name="Freeform 7"/>
          <p:cNvSpPr/>
          <p:nvPr/>
        </p:nvSpPr>
        <p:spPr>
          <a:xfrm>
            <a:off x="14054848" y="444246"/>
            <a:ext cx="3677240" cy="3670554"/>
          </a:xfrm>
          <a:custGeom>
            <a:avLst/>
            <a:gdLst/>
            <a:ahLst/>
            <a:cxnLst/>
            <a:rect l="l" t="t" r="r" b="b"/>
            <a:pathLst>
              <a:path w="3677240" h="3670554">
                <a:moveTo>
                  <a:pt x="0" y="0"/>
                </a:moveTo>
                <a:lnTo>
                  <a:pt x="3677240" y="0"/>
                </a:lnTo>
                <a:lnTo>
                  <a:pt x="3677240" y="3670554"/>
                </a:lnTo>
                <a:lnTo>
                  <a:pt x="0" y="367055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10800000">
            <a:off x="419880" y="6179405"/>
            <a:ext cx="3803747" cy="3796831"/>
          </a:xfrm>
          <a:custGeom>
            <a:avLst/>
            <a:gdLst/>
            <a:ahLst/>
            <a:cxnLst/>
            <a:rect l="l" t="t" r="r" b="b"/>
            <a:pathLst>
              <a:path w="3803747" h="3796831">
                <a:moveTo>
                  <a:pt x="0" y="0"/>
                </a:moveTo>
                <a:lnTo>
                  <a:pt x="3803747" y="0"/>
                </a:lnTo>
                <a:lnTo>
                  <a:pt x="3803747" y="3796831"/>
                </a:lnTo>
                <a:lnTo>
                  <a:pt x="0" y="379683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9" name="Group 9"/>
          <p:cNvGrpSpPr/>
          <p:nvPr/>
        </p:nvGrpSpPr>
        <p:grpSpPr>
          <a:xfrm>
            <a:off x="1371600" y="4262096"/>
            <a:ext cx="15316200" cy="1978403"/>
            <a:chOff x="0" y="0"/>
            <a:chExt cx="3372297" cy="724245"/>
          </a:xfrm>
        </p:grpSpPr>
        <p:sp>
          <p:nvSpPr>
            <p:cNvPr id="10" name="Freeform 10"/>
            <p:cNvSpPr/>
            <p:nvPr/>
          </p:nvSpPr>
          <p:spPr>
            <a:xfrm>
              <a:off x="0" y="0"/>
              <a:ext cx="3372297" cy="724245"/>
            </a:xfrm>
            <a:custGeom>
              <a:avLst/>
              <a:gdLst/>
              <a:ahLst/>
              <a:cxnLst/>
              <a:rect l="l" t="t" r="r" b="b"/>
              <a:pathLst>
                <a:path w="3372297" h="724245">
                  <a:moveTo>
                    <a:pt x="30837" y="0"/>
                  </a:moveTo>
                  <a:lnTo>
                    <a:pt x="3341461" y="0"/>
                  </a:lnTo>
                  <a:cubicBezTo>
                    <a:pt x="3349639" y="0"/>
                    <a:pt x="3357482" y="3249"/>
                    <a:pt x="3363265" y="9032"/>
                  </a:cubicBezTo>
                  <a:cubicBezTo>
                    <a:pt x="3369048" y="14815"/>
                    <a:pt x="3372297" y="22658"/>
                    <a:pt x="3372297" y="30837"/>
                  </a:cubicBezTo>
                  <a:lnTo>
                    <a:pt x="3372297" y="693408"/>
                  </a:lnTo>
                  <a:cubicBezTo>
                    <a:pt x="3372297" y="710439"/>
                    <a:pt x="3358491" y="724245"/>
                    <a:pt x="3341461" y="724245"/>
                  </a:cubicBezTo>
                  <a:lnTo>
                    <a:pt x="30837" y="724245"/>
                  </a:lnTo>
                  <a:cubicBezTo>
                    <a:pt x="13806" y="724245"/>
                    <a:pt x="0" y="710439"/>
                    <a:pt x="0" y="693408"/>
                  </a:cubicBezTo>
                  <a:lnTo>
                    <a:pt x="0" y="30837"/>
                  </a:lnTo>
                  <a:cubicBezTo>
                    <a:pt x="0" y="13806"/>
                    <a:pt x="13806" y="0"/>
                    <a:pt x="30837" y="0"/>
                  </a:cubicBezTo>
                  <a:close/>
                </a:path>
              </a:pathLst>
            </a:custGeom>
            <a:solidFill>
              <a:srgbClr val="E8E0C8">
                <a:alpha val="84706"/>
              </a:srgbClr>
            </a:solidFill>
          </p:spPr>
        </p:sp>
        <p:sp>
          <p:nvSpPr>
            <p:cNvPr id="11" name="TextBox 11"/>
            <p:cNvSpPr txBox="1"/>
            <p:nvPr/>
          </p:nvSpPr>
          <p:spPr>
            <a:xfrm>
              <a:off x="0" y="-38100"/>
              <a:ext cx="3372297" cy="76234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2" name="Group 12"/>
          <p:cNvGrpSpPr/>
          <p:nvPr/>
        </p:nvGrpSpPr>
        <p:grpSpPr>
          <a:xfrm>
            <a:off x="1371600" y="6523021"/>
            <a:ext cx="15316200" cy="2544684"/>
            <a:chOff x="0" y="0"/>
            <a:chExt cx="3372297" cy="724245"/>
          </a:xfrm>
        </p:grpSpPr>
        <p:sp>
          <p:nvSpPr>
            <p:cNvPr id="13" name="Freeform 13"/>
            <p:cNvSpPr/>
            <p:nvPr/>
          </p:nvSpPr>
          <p:spPr>
            <a:xfrm>
              <a:off x="0" y="0"/>
              <a:ext cx="3372297" cy="724245"/>
            </a:xfrm>
            <a:custGeom>
              <a:avLst/>
              <a:gdLst/>
              <a:ahLst/>
              <a:cxnLst/>
              <a:rect l="l" t="t" r="r" b="b"/>
              <a:pathLst>
                <a:path w="3372297" h="724245">
                  <a:moveTo>
                    <a:pt x="30837" y="0"/>
                  </a:moveTo>
                  <a:lnTo>
                    <a:pt x="3341461" y="0"/>
                  </a:lnTo>
                  <a:cubicBezTo>
                    <a:pt x="3349639" y="0"/>
                    <a:pt x="3357482" y="3249"/>
                    <a:pt x="3363265" y="9032"/>
                  </a:cubicBezTo>
                  <a:cubicBezTo>
                    <a:pt x="3369048" y="14815"/>
                    <a:pt x="3372297" y="22658"/>
                    <a:pt x="3372297" y="30837"/>
                  </a:cubicBezTo>
                  <a:lnTo>
                    <a:pt x="3372297" y="693408"/>
                  </a:lnTo>
                  <a:cubicBezTo>
                    <a:pt x="3372297" y="710439"/>
                    <a:pt x="3358491" y="724245"/>
                    <a:pt x="3341461" y="724245"/>
                  </a:cubicBezTo>
                  <a:lnTo>
                    <a:pt x="30837" y="724245"/>
                  </a:lnTo>
                  <a:cubicBezTo>
                    <a:pt x="13806" y="724245"/>
                    <a:pt x="0" y="710439"/>
                    <a:pt x="0" y="693408"/>
                  </a:cubicBezTo>
                  <a:lnTo>
                    <a:pt x="0" y="30837"/>
                  </a:lnTo>
                  <a:cubicBezTo>
                    <a:pt x="0" y="13806"/>
                    <a:pt x="13806" y="0"/>
                    <a:pt x="30837" y="0"/>
                  </a:cubicBezTo>
                  <a:close/>
                </a:path>
              </a:pathLst>
            </a:custGeom>
            <a:solidFill>
              <a:srgbClr val="E8E0C8">
                <a:alpha val="84706"/>
              </a:srgbClr>
            </a:solidFill>
          </p:spPr>
        </p:sp>
        <p:sp>
          <p:nvSpPr>
            <p:cNvPr id="14" name="TextBox 14"/>
            <p:cNvSpPr txBox="1"/>
            <p:nvPr/>
          </p:nvSpPr>
          <p:spPr>
            <a:xfrm>
              <a:off x="0" y="-38100"/>
              <a:ext cx="3372297" cy="76234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7" name="TextBox 17"/>
          <p:cNvSpPr txBox="1"/>
          <p:nvPr/>
        </p:nvSpPr>
        <p:spPr>
          <a:xfrm>
            <a:off x="1886995" y="4346719"/>
            <a:ext cx="14131707" cy="1661993"/>
          </a:xfrm>
          <a:prstGeom prst="rect">
            <a:avLst/>
          </a:prstGeom>
        </p:spPr>
        <p:txBody>
          <a:bodyPr wrap="square" lIns="0" tIns="0" rIns="0" bIns="0" rtlCol="0" anchor="t">
            <a:spAutoFit/>
          </a:bodyPr>
          <a:lstStyle/>
          <a:p>
            <a:pPr algn="just"/>
            <a:r>
              <a:rPr lang="en-US" sz="3600" b="1">
                <a:latin typeface="Times New Roman" panose="02020603050405020304" pitchFamily="18" charset="0"/>
                <a:cs typeface="Times New Roman" panose="02020603050405020304" pitchFamily="18" charset="0"/>
              </a:rPr>
              <a:t>Những yếu tố văn hóa dân gian </a:t>
            </a:r>
            <a:r>
              <a:rPr lang="en-US" sz="3600">
                <a:latin typeface="Times New Roman" panose="02020603050405020304" pitchFamily="18" charset="0"/>
                <a:cs typeface="Times New Roman" panose="02020603050405020304" pitchFamily="18" charset="0"/>
              </a:rPr>
              <a:t>đã làm nổi bật lên hình tượng trung tâm của thi phẩm. Đồng thời thể hiện màu sắc văn hóa đặc trưng của đất nước Tây Ban Nha. </a:t>
            </a:r>
            <a:endParaRPr lang="en-GB" sz="3600">
              <a:latin typeface="Times New Roman" panose="02020603050405020304" pitchFamily="18" charset="0"/>
              <a:cs typeface="Times New Roman" panose="02020603050405020304" pitchFamily="18" charset="0"/>
            </a:endParaRPr>
          </a:p>
        </p:txBody>
      </p:sp>
      <p:sp>
        <p:nvSpPr>
          <p:cNvPr id="18" name="TextBox 18"/>
          <p:cNvSpPr txBox="1"/>
          <p:nvPr/>
        </p:nvSpPr>
        <p:spPr>
          <a:xfrm>
            <a:off x="4297804" y="566917"/>
            <a:ext cx="16230600" cy="830997"/>
          </a:xfrm>
          <a:prstGeom prst="rect">
            <a:avLst/>
          </a:prstGeom>
        </p:spPr>
        <p:txBody>
          <a:bodyPr lIns="0" tIns="0" rIns="0" bIns="0" rtlCol="0" anchor="t">
            <a:spAutoFit/>
          </a:bodyPr>
          <a:lstStyle/>
          <a:p>
            <a:r>
              <a:rPr lang="en-US" sz="5400" b="1">
                <a:solidFill>
                  <a:schemeClr val="bg1"/>
                </a:solidFill>
                <a:latin typeface="Times New Roman" panose="02020603050405020304" pitchFamily="18" charset="0"/>
                <a:cs typeface="Times New Roman" panose="02020603050405020304" pitchFamily="18" charset="0"/>
              </a:rPr>
              <a:t>b. Yếu tố văn hóa trong bài thơ</a:t>
            </a:r>
            <a:endParaRPr lang="en-GB" sz="5400">
              <a:solidFill>
                <a:schemeClr val="bg1"/>
              </a:solidFill>
              <a:latin typeface="Times New Roman" panose="02020603050405020304" pitchFamily="18" charset="0"/>
              <a:cs typeface="Times New Roman" panose="02020603050405020304" pitchFamily="18" charset="0"/>
            </a:endParaRPr>
          </a:p>
        </p:txBody>
      </p:sp>
      <p:sp>
        <p:nvSpPr>
          <p:cNvPr id="19" name="TextBox 19"/>
          <p:cNvSpPr txBox="1"/>
          <p:nvPr/>
        </p:nvSpPr>
        <p:spPr>
          <a:xfrm>
            <a:off x="1765713" y="6779984"/>
            <a:ext cx="14482338" cy="2215991"/>
          </a:xfrm>
          <a:prstGeom prst="rect">
            <a:avLst/>
          </a:prstGeom>
        </p:spPr>
        <p:txBody>
          <a:bodyPr wrap="square" lIns="0" tIns="0" rIns="0" bIns="0" rtlCol="0" anchor="t">
            <a:spAutoFit/>
          </a:bodyPr>
          <a:lstStyle/>
          <a:p>
            <a:pPr algn="just"/>
            <a:r>
              <a:rPr lang="en-US" sz="3600" b="1">
                <a:latin typeface="Times New Roman" panose="02020603050405020304" pitchFamily="18" charset="0"/>
                <a:cs typeface="Times New Roman" panose="02020603050405020304" pitchFamily="18" charset="0"/>
              </a:rPr>
              <a:t>Tác dụng của việc sử dụng yếu tố văn hóa, văn học dân gian trong </a:t>
            </a:r>
            <a:r>
              <a:rPr lang="vi-VN" sz="3600" b="1" smtClean="0">
                <a:latin typeface="Times New Roman" panose="02020603050405020304" pitchFamily="18" charset="0"/>
                <a:cs typeface="Times New Roman" panose="02020603050405020304" pitchFamily="18" charset="0"/>
              </a:rPr>
              <a:t>thơ</a:t>
            </a:r>
            <a:r>
              <a:rPr lang="vi-VN" sz="3600" smtClean="0">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Góp phần làm nổi bật hình tượng trung tâm của bài thơ; thể hiện tư tưởng, chủ đề và cảm hứng chủ đạo; thể hiện màu sắc văn hóa đặc trưng của dân tộc, đất nước; thể hiện cái tâm, cái tài của nhà thơ. </a:t>
            </a:r>
            <a:endParaRPr lang="en-GB" sz="3600">
              <a:solidFill>
                <a:prstClr val="black"/>
              </a:solidFill>
              <a:latin typeface="Times New Roman" panose="02020603050405020304" pitchFamily="18" charset="0"/>
              <a:cs typeface="Times New Roman" panose="02020603050405020304" pitchFamily="18" charset="0"/>
            </a:endParaRPr>
          </a:p>
        </p:txBody>
      </p:sp>
      <p:sp>
        <p:nvSpPr>
          <p:cNvPr id="20" name="Freeform 20"/>
          <p:cNvSpPr/>
          <p:nvPr/>
        </p:nvSpPr>
        <p:spPr>
          <a:xfrm>
            <a:off x="16248051" y="7115377"/>
            <a:ext cx="2968074" cy="2990503"/>
          </a:xfrm>
          <a:custGeom>
            <a:avLst/>
            <a:gdLst/>
            <a:ahLst/>
            <a:cxnLst/>
            <a:rect l="l" t="t" r="r" b="b"/>
            <a:pathLst>
              <a:path w="2968074" h="2990503">
                <a:moveTo>
                  <a:pt x="0" y="0"/>
                </a:moveTo>
                <a:lnTo>
                  <a:pt x="2968074" y="0"/>
                </a:lnTo>
                <a:lnTo>
                  <a:pt x="2968074" y="2990503"/>
                </a:lnTo>
                <a:lnTo>
                  <a:pt x="0" y="2990503"/>
                </a:lnTo>
                <a:lnTo>
                  <a:pt x="0" y="0"/>
                </a:lnTo>
                <a:close/>
              </a:path>
            </a:pathLst>
          </a:custGeom>
          <a:blipFill>
            <a:blip r:embed="rId5"/>
            <a:stretch>
              <a:fillRect/>
            </a:stretch>
          </a:blipFill>
        </p:spPr>
      </p:sp>
      <p:sp>
        <p:nvSpPr>
          <p:cNvPr id="21" name="Freeform 21"/>
          <p:cNvSpPr/>
          <p:nvPr/>
        </p:nvSpPr>
        <p:spPr>
          <a:xfrm rot="-798381">
            <a:off x="-308751" y="79428"/>
            <a:ext cx="1750314" cy="2412714"/>
          </a:xfrm>
          <a:custGeom>
            <a:avLst/>
            <a:gdLst/>
            <a:ahLst/>
            <a:cxnLst/>
            <a:rect l="l" t="t" r="r" b="b"/>
            <a:pathLst>
              <a:path w="1750314" h="2412714">
                <a:moveTo>
                  <a:pt x="0" y="0"/>
                </a:moveTo>
                <a:lnTo>
                  <a:pt x="1750314" y="0"/>
                </a:lnTo>
                <a:lnTo>
                  <a:pt x="1750314" y="2412714"/>
                </a:lnTo>
                <a:lnTo>
                  <a:pt x="0" y="2412714"/>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grpSp>
        <p:nvGrpSpPr>
          <p:cNvPr id="23" name="Group 12"/>
          <p:cNvGrpSpPr/>
          <p:nvPr/>
        </p:nvGrpSpPr>
        <p:grpSpPr>
          <a:xfrm>
            <a:off x="1371600" y="1810936"/>
            <a:ext cx="15316200" cy="2151311"/>
            <a:chOff x="0" y="0"/>
            <a:chExt cx="3372297" cy="724245"/>
          </a:xfrm>
        </p:grpSpPr>
        <p:sp>
          <p:nvSpPr>
            <p:cNvPr id="24" name="Freeform 13"/>
            <p:cNvSpPr/>
            <p:nvPr/>
          </p:nvSpPr>
          <p:spPr>
            <a:xfrm>
              <a:off x="0" y="0"/>
              <a:ext cx="3372297" cy="724245"/>
            </a:xfrm>
            <a:custGeom>
              <a:avLst/>
              <a:gdLst/>
              <a:ahLst/>
              <a:cxnLst/>
              <a:rect l="l" t="t" r="r" b="b"/>
              <a:pathLst>
                <a:path w="3372297" h="724245">
                  <a:moveTo>
                    <a:pt x="30837" y="0"/>
                  </a:moveTo>
                  <a:lnTo>
                    <a:pt x="3341461" y="0"/>
                  </a:lnTo>
                  <a:cubicBezTo>
                    <a:pt x="3349639" y="0"/>
                    <a:pt x="3357482" y="3249"/>
                    <a:pt x="3363265" y="9032"/>
                  </a:cubicBezTo>
                  <a:cubicBezTo>
                    <a:pt x="3369048" y="14815"/>
                    <a:pt x="3372297" y="22658"/>
                    <a:pt x="3372297" y="30837"/>
                  </a:cubicBezTo>
                  <a:lnTo>
                    <a:pt x="3372297" y="693408"/>
                  </a:lnTo>
                  <a:cubicBezTo>
                    <a:pt x="3372297" y="710439"/>
                    <a:pt x="3358491" y="724245"/>
                    <a:pt x="3341461" y="724245"/>
                  </a:cubicBezTo>
                  <a:lnTo>
                    <a:pt x="30837" y="724245"/>
                  </a:lnTo>
                  <a:cubicBezTo>
                    <a:pt x="13806" y="724245"/>
                    <a:pt x="0" y="710439"/>
                    <a:pt x="0" y="693408"/>
                  </a:cubicBezTo>
                  <a:lnTo>
                    <a:pt x="0" y="30837"/>
                  </a:lnTo>
                  <a:cubicBezTo>
                    <a:pt x="0" y="13806"/>
                    <a:pt x="13806" y="0"/>
                    <a:pt x="30837" y="0"/>
                  </a:cubicBezTo>
                  <a:close/>
                </a:path>
              </a:pathLst>
            </a:custGeom>
            <a:solidFill>
              <a:srgbClr val="E8E0C8">
                <a:alpha val="84706"/>
              </a:srgbClr>
            </a:solidFill>
          </p:spPr>
        </p:sp>
        <p:sp>
          <p:nvSpPr>
            <p:cNvPr id="25" name="TextBox 14"/>
            <p:cNvSpPr txBox="1"/>
            <p:nvPr/>
          </p:nvSpPr>
          <p:spPr>
            <a:xfrm>
              <a:off x="0" y="-38100"/>
              <a:ext cx="3372297" cy="76234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6" name="TextBox 19"/>
          <p:cNvSpPr txBox="1"/>
          <p:nvPr/>
        </p:nvSpPr>
        <p:spPr>
          <a:xfrm>
            <a:off x="1848154" y="2000421"/>
            <a:ext cx="14209387" cy="1661993"/>
          </a:xfrm>
          <a:prstGeom prst="rect">
            <a:avLst/>
          </a:prstGeom>
        </p:spPr>
        <p:txBody>
          <a:bodyPr wrap="square" lIns="0" tIns="0" rIns="0" bIns="0" rtlCol="0" anchor="t">
            <a:spAutoFit/>
          </a:bodyPr>
          <a:lstStyle/>
          <a:p>
            <a:pPr algn="just"/>
            <a:r>
              <a:rPr lang="en-US" sz="3600" b="1">
                <a:latin typeface="Times New Roman" panose="02020603050405020304" pitchFamily="18" charset="0"/>
                <a:cs typeface="Times New Roman" panose="02020603050405020304" pitchFamily="18" charset="0"/>
              </a:rPr>
              <a:t>Không gian nghệ thuật mang màu sắc dân gian và đậm chất Tây Ban Nha: </a:t>
            </a:r>
            <a:r>
              <a:rPr lang="en-US" sz="3600">
                <a:latin typeface="Times New Roman" panose="02020603050405020304" pitchFamily="18" charset="0"/>
                <a:cs typeface="Times New Roman" panose="02020603050405020304" pitchFamily="18" charset="0"/>
              </a:rPr>
              <a:t>đấu trường bò tót, những người nghệ sĩ tài hoa, những cô gái Di-gan; những tiếng đàn ghi-ta ...</a:t>
            </a:r>
            <a:endParaRPr lang="en-GB" sz="36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324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3672" y="-370200"/>
            <a:ext cx="19271100" cy="11027401"/>
            <a:chOff x="0" y="0"/>
            <a:chExt cx="25694800" cy="14703201"/>
          </a:xfrm>
        </p:grpSpPr>
        <p:sp>
          <p:nvSpPr>
            <p:cNvPr id="3" name="Freeform 3"/>
            <p:cNvSpPr/>
            <p:nvPr/>
          </p:nvSpPr>
          <p:spPr>
            <a:xfrm>
              <a:off x="12817903" y="7351601"/>
              <a:ext cx="12876897" cy="7351601"/>
            </a:xfrm>
            <a:custGeom>
              <a:avLst/>
              <a:gdLst/>
              <a:ahLst/>
              <a:cxnLst/>
              <a:rect l="l" t="t" r="r" b="b"/>
              <a:pathLst>
                <a:path w="12876897" h="7351601">
                  <a:moveTo>
                    <a:pt x="0" y="0"/>
                  </a:moveTo>
                  <a:lnTo>
                    <a:pt x="12876897" y="0"/>
                  </a:lnTo>
                  <a:lnTo>
                    <a:pt x="12876897" y="7351600"/>
                  </a:lnTo>
                  <a:lnTo>
                    <a:pt x="0" y="7351600"/>
                  </a:lnTo>
                  <a:lnTo>
                    <a:pt x="0" y="0"/>
                  </a:lnTo>
                  <a:close/>
                </a:path>
              </a:pathLst>
            </a:custGeom>
            <a:blipFill>
              <a:blip r:embed="rId2"/>
              <a:stretch>
                <a:fillRect l="-99280" t="-123209" b="-23529"/>
              </a:stretch>
            </a:blipFill>
          </p:spPr>
        </p:sp>
        <p:sp>
          <p:nvSpPr>
            <p:cNvPr id="4" name="Freeform 4"/>
            <p:cNvSpPr/>
            <p:nvPr/>
          </p:nvSpPr>
          <p:spPr>
            <a:xfrm>
              <a:off x="12817903" y="11790"/>
              <a:ext cx="12876897" cy="7599889"/>
            </a:xfrm>
            <a:custGeom>
              <a:avLst/>
              <a:gdLst/>
              <a:ahLst/>
              <a:cxnLst/>
              <a:rect l="l" t="t" r="r" b="b"/>
              <a:pathLst>
                <a:path w="12876897" h="7599889">
                  <a:moveTo>
                    <a:pt x="0" y="0"/>
                  </a:moveTo>
                  <a:lnTo>
                    <a:pt x="12876897" y="0"/>
                  </a:lnTo>
                  <a:lnTo>
                    <a:pt x="12876897" y="7599889"/>
                  </a:lnTo>
                  <a:lnTo>
                    <a:pt x="0" y="7599889"/>
                  </a:lnTo>
                  <a:lnTo>
                    <a:pt x="0" y="0"/>
                  </a:lnTo>
                  <a:close/>
                </a:path>
              </a:pathLst>
            </a:custGeom>
            <a:blipFill>
              <a:blip r:embed="rId2"/>
              <a:stretch>
                <a:fillRect l="-99280" t="-22761" b="-115916"/>
              </a:stretch>
            </a:blipFill>
          </p:spPr>
        </p:sp>
        <p:sp>
          <p:nvSpPr>
            <p:cNvPr id="5" name="Freeform 5"/>
            <p:cNvSpPr/>
            <p:nvPr/>
          </p:nvSpPr>
          <p:spPr>
            <a:xfrm>
              <a:off x="0" y="0"/>
              <a:ext cx="12830603" cy="7611679"/>
            </a:xfrm>
            <a:custGeom>
              <a:avLst/>
              <a:gdLst/>
              <a:ahLst/>
              <a:cxnLst/>
              <a:rect l="l" t="t" r="r" b="b"/>
              <a:pathLst>
                <a:path w="12830603" h="7611679">
                  <a:moveTo>
                    <a:pt x="0" y="0"/>
                  </a:moveTo>
                  <a:lnTo>
                    <a:pt x="12830603" y="0"/>
                  </a:lnTo>
                  <a:lnTo>
                    <a:pt x="12830603" y="7611679"/>
                  </a:lnTo>
                  <a:lnTo>
                    <a:pt x="0" y="7611679"/>
                  </a:lnTo>
                  <a:lnTo>
                    <a:pt x="0" y="0"/>
                  </a:lnTo>
                  <a:close/>
                </a:path>
              </a:pathLst>
            </a:custGeom>
            <a:blipFill>
              <a:blip r:embed="rId2"/>
              <a:stretch>
                <a:fillRect t="-22725" r="-100000" b="-115582"/>
              </a:stretch>
            </a:blipFill>
          </p:spPr>
        </p:sp>
        <p:sp>
          <p:nvSpPr>
            <p:cNvPr id="6" name="Freeform 6"/>
            <p:cNvSpPr/>
            <p:nvPr/>
          </p:nvSpPr>
          <p:spPr>
            <a:xfrm>
              <a:off x="46294" y="7611679"/>
              <a:ext cx="12784309" cy="7079732"/>
            </a:xfrm>
            <a:custGeom>
              <a:avLst/>
              <a:gdLst/>
              <a:ahLst/>
              <a:cxnLst/>
              <a:rect l="l" t="t" r="r" b="b"/>
              <a:pathLst>
                <a:path w="12784309" h="7079732">
                  <a:moveTo>
                    <a:pt x="0" y="0"/>
                  </a:moveTo>
                  <a:lnTo>
                    <a:pt x="12784309" y="0"/>
                  </a:lnTo>
                  <a:lnTo>
                    <a:pt x="12784309" y="7079732"/>
                  </a:lnTo>
                  <a:lnTo>
                    <a:pt x="0" y="7079732"/>
                  </a:lnTo>
                  <a:lnTo>
                    <a:pt x="0" y="0"/>
                  </a:lnTo>
                  <a:close/>
                </a:path>
              </a:pathLst>
            </a:custGeom>
            <a:blipFill>
              <a:blip r:embed="rId2"/>
              <a:stretch>
                <a:fillRect t="-131780" r="-100724" b="-24433"/>
              </a:stretch>
            </a:blipFill>
          </p:spPr>
        </p:sp>
      </p:grpSp>
      <p:sp>
        <p:nvSpPr>
          <p:cNvPr id="7" name="Freeform 7"/>
          <p:cNvSpPr/>
          <p:nvPr/>
        </p:nvSpPr>
        <p:spPr>
          <a:xfrm>
            <a:off x="14054848" y="444246"/>
            <a:ext cx="3677240" cy="3670554"/>
          </a:xfrm>
          <a:custGeom>
            <a:avLst/>
            <a:gdLst/>
            <a:ahLst/>
            <a:cxnLst/>
            <a:rect l="l" t="t" r="r" b="b"/>
            <a:pathLst>
              <a:path w="3677240" h="3670554">
                <a:moveTo>
                  <a:pt x="0" y="0"/>
                </a:moveTo>
                <a:lnTo>
                  <a:pt x="3677240" y="0"/>
                </a:lnTo>
                <a:lnTo>
                  <a:pt x="3677240" y="3670554"/>
                </a:lnTo>
                <a:lnTo>
                  <a:pt x="0" y="367055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10800000">
            <a:off x="419880" y="6179405"/>
            <a:ext cx="3803747" cy="3796831"/>
          </a:xfrm>
          <a:custGeom>
            <a:avLst/>
            <a:gdLst/>
            <a:ahLst/>
            <a:cxnLst/>
            <a:rect l="l" t="t" r="r" b="b"/>
            <a:pathLst>
              <a:path w="3803747" h="3796831">
                <a:moveTo>
                  <a:pt x="0" y="0"/>
                </a:moveTo>
                <a:lnTo>
                  <a:pt x="3803747" y="0"/>
                </a:lnTo>
                <a:lnTo>
                  <a:pt x="3803747" y="3796831"/>
                </a:lnTo>
                <a:lnTo>
                  <a:pt x="0" y="379683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9" name="Group 9"/>
          <p:cNvGrpSpPr/>
          <p:nvPr/>
        </p:nvGrpSpPr>
        <p:grpSpPr>
          <a:xfrm>
            <a:off x="2741904" y="2171700"/>
            <a:ext cx="12804191" cy="5729195"/>
            <a:chOff x="0" y="0"/>
            <a:chExt cx="3372297" cy="1177641"/>
          </a:xfrm>
        </p:grpSpPr>
        <p:sp>
          <p:nvSpPr>
            <p:cNvPr id="10" name="Freeform 10"/>
            <p:cNvSpPr/>
            <p:nvPr/>
          </p:nvSpPr>
          <p:spPr>
            <a:xfrm>
              <a:off x="0" y="0"/>
              <a:ext cx="3372297" cy="1177641"/>
            </a:xfrm>
            <a:custGeom>
              <a:avLst/>
              <a:gdLst/>
              <a:ahLst/>
              <a:cxnLst/>
              <a:rect l="l" t="t" r="r" b="b"/>
              <a:pathLst>
                <a:path w="3372297" h="1177641">
                  <a:moveTo>
                    <a:pt x="30837" y="0"/>
                  </a:moveTo>
                  <a:lnTo>
                    <a:pt x="3341461" y="0"/>
                  </a:lnTo>
                  <a:cubicBezTo>
                    <a:pt x="3349639" y="0"/>
                    <a:pt x="3357482" y="3249"/>
                    <a:pt x="3363265" y="9032"/>
                  </a:cubicBezTo>
                  <a:cubicBezTo>
                    <a:pt x="3369048" y="14815"/>
                    <a:pt x="3372297" y="22658"/>
                    <a:pt x="3372297" y="30837"/>
                  </a:cubicBezTo>
                  <a:lnTo>
                    <a:pt x="3372297" y="1146805"/>
                  </a:lnTo>
                  <a:cubicBezTo>
                    <a:pt x="3372297" y="1163835"/>
                    <a:pt x="3358491" y="1177641"/>
                    <a:pt x="3341461" y="1177641"/>
                  </a:cubicBezTo>
                  <a:lnTo>
                    <a:pt x="30837" y="1177641"/>
                  </a:lnTo>
                  <a:cubicBezTo>
                    <a:pt x="13806" y="1177641"/>
                    <a:pt x="0" y="1163835"/>
                    <a:pt x="0" y="1146805"/>
                  </a:cubicBezTo>
                  <a:lnTo>
                    <a:pt x="0" y="30837"/>
                  </a:lnTo>
                  <a:cubicBezTo>
                    <a:pt x="0" y="13806"/>
                    <a:pt x="13806" y="0"/>
                    <a:pt x="30837" y="0"/>
                  </a:cubicBezTo>
                  <a:close/>
                </a:path>
              </a:pathLst>
            </a:custGeom>
            <a:solidFill>
              <a:srgbClr val="E8E0C8">
                <a:alpha val="84706"/>
              </a:srgbClr>
            </a:solidFill>
          </p:spPr>
        </p:sp>
        <p:sp>
          <p:nvSpPr>
            <p:cNvPr id="11" name="TextBox 11"/>
            <p:cNvSpPr txBox="1"/>
            <p:nvPr/>
          </p:nvSpPr>
          <p:spPr>
            <a:xfrm>
              <a:off x="0" y="-38100"/>
              <a:ext cx="3372297" cy="1215741"/>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2" name="TextBox 12"/>
          <p:cNvSpPr txBox="1"/>
          <p:nvPr/>
        </p:nvSpPr>
        <p:spPr>
          <a:xfrm>
            <a:off x="3323835" y="2327863"/>
            <a:ext cx="11690720" cy="5416868"/>
          </a:xfrm>
          <a:prstGeom prst="rect">
            <a:avLst/>
          </a:prstGeom>
        </p:spPr>
        <p:txBody>
          <a:bodyPr lIns="0" tIns="0" rIns="0" bIns="0" rtlCol="0" anchor="t">
            <a:spAutoFit/>
          </a:bodyPr>
          <a:lstStyle/>
          <a:p>
            <a:pPr algn="ctr"/>
            <a:r>
              <a:rPr lang="vi-VN" sz="4400" b="1">
                <a:latin typeface="Times New Roman" panose="02020603050405020304" pitchFamily="18" charset="0"/>
                <a:cs typeface="Times New Roman" panose="02020603050405020304" pitchFamily="18" charset="0"/>
              </a:rPr>
              <a:t>Bức tranh thứ </a:t>
            </a:r>
            <a:r>
              <a:rPr lang="vi-VN" sz="4400" b="1" smtClean="0">
                <a:latin typeface="Times New Roman" panose="02020603050405020304" pitchFamily="18" charset="0"/>
                <a:cs typeface="Times New Roman" panose="02020603050405020304" pitchFamily="18" charset="0"/>
              </a:rPr>
              <a:t>nhất</a:t>
            </a:r>
          </a:p>
          <a:p>
            <a:pPr algn="just"/>
            <a:r>
              <a:rPr lang="vi-VN" sz="4400" smtClean="0">
                <a:latin typeface="Times New Roman" panose="02020603050405020304" pitchFamily="18" charset="0"/>
                <a:cs typeface="Times New Roman" panose="02020603050405020304" pitchFamily="18" charset="0"/>
              </a:rPr>
              <a:t> </a:t>
            </a:r>
            <a:r>
              <a:rPr lang="vi-VN" sz="4400" i="1">
                <a:latin typeface="Times New Roman" panose="02020603050405020304" pitchFamily="18" charset="0"/>
                <a:cs typeface="Times New Roman" panose="02020603050405020304" pitchFamily="18" charset="0"/>
              </a:rPr>
              <a:t>Chân dung Ambroise Vollard</a:t>
            </a:r>
            <a:r>
              <a:rPr lang="vi-VN" sz="4400">
                <a:latin typeface="Times New Roman" panose="02020603050405020304" pitchFamily="18" charset="0"/>
                <a:cs typeface="Times New Roman" panose="02020603050405020304" pitchFamily="18" charset="0"/>
              </a:rPr>
              <a:t> là một trong những bức tranh nổi tiếng của Picasso, hoàn thành vào năm 1910. Tác phẩm vẽ chân dung của Ambroise Vollard, một nhà môi giới nghệ thuật và nhà báo nổi tiếng thế kỷ 20. Họa sĩ Picasso đã sử dụng các hình khối không đồng nhất để tái hiện hình ảnh nhân vật, tạo ra một tác phẩm độc đáo và sáng tạo.</a:t>
            </a:r>
            <a:endParaRPr lang="en-GB" sz="4400">
              <a:latin typeface="Times New Roman" panose="02020603050405020304" pitchFamily="18" charset="0"/>
              <a:cs typeface="Times New Roman" panose="02020603050405020304" pitchFamily="18" charset="0"/>
            </a:endParaRPr>
          </a:p>
        </p:txBody>
      </p:sp>
      <p:sp>
        <p:nvSpPr>
          <p:cNvPr id="14" name="Freeform 14"/>
          <p:cNvSpPr/>
          <p:nvPr/>
        </p:nvSpPr>
        <p:spPr>
          <a:xfrm>
            <a:off x="14064373" y="6598505"/>
            <a:ext cx="3668683" cy="2659795"/>
          </a:xfrm>
          <a:custGeom>
            <a:avLst/>
            <a:gdLst/>
            <a:ahLst/>
            <a:cxnLst/>
            <a:rect l="l" t="t" r="r" b="b"/>
            <a:pathLst>
              <a:path w="3668683" h="2659795">
                <a:moveTo>
                  <a:pt x="0" y="0"/>
                </a:moveTo>
                <a:lnTo>
                  <a:pt x="3668683" y="0"/>
                </a:lnTo>
                <a:lnTo>
                  <a:pt x="3668683" y="2659795"/>
                </a:lnTo>
                <a:lnTo>
                  <a:pt x="0" y="2659795"/>
                </a:lnTo>
                <a:lnTo>
                  <a:pt x="0" y="0"/>
                </a:lnTo>
                <a:close/>
              </a:path>
            </a:pathLst>
          </a:custGeom>
          <a:blipFill>
            <a:blip r:embed="rId5"/>
            <a:stretch>
              <a:fillRect/>
            </a:stretch>
          </a:blipFill>
        </p:spPr>
      </p:sp>
      <p:sp>
        <p:nvSpPr>
          <p:cNvPr id="15" name="Freeform 15"/>
          <p:cNvSpPr/>
          <p:nvPr/>
        </p:nvSpPr>
        <p:spPr>
          <a:xfrm rot="-798381">
            <a:off x="1294169" y="1197737"/>
            <a:ext cx="1750314" cy="2412714"/>
          </a:xfrm>
          <a:custGeom>
            <a:avLst/>
            <a:gdLst/>
            <a:ahLst/>
            <a:cxnLst/>
            <a:rect l="l" t="t" r="r" b="b"/>
            <a:pathLst>
              <a:path w="1750314" h="2412714">
                <a:moveTo>
                  <a:pt x="0" y="0"/>
                </a:moveTo>
                <a:lnTo>
                  <a:pt x="1750314" y="0"/>
                </a:lnTo>
                <a:lnTo>
                  <a:pt x="1750314" y="2412714"/>
                </a:lnTo>
                <a:lnTo>
                  <a:pt x="0" y="241271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351505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1075" y="0"/>
            <a:ext cx="18489075" cy="10372725"/>
          </a:xfrm>
          <a:custGeom>
            <a:avLst/>
            <a:gdLst/>
            <a:ahLst/>
            <a:cxnLst/>
            <a:rect l="l" t="t" r="r" b="b"/>
            <a:pathLst>
              <a:path w="12326050" h="6915150">
                <a:moveTo>
                  <a:pt x="0" y="0"/>
                </a:moveTo>
                <a:lnTo>
                  <a:pt x="12326050" y="0"/>
                </a:lnTo>
                <a:lnTo>
                  <a:pt x="12326050" y="6915150"/>
                </a:lnTo>
                <a:lnTo>
                  <a:pt x="0" y="6915150"/>
                </a:lnTo>
                <a:lnTo>
                  <a:pt x="0" y="0"/>
                </a:lnTo>
                <a:close/>
              </a:path>
            </a:pathLst>
          </a:custGeom>
          <a:blipFill>
            <a:blip r:embed="rId2"/>
            <a:stretch>
              <a:fillRect l="-3878" t="-10346" b="-13017"/>
            </a:stretch>
          </a:blipFill>
        </p:spPr>
      </p:sp>
      <p:sp>
        <p:nvSpPr>
          <p:cNvPr id="3" name="Freeform 3"/>
          <p:cNvSpPr/>
          <p:nvPr/>
        </p:nvSpPr>
        <p:spPr>
          <a:xfrm>
            <a:off x="11875961" y="6647123"/>
            <a:ext cx="6017388" cy="4054215"/>
          </a:xfrm>
          <a:custGeom>
            <a:avLst/>
            <a:gdLst/>
            <a:ahLst/>
            <a:cxnLst/>
            <a:rect l="l" t="t" r="r" b="b"/>
            <a:pathLst>
              <a:path w="4011592" h="2702810">
                <a:moveTo>
                  <a:pt x="0" y="0"/>
                </a:moveTo>
                <a:lnTo>
                  <a:pt x="4011591" y="0"/>
                </a:lnTo>
                <a:lnTo>
                  <a:pt x="4011591" y="2702810"/>
                </a:lnTo>
                <a:lnTo>
                  <a:pt x="0" y="2702810"/>
                </a:lnTo>
                <a:lnTo>
                  <a:pt x="0" y="0"/>
                </a:lnTo>
                <a:close/>
              </a:path>
            </a:pathLst>
          </a:custGeom>
          <a:blipFill>
            <a:blip r:embed="rId3"/>
            <a:stretch>
              <a:fillRect/>
            </a:stretch>
          </a:blipFill>
        </p:spPr>
      </p:sp>
      <p:sp>
        <p:nvSpPr>
          <p:cNvPr id="6" name="TextBox 6"/>
          <p:cNvSpPr txBox="1"/>
          <p:nvPr/>
        </p:nvSpPr>
        <p:spPr>
          <a:xfrm>
            <a:off x="10605451" y="4927203"/>
            <a:ext cx="7682549" cy="1477328"/>
          </a:xfrm>
          <a:prstGeom prst="rect">
            <a:avLst/>
          </a:prstGeom>
        </p:spPr>
        <p:txBody>
          <a:bodyPr wrap="square" lIns="0" tIns="0" rIns="0" bIns="0" rtlCol="0" anchor="t">
            <a:spAutoFit/>
          </a:bodyPr>
          <a:lstStyle/>
          <a:p>
            <a:r>
              <a:rPr lang="vi-VN" sz="9600" b="1">
                <a:solidFill>
                  <a:schemeClr val="bg1"/>
                </a:solidFill>
                <a:effectLst>
                  <a:glow rad="101600">
                    <a:schemeClr val="accent1">
                      <a:satMod val="175000"/>
                      <a:alpha val="40000"/>
                    </a:schemeClr>
                  </a:glow>
                </a:effectLst>
                <a:latin typeface="Times New Roman" panose="02020603050405020304" pitchFamily="18" charset="0"/>
                <a:cs typeface="Times New Roman" panose="02020603050405020304" pitchFamily="18" charset="0"/>
              </a:rPr>
              <a:t>III. Tổng kết</a:t>
            </a:r>
            <a:endParaRPr lang="en-GB" sz="9600">
              <a:solidFill>
                <a:schemeClr val="bg1"/>
              </a:solidFill>
              <a:effectLst>
                <a:glow rad="101600">
                  <a:schemeClr val="accent1">
                    <a:satMod val="175000"/>
                    <a:alpha val="40000"/>
                  </a:schemeClr>
                </a:glow>
              </a:effectLst>
              <a:latin typeface="Times New Roman" panose="02020603050405020304" pitchFamily="18" charset="0"/>
              <a:cs typeface="Times New Roman" panose="02020603050405020304" pitchFamily="18" charset="0"/>
            </a:endParaRPr>
          </a:p>
        </p:txBody>
      </p:sp>
      <p:sp>
        <p:nvSpPr>
          <p:cNvPr id="7" name="Freeform 7"/>
          <p:cNvSpPr/>
          <p:nvPr/>
        </p:nvSpPr>
        <p:spPr>
          <a:xfrm rot="295442">
            <a:off x="14941409" y="2909698"/>
            <a:ext cx="5300177" cy="1550303"/>
          </a:xfrm>
          <a:custGeom>
            <a:avLst/>
            <a:gdLst/>
            <a:ahLst/>
            <a:cxnLst/>
            <a:rect l="l" t="t" r="r" b="b"/>
            <a:pathLst>
              <a:path w="3533451" h="1033535">
                <a:moveTo>
                  <a:pt x="0" y="0"/>
                </a:moveTo>
                <a:lnTo>
                  <a:pt x="3533451" y="0"/>
                </a:lnTo>
                <a:lnTo>
                  <a:pt x="3533451" y="1033535"/>
                </a:lnTo>
                <a:lnTo>
                  <a:pt x="0" y="103353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29894054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3672" y="-370200"/>
            <a:ext cx="19271100" cy="11027401"/>
            <a:chOff x="0" y="0"/>
            <a:chExt cx="25694800" cy="14703201"/>
          </a:xfrm>
        </p:grpSpPr>
        <p:sp>
          <p:nvSpPr>
            <p:cNvPr id="3" name="Freeform 3"/>
            <p:cNvSpPr/>
            <p:nvPr/>
          </p:nvSpPr>
          <p:spPr>
            <a:xfrm>
              <a:off x="12817903" y="7351601"/>
              <a:ext cx="12876897" cy="7351601"/>
            </a:xfrm>
            <a:custGeom>
              <a:avLst/>
              <a:gdLst/>
              <a:ahLst/>
              <a:cxnLst/>
              <a:rect l="l" t="t" r="r" b="b"/>
              <a:pathLst>
                <a:path w="12876897" h="7351601">
                  <a:moveTo>
                    <a:pt x="0" y="0"/>
                  </a:moveTo>
                  <a:lnTo>
                    <a:pt x="12876897" y="0"/>
                  </a:lnTo>
                  <a:lnTo>
                    <a:pt x="12876897" y="7351600"/>
                  </a:lnTo>
                  <a:lnTo>
                    <a:pt x="0" y="7351600"/>
                  </a:lnTo>
                  <a:lnTo>
                    <a:pt x="0" y="0"/>
                  </a:lnTo>
                  <a:close/>
                </a:path>
              </a:pathLst>
            </a:custGeom>
            <a:blipFill>
              <a:blip r:embed="rId2"/>
              <a:stretch>
                <a:fillRect l="-99280" t="-123209" b="-23529"/>
              </a:stretch>
            </a:blipFill>
          </p:spPr>
        </p:sp>
        <p:sp>
          <p:nvSpPr>
            <p:cNvPr id="4" name="Freeform 4"/>
            <p:cNvSpPr/>
            <p:nvPr/>
          </p:nvSpPr>
          <p:spPr>
            <a:xfrm>
              <a:off x="12817903" y="11790"/>
              <a:ext cx="12876897" cy="7599889"/>
            </a:xfrm>
            <a:custGeom>
              <a:avLst/>
              <a:gdLst/>
              <a:ahLst/>
              <a:cxnLst/>
              <a:rect l="l" t="t" r="r" b="b"/>
              <a:pathLst>
                <a:path w="12876897" h="7599889">
                  <a:moveTo>
                    <a:pt x="0" y="0"/>
                  </a:moveTo>
                  <a:lnTo>
                    <a:pt x="12876897" y="0"/>
                  </a:lnTo>
                  <a:lnTo>
                    <a:pt x="12876897" y="7599889"/>
                  </a:lnTo>
                  <a:lnTo>
                    <a:pt x="0" y="7599889"/>
                  </a:lnTo>
                  <a:lnTo>
                    <a:pt x="0" y="0"/>
                  </a:lnTo>
                  <a:close/>
                </a:path>
              </a:pathLst>
            </a:custGeom>
            <a:blipFill>
              <a:blip r:embed="rId2"/>
              <a:stretch>
                <a:fillRect l="-99280" t="-22761" b="-115916"/>
              </a:stretch>
            </a:blipFill>
          </p:spPr>
        </p:sp>
        <p:sp>
          <p:nvSpPr>
            <p:cNvPr id="5" name="Freeform 5"/>
            <p:cNvSpPr/>
            <p:nvPr/>
          </p:nvSpPr>
          <p:spPr>
            <a:xfrm>
              <a:off x="0" y="0"/>
              <a:ext cx="12830603" cy="7611679"/>
            </a:xfrm>
            <a:custGeom>
              <a:avLst/>
              <a:gdLst/>
              <a:ahLst/>
              <a:cxnLst/>
              <a:rect l="l" t="t" r="r" b="b"/>
              <a:pathLst>
                <a:path w="12830603" h="7611679">
                  <a:moveTo>
                    <a:pt x="0" y="0"/>
                  </a:moveTo>
                  <a:lnTo>
                    <a:pt x="12830603" y="0"/>
                  </a:lnTo>
                  <a:lnTo>
                    <a:pt x="12830603" y="7611679"/>
                  </a:lnTo>
                  <a:lnTo>
                    <a:pt x="0" y="7611679"/>
                  </a:lnTo>
                  <a:lnTo>
                    <a:pt x="0" y="0"/>
                  </a:lnTo>
                  <a:close/>
                </a:path>
              </a:pathLst>
            </a:custGeom>
            <a:blipFill>
              <a:blip r:embed="rId2"/>
              <a:stretch>
                <a:fillRect t="-22725" r="-100000" b="-115582"/>
              </a:stretch>
            </a:blipFill>
          </p:spPr>
        </p:sp>
        <p:sp>
          <p:nvSpPr>
            <p:cNvPr id="6" name="Freeform 6"/>
            <p:cNvSpPr/>
            <p:nvPr/>
          </p:nvSpPr>
          <p:spPr>
            <a:xfrm>
              <a:off x="46294" y="7611679"/>
              <a:ext cx="12784309" cy="7079732"/>
            </a:xfrm>
            <a:custGeom>
              <a:avLst/>
              <a:gdLst/>
              <a:ahLst/>
              <a:cxnLst/>
              <a:rect l="l" t="t" r="r" b="b"/>
              <a:pathLst>
                <a:path w="12784309" h="7079732">
                  <a:moveTo>
                    <a:pt x="0" y="0"/>
                  </a:moveTo>
                  <a:lnTo>
                    <a:pt x="12784309" y="0"/>
                  </a:lnTo>
                  <a:lnTo>
                    <a:pt x="12784309" y="7079732"/>
                  </a:lnTo>
                  <a:lnTo>
                    <a:pt x="0" y="7079732"/>
                  </a:lnTo>
                  <a:lnTo>
                    <a:pt x="0" y="0"/>
                  </a:lnTo>
                  <a:close/>
                </a:path>
              </a:pathLst>
            </a:custGeom>
            <a:blipFill>
              <a:blip r:embed="rId2"/>
              <a:stretch>
                <a:fillRect t="-131780" r="-100724" b="-24433"/>
              </a:stretch>
            </a:blipFill>
          </p:spPr>
        </p:sp>
      </p:grpSp>
      <p:sp>
        <p:nvSpPr>
          <p:cNvPr id="7" name="Freeform 7"/>
          <p:cNvSpPr/>
          <p:nvPr/>
        </p:nvSpPr>
        <p:spPr>
          <a:xfrm>
            <a:off x="14054848" y="444246"/>
            <a:ext cx="3677240" cy="3670554"/>
          </a:xfrm>
          <a:custGeom>
            <a:avLst/>
            <a:gdLst/>
            <a:ahLst/>
            <a:cxnLst/>
            <a:rect l="l" t="t" r="r" b="b"/>
            <a:pathLst>
              <a:path w="3677240" h="3670554">
                <a:moveTo>
                  <a:pt x="0" y="0"/>
                </a:moveTo>
                <a:lnTo>
                  <a:pt x="3677240" y="0"/>
                </a:lnTo>
                <a:lnTo>
                  <a:pt x="3677240" y="3670554"/>
                </a:lnTo>
                <a:lnTo>
                  <a:pt x="0" y="367055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10800000">
            <a:off x="419880" y="6179405"/>
            <a:ext cx="3803747" cy="3796831"/>
          </a:xfrm>
          <a:custGeom>
            <a:avLst/>
            <a:gdLst/>
            <a:ahLst/>
            <a:cxnLst/>
            <a:rect l="l" t="t" r="r" b="b"/>
            <a:pathLst>
              <a:path w="3803747" h="3796831">
                <a:moveTo>
                  <a:pt x="0" y="0"/>
                </a:moveTo>
                <a:lnTo>
                  <a:pt x="3803747" y="0"/>
                </a:lnTo>
                <a:lnTo>
                  <a:pt x="3803747" y="3796831"/>
                </a:lnTo>
                <a:lnTo>
                  <a:pt x="0" y="379683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9" name="Group 9"/>
          <p:cNvGrpSpPr/>
          <p:nvPr/>
        </p:nvGrpSpPr>
        <p:grpSpPr>
          <a:xfrm>
            <a:off x="1295400" y="2247900"/>
            <a:ext cx="14316244" cy="6786671"/>
            <a:chOff x="0" y="0"/>
            <a:chExt cx="3406825" cy="890149"/>
          </a:xfrm>
        </p:grpSpPr>
        <p:sp>
          <p:nvSpPr>
            <p:cNvPr id="10" name="Freeform 10"/>
            <p:cNvSpPr/>
            <p:nvPr/>
          </p:nvSpPr>
          <p:spPr>
            <a:xfrm>
              <a:off x="0" y="0"/>
              <a:ext cx="3406825" cy="890149"/>
            </a:xfrm>
            <a:custGeom>
              <a:avLst/>
              <a:gdLst/>
              <a:ahLst/>
              <a:cxnLst/>
              <a:rect l="l" t="t" r="r" b="b"/>
              <a:pathLst>
                <a:path w="3406825" h="890149">
                  <a:moveTo>
                    <a:pt x="30524" y="0"/>
                  </a:moveTo>
                  <a:lnTo>
                    <a:pt x="3376301" y="0"/>
                  </a:lnTo>
                  <a:cubicBezTo>
                    <a:pt x="3393159" y="0"/>
                    <a:pt x="3406825" y="13666"/>
                    <a:pt x="3406825" y="30524"/>
                  </a:cubicBezTo>
                  <a:lnTo>
                    <a:pt x="3406825" y="859625"/>
                  </a:lnTo>
                  <a:cubicBezTo>
                    <a:pt x="3406825" y="876483"/>
                    <a:pt x="3393159" y="890149"/>
                    <a:pt x="3376301" y="890149"/>
                  </a:cubicBezTo>
                  <a:lnTo>
                    <a:pt x="30524" y="890149"/>
                  </a:lnTo>
                  <a:cubicBezTo>
                    <a:pt x="13666" y="890149"/>
                    <a:pt x="0" y="876483"/>
                    <a:pt x="0" y="859625"/>
                  </a:cubicBezTo>
                  <a:lnTo>
                    <a:pt x="0" y="30524"/>
                  </a:lnTo>
                  <a:cubicBezTo>
                    <a:pt x="0" y="13666"/>
                    <a:pt x="13666" y="0"/>
                    <a:pt x="30524" y="0"/>
                  </a:cubicBezTo>
                  <a:close/>
                </a:path>
              </a:pathLst>
            </a:custGeom>
            <a:solidFill>
              <a:srgbClr val="E8E0C8">
                <a:alpha val="84706"/>
              </a:srgbClr>
            </a:solidFill>
          </p:spPr>
        </p:sp>
        <p:sp>
          <p:nvSpPr>
            <p:cNvPr id="11" name="TextBox 11"/>
            <p:cNvSpPr txBox="1"/>
            <p:nvPr/>
          </p:nvSpPr>
          <p:spPr>
            <a:xfrm>
              <a:off x="0" y="-38100"/>
              <a:ext cx="3406825" cy="928249"/>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4" name="TextBox 24"/>
          <p:cNvSpPr txBox="1"/>
          <p:nvPr/>
        </p:nvSpPr>
        <p:spPr>
          <a:xfrm>
            <a:off x="910098" y="608568"/>
            <a:ext cx="16398363" cy="1107996"/>
          </a:xfrm>
          <a:prstGeom prst="rect">
            <a:avLst/>
          </a:prstGeom>
        </p:spPr>
        <p:txBody>
          <a:bodyPr lIns="0" tIns="0" rIns="0" bIns="0" rtlCol="0" anchor="t">
            <a:spAutoFit/>
          </a:bodyPr>
          <a:lstStyle/>
          <a:p>
            <a:pPr algn="ctr"/>
            <a:r>
              <a:rPr lang="vi-VN" sz="7200" b="1">
                <a:solidFill>
                  <a:schemeClr val="bg1"/>
                </a:solidFill>
                <a:latin typeface="Times New Roman" panose="02020603050405020304" pitchFamily="18" charset="0"/>
                <a:cs typeface="Times New Roman" panose="02020603050405020304" pitchFamily="18" charset="0"/>
              </a:rPr>
              <a:t>1. Nội dung</a:t>
            </a:r>
            <a:endParaRPr lang="en-GB" sz="7200">
              <a:solidFill>
                <a:schemeClr val="bg1"/>
              </a:solidFill>
              <a:latin typeface="Times New Roman" panose="02020603050405020304" pitchFamily="18" charset="0"/>
              <a:cs typeface="Times New Roman" panose="02020603050405020304" pitchFamily="18" charset="0"/>
            </a:endParaRPr>
          </a:p>
        </p:txBody>
      </p:sp>
      <p:sp>
        <p:nvSpPr>
          <p:cNvPr id="26" name="Freeform 26"/>
          <p:cNvSpPr/>
          <p:nvPr/>
        </p:nvSpPr>
        <p:spPr>
          <a:xfrm rot="482962">
            <a:off x="14925147" y="5850996"/>
            <a:ext cx="2968074" cy="2990503"/>
          </a:xfrm>
          <a:custGeom>
            <a:avLst/>
            <a:gdLst/>
            <a:ahLst/>
            <a:cxnLst/>
            <a:rect l="l" t="t" r="r" b="b"/>
            <a:pathLst>
              <a:path w="2968074" h="2990503">
                <a:moveTo>
                  <a:pt x="0" y="0"/>
                </a:moveTo>
                <a:lnTo>
                  <a:pt x="2968074" y="0"/>
                </a:lnTo>
                <a:lnTo>
                  <a:pt x="2968074" y="2990503"/>
                </a:lnTo>
                <a:lnTo>
                  <a:pt x="0" y="2990503"/>
                </a:lnTo>
                <a:lnTo>
                  <a:pt x="0" y="0"/>
                </a:lnTo>
                <a:close/>
              </a:path>
            </a:pathLst>
          </a:custGeom>
          <a:blipFill>
            <a:blip r:embed="rId5"/>
            <a:stretch>
              <a:fillRect/>
            </a:stretch>
          </a:blipFill>
        </p:spPr>
      </p:sp>
      <p:sp>
        <p:nvSpPr>
          <p:cNvPr id="27" name="Freeform 27"/>
          <p:cNvSpPr/>
          <p:nvPr/>
        </p:nvSpPr>
        <p:spPr>
          <a:xfrm rot="-798381">
            <a:off x="-182614" y="969378"/>
            <a:ext cx="1750314" cy="2412714"/>
          </a:xfrm>
          <a:custGeom>
            <a:avLst/>
            <a:gdLst/>
            <a:ahLst/>
            <a:cxnLst/>
            <a:rect l="l" t="t" r="r" b="b"/>
            <a:pathLst>
              <a:path w="1750314" h="2412714">
                <a:moveTo>
                  <a:pt x="0" y="0"/>
                </a:moveTo>
                <a:lnTo>
                  <a:pt x="1750314" y="0"/>
                </a:lnTo>
                <a:lnTo>
                  <a:pt x="1750314" y="2412714"/>
                </a:lnTo>
                <a:lnTo>
                  <a:pt x="0" y="241271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9" name="TextBox 29"/>
          <p:cNvSpPr txBox="1"/>
          <p:nvPr/>
        </p:nvSpPr>
        <p:spPr>
          <a:xfrm>
            <a:off x="1898758" y="2516687"/>
            <a:ext cx="12831635" cy="6093976"/>
          </a:xfrm>
          <a:prstGeom prst="rect">
            <a:avLst/>
          </a:prstGeom>
        </p:spPr>
        <p:txBody>
          <a:bodyPr wrap="square" lIns="0" tIns="0" rIns="0" bIns="0" rtlCol="0" anchor="t">
            <a:spAutoFit/>
          </a:bodyPr>
          <a:lstStyle/>
          <a:p>
            <a:pPr algn="just"/>
            <a:r>
              <a:rPr lang="vi-VN" sz="4400" b="1">
                <a:latin typeface="Times New Roman" panose="02020603050405020304" pitchFamily="18" charset="0"/>
                <a:cs typeface="Times New Roman" panose="02020603050405020304" pitchFamily="18" charset="0"/>
              </a:rPr>
              <a:t>- Chủ đề: </a:t>
            </a:r>
            <a:r>
              <a:rPr lang="vi-VN" sz="4400">
                <a:latin typeface="Times New Roman" panose="02020603050405020304" pitchFamily="18" charset="0"/>
                <a:cs typeface="Times New Roman" panose="02020603050405020304" pitchFamily="18" charset="0"/>
              </a:rPr>
              <a:t>Bài thơ là tình cảm ngưỡng mộ, yêu mến, xót thương và trân trọng của Thanh Thảo với nghệ thuật chân chính và nghệ sĩ Lor-ca.</a:t>
            </a:r>
            <a:endParaRPr lang="en-GB" sz="4400">
              <a:latin typeface="Times New Roman" panose="02020603050405020304" pitchFamily="18" charset="0"/>
              <a:cs typeface="Times New Roman" panose="02020603050405020304" pitchFamily="18" charset="0"/>
            </a:endParaRPr>
          </a:p>
          <a:p>
            <a:pPr algn="just"/>
            <a:r>
              <a:rPr lang="vi-VN" sz="4400" b="1">
                <a:latin typeface="Times New Roman" panose="02020603050405020304" pitchFamily="18" charset="0"/>
                <a:cs typeface="Times New Roman" panose="02020603050405020304" pitchFamily="18" charset="0"/>
              </a:rPr>
              <a:t>- Triết lí nhân sinh, nghệ thuật: </a:t>
            </a:r>
            <a:r>
              <a:rPr lang="vi-VN" sz="4400">
                <a:latin typeface="Times New Roman" panose="02020603050405020304" pitchFamily="18" charset="0"/>
                <a:cs typeface="Times New Roman" panose="02020603050405020304" pitchFamily="18" charset="0"/>
              </a:rPr>
              <a:t>Những thế hệ (nghệ sĩ) đi sau cần dũng cảm vượt qua những thần tượng hoặc tượng đài nghệ thuật trước đó để đổi mới, sáng tạo. Cái chết đau đớn nhất của một người nghệ sĩ chân chính là trở thành lực cản, “bệ thờ”, ngăn trở sự sáng tạo của các thế hệ đi sau. </a:t>
            </a:r>
            <a:endParaRPr lang="en-GB"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161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1000"/>
                                        <p:tgtEl>
                                          <p:spTgt spid="24">
                                            <p:txEl>
                                              <p:pRg st="0" end="0"/>
                                            </p:txEl>
                                          </p:spTgt>
                                        </p:tgtEl>
                                      </p:cBhvr>
                                    </p:animEffect>
                                    <p:anim calcmode="lin" valueType="num">
                                      <p:cBhvr>
                                        <p:cTn id="8"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3672" y="-370200"/>
            <a:ext cx="19271100" cy="11027401"/>
            <a:chOff x="0" y="0"/>
            <a:chExt cx="25694800" cy="14703201"/>
          </a:xfrm>
        </p:grpSpPr>
        <p:sp>
          <p:nvSpPr>
            <p:cNvPr id="3" name="Freeform 3"/>
            <p:cNvSpPr/>
            <p:nvPr/>
          </p:nvSpPr>
          <p:spPr>
            <a:xfrm>
              <a:off x="12817903" y="7351601"/>
              <a:ext cx="12876897" cy="7351601"/>
            </a:xfrm>
            <a:custGeom>
              <a:avLst/>
              <a:gdLst/>
              <a:ahLst/>
              <a:cxnLst/>
              <a:rect l="l" t="t" r="r" b="b"/>
              <a:pathLst>
                <a:path w="12876897" h="7351601">
                  <a:moveTo>
                    <a:pt x="0" y="0"/>
                  </a:moveTo>
                  <a:lnTo>
                    <a:pt x="12876897" y="0"/>
                  </a:lnTo>
                  <a:lnTo>
                    <a:pt x="12876897" y="7351600"/>
                  </a:lnTo>
                  <a:lnTo>
                    <a:pt x="0" y="7351600"/>
                  </a:lnTo>
                  <a:lnTo>
                    <a:pt x="0" y="0"/>
                  </a:lnTo>
                  <a:close/>
                </a:path>
              </a:pathLst>
            </a:custGeom>
            <a:blipFill>
              <a:blip r:embed="rId2"/>
              <a:stretch>
                <a:fillRect l="-99280" t="-123209" b="-23529"/>
              </a:stretch>
            </a:blipFill>
          </p:spPr>
        </p:sp>
        <p:sp>
          <p:nvSpPr>
            <p:cNvPr id="4" name="Freeform 4"/>
            <p:cNvSpPr/>
            <p:nvPr/>
          </p:nvSpPr>
          <p:spPr>
            <a:xfrm>
              <a:off x="12817903" y="11790"/>
              <a:ext cx="12876897" cy="7599889"/>
            </a:xfrm>
            <a:custGeom>
              <a:avLst/>
              <a:gdLst/>
              <a:ahLst/>
              <a:cxnLst/>
              <a:rect l="l" t="t" r="r" b="b"/>
              <a:pathLst>
                <a:path w="12876897" h="7599889">
                  <a:moveTo>
                    <a:pt x="0" y="0"/>
                  </a:moveTo>
                  <a:lnTo>
                    <a:pt x="12876897" y="0"/>
                  </a:lnTo>
                  <a:lnTo>
                    <a:pt x="12876897" y="7599889"/>
                  </a:lnTo>
                  <a:lnTo>
                    <a:pt x="0" y="7599889"/>
                  </a:lnTo>
                  <a:lnTo>
                    <a:pt x="0" y="0"/>
                  </a:lnTo>
                  <a:close/>
                </a:path>
              </a:pathLst>
            </a:custGeom>
            <a:blipFill>
              <a:blip r:embed="rId2"/>
              <a:stretch>
                <a:fillRect l="-99280" t="-22761" b="-115916"/>
              </a:stretch>
            </a:blipFill>
          </p:spPr>
        </p:sp>
        <p:sp>
          <p:nvSpPr>
            <p:cNvPr id="5" name="Freeform 5"/>
            <p:cNvSpPr/>
            <p:nvPr/>
          </p:nvSpPr>
          <p:spPr>
            <a:xfrm>
              <a:off x="0" y="0"/>
              <a:ext cx="12830603" cy="7611679"/>
            </a:xfrm>
            <a:custGeom>
              <a:avLst/>
              <a:gdLst/>
              <a:ahLst/>
              <a:cxnLst/>
              <a:rect l="l" t="t" r="r" b="b"/>
              <a:pathLst>
                <a:path w="12830603" h="7611679">
                  <a:moveTo>
                    <a:pt x="0" y="0"/>
                  </a:moveTo>
                  <a:lnTo>
                    <a:pt x="12830603" y="0"/>
                  </a:lnTo>
                  <a:lnTo>
                    <a:pt x="12830603" y="7611679"/>
                  </a:lnTo>
                  <a:lnTo>
                    <a:pt x="0" y="7611679"/>
                  </a:lnTo>
                  <a:lnTo>
                    <a:pt x="0" y="0"/>
                  </a:lnTo>
                  <a:close/>
                </a:path>
              </a:pathLst>
            </a:custGeom>
            <a:blipFill>
              <a:blip r:embed="rId2"/>
              <a:stretch>
                <a:fillRect t="-22725" r="-100000" b="-115582"/>
              </a:stretch>
            </a:blipFill>
          </p:spPr>
        </p:sp>
        <p:sp>
          <p:nvSpPr>
            <p:cNvPr id="6" name="Freeform 6"/>
            <p:cNvSpPr/>
            <p:nvPr/>
          </p:nvSpPr>
          <p:spPr>
            <a:xfrm>
              <a:off x="46294" y="7611679"/>
              <a:ext cx="12784309" cy="7079732"/>
            </a:xfrm>
            <a:custGeom>
              <a:avLst/>
              <a:gdLst/>
              <a:ahLst/>
              <a:cxnLst/>
              <a:rect l="l" t="t" r="r" b="b"/>
              <a:pathLst>
                <a:path w="12784309" h="7079732">
                  <a:moveTo>
                    <a:pt x="0" y="0"/>
                  </a:moveTo>
                  <a:lnTo>
                    <a:pt x="12784309" y="0"/>
                  </a:lnTo>
                  <a:lnTo>
                    <a:pt x="12784309" y="7079732"/>
                  </a:lnTo>
                  <a:lnTo>
                    <a:pt x="0" y="7079732"/>
                  </a:lnTo>
                  <a:lnTo>
                    <a:pt x="0" y="0"/>
                  </a:lnTo>
                  <a:close/>
                </a:path>
              </a:pathLst>
            </a:custGeom>
            <a:blipFill>
              <a:blip r:embed="rId2"/>
              <a:stretch>
                <a:fillRect t="-131780" r="-100724" b="-24433"/>
              </a:stretch>
            </a:blipFill>
          </p:spPr>
        </p:sp>
      </p:grpSp>
      <p:sp>
        <p:nvSpPr>
          <p:cNvPr id="7" name="Freeform 7"/>
          <p:cNvSpPr/>
          <p:nvPr/>
        </p:nvSpPr>
        <p:spPr>
          <a:xfrm>
            <a:off x="14054848" y="444246"/>
            <a:ext cx="3677240" cy="3670554"/>
          </a:xfrm>
          <a:custGeom>
            <a:avLst/>
            <a:gdLst/>
            <a:ahLst/>
            <a:cxnLst/>
            <a:rect l="l" t="t" r="r" b="b"/>
            <a:pathLst>
              <a:path w="3677240" h="3670554">
                <a:moveTo>
                  <a:pt x="0" y="0"/>
                </a:moveTo>
                <a:lnTo>
                  <a:pt x="3677240" y="0"/>
                </a:lnTo>
                <a:lnTo>
                  <a:pt x="3677240" y="3670554"/>
                </a:lnTo>
                <a:lnTo>
                  <a:pt x="0" y="367055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10800000">
            <a:off x="419880" y="6179405"/>
            <a:ext cx="3803747" cy="3796831"/>
          </a:xfrm>
          <a:custGeom>
            <a:avLst/>
            <a:gdLst/>
            <a:ahLst/>
            <a:cxnLst/>
            <a:rect l="l" t="t" r="r" b="b"/>
            <a:pathLst>
              <a:path w="3803747" h="3796831">
                <a:moveTo>
                  <a:pt x="0" y="0"/>
                </a:moveTo>
                <a:lnTo>
                  <a:pt x="3803747" y="0"/>
                </a:lnTo>
                <a:lnTo>
                  <a:pt x="3803747" y="3796831"/>
                </a:lnTo>
                <a:lnTo>
                  <a:pt x="0" y="379683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9" name="Group 9"/>
          <p:cNvGrpSpPr/>
          <p:nvPr/>
        </p:nvGrpSpPr>
        <p:grpSpPr>
          <a:xfrm>
            <a:off x="2676356" y="2247900"/>
            <a:ext cx="12935288" cy="7086599"/>
            <a:chOff x="0" y="0"/>
            <a:chExt cx="3406825" cy="890149"/>
          </a:xfrm>
        </p:grpSpPr>
        <p:sp>
          <p:nvSpPr>
            <p:cNvPr id="10" name="Freeform 10"/>
            <p:cNvSpPr/>
            <p:nvPr/>
          </p:nvSpPr>
          <p:spPr>
            <a:xfrm>
              <a:off x="0" y="0"/>
              <a:ext cx="3406825" cy="890149"/>
            </a:xfrm>
            <a:custGeom>
              <a:avLst/>
              <a:gdLst/>
              <a:ahLst/>
              <a:cxnLst/>
              <a:rect l="l" t="t" r="r" b="b"/>
              <a:pathLst>
                <a:path w="3406825" h="890149">
                  <a:moveTo>
                    <a:pt x="30524" y="0"/>
                  </a:moveTo>
                  <a:lnTo>
                    <a:pt x="3376301" y="0"/>
                  </a:lnTo>
                  <a:cubicBezTo>
                    <a:pt x="3393159" y="0"/>
                    <a:pt x="3406825" y="13666"/>
                    <a:pt x="3406825" y="30524"/>
                  </a:cubicBezTo>
                  <a:lnTo>
                    <a:pt x="3406825" y="859625"/>
                  </a:lnTo>
                  <a:cubicBezTo>
                    <a:pt x="3406825" y="876483"/>
                    <a:pt x="3393159" y="890149"/>
                    <a:pt x="3376301" y="890149"/>
                  </a:cubicBezTo>
                  <a:lnTo>
                    <a:pt x="30524" y="890149"/>
                  </a:lnTo>
                  <a:cubicBezTo>
                    <a:pt x="13666" y="890149"/>
                    <a:pt x="0" y="876483"/>
                    <a:pt x="0" y="859625"/>
                  </a:cubicBezTo>
                  <a:lnTo>
                    <a:pt x="0" y="30524"/>
                  </a:lnTo>
                  <a:cubicBezTo>
                    <a:pt x="0" y="13666"/>
                    <a:pt x="13666" y="0"/>
                    <a:pt x="30524" y="0"/>
                  </a:cubicBezTo>
                  <a:close/>
                </a:path>
              </a:pathLst>
            </a:custGeom>
            <a:solidFill>
              <a:srgbClr val="E8E0C8">
                <a:alpha val="84706"/>
              </a:srgbClr>
            </a:solidFill>
          </p:spPr>
        </p:sp>
        <p:sp>
          <p:nvSpPr>
            <p:cNvPr id="11" name="TextBox 11"/>
            <p:cNvSpPr txBox="1"/>
            <p:nvPr/>
          </p:nvSpPr>
          <p:spPr>
            <a:xfrm>
              <a:off x="0" y="-38100"/>
              <a:ext cx="3406825" cy="928249"/>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4" name="TextBox 24"/>
          <p:cNvSpPr txBox="1"/>
          <p:nvPr/>
        </p:nvSpPr>
        <p:spPr>
          <a:xfrm>
            <a:off x="910098" y="608568"/>
            <a:ext cx="16398363" cy="1231106"/>
          </a:xfrm>
          <a:prstGeom prst="rect">
            <a:avLst/>
          </a:prstGeom>
        </p:spPr>
        <p:txBody>
          <a:bodyPr lIns="0" tIns="0" rIns="0" bIns="0" rtlCol="0" anchor="t">
            <a:spAutoFit/>
          </a:bodyPr>
          <a:lstStyle/>
          <a:p>
            <a:pPr algn="ctr"/>
            <a:r>
              <a:rPr lang="vi-VN" sz="8000" b="1">
                <a:solidFill>
                  <a:schemeClr val="bg1"/>
                </a:solidFill>
                <a:latin typeface="Times New Roman" panose="02020603050405020304" pitchFamily="18" charset="0"/>
                <a:cs typeface="Times New Roman" panose="02020603050405020304" pitchFamily="18" charset="0"/>
              </a:rPr>
              <a:t>2. Nghệ thuật</a:t>
            </a:r>
            <a:endParaRPr lang="en-GB" sz="8000">
              <a:solidFill>
                <a:schemeClr val="bg1"/>
              </a:solidFill>
              <a:latin typeface="Times New Roman" panose="02020603050405020304" pitchFamily="18" charset="0"/>
              <a:cs typeface="Times New Roman" panose="02020603050405020304" pitchFamily="18" charset="0"/>
            </a:endParaRPr>
          </a:p>
        </p:txBody>
      </p:sp>
      <p:sp>
        <p:nvSpPr>
          <p:cNvPr id="26" name="Freeform 26"/>
          <p:cNvSpPr/>
          <p:nvPr/>
        </p:nvSpPr>
        <p:spPr>
          <a:xfrm rot="482962">
            <a:off x="14925147" y="5850996"/>
            <a:ext cx="2968074" cy="2990503"/>
          </a:xfrm>
          <a:custGeom>
            <a:avLst/>
            <a:gdLst/>
            <a:ahLst/>
            <a:cxnLst/>
            <a:rect l="l" t="t" r="r" b="b"/>
            <a:pathLst>
              <a:path w="2968074" h="2990503">
                <a:moveTo>
                  <a:pt x="0" y="0"/>
                </a:moveTo>
                <a:lnTo>
                  <a:pt x="2968074" y="0"/>
                </a:lnTo>
                <a:lnTo>
                  <a:pt x="2968074" y="2990503"/>
                </a:lnTo>
                <a:lnTo>
                  <a:pt x="0" y="2990503"/>
                </a:lnTo>
                <a:lnTo>
                  <a:pt x="0" y="0"/>
                </a:lnTo>
                <a:close/>
              </a:path>
            </a:pathLst>
          </a:custGeom>
          <a:blipFill>
            <a:blip r:embed="rId5"/>
            <a:stretch>
              <a:fillRect/>
            </a:stretch>
          </a:blipFill>
        </p:spPr>
      </p:sp>
      <p:sp>
        <p:nvSpPr>
          <p:cNvPr id="27" name="Freeform 27"/>
          <p:cNvSpPr/>
          <p:nvPr/>
        </p:nvSpPr>
        <p:spPr>
          <a:xfrm rot="-798381">
            <a:off x="-182614" y="969378"/>
            <a:ext cx="1750314" cy="2412714"/>
          </a:xfrm>
          <a:custGeom>
            <a:avLst/>
            <a:gdLst/>
            <a:ahLst/>
            <a:cxnLst/>
            <a:rect l="l" t="t" r="r" b="b"/>
            <a:pathLst>
              <a:path w="1750314" h="2412714">
                <a:moveTo>
                  <a:pt x="0" y="0"/>
                </a:moveTo>
                <a:lnTo>
                  <a:pt x="1750314" y="0"/>
                </a:lnTo>
                <a:lnTo>
                  <a:pt x="1750314" y="2412714"/>
                </a:lnTo>
                <a:lnTo>
                  <a:pt x="0" y="241271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9" name="TextBox 29"/>
          <p:cNvSpPr txBox="1"/>
          <p:nvPr/>
        </p:nvSpPr>
        <p:spPr>
          <a:xfrm>
            <a:off x="2975880" y="2516687"/>
            <a:ext cx="12420600" cy="6647974"/>
          </a:xfrm>
          <a:prstGeom prst="rect">
            <a:avLst/>
          </a:prstGeom>
        </p:spPr>
        <p:txBody>
          <a:bodyPr wrap="square" lIns="0" tIns="0" rIns="0" bIns="0" rtlCol="0" anchor="t">
            <a:spAutoFit/>
          </a:bodyPr>
          <a:lstStyle/>
          <a:p>
            <a:pPr algn="just"/>
            <a:r>
              <a:rPr lang="vi-VN" sz="5400">
                <a:latin typeface="Times New Roman" panose="02020603050405020304" pitchFamily="18" charset="0"/>
                <a:cs typeface="Times New Roman" panose="02020603050405020304" pitchFamily="18" charset="0"/>
              </a:rPr>
              <a:t>- Hình thức nghệ thuật độc đáo: dòng thơ không có dấu chấm câu, không tuân thủ trật tự ngữ pháp, có nhiều kết hợp từ theo “lạ hóa”, đoạn thơ dài, ngắn khác nhau, yếu tố siêu thực. </a:t>
            </a:r>
            <a:endParaRPr lang="en-GB" sz="5400">
              <a:latin typeface="Times New Roman" panose="02020603050405020304" pitchFamily="18" charset="0"/>
              <a:cs typeface="Times New Roman" panose="02020603050405020304" pitchFamily="18" charset="0"/>
            </a:endParaRPr>
          </a:p>
          <a:p>
            <a:pPr algn="just"/>
            <a:r>
              <a:rPr lang="vi-VN" sz="5400">
                <a:latin typeface="Times New Roman" panose="02020603050405020304" pitchFamily="18" charset="0"/>
                <a:cs typeface="Times New Roman" panose="02020603050405020304" pitchFamily="18" charset="0"/>
              </a:rPr>
              <a:t>- Sử dụng thành công những thủ pháp tiêu biểu của thơ siêu thực, đặc biệt là chuỗi hình ảnh ẩn dụ, biểu tượng</a:t>
            </a:r>
            <a:r>
              <a:rPr lang="vi-VN" sz="4400">
                <a:latin typeface="Times New Roman" panose="02020603050405020304" pitchFamily="18" charset="0"/>
                <a:cs typeface="Times New Roman" panose="02020603050405020304" pitchFamily="18" charset="0"/>
              </a:rPr>
              <a:t>. </a:t>
            </a:r>
            <a:endParaRPr lang="en-GB"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010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3672" y="-370200"/>
            <a:ext cx="19271100" cy="11027401"/>
            <a:chOff x="0" y="0"/>
            <a:chExt cx="25694800" cy="14703201"/>
          </a:xfrm>
        </p:grpSpPr>
        <p:sp>
          <p:nvSpPr>
            <p:cNvPr id="3" name="Freeform 3"/>
            <p:cNvSpPr/>
            <p:nvPr/>
          </p:nvSpPr>
          <p:spPr>
            <a:xfrm>
              <a:off x="12817903" y="7351601"/>
              <a:ext cx="12876897" cy="7351601"/>
            </a:xfrm>
            <a:custGeom>
              <a:avLst/>
              <a:gdLst/>
              <a:ahLst/>
              <a:cxnLst/>
              <a:rect l="l" t="t" r="r" b="b"/>
              <a:pathLst>
                <a:path w="12876897" h="7351601">
                  <a:moveTo>
                    <a:pt x="0" y="0"/>
                  </a:moveTo>
                  <a:lnTo>
                    <a:pt x="12876897" y="0"/>
                  </a:lnTo>
                  <a:lnTo>
                    <a:pt x="12876897" y="7351600"/>
                  </a:lnTo>
                  <a:lnTo>
                    <a:pt x="0" y="7351600"/>
                  </a:lnTo>
                  <a:lnTo>
                    <a:pt x="0" y="0"/>
                  </a:lnTo>
                  <a:close/>
                </a:path>
              </a:pathLst>
            </a:custGeom>
            <a:blipFill>
              <a:blip r:embed="rId2"/>
              <a:stretch>
                <a:fillRect l="-99280" t="-123209" b="-23529"/>
              </a:stretch>
            </a:blipFill>
          </p:spPr>
        </p:sp>
        <p:sp>
          <p:nvSpPr>
            <p:cNvPr id="4" name="Freeform 4"/>
            <p:cNvSpPr/>
            <p:nvPr/>
          </p:nvSpPr>
          <p:spPr>
            <a:xfrm>
              <a:off x="12817903" y="11790"/>
              <a:ext cx="12876897" cy="7599889"/>
            </a:xfrm>
            <a:custGeom>
              <a:avLst/>
              <a:gdLst/>
              <a:ahLst/>
              <a:cxnLst/>
              <a:rect l="l" t="t" r="r" b="b"/>
              <a:pathLst>
                <a:path w="12876897" h="7599889">
                  <a:moveTo>
                    <a:pt x="0" y="0"/>
                  </a:moveTo>
                  <a:lnTo>
                    <a:pt x="12876897" y="0"/>
                  </a:lnTo>
                  <a:lnTo>
                    <a:pt x="12876897" y="7599889"/>
                  </a:lnTo>
                  <a:lnTo>
                    <a:pt x="0" y="7599889"/>
                  </a:lnTo>
                  <a:lnTo>
                    <a:pt x="0" y="0"/>
                  </a:lnTo>
                  <a:close/>
                </a:path>
              </a:pathLst>
            </a:custGeom>
            <a:blipFill>
              <a:blip r:embed="rId2"/>
              <a:stretch>
                <a:fillRect l="-99280" t="-22761" b="-115916"/>
              </a:stretch>
            </a:blipFill>
          </p:spPr>
        </p:sp>
        <p:sp>
          <p:nvSpPr>
            <p:cNvPr id="5" name="Freeform 5"/>
            <p:cNvSpPr/>
            <p:nvPr/>
          </p:nvSpPr>
          <p:spPr>
            <a:xfrm>
              <a:off x="0" y="0"/>
              <a:ext cx="12830603" cy="7611679"/>
            </a:xfrm>
            <a:custGeom>
              <a:avLst/>
              <a:gdLst/>
              <a:ahLst/>
              <a:cxnLst/>
              <a:rect l="l" t="t" r="r" b="b"/>
              <a:pathLst>
                <a:path w="12830603" h="7611679">
                  <a:moveTo>
                    <a:pt x="0" y="0"/>
                  </a:moveTo>
                  <a:lnTo>
                    <a:pt x="12830603" y="0"/>
                  </a:lnTo>
                  <a:lnTo>
                    <a:pt x="12830603" y="7611679"/>
                  </a:lnTo>
                  <a:lnTo>
                    <a:pt x="0" y="7611679"/>
                  </a:lnTo>
                  <a:lnTo>
                    <a:pt x="0" y="0"/>
                  </a:lnTo>
                  <a:close/>
                </a:path>
              </a:pathLst>
            </a:custGeom>
            <a:blipFill>
              <a:blip r:embed="rId2"/>
              <a:stretch>
                <a:fillRect t="-22725" r="-100000" b="-115582"/>
              </a:stretch>
            </a:blipFill>
          </p:spPr>
        </p:sp>
        <p:sp>
          <p:nvSpPr>
            <p:cNvPr id="6" name="Freeform 6"/>
            <p:cNvSpPr/>
            <p:nvPr/>
          </p:nvSpPr>
          <p:spPr>
            <a:xfrm>
              <a:off x="46294" y="7611679"/>
              <a:ext cx="12784309" cy="7079732"/>
            </a:xfrm>
            <a:custGeom>
              <a:avLst/>
              <a:gdLst/>
              <a:ahLst/>
              <a:cxnLst/>
              <a:rect l="l" t="t" r="r" b="b"/>
              <a:pathLst>
                <a:path w="12784309" h="7079732">
                  <a:moveTo>
                    <a:pt x="0" y="0"/>
                  </a:moveTo>
                  <a:lnTo>
                    <a:pt x="12784309" y="0"/>
                  </a:lnTo>
                  <a:lnTo>
                    <a:pt x="12784309" y="7079732"/>
                  </a:lnTo>
                  <a:lnTo>
                    <a:pt x="0" y="7079732"/>
                  </a:lnTo>
                  <a:lnTo>
                    <a:pt x="0" y="0"/>
                  </a:lnTo>
                  <a:close/>
                </a:path>
              </a:pathLst>
            </a:custGeom>
            <a:blipFill>
              <a:blip r:embed="rId2"/>
              <a:stretch>
                <a:fillRect t="-131780" r="-100724" b="-24433"/>
              </a:stretch>
            </a:blipFill>
          </p:spPr>
        </p:sp>
      </p:grpSp>
      <p:sp>
        <p:nvSpPr>
          <p:cNvPr id="7" name="Freeform 7"/>
          <p:cNvSpPr/>
          <p:nvPr/>
        </p:nvSpPr>
        <p:spPr>
          <a:xfrm>
            <a:off x="14054848" y="444246"/>
            <a:ext cx="3677240" cy="3670554"/>
          </a:xfrm>
          <a:custGeom>
            <a:avLst/>
            <a:gdLst/>
            <a:ahLst/>
            <a:cxnLst/>
            <a:rect l="l" t="t" r="r" b="b"/>
            <a:pathLst>
              <a:path w="3677240" h="3670554">
                <a:moveTo>
                  <a:pt x="0" y="0"/>
                </a:moveTo>
                <a:lnTo>
                  <a:pt x="3677240" y="0"/>
                </a:lnTo>
                <a:lnTo>
                  <a:pt x="3677240" y="3670554"/>
                </a:lnTo>
                <a:lnTo>
                  <a:pt x="0" y="367055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10800000">
            <a:off x="419880" y="6179405"/>
            <a:ext cx="3803747" cy="3796831"/>
          </a:xfrm>
          <a:custGeom>
            <a:avLst/>
            <a:gdLst/>
            <a:ahLst/>
            <a:cxnLst/>
            <a:rect l="l" t="t" r="r" b="b"/>
            <a:pathLst>
              <a:path w="3803747" h="3796831">
                <a:moveTo>
                  <a:pt x="0" y="0"/>
                </a:moveTo>
                <a:lnTo>
                  <a:pt x="3803747" y="0"/>
                </a:lnTo>
                <a:lnTo>
                  <a:pt x="3803747" y="3796831"/>
                </a:lnTo>
                <a:lnTo>
                  <a:pt x="0" y="379683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9" name="Group 9"/>
          <p:cNvGrpSpPr/>
          <p:nvPr/>
        </p:nvGrpSpPr>
        <p:grpSpPr>
          <a:xfrm>
            <a:off x="2676356" y="3848099"/>
            <a:ext cx="12935288" cy="4800601"/>
            <a:chOff x="0" y="0"/>
            <a:chExt cx="3406825" cy="890149"/>
          </a:xfrm>
        </p:grpSpPr>
        <p:sp>
          <p:nvSpPr>
            <p:cNvPr id="10" name="Freeform 10"/>
            <p:cNvSpPr/>
            <p:nvPr/>
          </p:nvSpPr>
          <p:spPr>
            <a:xfrm>
              <a:off x="0" y="0"/>
              <a:ext cx="3406825" cy="890149"/>
            </a:xfrm>
            <a:custGeom>
              <a:avLst/>
              <a:gdLst/>
              <a:ahLst/>
              <a:cxnLst/>
              <a:rect l="l" t="t" r="r" b="b"/>
              <a:pathLst>
                <a:path w="3406825" h="890149">
                  <a:moveTo>
                    <a:pt x="30524" y="0"/>
                  </a:moveTo>
                  <a:lnTo>
                    <a:pt x="3376301" y="0"/>
                  </a:lnTo>
                  <a:cubicBezTo>
                    <a:pt x="3393159" y="0"/>
                    <a:pt x="3406825" y="13666"/>
                    <a:pt x="3406825" y="30524"/>
                  </a:cubicBezTo>
                  <a:lnTo>
                    <a:pt x="3406825" y="859625"/>
                  </a:lnTo>
                  <a:cubicBezTo>
                    <a:pt x="3406825" y="876483"/>
                    <a:pt x="3393159" y="890149"/>
                    <a:pt x="3376301" y="890149"/>
                  </a:cubicBezTo>
                  <a:lnTo>
                    <a:pt x="30524" y="890149"/>
                  </a:lnTo>
                  <a:cubicBezTo>
                    <a:pt x="13666" y="890149"/>
                    <a:pt x="0" y="876483"/>
                    <a:pt x="0" y="859625"/>
                  </a:cubicBezTo>
                  <a:lnTo>
                    <a:pt x="0" y="30524"/>
                  </a:lnTo>
                  <a:cubicBezTo>
                    <a:pt x="0" y="13666"/>
                    <a:pt x="13666" y="0"/>
                    <a:pt x="30524" y="0"/>
                  </a:cubicBezTo>
                  <a:close/>
                </a:path>
              </a:pathLst>
            </a:custGeom>
            <a:solidFill>
              <a:srgbClr val="E8E0C8">
                <a:alpha val="84706"/>
              </a:srgbClr>
            </a:solidFill>
          </p:spPr>
        </p:sp>
        <p:sp>
          <p:nvSpPr>
            <p:cNvPr id="11" name="TextBox 11"/>
            <p:cNvSpPr txBox="1"/>
            <p:nvPr/>
          </p:nvSpPr>
          <p:spPr>
            <a:xfrm>
              <a:off x="0" y="-38100"/>
              <a:ext cx="3406825" cy="928249"/>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4" name="TextBox 24"/>
          <p:cNvSpPr txBox="1"/>
          <p:nvPr/>
        </p:nvSpPr>
        <p:spPr>
          <a:xfrm>
            <a:off x="2321753" y="910955"/>
            <a:ext cx="13144750" cy="2492990"/>
          </a:xfrm>
          <a:prstGeom prst="rect">
            <a:avLst/>
          </a:prstGeom>
        </p:spPr>
        <p:txBody>
          <a:bodyPr wrap="square" lIns="0" tIns="0" rIns="0" bIns="0" rtlCol="0" anchor="t">
            <a:spAutoFit/>
          </a:bodyPr>
          <a:lstStyle/>
          <a:p>
            <a:pPr algn="ctr"/>
            <a:r>
              <a:rPr lang="vi-VN" sz="5400" b="1">
                <a:solidFill>
                  <a:schemeClr val="bg1"/>
                </a:solidFill>
                <a:latin typeface="Times New Roman" panose="02020603050405020304" pitchFamily="18" charset="0"/>
                <a:cs typeface="Times New Roman" panose="02020603050405020304" pitchFamily="18" charset="0"/>
              </a:rPr>
              <a:t>3. Cách đọc hiểu một bài thơ được viết theo phong cách thơ hiện đại, có yếu tố tượng trưng và siêu </a:t>
            </a:r>
            <a:r>
              <a:rPr lang="vi-VN" sz="5400" b="1" smtClean="0">
                <a:solidFill>
                  <a:schemeClr val="bg1"/>
                </a:solidFill>
                <a:latin typeface="Times New Roman" panose="02020603050405020304" pitchFamily="18" charset="0"/>
                <a:cs typeface="Times New Roman" panose="02020603050405020304" pitchFamily="18" charset="0"/>
              </a:rPr>
              <a:t>thực</a:t>
            </a:r>
            <a:endParaRPr lang="en-GB" sz="5400" b="1">
              <a:solidFill>
                <a:schemeClr val="bg1"/>
              </a:solidFill>
              <a:latin typeface="Times New Roman" panose="02020603050405020304" pitchFamily="18" charset="0"/>
              <a:cs typeface="Times New Roman" panose="02020603050405020304" pitchFamily="18" charset="0"/>
            </a:endParaRPr>
          </a:p>
        </p:txBody>
      </p:sp>
      <p:sp>
        <p:nvSpPr>
          <p:cNvPr id="26" name="Freeform 26"/>
          <p:cNvSpPr/>
          <p:nvPr/>
        </p:nvSpPr>
        <p:spPr>
          <a:xfrm rot="482962">
            <a:off x="14925147" y="5850996"/>
            <a:ext cx="2968074" cy="2990503"/>
          </a:xfrm>
          <a:custGeom>
            <a:avLst/>
            <a:gdLst/>
            <a:ahLst/>
            <a:cxnLst/>
            <a:rect l="l" t="t" r="r" b="b"/>
            <a:pathLst>
              <a:path w="2968074" h="2990503">
                <a:moveTo>
                  <a:pt x="0" y="0"/>
                </a:moveTo>
                <a:lnTo>
                  <a:pt x="2968074" y="0"/>
                </a:lnTo>
                <a:lnTo>
                  <a:pt x="2968074" y="2990503"/>
                </a:lnTo>
                <a:lnTo>
                  <a:pt x="0" y="2990503"/>
                </a:lnTo>
                <a:lnTo>
                  <a:pt x="0" y="0"/>
                </a:lnTo>
                <a:close/>
              </a:path>
            </a:pathLst>
          </a:custGeom>
          <a:blipFill>
            <a:blip r:embed="rId5"/>
            <a:stretch>
              <a:fillRect/>
            </a:stretch>
          </a:blipFill>
        </p:spPr>
      </p:sp>
      <p:sp>
        <p:nvSpPr>
          <p:cNvPr id="27" name="Freeform 27"/>
          <p:cNvSpPr/>
          <p:nvPr/>
        </p:nvSpPr>
        <p:spPr>
          <a:xfrm rot="-798381">
            <a:off x="-182614" y="969378"/>
            <a:ext cx="1750314" cy="2412714"/>
          </a:xfrm>
          <a:custGeom>
            <a:avLst/>
            <a:gdLst/>
            <a:ahLst/>
            <a:cxnLst/>
            <a:rect l="l" t="t" r="r" b="b"/>
            <a:pathLst>
              <a:path w="1750314" h="2412714">
                <a:moveTo>
                  <a:pt x="0" y="0"/>
                </a:moveTo>
                <a:lnTo>
                  <a:pt x="1750314" y="0"/>
                </a:lnTo>
                <a:lnTo>
                  <a:pt x="1750314" y="2412714"/>
                </a:lnTo>
                <a:lnTo>
                  <a:pt x="0" y="241271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9" name="TextBox 29"/>
          <p:cNvSpPr txBox="1"/>
          <p:nvPr/>
        </p:nvSpPr>
        <p:spPr>
          <a:xfrm>
            <a:off x="3055195" y="4112836"/>
            <a:ext cx="12420600" cy="4062651"/>
          </a:xfrm>
          <a:prstGeom prst="rect">
            <a:avLst/>
          </a:prstGeom>
        </p:spPr>
        <p:txBody>
          <a:bodyPr wrap="square" lIns="0" tIns="0" rIns="0" bIns="0" rtlCol="0" anchor="t">
            <a:spAutoFit/>
          </a:bodyPr>
          <a:lstStyle/>
          <a:p>
            <a:pPr algn="just"/>
            <a:r>
              <a:rPr lang="vi-VN" sz="4400">
                <a:latin typeface="Times New Roman" panose="02020603050405020304" pitchFamily="18" charset="0"/>
                <a:cs typeface="Times New Roman" panose="02020603050405020304" pitchFamily="18" charset="0"/>
              </a:rPr>
              <a:t>- Đọc và xác định bố cục - mạch cảm xúc. </a:t>
            </a:r>
            <a:endParaRPr lang="en-GB"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 Đọc hiểu hình tượng nghệ thuật. </a:t>
            </a:r>
            <a:endParaRPr lang="en-GB"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 Đọc hiểu những hình ảnh mang nghĩa biểu tượng; xác định những yếu tố tượng trưng, siêu thực và tác dụng của nó.</a:t>
            </a:r>
            <a:endParaRPr lang="en-GB"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 Đánh giá giá trị của bài thơ.</a:t>
            </a:r>
            <a:endParaRPr lang="en-GB" sz="44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053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3672" y="-370200"/>
            <a:ext cx="19271100" cy="11027401"/>
            <a:chOff x="0" y="0"/>
            <a:chExt cx="25694800" cy="14703201"/>
          </a:xfrm>
        </p:grpSpPr>
        <p:sp>
          <p:nvSpPr>
            <p:cNvPr id="3" name="Freeform 3"/>
            <p:cNvSpPr/>
            <p:nvPr/>
          </p:nvSpPr>
          <p:spPr>
            <a:xfrm>
              <a:off x="12817903" y="7351601"/>
              <a:ext cx="12876897" cy="7351601"/>
            </a:xfrm>
            <a:custGeom>
              <a:avLst/>
              <a:gdLst/>
              <a:ahLst/>
              <a:cxnLst/>
              <a:rect l="l" t="t" r="r" b="b"/>
              <a:pathLst>
                <a:path w="12876897" h="7351601">
                  <a:moveTo>
                    <a:pt x="0" y="0"/>
                  </a:moveTo>
                  <a:lnTo>
                    <a:pt x="12876897" y="0"/>
                  </a:lnTo>
                  <a:lnTo>
                    <a:pt x="12876897" y="7351600"/>
                  </a:lnTo>
                  <a:lnTo>
                    <a:pt x="0" y="7351600"/>
                  </a:lnTo>
                  <a:lnTo>
                    <a:pt x="0" y="0"/>
                  </a:lnTo>
                  <a:close/>
                </a:path>
              </a:pathLst>
            </a:custGeom>
            <a:blipFill>
              <a:blip r:embed="rId2"/>
              <a:stretch>
                <a:fillRect l="-99280" t="-123209" b="-23529"/>
              </a:stretch>
            </a:blipFill>
          </p:spPr>
        </p:sp>
        <p:sp>
          <p:nvSpPr>
            <p:cNvPr id="4" name="Freeform 4"/>
            <p:cNvSpPr/>
            <p:nvPr/>
          </p:nvSpPr>
          <p:spPr>
            <a:xfrm>
              <a:off x="12817903" y="11790"/>
              <a:ext cx="12876897" cy="7599889"/>
            </a:xfrm>
            <a:custGeom>
              <a:avLst/>
              <a:gdLst/>
              <a:ahLst/>
              <a:cxnLst/>
              <a:rect l="l" t="t" r="r" b="b"/>
              <a:pathLst>
                <a:path w="12876897" h="7599889">
                  <a:moveTo>
                    <a:pt x="0" y="0"/>
                  </a:moveTo>
                  <a:lnTo>
                    <a:pt x="12876897" y="0"/>
                  </a:lnTo>
                  <a:lnTo>
                    <a:pt x="12876897" y="7599889"/>
                  </a:lnTo>
                  <a:lnTo>
                    <a:pt x="0" y="7599889"/>
                  </a:lnTo>
                  <a:lnTo>
                    <a:pt x="0" y="0"/>
                  </a:lnTo>
                  <a:close/>
                </a:path>
              </a:pathLst>
            </a:custGeom>
            <a:blipFill>
              <a:blip r:embed="rId2"/>
              <a:stretch>
                <a:fillRect l="-99280" t="-22761" b="-115916"/>
              </a:stretch>
            </a:blipFill>
          </p:spPr>
        </p:sp>
        <p:sp>
          <p:nvSpPr>
            <p:cNvPr id="5" name="Freeform 5"/>
            <p:cNvSpPr/>
            <p:nvPr/>
          </p:nvSpPr>
          <p:spPr>
            <a:xfrm>
              <a:off x="0" y="0"/>
              <a:ext cx="12830603" cy="7611679"/>
            </a:xfrm>
            <a:custGeom>
              <a:avLst/>
              <a:gdLst/>
              <a:ahLst/>
              <a:cxnLst/>
              <a:rect l="l" t="t" r="r" b="b"/>
              <a:pathLst>
                <a:path w="12830603" h="7611679">
                  <a:moveTo>
                    <a:pt x="0" y="0"/>
                  </a:moveTo>
                  <a:lnTo>
                    <a:pt x="12830603" y="0"/>
                  </a:lnTo>
                  <a:lnTo>
                    <a:pt x="12830603" y="7611679"/>
                  </a:lnTo>
                  <a:lnTo>
                    <a:pt x="0" y="7611679"/>
                  </a:lnTo>
                  <a:lnTo>
                    <a:pt x="0" y="0"/>
                  </a:lnTo>
                  <a:close/>
                </a:path>
              </a:pathLst>
            </a:custGeom>
            <a:blipFill>
              <a:blip r:embed="rId2"/>
              <a:stretch>
                <a:fillRect t="-22725" r="-100000" b="-115582"/>
              </a:stretch>
            </a:blipFill>
          </p:spPr>
        </p:sp>
        <p:sp>
          <p:nvSpPr>
            <p:cNvPr id="6" name="Freeform 6"/>
            <p:cNvSpPr/>
            <p:nvPr/>
          </p:nvSpPr>
          <p:spPr>
            <a:xfrm>
              <a:off x="46294" y="7611679"/>
              <a:ext cx="12784309" cy="7079732"/>
            </a:xfrm>
            <a:custGeom>
              <a:avLst/>
              <a:gdLst/>
              <a:ahLst/>
              <a:cxnLst/>
              <a:rect l="l" t="t" r="r" b="b"/>
              <a:pathLst>
                <a:path w="12784309" h="7079732">
                  <a:moveTo>
                    <a:pt x="0" y="0"/>
                  </a:moveTo>
                  <a:lnTo>
                    <a:pt x="12784309" y="0"/>
                  </a:lnTo>
                  <a:lnTo>
                    <a:pt x="12784309" y="7079732"/>
                  </a:lnTo>
                  <a:lnTo>
                    <a:pt x="0" y="7079732"/>
                  </a:lnTo>
                  <a:lnTo>
                    <a:pt x="0" y="0"/>
                  </a:lnTo>
                  <a:close/>
                </a:path>
              </a:pathLst>
            </a:custGeom>
            <a:blipFill>
              <a:blip r:embed="rId2"/>
              <a:stretch>
                <a:fillRect t="-131780" r="-100724" b="-24433"/>
              </a:stretch>
            </a:blipFill>
          </p:spPr>
        </p:sp>
      </p:grpSp>
      <p:sp>
        <p:nvSpPr>
          <p:cNvPr id="7" name="Freeform 7"/>
          <p:cNvSpPr/>
          <p:nvPr/>
        </p:nvSpPr>
        <p:spPr>
          <a:xfrm>
            <a:off x="14054848" y="444246"/>
            <a:ext cx="3677240" cy="3670554"/>
          </a:xfrm>
          <a:custGeom>
            <a:avLst/>
            <a:gdLst/>
            <a:ahLst/>
            <a:cxnLst/>
            <a:rect l="l" t="t" r="r" b="b"/>
            <a:pathLst>
              <a:path w="3677240" h="3670554">
                <a:moveTo>
                  <a:pt x="0" y="0"/>
                </a:moveTo>
                <a:lnTo>
                  <a:pt x="3677240" y="0"/>
                </a:lnTo>
                <a:lnTo>
                  <a:pt x="3677240" y="3670554"/>
                </a:lnTo>
                <a:lnTo>
                  <a:pt x="0" y="367055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10800000">
            <a:off x="419880" y="6179405"/>
            <a:ext cx="3803747" cy="3796831"/>
          </a:xfrm>
          <a:custGeom>
            <a:avLst/>
            <a:gdLst/>
            <a:ahLst/>
            <a:cxnLst/>
            <a:rect l="l" t="t" r="r" b="b"/>
            <a:pathLst>
              <a:path w="3803747" h="3796831">
                <a:moveTo>
                  <a:pt x="0" y="0"/>
                </a:moveTo>
                <a:lnTo>
                  <a:pt x="3803747" y="0"/>
                </a:lnTo>
                <a:lnTo>
                  <a:pt x="3803747" y="3796831"/>
                </a:lnTo>
                <a:lnTo>
                  <a:pt x="0" y="379683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9" name="Group 9"/>
          <p:cNvGrpSpPr/>
          <p:nvPr/>
        </p:nvGrpSpPr>
        <p:grpSpPr>
          <a:xfrm>
            <a:off x="1981199" y="2465077"/>
            <a:ext cx="14405977" cy="6587810"/>
            <a:chOff x="0" y="0"/>
            <a:chExt cx="3406825" cy="890149"/>
          </a:xfrm>
        </p:grpSpPr>
        <p:sp>
          <p:nvSpPr>
            <p:cNvPr id="10" name="Freeform 10"/>
            <p:cNvSpPr/>
            <p:nvPr/>
          </p:nvSpPr>
          <p:spPr>
            <a:xfrm>
              <a:off x="0" y="0"/>
              <a:ext cx="3406825" cy="890149"/>
            </a:xfrm>
            <a:custGeom>
              <a:avLst/>
              <a:gdLst/>
              <a:ahLst/>
              <a:cxnLst/>
              <a:rect l="l" t="t" r="r" b="b"/>
              <a:pathLst>
                <a:path w="3406825" h="890149">
                  <a:moveTo>
                    <a:pt x="30524" y="0"/>
                  </a:moveTo>
                  <a:lnTo>
                    <a:pt x="3376301" y="0"/>
                  </a:lnTo>
                  <a:cubicBezTo>
                    <a:pt x="3393159" y="0"/>
                    <a:pt x="3406825" y="13666"/>
                    <a:pt x="3406825" y="30524"/>
                  </a:cubicBezTo>
                  <a:lnTo>
                    <a:pt x="3406825" y="859625"/>
                  </a:lnTo>
                  <a:cubicBezTo>
                    <a:pt x="3406825" y="876483"/>
                    <a:pt x="3393159" y="890149"/>
                    <a:pt x="3376301" y="890149"/>
                  </a:cubicBezTo>
                  <a:lnTo>
                    <a:pt x="30524" y="890149"/>
                  </a:lnTo>
                  <a:cubicBezTo>
                    <a:pt x="13666" y="890149"/>
                    <a:pt x="0" y="876483"/>
                    <a:pt x="0" y="859625"/>
                  </a:cubicBezTo>
                  <a:lnTo>
                    <a:pt x="0" y="30524"/>
                  </a:lnTo>
                  <a:cubicBezTo>
                    <a:pt x="0" y="13666"/>
                    <a:pt x="13666" y="0"/>
                    <a:pt x="30524" y="0"/>
                  </a:cubicBezTo>
                  <a:close/>
                </a:path>
              </a:pathLst>
            </a:custGeom>
            <a:solidFill>
              <a:srgbClr val="E8E0C8">
                <a:alpha val="84706"/>
              </a:srgbClr>
            </a:solidFill>
          </p:spPr>
        </p:sp>
        <p:sp>
          <p:nvSpPr>
            <p:cNvPr id="11" name="TextBox 11"/>
            <p:cNvSpPr txBox="1"/>
            <p:nvPr/>
          </p:nvSpPr>
          <p:spPr>
            <a:xfrm>
              <a:off x="0" y="-38100"/>
              <a:ext cx="3406825" cy="928249"/>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4" name="TextBox 24"/>
          <p:cNvSpPr txBox="1"/>
          <p:nvPr/>
        </p:nvSpPr>
        <p:spPr>
          <a:xfrm>
            <a:off x="910098" y="608568"/>
            <a:ext cx="16398363" cy="1015663"/>
          </a:xfrm>
          <a:prstGeom prst="rect">
            <a:avLst/>
          </a:prstGeom>
        </p:spPr>
        <p:txBody>
          <a:bodyPr lIns="0" tIns="0" rIns="0" bIns="0" rtlCol="0" anchor="t">
            <a:spAutoFit/>
          </a:bodyPr>
          <a:lstStyle/>
          <a:p>
            <a:pPr algn="ctr"/>
            <a:r>
              <a:rPr lang="vi-VN" sz="6600" b="1">
                <a:solidFill>
                  <a:schemeClr val="bg1"/>
                </a:solidFill>
                <a:latin typeface="Times New Roman" panose="02020603050405020304" pitchFamily="18" charset="0"/>
                <a:cs typeface="Times New Roman" panose="02020603050405020304" pitchFamily="18" charset="0"/>
              </a:rPr>
              <a:t>V. Luyện tập </a:t>
            </a:r>
            <a:endParaRPr lang="en-GB" sz="6600">
              <a:solidFill>
                <a:schemeClr val="bg1"/>
              </a:solidFill>
              <a:latin typeface="Times New Roman" panose="02020603050405020304" pitchFamily="18" charset="0"/>
              <a:cs typeface="Times New Roman" panose="02020603050405020304" pitchFamily="18" charset="0"/>
            </a:endParaRPr>
          </a:p>
        </p:txBody>
      </p:sp>
      <p:sp>
        <p:nvSpPr>
          <p:cNvPr id="26" name="Freeform 26"/>
          <p:cNvSpPr/>
          <p:nvPr/>
        </p:nvSpPr>
        <p:spPr>
          <a:xfrm rot="482962">
            <a:off x="16196122" y="7322161"/>
            <a:ext cx="2968074" cy="2990503"/>
          </a:xfrm>
          <a:custGeom>
            <a:avLst/>
            <a:gdLst/>
            <a:ahLst/>
            <a:cxnLst/>
            <a:rect l="l" t="t" r="r" b="b"/>
            <a:pathLst>
              <a:path w="2968074" h="2990503">
                <a:moveTo>
                  <a:pt x="0" y="0"/>
                </a:moveTo>
                <a:lnTo>
                  <a:pt x="2968074" y="0"/>
                </a:lnTo>
                <a:lnTo>
                  <a:pt x="2968074" y="2990503"/>
                </a:lnTo>
                <a:lnTo>
                  <a:pt x="0" y="2990503"/>
                </a:lnTo>
                <a:lnTo>
                  <a:pt x="0" y="0"/>
                </a:lnTo>
                <a:close/>
              </a:path>
            </a:pathLst>
          </a:custGeom>
          <a:blipFill>
            <a:blip r:embed="rId5"/>
            <a:stretch>
              <a:fillRect/>
            </a:stretch>
          </a:blipFill>
        </p:spPr>
      </p:sp>
      <p:sp>
        <p:nvSpPr>
          <p:cNvPr id="27" name="Freeform 27"/>
          <p:cNvSpPr/>
          <p:nvPr/>
        </p:nvSpPr>
        <p:spPr>
          <a:xfrm rot="-798381">
            <a:off x="-182614" y="969378"/>
            <a:ext cx="1750314" cy="2412714"/>
          </a:xfrm>
          <a:custGeom>
            <a:avLst/>
            <a:gdLst/>
            <a:ahLst/>
            <a:cxnLst/>
            <a:rect l="l" t="t" r="r" b="b"/>
            <a:pathLst>
              <a:path w="1750314" h="2412714">
                <a:moveTo>
                  <a:pt x="0" y="0"/>
                </a:moveTo>
                <a:lnTo>
                  <a:pt x="1750314" y="0"/>
                </a:lnTo>
                <a:lnTo>
                  <a:pt x="1750314" y="2412714"/>
                </a:lnTo>
                <a:lnTo>
                  <a:pt x="0" y="241271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9" name="TextBox 29"/>
          <p:cNvSpPr txBox="1"/>
          <p:nvPr/>
        </p:nvSpPr>
        <p:spPr>
          <a:xfrm>
            <a:off x="2206330" y="2966186"/>
            <a:ext cx="13715368" cy="5416868"/>
          </a:xfrm>
          <a:prstGeom prst="rect">
            <a:avLst/>
          </a:prstGeom>
        </p:spPr>
        <p:txBody>
          <a:bodyPr wrap="square" lIns="0" tIns="0" rIns="0" bIns="0" rtlCol="0" anchor="t">
            <a:spAutoFit/>
          </a:bodyPr>
          <a:lstStyle/>
          <a:p>
            <a:pPr algn="just"/>
            <a:r>
              <a:rPr lang="vi-VN" sz="4400">
                <a:latin typeface="Times New Roman" panose="02020603050405020304" pitchFamily="18" charset="0"/>
                <a:cs typeface="Times New Roman" panose="02020603050405020304" pitchFamily="18" charset="0"/>
              </a:rPr>
              <a:t>- Nghệ thuật có sức mạnh lớn trong đời sống của chúng ta. </a:t>
            </a:r>
            <a:endParaRPr lang="en-GB"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 Một tác phẩm nghệ thuật không chỉ là nguồn cảm hứng và niềm vui, mà còn kích thích cảm xúc sâu sắc và tương tác giữa con người. </a:t>
            </a:r>
            <a:endParaRPr lang="en-GB"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 Nó thúc đẩy sự sáng tạo và suy ngẫm, đồng thời tạo ra nền văn hóa và danh tính cho một cộng đồng. </a:t>
            </a:r>
            <a:endParaRPr lang="en-GB" sz="4400">
              <a:latin typeface="Times New Roman" panose="02020603050405020304" pitchFamily="18" charset="0"/>
              <a:cs typeface="Times New Roman" panose="02020603050405020304" pitchFamily="18" charset="0"/>
            </a:endParaRPr>
          </a:p>
          <a:p>
            <a:pPr algn="just"/>
            <a:r>
              <a:rPr lang="vi-VN" sz="4400">
                <a:latin typeface="Times New Roman" panose="02020603050405020304" pitchFamily="18" charset="0"/>
                <a:cs typeface="Times New Roman" panose="02020603050405020304" pitchFamily="18" charset="0"/>
              </a:rPr>
              <a:t>- Với khả năng gợi lên những trải nghiệm đặc biệt và ý nghĩa, nghệ thuật là một phần không thể thiếu của cuộc sống.</a:t>
            </a:r>
            <a:endParaRPr lang="en-GB" sz="44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706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1000"/>
                                        <p:tgtEl>
                                          <p:spTgt spid="24">
                                            <p:txEl>
                                              <p:pRg st="0" end="0"/>
                                            </p:txEl>
                                          </p:spTgt>
                                        </p:tgtEl>
                                      </p:cBhvr>
                                    </p:animEffect>
                                    <p:anim calcmode="lin" valueType="num">
                                      <p:cBhvr>
                                        <p:cTn id="8"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down)">
                                      <p:cBhvr>
                                        <p:cTn id="14" dur="500"/>
                                        <p:tgtEl>
                                          <p:spTgt spid="29"/>
                                        </p:tgtEl>
                                      </p:cBhvr>
                                    </p:animEffect>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2192000" h="6858000">
                <a:moveTo>
                  <a:pt x="0" y="0"/>
                </a:moveTo>
                <a:lnTo>
                  <a:pt x="12192000" y="0"/>
                </a:lnTo>
                <a:lnTo>
                  <a:pt x="12192000" y="6858000"/>
                </a:lnTo>
                <a:lnTo>
                  <a:pt x="0" y="6858000"/>
                </a:lnTo>
                <a:lnTo>
                  <a:pt x="0" y="0"/>
                </a:lnTo>
                <a:close/>
              </a:path>
            </a:pathLst>
          </a:custGeom>
          <a:blipFill>
            <a:blip r:embed="rId2"/>
            <a:stretch>
              <a:fillRect t="-1400" b="-28377"/>
            </a:stretch>
          </a:blipFill>
        </p:spPr>
      </p:sp>
      <p:sp>
        <p:nvSpPr>
          <p:cNvPr id="3" name="Freeform 3"/>
          <p:cNvSpPr/>
          <p:nvPr/>
        </p:nvSpPr>
        <p:spPr>
          <a:xfrm>
            <a:off x="1028701" y="1028700"/>
            <a:ext cx="600515" cy="574992"/>
          </a:xfrm>
          <a:custGeom>
            <a:avLst/>
            <a:gdLst/>
            <a:ahLst/>
            <a:cxnLst/>
            <a:rect l="l" t="t" r="r" b="b"/>
            <a:pathLst>
              <a:path w="400343" h="383328">
                <a:moveTo>
                  <a:pt x="0" y="0"/>
                </a:moveTo>
                <a:lnTo>
                  <a:pt x="400343" y="0"/>
                </a:lnTo>
                <a:lnTo>
                  <a:pt x="400343" y="383328"/>
                </a:lnTo>
                <a:lnTo>
                  <a:pt x="0" y="38332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3704597" y="7004042"/>
            <a:ext cx="5679462" cy="4114800"/>
          </a:xfrm>
          <a:custGeom>
            <a:avLst/>
            <a:gdLst/>
            <a:ahLst/>
            <a:cxnLst/>
            <a:rect l="l" t="t" r="r" b="b"/>
            <a:pathLst>
              <a:path w="3786308" h="2743200">
                <a:moveTo>
                  <a:pt x="0" y="0"/>
                </a:moveTo>
                <a:lnTo>
                  <a:pt x="3786308" y="0"/>
                </a:lnTo>
                <a:lnTo>
                  <a:pt x="3786308" y="2743200"/>
                </a:lnTo>
                <a:lnTo>
                  <a:pt x="0" y="2743200"/>
                </a:lnTo>
                <a:lnTo>
                  <a:pt x="0" y="0"/>
                </a:lnTo>
                <a:close/>
              </a:path>
            </a:pathLst>
          </a:custGeom>
          <a:blipFill>
            <a:blip r:embed="rId5">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4764242" y="364327"/>
            <a:ext cx="2020608" cy="1513619"/>
          </a:xfrm>
          <a:custGeom>
            <a:avLst/>
            <a:gdLst/>
            <a:ahLst/>
            <a:cxnLst/>
            <a:rect l="l" t="t" r="r" b="b"/>
            <a:pathLst>
              <a:path w="1347072" h="1009079">
                <a:moveTo>
                  <a:pt x="0" y="0"/>
                </a:moveTo>
                <a:lnTo>
                  <a:pt x="1347071" y="0"/>
                </a:lnTo>
                <a:lnTo>
                  <a:pt x="1347071" y="1009079"/>
                </a:lnTo>
                <a:lnTo>
                  <a:pt x="0" y="100907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rot="2700000" flipH="1">
            <a:off x="-2478795" y="3028119"/>
            <a:ext cx="4957590" cy="4114800"/>
          </a:xfrm>
          <a:custGeom>
            <a:avLst/>
            <a:gdLst/>
            <a:ahLst/>
            <a:cxnLst/>
            <a:rect l="l" t="t" r="r" b="b"/>
            <a:pathLst>
              <a:path w="3305060" h="2743200">
                <a:moveTo>
                  <a:pt x="3305060" y="0"/>
                </a:moveTo>
                <a:lnTo>
                  <a:pt x="0" y="0"/>
                </a:lnTo>
                <a:lnTo>
                  <a:pt x="0" y="2743200"/>
                </a:lnTo>
                <a:lnTo>
                  <a:pt x="3305060" y="2743200"/>
                </a:lnTo>
                <a:lnTo>
                  <a:pt x="330506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Rectangle 11"/>
          <p:cNvSpPr/>
          <p:nvPr/>
        </p:nvSpPr>
        <p:spPr>
          <a:xfrm>
            <a:off x="5791200" y="2095500"/>
            <a:ext cx="7621189" cy="1569660"/>
          </a:xfrm>
          <a:prstGeom prst="rect">
            <a:avLst/>
          </a:prstGeom>
        </p:spPr>
        <p:txBody>
          <a:bodyPr wrap="none">
            <a:spAutoFit/>
          </a:bodyPr>
          <a:lstStyle/>
          <a:p>
            <a:r>
              <a:rPr lang="vi-VN" sz="9600" b="1">
                <a:solidFill>
                  <a:schemeClr val="bg1"/>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VI. Vận dụng </a:t>
            </a:r>
            <a:endParaRPr lang="en-GB" sz="9600">
              <a:solidFill>
                <a:schemeClr val="bg1"/>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829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3672" y="-370200"/>
            <a:ext cx="19271100" cy="11027401"/>
            <a:chOff x="0" y="0"/>
            <a:chExt cx="25694800" cy="14703201"/>
          </a:xfrm>
        </p:grpSpPr>
        <p:sp>
          <p:nvSpPr>
            <p:cNvPr id="3" name="Freeform 3"/>
            <p:cNvSpPr/>
            <p:nvPr/>
          </p:nvSpPr>
          <p:spPr>
            <a:xfrm>
              <a:off x="12817903" y="7351601"/>
              <a:ext cx="12876897" cy="7351601"/>
            </a:xfrm>
            <a:custGeom>
              <a:avLst/>
              <a:gdLst/>
              <a:ahLst/>
              <a:cxnLst/>
              <a:rect l="l" t="t" r="r" b="b"/>
              <a:pathLst>
                <a:path w="12876897" h="7351601">
                  <a:moveTo>
                    <a:pt x="0" y="0"/>
                  </a:moveTo>
                  <a:lnTo>
                    <a:pt x="12876897" y="0"/>
                  </a:lnTo>
                  <a:lnTo>
                    <a:pt x="12876897" y="7351600"/>
                  </a:lnTo>
                  <a:lnTo>
                    <a:pt x="0" y="7351600"/>
                  </a:lnTo>
                  <a:lnTo>
                    <a:pt x="0" y="0"/>
                  </a:lnTo>
                  <a:close/>
                </a:path>
              </a:pathLst>
            </a:custGeom>
            <a:blipFill>
              <a:blip r:embed="rId2"/>
              <a:stretch>
                <a:fillRect l="-99280" t="-123209" b="-23529"/>
              </a:stretch>
            </a:blipFill>
          </p:spPr>
        </p:sp>
        <p:sp>
          <p:nvSpPr>
            <p:cNvPr id="4" name="Freeform 4"/>
            <p:cNvSpPr/>
            <p:nvPr/>
          </p:nvSpPr>
          <p:spPr>
            <a:xfrm>
              <a:off x="12817903" y="11790"/>
              <a:ext cx="12876897" cy="7599889"/>
            </a:xfrm>
            <a:custGeom>
              <a:avLst/>
              <a:gdLst/>
              <a:ahLst/>
              <a:cxnLst/>
              <a:rect l="l" t="t" r="r" b="b"/>
              <a:pathLst>
                <a:path w="12876897" h="7599889">
                  <a:moveTo>
                    <a:pt x="0" y="0"/>
                  </a:moveTo>
                  <a:lnTo>
                    <a:pt x="12876897" y="0"/>
                  </a:lnTo>
                  <a:lnTo>
                    <a:pt x="12876897" y="7599889"/>
                  </a:lnTo>
                  <a:lnTo>
                    <a:pt x="0" y="7599889"/>
                  </a:lnTo>
                  <a:lnTo>
                    <a:pt x="0" y="0"/>
                  </a:lnTo>
                  <a:close/>
                </a:path>
              </a:pathLst>
            </a:custGeom>
            <a:blipFill>
              <a:blip r:embed="rId2"/>
              <a:stretch>
                <a:fillRect l="-99280" t="-22761" b="-115916"/>
              </a:stretch>
            </a:blipFill>
          </p:spPr>
        </p:sp>
        <p:sp>
          <p:nvSpPr>
            <p:cNvPr id="5" name="Freeform 5"/>
            <p:cNvSpPr/>
            <p:nvPr/>
          </p:nvSpPr>
          <p:spPr>
            <a:xfrm>
              <a:off x="0" y="0"/>
              <a:ext cx="12830603" cy="7611679"/>
            </a:xfrm>
            <a:custGeom>
              <a:avLst/>
              <a:gdLst/>
              <a:ahLst/>
              <a:cxnLst/>
              <a:rect l="l" t="t" r="r" b="b"/>
              <a:pathLst>
                <a:path w="12830603" h="7611679">
                  <a:moveTo>
                    <a:pt x="0" y="0"/>
                  </a:moveTo>
                  <a:lnTo>
                    <a:pt x="12830603" y="0"/>
                  </a:lnTo>
                  <a:lnTo>
                    <a:pt x="12830603" y="7611679"/>
                  </a:lnTo>
                  <a:lnTo>
                    <a:pt x="0" y="7611679"/>
                  </a:lnTo>
                  <a:lnTo>
                    <a:pt x="0" y="0"/>
                  </a:lnTo>
                  <a:close/>
                </a:path>
              </a:pathLst>
            </a:custGeom>
            <a:blipFill>
              <a:blip r:embed="rId2"/>
              <a:stretch>
                <a:fillRect t="-22725" r="-100000" b="-115582"/>
              </a:stretch>
            </a:blipFill>
          </p:spPr>
        </p:sp>
        <p:sp>
          <p:nvSpPr>
            <p:cNvPr id="6" name="Freeform 6"/>
            <p:cNvSpPr/>
            <p:nvPr/>
          </p:nvSpPr>
          <p:spPr>
            <a:xfrm>
              <a:off x="46294" y="7611679"/>
              <a:ext cx="12784309" cy="7079732"/>
            </a:xfrm>
            <a:custGeom>
              <a:avLst/>
              <a:gdLst/>
              <a:ahLst/>
              <a:cxnLst/>
              <a:rect l="l" t="t" r="r" b="b"/>
              <a:pathLst>
                <a:path w="12784309" h="7079732">
                  <a:moveTo>
                    <a:pt x="0" y="0"/>
                  </a:moveTo>
                  <a:lnTo>
                    <a:pt x="12784309" y="0"/>
                  </a:lnTo>
                  <a:lnTo>
                    <a:pt x="12784309" y="7079732"/>
                  </a:lnTo>
                  <a:lnTo>
                    <a:pt x="0" y="7079732"/>
                  </a:lnTo>
                  <a:lnTo>
                    <a:pt x="0" y="0"/>
                  </a:lnTo>
                  <a:close/>
                </a:path>
              </a:pathLst>
            </a:custGeom>
            <a:blipFill>
              <a:blip r:embed="rId2"/>
              <a:stretch>
                <a:fillRect t="-131780" r="-100724" b="-24433"/>
              </a:stretch>
            </a:blipFill>
          </p:spPr>
        </p:sp>
      </p:grpSp>
      <p:sp>
        <p:nvSpPr>
          <p:cNvPr id="7" name="Freeform 7"/>
          <p:cNvSpPr/>
          <p:nvPr/>
        </p:nvSpPr>
        <p:spPr>
          <a:xfrm>
            <a:off x="14054848" y="444246"/>
            <a:ext cx="3677240" cy="3670554"/>
          </a:xfrm>
          <a:custGeom>
            <a:avLst/>
            <a:gdLst/>
            <a:ahLst/>
            <a:cxnLst/>
            <a:rect l="l" t="t" r="r" b="b"/>
            <a:pathLst>
              <a:path w="3677240" h="3670554">
                <a:moveTo>
                  <a:pt x="0" y="0"/>
                </a:moveTo>
                <a:lnTo>
                  <a:pt x="3677240" y="0"/>
                </a:lnTo>
                <a:lnTo>
                  <a:pt x="3677240" y="3670554"/>
                </a:lnTo>
                <a:lnTo>
                  <a:pt x="0" y="367055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10800000">
            <a:off x="419880" y="6179405"/>
            <a:ext cx="3803747" cy="3796831"/>
          </a:xfrm>
          <a:custGeom>
            <a:avLst/>
            <a:gdLst/>
            <a:ahLst/>
            <a:cxnLst/>
            <a:rect l="l" t="t" r="r" b="b"/>
            <a:pathLst>
              <a:path w="3803747" h="3796831">
                <a:moveTo>
                  <a:pt x="0" y="0"/>
                </a:moveTo>
                <a:lnTo>
                  <a:pt x="3803747" y="0"/>
                </a:lnTo>
                <a:lnTo>
                  <a:pt x="3803747" y="3796831"/>
                </a:lnTo>
                <a:lnTo>
                  <a:pt x="0" y="379683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9" name="Group 9"/>
          <p:cNvGrpSpPr/>
          <p:nvPr/>
        </p:nvGrpSpPr>
        <p:grpSpPr>
          <a:xfrm>
            <a:off x="2676356" y="2019301"/>
            <a:ext cx="12935288" cy="5076286"/>
            <a:chOff x="0" y="0"/>
            <a:chExt cx="3406825" cy="890149"/>
          </a:xfrm>
        </p:grpSpPr>
        <p:sp>
          <p:nvSpPr>
            <p:cNvPr id="10" name="Freeform 10"/>
            <p:cNvSpPr/>
            <p:nvPr/>
          </p:nvSpPr>
          <p:spPr>
            <a:xfrm>
              <a:off x="0" y="0"/>
              <a:ext cx="3406825" cy="890149"/>
            </a:xfrm>
            <a:custGeom>
              <a:avLst/>
              <a:gdLst/>
              <a:ahLst/>
              <a:cxnLst/>
              <a:rect l="l" t="t" r="r" b="b"/>
              <a:pathLst>
                <a:path w="3406825" h="890149">
                  <a:moveTo>
                    <a:pt x="30524" y="0"/>
                  </a:moveTo>
                  <a:lnTo>
                    <a:pt x="3376301" y="0"/>
                  </a:lnTo>
                  <a:cubicBezTo>
                    <a:pt x="3393159" y="0"/>
                    <a:pt x="3406825" y="13666"/>
                    <a:pt x="3406825" y="30524"/>
                  </a:cubicBezTo>
                  <a:lnTo>
                    <a:pt x="3406825" y="859625"/>
                  </a:lnTo>
                  <a:cubicBezTo>
                    <a:pt x="3406825" y="876483"/>
                    <a:pt x="3393159" y="890149"/>
                    <a:pt x="3376301" y="890149"/>
                  </a:cubicBezTo>
                  <a:lnTo>
                    <a:pt x="30524" y="890149"/>
                  </a:lnTo>
                  <a:cubicBezTo>
                    <a:pt x="13666" y="890149"/>
                    <a:pt x="0" y="876483"/>
                    <a:pt x="0" y="859625"/>
                  </a:cubicBezTo>
                  <a:lnTo>
                    <a:pt x="0" y="30524"/>
                  </a:lnTo>
                  <a:cubicBezTo>
                    <a:pt x="0" y="13666"/>
                    <a:pt x="13666" y="0"/>
                    <a:pt x="30524" y="0"/>
                  </a:cubicBezTo>
                  <a:close/>
                </a:path>
              </a:pathLst>
            </a:custGeom>
            <a:solidFill>
              <a:srgbClr val="E8E0C8">
                <a:alpha val="84706"/>
              </a:srgbClr>
            </a:solidFill>
          </p:spPr>
        </p:sp>
        <p:sp>
          <p:nvSpPr>
            <p:cNvPr id="11" name="TextBox 11"/>
            <p:cNvSpPr txBox="1"/>
            <p:nvPr/>
          </p:nvSpPr>
          <p:spPr>
            <a:xfrm>
              <a:off x="0" y="-38100"/>
              <a:ext cx="3406825" cy="928249"/>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6" name="Freeform 26"/>
          <p:cNvSpPr/>
          <p:nvPr/>
        </p:nvSpPr>
        <p:spPr>
          <a:xfrm rot="482962">
            <a:off x="14925147" y="5850996"/>
            <a:ext cx="2968074" cy="2990503"/>
          </a:xfrm>
          <a:custGeom>
            <a:avLst/>
            <a:gdLst/>
            <a:ahLst/>
            <a:cxnLst/>
            <a:rect l="l" t="t" r="r" b="b"/>
            <a:pathLst>
              <a:path w="2968074" h="2990503">
                <a:moveTo>
                  <a:pt x="0" y="0"/>
                </a:moveTo>
                <a:lnTo>
                  <a:pt x="2968074" y="0"/>
                </a:lnTo>
                <a:lnTo>
                  <a:pt x="2968074" y="2990503"/>
                </a:lnTo>
                <a:lnTo>
                  <a:pt x="0" y="2990503"/>
                </a:lnTo>
                <a:lnTo>
                  <a:pt x="0" y="0"/>
                </a:lnTo>
                <a:close/>
              </a:path>
            </a:pathLst>
          </a:custGeom>
          <a:blipFill>
            <a:blip r:embed="rId5"/>
            <a:stretch>
              <a:fillRect/>
            </a:stretch>
          </a:blipFill>
        </p:spPr>
      </p:sp>
      <p:sp>
        <p:nvSpPr>
          <p:cNvPr id="27" name="Freeform 27"/>
          <p:cNvSpPr/>
          <p:nvPr/>
        </p:nvSpPr>
        <p:spPr>
          <a:xfrm rot="-798381">
            <a:off x="1181562" y="1774000"/>
            <a:ext cx="1750314" cy="2412714"/>
          </a:xfrm>
          <a:custGeom>
            <a:avLst/>
            <a:gdLst/>
            <a:ahLst/>
            <a:cxnLst/>
            <a:rect l="l" t="t" r="r" b="b"/>
            <a:pathLst>
              <a:path w="1750314" h="2412714">
                <a:moveTo>
                  <a:pt x="0" y="0"/>
                </a:moveTo>
                <a:lnTo>
                  <a:pt x="1750314" y="0"/>
                </a:lnTo>
                <a:lnTo>
                  <a:pt x="1750314" y="2412714"/>
                </a:lnTo>
                <a:lnTo>
                  <a:pt x="0" y="241271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0" name="TextBox 30"/>
          <p:cNvSpPr txBox="1"/>
          <p:nvPr/>
        </p:nvSpPr>
        <p:spPr>
          <a:xfrm>
            <a:off x="3505200" y="2505600"/>
            <a:ext cx="10975014" cy="4103688"/>
          </a:xfrm>
          <a:prstGeom prst="rect">
            <a:avLst/>
          </a:prstGeom>
        </p:spPr>
        <p:txBody>
          <a:bodyPr wrap="square" lIns="0" tIns="0" rIns="0" bIns="0" rtlCol="0" anchor="t">
            <a:spAutoFit/>
          </a:bodyPr>
          <a:lstStyle/>
          <a:p>
            <a:pPr algn="just">
              <a:lnSpc>
                <a:spcPts val="7980"/>
              </a:lnSpc>
            </a:pPr>
            <a:r>
              <a:rPr lang="nl-NL" sz="6000">
                <a:latin typeface="Times New Roman" panose="02020603050405020304" pitchFamily="18" charset="0"/>
                <a:cs typeface="Times New Roman" panose="02020603050405020304" pitchFamily="18" charset="0"/>
              </a:rPr>
              <a:t>Viết đoạn văn (khoảng 150 chữ) trình bày cảm nhận về một nét đặc sắc trong hình thức biểu đạt của bài thơ </a:t>
            </a:r>
            <a:r>
              <a:rPr lang="nl-NL" sz="6000" i="1">
                <a:latin typeface="Times New Roman" panose="02020603050405020304" pitchFamily="18" charset="0"/>
                <a:cs typeface="Times New Roman" panose="02020603050405020304" pitchFamily="18" charset="0"/>
              </a:rPr>
              <a:t>Đàn ghi ta của Lor-ca</a:t>
            </a:r>
            <a:r>
              <a:rPr lang="nl-NL" sz="6000"/>
              <a:t>.</a:t>
            </a:r>
            <a:endParaRPr lang="en-US" sz="5700">
              <a:solidFill>
                <a:srgbClr val="000000"/>
              </a:solidFill>
              <a:latin typeface="Arsenica Antiqua"/>
              <a:ea typeface="Arsenica Antiqua"/>
              <a:cs typeface="Arsenica Antiqua"/>
              <a:sym typeface="Arsenica Antiqua"/>
            </a:endParaRPr>
          </a:p>
        </p:txBody>
      </p:sp>
    </p:spTree>
    <p:extLst>
      <p:ext uri="{BB962C8B-B14F-4D97-AF65-F5344CB8AC3E}">
        <p14:creationId xmlns:p14="http://schemas.microsoft.com/office/powerpoint/2010/main" val="414284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3672" y="-370200"/>
            <a:ext cx="19271100" cy="11027401"/>
            <a:chOff x="0" y="0"/>
            <a:chExt cx="25694800" cy="14703201"/>
          </a:xfrm>
        </p:grpSpPr>
        <p:sp>
          <p:nvSpPr>
            <p:cNvPr id="3" name="Freeform 3"/>
            <p:cNvSpPr/>
            <p:nvPr/>
          </p:nvSpPr>
          <p:spPr>
            <a:xfrm>
              <a:off x="12817903" y="7351601"/>
              <a:ext cx="12876897" cy="7351601"/>
            </a:xfrm>
            <a:custGeom>
              <a:avLst/>
              <a:gdLst/>
              <a:ahLst/>
              <a:cxnLst/>
              <a:rect l="l" t="t" r="r" b="b"/>
              <a:pathLst>
                <a:path w="12876897" h="7351601">
                  <a:moveTo>
                    <a:pt x="0" y="0"/>
                  </a:moveTo>
                  <a:lnTo>
                    <a:pt x="12876897" y="0"/>
                  </a:lnTo>
                  <a:lnTo>
                    <a:pt x="12876897" y="7351600"/>
                  </a:lnTo>
                  <a:lnTo>
                    <a:pt x="0" y="7351600"/>
                  </a:lnTo>
                  <a:lnTo>
                    <a:pt x="0" y="0"/>
                  </a:lnTo>
                  <a:close/>
                </a:path>
              </a:pathLst>
            </a:custGeom>
            <a:blipFill>
              <a:blip r:embed="rId2"/>
              <a:stretch>
                <a:fillRect l="-99280" t="-123209" b="-23529"/>
              </a:stretch>
            </a:blipFill>
          </p:spPr>
        </p:sp>
        <p:sp>
          <p:nvSpPr>
            <p:cNvPr id="4" name="Freeform 4"/>
            <p:cNvSpPr/>
            <p:nvPr/>
          </p:nvSpPr>
          <p:spPr>
            <a:xfrm>
              <a:off x="12817903" y="11790"/>
              <a:ext cx="12876897" cy="7599889"/>
            </a:xfrm>
            <a:custGeom>
              <a:avLst/>
              <a:gdLst/>
              <a:ahLst/>
              <a:cxnLst/>
              <a:rect l="l" t="t" r="r" b="b"/>
              <a:pathLst>
                <a:path w="12876897" h="7599889">
                  <a:moveTo>
                    <a:pt x="0" y="0"/>
                  </a:moveTo>
                  <a:lnTo>
                    <a:pt x="12876897" y="0"/>
                  </a:lnTo>
                  <a:lnTo>
                    <a:pt x="12876897" y="7599889"/>
                  </a:lnTo>
                  <a:lnTo>
                    <a:pt x="0" y="7599889"/>
                  </a:lnTo>
                  <a:lnTo>
                    <a:pt x="0" y="0"/>
                  </a:lnTo>
                  <a:close/>
                </a:path>
              </a:pathLst>
            </a:custGeom>
            <a:blipFill>
              <a:blip r:embed="rId2"/>
              <a:stretch>
                <a:fillRect l="-99280" t="-22761" b="-115916"/>
              </a:stretch>
            </a:blipFill>
          </p:spPr>
        </p:sp>
        <p:sp>
          <p:nvSpPr>
            <p:cNvPr id="5" name="Freeform 5"/>
            <p:cNvSpPr/>
            <p:nvPr/>
          </p:nvSpPr>
          <p:spPr>
            <a:xfrm>
              <a:off x="0" y="0"/>
              <a:ext cx="12830603" cy="7611679"/>
            </a:xfrm>
            <a:custGeom>
              <a:avLst/>
              <a:gdLst/>
              <a:ahLst/>
              <a:cxnLst/>
              <a:rect l="l" t="t" r="r" b="b"/>
              <a:pathLst>
                <a:path w="12830603" h="7611679">
                  <a:moveTo>
                    <a:pt x="0" y="0"/>
                  </a:moveTo>
                  <a:lnTo>
                    <a:pt x="12830603" y="0"/>
                  </a:lnTo>
                  <a:lnTo>
                    <a:pt x="12830603" y="7611679"/>
                  </a:lnTo>
                  <a:lnTo>
                    <a:pt x="0" y="7611679"/>
                  </a:lnTo>
                  <a:lnTo>
                    <a:pt x="0" y="0"/>
                  </a:lnTo>
                  <a:close/>
                </a:path>
              </a:pathLst>
            </a:custGeom>
            <a:blipFill>
              <a:blip r:embed="rId2"/>
              <a:stretch>
                <a:fillRect t="-22725" r="-100000" b="-115582"/>
              </a:stretch>
            </a:blipFill>
          </p:spPr>
        </p:sp>
        <p:sp>
          <p:nvSpPr>
            <p:cNvPr id="6" name="Freeform 6"/>
            <p:cNvSpPr/>
            <p:nvPr/>
          </p:nvSpPr>
          <p:spPr>
            <a:xfrm>
              <a:off x="46294" y="7611679"/>
              <a:ext cx="12784309" cy="7079732"/>
            </a:xfrm>
            <a:custGeom>
              <a:avLst/>
              <a:gdLst/>
              <a:ahLst/>
              <a:cxnLst/>
              <a:rect l="l" t="t" r="r" b="b"/>
              <a:pathLst>
                <a:path w="12784309" h="7079732">
                  <a:moveTo>
                    <a:pt x="0" y="0"/>
                  </a:moveTo>
                  <a:lnTo>
                    <a:pt x="12784309" y="0"/>
                  </a:lnTo>
                  <a:lnTo>
                    <a:pt x="12784309" y="7079732"/>
                  </a:lnTo>
                  <a:lnTo>
                    <a:pt x="0" y="7079732"/>
                  </a:lnTo>
                  <a:lnTo>
                    <a:pt x="0" y="0"/>
                  </a:lnTo>
                  <a:close/>
                </a:path>
              </a:pathLst>
            </a:custGeom>
            <a:blipFill>
              <a:blip r:embed="rId2"/>
              <a:stretch>
                <a:fillRect t="-131780" r="-100724" b="-24433"/>
              </a:stretch>
            </a:blipFill>
          </p:spPr>
        </p:sp>
      </p:grpSp>
      <p:sp>
        <p:nvSpPr>
          <p:cNvPr id="7" name="Freeform 7"/>
          <p:cNvSpPr/>
          <p:nvPr/>
        </p:nvSpPr>
        <p:spPr>
          <a:xfrm>
            <a:off x="14054848" y="444246"/>
            <a:ext cx="3677240" cy="3670554"/>
          </a:xfrm>
          <a:custGeom>
            <a:avLst/>
            <a:gdLst/>
            <a:ahLst/>
            <a:cxnLst/>
            <a:rect l="l" t="t" r="r" b="b"/>
            <a:pathLst>
              <a:path w="3677240" h="3670554">
                <a:moveTo>
                  <a:pt x="0" y="0"/>
                </a:moveTo>
                <a:lnTo>
                  <a:pt x="3677240" y="0"/>
                </a:lnTo>
                <a:lnTo>
                  <a:pt x="3677240" y="3670554"/>
                </a:lnTo>
                <a:lnTo>
                  <a:pt x="0" y="367055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10800000">
            <a:off x="419880" y="6179405"/>
            <a:ext cx="3803747" cy="3796831"/>
          </a:xfrm>
          <a:custGeom>
            <a:avLst/>
            <a:gdLst/>
            <a:ahLst/>
            <a:cxnLst/>
            <a:rect l="l" t="t" r="r" b="b"/>
            <a:pathLst>
              <a:path w="3803747" h="3796831">
                <a:moveTo>
                  <a:pt x="0" y="0"/>
                </a:moveTo>
                <a:lnTo>
                  <a:pt x="3803747" y="0"/>
                </a:lnTo>
                <a:lnTo>
                  <a:pt x="3803747" y="3796831"/>
                </a:lnTo>
                <a:lnTo>
                  <a:pt x="0" y="379683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9" name="Group 9"/>
          <p:cNvGrpSpPr/>
          <p:nvPr/>
        </p:nvGrpSpPr>
        <p:grpSpPr>
          <a:xfrm>
            <a:off x="2676356" y="3715801"/>
            <a:ext cx="12935288" cy="3379785"/>
            <a:chOff x="0" y="0"/>
            <a:chExt cx="3406825" cy="890149"/>
          </a:xfrm>
        </p:grpSpPr>
        <p:sp>
          <p:nvSpPr>
            <p:cNvPr id="10" name="Freeform 10"/>
            <p:cNvSpPr/>
            <p:nvPr/>
          </p:nvSpPr>
          <p:spPr>
            <a:xfrm>
              <a:off x="0" y="0"/>
              <a:ext cx="3406825" cy="890149"/>
            </a:xfrm>
            <a:custGeom>
              <a:avLst/>
              <a:gdLst/>
              <a:ahLst/>
              <a:cxnLst/>
              <a:rect l="l" t="t" r="r" b="b"/>
              <a:pathLst>
                <a:path w="3406825" h="890149">
                  <a:moveTo>
                    <a:pt x="30524" y="0"/>
                  </a:moveTo>
                  <a:lnTo>
                    <a:pt x="3376301" y="0"/>
                  </a:lnTo>
                  <a:cubicBezTo>
                    <a:pt x="3393159" y="0"/>
                    <a:pt x="3406825" y="13666"/>
                    <a:pt x="3406825" y="30524"/>
                  </a:cubicBezTo>
                  <a:lnTo>
                    <a:pt x="3406825" y="859625"/>
                  </a:lnTo>
                  <a:cubicBezTo>
                    <a:pt x="3406825" y="876483"/>
                    <a:pt x="3393159" y="890149"/>
                    <a:pt x="3376301" y="890149"/>
                  </a:cubicBezTo>
                  <a:lnTo>
                    <a:pt x="30524" y="890149"/>
                  </a:lnTo>
                  <a:cubicBezTo>
                    <a:pt x="13666" y="890149"/>
                    <a:pt x="0" y="876483"/>
                    <a:pt x="0" y="859625"/>
                  </a:cubicBezTo>
                  <a:lnTo>
                    <a:pt x="0" y="30524"/>
                  </a:lnTo>
                  <a:cubicBezTo>
                    <a:pt x="0" y="13666"/>
                    <a:pt x="13666" y="0"/>
                    <a:pt x="30524" y="0"/>
                  </a:cubicBezTo>
                  <a:close/>
                </a:path>
              </a:pathLst>
            </a:custGeom>
            <a:solidFill>
              <a:srgbClr val="E8E0C8">
                <a:alpha val="84706"/>
              </a:srgbClr>
            </a:solidFill>
          </p:spPr>
        </p:sp>
        <p:sp>
          <p:nvSpPr>
            <p:cNvPr id="11" name="TextBox 11"/>
            <p:cNvSpPr txBox="1"/>
            <p:nvPr/>
          </p:nvSpPr>
          <p:spPr>
            <a:xfrm>
              <a:off x="0" y="-38100"/>
              <a:ext cx="3406825" cy="928249"/>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6" name="Freeform 26"/>
          <p:cNvSpPr/>
          <p:nvPr/>
        </p:nvSpPr>
        <p:spPr>
          <a:xfrm rot="482962">
            <a:off x="14925147" y="5850996"/>
            <a:ext cx="2968074" cy="2990503"/>
          </a:xfrm>
          <a:custGeom>
            <a:avLst/>
            <a:gdLst/>
            <a:ahLst/>
            <a:cxnLst/>
            <a:rect l="l" t="t" r="r" b="b"/>
            <a:pathLst>
              <a:path w="2968074" h="2990503">
                <a:moveTo>
                  <a:pt x="0" y="0"/>
                </a:moveTo>
                <a:lnTo>
                  <a:pt x="2968074" y="0"/>
                </a:lnTo>
                <a:lnTo>
                  <a:pt x="2968074" y="2990503"/>
                </a:lnTo>
                <a:lnTo>
                  <a:pt x="0" y="2990503"/>
                </a:lnTo>
                <a:lnTo>
                  <a:pt x="0" y="0"/>
                </a:lnTo>
                <a:close/>
              </a:path>
            </a:pathLst>
          </a:custGeom>
          <a:blipFill>
            <a:blip r:embed="rId5"/>
            <a:stretch>
              <a:fillRect/>
            </a:stretch>
          </a:blipFill>
        </p:spPr>
      </p:sp>
      <p:sp>
        <p:nvSpPr>
          <p:cNvPr id="27" name="Freeform 27"/>
          <p:cNvSpPr/>
          <p:nvPr/>
        </p:nvSpPr>
        <p:spPr>
          <a:xfrm rot="-798381">
            <a:off x="1181562" y="1774000"/>
            <a:ext cx="1750314" cy="2412714"/>
          </a:xfrm>
          <a:custGeom>
            <a:avLst/>
            <a:gdLst/>
            <a:ahLst/>
            <a:cxnLst/>
            <a:rect l="l" t="t" r="r" b="b"/>
            <a:pathLst>
              <a:path w="1750314" h="2412714">
                <a:moveTo>
                  <a:pt x="0" y="0"/>
                </a:moveTo>
                <a:lnTo>
                  <a:pt x="1750314" y="0"/>
                </a:lnTo>
                <a:lnTo>
                  <a:pt x="1750314" y="2412714"/>
                </a:lnTo>
                <a:lnTo>
                  <a:pt x="0" y="241271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8" name="TextBox 28"/>
          <p:cNvSpPr txBox="1"/>
          <p:nvPr/>
        </p:nvSpPr>
        <p:spPr>
          <a:xfrm>
            <a:off x="4520265" y="3870074"/>
            <a:ext cx="9559983" cy="2954655"/>
          </a:xfrm>
          <a:prstGeom prst="rect">
            <a:avLst/>
          </a:prstGeom>
        </p:spPr>
        <p:txBody>
          <a:bodyPr wrap="square" lIns="0" tIns="0" rIns="0" bIns="0" rtlCol="0" anchor="t">
            <a:spAutoFit/>
          </a:bodyPr>
          <a:lstStyle/>
          <a:p>
            <a:pPr algn="ctr"/>
            <a:r>
              <a:rPr lang="vi-VN" sz="9600" b="1">
                <a:latin typeface="Times New Roman" panose="02020603050405020304" pitchFamily="18" charset="0"/>
                <a:cs typeface="Times New Roman" panose="02020603050405020304" pitchFamily="18" charset="0"/>
              </a:rPr>
              <a:t>Rubric đánh giá đoạn văn</a:t>
            </a:r>
            <a:endParaRPr lang="en-GB" sz="960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427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3672" y="-370200"/>
            <a:ext cx="19271100" cy="11027401"/>
            <a:chOff x="0" y="0"/>
            <a:chExt cx="25694800" cy="14703201"/>
          </a:xfrm>
        </p:grpSpPr>
        <p:sp>
          <p:nvSpPr>
            <p:cNvPr id="3" name="Freeform 3"/>
            <p:cNvSpPr/>
            <p:nvPr/>
          </p:nvSpPr>
          <p:spPr>
            <a:xfrm>
              <a:off x="12817903" y="7351601"/>
              <a:ext cx="12876897" cy="7351601"/>
            </a:xfrm>
            <a:custGeom>
              <a:avLst/>
              <a:gdLst/>
              <a:ahLst/>
              <a:cxnLst/>
              <a:rect l="l" t="t" r="r" b="b"/>
              <a:pathLst>
                <a:path w="12876897" h="7351601">
                  <a:moveTo>
                    <a:pt x="0" y="0"/>
                  </a:moveTo>
                  <a:lnTo>
                    <a:pt x="12876897" y="0"/>
                  </a:lnTo>
                  <a:lnTo>
                    <a:pt x="12876897" y="7351600"/>
                  </a:lnTo>
                  <a:lnTo>
                    <a:pt x="0" y="7351600"/>
                  </a:lnTo>
                  <a:lnTo>
                    <a:pt x="0" y="0"/>
                  </a:lnTo>
                  <a:close/>
                </a:path>
              </a:pathLst>
            </a:custGeom>
            <a:blipFill>
              <a:blip r:embed="rId2"/>
              <a:stretch>
                <a:fillRect l="-99280" t="-123209" b="-23529"/>
              </a:stretch>
            </a:blipFill>
          </p:spPr>
        </p:sp>
        <p:sp>
          <p:nvSpPr>
            <p:cNvPr id="4" name="Freeform 4"/>
            <p:cNvSpPr/>
            <p:nvPr/>
          </p:nvSpPr>
          <p:spPr>
            <a:xfrm>
              <a:off x="12817903" y="11790"/>
              <a:ext cx="12876897" cy="7599889"/>
            </a:xfrm>
            <a:custGeom>
              <a:avLst/>
              <a:gdLst/>
              <a:ahLst/>
              <a:cxnLst/>
              <a:rect l="l" t="t" r="r" b="b"/>
              <a:pathLst>
                <a:path w="12876897" h="7599889">
                  <a:moveTo>
                    <a:pt x="0" y="0"/>
                  </a:moveTo>
                  <a:lnTo>
                    <a:pt x="12876897" y="0"/>
                  </a:lnTo>
                  <a:lnTo>
                    <a:pt x="12876897" y="7599889"/>
                  </a:lnTo>
                  <a:lnTo>
                    <a:pt x="0" y="7599889"/>
                  </a:lnTo>
                  <a:lnTo>
                    <a:pt x="0" y="0"/>
                  </a:lnTo>
                  <a:close/>
                </a:path>
              </a:pathLst>
            </a:custGeom>
            <a:blipFill>
              <a:blip r:embed="rId2"/>
              <a:stretch>
                <a:fillRect l="-99280" t="-22761" b="-115916"/>
              </a:stretch>
            </a:blipFill>
          </p:spPr>
        </p:sp>
        <p:sp>
          <p:nvSpPr>
            <p:cNvPr id="5" name="Freeform 5"/>
            <p:cNvSpPr/>
            <p:nvPr/>
          </p:nvSpPr>
          <p:spPr>
            <a:xfrm>
              <a:off x="0" y="0"/>
              <a:ext cx="12830603" cy="7611679"/>
            </a:xfrm>
            <a:custGeom>
              <a:avLst/>
              <a:gdLst/>
              <a:ahLst/>
              <a:cxnLst/>
              <a:rect l="l" t="t" r="r" b="b"/>
              <a:pathLst>
                <a:path w="12830603" h="7611679">
                  <a:moveTo>
                    <a:pt x="0" y="0"/>
                  </a:moveTo>
                  <a:lnTo>
                    <a:pt x="12830603" y="0"/>
                  </a:lnTo>
                  <a:lnTo>
                    <a:pt x="12830603" y="7611679"/>
                  </a:lnTo>
                  <a:lnTo>
                    <a:pt x="0" y="7611679"/>
                  </a:lnTo>
                  <a:lnTo>
                    <a:pt x="0" y="0"/>
                  </a:lnTo>
                  <a:close/>
                </a:path>
              </a:pathLst>
            </a:custGeom>
            <a:blipFill>
              <a:blip r:embed="rId2"/>
              <a:stretch>
                <a:fillRect t="-22725" r="-100000" b="-115582"/>
              </a:stretch>
            </a:blipFill>
          </p:spPr>
        </p:sp>
        <p:sp>
          <p:nvSpPr>
            <p:cNvPr id="6" name="Freeform 6"/>
            <p:cNvSpPr/>
            <p:nvPr/>
          </p:nvSpPr>
          <p:spPr>
            <a:xfrm>
              <a:off x="46294" y="7611679"/>
              <a:ext cx="12784309" cy="7079732"/>
            </a:xfrm>
            <a:custGeom>
              <a:avLst/>
              <a:gdLst/>
              <a:ahLst/>
              <a:cxnLst/>
              <a:rect l="l" t="t" r="r" b="b"/>
              <a:pathLst>
                <a:path w="12784309" h="7079732">
                  <a:moveTo>
                    <a:pt x="0" y="0"/>
                  </a:moveTo>
                  <a:lnTo>
                    <a:pt x="12784309" y="0"/>
                  </a:lnTo>
                  <a:lnTo>
                    <a:pt x="12784309" y="7079732"/>
                  </a:lnTo>
                  <a:lnTo>
                    <a:pt x="0" y="7079732"/>
                  </a:lnTo>
                  <a:lnTo>
                    <a:pt x="0" y="0"/>
                  </a:lnTo>
                  <a:close/>
                </a:path>
              </a:pathLst>
            </a:custGeom>
            <a:blipFill>
              <a:blip r:embed="rId2"/>
              <a:stretch>
                <a:fillRect t="-131780" r="-100724" b="-24433"/>
              </a:stretch>
            </a:blipFill>
          </p:spPr>
        </p:sp>
      </p:grpSp>
      <p:sp>
        <p:nvSpPr>
          <p:cNvPr id="7" name="Freeform 7"/>
          <p:cNvSpPr/>
          <p:nvPr/>
        </p:nvSpPr>
        <p:spPr>
          <a:xfrm>
            <a:off x="14054848" y="444246"/>
            <a:ext cx="3677240" cy="3670554"/>
          </a:xfrm>
          <a:custGeom>
            <a:avLst/>
            <a:gdLst/>
            <a:ahLst/>
            <a:cxnLst/>
            <a:rect l="l" t="t" r="r" b="b"/>
            <a:pathLst>
              <a:path w="3677240" h="3670554">
                <a:moveTo>
                  <a:pt x="0" y="0"/>
                </a:moveTo>
                <a:lnTo>
                  <a:pt x="3677240" y="0"/>
                </a:lnTo>
                <a:lnTo>
                  <a:pt x="3677240" y="3670554"/>
                </a:lnTo>
                <a:lnTo>
                  <a:pt x="0" y="367055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10800000">
            <a:off x="419880" y="6179405"/>
            <a:ext cx="3803747" cy="3796831"/>
          </a:xfrm>
          <a:custGeom>
            <a:avLst/>
            <a:gdLst/>
            <a:ahLst/>
            <a:cxnLst/>
            <a:rect l="l" t="t" r="r" b="b"/>
            <a:pathLst>
              <a:path w="3803747" h="3796831">
                <a:moveTo>
                  <a:pt x="0" y="0"/>
                </a:moveTo>
                <a:lnTo>
                  <a:pt x="3803747" y="0"/>
                </a:lnTo>
                <a:lnTo>
                  <a:pt x="3803747" y="3796831"/>
                </a:lnTo>
                <a:lnTo>
                  <a:pt x="0" y="379683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9" name="Group 9"/>
          <p:cNvGrpSpPr/>
          <p:nvPr/>
        </p:nvGrpSpPr>
        <p:grpSpPr>
          <a:xfrm>
            <a:off x="1066800" y="952501"/>
            <a:ext cx="14544844" cy="7543800"/>
            <a:chOff x="0" y="0"/>
            <a:chExt cx="3406825" cy="890149"/>
          </a:xfrm>
        </p:grpSpPr>
        <p:sp>
          <p:nvSpPr>
            <p:cNvPr id="10" name="Freeform 10"/>
            <p:cNvSpPr/>
            <p:nvPr/>
          </p:nvSpPr>
          <p:spPr>
            <a:xfrm>
              <a:off x="0" y="0"/>
              <a:ext cx="3406825" cy="890149"/>
            </a:xfrm>
            <a:custGeom>
              <a:avLst/>
              <a:gdLst/>
              <a:ahLst/>
              <a:cxnLst/>
              <a:rect l="l" t="t" r="r" b="b"/>
              <a:pathLst>
                <a:path w="3406825" h="890149">
                  <a:moveTo>
                    <a:pt x="30524" y="0"/>
                  </a:moveTo>
                  <a:lnTo>
                    <a:pt x="3376301" y="0"/>
                  </a:lnTo>
                  <a:cubicBezTo>
                    <a:pt x="3393159" y="0"/>
                    <a:pt x="3406825" y="13666"/>
                    <a:pt x="3406825" y="30524"/>
                  </a:cubicBezTo>
                  <a:lnTo>
                    <a:pt x="3406825" y="859625"/>
                  </a:lnTo>
                  <a:cubicBezTo>
                    <a:pt x="3406825" y="876483"/>
                    <a:pt x="3393159" y="890149"/>
                    <a:pt x="3376301" y="890149"/>
                  </a:cubicBezTo>
                  <a:lnTo>
                    <a:pt x="30524" y="890149"/>
                  </a:lnTo>
                  <a:cubicBezTo>
                    <a:pt x="13666" y="890149"/>
                    <a:pt x="0" y="876483"/>
                    <a:pt x="0" y="859625"/>
                  </a:cubicBezTo>
                  <a:lnTo>
                    <a:pt x="0" y="30524"/>
                  </a:lnTo>
                  <a:cubicBezTo>
                    <a:pt x="0" y="13666"/>
                    <a:pt x="13666" y="0"/>
                    <a:pt x="30524" y="0"/>
                  </a:cubicBezTo>
                  <a:close/>
                </a:path>
              </a:pathLst>
            </a:custGeom>
            <a:solidFill>
              <a:srgbClr val="E8E0C8">
                <a:alpha val="84706"/>
              </a:srgbClr>
            </a:solidFill>
          </p:spPr>
        </p:sp>
        <p:sp>
          <p:nvSpPr>
            <p:cNvPr id="11" name="TextBox 11"/>
            <p:cNvSpPr txBox="1"/>
            <p:nvPr/>
          </p:nvSpPr>
          <p:spPr>
            <a:xfrm>
              <a:off x="0" y="-38100"/>
              <a:ext cx="3406825" cy="928249"/>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6" name="Freeform 26"/>
          <p:cNvSpPr/>
          <p:nvPr/>
        </p:nvSpPr>
        <p:spPr>
          <a:xfrm rot="482962">
            <a:off x="15700499" y="7508097"/>
            <a:ext cx="2968074" cy="2990503"/>
          </a:xfrm>
          <a:custGeom>
            <a:avLst/>
            <a:gdLst/>
            <a:ahLst/>
            <a:cxnLst/>
            <a:rect l="l" t="t" r="r" b="b"/>
            <a:pathLst>
              <a:path w="2968074" h="2990503">
                <a:moveTo>
                  <a:pt x="0" y="0"/>
                </a:moveTo>
                <a:lnTo>
                  <a:pt x="2968074" y="0"/>
                </a:lnTo>
                <a:lnTo>
                  <a:pt x="2968074" y="2990503"/>
                </a:lnTo>
                <a:lnTo>
                  <a:pt x="0" y="2990503"/>
                </a:lnTo>
                <a:lnTo>
                  <a:pt x="0" y="0"/>
                </a:lnTo>
                <a:close/>
              </a:path>
            </a:pathLst>
          </a:custGeom>
          <a:blipFill>
            <a:blip r:embed="rId5"/>
            <a:stretch>
              <a:fillRect/>
            </a:stretch>
          </a:blipFill>
        </p:spPr>
      </p:sp>
      <p:sp>
        <p:nvSpPr>
          <p:cNvPr id="27" name="Freeform 27"/>
          <p:cNvSpPr/>
          <p:nvPr/>
        </p:nvSpPr>
        <p:spPr>
          <a:xfrm rot="-798381">
            <a:off x="-215271" y="563777"/>
            <a:ext cx="1750314" cy="2412714"/>
          </a:xfrm>
          <a:custGeom>
            <a:avLst/>
            <a:gdLst/>
            <a:ahLst/>
            <a:cxnLst/>
            <a:rect l="l" t="t" r="r" b="b"/>
            <a:pathLst>
              <a:path w="1750314" h="2412714">
                <a:moveTo>
                  <a:pt x="0" y="0"/>
                </a:moveTo>
                <a:lnTo>
                  <a:pt x="1750314" y="0"/>
                </a:lnTo>
                <a:lnTo>
                  <a:pt x="1750314" y="2412714"/>
                </a:lnTo>
                <a:lnTo>
                  <a:pt x="0" y="241271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aphicFrame>
        <p:nvGraphicFramePr>
          <p:cNvPr id="12" name="Table 11"/>
          <p:cNvGraphicFramePr>
            <a:graphicFrameLocks noGrp="1"/>
          </p:cNvGraphicFramePr>
          <p:nvPr>
            <p:extLst>
              <p:ext uri="{D42A27DB-BD31-4B8C-83A1-F6EECF244321}">
                <p14:modId xmlns:p14="http://schemas.microsoft.com/office/powerpoint/2010/main" val="1648417292"/>
              </p:ext>
            </p:extLst>
          </p:nvPr>
        </p:nvGraphicFramePr>
        <p:xfrm>
          <a:off x="1248861" y="1204514"/>
          <a:ext cx="14150985" cy="6863867"/>
        </p:xfrm>
        <a:graphic>
          <a:graphicData uri="http://schemas.openxmlformats.org/drawingml/2006/table">
            <a:tbl>
              <a:tblPr firstRow="1" firstCol="1" lastRow="1" lastCol="1" bandRow="1" bandCol="1"/>
              <a:tblGrid>
                <a:gridCol w="2050906"/>
                <a:gridCol w="10721033"/>
                <a:gridCol w="234691"/>
                <a:gridCol w="1144355"/>
              </a:tblGrid>
              <a:tr h="787124">
                <a:tc>
                  <a:txBody>
                    <a:bodyPr/>
                    <a:lstStyle/>
                    <a:p>
                      <a:pPr algn="ctr">
                        <a:lnSpc>
                          <a:spcPct val="100000"/>
                        </a:lnSpc>
                        <a:spcAft>
                          <a:spcPts val="0"/>
                        </a:spcAft>
                      </a:pPr>
                      <a:r>
                        <a:rPr lang="vi-VN" sz="3600" b="1">
                          <a:effectLst/>
                          <a:latin typeface="Times New Roman" panose="02020603050405020304" pitchFamily="18" charset="0"/>
                          <a:ea typeface="Calibri" panose="020F0502020204030204" pitchFamily="34" charset="0"/>
                          <a:cs typeface="Times New Roman" panose="02020603050405020304" pitchFamily="18" charset="0"/>
                        </a:rPr>
                        <a:t>Tiêu chí</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59034" marR="59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vi-VN" sz="3600" b="1">
                          <a:effectLst/>
                          <a:latin typeface="Times New Roman" panose="02020603050405020304" pitchFamily="18" charset="0"/>
                          <a:ea typeface="Calibri" panose="020F0502020204030204" pitchFamily="34" charset="0"/>
                          <a:cs typeface="Times New Roman" panose="02020603050405020304" pitchFamily="18" charset="0"/>
                        </a:rPr>
                        <a:t>Mô tả tiêu chí</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59034" marR="59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0000"/>
                        </a:lnSpc>
                        <a:spcAft>
                          <a:spcPts val="0"/>
                        </a:spcAft>
                      </a:pPr>
                      <a:r>
                        <a:rPr lang="vi-VN" sz="3600" b="1">
                          <a:effectLst/>
                          <a:latin typeface="Times New Roman" panose="02020603050405020304" pitchFamily="18" charset="0"/>
                          <a:ea typeface="Calibri" panose="020F0502020204030204" pitchFamily="34" charset="0"/>
                          <a:cs typeface="Times New Roman" panose="02020603050405020304" pitchFamily="18" charset="0"/>
                        </a:rPr>
                        <a:t>Điểm</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59034" marR="59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0000"/>
                        </a:lnSpc>
                        <a:spcAft>
                          <a:spcPts val="0"/>
                        </a:spcAft>
                      </a:pP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59034" marR="59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0343">
                <a:tc>
                  <a:txBody>
                    <a:bodyPr/>
                    <a:lstStyle/>
                    <a:p>
                      <a:pPr algn="just">
                        <a:lnSpc>
                          <a:spcPct val="100000"/>
                        </a:lnSpc>
                        <a:spcAft>
                          <a:spcPts val="0"/>
                        </a:spcAft>
                      </a:pPr>
                      <a:r>
                        <a:rPr lang="vi-VN" sz="3600" b="1">
                          <a:effectLst/>
                          <a:latin typeface="Times New Roman" panose="02020603050405020304" pitchFamily="18" charset="0"/>
                          <a:ea typeface="Calibri" panose="020F0502020204030204" pitchFamily="34" charset="0"/>
                          <a:cs typeface="Times New Roman" panose="02020603050405020304" pitchFamily="18" charset="0"/>
                        </a:rPr>
                        <a:t>Hình thức</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59034" marR="59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vi-VN" sz="3600" spc="-2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bảo</a:t>
                      </a:r>
                      <a:r>
                        <a:rPr lang="vi-VN" sz="3600" spc="-2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quy</a:t>
                      </a:r>
                      <a:r>
                        <a:rPr lang="vi-VN" sz="3600" spc="-2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cách</a:t>
                      </a:r>
                      <a:r>
                        <a:rPr lang="vi-VN" sz="3600" spc="-2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một</a:t>
                      </a:r>
                      <a:r>
                        <a:rPr lang="vi-VN" sz="3600" spc="-2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vi-VN" sz="3600" spc="-2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văn</a:t>
                      </a:r>
                      <a:r>
                        <a:rPr lang="vi-VN" sz="3600" spc="-2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với</a:t>
                      </a:r>
                      <a:r>
                        <a:rPr lang="vi-VN" sz="3600" spc="-2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độ</a:t>
                      </a:r>
                      <a:r>
                        <a:rPr lang="vi-VN" sz="3600" spc="-2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dài</a:t>
                      </a:r>
                      <a:r>
                        <a:rPr lang="vi-VN" sz="3600" spc="-2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vi-VN" sz="3600" spc="-2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150</a:t>
                      </a:r>
                      <a:r>
                        <a:rPr lang="vi-VN" sz="3600" spc="-20">
                          <a:effectLst/>
                          <a:latin typeface="Times New Roman" panose="02020603050405020304" pitchFamily="18" charset="0"/>
                          <a:ea typeface="Times New Roman" panose="02020603050405020304" pitchFamily="18" charset="0"/>
                          <a:cs typeface="Times New Roman" panose="02020603050405020304" pitchFamily="18" charset="0"/>
                        </a:rPr>
                        <a:t> chữ.</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59034" marR="59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0000"/>
                        </a:lnSpc>
                        <a:spcAft>
                          <a:spcPts val="0"/>
                        </a:spcAft>
                      </a:pPr>
                      <a:r>
                        <a:rPr lang="vi-VN" sz="3600" b="1">
                          <a:effectLst/>
                          <a:latin typeface="Times New Roman" panose="02020603050405020304" pitchFamily="18" charset="0"/>
                          <a:ea typeface="Calibri" panose="020F0502020204030204" pitchFamily="34" charset="0"/>
                          <a:cs typeface="Times New Roman" panose="02020603050405020304" pitchFamily="18" charset="0"/>
                        </a:rPr>
                        <a:t>1</a:t>
                      </a:r>
                      <a:r>
                        <a:rPr lang="en-US" sz="3600" b="1">
                          <a:effectLst/>
                          <a:latin typeface="Times New Roman" panose="02020603050405020304" pitchFamily="18" charset="0"/>
                          <a:ea typeface="Calibri" panose="020F0502020204030204" pitchFamily="34" charset="0"/>
                          <a:cs typeface="Times New Roman" panose="02020603050405020304" pitchFamily="18" charset="0"/>
                        </a:rPr>
                        <a:t>,5</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59034" marR="59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00000"/>
                        </a:lnSpc>
                        <a:spcAft>
                          <a:spcPts val="0"/>
                        </a:spcAft>
                      </a:pP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59034" marR="59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0343">
                <a:tc rowSpan="3">
                  <a:txBody>
                    <a:bodyPr/>
                    <a:lstStyle/>
                    <a:p>
                      <a:pPr algn="just">
                        <a:lnSpc>
                          <a:spcPct val="100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Nội dung</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59034" marR="59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just">
                        <a:lnSpc>
                          <a:spcPct val="100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Cảm nhận về một nét đặc sắc trong hình thức biểu đạt của bài thơ</a:t>
                      </a:r>
                      <a:r>
                        <a:rPr lang="en-US" sz="3600" i="1">
                          <a:effectLst/>
                          <a:latin typeface="Times New Roman" panose="02020603050405020304" pitchFamily="18" charset="0"/>
                          <a:ea typeface="Times New Roman" panose="02020603050405020304" pitchFamily="18" charset="0"/>
                          <a:cs typeface="Times New Roman" panose="02020603050405020304" pitchFamily="18" charset="0"/>
                        </a:rPr>
                        <a:t> Đàn ghi ta của Lor-ca</a:t>
                      </a: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59034" marR="59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r>
              <a:tr h="590343">
                <a:tc vMerge="1">
                  <a:txBody>
                    <a:bodyPr/>
                    <a:lstStyle/>
                    <a:p>
                      <a:endParaRPr lang="en-GB"/>
                    </a:p>
                  </a:txBody>
                  <a:tcPr/>
                </a:tc>
                <a:tc gridSpan="2">
                  <a:txBody>
                    <a:bodyPr/>
                    <a:lstStyle/>
                    <a:p>
                      <a:pPr algn="just">
                        <a:lnSpc>
                          <a:spcPct val="100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Nêu được nét đặc sắc trong hình thức biểu đạt của bài thơ và lí giải vì </a:t>
                      </a:r>
                      <a:r>
                        <a:rPr lang="vi-VN" sz="3600">
                          <a:effectLst/>
                          <a:latin typeface="Times New Roman" panose="02020603050405020304" pitchFamily="18" charset="0"/>
                          <a:ea typeface="Calibri" panose="020F0502020204030204" pitchFamily="34" charset="0"/>
                          <a:cs typeface="Times New Roman" panose="02020603050405020304" pitchFamily="18" charset="0"/>
                        </a:rPr>
                        <a:t>sao.</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59034" marR="59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nSpc>
                          <a:spcPct val="100000"/>
                        </a:lnSpc>
                        <a:spcAft>
                          <a:spcPts val="0"/>
                        </a:spcAft>
                      </a:pPr>
                      <a:r>
                        <a:rPr lang="vi-VN" sz="3600" b="1">
                          <a:effectLst/>
                          <a:latin typeface="Times New Roman" panose="02020603050405020304" pitchFamily="18" charset="0"/>
                          <a:ea typeface="Calibri" panose="020F0502020204030204" pitchFamily="34" charset="0"/>
                          <a:cs typeface="Times New Roman" panose="02020603050405020304" pitchFamily="18" charset="0"/>
                        </a:rPr>
                        <a:t>2</a:t>
                      </a:r>
                      <a:r>
                        <a:rPr lang="en-US" sz="3600" b="1">
                          <a:effectLst/>
                          <a:latin typeface="Times New Roman" panose="02020603050405020304" pitchFamily="18" charset="0"/>
                          <a:ea typeface="Calibri" panose="020F0502020204030204" pitchFamily="34" charset="0"/>
                          <a:cs typeface="Times New Roman" panose="02020603050405020304" pitchFamily="18" charset="0"/>
                        </a:rPr>
                        <a:t>,0</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59034" marR="59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0343">
                <a:tc vMerge="1">
                  <a:txBody>
                    <a:bodyPr/>
                    <a:lstStyle/>
                    <a:p>
                      <a:endParaRPr lang="en-GB"/>
                    </a:p>
                  </a:txBody>
                  <a:tcPr/>
                </a:tc>
                <a:tc gridSpan="2">
                  <a:txBody>
                    <a:bodyPr/>
                    <a:lstStyle/>
                    <a:p>
                      <a:pPr algn="just">
                        <a:lnSpc>
                          <a:spcPct val="100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Bày tỏ cảm xúc và suy nghĩ về nét đặc sắc </a:t>
                      </a:r>
                      <a:r>
                        <a:rPr lang="vi-VN" sz="3600">
                          <a:effectLst/>
                          <a:latin typeface="Times New Roman" panose="02020603050405020304" pitchFamily="18" charset="0"/>
                          <a:ea typeface="Calibri" panose="020F0502020204030204" pitchFamily="34" charset="0"/>
                          <a:cs typeface="Times New Roman" panose="02020603050405020304" pitchFamily="18" charset="0"/>
                        </a:rPr>
                        <a:t>đó.</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59034" marR="59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nSpc>
                          <a:spcPct val="100000"/>
                        </a:lnSpc>
                        <a:spcAft>
                          <a:spcPts val="0"/>
                        </a:spcAft>
                      </a:pPr>
                      <a:r>
                        <a:rPr lang="vi-VN" sz="3600" b="1">
                          <a:effectLst/>
                          <a:latin typeface="Times New Roman" panose="02020603050405020304" pitchFamily="18" charset="0"/>
                          <a:ea typeface="Calibri" panose="020F0502020204030204" pitchFamily="34" charset="0"/>
                          <a:cs typeface="Times New Roman" panose="02020603050405020304" pitchFamily="18" charset="0"/>
                        </a:rPr>
                        <a:t>5</a:t>
                      </a:r>
                      <a:r>
                        <a:rPr lang="en-US" sz="3600" b="1">
                          <a:effectLst/>
                          <a:latin typeface="Times New Roman" panose="02020603050405020304" pitchFamily="18" charset="0"/>
                          <a:ea typeface="Calibri" panose="020F0502020204030204" pitchFamily="34" charset="0"/>
                          <a:cs typeface="Times New Roman" panose="02020603050405020304" pitchFamily="18" charset="0"/>
                        </a:rPr>
                        <a:t>,0</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59034" marR="59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0343">
                <a:tc>
                  <a:txBody>
                    <a:bodyPr/>
                    <a:lstStyle/>
                    <a:p>
                      <a:pPr algn="just">
                        <a:lnSpc>
                          <a:spcPct val="100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Chính tả, ngữ pháp</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59034" marR="59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00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Đảm bảo chuẩn chính tả, ngữ pháp tiếng Việt.</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59034" marR="59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nSpc>
                          <a:spcPct val="100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0,5</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59034" marR="59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87124">
                <a:tc>
                  <a:txBody>
                    <a:bodyPr/>
                    <a:lstStyle/>
                    <a:p>
                      <a:pPr algn="just">
                        <a:lnSpc>
                          <a:spcPct val="100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Sáng tạo</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59034" marR="59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00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Thể hiện suy nghĩ sâu sắc về vấn đề; có cách diễn đạt mới mẻ, phối hợp các phương thức biểu đạt,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59034" marR="59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nSpc>
                          <a:spcPct val="100000"/>
                        </a:lnSpc>
                        <a:spcAft>
                          <a:spcPts val="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1,0</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59034" marR="590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23656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3672" y="-370200"/>
            <a:ext cx="19271100" cy="11027401"/>
            <a:chOff x="0" y="0"/>
            <a:chExt cx="25694800" cy="14703201"/>
          </a:xfrm>
        </p:grpSpPr>
        <p:sp>
          <p:nvSpPr>
            <p:cNvPr id="3" name="Freeform 3"/>
            <p:cNvSpPr/>
            <p:nvPr/>
          </p:nvSpPr>
          <p:spPr>
            <a:xfrm>
              <a:off x="12817903" y="7351601"/>
              <a:ext cx="12876897" cy="7351601"/>
            </a:xfrm>
            <a:custGeom>
              <a:avLst/>
              <a:gdLst/>
              <a:ahLst/>
              <a:cxnLst/>
              <a:rect l="l" t="t" r="r" b="b"/>
              <a:pathLst>
                <a:path w="12876897" h="7351601">
                  <a:moveTo>
                    <a:pt x="0" y="0"/>
                  </a:moveTo>
                  <a:lnTo>
                    <a:pt x="12876897" y="0"/>
                  </a:lnTo>
                  <a:lnTo>
                    <a:pt x="12876897" y="7351600"/>
                  </a:lnTo>
                  <a:lnTo>
                    <a:pt x="0" y="7351600"/>
                  </a:lnTo>
                  <a:lnTo>
                    <a:pt x="0" y="0"/>
                  </a:lnTo>
                  <a:close/>
                </a:path>
              </a:pathLst>
            </a:custGeom>
            <a:blipFill>
              <a:blip r:embed="rId2"/>
              <a:stretch>
                <a:fillRect l="-99280" t="-123209" b="-23529"/>
              </a:stretch>
            </a:blipFill>
          </p:spPr>
        </p:sp>
        <p:sp>
          <p:nvSpPr>
            <p:cNvPr id="4" name="Freeform 4"/>
            <p:cNvSpPr/>
            <p:nvPr/>
          </p:nvSpPr>
          <p:spPr>
            <a:xfrm>
              <a:off x="12817903" y="11790"/>
              <a:ext cx="12876897" cy="7599889"/>
            </a:xfrm>
            <a:custGeom>
              <a:avLst/>
              <a:gdLst/>
              <a:ahLst/>
              <a:cxnLst/>
              <a:rect l="l" t="t" r="r" b="b"/>
              <a:pathLst>
                <a:path w="12876897" h="7599889">
                  <a:moveTo>
                    <a:pt x="0" y="0"/>
                  </a:moveTo>
                  <a:lnTo>
                    <a:pt x="12876897" y="0"/>
                  </a:lnTo>
                  <a:lnTo>
                    <a:pt x="12876897" y="7599889"/>
                  </a:lnTo>
                  <a:lnTo>
                    <a:pt x="0" y="7599889"/>
                  </a:lnTo>
                  <a:lnTo>
                    <a:pt x="0" y="0"/>
                  </a:lnTo>
                  <a:close/>
                </a:path>
              </a:pathLst>
            </a:custGeom>
            <a:blipFill>
              <a:blip r:embed="rId2"/>
              <a:stretch>
                <a:fillRect l="-99280" t="-22761" b="-115916"/>
              </a:stretch>
            </a:blipFill>
          </p:spPr>
        </p:sp>
        <p:sp>
          <p:nvSpPr>
            <p:cNvPr id="5" name="Freeform 5"/>
            <p:cNvSpPr/>
            <p:nvPr/>
          </p:nvSpPr>
          <p:spPr>
            <a:xfrm>
              <a:off x="0" y="0"/>
              <a:ext cx="12830603" cy="7611679"/>
            </a:xfrm>
            <a:custGeom>
              <a:avLst/>
              <a:gdLst/>
              <a:ahLst/>
              <a:cxnLst/>
              <a:rect l="l" t="t" r="r" b="b"/>
              <a:pathLst>
                <a:path w="12830603" h="7611679">
                  <a:moveTo>
                    <a:pt x="0" y="0"/>
                  </a:moveTo>
                  <a:lnTo>
                    <a:pt x="12830603" y="0"/>
                  </a:lnTo>
                  <a:lnTo>
                    <a:pt x="12830603" y="7611679"/>
                  </a:lnTo>
                  <a:lnTo>
                    <a:pt x="0" y="7611679"/>
                  </a:lnTo>
                  <a:lnTo>
                    <a:pt x="0" y="0"/>
                  </a:lnTo>
                  <a:close/>
                </a:path>
              </a:pathLst>
            </a:custGeom>
            <a:blipFill>
              <a:blip r:embed="rId2"/>
              <a:stretch>
                <a:fillRect t="-22725" r="-100000" b="-115582"/>
              </a:stretch>
            </a:blipFill>
          </p:spPr>
        </p:sp>
        <p:sp>
          <p:nvSpPr>
            <p:cNvPr id="6" name="Freeform 6"/>
            <p:cNvSpPr/>
            <p:nvPr/>
          </p:nvSpPr>
          <p:spPr>
            <a:xfrm>
              <a:off x="46294" y="7611679"/>
              <a:ext cx="12784309" cy="7079732"/>
            </a:xfrm>
            <a:custGeom>
              <a:avLst/>
              <a:gdLst/>
              <a:ahLst/>
              <a:cxnLst/>
              <a:rect l="l" t="t" r="r" b="b"/>
              <a:pathLst>
                <a:path w="12784309" h="7079732">
                  <a:moveTo>
                    <a:pt x="0" y="0"/>
                  </a:moveTo>
                  <a:lnTo>
                    <a:pt x="12784309" y="0"/>
                  </a:lnTo>
                  <a:lnTo>
                    <a:pt x="12784309" y="7079732"/>
                  </a:lnTo>
                  <a:lnTo>
                    <a:pt x="0" y="7079732"/>
                  </a:lnTo>
                  <a:lnTo>
                    <a:pt x="0" y="0"/>
                  </a:lnTo>
                  <a:close/>
                </a:path>
              </a:pathLst>
            </a:custGeom>
            <a:blipFill>
              <a:blip r:embed="rId2"/>
              <a:stretch>
                <a:fillRect t="-131780" r="-100724" b="-24433"/>
              </a:stretch>
            </a:blipFill>
          </p:spPr>
        </p:sp>
      </p:grpSp>
      <p:sp>
        <p:nvSpPr>
          <p:cNvPr id="7" name="Freeform 7"/>
          <p:cNvSpPr/>
          <p:nvPr/>
        </p:nvSpPr>
        <p:spPr>
          <a:xfrm>
            <a:off x="14054848" y="444246"/>
            <a:ext cx="3677240" cy="3670554"/>
          </a:xfrm>
          <a:custGeom>
            <a:avLst/>
            <a:gdLst/>
            <a:ahLst/>
            <a:cxnLst/>
            <a:rect l="l" t="t" r="r" b="b"/>
            <a:pathLst>
              <a:path w="3677240" h="3670554">
                <a:moveTo>
                  <a:pt x="0" y="0"/>
                </a:moveTo>
                <a:lnTo>
                  <a:pt x="3677240" y="0"/>
                </a:lnTo>
                <a:lnTo>
                  <a:pt x="3677240" y="3670554"/>
                </a:lnTo>
                <a:lnTo>
                  <a:pt x="0" y="367055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10800000">
            <a:off x="419880" y="6179405"/>
            <a:ext cx="3803747" cy="3796831"/>
          </a:xfrm>
          <a:custGeom>
            <a:avLst/>
            <a:gdLst/>
            <a:ahLst/>
            <a:cxnLst/>
            <a:rect l="l" t="t" r="r" b="b"/>
            <a:pathLst>
              <a:path w="3803747" h="3796831">
                <a:moveTo>
                  <a:pt x="0" y="0"/>
                </a:moveTo>
                <a:lnTo>
                  <a:pt x="3803747" y="0"/>
                </a:lnTo>
                <a:lnTo>
                  <a:pt x="3803747" y="3796831"/>
                </a:lnTo>
                <a:lnTo>
                  <a:pt x="0" y="379683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9" name="Group 9"/>
          <p:cNvGrpSpPr/>
          <p:nvPr/>
        </p:nvGrpSpPr>
        <p:grpSpPr>
          <a:xfrm>
            <a:off x="2641636" y="1605536"/>
            <a:ext cx="12935288" cy="7654734"/>
            <a:chOff x="0" y="0"/>
            <a:chExt cx="3406825" cy="890149"/>
          </a:xfrm>
        </p:grpSpPr>
        <p:sp>
          <p:nvSpPr>
            <p:cNvPr id="10" name="Freeform 10"/>
            <p:cNvSpPr/>
            <p:nvPr/>
          </p:nvSpPr>
          <p:spPr>
            <a:xfrm>
              <a:off x="0" y="0"/>
              <a:ext cx="3406825" cy="890149"/>
            </a:xfrm>
            <a:custGeom>
              <a:avLst/>
              <a:gdLst/>
              <a:ahLst/>
              <a:cxnLst/>
              <a:rect l="l" t="t" r="r" b="b"/>
              <a:pathLst>
                <a:path w="3406825" h="890149">
                  <a:moveTo>
                    <a:pt x="30524" y="0"/>
                  </a:moveTo>
                  <a:lnTo>
                    <a:pt x="3376301" y="0"/>
                  </a:lnTo>
                  <a:cubicBezTo>
                    <a:pt x="3393159" y="0"/>
                    <a:pt x="3406825" y="13666"/>
                    <a:pt x="3406825" y="30524"/>
                  </a:cubicBezTo>
                  <a:lnTo>
                    <a:pt x="3406825" y="859625"/>
                  </a:lnTo>
                  <a:cubicBezTo>
                    <a:pt x="3406825" y="876483"/>
                    <a:pt x="3393159" y="890149"/>
                    <a:pt x="3376301" y="890149"/>
                  </a:cubicBezTo>
                  <a:lnTo>
                    <a:pt x="30524" y="890149"/>
                  </a:lnTo>
                  <a:cubicBezTo>
                    <a:pt x="13666" y="890149"/>
                    <a:pt x="0" y="876483"/>
                    <a:pt x="0" y="859625"/>
                  </a:cubicBezTo>
                  <a:lnTo>
                    <a:pt x="0" y="30524"/>
                  </a:lnTo>
                  <a:cubicBezTo>
                    <a:pt x="0" y="13666"/>
                    <a:pt x="13666" y="0"/>
                    <a:pt x="30524" y="0"/>
                  </a:cubicBezTo>
                  <a:close/>
                </a:path>
              </a:pathLst>
            </a:custGeom>
            <a:solidFill>
              <a:srgbClr val="E8E0C8">
                <a:alpha val="84706"/>
              </a:srgbClr>
            </a:solidFill>
          </p:spPr>
        </p:sp>
        <p:sp>
          <p:nvSpPr>
            <p:cNvPr id="11" name="TextBox 11"/>
            <p:cNvSpPr txBox="1"/>
            <p:nvPr/>
          </p:nvSpPr>
          <p:spPr>
            <a:xfrm>
              <a:off x="0" y="-38100"/>
              <a:ext cx="3406825" cy="928249"/>
            </a:xfrm>
            <a:prstGeom prst="rect">
              <a:avLst/>
            </a:prstGeom>
          </p:spPr>
          <p:txBody>
            <a:bodyPr lIns="50800" tIns="50800" rIns="50800" bIns="50800" rtlCol="0" anchor="ctr"/>
            <a:lstStyle/>
            <a:p>
              <a:pPr algn="ctr">
                <a:lnSpc>
                  <a:spcPts val="2659"/>
                </a:lnSpc>
                <a:spcBef>
                  <a:spcPct val="0"/>
                </a:spcBef>
              </a:pPr>
              <a:endParaRPr/>
            </a:p>
          </p:txBody>
        </p:sp>
      </p:grpSp>
      <p:sp>
        <p:nvSpPr>
          <p:cNvPr id="26" name="Freeform 26"/>
          <p:cNvSpPr/>
          <p:nvPr/>
        </p:nvSpPr>
        <p:spPr>
          <a:xfrm rot="482962">
            <a:off x="14925147" y="5850996"/>
            <a:ext cx="2968074" cy="2990503"/>
          </a:xfrm>
          <a:custGeom>
            <a:avLst/>
            <a:gdLst/>
            <a:ahLst/>
            <a:cxnLst/>
            <a:rect l="l" t="t" r="r" b="b"/>
            <a:pathLst>
              <a:path w="2968074" h="2990503">
                <a:moveTo>
                  <a:pt x="0" y="0"/>
                </a:moveTo>
                <a:lnTo>
                  <a:pt x="2968074" y="0"/>
                </a:lnTo>
                <a:lnTo>
                  <a:pt x="2968074" y="2990503"/>
                </a:lnTo>
                <a:lnTo>
                  <a:pt x="0" y="2990503"/>
                </a:lnTo>
                <a:lnTo>
                  <a:pt x="0" y="0"/>
                </a:lnTo>
                <a:close/>
              </a:path>
            </a:pathLst>
          </a:custGeom>
          <a:blipFill>
            <a:blip r:embed="rId5"/>
            <a:stretch>
              <a:fillRect/>
            </a:stretch>
          </a:blipFill>
        </p:spPr>
      </p:sp>
      <p:sp>
        <p:nvSpPr>
          <p:cNvPr id="27" name="Freeform 27"/>
          <p:cNvSpPr/>
          <p:nvPr/>
        </p:nvSpPr>
        <p:spPr>
          <a:xfrm rot="-798381">
            <a:off x="1181562" y="1774000"/>
            <a:ext cx="1750314" cy="2412714"/>
          </a:xfrm>
          <a:custGeom>
            <a:avLst/>
            <a:gdLst/>
            <a:ahLst/>
            <a:cxnLst/>
            <a:rect l="l" t="t" r="r" b="b"/>
            <a:pathLst>
              <a:path w="1750314" h="2412714">
                <a:moveTo>
                  <a:pt x="0" y="0"/>
                </a:moveTo>
                <a:lnTo>
                  <a:pt x="1750314" y="0"/>
                </a:lnTo>
                <a:lnTo>
                  <a:pt x="1750314" y="2412714"/>
                </a:lnTo>
                <a:lnTo>
                  <a:pt x="0" y="241271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9" name="TextBox 29"/>
          <p:cNvSpPr txBox="1"/>
          <p:nvPr/>
        </p:nvSpPr>
        <p:spPr>
          <a:xfrm>
            <a:off x="3870764" y="2279523"/>
            <a:ext cx="10531036" cy="5816977"/>
          </a:xfrm>
          <a:prstGeom prst="rect">
            <a:avLst/>
          </a:prstGeom>
        </p:spPr>
        <p:txBody>
          <a:bodyPr wrap="square" lIns="0" tIns="0" rIns="0" bIns="0" rtlCol="0" anchor="t">
            <a:spAutoFit/>
          </a:bodyPr>
          <a:lstStyle/>
          <a:p>
            <a:pPr algn="ctr"/>
            <a:r>
              <a:rPr lang="nl-NL" sz="5400" b="1">
                <a:latin typeface="Times New Roman" panose="02020603050405020304" pitchFamily="18" charset="0"/>
                <a:cs typeface="Times New Roman" panose="02020603050405020304" pitchFamily="18" charset="0"/>
              </a:rPr>
              <a:t>HƯỚNG DẪN HỌC Ở NHÀ</a:t>
            </a:r>
            <a:endParaRPr lang="en-GB" sz="5400">
              <a:latin typeface="Times New Roman" panose="02020603050405020304" pitchFamily="18" charset="0"/>
              <a:cs typeface="Times New Roman" panose="02020603050405020304" pitchFamily="18" charset="0"/>
            </a:endParaRPr>
          </a:p>
          <a:p>
            <a:pPr algn="just"/>
            <a:r>
              <a:rPr lang="pt-BR" sz="5400">
                <a:latin typeface="Times New Roman" panose="02020603050405020304" pitchFamily="18" charset="0"/>
                <a:cs typeface="Times New Roman" panose="02020603050405020304" pitchFamily="18" charset="0"/>
              </a:rPr>
              <a:t>- Vẽ sơ đồ tư duy về các đơn vị kiến thức của bài học.</a:t>
            </a:r>
            <a:endParaRPr lang="en-GB" sz="5400">
              <a:latin typeface="Times New Roman" panose="02020603050405020304" pitchFamily="18" charset="0"/>
              <a:cs typeface="Times New Roman" panose="02020603050405020304" pitchFamily="18" charset="0"/>
            </a:endParaRPr>
          </a:p>
          <a:p>
            <a:pPr algn="just"/>
            <a:r>
              <a:rPr lang="pt-BR" sz="5400">
                <a:latin typeface="Times New Roman" panose="02020603050405020304" pitchFamily="18" charset="0"/>
                <a:cs typeface="Times New Roman" panose="02020603050405020304" pitchFamily="18" charset="0"/>
              </a:rPr>
              <a:t>- Tìm đọc thêm các văn bản khác có cùng thể loại, đề tài, chủ đề.</a:t>
            </a:r>
            <a:endParaRPr lang="en-GB" sz="5400">
              <a:latin typeface="Times New Roman" panose="02020603050405020304" pitchFamily="18" charset="0"/>
              <a:cs typeface="Times New Roman" panose="02020603050405020304" pitchFamily="18" charset="0"/>
            </a:endParaRPr>
          </a:p>
          <a:p>
            <a:pPr algn="just"/>
            <a:r>
              <a:rPr lang="pt-BR" sz="5400" b="1">
                <a:latin typeface="Times New Roman" panose="02020603050405020304" pitchFamily="18" charset="0"/>
                <a:cs typeface="Times New Roman" panose="02020603050405020304" pitchFamily="18" charset="0"/>
              </a:rPr>
              <a:t>- Chuẩn bị bài:</a:t>
            </a:r>
            <a:r>
              <a:rPr lang="pt-BR" sz="5400">
                <a:latin typeface="Times New Roman" panose="02020603050405020304" pitchFamily="18" charset="0"/>
                <a:cs typeface="Times New Roman" panose="02020603050405020304" pitchFamily="18" charset="0"/>
              </a:rPr>
              <a:t> Văn bản 2.</a:t>
            </a:r>
            <a:r>
              <a:rPr lang="pt-BR" sz="5400" i="1">
                <a:latin typeface="Times New Roman" panose="02020603050405020304" pitchFamily="18" charset="0"/>
                <a:cs typeface="Times New Roman" panose="02020603050405020304" pitchFamily="18" charset="0"/>
              </a:rPr>
              <a:t> </a:t>
            </a:r>
            <a:r>
              <a:rPr lang="vi-VN" sz="5400" i="1">
                <a:latin typeface="Times New Roman" panose="02020603050405020304" pitchFamily="18" charset="0"/>
                <a:cs typeface="Times New Roman" panose="02020603050405020304" pitchFamily="18" charset="0"/>
              </a:rPr>
              <a:t>Bài thơ của một người yêu nước mình </a:t>
            </a:r>
            <a:endParaRPr lang="en-GB" sz="5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3672" y="-370200"/>
            <a:ext cx="19271100" cy="11027401"/>
            <a:chOff x="0" y="0"/>
            <a:chExt cx="25694800" cy="14703201"/>
          </a:xfrm>
        </p:grpSpPr>
        <p:sp>
          <p:nvSpPr>
            <p:cNvPr id="3" name="Freeform 3"/>
            <p:cNvSpPr/>
            <p:nvPr/>
          </p:nvSpPr>
          <p:spPr>
            <a:xfrm>
              <a:off x="12817903" y="7351601"/>
              <a:ext cx="12876897" cy="7351601"/>
            </a:xfrm>
            <a:custGeom>
              <a:avLst/>
              <a:gdLst/>
              <a:ahLst/>
              <a:cxnLst/>
              <a:rect l="l" t="t" r="r" b="b"/>
              <a:pathLst>
                <a:path w="12876897" h="7351601">
                  <a:moveTo>
                    <a:pt x="0" y="0"/>
                  </a:moveTo>
                  <a:lnTo>
                    <a:pt x="12876897" y="0"/>
                  </a:lnTo>
                  <a:lnTo>
                    <a:pt x="12876897" y="7351600"/>
                  </a:lnTo>
                  <a:lnTo>
                    <a:pt x="0" y="7351600"/>
                  </a:lnTo>
                  <a:lnTo>
                    <a:pt x="0" y="0"/>
                  </a:lnTo>
                  <a:close/>
                </a:path>
              </a:pathLst>
            </a:custGeom>
            <a:blipFill>
              <a:blip r:embed="rId2"/>
              <a:stretch>
                <a:fillRect l="-99280" t="-123209" b="-23529"/>
              </a:stretch>
            </a:blipFill>
          </p:spPr>
        </p:sp>
        <p:sp>
          <p:nvSpPr>
            <p:cNvPr id="4" name="Freeform 4"/>
            <p:cNvSpPr/>
            <p:nvPr/>
          </p:nvSpPr>
          <p:spPr>
            <a:xfrm>
              <a:off x="12817903" y="11790"/>
              <a:ext cx="12876897" cy="7599889"/>
            </a:xfrm>
            <a:custGeom>
              <a:avLst/>
              <a:gdLst/>
              <a:ahLst/>
              <a:cxnLst/>
              <a:rect l="l" t="t" r="r" b="b"/>
              <a:pathLst>
                <a:path w="12876897" h="7599889">
                  <a:moveTo>
                    <a:pt x="0" y="0"/>
                  </a:moveTo>
                  <a:lnTo>
                    <a:pt x="12876897" y="0"/>
                  </a:lnTo>
                  <a:lnTo>
                    <a:pt x="12876897" y="7599889"/>
                  </a:lnTo>
                  <a:lnTo>
                    <a:pt x="0" y="7599889"/>
                  </a:lnTo>
                  <a:lnTo>
                    <a:pt x="0" y="0"/>
                  </a:lnTo>
                  <a:close/>
                </a:path>
              </a:pathLst>
            </a:custGeom>
            <a:blipFill>
              <a:blip r:embed="rId2"/>
              <a:stretch>
                <a:fillRect l="-99280" t="-22761" b="-115916"/>
              </a:stretch>
            </a:blipFill>
          </p:spPr>
        </p:sp>
        <p:sp>
          <p:nvSpPr>
            <p:cNvPr id="5" name="Freeform 5"/>
            <p:cNvSpPr/>
            <p:nvPr/>
          </p:nvSpPr>
          <p:spPr>
            <a:xfrm>
              <a:off x="0" y="0"/>
              <a:ext cx="12830603" cy="7611679"/>
            </a:xfrm>
            <a:custGeom>
              <a:avLst/>
              <a:gdLst/>
              <a:ahLst/>
              <a:cxnLst/>
              <a:rect l="l" t="t" r="r" b="b"/>
              <a:pathLst>
                <a:path w="12830603" h="7611679">
                  <a:moveTo>
                    <a:pt x="0" y="0"/>
                  </a:moveTo>
                  <a:lnTo>
                    <a:pt x="12830603" y="0"/>
                  </a:lnTo>
                  <a:lnTo>
                    <a:pt x="12830603" y="7611679"/>
                  </a:lnTo>
                  <a:lnTo>
                    <a:pt x="0" y="7611679"/>
                  </a:lnTo>
                  <a:lnTo>
                    <a:pt x="0" y="0"/>
                  </a:lnTo>
                  <a:close/>
                </a:path>
              </a:pathLst>
            </a:custGeom>
            <a:blipFill>
              <a:blip r:embed="rId2"/>
              <a:stretch>
                <a:fillRect t="-22725" r="-100000" b="-115582"/>
              </a:stretch>
            </a:blipFill>
          </p:spPr>
        </p:sp>
        <p:sp>
          <p:nvSpPr>
            <p:cNvPr id="6" name="Freeform 6"/>
            <p:cNvSpPr/>
            <p:nvPr/>
          </p:nvSpPr>
          <p:spPr>
            <a:xfrm>
              <a:off x="46294" y="7611679"/>
              <a:ext cx="12784309" cy="7079732"/>
            </a:xfrm>
            <a:custGeom>
              <a:avLst/>
              <a:gdLst/>
              <a:ahLst/>
              <a:cxnLst/>
              <a:rect l="l" t="t" r="r" b="b"/>
              <a:pathLst>
                <a:path w="12784309" h="7079732">
                  <a:moveTo>
                    <a:pt x="0" y="0"/>
                  </a:moveTo>
                  <a:lnTo>
                    <a:pt x="12784309" y="0"/>
                  </a:lnTo>
                  <a:lnTo>
                    <a:pt x="12784309" y="7079732"/>
                  </a:lnTo>
                  <a:lnTo>
                    <a:pt x="0" y="7079732"/>
                  </a:lnTo>
                  <a:lnTo>
                    <a:pt x="0" y="0"/>
                  </a:lnTo>
                  <a:close/>
                </a:path>
              </a:pathLst>
            </a:custGeom>
            <a:blipFill>
              <a:blip r:embed="rId2"/>
              <a:stretch>
                <a:fillRect t="-131780" r="-100724" b="-24433"/>
              </a:stretch>
            </a:blipFill>
          </p:spPr>
        </p:sp>
      </p:grpSp>
      <p:sp>
        <p:nvSpPr>
          <p:cNvPr id="7" name="Freeform 7"/>
          <p:cNvSpPr/>
          <p:nvPr/>
        </p:nvSpPr>
        <p:spPr>
          <a:xfrm>
            <a:off x="14054848" y="444246"/>
            <a:ext cx="3677240" cy="3670554"/>
          </a:xfrm>
          <a:custGeom>
            <a:avLst/>
            <a:gdLst/>
            <a:ahLst/>
            <a:cxnLst/>
            <a:rect l="l" t="t" r="r" b="b"/>
            <a:pathLst>
              <a:path w="3677240" h="3670554">
                <a:moveTo>
                  <a:pt x="0" y="0"/>
                </a:moveTo>
                <a:lnTo>
                  <a:pt x="3677240" y="0"/>
                </a:lnTo>
                <a:lnTo>
                  <a:pt x="3677240" y="3670554"/>
                </a:lnTo>
                <a:lnTo>
                  <a:pt x="0" y="367055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10800000">
            <a:off x="419880" y="6179405"/>
            <a:ext cx="3803747" cy="3796831"/>
          </a:xfrm>
          <a:custGeom>
            <a:avLst/>
            <a:gdLst/>
            <a:ahLst/>
            <a:cxnLst/>
            <a:rect l="l" t="t" r="r" b="b"/>
            <a:pathLst>
              <a:path w="3803747" h="3796831">
                <a:moveTo>
                  <a:pt x="0" y="0"/>
                </a:moveTo>
                <a:lnTo>
                  <a:pt x="3803747" y="0"/>
                </a:lnTo>
                <a:lnTo>
                  <a:pt x="3803747" y="3796831"/>
                </a:lnTo>
                <a:lnTo>
                  <a:pt x="0" y="379683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9" name="Group 9"/>
          <p:cNvGrpSpPr/>
          <p:nvPr/>
        </p:nvGrpSpPr>
        <p:grpSpPr>
          <a:xfrm>
            <a:off x="2741904" y="1333500"/>
            <a:ext cx="12804191" cy="7162800"/>
            <a:chOff x="0" y="0"/>
            <a:chExt cx="3372297" cy="1177641"/>
          </a:xfrm>
        </p:grpSpPr>
        <p:sp>
          <p:nvSpPr>
            <p:cNvPr id="10" name="Freeform 10"/>
            <p:cNvSpPr/>
            <p:nvPr/>
          </p:nvSpPr>
          <p:spPr>
            <a:xfrm>
              <a:off x="0" y="0"/>
              <a:ext cx="3372297" cy="1177641"/>
            </a:xfrm>
            <a:custGeom>
              <a:avLst/>
              <a:gdLst/>
              <a:ahLst/>
              <a:cxnLst/>
              <a:rect l="l" t="t" r="r" b="b"/>
              <a:pathLst>
                <a:path w="3372297" h="1177641">
                  <a:moveTo>
                    <a:pt x="30837" y="0"/>
                  </a:moveTo>
                  <a:lnTo>
                    <a:pt x="3341461" y="0"/>
                  </a:lnTo>
                  <a:cubicBezTo>
                    <a:pt x="3349639" y="0"/>
                    <a:pt x="3357482" y="3249"/>
                    <a:pt x="3363265" y="9032"/>
                  </a:cubicBezTo>
                  <a:cubicBezTo>
                    <a:pt x="3369048" y="14815"/>
                    <a:pt x="3372297" y="22658"/>
                    <a:pt x="3372297" y="30837"/>
                  </a:cubicBezTo>
                  <a:lnTo>
                    <a:pt x="3372297" y="1146805"/>
                  </a:lnTo>
                  <a:cubicBezTo>
                    <a:pt x="3372297" y="1163835"/>
                    <a:pt x="3358491" y="1177641"/>
                    <a:pt x="3341461" y="1177641"/>
                  </a:cubicBezTo>
                  <a:lnTo>
                    <a:pt x="30837" y="1177641"/>
                  </a:lnTo>
                  <a:cubicBezTo>
                    <a:pt x="13806" y="1177641"/>
                    <a:pt x="0" y="1163835"/>
                    <a:pt x="0" y="1146805"/>
                  </a:cubicBezTo>
                  <a:lnTo>
                    <a:pt x="0" y="30837"/>
                  </a:lnTo>
                  <a:cubicBezTo>
                    <a:pt x="0" y="13806"/>
                    <a:pt x="13806" y="0"/>
                    <a:pt x="30837" y="0"/>
                  </a:cubicBezTo>
                  <a:close/>
                </a:path>
              </a:pathLst>
            </a:custGeom>
            <a:solidFill>
              <a:srgbClr val="E8E0C8">
                <a:alpha val="84706"/>
              </a:srgbClr>
            </a:solidFill>
          </p:spPr>
        </p:sp>
        <p:sp>
          <p:nvSpPr>
            <p:cNvPr id="11" name="TextBox 11"/>
            <p:cNvSpPr txBox="1"/>
            <p:nvPr/>
          </p:nvSpPr>
          <p:spPr>
            <a:xfrm>
              <a:off x="0" y="-38100"/>
              <a:ext cx="3372297" cy="1215741"/>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2" name="TextBox 12"/>
          <p:cNvSpPr txBox="1"/>
          <p:nvPr/>
        </p:nvSpPr>
        <p:spPr>
          <a:xfrm>
            <a:off x="2965655" y="1899482"/>
            <a:ext cx="12268200" cy="6093976"/>
          </a:xfrm>
          <a:prstGeom prst="rect">
            <a:avLst/>
          </a:prstGeom>
        </p:spPr>
        <p:txBody>
          <a:bodyPr wrap="square" lIns="0" tIns="0" rIns="0" bIns="0" rtlCol="0" anchor="t">
            <a:spAutoFit/>
          </a:bodyPr>
          <a:lstStyle/>
          <a:p>
            <a:pPr algn="ctr"/>
            <a:r>
              <a:rPr lang="vi-VN" sz="4400" b="1">
                <a:latin typeface="Times New Roman" panose="02020603050405020304" pitchFamily="18" charset="0"/>
                <a:cs typeface="Times New Roman" panose="02020603050405020304" pitchFamily="18" charset="0"/>
              </a:rPr>
              <a:t>Bức tranh thứ </a:t>
            </a:r>
            <a:r>
              <a:rPr lang="vi-VN" sz="4400" b="1" smtClean="0">
                <a:latin typeface="Times New Roman" panose="02020603050405020304" pitchFamily="18" charset="0"/>
                <a:cs typeface="Times New Roman" panose="02020603050405020304" pitchFamily="18" charset="0"/>
              </a:rPr>
              <a:t>hai</a:t>
            </a:r>
          </a:p>
          <a:p>
            <a:pPr algn="just"/>
            <a:r>
              <a:rPr lang="vi-VN" sz="4400" smtClean="0">
                <a:latin typeface="Times New Roman" panose="02020603050405020304" pitchFamily="18" charset="0"/>
                <a:cs typeface="Times New Roman" panose="02020603050405020304" pitchFamily="18" charset="0"/>
              </a:rPr>
              <a:t> </a:t>
            </a:r>
            <a:r>
              <a:rPr lang="vi-VN" sz="4400" i="1">
                <a:latin typeface="Times New Roman" panose="02020603050405020304" pitchFamily="18" charset="0"/>
                <a:cs typeface="Times New Roman" panose="02020603050405020304" pitchFamily="18" charset="0"/>
              </a:rPr>
              <a:t>Con mèo nuốt chửng một con chim</a:t>
            </a:r>
            <a:r>
              <a:rPr lang="vi-VN" sz="4400">
                <a:latin typeface="Times New Roman" panose="02020603050405020304" pitchFamily="18" charset="0"/>
                <a:cs typeface="Times New Roman" panose="02020603050405020304" pitchFamily="18" charset="0"/>
              </a:rPr>
              <a:t> là một bức tranh nổi tiếng được Picasso vẽ vào năm 1939 khơi gợi những liên tưởng độc đáo được xem như một biểu tượng của sự ám ảnh và sức mạnh tự nhiên; trong khi có người lại khẳng định: Không, bức tranh này không nói về mèo. Anh ấy nói về tình hình ở Tây Ban Nha, giữa Nội chiến sắp kết thúc với chiến thắng của Franco.</a:t>
            </a:r>
            <a:endParaRPr lang="en-GB" sz="4400">
              <a:solidFill>
                <a:prstClr val="black"/>
              </a:solidFill>
              <a:latin typeface="Times New Roman" panose="02020603050405020304" pitchFamily="18" charset="0"/>
              <a:cs typeface="Times New Roman" panose="02020603050405020304" pitchFamily="18" charset="0"/>
            </a:endParaRPr>
          </a:p>
        </p:txBody>
      </p:sp>
      <p:sp>
        <p:nvSpPr>
          <p:cNvPr id="14" name="Freeform 14"/>
          <p:cNvSpPr/>
          <p:nvPr/>
        </p:nvSpPr>
        <p:spPr>
          <a:xfrm>
            <a:off x="14064373" y="6598505"/>
            <a:ext cx="3668683" cy="2659795"/>
          </a:xfrm>
          <a:custGeom>
            <a:avLst/>
            <a:gdLst/>
            <a:ahLst/>
            <a:cxnLst/>
            <a:rect l="l" t="t" r="r" b="b"/>
            <a:pathLst>
              <a:path w="3668683" h="2659795">
                <a:moveTo>
                  <a:pt x="0" y="0"/>
                </a:moveTo>
                <a:lnTo>
                  <a:pt x="3668683" y="0"/>
                </a:lnTo>
                <a:lnTo>
                  <a:pt x="3668683" y="2659795"/>
                </a:lnTo>
                <a:lnTo>
                  <a:pt x="0" y="2659795"/>
                </a:lnTo>
                <a:lnTo>
                  <a:pt x="0" y="0"/>
                </a:lnTo>
                <a:close/>
              </a:path>
            </a:pathLst>
          </a:custGeom>
          <a:blipFill>
            <a:blip r:embed="rId5"/>
            <a:stretch>
              <a:fillRect/>
            </a:stretch>
          </a:blipFill>
        </p:spPr>
      </p:sp>
      <p:sp>
        <p:nvSpPr>
          <p:cNvPr id="15" name="Freeform 15"/>
          <p:cNvSpPr/>
          <p:nvPr/>
        </p:nvSpPr>
        <p:spPr>
          <a:xfrm rot="-798381">
            <a:off x="1294169" y="1197737"/>
            <a:ext cx="1750314" cy="2412714"/>
          </a:xfrm>
          <a:custGeom>
            <a:avLst/>
            <a:gdLst/>
            <a:ahLst/>
            <a:cxnLst/>
            <a:rect l="l" t="t" r="r" b="b"/>
            <a:pathLst>
              <a:path w="1750314" h="2412714">
                <a:moveTo>
                  <a:pt x="0" y="0"/>
                </a:moveTo>
                <a:lnTo>
                  <a:pt x="1750314" y="0"/>
                </a:lnTo>
                <a:lnTo>
                  <a:pt x="1750314" y="2412714"/>
                </a:lnTo>
                <a:lnTo>
                  <a:pt x="0" y="241271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1246471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3672" y="-370200"/>
            <a:ext cx="19271100" cy="11027401"/>
            <a:chOff x="0" y="0"/>
            <a:chExt cx="25694800" cy="14703201"/>
          </a:xfrm>
        </p:grpSpPr>
        <p:sp>
          <p:nvSpPr>
            <p:cNvPr id="3" name="Freeform 3"/>
            <p:cNvSpPr/>
            <p:nvPr/>
          </p:nvSpPr>
          <p:spPr>
            <a:xfrm>
              <a:off x="12817903" y="7351601"/>
              <a:ext cx="12876897" cy="7351601"/>
            </a:xfrm>
            <a:custGeom>
              <a:avLst/>
              <a:gdLst/>
              <a:ahLst/>
              <a:cxnLst/>
              <a:rect l="l" t="t" r="r" b="b"/>
              <a:pathLst>
                <a:path w="12876897" h="7351601">
                  <a:moveTo>
                    <a:pt x="0" y="0"/>
                  </a:moveTo>
                  <a:lnTo>
                    <a:pt x="12876897" y="0"/>
                  </a:lnTo>
                  <a:lnTo>
                    <a:pt x="12876897" y="7351600"/>
                  </a:lnTo>
                  <a:lnTo>
                    <a:pt x="0" y="7351600"/>
                  </a:lnTo>
                  <a:lnTo>
                    <a:pt x="0" y="0"/>
                  </a:lnTo>
                  <a:close/>
                </a:path>
              </a:pathLst>
            </a:custGeom>
            <a:blipFill>
              <a:blip r:embed="rId2"/>
              <a:stretch>
                <a:fillRect l="-99280" t="-123209" b="-23529"/>
              </a:stretch>
            </a:blipFill>
          </p:spPr>
        </p:sp>
        <p:sp>
          <p:nvSpPr>
            <p:cNvPr id="4" name="Freeform 4"/>
            <p:cNvSpPr/>
            <p:nvPr/>
          </p:nvSpPr>
          <p:spPr>
            <a:xfrm>
              <a:off x="12817903" y="11790"/>
              <a:ext cx="12876897" cy="7599889"/>
            </a:xfrm>
            <a:custGeom>
              <a:avLst/>
              <a:gdLst/>
              <a:ahLst/>
              <a:cxnLst/>
              <a:rect l="l" t="t" r="r" b="b"/>
              <a:pathLst>
                <a:path w="12876897" h="7599889">
                  <a:moveTo>
                    <a:pt x="0" y="0"/>
                  </a:moveTo>
                  <a:lnTo>
                    <a:pt x="12876897" y="0"/>
                  </a:lnTo>
                  <a:lnTo>
                    <a:pt x="12876897" y="7599889"/>
                  </a:lnTo>
                  <a:lnTo>
                    <a:pt x="0" y="7599889"/>
                  </a:lnTo>
                  <a:lnTo>
                    <a:pt x="0" y="0"/>
                  </a:lnTo>
                  <a:close/>
                </a:path>
              </a:pathLst>
            </a:custGeom>
            <a:blipFill>
              <a:blip r:embed="rId2"/>
              <a:stretch>
                <a:fillRect l="-99280" t="-22761" b="-115916"/>
              </a:stretch>
            </a:blipFill>
          </p:spPr>
        </p:sp>
        <p:sp>
          <p:nvSpPr>
            <p:cNvPr id="5" name="Freeform 5"/>
            <p:cNvSpPr/>
            <p:nvPr/>
          </p:nvSpPr>
          <p:spPr>
            <a:xfrm>
              <a:off x="0" y="0"/>
              <a:ext cx="12830603" cy="7611679"/>
            </a:xfrm>
            <a:custGeom>
              <a:avLst/>
              <a:gdLst/>
              <a:ahLst/>
              <a:cxnLst/>
              <a:rect l="l" t="t" r="r" b="b"/>
              <a:pathLst>
                <a:path w="12830603" h="7611679">
                  <a:moveTo>
                    <a:pt x="0" y="0"/>
                  </a:moveTo>
                  <a:lnTo>
                    <a:pt x="12830603" y="0"/>
                  </a:lnTo>
                  <a:lnTo>
                    <a:pt x="12830603" y="7611679"/>
                  </a:lnTo>
                  <a:lnTo>
                    <a:pt x="0" y="7611679"/>
                  </a:lnTo>
                  <a:lnTo>
                    <a:pt x="0" y="0"/>
                  </a:lnTo>
                  <a:close/>
                </a:path>
              </a:pathLst>
            </a:custGeom>
            <a:blipFill>
              <a:blip r:embed="rId2"/>
              <a:stretch>
                <a:fillRect t="-22725" r="-100000" b="-115582"/>
              </a:stretch>
            </a:blipFill>
          </p:spPr>
        </p:sp>
        <p:sp>
          <p:nvSpPr>
            <p:cNvPr id="6" name="Freeform 6"/>
            <p:cNvSpPr/>
            <p:nvPr/>
          </p:nvSpPr>
          <p:spPr>
            <a:xfrm>
              <a:off x="46294" y="7611679"/>
              <a:ext cx="12784309" cy="7079732"/>
            </a:xfrm>
            <a:custGeom>
              <a:avLst/>
              <a:gdLst/>
              <a:ahLst/>
              <a:cxnLst/>
              <a:rect l="l" t="t" r="r" b="b"/>
              <a:pathLst>
                <a:path w="12784309" h="7079732">
                  <a:moveTo>
                    <a:pt x="0" y="0"/>
                  </a:moveTo>
                  <a:lnTo>
                    <a:pt x="12784309" y="0"/>
                  </a:lnTo>
                  <a:lnTo>
                    <a:pt x="12784309" y="7079732"/>
                  </a:lnTo>
                  <a:lnTo>
                    <a:pt x="0" y="7079732"/>
                  </a:lnTo>
                  <a:lnTo>
                    <a:pt x="0" y="0"/>
                  </a:lnTo>
                  <a:close/>
                </a:path>
              </a:pathLst>
            </a:custGeom>
            <a:blipFill>
              <a:blip r:embed="rId2"/>
              <a:stretch>
                <a:fillRect t="-131780" r="-100724" b="-24433"/>
              </a:stretch>
            </a:blipFill>
          </p:spPr>
        </p:sp>
      </p:grpSp>
      <p:grpSp>
        <p:nvGrpSpPr>
          <p:cNvPr id="7" name="Group 7"/>
          <p:cNvGrpSpPr/>
          <p:nvPr/>
        </p:nvGrpSpPr>
        <p:grpSpPr>
          <a:xfrm>
            <a:off x="3157037" y="3944506"/>
            <a:ext cx="11973926" cy="2397988"/>
            <a:chOff x="0" y="0"/>
            <a:chExt cx="3153627" cy="631569"/>
          </a:xfrm>
        </p:grpSpPr>
        <p:sp>
          <p:nvSpPr>
            <p:cNvPr id="8" name="Freeform 8"/>
            <p:cNvSpPr/>
            <p:nvPr/>
          </p:nvSpPr>
          <p:spPr>
            <a:xfrm>
              <a:off x="0" y="0"/>
              <a:ext cx="3153626" cy="631569"/>
            </a:xfrm>
            <a:custGeom>
              <a:avLst/>
              <a:gdLst/>
              <a:ahLst/>
              <a:cxnLst/>
              <a:rect l="l" t="t" r="r" b="b"/>
              <a:pathLst>
                <a:path w="3153626" h="631569">
                  <a:moveTo>
                    <a:pt x="32975" y="0"/>
                  </a:moveTo>
                  <a:lnTo>
                    <a:pt x="3120652" y="0"/>
                  </a:lnTo>
                  <a:cubicBezTo>
                    <a:pt x="3129397" y="0"/>
                    <a:pt x="3137784" y="3474"/>
                    <a:pt x="3143968" y="9658"/>
                  </a:cubicBezTo>
                  <a:cubicBezTo>
                    <a:pt x="3150152" y="15842"/>
                    <a:pt x="3153626" y="24229"/>
                    <a:pt x="3153626" y="32975"/>
                  </a:cubicBezTo>
                  <a:lnTo>
                    <a:pt x="3153626" y="598594"/>
                  </a:lnTo>
                  <a:cubicBezTo>
                    <a:pt x="3153626" y="616805"/>
                    <a:pt x="3138863" y="631569"/>
                    <a:pt x="3120652" y="631569"/>
                  </a:cubicBezTo>
                  <a:lnTo>
                    <a:pt x="32975" y="631569"/>
                  </a:lnTo>
                  <a:cubicBezTo>
                    <a:pt x="24229" y="631569"/>
                    <a:pt x="15842" y="628095"/>
                    <a:pt x="9658" y="621911"/>
                  </a:cubicBezTo>
                  <a:cubicBezTo>
                    <a:pt x="3474" y="615727"/>
                    <a:pt x="0" y="607339"/>
                    <a:pt x="0" y="598594"/>
                  </a:cubicBezTo>
                  <a:lnTo>
                    <a:pt x="0" y="32975"/>
                  </a:lnTo>
                  <a:cubicBezTo>
                    <a:pt x="0" y="24229"/>
                    <a:pt x="3474" y="15842"/>
                    <a:pt x="9658" y="9658"/>
                  </a:cubicBezTo>
                  <a:cubicBezTo>
                    <a:pt x="15842" y="3474"/>
                    <a:pt x="24229" y="0"/>
                    <a:pt x="32975" y="0"/>
                  </a:cubicBezTo>
                  <a:close/>
                </a:path>
              </a:pathLst>
            </a:custGeom>
            <a:solidFill>
              <a:srgbClr val="E8E0C8">
                <a:alpha val="89804"/>
              </a:srgbClr>
            </a:solidFill>
          </p:spPr>
        </p:sp>
        <p:sp>
          <p:nvSpPr>
            <p:cNvPr id="9" name="TextBox 9"/>
            <p:cNvSpPr txBox="1"/>
            <p:nvPr/>
          </p:nvSpPr>
          <p:spPr>
            <a:xfrm>
              <a:off x="0" y="-38100"/>
              <a:ext cx="3153627" cy="669669"/>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4461440" y="2530366"/>
            <a:ext cx="10016506" cy="5208583"/>
          </a:xfrm>
          <a:custGeom>
            <a:avLst/>
            <a:gdLst/>
            <a:ahLst/>
            <a:cxnLst/>
            <a:rect l="l" t="t" r="r" b="b"/>
            <a:pathLst>
              <a:path w="10016506" h="5208583">
                <a:moveTo>
                  <a:pt x="0" y="0"/>
                </a:moveTo>
                <a:lnTo>
                  <a:pt x="10016506" y="0"/>
                </a:lnTo>
                <a:lnTo>
                  <a:pt x="10016506" y="5208583"/>
                </a:lnTo>
                <a:lnTo>
                  <a:pt x="0" y="520858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1" name="TextBox 11"/>
          <p:cNvSpPr txBox="1"/>
          <p:nvPr/>
        </p:nvSpPr>
        <p:spPr>
          <a:xfrm>
            <a:off x="3593852" y="4058399"/>
            <a:ext cx="11100296" cy="2284095"/>
          </a:xfrm>
          <a:prstGeom prst="rect">
            <a:avLst/>
          </a:prstGeom>
        </p:spPr>
        <p:txBody>
          <a:bodyPr lIns="0" tIns="0" rIns="0" bIns="0" rtlCol="0" anchor="t">
            <a:spAutoFit/>
          </a:bodyPr>
          <a:lstStyle/>
          <a:p>
            <a:pPr algn="ctr">
              <a:lnSpc>
                <a:spcPts val="18480"/>
              </a:lnSpc>
            </a:pPr>
            <a:r>
              <a:rPr lang="en-US" sz="13200" spc="620">
                <a:solidFill>
                  <a:srgbClr val="000000"/>
                </a:solidFill>
                <a:latin typeface="Roller Coaster Serif"/>
                <a:ea typeface="Roller Coaster Serif"/>
                <a:cs typeface="Roller Coaster Serif"/>
                <a:sym typeface="Roller Coaster Serif"/>
              </a:rPr>
              <a:t>THANK YOU</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93472" y="-1117490"/>
            <a:ext cx="17094528" cy="11533077"/>
          </a:xfrm>
          <a:custGeom>
            <a:avLst/>
            <a:gdLst/>
            <a:ahLst/>
            <a:cxnLst/>
            <a:rect l="l" t="t" r="r" b="b"/>
            <a:pathLst>
              <a:path w="11396352" h="7688718">
                <a:moveTo>
                  <a:pt x="0" y="0"/>
                </a:moveTo>
                <a:lnTo>
                  <a:pt x="11396352" y="0"/>
                </a:lnTo>
                <a:lnTo>
                  <a:pt x="11396352" y="7688718"/>
                </a:lnTo>
                <a:lnTo>
                  <a:pt x="0" y="7688718"/>
                </a:lnTo>
                <a:lnTo>
                  <a:pt x="0" y="0"/>
                </a:lnTo>
                <a:close/>
              </a:path>
            </a:pathLst>
          </a:custGeom>
          <a:blipFill>
            <a:blip r:embed="rId2"/>
            <a:stretch>
              <a:fillRect l="-2253" t="-6940" r="-9234" b="-3260"/>
            </a:stretch>
          </a:blipFill>
        </p:spPr>
      </p:sp>
      <p:sp>
        <p:nvSpPr>
          <p:cNvPr id="3" name="Freeform 3"/>
          <p:cNvSpPr/>
          <p:nvPr/>
        </p:nvSpPr>
        <p:spPr>
          <a:xfrm flipH="1">
            <a:off x="-1279197" y="-1552864"/>
            <a:ext cx="2472669" cy="11909108"/>
          </a:xfrm>
          <a:custGeom>
            <a:avLst/>
            <a:gdLst/>
            <a:ahLst/>
            <a:cxnLst/>
            <a:rect l="l" t="t" r="r" b="b"/>
            <a:pathLst>
              <a:path w="1648446" h="7939405">
                <a:moveTo>
                  <a:pt x="1648446" y="0"/>
                </a:moveTo>
                <a:lnTo>
                  <a:pt x="0" y="0"/>
                </a:lnTo>
                <a:lnTo>
                  <a:pt x="0" y="7939405"/>
                </a:lnTo>
                <a:lnTo>
                  <a:pt x="1648446" y="7939405"/>
                </a:lnTo>
                <a:lnTo>
                  <a:pt x="1648446" y="0"/>
                </a:lnTo>
                <a:close/>
              </a:path>
            </a:pathLst>
          </a:custGeom>
          <a:blipFill>
            <a:blip r:embed="rId2"/>
            <a:stretch>
              <a:fillRect l="-15577" t="-6721" r="-655182"/>
            </a:stretch>
          </a:blipFill>
        </p:spPr>
      </p:sp>
      <p:sp>
        <p:nvSpPr>
          <p:cNvPr id="4" name="Freeform 4"/>
          <p:cNvSpPr/>
          <p:nvPr/>
        </p:nvSpPr>
        <p:spPr>
          <a:xfrm rot="-10800000">
            <a:off x="-42863" y="9898"/>
            <a:ext cx="9144000" cy="10405691"/>
          </a:xfrm>
          <a:custGeom>
            <a:avLst/>
            <a:gdLst/>
            <a:ahLst/>
            <a:cxnLst/>
            <a:rect l="l" t="t" r="r" b="b"/>
            <a:pathLst>
              <a:path w="6096000" h="6937127">
                <a:moveTo>
                  <a:pt x="0" y="0"/>
                </a:moveTo>
                <a:lnTo>
                  <a:pt x="6096000" y="0"/>
                </a:lnTo>
                <a:lnTo>
                  <a:pt x="6096000" y="6937127"/>
                </a:lnTo>
                <a:lnTo>
                  <a:pt x="0" y="6937127"/>
                </a:lnTo>
                <a:lnTo>
                  <a:pt x="0" y="0"/>
                </a:lnTo>
                <a:close/>
              </a:path>
            </a:pathLst>
          </a:custGeom>
          <a:blipFill>
            <a:blip r:embed="rId3"/>
            <a:stretch>
              <a:fillRect/>
            </a:stretch>
          </a:blipFill>
        </p:spPr>
      </p:sp>
      <p:sp>
        <p:nvSpPr>
          <p:cNvPr id="5" name="Freeform 5"/>
          <p:cNvSpPr/>
          <p:nvPr/>
        </p:nvSpPr>
        <p:spPr>
          <a:xfrm rot="-10800000" flipV="1">
            <a:off x="1" y="-59344"/>
            <a:ext cx="6319391" cy="7191341"/>
          </a:xfrm>
          <a:custGeom>
            <a:avLst/>
            <a:gdLst/>
            <a:ahLst/>
            <a:cxnLst/>
            <a:rect l="l" t="t" r="r" b="b"/>
            <a:pathLst>
              <a:path w="4212927" h="4794227">
                <a:moveTo>
                  <a:pt x="0" y="4794227"/>
                </a:moveTo>
                <a:lnTo>
                  <a:pt x="4212927" y="4794227"/>
                </a:lnTo>
                <a:lnTo>
                  <a:pt x="4212927" y="0"/>
                </a:lnTo>
                <a:lnTo>
                  <a:pt x="0" y="0"/>
                </a:lnTo>
                <a:lnTo>
                  <a:pt x="0" y="4794227"/>
                </a:lnTo>
                <a:close/>
              </a:path>
            </a:pathLst>
          </a:custGeom>
          <a:blipFill>
            <a:blip r:embed="rId3"/>
            <a:stretch>
              <a:fillRect/>
            </a:stretch>
          </a:blipFill>
        </p:spPr>
      </p:sp>
      <p:sp>
        <p:nvSpPr>
          <p:cNvPr id="6" name="Freeform 6"/>
          <p:cNvSpPr/>
          <p:nvPr/>
        </p:nvSpPr>
        <p:spPr>
          <a:xfrm>
            <a:off x="0" y="2049478"/>
            <a:ext cx="4416834" cy="4535903"/>
          </a:xfrm>
          <a:custGeom>
            <a:avLst/>
            <a:gdLst/>
            <a:ahLst/>
            <a:cxnLst/>
            <a:rect l="l" t="t" r="r" b="b"/>
            <a:pathLst>
              <a:path w="2944556" h="3023935">
                <a:moveTo>
                  <a:pt x="0" y="0"/>
                </a:moveTo>
                <a:lnTo>
                  <a:pt x="2944556" y="0"/>
                </a:lnTo>
                <a:lnTo>
                  <a:pt x="2944556" y="3023935"/>
                </a:lnTo>
                <a:lnTo>
                  <a:pt x="0" y="302393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rot="-2298695" flipH="1">
            <a:off x="5902299" y="-3718692"/>
            <a:ext cx="9454359" cy="8473835"/>
          </a:xfrm>
          <a:custGeom>
            <a:avLst/>
            <a:gdLst/>
            <a:ahLst/>
            <a:cxnLst/>
            <a:rect l="l" t="t" r="r" b="b"/>
            <a:pathLst>
              <a:path w="6302906" h="5649223">
                <a:moveTo>
                  <a:pt x="6302906" y="0"/>
                </a:moveTo>
                <a:lnTo>
                  <a:pt x="0" y="0"/>
                </a:lnTo>
                <a:lnTo>
                  <a:pt x="0" y="5649222"/>
                </a:lnTo>
                <a:lnTo>
                  <a:pt x="6302906" y="5649222"/>
                </a:lnTo>
                <a:lnTo>
                  <a:pt x="6302906" y="0"/>
                </a:lnTo>
                <a:close/>
              </a:path>
            </a:pathLst>
          </a:custGeom>
          <a:blipFill>
            <a:blip r:embed="rId6"/>
            <a:stretch>
              <a:fillRect l="-77923"/>
            </a:stretch>
          </a:blipFill>
        </p:spPr>
      </p:sp>
      <p:sp>
        <p:nvSpPr>
          <p:cNvPr id="8" name="Freeform 8"/>
          <p:cNvSpPr/>
          <p:nvPr/>
        </p:nvSpPr>
        <p:spPr>
          <a:xfrm rot="289362" flipH="1">
            <a:off x="119718" y="-5354407"/>
            <a:ext cx="9454359" cy="8473835"/>
          </a:xfrm>
          <a:custGeom>
            <a:avLst/>
            <a:gdLst/>
            <a:ahLst/>
            <a:cxnLst/>
            <a:rect l="l" t="t" r="r" b="b"/>
            <a:pathLst>
              <a:path w="6302906" h="5649223">
                <a:moveTo>
                  <a:pt x="6302907" y="0"/>
                </a:moveTo>
                <a:lnTo>
                  <a:pt x="0" y="0"/>
                </a:lnTo>
                <a:lnTo>
                  <a:pt x="0" y="5649223"/>
                </a:lnTo>
                <a:lnTo>
                  <a:pt x="6302907" y="5649223"/>
                </a:lnTo>
                <a:lnTo>
                  <a:pt x="6302907" y="0"/>
                </a:lnTo>
                <a:close/>
              </a:path>
            </a:pathLst>
          </a:custGeom>
          <a:blipFill>
            <a:blip r:embed="rId6"/>
            <a:stretch>
              <a:fillRect l="-77923"/>
            </a:stretch>
          </a:blipFill>
        </p:spPr>
      </p:sp>
      <p:sp>
        <p:nvSpPr>
          <p:cNvPr id="9" name="Freeform 9"/>
          <p:cNvSpPr/>
          <p:nvPr/>
        </p:nvSpPr>
        <p:spPr>
          <a:xfrm>
            <a:off x="206846" y="-417129"/>
            <a:ext cx="6177039" cy="4161780"/>
          </a:xfrm>
          <a:custGeom>
            <a:avLst/>
            <a:gdLst/>
            <a:ahLst/>
            <a:cxnLst/>
            <a:rect l="l" t="t" r="r" b="b"/>
            <a:pathLst>
              <a:path w="4118026" h="2774520">
                <a:moveTo>
                  <a:pt x="0" y="0"/>
                </a:moveTo>
                <a:lnTo>
                  <a:pt x="4118026" y="0"/>
                </a:lnTo>
                <a:lnTo>
                  <a:pt x="4118026" y="2774520"/>
                </a:lnTo>
                <a:lnTo>
                  <a:pt x="0" y="2774520"/>
                </a:lnTo>
                <a:lnTo>
                  <a:pt x="0" y="0"/>
                </a:lnTo>
                <a:close/>
              </a:path>
            </a:pathLst>
          </a:custGeom>
          <a:blipFill>
            <a:blip r:embed="rId7"/>
            <a:stretch>
              <a:fillRect/>
            </a:stretch>
          </a:blipFill>
        </p:spPr>
      </p:sp>
      <p:sp>
        <p:nvSpPr>
          <p:cNvPr id="10" name="TextBox 10"/>
          <p:cNvSpPr txBox="1"/>
          <p:nvPr/>
        </p:nvSpPr>
        <p:spPr>
          <a:xfrm>
            <a:off x="993084" y="5922984"/>
            <a:ext cx="7717554" cy="3693319"/>
          </a:xfrm>
          <a:prstGeom prst="rect">
            <a:avLst/>
          </a:prstGeom>
        </p:spPr>
        <p:txBody>
          <a:bodyPr lIns="0" tIns="0" rIns="0" bIns="0" rtlCol="0" anchor="t">
            <a:spAutoFit/>
          </a:bodyPr>
          <a:lstStyle/>
          <a:p>
            <a:pPr algn="ctr"/>
            <a:r>
              <a:rPr lang="vi-VN" sz="8000" b="1">
                <a:effectLst>
                  <a:glow rad="139700">
                    <a:schemeClr val="accent2">
                      <a:satMod val="175000"/>
                      <a:alpha val="40000"/>
                    </a:schemeClr>
                  </a:glow>
                </a:effectLst>
                <a:latin typeface="Times New Roman" panose="02020603050405020304" pitchFamily="18" charset="0"/>
                <a:cs typeface="Times New Roman" panose="02020603050405020304" pitchFamily="18" charset="0"/>
              </a:rPr>
              <a:t>HOẠT ĐỘNG </a:t>
            </a:r>
            <a:r>
              <a:rPr lang="vi-VN" sz="8000" b="1" smtClean="0">
                <a:effectLst>
                  <a:glow rad="139700">
                    <a:schemeClr val="accent2">
                      <a:satMod val="175000"/>
                      <a:alpha val="40000"/>
                    </a:schemeClr>
                  </a:glow>
                </a:effectLst>
                <a:latin typeface="Times New Roman" panose="02020603050405020304" pitchFamily="18" charset="0"/>
                <a:cs typeface="Times New Roman" panose="02020603050405020304" pitchFamily="18" charset="0"/>
              </a:rPr>
              <a:t>2</a:t>
            </a:r>
          </a:p>
          <a:p>
            <a:pPr algn="ctr"/>
            <a:r>
              <a:rPr lang="vi-VN" sz="8000" b="1" smtClean="0">
                <a:effectLst>
                  <a:glow rad="139700">
                    <a:schemeClr val="accent2">
                      <a:satMod val="175000"/>
                      <a:alpha val="40000"/>
                    </a:schemeClr>
                  </a:glow>
                </a:effectLst>
                <a:latin typeface="Times New Roman" panose="02020603050405020304" pitchFamily="18" charset="0"/>
                <a:cs typeface="Times New Roman" panose="02020603050405020304" pitchFamily="18" charset="0"/>
              </a:rPr>
              <a:t> </a:t>
            </a:r>
            <a:r>
              <a:rPr lang="vi-VN" sz="8000" b="1">
                <a:effectLst>
                  <a:glow rad="139700">
                    <a:schemeClr val="accent2">
                      <a:satMod val="175000"/>
                      <a:alpha val="40000"/>
                    </a:schemeClr>
                  </a:glow>
                </a:effectLst>
                <a:latin typeface="Times New Roman" panose="02020603050405020304" pitchFamily="18" charset="0"/>
                <a:cs typeface="Times New Roman" panose="02020603050405020304" pitchFamily="18" charset="0"/>
              </a:rPr>
              <a:t>HÌNH THÀNH KIẾN THỨC</a:t>
            </a:r>
            <a:endParaRPr lang="en-US" sz="8000" spc="534">
              <a:solidFill>
                <a:srgbClr val="FFFFFF"/>
              </a:solidFill>
              <a:effectLst>
                <a:glow rad="139700">
                  <a:schemeClr val="accent2">
                    <a:satMod val="175000"/>
                    <a:alpha val="40000"/>
                  </a:schemeClr>
                </a:glow>
              </a:effectLst>
              <a:latin typeface="Times New Roman" panose="02020603050405020304" pitchFamily="18" charset="0"/>
              <a:ea typeface="Ahsing"/>
              <a:cs typeface="Times New Roman" panose="02020603050405020304" pitchFamily="18" charset="0"/>
              <a:sym typeface="Ahsing"/>
            </a:endParaRPr>
          </a:p>
        </p:txBody>
      </p:sp>
    </p:spTree>
    <p:extLst>
      <p:ext uri="{BB962C8B-B14F-4D97-AF65-F5344CB8AC3E}">
        <p14:creationId xmlns:p14="http://schemas.microsoft.com/office/powerpoint/2010/main" val="107685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anim calcmode="lin" valueType="num">
                                      <p:cBhvr>
                                        <p:cTn id="13"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3672" y="-370200"/>
            <a:ext cx="19271100" cy="11027401"/>
            <a:chOff x="0" y="0"/>
            <a:chExt cx="25694800" cy="14703201"/>
          </a:xfrm>
        </p:grpSpPr>
        <p:sp>
          <p:nvSpPr>
            <p:cNvPr id="3" name="Freeform 3"/>
            <p:cNvSpPr/>
            <p:nvPr/>
          </p:nvSpPr>
          <p:spPr>
            <a:xfrm>
              <a:off x="12817903" y="7351601"/>
              <a:ext cx="12876897" cy="7351601"/>
            </a:xfrm>
            <a:custGeom>
              <a:avLst/>
              <a:gdLst/>
              <a:ahLst/>
              <a:cxnLst/>
              <a:rect l="l" t="t" r="r" b="b"/>
              <a:pathLst>
                <a:path w="12876897" h="7351601">
                  <a:moveTo>
                    <a:pt x="0" y="0"/>
                  </a:moveTo>
                  <a:lnTo>
                    <a:pt x="12876897" y="0"/>
                  </a:lnTo>
                  <a:lnTo>
                    <a:pt x="12876897" y="7351600"/>
                  </a:lnTo>
                  <a:lnTo>
                    <a:pt x="0" y="7351600"/>
                  </a:lnTo>
                  <a:lnTo>
                    <a:pt x="0" y="0"/>
                  </a:lnTo>
                  <a:close/>
                </a:path>
              </a:pathLst>
            </a:custGeom>
            <a:blipFill>
              <a:blip r:embed="rId2"/>
              <a:stretch>
                <a:fillRect l="-99280" t="-123209" b="-23529"/>
              </a:stretch>
            </a:blipFill>
          </p:spPr>
        </p:sp>
        <p:sp>
          <p:nvSpPr>
            <p:cNvPr id="4" name="Freeform 4"/>
            <p:cNvSpPr/>
            <p:nvPr/>
          </p:nvSpPr>
          <p:spPr>
            <a:xfrm>
              <a:off x="12817903" y="11790"/>
              <a:ext cx="12876897" cy="7599889"/>
            </a:xfrm>
            <a:custGeom>
              <a:avLst/>
              <a:gdLst/>
              <a:ahLst/>
              <a:cxnLst/>
              <a:rect l="l" t="t" r="r" b="b"/>
              <a:pathLst>
                <a:path w="12876897" h="7599889">
                  <a:moveTo>
                    <a:pt x="0" y="0"/>
                  </a:moveTo>
                  <a:lnTo>
                    <a:pt x="12876897" y="0"/>
                  </a:lnTo>
                  <a:lnTo>
                    <a:pt x="12876897" y="7599889"/>
                  </a:lnTo>
                  <a:lnTo>
                    <a:pt x="0" y="7599889"/>
                  </a:lnTo>
                  <a:lnTo>
                    <a:pt x="0" y="0"/>
                  </a:lnTo>
                  <a:close/>
                </a:path>
              </a:pathLst>
            </a:custGeom>
            <a:blipFill>
              <a:blip r:embed="rId2"/>
              <a:stretch>
                <a:fillRect l="-99280" t="-22761" b="-115916"/>
              </a:stretch>
            </a:blipFill>
          </p:spPr>
        </p:sp>
        <p:sp>
          <p:nvSpPr>
            <p:cNvPr id="5" name="Freeform 5"/>
            <p:cNvSpPr/>
            <p:nvPr/>
          </p:nvSpPr>
          <p:spPr>
            <a:xfrm>
              <a:off x="0" y="0"/>
              <a:ext cx="12830603" cy="7611679"/>
            </a:xfrm>
            <a:custGeom>
              <a:avLst/>
              <a:gdLst/>
              <a:ahLst/>
              <a:cxnLst/>
              <a:rect l="l" t="t" r="r" b="b"/>
              <a:pathLst>
                <a:path w="12830603" h="7611679">
                  <a:moveTo>
                    <a:pt x="0" y="0"/>
                  </a:moveTo>
                  <a:lnTo>
                    <a:pt x="12830603" y="0"/>
                  </a:lnTo>
                  <a:lnTo>
                    <a:pt x="12830603" y="7611679"/>
                  </a:lnTo>
                  <a:lnTo>
                    <a:pt x="0" y="7611679"/>
                  </a:lnTo>
                  <a:lnTo>
                    <a:pt x="0" y="0"/>
                  </a:lnTo>
                  <a:close/>
                </a:path>
              </a:pathLst>
            </a:custGeom>
            <a:blipFill>
              <a:blip r:embed="rId2"/>
              <a:stretch>
                <a:fillRect t="-22725" r="-100000" b="-115582"/>
              </a:stretch>
            </a:blipFill>
          </p:spPr>
        </p:sp>
        <p:sp>
          <p:nvSpPr>
            <p:cNvPr id="6" name="Freeform 6"/>
            <p:cNvSpPr/>
            <p:nvPr/>
          </p:nvSpPr>
          <p:spPr>
            <a:xfrm>
              <a:off x="46294" y="7611679"/>
              <a:ext cx="12784309" cy="7079732"/>
            </a:xfrm>
            <a:custGeom>
              <a:avLst/>
              <a:gdLst/>
              <a:ahLst/>
              <a:cxnLst/>
              <a:rect l="l" t="t" r="r" b="b"/>
              <a:pathLst>
                <a:path w="12784309" h="7079732">
                  <a:moveTo>
                    <a:pt x="0" y="0"/>
                  </a:moveTo>
                  <a:lnTo>
                    <a:pt x="12784309" y="0"/>
                  </a:lnTo>
                  <a:lnTo>
                    <a:pt x="12784309" y="7079732"/>
                  </a:lnTo>
                  <a:lnTo>
                    <a:pt x="0" y="7079732"/>
                  </a:lnTo>
                  <a:lnTo>
                    <a:pt x="0" y="0"/>
                  </a:lnTo>
                  <a:close/>
                </a:path>
              </a:pathLst>
            </a:custGeom>
            <a:blipFill>
              <a:blip r:embed="rId2"/>
              <a:stretch>
                <a:fillRect t="-131780" r="-100724" b="-24433"/>
              </a:stretch>
            </a:blipFill>
          </p:spPr>
        </p:sp>
      </p:grpSp>
      <p:grpSp>
        <p:nvGrpSpPr>
          <p:cNvPr id="7" name="Group 7"/>
          <p:cNvGrpSpPr/>
          <p:nvPr/>
        </p:nvGrpSpPr>
        <p:grpSpPr>
          <a:xfrm>
            <a:off x="3157037" y="3944506"/>
            <a:ext cx="11973926" cy="2397988"/>
            <a:chOff x="0" y="0"/>
            <a:chExt cx="3153627" cy="631569"/>
          </a:xfrm>
        </p:grpSpPr>
        <p:sp>
          <p:nvSpPr>
            <p:cNvPr id="8" name="Freeform 8"/>
            <p:cNvSpPr/>
            <p:nvPr/>
          </p:nvSpPr>
          <p:spPr>
            <a:xfrm>
              <a:off x="0" y="0"/>
              <a:ext cx="3153626" cy="631569"/>
            </a:xfrm>
            <a:custGeom>
              <a:avLst/>
              <a:gdLst/>
              <a:ahLst/>
              <a:cxnLst/>
              <a:rect l="l" t="t" r="r" b="b"/>
              <a:pathLst>
                <a:path w="3153626" h="631569">
                  <a:moveTo>
                    <a:pt x="32975" y="0"/>
                  </a:moveTo>
                  <a:lnTo>
                    <a:pt x="3120652" y="0"/>
                  </a:lnTo>
                  <a:cubicBezTo>
                    <a:pt x="3129397" y="0"/>
                    <a:pt x="3137784" y="3474"/>
                    <a:pt x="3143968" y="9658"/>
                  </a:cubicBezTo>
                  <a:cubicBezTo>
                    <a:pt x="3150152" y="15842"/>
                    <a:pt x="3153626" y="24229"/>
                    <a:pt x="3153626" y="32975"/>
                  </a:cubicBezTo>
                  <a:lnTo>
                    <a:pt x="3153626" y="598594"/>
                  </a:lnTo>
                  <a:cubicBezTo>
                    <a:pt x="3153626" y="616805"/>
                    <a:pt x="3138863" y="631569"/>
                    <a:pt x="3120652" y="631569"/>
                  </a:cubicBezTo>
                  <a:lnTo>
                    <a:pt x="32975" y="631569"/>
                  </a:lnTo>
                  <a:cubicBezTo>
                    <a:pt x="24229" y="631569"/>
                    <a:pt x="15842" y="628095"/>
                    <a:pt x="9658" y="621911"/>
                  </a:cubicBezTo>
                  <a:cubicBezTo>
                    <a:pt x="3474" y="615727"/>
                    <a:pt x="0" y="607339"/>
                    <a:pt x="0" y="598594"/>
                  </a:cubicBezTo>
                  <a:lnTo>
                    <a:pt x="0" y="32975"/>
                  </a:lnTo>
                  <a:cubicBezTo>
                    <a:pt x="0" y="24229"/>
                    <a:pt x="3474" y="15842"/>
                    <a:pt x="9658" y="9658"/>
                  </a:cubicBezTo>
                  <a:cubicBezTo>
                    <a:pt x="15842" y="3474"/>
                    <a:pt x="24229" y="0"/>
                    <a:pt x="32975" y="0"/>
                  </a:cubicBezTo>
                  <a:close/>
                </a:path>
              </a:pathLst>
            </a:custGeom>
            <a:solidFill>
              <a:srgbClr val="E8E0C8">
                <a:alpha val="89804"/>
              </a:srgbClr>
            </a:solidFill>
          </p:spPr>
        </p:sp>
        <p:sp>
          <p:nvSpPr>
            <p:cNvPr id="9" name="TextBox 9"/>
            <p:cNvSpPr txBox="1"/>
            <p:nvPr/>
          </p:nvSpPr>
          <p:spPr>
            <a:xfrm>
              <a:off x="0" y="-38100"/>
              <a:ext cx="3153627" cy="669669"/>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0" name="TextBox 10"/>
          <p:cNvSpPr txBox="1"/>
          <p:nvPr/>
        </p:nvSpPr>
        <p:spPr>
          <a:xfrm>
            <a:off x="3657600" y="4517171"/>
            <a:ext cx="11100296" cy="1107996"/>
          </a:xfrm>
          <a:prstGeom prst="rect">
            <a:avLst/>
          </a:prstGeom>
        </p:spPr>
        <p:txBody>
          <a:bodyPr lIns="0" tIns="0" rIns="0" bIns="0" rtlCol="0" anchor="t">
            <a:spAutoFit/>
          </a:bodyPr>
          <a:lstStyle/>
          <a:p>
            <a:pPr algn="ctr"/>
            <a:r>
              <a:rPr lang="en-US" sz="7200" b="1">
                <a:latin typeface="Times New Roman" panose="02020603050405020304" pitchFamily="18" charset="0"/>
                <a:cs typeface="Times New Roman" panose="02020603050405020304" pitchFamily="18" charset="0"/>
              </a:rPr>
              <a:t>I. KIẾN THỨC NGỮ VĂN</a:t>
            </a:r>
            <a:endParaRPr lang="en-GB" sz="7200">
              <a:latin typeface="Times New Roman" panose="02020603050405020304" pitchFamily="18" charset="0"/>
              <a:cs typeface="Times New Roman" panose="02020603050405020304" pitchFamily="18" charset="0"/>
            </a:endParaRPr>
          </a:p>
        </p:txBody>
      </p:sp>
      <p:sp>
        <p:nvSpPr>
          <p:cNvPr id="11" name="Freeform 11"/>
          <p:cNvSpPr/>
          <p:nvPr/>
        </p:nvSpPr>
        <p:spPr>
          <a:xfrm>
            <a:off x="4537842" y="2539208"/>
            <a:ext cx="10016506" cy="5208583"/>
          </a:xfrm>
          <a:custGeom>
            <a:avLst/>
            <a:gdLst/>
            <a:ahLst/>
            <a:cxnLst/>
            <a:rect l="l" t="t" r="r" b="b"/>
            <a:pathLst>
              <a:path w="10016506" h="5208583">
                <a:moveTo>
                  <a:pt x="0" y="0"/>
                </a:moveTo>
                <a:lnTo>
                  <a:pt x="10016506" y="0"/>
                </a:lnTo>
                <a:lnTo>
                  <a:pt x="10016506" y="5208583"/>
                </a:lnTo>
                <a:lnTo>
                  <a:pt x="0" y="520858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411328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2192000" h="6858000">
                <a:moveTo>
                  <a:pt x="0" y="0"/>
                </a:moveTo>
                <a:lnTo>
                  <a:pt x="12192000" y="0"/>
                </a:lnTo>
                <a:lnTo>
                  <a:pt x="12192000" y="6858000"/>
                </a:lnTo>
                <a:lnTo>
                  <a:pt x="0" y="6858000"/>
                </a:lnTo>
                <a:lnTo>
                  <a:pt x="0" y="0"/>
                </a:lnTo>
                <a:close/>
              </a:path>
            </a:pathLst>
          </a:custGeom>
          <a:blipFill>
            <a:blip r:embed="rId2"/>
            <a:stretch>
              <a:fillRect t="-9222" b="-9222"/>
            </a:stretch>
          </a:blipFill>
        </p:spPr>
      </p:sp>
      <p:sp>
        <p:nvSpPr>
          <p:cNvPr id="3" name="Freeform 3"/>
          <p:cNvSpPr/>
          <p:nvPr/>
        </p:nvSpPr>
        <p:spPr>
          <a:xfrm>
            <a:off x="2172132" y="-2757749"/>
            <a:ext cx="13943736" cy="13943736"/>
          </a:xfrm>
          <a:custGeom>
            <a:avLst/>
            <a:gdLst/>
            <a:ahLst/>
            <a:cxnLst/>
            <a:rect l="l" t="t" r="r" b="b"/>
            <a:pathLst>
              <a:path w="9295824" h="9295824">
                <a:moveTo>
                  <a:pt x="0" y="0"/>
                </a:moveTo>
                <a:lnTo>
                  <a:pt x="9295824" y="0"/>
                </a:lnTo>
                <a:lnTo>
                  <a:pt x="9295824" y="9295824"/>
                </a:lnTo>
                <a:lnTo>
                  <a:pt x="0" y="929582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9" name="TextBox 9"/>
          <p:cNvSpPr txBox="1"/>
          <p:nvPr/>
        </p:nvSpPr>
        <p:spPr>
          <a:xfrm>
            <a:off x="6396225" y="7790833"/>
            <a:ext cx="5495550" cy="1207388"/>
          </a:xfrm>
          <a:prstGeom prst="rect">
            <a:avLst/>
          </a:prstGeom>
        </p:spPr>
        <p:txBody>
          <a:bodyPr lIns="76200" tIns="76200" rIns="76200" bIns="76200" rtlCol="0" anchor="ctr"/>
          <a:lstStyle/>
          <a:p>
            <a:pPr algn="ctr">
              <a:lnSpc>
                <a:spcPts val="5879"/>
              </a:lnSpc>
            </a:pPr>
            <a:endParaRPr sz="2700">
              <a:solidFill>
                <a:prstClr val="black"/>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1049264466"/>
              </p:ext>
            </p:extLst>
          </p:nvPr>
        </p:nvGraphicFramePr>
        <p:xfrm>
          <a:off x="3048000" y="2400300"/>
          <a:ext cx="13067868" cy="4416552"/>
        </p:xfrm>
        <a:graphic>
          <a:graphicData uri="http://schemas.openxmlformats.org/drawingml/2006/table">
            <a:tbl>
              <a:tblPr firstRow="1" firstCol="1" bandRow="1">
                <a:effectLst>
                  <a:outerShdw blurRad="50800" dist="38100" algn="l" rotWithShape="0">
                    <a:prstClr val="black">
                      <a:alpha val="40000"/>
                    </a:prstClr>
                  </a:outerShdw>
                </a:effectLst>
                <a:tableStyleId>{5C22544A-7EE6-4342-B048-85BDC9FD1C3A}</a:tableStyleId>
              </a:tblPr>
              <a:tblGrid>
                <a:gridCol w="4355956"/>
                <a:gridCol w="4355956"/>
                <a:gridCol w="4355956"/>
              </a:tblGrid>
              <a:tr h="2133600">
                <a:tc>
                  <a:txBody>
                    <a:bodyPr/>
                    <a:lstStyle/>
                    <a:p>
                      <a:pPr algn="ctr">
                        <a:lnSpc>
                          <a:spcPct val="115000"/>
                        </a:lnSpc>
                        <a:spcAft>
                          <a:spcPts val="0"/>
                        </a:spcAft>
                      </a:pPr>
                      <a:r>
                        <a:rPr lang="vi-VN" sz="660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Phương diện</a:t>
                      </a:r>
                      <a:endParaRPr lang="en-GB" sz="6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ctr">
                        <a:lnSpc>
                          <a:spcPct val="115000"/>
                        </a:lnSpc>
                        <a:spcAft>
                          <a:spcPts val="0"/>
                        </a:spcAft>
                      </a:pPr>
                      <a:r>
                        <a:rPr lang="vi-VN" sz="6000">
                          <a:solidFill>
                            <a:schemeClr val="tx1"/>
                          </a:solidFill>
                          <a:effectLst/>
                          <a:latin typeface="Times New Roman" panose="02020603050405020304" pitchFamily="18" charset="0"/>
                          <a:cs typeface="Times New Roman" panose="02020603050405020304" pitchFamily="18" charset="0"/>
                        </a:rPr>
                        <a:t>Thơ trữ tình hiện đại</a:t>
                      </a:r>
                      <a:endParaRPr lang="en-GB" sz="6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ctr">
                        <a:lnSpc>
                          <a:spcPct val="115000"/>
                        </a:lnSpc>
                        <a:spcAft>
                          <a:spcPts val="0"/>
                        </a:spcAft>
                      </a:pPr>
                      <a:r>
                        <a:rPr lang="vi-VN" sz="6000">
                          <a:solidFill>
                            <a:schemeClr val="tx1"/>
                          </a:solidFill>
                          <a:effectLst/>
                          <a:latin typeface="Times New Roman" panose="02020603050405020304" pitchFamily="18" charset="0"/>
                          <a:cs typeface="Times New Roman" panose="02020603050405020304" pitchFamily="18" charset="0"/>
                        </a:rPr>
                        <a:t>Thơ có yếu tố siêu thực </a:t>
                      </a:r>
                      <a:endParaRPr lang="en-GB" sz="6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r>
              <a:tr h="946179">
                <a:tc>
                  <a:txBody>
                    <a:bodyPr/>
                    <a:lstStyle/>
                    <a:p>
                      <a:pPr algn="ctr">
                        <a:lnSpc>
                          <a:spcPct val="115000"/>
                        </a:lnSpc>
                        <a:spcAft>
                          <a:spcPts val="0"/>
                        </a:spcAft>
                      </a:pPr>
                      <a:r>
                        <a:rPr lang="vi-VN" sz="6000">
                          <a:solidFill>
                            <a:schemeClr val="tx1"/>
                          </a:solidFill>
                          <a:effectLst/>
                          <a:latin typeface="Times New Roman" panose="02020603050405020304" pitchFamily="18" charset="0"/>
                          <a:cs typeface="Times New Roman" panose="02020603050405020304" pitchFamily="18" charset="0"/>
                        </a:rPr>
                        <a:t>Khái niệm</a:t>
                      </a:r>
                      <a:endParaRPr lang="en-GB" sz="6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ctr">
                        <a:lnSpc>
                          <a:spcPct val="115000"/>
                        </a:lnSpc>
                        <a:spcAft>
                          <a:spcPts val="0"/>
                        </a:spcAft>
                      </a:pPr>
                      <a:r>
                        <a:rPr lang="vi-VN" sz="6000">
                          <a:solidFill>
                            <a:schemeClr val="tx1"/>
                          </a:solidFill>
                          <a:effectLst/>
                          <a:latin typeface="Times New Roman" panose="02020603050405020304" pitchFamily="18" charset="0"/>
                          <a:cs typeface="Times New Roman" panose="02020603050405020304" pitchFamily="18" charset="0"/>
                        </a:rPr>
                        <a:t> </a:t>
                      </a:r>
                      <a:endParaRPr lang="en-GB" sz="6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ctr">
                        <a:lnSpc>
                          <a:spcPct val="115000"/>
                        </a:lnSpc>
                        <a:spcAft>
                          <a:spcPts val="0"/>
                        </a:spcAft>
                      </a:pPr>
                      <a:r>
                        <a:rPr lang="vi-VN" sz="6000">
                          <a:solidFill>
                            <a:schemeClr val="tx1"/>
                          </a:solidFill>
                          <a:effectLst/>
                          <a:latin typeface="Times New Roman" panose="02020603050405020304" pitchFamily="18" charset="0"/>
                          <a:cs typeface="Times New Roman" panose="02020603050405020304" pitchFamily="18" charset="0"/>
                        </a:rPr>
                        <a:t> </a:t>
                      </a:r>
                      <a:endParaRPr lang="en-GB" sz="6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r>
              <a:tr h="946179">
                <a:tc>
                  <a:txBody>
                    <a:bodyPr/>
                    <a:lstStyle/>
                    <a:p>
                      <a:pPr algn="ctr">
                        <a:lnSpc>
                          <a:spcPct val="115000"/>
                        </a:lnSpc>
                        <a:spcAft>
                          <a:spcPts val="0"/>
                        </a:spcAft>
                      </a:pPr>
                      <a:r>
                        <a:rPr lang="vi-VN" sz="6000">
                          <a:solidFill>
                            <a:schemeClr val="tx1"/>
                          </a:solidFill>
                          <a:effectLst/>
                          <a:latin typeface="Times New Roman" panose="02020603050405020304" pitchFamily="18" charset="0"/>
                          <a:cs typeface="Times New Roman" panose="02020603050405020304" pitchFamily="18" charset="0"/>
                        </a:rPr>
                        <a:t>Đặc điểm</a:t>
                      </a:r>
                      <a:endParaRPr lang="en-GB" sz="6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ctr">
                        <a:lnSpc>
                          <a:spcPct val="115000"/>
                        </a:lnSpc>
                        <a:spcAft>
                          <a:spcPts val="0"/>
                        </a:spcAft>
                      </a:pPr>
                      <a:r>
                        <a:rPr lang="vi-VN" sz="6000">
                          <a:solidFill>
                            <a:schemeClr val="tx1"/>
                          </a:solidFill>
                          <a:effectLst/>
                          <a:latin typeface="Times New Roman" panose="02020603050405020304" pitchFamily="18" charset="0"/>
                          <a:cs typeface="Times New Roman" panose="02020603050405020304" pitchFamily="18" charset="0"/>
                        </a:rPr>
                        <a:t> </a:t>
                      </a:r>
                      <a:endParaRPr lang="en-GB" sz="6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ctr">
                        <a:lnSpc>
                          <a:spcPct val="115000"/>
                        </a:lnSpc>
                        <a:spcAft>
                          <a:spcPts val="0"/>
                        </a:spcAft>
                      </a:pPr>
                      <a:r>
                        <a:rPr lang="vi-VN" sz="6000">
                          <a:solidFill>
                            <a:schemeClr val="tx1"/>
                          </a:solidFill>
                          <a:effectLst/>
                          <a:latin typeface="Times New Roman" panose="02020603050405020304" pitchFamily="18" charset="0"/>
                          <a:cs typeface="Times New Roman" panose="02020603050405020304" pitchFamily="18" charset="0"/>
                        </a:rPr>
                        <a:t> </a:t>
                      </a:r>
                      <a:endParaRPr lang="en-GB" sz="6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r>
            </a:tbl>
          </a:graphicData>
        </a:graphic>
      </p:graphicFrame>
    </p:spTree>
    <p:extLst>
      <p:ext uri="{BB962C8B-B14F-4D97-AF65-F5344CB8AC3E}">
        <p14:creationId xmlns:p14="http://schemas.microsoft.com/office/powerpoint/2010/main" val="151683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3672" y="-370200"/>
            <a:ext cx="19271100" cy="11027401"/>
            <a:chOff x="0" y="0"/>
            <a:chExt cx="25694800" cy="14703201"/>
          </a:xfrm>
        </p:grpSpPr>
        <p:sp>
          <p:nvSpPr>
            <p:cNvPr id="3" name="Freeform 3"/>
            <p:cNvSpPr/>
            <p:nvPr/>
          </p:nvSpPr>
          <p:spPr>
            <a:xfrm>
              <a:off x="12817903" y="7351601"/>
              <a:ext cx="12876897" cy="7351601"/>
            </a:xfrm>
            <a:custGeom>
              <a:avLst/>
              <a:gdLst/>
              <a:ahLst/>
              <a:cxnLst/>
              <a:rect l="l" t="t" r="r" b="b"/>
              <a:pathLst>
                <a:path w="12876897" h="7351601">
                  <a:moveTo>
                    <a:pt x="0" y="0"/>
                  </a:moveTo>
                  <a:lnTo>
                    <a:pt x="12876897" y="0"/>
                  </a:lnTo>
                  <a:lnTo>
                    <a:pt x="12876897" y="7351600"/>
                  </a:lnTo>
                  <a:lnTo>
                    <a:pt x="0" y="7351600"/>
                  </a:lnTo>
                  <a:lnTo>
                    <a:pt x="0" y="0"/>
                  </a:lnTo>
                  <a:close/>
                </a:path>
              </a:pathLst>
            </a:custGeom>
            <a:blipFill>
              <a:blip r:embed="rId2"/>
              <a:stretch>
                <a:fillRect l="-99280" t="-123209" b="-23529"/>
              </a:stretch>
            </a:blipFill>
          </p:spPr>
        </p:sp>
        <p:sp>
          <p:nvSpPr>
            <p:cNvPr id="4" name="Freeform 4"/>
            <p:cNvSpPr/>
            <p:nvPr/>
          </p:nvSpPr>
          <p:spPr>
            <a:xfrm>
              <a:off x="12817903" y="11790"/>
              <a:ext cx="12876897" cy="7599889"/>
            </a:xfrm>
            <a:custGeom>
              <a:avLst/>
              <a:gdLst/>
              <a:ahLst/>
              <a:cxnLst/>
              <a:rect l="l" t="t" r="r" b="b"/>
              <a:pathLst>
                <a:path w="12876897" h="7599889">
                  <a:moveTo>
                    <a:pt x="0" y="0"/>
                  </a:moveTo>
                  <a:lnTo>
                    <a:pt x="12876897" y="0"/>
                  </a:lnTo>
                  <a:lnTo>
                    <a:pt x="12876897" y="7599889"/>
                  </a:lnTo>
                  <a:lnTo>
                    <a:pt x="0" y="7599889"/>
                  </a:lnTo>
                  <a:lnTo>
                    <a:pt x="0" y="0"/>
                  </a:lnTo>
                  <a:close/>
                </a:path>
              </a:pathLst>
            </a:custGeom>
            <a:blipFill>
              <a:blip r:embed="rId2"/>
              <a:stretch>
                <a:fillRect l="-99280" t="-22761" b="-115916"/>
              </a:stretch>
            </a:blipFill>
          </p:spPr>
        </p:sp>
        <p:sp>
          <p:nvSpPr>
            <p:cNvPr id="5" name="Freeform 5"/>
            <p:cNvSpPr/>
            <p:nvPr/>
          </p:nvSpPr>
          <p:spPr>
            <a:xfrm>
              <a:off x="0" y="0"/>
              <a:ext cx="12830603" cy="7611679"/>
            </a:xfrm>
            <a:custGeom>
              <a:avLst/>
              <a:gdLst/>
              <a:ahLst/>
              <a:cxnLst/>
              <a:rect l="l" t="t" r="r" b="b"/>
              <a:pathLst>
                <a:path w="12830603" h="7611679">
                  <a:moveTo>
                    <a:pt x="0" y="0"/>
                  </a:moveTo>
                  <a:lnTo>
                    <a:pt x="12830603" y="0"/>
                  </a:lnTo>
                  <a:lnTo>
                    <a:pt x="12830603" y="7611679"/>
                  </a:lnTo>
                  <a:lnTo>
                    <a:pt x="0" y="7611679"/>
                  </a:lnTo>
                  <a:lnTo>
                    <a:pt x="0" y="0"/>
                  </a:lnTo>
                  <a:close/>
                </a:path>
              </a:pathLst>
            </a:custGeom>
            <a:blipFill>
              <a:blip r:embed="rId2"/>
              <a:stretch>
                <a:fillRect t="-22725" r="-100000" b="-115582"/>
              </a:stretch>
            </a:blipFill>
          </p:spPr>
        </p:sp>
        <p:sp>
          <p:nvSpPr>
            <p:cNvPr id="6" name="Freeform 6"/>
            <p:cNvSpPr/>
            <p:nvPr/>
          </p:nvSpPr>
          <p:spPr>
            <a:xfrm>
              <a:off x="46294" y="7611679"/>
              <a:ext cx="12784309" cy="7079732"/>
            </a:xfrm>
            <a:custGeom>
              <a:avLst/>
              <a:gdLst/>
              <a:ahLst/>
              <a:cxnLst/>
              <a:rect l="l" t="t" r="r" b="b"/>
              <a:pathLst>
                <a:path w="12784309" h="7079732">
                  <a:moveTo>
                    <a:pt x="0" y="0"/>
                  </a:moveTo>
                  <a:lnTo>
                    <a:pt x="12784309" y="0"/>
                  </a:lnTo>
                  <a:lnTo>
                    <a:pt x="12784309" y="7079732"/>
                  </a:lnTo>
                  <a:lnTo>
                    <a:pt x="0" y="7079732"/>
                  </a:lnTo>
                  <a:lnTo>
                    <a:pt x="0" y="0"/>
                  </a:lnTo>
                  <a:close/>
                </a:path>
              </a:pathLst>
            </a:custGeom>
            <a:blipFill>
              <a:blip r:embed="rId2"/>
              <a:stretch>
                <a:fillRect t="-131780" r="-100724" b="-24433"/>
              </a:stretch>
            </a:blipFill>
          </p:spPr>
        </p:sp>
      </p:grpSp>
      <p:sp>
        <p:nvSpPr>
          <p:cNvPr id="7" name="Freeform 7"/>
          <p:cNvSpPr/>
          <p:nvPr/>
        </p:nvSpPr>
        <p:spPr>
          <a:xfrm>
            <a:off x="14054848" y="444246"/>
            <a:ext cx="3677240" cy="3670554"/>
          </a:xfrm>
          <a:custGeom>
            <a:avLst/>
            <a:gdLst/>
            <a:ahLst/>
            <a:cxnLst/>
            <a:rect l="l" t="t" r="r" b="b"/>
            <a:pathLst>
              <a:path w="3677240" h="3670554">
                <a:moveTo>
                  <a:pt x="0" y="0"/>
                </a:moveTo>
                <a:lnTo>
                  <a:pt x="3677240" y="0"/>
                </a:lnTo>
                <a:lnTo>
                  <a:pt x="3677240" y="3670554"/>
                </a:lnTo>
                <a:lnTo>
                  <a:pt x="0" y="367055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10800000">
            <a:off x="419880" y="6179405"/>
            <a:ext cx="3803747" cy="3796831"/>
          </a:xfrm>
          <a:custGeom>
            <a:avLst/>
            <a:gdLst/>
            <a:ahLst/>
            <a:cxnLst/>
            <a:rect l="l" t="t" r="r" b="b"/>
            <a:pathLst>
              <a:path w="3803747" h="3796831">
                <a:moveTo>
                  <a:pt x="0" y="0"/>
                </a:moveTo>
                <a:lnTo>
                  <a:pt x="3803747" y="0"/>
                </a:lnTo>
                <a:lnTo>
                  <a:pt x="3803747" y="3796831"/>
                </a:lnTo>
                <a:lnTo>
                  <a:pt x="0" y="379683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9" name="Group 9"/>
          <p:cNvGrpSpPr/>
          <p:nvPr/>
        </p:nvGrpSpPr>
        <p:grpSpPr>
          <a:xfrm>
            <a:off x="1219200" y="1028700"/>
            <a:ext cx="15392400" cy="8229600"/>
            <a:chOff x="0" y="0"/>
            <a:chExt cx="3372297" cy="1177641"/>
          </a:xfrm>
        </p:grpSpPr>
        <p:sp>
          <p:nvSpPr>
            <p:cNvPr id="10" name="Freeform 10"/>
            <p:cNvSpPr/>
            <p:nvPr/>
          </p:nvSpPr>
          <p:spPr>
            <a:xfrm>
              <a:off x="0" y="0"/>
              <a:ext cx="3372297" cy="1177641"/>
            </a:xfrm>
            <a:custGeom>
              <a:avLst/>
              <a:gdLst/>
              <a:ahLst/>
              <a:cxnLst/>
              <a:rect l="l" t="t" r="r" b="b"/>
              <a:pathLst>
                <a:path w="3372297" h="1177641">
                  <a:moveTo>
                    <a:pt x="30837" y="0"/>
                  </a:moveTo>
                  <a:lnTo>
                    <a:pt x="3341461" y="0"/>
                  </a:lnTo>
                  <a:cubicBezTo>
                    <a:pt x="3349639" y="0"/>
                    <a:pt x="3357482" y="3249"/>
                    <a:pt x="3363265" y="9032"/>
                  </a:cubicBezTo>
                  <a:cubicBezTo>
                    <a:pt x="3369048" y="14815"/>
                    <a:pt x="3372297" y="22658"/>
                    <a:pt x="3372297" y="30837"/>
                  </a:cubicBezTo>
                  <a:lnTo>
                    <a:pt x="3372297" y="1146805"/>
                  </a:lnTo>
                  <a:cubicBezTo>
                    <a:pt x="3372297" y="1163835"/>
                    <a:pt x="3358491" y="1177641"/>
                    <a:pt x="3341461" y="1177641"/>
                  </a:cubicBezTo>
                  <a:lnTo>
                    <a:pt x="30837" y="1177641"/>
                  </a:lnTo>
                  <a:cubicBezTo>
                    <a:pt x="13806" y="1177641"/>
                    <a:pt x="0" y="1163835"/>
                    <a:pt x="0" y="1146805"/>
                  </a:cubicBezTo>
                  <a:lnTo>
                    <a:pt x="0" y="30837"/>
                  </a:lnTo>
                  <a:cubicBezTo>
                    <a:pt x="0" y="13806"/>
                    <a:pt x="13806" y="0"/>
                    <a:pt x="30837" y="0"/>
                  </a:cubicBezTo>
                  <a:close/>
                </a:path>
              </a:pathLst>
            </a:custGeom>
            <a:solidFill>
              <a:srgbClr val="E8E0C8">
                <a:alpha val="84706"/>
              </a:srgbClr>
            </a:solidFill>
          </p:spPr>
        </p:sp>
        <p:sp>
          <p:nvSpPr>
            <p:cNvPr id="11" name="TextBox 11"/>
            <p:cNvSpPr txBox="1"/>
            <p:nvPr/>
          </p:nvSpPr>
          <p:spPr>
            <a:xfrm>
              <a:off x="0" y="-38100"/>
              <a:ext cx="3372297" cy="1215741"/>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4" name="Freeform 14"/>
          <p:cNvSpPr/>
          <p:nvPr/>
        </p:nvSpPr>
        <p:spPr>
          <a:xfrm>
            <a:off x="15088745" y="7752867"/>
            <a:ext cx="3668683" cy="2659795"/>
          </a:xfrm>
          <a:custGeom>
            <a:avLst/>
            <a:gdLst/>
            <a:ahLst/>
            <a:cxnLst/>
            <a:rect l="l" t="t" r="r" b="b"/>
            <a:pathLst>
              <a:path w="3668683" h="2659795">
                <a:moveTo>
                  <a:pt x="0" y="0"/>
                </a:moveTo>
                <a:lnTo>
                  <a:pt x="3668683" y="0"/>
                </a:lnTo>
                <a:lnTo>
                  <a:pt x="3668683" y="2659795"/>
                </a:lnTo>
                <a:lnTo>
                  <a:pt x="0" y="2659795"/>
                </a:lnTo>
                <a:lnTo>
                  <a:pt x="0" y="0"/>
                </a:lnTo>
                <a:close/>
              </a:path>
            </a:pathLst>
          </a:custGeom>
          <a:blipFill>
            <a:blip r:embed="rId5"/>
            <a:stretch>
              <a:fillRect/>
            </a:stretch>
          </a:blipFill>
        </p:spPr>
      </p:sp>
      <p:sp>
        <p:nvSpPr>
          <p:cNvPr id="15" name="Freeform 15"/>
          <p:cNvSpPr/>
          <p:nvPr/>
        </p:nvSpPr>
        <p:spPr>
          <a:xfrm rot="-798381">
            <a:off x="-606038" y="169036"/>
            <a:ext cx="1750314" cy="2412714"/>
          </a:xfrm>
          <a:custGeom>
            <a:avLst/>
            <a:gdLst/>
            <a:ahLst/>
            <a:cxnLst/>
            <a:rect l="l" t="t" r="r" b="b"/>
            <a:pathLst>
              <a:path w="1750314" h="2412714">
                <a:moveTo>
                  <a:pt x="0" y="0"/>
                </a:moveTo>
                <a:lnTo>
                  <a:pt x="1750314" y="0"/>
                </a:lnTo>
                <a:lnTo>
                  <a:pt x="1750314" y="2412714"/>
                </a:lnTo>
                <a:lnTo>
                  <a:pt x="0" y="241271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aphicFrame>
        <p:nvGraphicFramePr>
          <p:cNvPr id="16" name="Table 15"/>
          <p:cNvGraphicFramePr>
            <a:graphicFrameLocks noGrp="1"/>
          </p:cNvGraphicFramePr>
          <p:nvPr>
            <p:extLst>
              <p:ext uri="{D42A27DB-BD31-4B8C-83A1-F6EECF244321}">
                <p14:modId xmlns:p14="http://schemas.microsoft.com/office/powerpoint/2010/main" val="144310397"/>
              </p:ext>
            </p:extLst>
          </p:nvPr>
        </p:nvGraphicFramePr>
        <p:xfrm>
          <a:off x="1440477" y="1242060"/>
          <a:ext cx="14949845" cy="7802880"/>
        </p:xfrm>
        <a:graphic>
          <a:graphicData uri="http://schemas.openxmlformats.org/drawingml/2006/table">
            <a:tbl>
              <a:tblPr firstRow="1" firstCol="1" bandRow="1"/>
              <a:tblGrid>
                <a:gridCol w="1717304"/>
                <a:gridCol w="5881129"/>
                <a:gridCol w="7351412"/>
              </a:tblGrid>
              <a:tr h="489293">
                <a:tc>
                  <a:txBody>
                    <a:bodyPr/>
                    <a:lstStyle/>
                    <a:p>
                      <a:pPr marL="36195" marR="36195" algn="ctr">
                        <a:lnSpc>
                          <a:spcPct val="100000"/>
                        </a:lnSpc>
                        <a:spcAft>
                          <a:spcPts val="0"/>
                        </a:spcAft>
                      </a:pPr>
                      <a:r>
                        <a:rPr lang="vi-VN" sz="3200" b="1" smtClean="0">
                          <a:effectLst/>
                          <a:latin typeface="Times New Roman" panose="02020603050405020304" pitchFamily="18" charset="0"/>
                          <a:ea typeface="Calibri" panose="020F0502020204030204" pitchFamily="34" charset="0"/>
                          <a:cs typeface="Times New Roman" panose="02020603050405020304" pitchFamily="18" charset="0"/>
                        </a:rPr>
                        <a:t>Phương diện</a:t>
                      </a:r>
                      <a:endParaRPr lang="en-GB" sz="3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3514" marR="435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marR="36195" algn="ctr">
                        <a:lnSpc>
                          <a:spcPct val="100000"/>
                        </a:lnSpc>
                        <a:spcAft>
                          <a:spcPts val="0"/>
                        </a:spcAft>
                      </a:pPr>
                      <a:r>
                        <a:rPr lang="vi-VN" sz="3200" b="1">
                          <a:effectLst/>
                          <a:latin typeface="Times New Roman" panose="02020603050405020304" pitchFamily="18" charset="0"/>
                          <a:ea typeface="Times New Roman" panose="02020603050405020304" pitchFamily="18" charset="0"/>
                          <a:cs typeface="Times New Roman" panose="02020603050405020304" pitchFamily="18" charset="0"/>
                        </a:rPr>
                        <a:t>Thơ trữ tình hiện đại</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3514" marR="435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marR="36195" algn="ctr">
                        <a:lnSpc>
                          <a:spcPct val="100000"/>
                        </a:lnSpc>
                        <a:spcAft>
                          <a:spcPts val="0"/>
                        </a:spcAft>
                      </a:pPr>
                      <a:r>
                        <a:rPr lang="vi-VN" sz="3200" b="1">
                          <a:effectLst/>
                          <a:latin typeface="Times New Roman" panose="02020603050405020304" pitchFamily="18" charset="0"/>
                          <a:ea typeface="Times New Roman" panose="02020603050405020304" pitchFamily="18" charset="0"/>
                          <a:cs typeface="Times New Roman" panose="02020603050405020304" pitchFamily="18" charset="0"/>
                        </a:rPr>
                        <a:t>Thơ có yếu tố siêu thực</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3514" marR="435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33940">
                <a:tc>
                  <a:txBody>
                    <a:bodyPr/>
                    <a:lstStyle/>
                    <a:p>
                      <a:pPr marL="36195" marR="36195" algn="ctr">
                        <a:lnSpc>
                          <a:spcPct val="100000"/>
                        </a:lnSpc>
                        <a:spcAft>
                          <a:spcPts val="0"/>
                        </a:spcAft>
                      </a:pPr>
                      <a:r>
                        <a:rPr lang="en-AU" sz="3200" b="1">
                          <a:effectLst/>
                          <a:latin typeface="Times New Roman" panose="02020603050405020304" pitchFamily="18" charset="0"/>
                          <a:ea typeface="Times New Roman" panose="02020603050405020304" pitchFamily="18" charset="0"/>
                          <a:cs typeface="Times New Roman" panose="02020603050405020304" pitchFamily="18" charset="0"/>
                        </a:rPr>
                        <a:t>Khái niệm</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3514" marR="435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marR="36195" algn="just">
                        <a:lnSpc>
                          <a:spcPct val="100000"/>
                        </a:lnSpc>
                        <a:spcAft>
                          <a:spcPts val="0"/>
                        </a:spcAft>
                      </a:pPr>
                      <a:r>
                        <a:rPr lang="pt-BR" sz="3200">
                          <a:effectLst/>
                          <a:latin typeface="Times New Roman" panose="02020603050405020304" pitchFamily="18" charset="0"/>
                          <a:ea typeface="Times New Roman" panose="02020603050405020304" pitchFamily="18" charset="0"/>
                          <a:cs typeface="Times New Roman" panose="02020603050405020304" pitchFamily="18" charset="0"/>
                        </a:rPr>
                        <a:t>Là các sáng tác thơ trữ tình có tính chất cách tân, đổi mới so với thơ trung đại.</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3514" marR="435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marR="36195" algn="just">
                        <a:lnSpc>
                          <a:spcPct val="100000"/>
                        </a:lnSpc>
                        <a:spcAft>
                          <a:spcPts val="0"/>
                        </a:spcAft>
                      </a:pPr>
                      <a:r>
                        <a:rPr lang="pt-BR" sz="3200">
                          <a:effectLst/>
                          <a:latin typeface="Times New Roman" panose="02020603050405020304" pitchFamily="18" charset="0"/>
                          <a:ea typeface="Times New Roman" panose="02020603050405020304" pitchFamily="18" charset="0"/>
                          <a:cs typeface="Times New Roman" panose="02020603050405020304" pitchFamily="18" charset="0"/>
                        </a:rPr>
                        <a:t>Là thơ có hình ảnh hư ảo, mơ hồ, trừu tượng, khó hình dung,</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marL="36195" marR="36195" algn="just">
                        <a:lnSpc>
                          <a:spcPct val="100000"/>
                        </a:lnSpc>
                        <a:spcAft>
                          <a:spcPts val="0"/>
                        </a:spcAft>
                      </a:pPr>
                      <a:r>
                        <a:rPr lang="pt-BR" sz="3200">
                          <a:effectLst/>
                          <a:latin typeface="Times New Roman" panose="02020603050405020304" pitchFamily="18" charset="0"/>
                          <a:ea typeface="Times New Roman" panose="02020603050405020304" pitchFamily="18" charset="0"/>
                          <a:cs typeface="Times New Roman" panose="02020603050405020304" pitchFamily="18" charset="0"/>
                        </a:rPr>
                        <a:t>lí giải một cách tường minh.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3514" marR="435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02730">
                <a:tc>
                  <a:txBody>
                    <a:bodyPr/>
                    <a:lstStyle/>
                    <a:p>
                      <a:pPr marL="36195" marR="36195" algn="ctr">
                        <a:lnSpc>
                          <a:spcPct val="100000"/>
                        </a:lnSpc>
                        <a:spcAft>
                          <a:spcPts val="0"/>
                        </a:spcAft>
                      </a:pPr>
                      <a:r>
                        <a:rPr lang="en-AU" sz="3200" b="1">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3514" marR="435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marR="36195" algn="just">
                        <a:lnSpc>
                          <a:spcPct val="100000"/>
                        </a:lnSpc>
                        <a:spcAft>
                          <a:spcPts val="0"/>
                        </a:spcAft>
                      </a:pPr>
                      <a:r>
                        <a:rPr lang="pt-BR" sz="3200">
                          <a:effectLst/>
                          <a:latin typeface="Times New Roman" panose="02020603050405020304" pitchFamily="18" charset="0"/>
                          <a:ea typeface="Times New Roman" panose="02020603050405020304" pitchFamily="18" charset="0"/>
                          <a:cs typeface="Times New Roman" panose="02020603050405020304" pitchFamily="18" charset="0"/>
                        </a:rPr>
                        <a:t>+ Đề cao cái “tôi” cá nhân với những cảm xúc đa dạng, phong phú.</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marL="36195" marR="36195" algn="just">
                        <a:lnSpc>
                          <a:spcPct val="100000"/>
                        </a:lnSpc>
                        <a:spcAft>
                          <a:spcPts val="0"/>
                        </a:spcAft>
                      </a:pPr>
                      <a:r>
                        <a:rPr lang="pt-BR" sz="3200">
                          <a:effectLst/>
                          <a:latin typeface="Times New Roman" panose="02020603050405020304" pitchFamily="18" charset="0"/>
                          <a:ea typeface="Times New Roman" panose="02020603050405020304" pitchFamily="18" charset="0"/>
                          <a:cs typeface="Times New Roman" panose="02020603050405020304" pitchFamily="18" charset="0"/>
                        </a:rPr>
                        <a:t>+ Vừa tiếp thu những thành tựu của thơ ca phương Tây vừa hiện đại hóa những thể loại truyền thống, các nhà thơ hiện đại không ngừng tìm tòi, làm mới hình thức câu thơ, hình ảnh thơ, cấu tứ,...</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marL="36195" marR="36195" algn="just">
                        <a:lnSpc>
                          <a:spcPct val="100000"/>
                        </a:lnSpc>
                        <a:spcAft>
                          <a:spcPts val="0"/>
                        </a:spcAft>
                      </a:pP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3514" marR="435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195" marR="36195" algn="just">
                        <a:lnSpc>
                          <a:spcPct val="100000"/>
                        </a:lnSpc>
                        <a:spcAft>
                          <a:spcPts val="0"/>
                        </a:spcAft>
                      </a:pPr>
                      <a:r>
                        <a:rPr lang="pt-BR" sz="3200">
                          <a:effectLst/>
                          <a:latin typeface="Times New Roman" panose="02020603050405020304" pitchFamily="18" charset="0"/>
                          <a:ea typeface="Times New Roman" panose="02020603050405020304" pitchFamily="18" charset="0"/>
                          <a:cs typeface="Times New Roman" panose="02020603050405020304" pitchFamily="18" charset="0"/>
                        </a:rPr>
                        <a:t>+ Những hình ảnh hư ảo, mơ hồ, trừu tượng thể hiện của thế giới siêu thực – thế giới được cảm nhận trong giấc mơ hoặc trong tiềm thức.</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marL="36195" marR="36195" algn="just">
                        <a:lnSpc>
                          <a:spcPct val="100000"/>
                        </a:lnSpc>
                        <a:spcAft>
                          <a:spcPts val="0"/>
                        </a:spcAft>
                      </a:pPr>
                      <a:r>
                        <a:rPr lang="pt-BR" sz="3200">
                          <a:effectLst/>
                          <a:latin typeface="Times New Roman" panose="02020603050405020304" pitchFamily="18" charset="0"/>
                          <a:ea typeface="Times New Roman" panose="02020603050405020304" pitchFamily="18" charset="0"/>
                          <a:cs typeface="Times New Roman" panose="02020603050405020304" pitchFamily="18" charset="0"/>
                        </a:rPr>
                        <a:t>+ Yếu tố siêu thực còn thể hiện ở cách viết phóng túng, đề cao những liên tưởng tự do, không cần sử dụng dấu câu và tuân thủ trật tự ngữ pháp; dòng thơ, câu thơ được tổ chức theo hướng “lạ hóa”, phi lô gich với sự kết hợp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marL="36195" marR="36195" algn="just">
                        <a:lnSpc>
                          <a:spcPct val="100000"/>
                        </a:lnSpc>
                        <a:spcAft>
                          <a:spcPts val="0"/>
                        </a:spcAft>
                      </a:pPr>
                      <a:r>
                        <a:rPr lang="pt-BR" sz="3200">
                          <a:effectLst/>
                          <a:latin typeface="Times New Roman" panose="02020603050405020304" pitchFamily="18" charset="0"/>
                          <a:ea typeface="Times New Roman" panose="02020603050405020304" pitchFamily="18" charset="0"/>
                          <a:cs typeface="Times New Roman" panose="02020603050405020304" pitchFamily="18" charset="0"/>
                        </a:rPr>
                        <a:t>bất thường của các từ ngữ, hình ảnh.</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3514" marR="435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1057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394</TotalTime>
  <Words>3550</Words>
  <Application>Microsoft Office PowerPoint</Application>
  <PresentationFormat>Custom</PresentationFormat>
  <Paragraphs>222</Paragraphs>
  <Slides>50</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Ahsing</vt:lpstr>
      <vt:lpstr>Arial</vt:lpstr>
      <vt:lpstr>Arsenica Antiqua</vt:lpstr>
      <vt:lpstr>Calibri</vt:lpstr>
      <vt:lpstr>MS Mincho</vt:lpstr>
      <vt:lpstr>Roller Coaster Serif</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White Group Project Presentation</dc:title>
  <cp:lastModifiedBy>asus PC</cp:lastModifiedBy>
  <cp:revision>131</cp:revision>
  <dcterms:created xsi:type="dcterms:W3CDTF">2006-08-16T00:00:00Z</dcterms:created>
  <dcterms:modified xsi:type="dcterms:W3CDTF">2025-01-23T09:18:06Z</dcterms:modified>
  <dc:identifier>DAGctxfhpdw</dc:identifier>
</cp:coreProperties>
</file>