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52"/>
  </p:notesMasterIdLst>
  <p:sldIdLst>
    <p:sldId id="256" r:id="rId3"/>
    <p:sldId id="257" r:id="rId4"/>
    <p:sldId id="336" r:id="rId5"/>
    <p:sldId id="262" r:id="rId6"/>
    <p:sldId id="264" r:id="rId7"/>
    <p:sldId id="259" r:id="rId8"/>
    <p:sldId id="337" r:id="rId9"/>
    <p:sldId id="258" r:id="rId10"/>
    <p:sldId id="261" r:id="rId11"/>
    <p:sldId id="340" r:id="rId12"/>
    <p:sldId id="339" r:id="rId13"/>
    <p:sldId id="338" r:id="rId14"/>
    <p:sldId id="294" r:id="rId15"/>
    <p:sldId id="273" r:id="rId16"/>
    <p:sldId id="263" r:id="rId17"/>
    <p:sldId id="303" r:id="rId18"/>
    <p:sldId id="282" r:id="rId19"/>
    <p:sldId id="274" r:id="rId20"/>
    <p:sldId id="341" r:id="rId21"/>
    <p:sldId id="343" r:id="rId22"/>
    <p:sldId id="342" r:id="rId23"/>
    <p:sldId id="344" r:id="rId24"/>
    <p:sldId id="348" r:id="rId25"/>
    <p:sldId id="345" r:id="rId26"/>
    <p:sldId id="349" r:id="rId27"/>
    <p:sldId id="350" r:id="rId28"/>
    <p:sldId id="351" r:id="rId29"/>
    <p:sldId id="346" r:id="rId30"/>
    <p:sldId id="352" r:id="rId31"/>
    <p:sldId id="353" r:id="rId32"/>
    <p:sldId id="354" r:id="rId33"/>
    <p:sldId id="355" r:id="rId34"/>
    <p:sldId id="324" r:id="rId35"/>
    <p:sldId id="356" r:id="rId36"/>
    <p:sldId id="300" r:id="rId37"/>
    <p:sldId id="357" r:id="rId38"/>
    <p:sldId id="325" r:id="rId39"/>
    <p:sldId id="326" r:id="rId40"/>
    <p:sldId id="328" r:id="rId41"/>
    <p:sldId id="327" r:id="rId42"/>
    <p:sldId id="330" r:id="rId43"/>
    <p:sldId id="329" r:id="rId44"/>
    <p:sldId id="331" r:id="rId45"/>
    <p:sldId id="332" r:id="rId46"/>
    <p:sldId id="268" r:id="rId47"/>
    <p:sldId id="333" r:id="rId48"/>
    <p:sldId id="334" r:id="rId49"/>
    <p:sldId id="335" r:id="rId50"/>
    <p:sldId id="269" r:id="rId51"/>
  </p:sldIdLst>
  <p:sldSz cx="18288000" cy="10287000"/>
  <p:notesSz cx="6858000" cy="9144000"/>
  <p:embeddedFontLst>
    <p:embeddedFont>
      <p:font typeface="Calibri" panose="020F0502020204030204" pitchFamily="34" charset="0"/>
      <p:regular r:id="rId53"/>
      <p:bold r:id="rId54"/>
      <p:italic r:id="rId55"/>
      <p:boldItalic r:id="rId56"/>
    </p:embeddedFont>
    <p:embeddedFont>
      <p:font typeface="Calibri Light" panose="020F0302020204030204" pitchFamily="34" charset="0"/>
      <p:regular r:id="rId57"/>
      <p:italic r:id="rId58"/>
    </p:embeddedFont>
    <p:embeddedFont>
      <p:font typeface="Cambria Math" panose="02040503050406030204" pitchFamily="18" charset="0"/>
      <p:regular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EBEA"/>
    <a:srgbClr val="9DD3CF"/>
    <a:srgbClr val="B0DBD7"/>
    <a:srgbClr val="FDC680"/>
    <a:srgbClr val="D2E7C0"/>
    <a:srgbClr val="EDC9E0"/>
    <a:srgbClr val="F7F711"/>
    <a:srgbClr val="C7E2F5"/>
    <a:srgbClr val="FBFBFB"/>
    <a:srgbClr val="237D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autoAdjust="0"/>
    <p:restoredTop sz="92137" autoAdjust="0"/>
  </p:normalViewPr>
  <p:slideViewPr>
    <p:cSldViewPr>
      <p:cViewPr varScale="1">
        <p:scale>
          <a:sx n="69" d="100"/>
          <a:sy n="69" d="100"/>
        </p:scale>
        <p:origin x="1480"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3.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1.fntdata"/><Relationship Id="rId58" Type="http://schemas.openxmlformats.org/officeDocument/2006/relationships/font" Target="fonts/font6.fntdata"/><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4.fntdata"/><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2.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FFCC72-69F3-4E42-AEB7-38609CA4C480}" type="datetimeFigureOut">
              <a:rPr lang="en-US" smtClean="0"/>
              <a:t>2/26/25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85F5B5-F2A1-408E-99C0-3B04E0AE8A83}" type="slidenum">
              <a:rPr lang="en-US" smtClean="0"/>
              <a:t>‹#›</a:t>
            </a:fld>
            <a:endParaRPr lang="en-US"/>
          </a:p>
        </p:txBody>
      </p:sp>
    </p:spTree>
    <p:extLst>
      <p:ext uri="{BB962C8B-B14F-4D97-AF65-F5344CB8AC3E}">
        <p14:creationId xmlns:p14="http://schemas.microsoft.com/office/powerpoint/2010/main" val="3358847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85F5B5-F2A1-408E-99C0-3B04E0AE8A83}" type="slidenum">
              <a:rPr lang="en-US" smtClean="0"/>
              <a:t>6</a:t>
            </a:fld>
            <a:endParaRPr lang="en-US"/>
          </a:p>
        </p:txBody>
      </p:sp>
    </p:spTree>
    <p:extLst>
      <p:ext uri="{BB962C8B-B14F-4D97-AF65-F5344CB8AC3E}">
        <p14:creationId xmlns:p14="http://schemas.microsoft.com/office/powerpoint/2010/main" val="972405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85F5B5-F2A1-408E-99C0-3B04E0AE8A83}" type="slidenum">
              <a:rPr lang="en-US" smtClean="0"/>
              <a:t>10</a:t>
            </a:fld>
            <a:endParaRPr lang="en-US"/>
          </a:p>
        </p:txBody>
      </p:sp>
    </p:spTree>
    <p:extLst>
      <p:ext uri="{BB962C8B-B14F-4D97-AF65-F5344CB8AC3E}">
        <p14:creationId xmlns:p14="http://schemas.microsoft.com/office/powerpoint/2010/main" val="3029345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85F5B5-F2A1-408E-99C0-3B04E0AE8A83}" type="slidenum">
              <a:rPr lang="en-US" smtClean="0"/>
              <a:t>14</a:t>
            </a:fld>
            <a:endParaRPr lang="en-US"/>
          </a:p>
        </p:txBody>
      </p:sp>
    </p:spTree>
    <p:extLst>
      <p:ext uri="{BB962C8B-B14F-4D97-AF65-F5344CB8AC3E}">
        <p14:creationId xmlns:p14="http://schemas.microsoft.com/office/powerpoint/2010/main" val="3397640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85F5B5-F2A1-408E-99C0-3B04E0AE8A83}" type="slidenum">
              <a:rPr lang="en-US" smtClean="0"/>
              <a:t>15</a:t>
            </a:fld>
            <a:endParaRPr lang="en-US"/>
          </a:p>
        </p:txBody>
      </p:sp>
    </p:spTree>
    <p:extLst>
      <p:ext uri="{BB962C8B-B14F-4D97-AF65-F5344CB8AC3E}">
        <p14:creationId xmlns:p14="http://schemas.microsoft.com/office/powerpoint/2010/main" val="138960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85F5B5-F2A1-408E-99C0-3B04E0AE8A83}" type="slidenum">
              <a:rPr lang="en-US" smtClean="0"/>
              <a:t>20</a:t>
            </a:fld>
            <a:endParaRPr lang="en-US"/>
          </a:p>
        </p:txBody>
      </p:sp>
    </p:spTree>
    <p:extLst>
      <p:ext uri="{BB962C8B-B14F-4D97-AF65-F5344CB8AC3E}">
        <p14:creationId xmlns:p14="http://schemas.microsoft.com/office/powerpoint/2010/main" val="2968113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5F5B5-F2A1-408E-99C0-3B04E0AE8A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565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5F5B5-F2A1-408E-99C0-3B04E0AE8A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66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693BC-AF92-CC9F-F0F6-A63CC50654C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3A3BDB1-0840-E4E1-4729-CCBE8E5A41E1}"/>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5EEF13C-A5E4-7202-0DEA-560A31D02BE3}"/>
              </a:ext>
            </a:extLst>
          </p:cNvPr>
          <p:cNvSpPr>
            <a:spLocks noGrp="1"/>
          </p:cNvSpPr>
          <p:nvPr>
            <p:ph type="dt" sz="half" idx="10"/>
          </p:nvPr>
        </p:nvSpPr>
        <p:spPr/>
        <p:txBody>
          <a:bodyPr/>
          <a:lstStyle/>
          <a:p>
            <a:fld id="{3E7A662F-ADB8-46B8-818A-62BC133FFAB9}" type="datetimeFigureOut">
              <a:rPr lang="en-US" smtClean="0"/>
              <a:t>2/26/25</a:t>
            </a:fld>
            <a:endParaRPr lang="en-US"/>
          </a:p>
        </p:txBody>
      </p:sp>
      <p:sp>
        <p:nvSpPr>
          <p:cNvPr id="5" name="Footer Placeholder 4">
            <a:extLst>
              <a:ext uri="{FF2B5EF4-FFF2-40B4-BE49-F238E27FC236}">
                <a16:creationId xmlns:a16="http://schemas.microsoft.com/office/drawing/2014/main" id="{81803000-B2D4-7179-C3C1-38F2D19CE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4A112A-77C9-58D8-B37A-53F8E66B270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824594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35324-8267-132B-A11B-7AE46AF1BD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58A2A9-9856-EA24-BEED-701C46A567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6FEF54-67A4-A36E-2C37-CC9C6FF82C01}"/>
              </a:ext>
            </a:extLst>
          </p:cNvPr>
          <p:cNvSpPr>
            <a:spLocks noGrp="1"/>
          </p:cNvSpPr>
          <p:nvPr>
            <p:ph type="dt" sz="half" idx="10"/>
          </p:nvPr>
        </p:nvSpPr>
        <p:spPr/>
        <p:txBody>
          <a:bodyPr/>
          <a:lstStyle/>
          <a:p>
            <a:fld id="{3E7A662F-ADB8-46B8-818A-62BC133FFAB9}" type="datetimeFigureOut">
              <a:rPr lang="en-US" smtClean="0"/>
              <a:t>2/26/25</a:t>
            </a:fld>
            <a:endParaRPr lang="en-US"/>
          </a:p>
        </p:txBody>
      </p:sp>
      <p:sp>
        <p:nvSpPr>
          <p:cNvPr id="5" name="Footer Placeholder 4">
            <a:extLst>
              <a:ext uri="{FF2B5EF4-FFF2-40B4-BE49-F238E27FC236}">
                <a16:creationId xmlns:a16="http://schemas.microsoft.com/office/drawing/2014/main" id="{4F1338B9-C07F-FEFB-49D0-23A92A3154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B5C84-5290-50AB-44C7-5A2CF4DF84E0}"/>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133621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471E5-DF2E-0B05-9BB6-D9805214ABC0}"/>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CDD26D5-F523-2AD4-BE79-989A632471EA}"/>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7F8548-A112-EEB6-C991-C2DFEE306884}"/>
              </a:ext>
            </a:extLst>
          </p:cNvPr>
          <p:cNvSpPr>
            <a:spLocks noGrp="1"/>
          </p:cNvSpPr>
          <p:nvPr>
            <p:ph type="dt" sz="half" idx="10"/>
          </p:nvPr>
        </p:nvSpPr>
        <p:spPr/>
        <p:txBody>
          <a:bodyPr/>
          <a:lstStyle/>
          <a:p>
            <a:fld id="{3E7A662F-ADB8-46B8-818A-62BC133FFAB9}" type="datetimeFigureOut">
              <a:rPr lang="en-US" smtClean="0"/>
              <a:t>2/26/25</a:t>
            </a:fld>
            <a:endParaRPr lang="en-US"/>
          </a:p>
        </p:txBody>
      </p:sp>
      <p:sp>
        <p:nvSpPr>
          <p:cNvPr id="5" name="Footer Placeholder 4">
            <a:extLst>
              <a:ext uri="{FF2B5EF4-FFF2-40B4-BE49-F238E27FC236}">
                <a16:creationId xmlns:a16="http://schemas.microsoft.com/office/drawing/2014/main" id="{15AEBFA2-728A-88B8-57B7-F612095588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FE61AE-AA2B-0E2E-87CB-EBE643C8AD1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789856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69D69-7EE2-A2A9-3DFD-82A23F8D59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09708F-40F8-02D9-9E08-3081FA9A478C}"/>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DAC71-91D4-0CCA-B5C6-B860CE3A3218}"/>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446B6C-E8EB-5F24-2EC4-5AE59D34863F}"/>
              </a:ext>
            </a:extLst>
          </p:cNvPr>
          <p:cNvSpPr>
            <a:spLocks noGrp="1"/>
          </p:cNvSpPr>
          <p:nvPr>
            <p:ph type="dt" sz="half" idx="10"/>
          </p:nvPr>
        </p:nvSpPr>
        <p:spPr/>
        <p:txBody>
          <a:bodyPr/>
          <a:lstStyle/>
          <a:p>
            <a:fld id="{3E7A662F-ADB8-46B8-818A-62BC133FFAB9}" type="datetimeFigureOut">
              <a:rPr lang="en-US" smtClean="0"/>
              <a:t>2/26/25</a:t>
            </a:fld>
            <a:endParaRPr lang="en-US"/>
          </a:p>
        </p:txBody>
      </p:sp>
      <p:sp>
        <p:nvSpPr>
          <p:cNvPr id="6" name="Footer Placeholder 5">
            <a:extLst>
              <a:ext uri="{FF2B5EF4-FFF2-40B4-BE49-F238E27FC236}">
                <a16:creationId xmlns:a16="http://schemas.microsoft.com/office/drawing/2014/main" id="{B66288BF-083A-86BA-71B5-6534DC4E31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D57735-B5D3-05FF-B5FE-375ABA1DDB4F}"/>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231352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2AADF-8A58-BB8E-E058-A8A6F7CB768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5ACF5C-C4EA-C5ED-B796-3AF0194E3F2C}"/>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228866CA-9EAA-B2E7-0CA4-23C2B9BE1CC1}"/>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E5AA61-3D09-2AEC-00EE-88C753CD334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2E2378F0-596B-A615-EAA1-80966A4772A2}"/>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359671-8629-FC9D-902D-D54820F694CA}"/>
              </a:ext>
            </a:extLst>
          </p:cNvPr>
          <p:cNvSpPr>
            <a:spLocks noGrp="1"/>
          </p:cNvSpPr>
          <p:nvPr>
            <p:ph type="dt" sz="half" idx="10"/>
          </p:nvPr>
        </p:nvSpPr>
        <p:spPr/>
        <p:txBody>
          <a:bodyPr/>
          <a:lstStyle/>
          <a:p>
            <a:fld id="{3E7A662F-ADB8-46B8-818A-62BC133FFAB9}" type="datetimeFigureOut">
              <a:rPr lang="en-US" smtClean="0"/>
              <a:t>2/26/25</a:t>
            </a:fld>
            <a:endParaRPr lang="en-US"/>
          </a:p>
        </p:txBody>
      </p:sp>
      <p:sp>
        <p:nvSpPr>
          <p:cNvPr id="8" name="Footer Placeholder 7">
            <a:extLst>
              <a:ext uri="{FF2B5EF4-FFF2-40B4-BE49-F238E27FC236}">
                <a16:creationId xmlns:a16="http://schemas.microsoft.com/office/drawing/2014/main" id="{B8001AA0-D4A0-81A9-EB96-DA620DD28C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210D1A-F1F3-F0E0-8BD5-2E879590AE51}"/>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9077247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63E61-4878-6491-ACCA-B61AF82B43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A9DE5D-57A7-A9DA-861A-E0F5251E2ED2}"/>
              </a:ext>
            </a:extLst>
          </p:cNvPr>
          <p:cNvSpPr>
            <a:spLocks noGrp="1"/>
          </p:cNvSpPr>
          <p:nvPr>
            <p:ph type="dt" sz="half" idx="10"/>
          </p:nvPr>
        </p:nvSpPr>
        <p:spPr/>
        <p:txBody>
          <a:bodyPr/>
          <a:lstStyle/>
          <a:p>
            <a:fld id="{3E7A662F-ADB8-46B8-818A-62BC133FFAB9}" type="datetimeFigureOut">
              <a:rPr lang="en-US" smtClean="0"/>
              <a:t>2/26/25</a:t>
            </a:fld>
            <a:endParaRPr lang="en-US"/>
          </a:p>
        </p:txBody>
      </p:sp>
      <p:sp>
        <p:nvSpPr>
          <p:cNvPr id="4" name="Footer Placeholder 3">
            <a:extLst>
              <a:ext uri="{FF2B5EF4-FFF2-40B4-BE49-F238E27FC236}">
                <a16:creationId xmlns:a16="http://schemas.microsoft.com/office/drawing/2014/main" id="{8C099F61-5088-0C8A-6CBE-8917919D2F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85E899-16C9-B5D2-82F3-E5FB94DAB191}"/>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369027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CFDB1B-419D-895B-711E-9F0B85A0687C}"/>
              </a:ext>
            </a:extLst>
          </p:cNvPr>
          <p:cNvSpPr>
            <a:spLocks noGrp="1"/>
          </p:cNvSpPr>
          <p:nvPr>
            <p:ph type="dt" sz="half" idx="10"/>
          </p:nvPr>
        </p:nvSpPr>
        <p:spPr/>
        <p:txBody>
          <a:bodyPr/>
          <a:lstStyle/>
          <a:p>
            <a:fld id="{3E7A662F-ADB8-46B8-818A-62BC133FFAB9}" type="datetimeFigureOut">
              <a:rPr lang="en-US" smtClean="0"/>
              <a:t>2/26/25</a:t>
            </a:fld>
            <a:endParaRPr lang="en-US"/>
          </a:p>
        </p:txBody>
      </p:sp>
      <p:sp>
        <p:nvSpPr>
          <p:cNvPr id="3" name="Footer Placeholder 2">
            <a:extLst>
              <a:ext uri="{FF2B5EF4-FFF2-40B4-BE49-F238E27FC236}">
                <a16:creationId xmlns:a16="http://schemas.microsoft.com/office/drawing/2014/main" id="{8E767070-4869-57D1-F0BF-139307D8C7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05A51C-B304-8479-EE0A-457E9FC8E89C}"/>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2149801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E0625-3FDF-3F0A-D514-E1092C1DA34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739B1D21-3F22-CD13-CA06-34557532E0D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8C4C45-995B-8A6E-3410-3FE2ABC92C5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3E32418-ADF5-4315-18B3-486F702989C9}"/>
              </a:ext>
            </a:extLst>
          </p:cNvPr>
          <p:cNvSpPr>
            <a:spLocks noGrp="1"/>
          </p:cNvSpPr>
          <p:nvPr>
            <p:ph type="dt" sz="half" idx="10"/>
          </p:nvPr>
        </p:nvSpPr>
        <p:spPr/>
        <p:txBody>
          <a:bodyPr/>
          <a:lstStyle/>
          <a:p>
            <a:fld id="{3E7A662F-ADB8-46B8-818A-62BC133FFAB9}" type="datetimeFigureOut">
              <a:rPr lang="en-US" smtClean="0"/>
              <a:t>2/26/25</a:t>
            </a:fld>
            <a:endParaRPr lang="en-US"/>
          </a:p>
        </p:txBody>
      </p:sp>
      <p:sp>
        <p:nvSpPr>
          <p:cNvPr id="6" name="Footer Placeholder 5">
            <a:extLst>
              <a:ext uri="{FF2B5EF4-FFF2-40B4-BE49-F238E27FC236}">
                <a16:creationId xmlns:a16="http://schemas.microsoft.com/office/drawing/2014/main" id="{FF6C6413-116F-06EC-F381-FE5310BB4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14981A-09F2-A49D-C83C-0854A3A8E95E}"/>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316119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979C2-6668-E0F2-9323-011DFBF724C2}"/>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A80B6CD-8876-D6A7-8784-6DFFAC8F72A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085A2E31-90F8-108C-AD05-C79AEF11FFA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73759EC-2DEE-0FE0-8650-D5105FDA4E08}"/>
              </a:ext>
            </a:extLst>
          </p:cNvPr>
          <p:cNvSpPr>
            <a:spLocks noGrp="1"/>
          </p:cNvSpPr>
          <p:nvPr>
            <p:ph type="dt" sz="half" idx="10"/>
          </p:nvPr>
        </p:nvSpPr>
        <p:spPr/>
        <p:txBody>
          <a:bodyPr/>
          <a:lstStyle/>
          <a:p>
            <a:fld id="{3E7A662F-ADB8-46B8-818A-62BC133FFAB9}" type="datetimeFigureOut">
              <a:rPr lang="en-US" smtClean="0"/>
              <a:t>2/26/25</a:t>
            </a:fld>
            <a:endParaRPr lang="en-US"/>
          </a:p>
        </p:txBody>
      </p:sp>
      <p:sp>
        <p:nvSpPr>
          <p:cNvPr id="6" name="Footer Placeholder 5">
            <a:extLst>
              <a:ext uri="{FF2B5EF4-FFF2-40B4-BE49-F238E27FC236}">
                <a16:creationId xmlns:a16="http://schemas.microsoft.com/office/drawing/2014/main" id="{3EBD7A55-F48A-0D2B-CA8D-08D73C12D2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C301F2-CC68-04B8-A3F4-B2A86107EE25}"/>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655536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2742A-C17C-B156-0D47-543BDA88E4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683E31-EB7D-BBCC-4FA8-36A252A884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616F0-2107-7400-E27E-BC284092CDD2}"/>
              </a:ext>
            </a:extLst>
          </p:cNvPr>
          <p:cNvSpPr>
            <a:spLocks noGrp="1"/>
          </p:cNvSpPr>
          <p:nvPr>
            <p:ph type="dt" sz="half" idx="10"/>
          </p:nvPr>
        </p:nvSpPr>
        <p:spPr/>
        <p:txBody>
          <a:bodyPr/>
          <a:lstStyle/>
          <a:p>
            <a:fld id="{3E7A662F-ADB8-46B8-818A-62BC133FFAB9}" type="datetimeFigureOut">
              <a:rPr lang="en-US" smtClean="0"/>
              <a:t>2/26/25</a:t>
            </a:fld>
            <a:endParaRPr lang="en-US"/>
          </a:p>
        </p:txBody>
      </p:sp>
      <p:sp>
        <p:nvSpPr>
          <p:cNvPr id="5" name="Footer Placeholder 4">
            <a:extLst>
              <a:ext uri="{FF2B5EF4-FFF2-40B4-BE49-F238E27FC236}">
                <a16:creationId xmlns:a16="http://schemas.microsoft.com/office/drawing/2014/main" id="{3E53F94C-02A9-1F77-6E25-51B5C1F50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F836C7-7C3E-871C-8BB7-85CAEB48DA8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450132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934B22-C4FD-20C9-8E63-1B5492464330}"/>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9EAE1C-3141-B001-93FF-8DE85AA0B9C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52F049-7F1C-9103-03B8-3BA6D45B3653}"/>
              </a:ext>
            </a:extLst>
          </p:cNvPr>
          <p:cNvSpPr>
            <a:spLocks noGrp="1"/>
          </p:cNvSpPr>
          <p:nvPr>
            <p:ph type="dt" sz="half" idx="10"/>
          </p:nvPr>
        </p:nvSpPr>
        <p:spPr/>
        <p:txBody>
          <a:bodyPr/>
          <a:lstStyle/>
          <a:p>
            <a:fld id="{3E7A662F-ADB8-46B8-818A-62BC133FFAB9}" type="datetimeFigureOut">
              <a:rPr lang="en-US" smtClean="0"/>
              <a:t>2/26/25</a:t>
            </a:fld>
            <a:endParaRPr lang="en-US"/>
          </a:p>
        </p:txBody>
      </p:sp>
      <p:sp>
        <p:nvSpPr>
          <p:cNvPr id="5" name="Footer Placeholder 4">
            <a:extLst>
              <a:ext uri="{FF2B5EF4-FFF2-40B4-BE49-F238E27FC236}">
                <a16:creationId xmlns:a16="http://schemas.microsoft.com/office/drawing/2014/main" id="{1901EC97-8FA8-BE09-A6C9-F247B292D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8AD60F-19B6-A3A4-3E93-7F6ABE7F79AC}"/>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772081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2/26/25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F27F12-8837-2B33-CED8-292B49EB4797}"/>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C00B7A-46BB-67FC-329A-5ED05D94FE2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963C1A-4EE7-BC6E-5365-7BAEC323EBD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E7A662F-ADB8-46B8-818A-62BC133FFAB9}" type="datetimeFigureOut">
              <a:rPr lang="en-US" smtClean="0"/>
              <a:t>2/26/25</a:t>
            </a:fld>
            <a:endParaRPr lang="en-US"/>
          </a:p>
        </p:txBody>
      </p:sp>
      <p:sp>
        <p:nvSpPr>
          <p:cNvPr id="5" name="Footer Placeholder 4">
            <a:extLst>
              <a:ext uri="{FF2B5EF4-FFF2-40B4-BE49-F238E27FC236}">
                <a16:creationId xmlns:a16="http://schemas.microsoft.com/office/drawing/2014/main" id="{7C2F39F5-EBF4-CCB9-4C46-C73F1B5298D3}"/>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373C51-22E2-A174-FD82-15FFD07744E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D488BAC-C627-4D4D-894C-97E6872A1480}" type="slidenum">
              <a:rPr lang="en-US" smtClean="0"/>
              <a:t>‹#›</a:t>
            </a:fld>
            <a:endParaRPr lang="en-US"/>
          </a:p>
        </p:txBody>
      </p:sp>
    </p:spTree>
    <p:extLst>
      <p:ext uri="{BB962C8B-B14F-4D97-AF65-F5344CB8AC3E}">
        <p14:creationId xmlns:p14="http://schemas.microsoft.com/office/powerpoint/2010/main" val="16466827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1.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8.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1.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8.sv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44.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54.sv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image" Target="../media/image18.svg"/><Relationship Id="rId13" Type="http://schemas.microsoft.com/office/2007/relationships/hdphoto" Target="../media/hdphoto1.wdp"/><Relationship Id="rId3" Type="http://schemas.openxmlformats.org/officeDocument/2006/relationships/image" Target="../media/image61.png"/><Relationship Id="rId7" Type="http://schemas.openxmlformats.org/officeDocument/2006/relationships/image" Target="../media/image17.png"/><Relationship Id="rId12"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63.png"/><Relationship Id="rId5" Type="http://schemas.openxmlformats.org/officeDocument/2006/relationships/image" Target="../media/image28.png"/><Relationship Id="rId10" Type="http://schemas.openxmlformats.org/officeDocument/2006/relationships/image" Target="../media/image31.svg"/><Relationship Id="rId4" Type="http://schemas.openxmlformats.org/officeDocument/2006/relationships/image" Target="../media/image62.sv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71.png"/><Relationship Id="rId5" Type="http://schemas.openxmlformats.org/officeDocument/2006/relationships/image" Target="../media/image28.png"/><Relationship Id="rId10" Type="http://schemas.openxmlformats.org/officeDocument/2006/relationships/image" Target="../media/image70.png"/><Relationship Id="rId4" Type="http://schemas.openxmlformats.org/officeDocument/2006/relationships/image" Target="../media/image66.svg"/><Relationship Id="rId9"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22.sv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1.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8.sv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9.svg"/></Relationships>
</file>

<file path=ppt/slides/_rels/slide2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1.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8.sv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9.sv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9.svg"/><Relationship Id="rId7" Type="http://schemas.openxmlformats.org/officeDocument/2006/relationships/image" Target="../media/image31.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5.svg"/><Relationship Id="rId7" Type="http://schemas.openxmlformats.org/officeDocument/2006/relationships/image" Target="../media/image58.sv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31.svg"/><Relationship Id="rId10" Type="http://schemas.openxmlformats.org/officeDocument/2006/relationships/image" Target="../media/image78.png"/><Relationship Id="rId4" Type="http://schemas.openxmlformats.org/officeDocument/2006/relationships/image" Target="../media/image30.png"/><Relationship Id="rId9"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75.svg"/><Relationship Id="rId7" Type="http://schemas.openxmlformats.org/officeDocument/2006/relationships/image" Target="../media/image58.sv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31.sv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80.jpeg"/><Relationship Id="rId3" Type="http://schemas.openxmlformats.org/officeDocument/2006/relationships/image" Target="../media/image75.svg"/><Relationship Id="rId7" Type="http://schemas.openxmlformats.org/officeDocument/2006/relationships/image" Target="../media/image58.svg"/><Relationship Id="rId12"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22.svg"/><Relationship Id="rId5" Type="http://schemas.openxmlformats.org/officeDocument/2006/relationships/image" Target="../media/image31.svg"/><Relationship Id="rId10" Type="http://schemas.openxmlformats.org/officeDocument/2006/relationships/image" Target="../media/image21.png"/><Relationship Id="rId4" Type="http://schemas.openxmlformats.org/officeDocument/2006/relationships/image" Target="../media/image30.png"/><Relationship Id="rId9" Type="http://schemas.openxmlformats.org/officeDocument/2006/relationships/image" Target="../media/image52.svg"/></Relationships>
</file>

<file path=ppt/slides/_rels/slide37.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svg"/><Relationship Id="rId3" Type="http://schemas.openxmlformats.org/officeDocument/2006/relationships/image" Target="../media/image82.svg"/><Relationship Id="rId7" Type="http://schemas.openxmlformats.org/officeDocument/2006/relationships/image" Target="../media/image86.png"/><Relationship Id="rId12" Type="http://schemas.openxmlformats.org/officeDocument/2006/relationships/image" Target="../media/image91.png"/><Relationship Id="rId2" Type="http://schemas.openxmlformats.org/officeDocument/2006/relationships/image" Target="../media/image81.png"/><Relationship Id="rId1" Type="http://schemas.openxmlformats.org/officeDocument/2006/relationships/slideLayout" Target="../slideLayouts/slideLayout12.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5" Type="http://schemas.openxmlformats.org/officeDocument/2006/relationships/image" Target="../media/image93.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slide" Target="slide38.xml"/></Relationships>
</file>

<file path=ppt/slides/_rels/slide38.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95.png"/><Relationship Id="rId18" Type="http://schemas.openxmlformats.org/officeDocument/2006/relationships/image" Target="../media/image98.png"/><Relationship Id="rId3" Type="http://schemas.openxmlformats.org/officeDocument/2006/relationships/image" Target="../media/image83.png"/><Relationship Id="rId21" Type="http://schemas.openxmlformats.org/officeDocument/2006/relationships/slide" Target="slide39.xml"/><Relationship Id="rId7" Type="http://schemas.openxmlformats.org/officeDocument/2006/relationships/image" Target="../media/image87.png"/><Relationship Id="rId12" Type="http://schemas.openxmlformats.org/officeDocument/2006/relationships/image" Target="../media/image94.png"/><Relationship Id="rId17" Type="http://schemas.openxmlformats.org/officeDocument/2006/relationships/image" Target="../media/image97.png"/><Relationship Id="rId25" Type="http://schemas.openxmlformats.org/officeDocument/2006/relationships/slide" Target="slide43.xml"/><Relationship Id="rId2" Type="http://schemas.openxmlformats.org/officeDocument/2006/relationships/audio" Target="../media/audio1.wav"/><Relationship Id="rId16" Type="http://schemas.openxmlformats.org/officeDocument/2006/relationships/image" Target="../media/image96.png"/><Relationship Id="rId20" Type="http://schemas.openxmlformats.org/officeDocument/2006/relationships/image" Target="../media/image100.png"/><Relationship Id="rId1" Type="http://schemas.openxmlformats.org/officeDocument/2006/relationships/slideLayout" Target="../slideLayouts/slideLayout12.xml"/><Relationship Id="rId6" Type="http://schemas.openxmlformats.org/officeDocument/2006/relationships/image" Target="../media/image86.png"/><Relationship Id="rId11" Type="http://schemas.openxmlformats.org/officeDocument/2006/relationships/slide" Target="slide44.xml"/><Relationship Id="rId24" Type="http://schemas.openxmlformats.org/officeDocument/2006/relationships/slide" Target="slide42.xml"/><Relationship Id="rId5" Type="http://schemas.openxmlformats.org/officeDocument/2006/relationships/image" Target="../media/image85.png"/><Relationship Id="rId15" Type="http://schemas.openxmlformats.org/officeDocument/2006/relationships/image" Target="../media/image82.svg"/><Relationship Id="rId23" Type="http://schemas.openxmlformats.org/officeDocument/2006/relationships/slide" Target="slide41.xml"/><Relationship Id="rId10" Type="http://schemas.openxmlformats.org/officeDocument/2006/relationships/image" Target="../media/image90.png"/><Relationship Id="rId19" Type="http://schemas.openxmlformats.org/officeDocument/2006/relationships/image" Target="../media/image99.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81.png"/><Relationship Id="rId22" Type="http://schemas.openxmlformats.org/officeDocument/2006/relationships/slide" Target="slide40.xml"/></Relationships>
</file>

<file path=ppt/slides/_rels/slide39.xml.rels><?xml version="1.0" encoding="UTF-8" standalone="yes"?>
<Relationships xmlns="http://schemas.openxmlformats.org/package/2006/relationships"><Relationship Id="rId8" Type="http://schemas.openxmlformats.org/officeDocument/2006/relationships/image" Target="../media/image103.svg"/><Relationship Id="rId3" Type="http://schemas.microsoft.com/office/2007/relationships/media" Target="../media/media2.mp3"/><Relationship Id="rId7" Type="http://schemas.openxmlformats.org/officeDocument/2006/relationships/image" Target="../media/image10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1.png"/><Relationship Id="rId5" Type="http://schemas.openxmlformats.org/officeDocument/2006/relationships/slideLayout" Target="../slideLayouts/slideLayout12.xml"/><Relationship Id="rId10" Type="http://schemas.openxmlformats.org/officeDocument/2006/relationships/image" Target="../media/image104.png"/><Relationship Id="rId4" Type="http://schemas.openxmlformats.org/officeDocument/2006/relationships/audio" Target="../media/media2.mp3"/><Relationship Id="rId9" Type="http://schemas.openxmlformats.org/officeDocument/2006/relationships/slide" Target="slide38.xml"/></Relationships>
</file>

<file path=ppt/slides/_rels/slide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3.sv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2.sv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8" Type="http://schemas.openxmlformats.org/officeDocument/2006/relationships/image" Target="../media/image103.svg"/><Relationship Id="rId3" Type="http://schemas.microsoft.com/office/2007/relationships/media" Target="../media/media2.mp3"/><Relationship Id="rId7" Type="http://schemas.openxmlformats.org/officeDocument/2006/relationships/image" Target="../media/image10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1.png"/><Relationship Id="rId5" Type="http://schemas.openxmlformats.org/officeDocument/2006/relationships/slideLayout" Target="../slideLayouts/slideLayout12.xml"/><Relationship Id="rId10" Type="http://schemas.openxmlformats.org/officeDocument/2006/relationships/image" Target="../media/image104.png"/><Relationship Id="rId4" Type="http://schemas.openxmlformats.org/officeDocument/2006/relationships/audio" Target="../media/media2.mp3"/><Relationship Id="rId9" Type="http://schemas.openxmlformats.org/officeDocument/2006/relationships/slide" Target="slide38.xml"/></Relationships>
</file>

<file path=ppt/slides/_rels/slide41.xml.rels><?xml version="1.0" encoding="UTF-8" standalone="yes"?>
<Relationships xmlns="http://schemas.openxmlformats.org/package/2006/relationships"><Relationship Id="rId8" Type="http://schemas.openxmlformats.org/officeDocument/2006/relationships/image" Target="../media/image103.svg"/><Relationship Id="rId3" Type="http://schemas.microsoft.com/office/2007/relationships/media" Target="../media/media2.mp3"/><Relationship Id="rId7" Type="http://schemas.openxmlformats.org/officeDocument/2006/relationships/image" Target="../media/image10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1.png"/><Relationship Id="rId5" Type="http://schemas.openxmlformats.org/officeDocument/2006/relationships/slideLayout" Target="../slideLayouts/slideLayout12.xml"/><Relationship Id="rId10" Type="http://schemas.openxmlformats.org/officeDocument/2006/relationships/image" Target="../media/image104.png"/><Relationship Id="rId4" Type="http://schemas.openxmlformats.org/officeDocument/2006/relationships/audio" Target="../media/media2.mp3"/><Relationship Id="rId9" Type="http://schemas.openxmlformats.org/officeDocument/2006/relationships/slide" Target="slide38.xml"/></Relationships>
</file>

<file path=ppt/slides/_rels/slide42.xml.rels><?xml version="1.0" encoding="UTF-8" standalone="yes"?>
<Relationships xmlns="http://schemas.openxmlformats.org/package/2006/relationships"><Relationship Id="rId8" Type="http://schemas.openxmlformats.org/officeDocument/2006/relationships/image" Target="../media/image103.svg"/><Relationship Id="rId3" Type="http://schemas.microsoft.com/office/2007/relationships/media" Target="../media/media2.mp3"/><Relationship Id="rId7" Type="http://schemas.openxmlformats.org/officeDocument/2006/relationships/image" Target="../media/image10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1.png"/><Relationship Id="rId5" Type="http://schemas.openxmlformats.org/officeDocument/2006/relationships/slideLayout" Target="../slideLayouts/slideLayout12.xml"/><Relationship Id="rId10" Type="http://schemas.openxmlformats.org/officeDocument/2006/relationships/image" Target="../media/image104.png"/><Relationship Id="rId4" Type="http://schemas.openxmlformats.org/officeDocument/2006/relationships/audio" Target="../media/media2.mp3"/><Relationship Id="rId9" Type="http://schemas.openxmlformats.org/officeDocument/2006/relationships/slide" Target="slide38.xml"/></Relationships>
</file>

<file path=ppt/slides/_rels/slide43.xml.rels><?xml version="1.0" encoding="UTF-8" standalone="yes"?>
<Relationships xmlns="http://schemas.openxmlformats.org/package/2006/relationships"><Relationship Id="rId8" Type="http://schemas.openxmlformats.org/officeDocument/2006/relationships/image" Target="../media/image103.svg"/><Relationship Id="rId3" Type="http://schemas.microsoft.com/office/2007/relationships/media" Target="../media/media2.mp3"/><Relationship Id="rId7" Type="http://schemas.openxmlformats.org/officeDocument/2006/relationships/image" Target="../media/image10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1.png"/><Relationship Id="rId5" Type="http://schemas.openxmlformats.org/officeDocument/2006/relationships/slideLayout" Target="../slideLayouts/slideLayout12.xml"/><Relationship Id="rId10" Type="http://schemas.openxmlformats.org/officeDocument/2006/relationships/image" Target="../media/image104.png"/><Relationship Id="rId4" Type="http://schemas.openxmlformats.org/officeDocument/2006/relationships/audio" Target="../media/media2.mp3"/><Relationship Id="rId9" Type="http://schemas.openxmlformats.org/officeDocument/2006/relationships/slide" Target="slide38.xml"/></Relationships>
</file>

<file path=ppt/slides/_rels/slide44.xml.rels><?xml version="1.0" encoding="UTF-8" standalone="yes"?>
<Relationships xmlns="http://schemas.openxmlformats.org/package/2006/relationships"><Relationship Id="rId3" Type="http://schemas.openxmlformats.org/officeDocument/2006/relationships/image" Target="../media/image106.svg"/><Relationship Id="rId7" Type="http://schemas.openxmlformats.org/officeDocument/2006/relationships/image" Target="../media/image29.sv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44.svg"/><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5.svg"/><Relationship Id="rId7" Type="http://schemas.openxmlformats.org/officeDocument/2006/relationships/image" Target="../media/image31.sv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58.svg"/><Relationship Id="rId5" Type="http://schemas.openxmlformats.org/officeDocument/2006/relationships/image" Target="../media/image52.sv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22.svg"/></Relationships>
</file>

<file path=ppt/slides/_rels/slide4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5.svg"/><Relationship Id="rId7" Type="http://schemas.openxmlformats.org/officeDocument/2006/relationships/image" Target="../media/image31.sv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58.svg"/><Relationship Id="rId5" Type="http://schemas.openxmlformats.org/officeDocument/2006/relationships/image" Target="../media/image52.sv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22.svg"/></Relationships>
</file>

<file path=ppt/slides/_rels/slide4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5.svg"/><Relationship Id="rId7" Type="http://schemas.openxmlformats.org/officeDocument/2006/relationships/image" Target="../media/image31.sv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58.svg"/><Relationship Id="rId5" Type="http://schemas.openxmlformats.org/officeDocument/2006/relationships/image" Target="../media/image52.sv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22.svg"/></Relationships>
</file>

<file path=ppt/slides/_rels/slide4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1.svg"/><Relationship Id="rId3" Type="http://schemas.openxmlformats.org/officeDocument/2006/relationships/image" Target="../media/image106.svg"/><Relationship Id="rId7" Type="http://schemas.openxmlformats.org/officeDocument/2006/relationships/image" Target="../media/image2.svg"/><Relationship Id="rId12" Type="http://schemas.openxmlformats.org/officeDocument/2006/relationships/image" Target="../media/image30.pn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33.svg"/><Relationship Id="rId5" Type="http://schemas.openxmlformats.org/officeDocument/2006/relationships/image" Target="../media/image108.svg"/><Relationship Id="rId15" Type="http://schemas.openxmlformats.org/officeDocument/2006/relationships/image" Target="../media/image24.svg"/><Relationship Id="rId10" Type="http://schemas.openxmlformats.org/officeDocument/2006/relationships/image" Target="../media/image32.png"/><Relationship Id="rId4" Type="http://schemas.openxmlformats.org/officeDocument/2006/relationships/image" Target="../media/image107.png"/><Relationship Id="rId9" Type="http://schemas.openxmlformats.org/officeDocument/2006/relationships/image" Target="../media/image6.sv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s>
</file>

<file path=ppt/slides/_rels/slide6.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4.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0.svg"/><Relationship Id="rId11" Type="http://schemas.openxmlformats.org/officeDocument/2006/relationships/image" Target="../media/image53.png"/><Relationship Id="rId5" Type="http://schemas.openxmlformats.org/officeDocument/2006/relationships/image" Target="../media/image49.png"/><Relationship Id="rId10" Type="http://schemas.openxmlformats.org/officeDocument/2006/relationships/image" Target="../media/image33.svg"/><Relationship Id="rId4" Type="http://schemas.openxmlformats.org/officeDocument/2006/relationships/image" Target="../media/image48.sv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jpg"/></Relationships>
</file>

<file path=ppt/slides/_rels/slide9.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1.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8.sv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765">
            <a:off x="13460721" y="-6421866"/>
            <a:ext cx="6641019" cy="826371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66077" flipH="1">
            <a:off x="-2513703" y="1008708"/>
            <a:ext cx="7574623" cy="1049381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39545">
            <a:off x="10996361" y="-430135"/>
            <a:ext cx="3580051" cy="1041469"/>
          </a:xfrm>
          <a:prstGeom prst="rect">
            <a:avLst/>
          </a:prstGeom>
        </p:spPr>
      </p:pic>
      <p:sp>
        <p:nvSpPr>
          <p:cNvPr id="5" name="AutoShape 5"/>
          <p:cNvSpPr/>
          <p:nvPr/>
        </p:nvSpPr>
        <p:spPr>
          <a:xfrm rot="-78937">
            <a:off x="1722867" y="2526740"/>
            <a:ext cx="14842265" cy="5502878"/>
          </a:xfrm>
          <a:prstGeom prst="rect">
            <a:avLst/>
          </a:prstGeom>
          <a:solidFill>
            <a:srgbClr val="468B91"/>
          </a:solidFill>
        </p:spPr>
      </p:sp>
      <p:sp>
        <p:nvSpPr>
          <p:cNvPr id="6" name="AutoShape 6"/>
          <p:cNvSpPr/>
          <p:nvPr/>
        </p:nvSpPr>
        <p:spPr>
          <a:xfrm>
            <a:off x="2073630" y="2721682"/>
            <a:ext cx="14150265" cy="5123206"/>
          </a:xfrm>
          <a:prstGeom prst="rect">
            <a:avLst/>
          </a:prstGeom>
          <a:solidFill>
            <a:srgbClr val="F6F6E9"/>
          </a:solidFill>
        </p:spPr>
      </p:sp>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55419">
            <a:off x="1077966" y="2647292"/>
            <a:ext cx="2620966" cy="743401"/>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239772">
            <a:off x="14482615" y="7299542"/>
            <a:ext cx="2727911" cy="773735"/>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895279">
            <a:off x="10774707" y="8945693"/>
            <a:ext cx="2038773" cy="1901619"/>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274709" y="6843131"/>
            <a:ext cx="2227480" cy="3723752"/>
          </a:xfrm>
          <a:prstGeom prst="rect">
            <a:avLst/>
          </a:prstGeom>
        </p:spPr>
      </p:pic>
      <p:sp>
        <p:nvSpPr>
          <p:cNvPr id="11" name="TextBox 11"/>
          <p:cNvSpPr txBox="1"/>
          <p:nvPr/>
        </p:nvSpPr>
        <p:spPr>
          <a:xfrm>
            <a:off x="2277523" y="4119729"/>
            <a:ext cx="13742479" cy="3017236"/>
          </a:xfrm>
          <a:prstGeom prst="rect">
            <a:avLst/>
          </a:prstGeom>
        </p:spPr>
        <p:txBody>
          <a:bodyPr lIns="0" tIns="0" rIns="0" bIns="0" rtlCol="0" anchor="t">
            <a:spAutoFit/>
          </a:bodyPr>
          <a:lstStyle/>
          <a:p>
            <a:pPr algn="ctr">
              <a:lnSpc>
                <a:spcPts val="12319"/>
              </a:lnSpc>
              <a:spcBef>
                <a:spcPct val="0"/>
              </a:spcBef>
            </a:pPr>
            <a:r>
              <a:rPr lang="en-US" sz="8000" b="1" dirty="0">
                <a:solidFill>
                  <a:schemeClr val="accent5">
                    <a:lumMod val="50000"/>
                  </a:schemeClr>
                </a:solidFill>
                <a:latin typeface="Arial" panose="020B0604020202020204" pitchFamily="34" charset="0"/>
                <a:cs typeface="Arial" panose="020B0604020202020204" pitchFamily="34" charset="0"/>
              </a:rPr>
              <a:t>CHÀO MỪNG CÁC EM ĐẾN VỚI TIẾT HỌC!</a:t>
            </a:r>
          </a:p>
        </p:txBody>
      </p:sp>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5517530" y="2902573"/>
            <a:ext cx="1412729" cy="1436231"/>
          </a:xfrm>
          <a:prstGeom prst="rect">
            <a:avLst/>
          </a:prstGeom>
        </p:spPr>
      </p:pic>
    </p:spTree>
  </p:cSld>
  <p:clrMapOvr>
    <a:masterClrMapping/>
  </p:clrMapOvr>
  <p:transition spd="med">
    <p:dissolv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2" name="AutoShape 2"/>
          <p:cNvSpPr/>
          <p:nvPr/>
        </p:nvSpPr>
        <p:spPr>
          <a:xfrm rot="-5400000">
            <a:off x="4289985" y="-4289987"/>
            <a:ext cx="10551944" cy="19131917"/>
          </a:xfrm>
          <a:prstGeom prst="rect">
            <a:avLst/>
          </a:prstGeom>
          <a:solidFill>
            <a:srgbClr val="FFFFFF"/>
          </a:solidFill>
        </p:spPr>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16771">
            <a:off x="17407215" y="133158"/>
            <a:ext cx="1920183" cy="893758"/>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72256"/>
          <a:stretch>
            <a:fillRect/>
          </a:stretch>
        </p:blipFill>
        <p:spPr>
          <a:xfrm>
            <a:off x="7766242" y="-2781500"/>
            <a:ext cx="8057164" cy="2781499"/>
          </a:xfrm>
          <a:prstGeom prst="rect">
            <a:avLst/>
          </a:prstGeom>
        </p:spPr>
      </p:pic>
      <p:sp>
        <p:nvSpPr>
          <p:cNvPr id="28" name="TextBox 27">
            <a:extLst>
              <a:ext uri="{FF2B5EF4-FFF2-40B4-BE49-F238E27FC236}">
                <a16:creationId xmlns:a16="http://schemas.microsoft.com/office/drawing/2014/main" id="{E46EB03D-9716-4020-8334-2A4931E1D754}"/>
              </a:ext>
            </a:extLst>
          </p:cNvPr>
          <p:cNvSpPr txBox="1"/>
          <p:nvPr/>
        </p:nvSpPr>
        <p:spPr>
          <a:xfrm>
            <a:off x="1130047" y="411295"/>
            <a:ext cx="16820155" cy="665888"/>
          </a:xfrm>
          <a:prstGeom prst="rect">
            <a:avLst/>
          </a:prstGeom>
          <a:noFill/>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Times New Roman" panose="02020603050405020304" pitchFamily="18" charset="0"/>
                <a:cs typeface="+mn-cs"/>
              </a:rPr>
              <a:t>Câu </a:t>
            </a:r>
            <a:r>
              <a:rPr kumimoji="0" lang="en-US" sz="3200" b="1" i="0" u="none" strike="noStrike" kern="1200" cap="none" spc="0" normalizeH="0" baseline="0" noProof="0" dirty="0">
                <a:ln>
                  <a:noFill/>
                </a:ln>
                <a:solidFill>
                  <a:prstClr val="black"/>
                </a:solidFill>
                <a:effectLst/>
                <a:uLnTx/>
                <a:uFillTx/>
                <a:ea typeface="Times New Roman" panose="02020603050405020304" pitchFamily="18" charset="0"/>
                <a:cs typeface="+mn-cs"/>
              </a:rPr>
              <a:t>3</a:t>
            </a:r>
            <a:r>
              <a:rPr kumimoji="0" lang="vi-VN" sz="3200" b="1" i="0" u="none" strike="noStrike" kern="1200" cap="none" spc="0" normalizeH="0" baseline="0" noProof="0" dirty="0">
                <a:ln>
                  <a:noFill/>
                </a:ln>
                <a:solidFill>
                  <a:prstClr val="black"/>
                </a:solidFill>
                <a:effectLst/>
                <a:uLnTx/>
                <a:uFillTx/>
                <a:ea typeface="Times New Roman" panose="02020603050405020304" pitchFamily="18" charset="0"/>
                <a:cs typeface="+mn-cs"/>
              </a:rPr>
              <a:t>. </a:t>
            </a:r>
            <a:r>
              <a:rPr lang="vi-VN" sz="3200" dirty="0">
                <a:effectLst/>
                <a:ea typeface="Times New Roman" panose="02020603050405020304" pitchFamily="18" charset="0"/>
              </a:rPr>
              <a:t>Trình bày quá trình sinh trưởng sơ cấp và thứ cấp bằng cách hoàn thành bảng sau</a:t>
            </a:r>
            <a:r>
              <a:rPr lang="en-US" sz="3200" dirty="0">
                <a:effectLst/>
                <a:ea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ea typeface="Calibri" panose="020F0502020204030204" pitchFamily="34" charset="0"/>
              <a:cs typeface="+mn-cs"/>
            </a:endParaRPr>
          </a:p>
        </p:txBody>
      </p:sp>
      <p:graphicFrame>
        <p:nvGraphicFramePr>
          <p:cNvPr id="8" name="Table 7">
            <a:extLst>
              <a:ext uri="{FF2B5EF4-FFF2-40B4-BE49-F238E27FC236}">
                <a16:creationId xmlns:a16="http://schemas.microsoft.com/office/drawing/2014/main" id="{ED8ECF40-2ED1-4B59-8321-D8CF97DB994E}"/>
              </a:ext>
            </a:extLst>
          </p:cNvPr>
          <p:cNvGraphicFramePr>
            <a:graphicFrameLocks noGrp="1"/>
          </p:cNvGraphicFramePr>
          <p:nvPr>
            <p:extLst>
              <p:ext uri="{D42A27DB-BD31-4B8C-83A1-F6EECF244321}">
                <p14:modId xmlns:p14="http://schemas.microsoft.com/office/powerpoint/2010/main" val="261951462"/>
              </p:ext>
            </p:extLst>
          </p:nvPr>
        </p:nvGraphicFramePr>
        <p:xfrm>
          <a:off x="891382" y="1345982"/>
          <a:ext cx="17058820" cy="8941018"/>
        </p:xfrm>
        <a:graphic>
          <a:graphicData uri="http://schemas.openxmlformats.org/drawingml/2006/table">
            <a:tbl>
              <a:tblPr>
                <a:tableStyleId>{5C22544A-7EE6-4342-B048-85BDC9FD1C3A}</a:tableStyleId>
              </a:tblPr>
              <a:tblGrid>
                <a:gridCol w="3060960">
                  <a:extLst>
                    <a:ext uri="{9D8B030D-6E8A-4147-A177-3AD203B41FA5}">
                      <a16:colId xmlns:a16="http://schemas.microsoft.com/office/drawing/2014/main" val="3655324610"/>
                    </a:ext>
                  </a:extLst>
                </a:gridCol>
                <a:gridCol w="6921289">
                  <a:extLst>
                    <a:ext uri="{9D8B030D-6E8A-4147-A177-3AD203B41FA5}">
                      <a16:colId xmlns:a16="http://schemas.microsoft.com/office/drawing/2014/main" val="2857182660"/>
                    </a:ext>
                  </a:extLst>
                </a:gridCol>
                <a:gridCol w="7076571">
                  <a:extLst>
                    <a:ext uri="{9D8B030D-6E8A-4147-A177-3AD203B41FA5}">
                      <a16:colId xmlns:a16="http://schemas.microsoft.com/office/drawing/2014/main" val="1676128108"/>
                    </a:ext>
                  </a:extLst>
                </a:gridCol>
              </a:tblGrid>
              <a:tr h="839389">
                <a:tc>
                  <a:txBody>
                    <a:bodyPr/>
                    <a:lstStyle/>
                    <a:p>
                      <a:pPr marL="0" marR="0" algn="ctr">
                        <a:lnSpc>
                          <a:spcPct val="150000"/>
                        </a:lnSpc>
                        <a:spcBef>
                          <a:spcPts val="0"/>
                        </a:spcBef>
                        <a:spcAft>
                          <a:spcPts val="0"/>
                        </a:spcAft>
                      </a:pPr>
                      <a:r>
                        <a:rPr lang="vi-VN" sz="3200" b="1" dirty="0">
                          <a:effectLst/>
                        </a:rPr>
                        <a:t>Đặc điểm</a:t>
                      </a:r>
                      <a:endParaRPr lang="en-US" sz="3200" b="1" dirty="0">
                        <a:effectLst/>
                        <a:latin typeface="Calibri" panose="020F0502020204030204" pitchFamily="34" charset="0"/>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algn="ctr">
                        <a:lnSpc>
                          <a:spcPct val="150000"/>
                        </a:lnSpc>
                        <a:spcBef>
                          <a:spcPts val="0"/>
                        </a:spcBef>
                        <a:spcAft>
                          <a:spcPts val="0"/>
                        </a:spcAft>
                      </a:pPr>
                      <a:r>
                        <a:rPr lang="vi-VN" sz="3200" b="1" dirty="0">
                          <a:effectLst/>
                        </a:rPr>
                        <a:t>Sinh trưởng sơ cấp</a:t>
                      </a:r>
                      <a:endParaRPr lang="en-US" sz="3200" b="1" dirty="0">
                        <a:effectLst/>
                        <a:latin typeface="Calibri" panose="020F0502020204030204" pitchFamily="34" charset="0"/>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algn="ctr">
                        <a:lnSpc>
                          <a:spcPct val="150000"/>
                        </a:lnSpc>
                        <a:spcBef>
                          <a:spcPts val="0"/>
                        </a:spcBef>
                        <a:spcAft>
                          <a:spcPts val="0"/>
                        </a:spcAft>
                      </a:pPr>
                      <a:r>
                        <a:rPr lang="vi-VN" sz="3200" b="1" dirty="0">
                          <a:effectLst/>
                        </a:rPr>
                        <a:t>Sinh trưởng thứ cấp</a:t>
                      </a:r>
                      <a:endParaRPr lang="en-US" sz="3200" b="1" dirty="0">
                        <a:effectLst/>
                        <a:latin typeface="Calibri" panose="020F0502020204030204" pitchFamily="34" charset="0"/>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875966079"/>
                  </a:ext>
                </a:extLst>
              </a:tr>
              <a:tr h="3212433">
                <a:tc>
                  <a:txBody>
                    <a:bodyPr/>
                    <a:lstStyle/>
                    <a:p>
                      <a:pPr marL="0" marR="0" algn="ctr">
                        <a:lnSpc>
                          <a:spcPct val="150000"/>
                        </a:lnSpc>
                        <a:spcBef>
                          <a:spcPts val="0"/>
                        </a:spcBef>
                        <a:spcAft>
                          <a:spcPts val="0"/>
                        </a:spcAft>
                      </a:pPr>
                      <a:r>
                        <a:rPr lang="vi-VN" sz="3200" b="1" dirty="0">
                          <a:effectLst/>
                        </a:rPr>
                        <a:t>Khái niệm</a:t>
                      </a:r>
                      <a:endParaRPr lang="en-US" sz="3200" b="1" dirty="0">
                        <a:effectLst/>
                        <a:latin typeface="Calibri" panose="020F0502020204030204" pitchFamily="34" charset="0"/>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3200" dirty="0">
                        <a:effectLst/>
                        <a:latin typeface="Calibri" panose="020F0502020204030204" pitchFamily="34" charset="0"/>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3200" dirty="0">
                        <a:effectLst/>
                        <a:latin typeface="Calibri" panose="020F0502020204030204" pitchFamily="34" charset="0"/>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8430068"/>
                  </a:ext>
                </a:extLst>
              </a:tr>
              <a:tr h="903060">
                <a:tc>
                  <a:txBody>
                    <a:bodyPr/>
                    <a:lstStyle/>
                    <a:p>
                      <a:pPr marL="0" marR="0" algn="ctr">
                        <a:lnSpc>
                          <a:spcPct val="150000"/>
                        </a:lnSpc>
                        <a:spcBef>
                          <a:spcPts val="0"/>
                        </a:spcBef>
                        <a:spcAft>
                          <a:spcPts val="0"/>
                        </a:spcAft>
                      </a:pPr>
                      <a:r>
                        <a:rPr lang="vi-VN" sz="3200" b="1" dirty="0">
                          <a:effectLst/>
                        </a:rPr>
                        <a:t>Nơi diễn ra</a:t>
                      </a:r>
                      <a:endParaRPr lang="en-US" sz="3200" b="1" dirty="0">
                        <a:effectLst/>
                        <a:latin typeface="Calibri" panose="020F0502020204030204" pitchFamily="34" charset="0"/>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3200" dirty="0">
                        <a:effectLst/>
                        <a:latin typeface="Calibri" panose="020F0502020204030204" pitchFamily="34" charset="0"/>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3200" dirty="0">
                        <a:effectLst/>
                        <a:latin typeface="Calibri" panose="020F0502020204030204" pitchFamily="34" charset="0"/>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7438309"/>
                  </a:ext>
                </a:extLst>
              </a:tr>
              <a:tr h="1718141">
                <a:tc>
                  <a:txBody>
                    <a:bodyPr/>
                    <a:lstStyle/>
                    <a:p>
                      <a:pPr marL="0" marR="0" algn="ctr">
                        <a:lnSpc>
                          <a:spcPct val="150000"/>
                        </a:lnSpc>
                        <a:spcBef>
                          <a:spcPts val="0"/>
                        </a:spcBef>
                        <a:spcAft>
                          <a:spcPts val="0"/>
                        </a:spcAft>
                      </a:pPr>
                      <a:r>
                        <a:rPr lang="vi-VN" sz="3200" b="1" dirty="0">
                          <a:effectLst/>
                        </a:rPr>
                        <a:t>Mô phân sinh tham gia</a:t>
                      </a:r>
                      <a:endParaRPr lang="en-US" sz="3200" b="1" dirty="0">
                        <a:effectLst/>
                        <a:latin typeface="Calibri" panose="020F0502020204030204" pitchFamily="34" charset="0"/>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3200" dirty="0">
                        <a:effectLst/>
                        <a:latin typeface="Calibri" panose="020F0502020204030204" pitchFamily="34" charset="0"/>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3200" dirty="0">
                        <a:effectLst/>
                        <a:latin typeface="Calibri" panose="020F0502020204030204" pitchFamily="34" charset="0"/>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4397144"/>
                  </a:ext>
                </a:extLst>
              </a:tr>
              <a:tr h="1364935">
                <a:tc>
                  <a:txBody>
                    <a:bodyPr/>
                    <a:lstStyle/>
                    <a:p>
                      <a:pPr marL="0" marR="0" algn="ctr">
                        <a:lnSpc>
                          <a:spcPct val="150000"/>
                        </a:lnSpc>
                        <a:spcBef>
                          <a:spcPts val="0"/>
                        </a:spcBef>
                        <a:spcAft>
                          <a:spcPts val="0"/>
                        </a:spcAft>
                      </a:pPr>
                      <a:r>
                        <a:rPr lang="vi-VN" sz="3200" b="1" dirty="0">
                          <a:effectLst/>
                        </a:rPr>
                        <a:t>Kết quả</a:t>
                      </a:r>
                      <a:endParaRPr lang="en-US" sz="3200" b="1" dirty="0">
                        <a:effectLst/>
                        <a:latin typeface="Calibri" panose="020F0502020204030204" pitchFamily="34" charset="0"/>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3200">
                        <a:effectLst/>
                        <a:latin typeface="Calibri" panose="020F0502020204030204" pitchFamily="34" charset="0"/>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3200" dirty="0">
                        <a:effectLst/>
                        <a:latin typeface="Calibri" panose="020F0502020204030204" pitchFamily="34" charset="0"/>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8521511"/>
                  </a:ext>
                </a:extLst>
              </a:tr>
              <a:tr h="903060">
                <a:tc>
                  <a:txBody>
                    <a:bodyPr/>
                    <a:lstStyle/>
                    <a:p>
                      <a:pPr marL="0" marR="0" algn="ctr">
                        <a:lnSpc>
                          <a:spcPct val="150000"/>
                        </a:lnSpc>
                        <a:spcBef>
                          <a:spcPts val="0"/>
                        </a:spcBef>
                        <a:spcAft>
                          <a:spcPts val="0"/>
                        </a:spcAft>
                      </a:pPr>
                      <a:r>
                        <a:rPr lang="vi-VN" sz="3200" b="1" dirty="0">
                          <a:effectLst/>
                        </a:rPr>
                        <a:t>Có ở thực vật</a:t>
                      </a:r>
                      <a:endParaRPr lang="en-US" sz="3200" b="1" dirty="0">
                        <a:effectLst/>
                        <a:latin typeface="Calibri" panose="020F0502020204030204" pitchFamily="34" charset="0"/>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3200" dirty="0">
                        <a:effectLst/>
                        <a:latin typeface="Calibri" panose="020F0502020204030204" pitchFamily="34" charset="0"/>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3200" dirty="0">
                        <a:effectLst/>
                        <a:latin typeface="Calibri" panose="020F0502020204030204" pitchFamily="34" charset="0"/>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756227"/>
                  </a:ext>
                </a:extLst>
              </a:tr>
            </a:tbl>
          </a:graphicData>
        </a:graphic>
      </p:graphicFrame>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11031" y="8661840"/>
            <a:ext cx="1721746" cy="1920813"/>
          </a:xfrm>
          <a:prstGeom prst="rect">
            <a:avLst/>
          </a:prstGeom>
        </p:spPr>
      </p:pic>
    </p:spTree>
    <p:extLst>
      <p:ext uri="{BB962C8B-B14F-4D97-AF65-F5344CB8AC3E}">
        <p14:creationId xmlns:p14="http://schemas.microsoft.com/office/powerpoint/2010/main" val="1538340940"/>
      </p:ext>
    </p:extLst>
  </p:cSld>
  <p:clrMapOvr>
    <a:masterClrMapping/>
  </p:clrMapOvr>
  <p:transition spd="med">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134803" y="-3976554"/>
            <a:ext cx="10419473" cy="18240108"/>
          </a:xfrm>
          <a:prstGeom prst="roundRect">
            <a:avLst/>
          </a:prstGeom>
          <a:solidFill>
            <a:srgbClr val="FFFFFF"/>
          </a:solidFill>
        </p:spPr>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216771">
            <a:off x="16657021" y="658893"/>
            <a:ext cx="1920183" cy="893758"/>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2256"/>
          <a:stretch>
            <a:fillRect/>
          </a:stretch>
        </p:blipFill>
        <p:spPr>
          <a:xfrm>
            <a:off x="7766242" y="-2781500"/>
            <a:ext cx="8057164" cy="2781499"/>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99503" y="9422834"/>
            <a:ext cx="2133484" cy="2380155"/>
          </a:xfrm>
          <a:prstGeom prst="rect">
            <a:avLst/>
          </a:prstGeom>
        </p:spPr>
      </p:pic>
      <p:sp>
        <p:nvSpPr>
          <p:cNvPr id="19" name="TextBox 18">
            <a:extLst>
              <a:ext uri="{FF2B5EF4-FFF2-40B4-BE49-F238E27FC236}">
                <a16:creationId xmlns:a16="http://schemas.microsoft.com/office/drawing/2014/main" id="{DC5F39E6-9F71-4DB2-8990-94C8EAC6FABD}"/>
              </a:ext>
            </a:extLst>
          </p:cNvPr>
          <p:cNvSpPr txBox="1"/>
          <p:nvPr/>
        </p:nvSpPr>
        <p:spPr>
          <a:xfrm>
            <a:off x="6057900" y="182388"/>
            <a:ext cx="6172200" cy="707886"/>
          </a:xfrm>
          <a:prstGeom prst="rect">
            <a:avLst/>
          </a:prstGeom>
          <a:noFill/>
        </p:spPr>
        <p:txBody>
          <a:bodyPr wrap="square" rtlCol="0">
            <a:spAutoFit/>
          </a:bodyPr>
          <a:lstStyle/>
          <a:p>
            <a:pPr algn="ctr"/>
            <a:r>
              <a:rPr lang="en-US" sz="4000" b="1" dirty="0">
                <a:solidFill>
                  <a:srgbClr val="C00000"/>
                </a:solidFill>
              </a:rPr>
              <a:t>PHIẾU HỌC TẬP SỐ 1</a:t>
            </a:r>
          </a:p>
        </p:txBody>
      </p:sp>
      <p:sp>
        <p:nvSpPr>
          <p:cNvPr id="25" name="TextBox 24">
            <a:extLst>
              <a:ext uri="{FF2B5EF4-FFF2-40B4-BE49-F238E27FC236}">
                <a16:creationId xmlns:a16="http://schemas.microsoft.com/office/drawing/2014/main" id="{70407477-C83B-49DB-A49E-10E97B723372}"/>
              </a:ext>
            </a:extLst>
          </p:cNvPr>
          <p:cNvSpPr txBox="1"/>
          <p:nvPr/>
        </p:nvSpPr>
        <p:spPr>
          <a:xfrm>
            <a:off x="2482562" y="816721"/>
            <a:ext cx="14024898" cy="1651671"/>
          </a:xfrm>
          <a:prstGeom prst="rect">
            <a:avLst/>
          </a:prstGeom>
          <a:noFill/>
        </p:spPr>
        <p:txBody>
          <a:bodyPr wrap="square">
            <a:spAutoFit/>
          </a:bodyPr>
          <a:lstStyle/>
          <a:p>
            <a:pPr marL="0" marR="0" algn="ctr">
              <a:lnSpc>
                <a:spcPct val="150000"/>
              </a:lnSpc>
              <a:spcBef>
                <a:spcPts val="0"/>
              </a:spcBef>
              <a:spcAft>
                <a:spcPts val="0"/>
              </a:spcAft>
            </a:pPr>
            <a:r>
              <a:rPr lang="vi-VN" sz="3600" b="1" dirty="0">
                <a:effectLst/>
                <a:ea typeface="Times New Roman" panose="02020603050405020304" pitchFamily="18" charset="0"/>
              </a:rPr>
              <a:t>Đặc điểm sinh trưởng và phát triển ở thực vật, mô phân sinh, sinh trưởng sơ cấp và thứ cấp ở thực vật</a:t>
            </a:r>
            <a:endParaRPr lang="en-US" sz="3600" dirty="0">
              <a:effectLst/>
              <a:ea typeface="Calibri" panose="020F0502020204030204" pitchFamily="34" charset="0"/>
            </a:endParaRPr>
          </a:p>
        </p:txBody>
      </p:sp>
      <p:sp>
        <p:nvSpPr>
          <p:cNvPr id="28" name="TextBox 27">
            <a:extLst>
              <a:ext uri="{FF2B5EF4-FFF2-40B4-BE49-F238E27FC236}">
                <a16:creationId xmlns:a16="http://schemas.microsoft.com/office/drawing/2014/main" id="{E46EB03D-9716-4020-8334-2A4931E1D754}"/>
              </a:ext>
            </a:extLst>
          </p:cNvPr>
          <p:cNvSpPr txBox="1"/>
          <p:nvPr/>
        </p:nvSpPr>
        <p:spPr>
          <a:xfrm>
            <a:off x="934480" y="2512097"/>
            <a:ext cx="16419040" cy="739754"/>
          </a:xfrm>
          <a:prstGeom prst="rect">
            <a:avLst/>
          </a:prstGeom>
          <a:noFill/>
        </p:spPr>
        <p:txBody>
          <a:bodyPr wrap="square">
            <a:spAutoFit/>
          </a:bodyPr>
          <a:lstStyle/>
          <a:p>
            <a:pPr marL="0" marR="0" algn="just">
              <a:lnSpc>
                <a:spcPct val="150000"/>
              </a:lnSpc>
              <a:spcBef>
                <a:spcPts val="0"/>
              </a:spcBef>
              <a:spcAft>
                <a:spcPts val="0"/>
              </a:spcAft>
            </a:pPr>
            <a:r>
              <a:rPr lang="vi-VN" sz="3200" b="1" dirty="0">
                <a:effectLst/>
                <a:ea typeface="Times New Roman" panose="02020603050405020304" pitchFamily="18" charset="0"/>
              </a:rPr>
              <a:t>Câu 1. </a:t>
            </a:r>
            <a:r>
              <a:rPr lang="vi-VN" sz="3200" dirty="0">
                <a:effectLst/>
                <a:ea typeface="Times New Roman" panose="02020603050405020304" pitchFamily="18" charset="0"/>
              </a:rPr>
              <a:t>Sinh trưởng và phát triển ở thực vật có những đặc điểm gì?</a:t>
            </a:r>
            <a:endParaRPr lang="en-US" sz="3200" dirty="0">
              <a:effectLst/>
              <a:ea typeface="Calibri" panose="020F0502020204030204" pitchFamily="34" charset="0"/>
            </a:endParaRPr>
          </a:p>
        </p:txBody>
      </p:sp>
      <p:sp>
        <p:nvSpPr>
          <p:cNvPr id="29" name="TextBox 28">
            <a:extLst>
              <a:ext uri="{FF2B5EF4-FFF2-40B4-BE49-F238E27FC236}">
                <a16:creationId xmlns:a16="http://schemas.microsoft.com/office/drawing/2014/main" id="{43131DC5-2561-4618-B43B-CEE0464EBBE1}"/>
              </a:ext>
            </a:extLst>
          </p:cNvPr>
          <p:cNvSpPr txBox="1"/>
          <p:nvPr/>
        </p:nvSpPr>
        <p:spPr>
          <a:xfrm>
            <a:off x="934480" y="6410203"/>
            <a:ext cx="16419040" cy="1478418"/>
          </a:xfrm>
          <a:prstGeom prst="rect">
            <a:avLst/>
          </a:prstGeom>
          <a:noFill/>
        </p:spPr>
        <p:txBody>
          <a:bodyPr wrap="square">
            <a:spAutoFit/>
          </a:bodyPr>
          <a:lstStyle/>
          <a:p>
            <a:pPr marL="0" marR="0" algn="just">
              <a:lnSpc>
                <a:spcPct val="150000"/>
              </a:lnSpc>
              <a:spcBef>
                <a:spcPts val="0"/>
              </a:spcBef>
              <a:spcAft>
                <a:spcPts val="0"/>
              </a:spcAft>
            </a:pPr>
            <a:r>
              <a:rPr lang="vi-VN" sz="3200" b="1" dirty="0">
                <a:effectLst/>
                <a:ea typeface="Times New Roman" panose="02020603050405020304" pitchFamily="18" charset="0"/>
              </a:rPr>
              <a:t>Câu 2. </a:t>
            </a:r>
            <a:r>
              <a:rPr lang="vi-VN" sz="3200" dirty="0">
                <a:effectLst/>
                <a:ea typeface="Times New Roman" panose="02020603050405020304" pitchFamily="18" charset="0"/>
              </a:rPr>
              <a:t>Mô phân sinh là gì? Mô phân sinh có vai trò như thế nào đối với sinh trưởng thực vật? Trình bày đặc điểm của mỗi loại mô phân sinh.</a:t>
            </a:r>
            <a:endParaRPr lang="en-US" sz="3200" dirty="0">
              <a:effectLst/>
              <a:ea typeface="Calibri" panose="020F0502020204030204" pitchFamily="34" charset="0"/>
            </a:endParaRPr>
          </a:p>
        </p:txBody>
      </p:sp>
      <p:sp>
        <p:nvSpPr>
          <p:cNvPr id="3" name="TextBox 2">
            <a:extLst>
              <a:ext uri="{FF2B5EF4-FFF2-40B4-BE49-F238E27FC236}">
                <a16:creationId xmlns:a16="http://schemas.microsoft.com/office/drawing/2014/main" id="{05D0EEA8-A6A7-4EC1-A45D-87ADB23A9376}"/>
              </a:ext>
            </a:extLst>
          </p:cNvPr>
          <p:cNvSpPr txBox="1"/>
          <p:nvPr/>
        </p:nvSpPr>
        <p:spPr>
          <a:xfrm>
            <a:off x="934480" y="3373785"/>
            <a:ext cx="16820120" cy="3539430"/>
          </a:xfrm>
          <a:prstGeom prst="rect">
            <a:avLst/>
          </a:prstGeom>
          <a:noFill/>
        </p:spPr>
        <p:txBody>
          <a:bodyPr wrap="square" rtlCol="0">
            <a:spAutoFit/>
          </a:bodyPr>
          <a:lstStyle/>
          <a:p>
            <a:pPr marL="0" marR="0" algn="just">
              <a:lnSpc>
                <a:spcPct val="150000"/>
              </a:lnSpc>
              <a:spcBef>
                <a:spcPts val="0"/>
              </a:spcBef>
              <a:spcAft>
                <a:spcPts val="0"/>
              </a:spcAft>
            </a:pPr>
            <a:r>
              <a:rPr lang="vi-VN" sz="3200" dirty="0">
                <a:solidFill>
                  <a:srgbClr val="0070C0"/>
                </a:solidFill>
                <a:effectLst/>
                <a:ea typeface="Times New Roman" panose="02020603050405020304" pitchFamily="18" charset="0"/>
              </a:rPr>
              <a:t>- Bắt đầu trong các mô phân sinh, diễn ra tại một số vị trí, cơ quan xác định và có thể diễn ra trong suốt vòng đời của cây.</a:t>
            </a:r>
            <a:endParaRPr lang="en-US" sz="3200" dirty="0">
              <a:solidFill>
                <a:srgbClr val="0070C0"/>
              </a:solidFill>
              <a:effectLst/>
              <a:ea typeface="Calibri" panose="020F0502020204030204" pitchFamily="34" charset="0"/>
            </a:endParaRPr>
          </a:p>
          <a:p>
            <a:pPr marL="0" marR="0" algn="just">
              <a:lnSpc>
                <a:spcPct val="150000"/>
              </a:lnSpc>
              <a:spcBef>
                <a:spcPts val="0"/>
              </a:spcBef>
              <a:spcAft>
                <a:spcPts val="0"/>
              </a:spcAft>
            </a:pPr>
            <a:r>
              <a:rPr lang="vi-VN" sz="3200" dirty="0">
                <a:solidFill>
                  <a:srgbClr val="0070C0"/>
                </a:solidFill>
                <a:effectLst/>
                <a:ea typeface="Times New Roman" panose="02020603050405020304" pitchFamily="18" charset="0"/>
              </a:rPr>
              <a:t>- Cơ sở: quá trình nguyên phân của tế bào phân sinh, sự kéo dài và biệt hóa tế bào.</a:t>
            </a:r>
            <a:endParaRPr lang="en-US" sz="3200" dirty="0">
              <a:solidFill>
                <a:srgbClr val="0070C0"/>
              </a:solidFill>
              <a:effectLst/>
              <a:ea typeface="Calibri" panose="020F0502020204030204" pitchFamily="34" charset="0"/>
            </a:endParaRPr>
          </a:p>
          <a:p>
            <a:pPr marL="0" marR="0" algn="just">
              <a:lnSpc>
                <a:spcPct val="150000"/>
              </a:lnSpc>
              <a:spcBef>
                <a:spcPts val="0"/>
              </a:spcBef>
              <a:spcAft>
                <a:spcPts val="0"/>
              </a:spcAft>
            </a:pPr>
            <a:r>
              <a:rPr lang="vi-VN" sz="3200" dirty="0">
                <a:solidFill>
                  <a:srgbClr val="0070C0"/>
                </a:solidFill>
                <a:effectLst/>
                <a:ea typeface="Times New Roman" panose="02020603050405020304" pitchFamily="18" charset="0"/>
              </a:rPr>
              <a:t>- Gồm sinh trưởng sơ cấp và sinh trưởng thứ cấp.</a:t>
            </a:r>
            <a:endParaRPr lang="en-US" sz="3200" dirty="0">
              <a:solidFill>
                <a:srgbClr val="0070C0"/>
              </a:solidFill>
              <a:effectLst/>
              <a:ea typeface="Calibri" panose="020F0502020204030204" pitchFamily="34" charset="0"/>
            </a:endParaRPr>
          </a:p>
          <a:p>
            <a:endParaRPr lang="en-US" sz="3200" dirty="0"/>
          </a:p>
        </p:txBody>
      </p:sp>
      <p:sp>
        <p:nvSpPr>
          <p:cNvPr id="12" name="TextBox 11">
            <a:extLst>
              <a:ext uri="{FF2B5EF4-FFF2-40B4-BE49-F238E27FC236}">
                <a16:creationId xmlns:a16="http://schemas.microsoft.com/office/drawing/2014/main" id="{AB4BE41B-808E-4A4C-B49A-0F893E232BF1}"/>
              </a:ext>
            </a:extLst>
          </p:cNvPr>
          <p:cNvSpPr txBox="1"/>
          <p:nvPr/>
        </p:nvSpPr>
        <p:spPr>
          <a:xfrm>
            <a:off x="934480" y="8015380"/>
            <a:ext cx="16820120" cy="2217082"/>
          </a:xfrm>
          <a:prstGeom prst="rect">
            <a:avLst/>
          </a:prstGeom>
          <a:noFill/>
        </p:spPr>
        <p:txBody>
          <a:bodyPr wrap="square" rtlCol="0">
            <a:spAutoFit/>
          </a:bodyPr>
          <a:lstStyle/>
          <a:p>
            <a:pPr algn="just">
              <a:lnSpc>
                <a:spcPct val="150000"/>
              </a:lnSpc>
            </a:pPr>
            <a:r>
              <a:rPr lang="vi-VN" sz="3200" dirty="0">
                <a:solidFill>
                  <a:srgbClr val="0070C0"/>
                </a:solidFill>
                <a:ea typeface="Times New Roman" panose="02020603050405020304" pitchFamily="18" charset="0"/>
              </a:rPr>
              <a:t>- Mô phân sinh là nhóm các tế bào chưa phân hóa, có khả năng phân chia liên tục.</a:t>
            </a:r>
            <a:endParaRPr lang="en-US" sz="3200" dirty="0">
              <a:solidFill>
                <a:srgbClr val="0070C0"/>
              </a:solidFill>
              <a:ea typeface="Calibri" panose="020F0502020204030204" pitchFamily="34" charset="0"/>
            </a:endParaRPr>
          </a:p>
          <a:p>
            <a:pPr algn="just">
              <a:lnSpc>
                <a:spcPct val="150000"/>
              </a:lnSpc>
            </a:pPr>
            <a:r>
              <a:rPr lang="vi-VN" sz="3200" dirty="0">
                <a:solidFill>
                  <a:srgbClr val="0070C0"/>
                </a:solidFill>
                <a:ea typeface="Times New Roman" panose="02020603050405020304" pitchFamily="18" charset="0"/>
              </a:rPr>
              <a:t>- Có ba loại mô phân sinh: mô phân sinh đỉnh, mô phân sinh bên, mô phân sinh lóng.</a:t>
            </a:r>
            <a:endParaRPr lang="en-US" sz="3200" dirty="0">
              <a:solidFill>
                <a:srgbClr val="0070C0"/>
              </a:solidFill>
              <a:ea typeface="Calibri" panose="020F0502020204030204" pitchFamily="34" charset="0"/>
            </a:endParaRPr>
          </a:p>
          <a:p>
            <a:pPr algn="just">
              <a:lnSpc>
                <a:spcPct val="150000"/>
              </a:lnSpc>
            </a:pPr>
            <a:r>
              <a:rPr lang="vi-VN" sz="3200" dirty="0">
                <a:solidFill>
                  <a:srgbClr val="0070C0"/>
                </a:solidFill>
                <a:ea typeface="Times New Roman" panose="02020603050405020304" pitchFamily="18" charset="0"/>
              </a:rPr>
              <a:t>- Vai trò: hoạt động của mô phân sinh là cơ sở sinh trưởng của thực vật.</a:t>
            </a:r>
            <a:endParaRPr lang="en-US" sz="3200" dirty="0">
              <a:solidFill>
                <a:srgbClr val="0070C0"/>
              </a:solidFill>
              <a:ea typeface="Calibri" panose="020F0502020204030204" pitchFamily="34" charset="0"/>
            </a:endParaRPr>
          </a:p>
        </p:txBody>
      </p:sp>
    </p:spTree>
    <p:extLst>
      <p:ext uri="{BB962C8B-B14F-4D97-AF65-F5344CB8AC3E}">
        <p14:creationId xmlns:p14="http://schemas.microsoft.com/office/powerpoint/2010/main" val="213187905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2" name="AutoShape 2"/>
          <p:cNvSpPr/>
          <p:nvPr/>
        </p:nvSpPr>
        <p:spPr>
          <a:xfrm rot="-5400000">
            <a:off x="4289987" y="-4289986"/>
            <a:ext cx="10551944" cy="19131917"/>
          </a:xfrm>
          <a:prstGeom prst="roundRect">
            <a:avLst/>
          </a:prstGeom>
          <a:solidFill>
            <a:srgbClr val="FFFFFF"/>
          </a:solidFill>
        </p:spPr>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216771">
            <a:off x="17021670" y="-129181"/>
            <a:ext cx="1920183" cy="893758"/>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2256"/>
          <a:stretch>
            <a:fillRect/>
          </a:stretch>
        </p:blipFill>
        <p:spPr>
          <a:xfrm>
            <a:off x="7766242" y="-2781500"/>
            <a:ext cx="8057164" cy="2781499"/>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9632" y="9715500"/>
            <a:ext cx="2133484" cy="2380155"/>
          </a:xfrm>
          <a:prstGeom prst="rect">
            <a:avLst/>
          </a:prstGeom>
        </p:spPr>
      </p:pic>
      <p:graphicFrame>
        <p:nvGraphicFramePr>
          <p:cNvPr id="10" name="Table 9">
            <a:extLst>
              <a:ext uri="{FF2B5EF4-FFF2-40B4-BE49-F238E27FC236}">
                <a16:creationId xmlns:a16="http://schemas.microsoft.com/office/drawing/2014/main" id="{B65D3A3A-2523-4809-A3B8-74E755B930C2}"/>
              </a:ext>
            </a:extLst>
          </p:cNvPr>
          <p:cNvGraphicFramePr>
            <a:graphicFrameLocks noGrp="1"/>
          </p:cNvGraphicFramePr>
          <p:nvPr>
            <p:extLst>
              <p:ext uri="{D42A27DB-BD31-4B8C-83A1-F6EECF244321}">
                <p14:modId xmlns:p14="http://schemas.microsoft.com/office/powerpoint/2010/main" val="1647455916"/>
              </p:ext>
            </p:extLst>
          </p:nvPr>
        </p:nvGraphicFramePr>
        <p:xfrm>
          <a:off x="822569" y="826272"/>
          <a:ext cx="16786305" cy="9540172"/>
        </p:xfrm>
        <a:graphic>
          <a:graphicData uri="http://schemas.openxmlformats.org/drawingml/2006/table">
            <a:tbl>
              <a:tblPr>
                <a:tableStyleId>{5C22544A-7EE6-4342-B048-85BDC9FD1C3A}</a:tableStyleId>
              </a:tblPr>
              <a:tblGrid>
                <a:gridCol w="2859261">
                  <a:extLst>
                    <a:ext uri="{9D8B030D-6E8A-4147-A177-3AD203B41FA5}">
                      <a16:colId xmlns:a16="http://schemas.microsoft.com/office/drawing/2014/main" val="3655324610"/>
                    </a:ext>
                  </a:extLst>
                </a:gridCol>
                <a:gridCol w="6963522">
                  <a:extLst>
                    <a:ext uri="{9D8B030D-6E8A-4147-A177-3AD203B41FA5}">
                      <a16:colId xmlns:a16="http://schemas.microsoft.com/office/drawing/2014/main" val="2857182660"/>
                    </a:ext>
                  </a:extLst>
                </a:gridCol>
                <a:gridCol w="6963522">
                  <a:extLst>
                    <a:ext uri="{9D8B030D-6E8A-4147-A177-3AD203B41FA5}">
                      <a16:colId xmlns:a16="http://schemas.microsoft.com/office/drawing/2014/main" val="1676128108"/>
                    </a:ext>
                  </a:extLst>
                </a:gridCol>
              </a:tblGrid>
              <a:tr h="457102">
                <a:tc>
                  <a:txBody>
                    <a:bodyPr/>
                    <a:lstStyle/>
                    <a:p>
                      <a:pPr marL="0" marR="0" algn="ctr">
                        <a:lnSpc>
                          <a:spcPct val="150000"/>
                        </a:lnSpc>
                        <a:spcBef>
                          <a:spcPts val="0"/>
                        </a:spcBef>
                        <a:spcAft>
                          <a:spcPts val="0"/>
                        </a:spcAft>
                      </a:pPr>
                      <a:r>
                        <a:rPr lang="vi-VN" sz="3200" b="1" dirty="0">
                          <a:effectLst/>
                        </a:rPr>
                        <a:t>Đặc điểm</a:t>
                      </a:r>
                      <a:endParaRPr lang="en-US" sz="3200" b="1" dirty="0">
                        <a:effectLst/>
                        <a:latin typeface="Calibri" panose="020F0502020204030204" pitchFamily="34" charset="0"/>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algn="ctr">
                        <a:lnSpc>
                          <a:spcPct val="150000"/>
                        </a:lnSpc>
                        <a:spcBef>
                          <a:spcPts val="0"/>
                        </a:spcBef>
                        <a:spcAft>
                          <a:spcPts val="0"/>
                        </a:spcAft>
                      </a:pPr>
                      <a:r>
                        <a:rPr lang="vi-VN" sz="3200" b="1" dirty="0">
                          <a:effectLst/>
                        </a:rPr>
                        <a:t>Sinh trưởng sơ cấp</a:t>
                      </a:r>
                      <a:endParaRPr lang="en-US" sz="3200" b="1" dirty="0">
                        <a:effectLst/>
                        <a:latin typeface="Calibri" panose="020F0502020204030204" pitchFamily="34" charset="0"/>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algn="ctr">
                        <a:lnSpc>
                          <a:spcPct val="150000"/>
                        </a:lnSpc>
                        <a:spcBef>
                          <a:spcPts val="0"/>
                        </a:spcBef>
                        <a:spcAft>
                          <a:spcPts val="0"/>
                        </a:spcAft>
                      </a:pPr>
                      <a:r>
                        <a:rPr lang="vi-VN" sz="3200" b="1" dirty="0">
                          <a:effectLst/>
                        </a:rPr>
                        <a:t>Sinh trưởng thứ cấp</a:t>
                      </a:r>
                      <a:endParaRPr lang="en-US" sz="3200" b="1" dirty="0">
                        <a:effectLst/>
                        <a:latin typeface="Calibri" panose="020F0502020204030204" pitchFamily="34" charset="0"/>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875966079"/>
                  </a:ext>
                </a:extLst>
              </a:tr>
              <a:tr h="2849794">
                <a:tc>
                  <a:txBody>
                    <a:bodyPr/>
                    <a:lstStyle/>
                    <a:p>
                      <a:pPr marL="0" marR="0" algn="ctr">
                        <a:lnSpc>
                          <a:spcPct val="150000"/>
                        </a:lnSpc>
                        <a:spcBef>
                          <a:spcPts val="0"/>
                        </a:spcBef>
                        <a:spcAft>
                          <a:spcPts val="0"/>
                        </a:spcAft>
                      </a:pPr>
                      <a:r>
                        <a:rPr lang="vi-VN" sz="3200" b="1" dirty="0">
                          <a:effectLst/>
                        </a:rPr>
                        <a:t>Khái niệm</a:t>
                      </a:r>
                      <a:endParaRPr lang="en-US" sz="3200" b="1" dirty="0">
                        <a:effectLst/>
                        <a:latin typeface="Calibri" panose="020F0502020204030204" pitchFamily="34" charset="0"/>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3200" dirty="0">
                        <a:effectLst/>
                        <a:latin typeface="Calibri" panose="020F0502020204030204" pitchFamily="34" charset="0"/>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3200"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0"/>
                        </a:spcAft>
                      </a:pPr>
                      <a:endParaRPr lang="en-US" sz="3200"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0"/>
                        </a:spcAft>
                      </a:pPr>
                      <a:endParaRPr lang="en-US" sz="3200"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0"/>
                        </a:spcAft>
                      </a:pPr>
                      <a:endParaRPr lang="en-US" sz="3200"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0"/>
                        </a:spcAft>
                      </a:pPr>
                      <a:endParaRPr lang="en-US" sz="3200" dirty="0">
                        <a:effectLst/>
                        <a:latin typeface="Calibri" panose="020F0502020204030204" pitchFamily="34" charset="0"/>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8430068"/>
                  </a:ext>
                </a:extLst>
              </a:tr>
              <a:tr h="935641">
                <a:tc>
                  <a:txBody>
                    <a:bodyPr/>
                    <a:lstStyle/>
                    <a:p>
                      <a:pPr marL="0" marR="0" algn="ctr">
                        <a:lnSpc>
                          <a:spcPct val="150000"/>
                        </a:lnSpc>
                        <a:spcBef>
                          <a:spcPts val="0"/>
                        </a:spcBef>
                        <a:spcAft>
                          <a:spcPts val="0"/>
                        </a:spcAft>
                      </a:pPr>
                      <a:r>
                        <a:rPr lang="vi-VN" sz="3200" b="1" dirty="0">
                          <a:effectLst/>
                        </a:rPr>
                        <a:t>Nơi diễn ra</a:t>
                      </a:r>
                      <a:endParaRPr lang="en-US" sz="3200" b="1" dirty="0">
                        <a:effectLst/>
                        <a:latin typeface="Calibri" panose="020F0502020204030204" pitchFamily="34" charset="0"/>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3200" dirty="0">
                        <a:effectLst/>
                        <a:latin typeface="Calibri" panose="020F0502020204030204" pitchFamily="34" charset="0"/>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3200"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0"/>
                        </a:spcAft>
                      </a:pPr>
                      <a:endParaRPr lang="en-US" sz="3200" dirty="0">
                        <a:effectLst/>
                        <a:latin typeface="Calibri" panose="020F0502020204030204" pitchFamily="34" charset="0"/>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7438309"/>
                  </a:ext>
                </a:extLst>
              </a:tr>
              <a:tr h="1414179">
                <a:tc>
                  <a:txBody>
                    <a:bodyPr/>
                    <a:lstStyle/>
                    <a:p>
                      <a:pPr marL="0" marR="0" algn="ctr">
                        <a:lnSpc>
                          <a:spcPct val="150000"/>
                        </a:lnSpc>
                        <a:spcBef>
                          <a:spcPts val="0"/>
                        </a:spcBef>
                        <a:spcAft>
                          <a:spcPts val="0"/>
                        </a:spcAft>
                      </a:pPr>
                      <a:r>
                        <a:rPr lang="vi-VN" sz="3200" b="1" dirty="0">
                          <a:effectLst/>
                        </a:rPr>
                        <a:t>Mô phân sinh tham gia</a:t>
                      </a:r>
                      <a:endParaRPr lang="en-US" sz="3200" b="1" dirty="0">
                        <a:effectLst/>
                        <a:latin typeface="Calibri" panose="020F0502020204030204" pitchFamily="34" charset="0"/>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3200" dirty="0">
                        <a:effectLst/>
                        <a:latin typeface="Calibri" panose="020F0502020204030204" pitchFamily="34" charset="0"/>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3200" dirty="0">
                        <a:effectLst/>
                        <a:latin typeface="Calibri" panose="020F0502020204030204" pitchFamily="34" charset="0"/>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4397144"/>
                  </a:ext>
                </a:extLst>
              </a:tr>
              <a:tr h="1414179">
                <a:tc>
                  <a:txBody>
                    <a:bodyPr/>
                    <a:lstStyle/>
                    <a:p>
                      <a:pPr marL="0" marR="0" algn="ctr">
                        <a:lnSpc>
                          <a:spcPct val="150000"/>
                        </a:lnSpc>
                        <a:spcBef>
                          <a:spcPts val="0"/>
                        </a:spcBef>
                        <a:spcAft>
                          <a:spcPts val="0"/>
                        </a:spcAft>
                      </a:pPr>
                      <a:r>
                        <a:rPr lang="vi-VN" sz="3200" b="1" dirty="0">
                          <a:effectLst/>
                        </a:rPr>
                        <a:t>Kết quả</a:t>
                      </a:r>
                      <a:endParaRPr lang="en-US" sz="3200" b="1" dirty="0">
                        <a:effectLst/>
                        <a:latin typeface="Calibri" panose="020F0502020204030204" pitchFamily="34" charset="0"/>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50000"/>
                        </a:lnSpc>
                        <a:spcBef>
                          <a:spcPts val="0"/>
                        </a:spcBef>
                        <a:spcAft>
                          <a:spcPts val="0"/>
                        </a:spcAft>
                      </a:pPr>
                      <a:endParaRPr lang="en-US" sz="3200" dirty="0">
                        <a:effectLst/>
                        <a:latin typeface="Calibri" panose="020F0502020204030204" pitchFamily="34" charset="0"/>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3200" dirty="0">
                        <a:effectLst/>
                        <a:latin typeface="Calibri" panose="020F0502020204030204" pitchFamily="34" charset="0"/>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8521511"/>
                  </a:ext>
                </a:extLst>
              </a:tr>
              <a:tr h="935641">
                <a:tc>
                  <a:txBody>
                    <a:bodyPr/>
                    <a:lstStyle/>
                    <a:p>
                      <a:pPr marL="0" marR="0" algn="ctr">
                        <a:lnSpc>
                          <a:spcPct val="150000"/>
                        </a:lnSpc>
                        <a:spcBef>
                          <a:spcPts val="0"/>
                        </a:spcBef>
                        <a:spcAft>
                          <a:spcPts val="0"/>
                        </a:spcAft>
                      </a:pPr>
                      <a:r>
                        <a:rPr lang="vi-VN" sz="3200" b="1" dirty="0">
                          <a:effectLst/>
                        </a:rPr>
                        <a:t>Có ở thực vật</a:t>
                      </a:r>
                      <a:endParaRPr lang="en-US" sz="3200" b="1" dirty="0">
                        <a:effectLst/>
                        <a:latin typeface="Calibri" panose="020F0502020204030204" pitchFamily="34" charset="0"/>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3200" dirty="0">
                        <a:effectLst/>
                        <a:latin typeface="Calibri" panose="020F0502020204030204" pitchFamily="34" charset="0"/>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3200" dirty="0">
                        <a:effectLst/>
                        <a:latin typeface="Calibri" panose="020F0502020204030204" pitchFamily="34" charset="0"/>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756227"/>
                  </a:ext>
                </a:extLst>
              </a:tr>
            </a:tbl>
          </a:graphicData>
        </a:graphic>
      </p:graphicFrame>
      <p:sp>
        <p:nvSpPr>
          <p:cNvPr id="12" name="TextBox 11">
            <a:extLst>
              <a:ext uri="{FF2B5EF4-FFF2-40B4-BE49-F238E27FC236}">
                <a16:creationId xmlns:a16="http://schemas.microsoft.com/office/drawing/2014/main" id="{50181E7B-13B5-42AD-9D90-386FC6C08F28}"/>
              </a:ext>
            </a:extLst>
          </p:cNvPr>
          <p:cNvSpPr txBox="1"/>
          <p:nvPr/>
        </p:nvSpPr>
        <p:spPr>
          <a:xfrm>
            <a:off x="788719" y="-15246"/>
            <a:ext cx="16820155" cy="665888"/>
          </a:xfrm>
          <a:prstGeom prst="rect">
            <a:avLst/>
          </a:prstGeom>
          <a:noFill/>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Times New Roman" panose="02020603050405020304" pitchFamily="18" charset="0"/>
                <a:cs typeface="+mn-cs"/>
              </a:rPr>
              <a:t>Câu </a:t>
            </a:r>
            <a:r>
              <a:rPr kumimoji="0" lang="en-US" sz="3200" b="1" i="0" u="none" strike="noStrike" kern="1200" cap="none" spc="0" normalizeH="0" baseline="0" noProof="0" dirty="0">
                <a:ln>
                  <a:noFill/>
                </a:ln>
                <a:solidFill>
                  <a:prstClr val="black"/>
                </a:solidFill>
                <a:effectLst/>
                <a:uLnTx/>
                <a:uFillTx/>
                <a:ea typeface="Times New Roman" panose="02020603050405020304" pitchFamily="18" charset="0"/>
                <a:cs typeface="+mn-cs"/>
              </a:rPr>
              <a:t>3</a:t>
            </a:r>
            <a:r>
              <a:rPr kumimoji="0" lang="vi-VN" sz="3200" b="1" i="0" u="none" strike="noStrike" kern="1200" cap="none" spc="0" normalizeH="0" baseline="0" noProof="0" dirty="0">
                <a:ln>
                  <a:noFill/>
                </a:ln>
                <a:solidFill>
                  <a:prstClr val="black"/>
                </a:solidFill>
                <a:effectLst/>
                <a:uLnTx/>
                <a:uFillTx/>
                <a:ea typeface="Times New Roman" panose="02020603050405020304" pitchFamily="18" charset="0"/>
                <a:cs typeface="+mn-cs"/>
              </a:rPr>
              <a:t>. </a:t>
            </a:r>
            <a:r>
              <a:rPr lang="vi-VN" sz="3200" dirty="0">
                <a:effectLst/>
                <a:ea typeface="Times New Roman" panose="02020603050405020304" pitchFamily="18" charset="0"/>
              </a:rPr>
              <a:t>Trình bày quá trình sinh trưởng sơ cấp và thứ cấp bằng cách hoàn thành bảng sau</a:t>
            </a:r>
            <a:r>
              <a:rPr lang="en-US" sz="3200" dirty="0">
                <a:effectLst/>
                <a:ea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ea typeface="Calibri" panose="020F0502020204030204" pitchFamily="34" charset="0"/>
              <a:cs typeface="+mn-cs"/>
            </a:endParaRPr>
          </a:p>
        </p:txBody>
      </p:sp>
      <p:sp>
        <p:nvSpPr>
          <p:cNvPr id="3" name="TextBox 2">
            <a:extLst>
              <a:ext uri="{FF2B5EF4-FFF2-40B4-BE49-F238E27FC236}">
                <a16:creationId xmlns:a16="http://schemas.microsoft.com/office/drawing/2014/main" id="{19222888-1577-4AB9-A3DB-36911714EA59}"/>
              </a:ext>
            </a:extLst>
          </p:cNvPr>
          <p:cNvSpPr txBox="1"/>
          <p:nvPr/>
        </p:nvSpPr>
        <p:spPr>
          <a:xfrm>
            <a:off x="3810000" y="1736116"/>
            <a:ext cx="6934200" cy="3866764"/>
          </a:xfrm>
          <a:prstGeom prst="rect">
            <a:avLst/>
          </a:prstGeom>
          <a:noFill/>
        </p:spPr>
        <p:txBody>
          <a:bodyPr wrap="square" rtlCol="0">
            <a:spAutoFit/>
          </a:bodyPr>
          <a:lstStyle/>
          <a:p>
            <a:pPr algn="just">
              <a:lnSpc>
                <a:spcPct val="130000"/>
              </a:lnSpc>
            </a:pPr>
            <a:r>
              <a:rPr lang="vi-VN" sz="3200" dirty="0">
                <a:solidFill>
                  <a:srgbClr val="0070C0"/>
                </a:solidFill>
                <a:effectLst/>
              </a:rPr>
              <a:t>Sinh trưởng sơ cấp là sự sinh trưởng khởi đầu bằng sự phân chia của các tế bào mô phân sinh đỉnh hoặc mô phân sinh lóng (cây Một lá mầm), làm tăng chiều dài của thân và rễ</a:t>
            </a:r>
            <a:endParaRPr lang="en-US" sz="3200" dirty="0">
              <a:solidFill>
                <a:srgbClr val="0070C0"/>
              </a:solidFill>
              <a:effectLst/>
              <a:latin typeface="Calibri" panose="020F0502020204030204" pitchFamily="34" charset="0"/>
              <a:ea typeface="Calibri" panose="020F0502020204030204" pitchFamily="34" charset="0"/>
            </a:endParaRPr>
          </a:p>
          <a:p>
            <a:pPr algn="just">
              <a:lnSpc>
                <a:spcPct val="130000"/>
              </a:lnSpc>
            </a:pPr>
            <a:endParaRPr lang="en-US" sz="3200" dirty="0">
              <a:solidFill>
                <a:srgbClr val="0070C0"/>
              </a:solidFill>
            </a:endParaRPr>
          </a:p>
        </p:txBody>
      </p:sp>
      <p:sp>
        <p:nvSpPr>
          <p:cNvPr id="13" name="TextBox 12">
            <a:extLst>
              <a:ext uri="{FF2B5EF4-FFF2-40B4-BE49-F238E27FC236}">
                <a16:creationId xmlns:a16="http://schemas.microsoft.com/office/drawing/2014/main" id="{9CD3E5C9-37E2-4434-99E1-BA5A3C2BAD4B}"/>
              </a:ext>
            </a:extLst>
          </p:cNvPr>
          <p:cNvSpPr txBox="1"/>
          <p:nvPr/>
        </p:nvSpPr>
        <p:spPr>
          <a:xfrm>
            <a:off x="10752438" y="1531334"/>
            <a:ext cx="6934200" cy="3706143"/>
          </a:xfrm>
          <a:prstGeom prst="rect">
            <a:avLst/>
          </a:prstGeom>
          <a:noFill/>
        </p:spPr>
        <p:txBody>
          <a:bodyPr wrap="square" rtlCol="0">
            <a:spAutoFit/>
          </a:bodyPr>
          <a:lstStyle/>
          <a:p>
            <a:pPr algn="just">
              <a:lnSpc>
                <a:spcPct val="150000"/>
              </a:lnSpc>
            </a:pPr>
            <a:r>
              <a:rPr lang="vi-VN" sz="3200" dirty="0">
                <a:solidFill>
                  <a:srgbClr val="0070C0"/>
                </a:solidFill>
              </a:rPr>
              <a:t>Sinh trưởng thứ cấp là sự sinh trưởng được khởi đầu bằng sự phân chia của các tế bào mô phân sinh bên, làm tăng đường kính của thân và rễ của cây thân gỗ </a:t>
            </a:r>
            <a:r>
              <a:rPr lang="en-US" sz="3200" dirty="0">
                <a:solidFill>
                  <a:srgbClr val="0070C0"/>
                </a:solidFill>
              </a:rPr>
              <a:t>H</a:t>
            </a:r>
            <a:r>
              <a:rPr lang="vi-VN" sz="3200" dirty="0">
                <a:solidFill>
                  <a:srgbClr val="0070C0"/>
                </a:solidFill>
              </a:rPr>
              <a:t>ai lá mầm</a:t>
            </a:r>
            <a:endParaRPr lang="en-US" sz="3200" dirty="0">
              <a:solidFill>
                <a:srgbClr val="0070C0"/>
              </a:solidFill>
              <a:latin typeface="Calibri" panose="020F0502020204030204" pitchFamily="34" charset="0"/>
              <a:ea typeface="Calibri" panose="020F0502020204030204" pitchFamily="34" charset="0"/>
            </a:endParaRPr>
          </a:p>
        </p:txBody>
      </p:sp>
      <p:sp>
        <p:nvSpPr>
          <p:cNvPr id="14" name="TextBox 13">
            <a:extLst>
              <a:ext uri="{FF2B5EF4-FFF2-40B4-BE49-F238E27FC236}">
                <a16:creationId xmlns:a16="http://schemas.microsoft.com/office/drawing/2014/main" id="{2A6400CD-903A-4EBB-A40E-7F252C05F749}"/>
              </a:ext>
            </a:extLst>
          </p:cNvPr>
          <p:cNvSpPr txBox="1"/>
          <p:nvPr/>
        </p:nvSpPr>
        <p:spPr>
          <a:xfrm>
            <a:off x="3775237" y="5082001"/>
            <a:ext cx="6934200" cy="1490152"/>
          </a:xfrm>
          <a:prstGeom prst="rect">
            <a:avLst/>
          </a:prstGeom>
          <a:noFill/>
        </p:spPr>
        <p:txBody>
          <a:bodyPr wrap="square" rtlCol="0">
            <a:spAutoFit/>
          </a:bodyPr>
          <a:lstStyle/>
          <a:p>
            <a:pPr algn="just">
              <a:lnSpc>
                <a:spcPct val="150000"/>
              </a:lnSpc>
            </a:pPr>
            <a:r>
              <a:rPr lang="vi-VN" sz="3200" dirty="0">
                <a:solidFill>
                  <a:srgbClr val="0070C0"/>
                </a:solidFill>
              </a:rPr>
              <a:t>Đỉnh thân, đỉnh rễ, lóng (cây Một lá mầm)</a:t>
            </a:r>
            <a:endParaRPr lang="en-US" sz="3200" dirty="0">
              <a:solidFill>
                <a:srgbClr val="0070C0"/>
              </a:solidFill>
              <a:latin typeface="Calibri" panose="020F0502020204030204" pitchFamily="34" charset="0"/>
              <a:ea typeface="Calibri" panose="020F0502020204030204" pitchFamily="34" charset="0"/>
            </a:endParaRPr>
          </a:p>
        </p:txBody>
      </p:sp>
      <p:sp>
        <p:nvSpPr>
          <p:cNvPr id="15" name="TextBox 14">
            <a:extLst>
              <a:ext uri="{FF2B5EF4-FFF2-40B4-BE49-F238E27FC236}">
                <a16:creationId xmlns:a16="http://schemas.microsoft.com/office/drawing/2014/main" id="{7BD0EC44-383A-4FF1-B056-17547C5A8C37}"/>
              </a:ext>
            </a:extLst>
          </p:cNvPr>
          <p:cNvSpPr txBox="1"/>
          <p:nvPr/>
        </p:nvSpPr>
        <p:spPr>
          <a:xfrm>
            <a:off x="10721546" y="5143057"/>
            <a:ext cx="6934200" cy="1490152"/>
          </a:xfrm>
          <a:prstGeom prst="rect">
            <a:avLst/>
          </a:prstGeom>
          <a:noFill/>
        </p:spPr>
        <p:txBody>
          <a:bodyPr wrap="square" rtlCol="0">
            <a:spAutoFit/>
          </a:bodyPr>
          <a:lstStyle/>
          <a:p>
            <a:pPr algn="just">
              <a:lnSpc>
                <a:spcPct val="150000"/>
              </a:lnSpc>
            </a:pPr>
            <a:r>
              <a:rPr lang="vi-VN" sz="3200" dirty="0">
                <a:solidFill>
                  <a:srgbClr val="0070C0"/>
                </a:solidFill>
              </a:rPr>
              <a:t>Phần thân và rễ phía dưới đỉnh sinh trưởng</a:t>
            </a:r>
            <a:endParaRPr lang="en-US" sz="3200" dirty="0">
              <a:solidFill>
                <a:srgbClr val="0070C0"/>
              </a:solidFill>
              <a:latin typeface="Calibri" panose="020F0502020204030204" pitchFamily="34" charset="0"/>
              <a:ea typeface="Calibri" panose="020F0502020204030204" pitchFamily="34" charset="0"/>
            </a:endParaRPr>
          </a:p>
        </p:txBody>
      </p:sp>
      <p:sp>
        <p:nvSpPr>
          <p:cNvPr id="16" name="TextBox 15">
            <a:extLst>
              <a:ext uri="{FF2B5EF4-FFF2-40B4-BE49-F238E27FC236}">
                <a16:creationId xmlns:a16="http://schemas.microsoft.com/office/drawing/2014/main" id="{970FBD65-C82E-47FB-9E04-5168F3D6561C}"/>
              </a:ext>
            </a:extLst>
          </p:cNvPr>
          <p:cNvSpPr txBox="1"/>
          <p:nvPr/>
        </p:nvSpPr>
        <p:spPr>
          <a:xfrm>
            <a:off x="3748216" y="6633209"/>
            <a:ext cx="6934200" cy="1490152"/>
          </a:xfrm>
          <a:prstGeom prst="rect">
            <a:avLst/>
          </a:prstGeom>
          <a:noFill/>
        </p:spPr>
        <p:txBody>
          <a:bodyPr wrap="square" rtlCol="0">
            <a:spAutoFit/>
          </a:bodyPr>
          <a:lstStyle/>
          <a:p>
            <a:pPr algn="ctr">
              <a:lnSpc>
                <a:spcPct val="150000"/>
              </a:lnSpc>
            </a:pPr>
            <a:r>
              <a:rPr lang="vi-VN" sz="3200" dirty="0">
                <a:solidFill>
                  <a:srgbClr val="0070C0"/>
                </a:solidFill>
              </a:rPr>
              <a:t>Mô phân sinh đỉnh</a:t>
            </a:r>
            <a:endParaRPr lang="en-US" sz="3200" dirty="0">
              <a:solidFill>
                <a:srgbClr val="0070C0"/>
              </a:solidFill>
            </a:endParaRPr>
          </a:p>
          <a:p>
            <a:pPr algn="ctr">
              <a:lnSpc>
                <a:spcPct val="150000"/>
              </a:lnSpc>
            </a:pPr>
            <a:r>
              <a:rPr lang="vi-VN" sz="3200" dirty="0">
                <a:solidFill>
                  <a:srgbClr val="0070C0"/>
                </a:solidFill>
              </a:rPr>
              <a:t>Mô phân sinh lóng (cây Một lá mầm)</a:t>
            </a:r>
            <a:endParaRPr lang="en-US" sz="3200" dirty="0">
              <a:solidFill>
                <a:srgbClr val="0070C0"/>
              </a:solidFill>
              <a:latin typeface="Calibri" panose="020F0502020204030204" pitchFamily="34" charset="0"/>
              <a:ea typeface="Calibri" panose="020F0502020204030204" pitchFamily="34" charset="0"/>
            </a:endParaRPr>
          </a:p>
        </p:txBody>
      </p:sp>
      <p:sp>
        <p:nvSpPr>
          <p:cNvPr id="17" name="TextBox 16">
            <a:extLst>
              <a:ext uri="{FF2B5EF4-FFF2-40B4-BE49-F238E27FC236}">
                <a16:creationId xmlns:a16="http://schemas.microsoft.com/office/drawing/2014/main" id="{DC50AFB1-9E92-4F23-BFEE-A141386A38C4}"/>
              </a:ext>
            </a:extLst>
          </p:cNvPr>
          <p:cNvSpPr txBox="1"/>
          <p:nvPr/>
        </p:nvSpPr>
        <p:spPr>
          <a:xfrm>
            <a:off x="10666684" y="6550150"/>
            <a:ext cx="6934200" cy="1077218"/>
          </a:xfrm>
          <a:prstGeom prst="rect">
            <a:avLst/>
          </a:prstGeom>
          <a:noFill/>
        </p:spPr>
        <p:txBody>
          <a:bodyPr wrap="square" rtlCol="0">
            <a:spAutoFit/>
          </a:bodyPr>
          <a:lstStyle/>
          <a:p>
            <a:pPr algn="ctr" fontAlgn="ctr"/>
            <a:endParaRPr lang="en-US" sz="3200" dirty="0">
              <a:solidFill>
                <a:srgbClr val="0070C0"/>
              </a:solidFill>
            </a:endParaRPr>
          </a:p>
          <a:p>
            <a:pPr algn="ctr" fontAlgn="ctr"/>
            <a:r>
              <a:rPr lang="vi-VN" sz="3200" dirty="0">
                <a:solidFill>
                  <a:srgbClr val="0070C0"/>
                </a:solidFill>
              </a:rPr>
              <a:t>Mô phân sinh bên</a:t>
            </a:r>
            <a:endParaRPr lang="en-US" sz="3200" dirty="0">
              <a:solidFill>
                <a:srgbClr val="0070C0"/>
              </a:solidFill>
            </a:endParaRPr>
          </a:p>
        </p:txBody>
      </p:sp>
      <p:sp>
        <p:nvSpPr>
          <p:cNvPr id="18" name="TextBox 17">
            <a:extLst>
              <a:ext uri="{FF2B5EF4-FFF2-40B4-BE49-F238E27FC236}">
                <a16:creationId xmlns:a16="http://schemas.microsoft.com/office/drawing/2014/main" id="{B5FCBB8A-7B2D-4F76-9BBA-E2F81584B216}"/>
              </a:ext>
            </a:extLst>
          </p:cNvPr>
          <p:cNvSpPr txBox="1"/>
          <p:nvPr/>
        </p:nvSpPr>
        <p:spPr>
          <a:xfrm>
            <a:off x="3748216" y="8212354"/>
            <a:ext cx="6934200" cy="751488"/>
          </a:xfrm>
          <a:prstGeom prst="rect">
            <a:avLst/>
          </a:prstGeom>
          <a:noFill/>
        </p:spPr>
        <p:txBody>
          <a:bodyPr wrap="square" rtlCol="0">
            <a:spAutoFit/>
          </a:bodyPr>
          <a:lstStyle/>
          <a:p>
            <a:pPr algn="ctr">
              <a:lnSpc>
                <a:spcPct val="150000"/>
              </a:lnSpc>
            </a:pPr>
            <a:r>
              <a:rPr lang="vi-VN" sz="3200" dirty="0">
                <a:solidFill>
                  <a:srgbClr val="0070C0"/>
                </a:solidFill>
              </a:rPr>
              <a:t>Tăng chiều dài của thân và rễ</a:t>
            </a:r>
            <a:endParaRPr lang="en-US" sz="3200" dirty="0">
              <a:solidFill>
                <a:srgbClr val="0070C0"/>
              </a:solidFill>
              <a:latin typeface="Calibri" panose="020F0502020204030204" pitchFamily="34" charset="0"/>
              <a:ea typeface="Calibri" panose="020F0502020204030204" pitchFamily="34" charset="0"/>
            </a:endParaRPr>
          </a:p>
        </p:txBody>
      </p:sp>
      <p:sp>
        <p:nvSpPr>
          <p:cNvPr id="20" name="TextBox 19">
            <a:extLst>
              <a:ext uri="{FF2B5EF4-FFF2-40B4-BE49-F238E27FC236}">
                <a16:creationId xmlns:a16="http://schemas.microsoft.com/office/drawing/2014/main" id="{FF2D73A6-B0F5-40EF-8021-30195C516C51}"/>
              </a:ext>
            </a:extLst>
          </p:cNvPr>
          <p:cNvSpPr txBox="1"/>
          <p:nvPr/>
        </p:nvSpPr>
        <p:spPr>
          <a:xfrm>
            <a:off x="10744200" y="8010590"/>
            <a:ext cx="6934200" cy="1490152"/>
          </a:xfrm>
          <a:prstGeom prst="rect">
            <a:avLst/>
          </a:prstGeom>
          <a:noFill/>
        </p:spPr>
        <p:txBody>
          <a:bodyPr wrap="square" rtlCol="0">
            <a:spAutoFit/>
          </a:bodyPr>
          <a:lstStyle/>
          <a:p>
            <a:pPr algn="just">
              <a:lnSpc>
                <a:spcPct val="150000"/>
              </a:lnSpc>
            </a:pPr>
            <a:r>
              <a:rPr lang="vi-VN" sz="3200" dirty="0">
                <a:solidFill>
                  <a:srgbClr val="0070C0"/>
                </a:solidFill>
              </a:rPr>
              <a:t>Mạch gỗ thứ cấp, mạch rây thứ cấp, vỏ. Làm tăng đường kính thân và rễ</a:t>
            </a:r>
            <a:endParaRPr lang="en-US" sz="3200" dirty="0">
              <a:solidFill>
                <a:srgbClr val="0070C0"/>
              </a:solidFill>
              <a:latin typeface="Calibri" panose="020F0502020204030204" pitchFamily="34" charset="0"/>
              <a:ea typeface="Calibri" panose="020F0502020204030204" pitchFamily="34" charset="0"/>
            </a:endParaRPr>
          </a:p>
        </p:txBody>
      </p:sp>
      <p:sp>
        <p:nvSpPr>
          <p:cNvPr id="21" name="TextBox 20">
            <a:extLst>
              <a:ext uri="{FF2B5EF4-FFF2-40B4-BE49-F238E27FC236}">
                <a16:creationId xmlns:a16="http://schemas.microsoft.com/office/drawing/2014/main" id="{388197B1-A2A7-4458-8198-7B656B9CC2DB}"/>
              </a:ext>
            </a:extLst>
          </p:cNvPr>
          <p:cNvSpPr txBox="1"/>
          <p:nvPr/>
        </p:nvSpPr>
        <p:spPr>
          <a:xfrm>
            <a:off x="3690319" y="9469209"/>
            <a:ext cx="6934200" cy="751488"/>
          </a:xfrm>
          <a:prstGeom prst="rect">
            <a:avLst/>
          </a:prstGeom>
          <a:noFill/>
        </p:spPr>
        <p:txBody>
          <a:bodyPr wrap="square" rtlCol="0">
            <a:spAutoFit/>
          </a:bodyPr>
          <a:lstStyle/>
          <a:p>
            <a:pPr algn="ctr">
              <a:lnSpc>
                <a:spcPct val="150000"/>
              </a:lnSpc>
            </a:pPr>
            <a:r>
              <a:rPr lang="vi-VN" sz="3200" dirty="0">
                <a:solidFill>
                  <a:srgbClr val="0070C0"/>
                </a:solidFill>
              </a:rPr>
              <a:t>Cây Hai lá mầm và cây Một lá mầm</a:t>
            </a:r>
            <a:endParaRPr lang="en-US" sz="3200" dirty="0">
              <a:solidFill>
                <a:srgbClr val="0070C0"/>
              </a:solidFill>
              <a:latin typeface="Calibri" panose="020F0502020204030204" pitchFamily="34" charset="0"/>
              <a:ea typeface="Calibri" panose="020F0502020204030204" pitchFamily="34" charset="0"/>
            </a:endParaRPr>
          </a:p>
        </p:txBody>
      </p:sp>
      <p:sp>
        <p:nvSpPr>
          <p:cNvPr id="22" name="TextBox 21">
            <a:extLst>
              <a:ext uri="{FF2B5EF4-FFF2-40B4-BE49-F238E27FC236}">
                <a16:creationId xmlns:a16="http://schemas.microsoft.com/office/drawing/2014/main" id="{A3CFC5E0-8DBF-481F-AD64-604CD7E8012A}"/>
              </a:ext>
            </a:extLst>
          </p:cNvPr>
          <p:cNvSpPr txBox="1"/>
          <p:nvPr/>
        </p:nvSpPr>
        <p:spPr>
          <a:xfrm>
            <a:off x="10763463" y="9434882"/>
            <a:ext cx="6934200" cy="751488"/>
          </a:xfrm>
          <a:prstGeom prst="rect">
            <a:avLst/>
          </a:prstGeom>
          <a:noFill/>
        </p:spPr>
        <p:txBody>
          <a:bodyPr wrap="square" rtlCol="0">
            <a:spAutoFit/>
          </a:bodyPr>
          <a:lstStyle/>
          <a:p>
            <a:pPr algn="ctr">
              <a:lnSpc>
                <a:spcPct val="150000"/>
              </a:lnSpc>
            </a:pPr>
            <a:r>
              <a:rPr lang="vi-VN" sz="3200" dirty="0">
                <a:solidFill>
                  <a:srgbClr val="0070C0"/>
                </a:solidFill>
              </a:rPr>
              <a:t>Cây Hai lá mầm</a:t>
            </a:r>
            <a:endParaRPr lang="en-US" sz="3200" dirty="0">
              <a:solidFill>
                <a:srgbClr val="0070C0"/>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813067511"/>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ppt_x"/>
                                          </p:val>
                                        </p:tav>
                                        <p:tav tm="100000">
                                          <p:val>
                                            <p:strVal val="#ppt_x"/>
                                          </p:val>
                                        </p:tav>
                                      </p:tavLst>
                                    </p:anim>
                                    <p:anim calcmode="lin" valueType="num">
                                      <p:cBhvr additive="base">
                                        <p:cTn id="6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P spid="15" grpId="0"/>
      <p:bldP spid="16" grpId="0"/>
      <p:bldP spid="17" grpId="0"/>
      <p:bldP spid="18" grpId="0"/>
      <p:bldP spid="20" grpId="0"/>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46DC267-7F47-4258-BADF-C01D3FE130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1476">
            <a:off x="3073246" y="822459"/>
            <a:ext cx="13732620" cy="9070145"/>
          </a:xfrm>
          <a:prstGeom prst="rect">
            <a:avLst/>
          </a:prstGeom>
        </p:spPr>
      </p:pic>
      <p:sp>
        <p:nvSpPr>
          <p:cNvPr id="3" name="AutoShape 3">
            <a:extLst>
              <a:ext uri="{FF2B5EF4-FFF2-40B4-BE49-F238E27FC236}">
                <a16:creationId xmlns:a16="http://schemas.microsoft.com/office/drawing/2014/main" id="{4BA9E864-5F46-4DAA-B362-98A383F71EA6}"/>
              </a:ext>
            </a:extLst>
          </p:cNvPr>
          <p:cNvSpPr/>
          <p:nvPr/>
        </p:nvSpPr>
        <p:spPr>
          <a:xfrm>
            <a:off x="3847070" y="2476500"/>
            <a:ext cx="10210800" cy="6400800"/>
          </a:xfrm>
          <a:prstGeom prst="rect">
            <a:avLst/>
          </a:prstGeom>
          <a:solidFill>
            <a:srgbClr val="F6F6E9"/>
          </a:solidFill>
        </p:spPr>
      </p:sp>
      <p:sp>
        <p:nvSpPr>
          <p:cNvPr id="8" name="Oval 7">
            <a:extLst>
              <a:ext uri="{FF2B5EF4-FFF2-40B4-BE49-F238E27FC236}">
                <a16:creationId xmlns:a16="http://schemas.microsoft.com/office/drawing/2014/main" id="{6485CB9F-3B9A-414D-9D4D-10EB9BB77D70}"/>
              </a:ext>
            </a:extLst>
          </p:cNvPr>
          <p:cNvSpPr/>
          <p:nvPr/>
        </p:nvSpPr>
        <p:spPr>
          <a:xfrm>
            <a:off x="8186956" y="1600200"/>
            <a:ext cx="1752600" cy="1752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Arial" panose="020B0604020202020204"/>
                <a:ea typeface="+mn-ea"/>
                <a:cs typeface="+mn-cs"/>
              </a:rPr>
              <a:t>IV</a:t>
            </a:r>
          </a:p>
        </p:txBody>
      </p:sp>
      <p:sp>
        <p:nvSpPr>
          <p:cNvPr id="9" name="TextBox 8">
            <a:extLst>
              <a:ext uri="{FF2B5EF4-FFF2-40B4-BE49-F238E27FC236}">
                <a16:creationId xmlns:a16="http://schemas.microsoft.com/office/drawing/2014/main" id="{A9ABE1B9-A4A2-4295-AB1E-8B9BC5330AF2}"/>
              </a:ext>
            </a:extLst>
          </p:cNvPr>
          <p:cNvSpPr txBox="1"/>
          <p:nvPr/>
        </p:nvSpPr>
        <p:spPr>
          <a:xfrm>
            <a:off x="3770870" y="4229100"/>
            <a:ext cx="10363200" cy="269125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BACC6">
                    <a:lumMod val="50000"/>
                  </a:srgbClr>
                </a:solidFill>
                <a:effectLst/>
                <a:uLnTx/>
                <a:uFillTx/>
                <a:latin typeface="Arial" panose="020B0604020202020204"/>
                <a:ea typeface="+mn-ea"/>
                <a:cs typeface="+mn-cs"/>
              </a:rPr>
              <a:t>PHÁT TRIỂN Ở THỰC VẬT CÓ HOA</a:t>
            </a:r>
            <a:endParaRPr kumimoji="0" lang="en-US" sz="6000" b="0" i="0" u="none" strike="noStrike" kern="1200" cap="none" spc="0" normalizeH="0" baseline="0" noProof="0" dirty="0">
              <a:ln>
                <a:noFill/>
              </a:ln>
              <a:solidFill>
                <a:srgbClr val="4BACC6">
                  <a:lumMod val="50000"/>
                </a:srgbClr>
              </a:solidFill>
              <a:effectLst/>
              <a:uLnTx/>
              <a:uFillTx/>
              <a:latin typeface="Arial" panose="020B0604020202020204"/>
              <a:ea typeface="+mn-ea"/>
              <a:cs typeface="+mn-cs"/>
            </a:endParaRPr>
          </a:p>
        </p:txBody>
      </p:sp>
      <p:pic>
        <p:nvPicPr>
          <p:cNvPr id="6" name="Picture 11">
            <a:extLst>
              <a:ext uri="{FF2B5EF4-FFF2-40B4-BE49-F238E27FC236}">
                <a16:creationId xmlns:a16="http://schemas.microsoft.com/office/drawing/2014/main" id="{9E3C5512-8108-414B-B755-7574C25AEC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74689" flipH="1">
            <a:off x="16813060" y="7462102"/>
            <a:ext cx="1273926" cy="2715733"/>
          </a:xfrm>
          <a:prstGeom prst="rect">
            <a:avLst/>
          </a:prstGeom>
        </p:spPr>
      </p:pic>
      <p:pic>
        <p:nvPicPr>
          <p:cNvPr id="10" name="Picture 11">
            <a:extLst>
              <a:ext uri="{FF2B5EF4-FFF2-40B4-BE49-F238E27FC236}">
                <a16:creationId xmlns:a16="http://schemas.microsoft.com/office/drawing/2014/main" id="{B53800F3-04EF-4378-A288-7E263EFAF9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74689" flipH="1">
            <a:off x="443856" y="7524758"/>
            <a:ext cx="1273926" cy="2715733"/>
          </a:xfrm>
          <a:prstGeom prst="rect">
            <a:avLst/>
          </a:prstGeom>
        </p:spPr>
      </p:pic>
      <p:pic>
        <p:nvPicPr>
          <p:cNvPr id="11" name="Picture 17">
            <a:extLst>
              <a:ext uri="{FF2B5EF4-FFF2-40B4-BE49-F238E27FC236}">
                <a16:creationId xmlns:a16="http://schemas.microsoft.com/office/drawing/2014/main" id="{B64FCF6F-1E2F-4780-A439-723D62C9BF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165643" y="7173087"/>
            <a:ext cx="1970270" cy="3293765"/>
          </a:xfrm>
          <a:prstGeom prst="rect">
            <a:avLst/>
          </a:prstGeom>
        </p:spPr>
      </p:pic>
    </p:spTree>
    <p:extLst>
      <p:ext uri="{BB962C8B-B14F-4D97-AF65-F5344CB8AC3E}">
        <p14:creationId xmlns:p14="http://schemas.microsoft.com/office/powerpoint/2010/main" val="4237911982"/>
      </p:ext>
    </p:extLst>
  </p:cSld>
  <p:clrMapOvr>
    <a:masterClrMapping/>
  </p:clrMapOvr>
  <p:transition spd="med">
    <p:random/>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2" name="AutoShape 2"/>
          <p:cNvSpPr/>
          <p:nvPr/>
        </p:nvSpPr>
        <p:spPr>
          <a:xfrm rot="-5400000">
            <a:off x="4254976" y="5309539"/>
            <a:ext cx="10551944" cy="19131917"/>
          </a:xfrm>
          <a:prstGeom prst="rect">
            <a:avLst/>
          </a:prstGeom>
          <a:solidFill>
            <a:srgbClr val="FFFFFF"/>
          </a:solidFill>
        </p:spPr>
      </p:sp>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03810" y="9623208"/>
            <a:ext cx="19136809" cy="10764455"/>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216771">
            <a:off x="15792628" y="1384856"/>
            <a:ext cx="1920183" cy="893758"/>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72256"/>
          <a:stretch>
            <a:fillRect/>
          </a:stretch>
        </p:blipFill>
        <p:spPr>
          <a:xfrm rot="1081854">
            <a:off x="11470975" y="-1390749"/>
            <a:ext cx="8057164" cy="2781499"/>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23529" y="9028824"/>
            <a:ext cx="2133484" cy="2380155"/>
          </a:xfrm>
          <a:prstGeom prst="rect">
            <a:avLst/>
          </a:prstGeom>
        </p:spPr>
      </p:pic>
      <p:sp>
        <p:nvSpPr>
          <p:cNvPr id="34" name="Rounded Rectangular Callout 10">
            <a:extLst>
              <a:ext uri="{FF2B5EF4-FFF2-40B4-BE49-F238E27FC236}">
                <a16:creationId xmlns:a16="http://schemas.microsoft.com/office/drawing/2014/main" id="{33AC390F-BFED-455E-96A1-07BDF97C42E2}"/>
              </a:ext>
            </a:extLst>
          </p:cNvPr>
          <p:cNvSpPr/>
          <p:nvPr/>
        </p:nvSpPr>
        <p:spPr>
          <a:xfrm>
            <a:off x="1930550" y="2129358"/>
            <a:ext cx="14585578" cy="983109"/>
          </a:xfrm>
          <a:prstGeom prst="wedgeRoundRectCallout">
            <a:avLst>
              <a:gd name="adj1" fmla="val -15526"/>
              <a:gd name="adj2" fmla="val -32530"/>
              <a:gd name="adj3" fmla="val 16667"/>
            </a:avLst>
          </a:prstGeom>
          <a:solidFill>
            <a:srgbClr val="B0D6B1">
              <a:lumMod val="40000"/>
              <a:lumOff val="60000"/>
            </a:srgbClr>
          </a:solidFill>
          <a:ln w="19050" cap="flat" cmpd="sng" algn="ctr">
            <a:solidFill>
              <a:srgbClr val="B0D6B1">
                <a:lumMod val="50000"/>
              </a:srgbClr>
            </a:solidFill>
            <a:prstDash val="sysDash"/>
          </a:ln>
          <a:effectLst/>
        </p:spPr>
        <p:txBody>
          <a:bodyPr rtlCol="0" anchor="ctr"/>
          <a:lstStyle/>
          <a:p>
            <a:pPr lvl="0" algn="ctr" defTabSz="457200">
              <a:lnSpc>
                <a:spcPct val="150000"/>
              </a:lnSpc>
              <a:buClr>
                <a:srgbClr val="000000"/>
              </a:buClr>
            </a:pPr>
            <a:r>
              <a:rPr lang="vi-VN" sz="3600" i="1" dirty="0">
                <a:solidFill>
                  <a:srgbClr val="002060"/>
                </a:solidFill>
              </a:rPr>
              <a:t>Quan sát hình 16.4, mô tả các giai đoạn phát triển ở thực vật có hoa.</a:t>
            </a:r>
            <a:endParaRPr kumimoji="0" lang="en-US" sz="3600" b="0" i="1" u="none" strike="noStrike" kern="0" cap="none" spc="0" normalizeH="0" baseline="0" noProof="0" dirty="0">
              <a:ln>
                <a:noFill/>
              </a:ln>
              <a:solidFill>
                <a:srgbClr val="002060"/>
              </a:solidFill>
              <a:effectLst/>
              <a:uLnTx/>
              <a:uFillTx/>
              <a:latin typeface="Arial"/>
              <a:cs typeface="Arial" panose="020B0604020202020204" pitchFamily="34" charset="0"/>
              <a:sym typeface="Arial"/>
            </a:endParaRPr>
          </a:p>
        </p:txBody>
      </p:sp>
      <p:grpSp>
        <p:nvGrpSpPr>
          <p:cNvPr id="5" name="Group 4">
            <a:extLst>
              <a:ext uri="{FF2B5EF4-FFF2-40B4-BE49-F238E27FC236}">
                <a16:creationId xmlns:a16="http://schemas.microsoft.com/office/drawing/2014/main" id="{D5D22E9A-2453-44AD-A996-9AD2F24186AB}"/>
              </a:ext>
            </a:extLst>
          </p:cNvPr>
          <p:cNvGrpSpPr/>
          <p:nvPr/>
        </p:nvGrpSpPr>
        <p:grpSpPr>
          <a:xfrm>
            <a:off x="3775428" y="-8647"/>
            <a:ext cx="8329033" cy="2111638"/>
            <a:chOff x="3775428" y="-8647"/>
            <a:chExt cx="8329033" cy="2111638"/>
          </a:xfrm>
        </p:grpSpPr>
        <p:pic>
          <p:nvPicPr>
            <p:cNvPr id="35" name="Picture 21">
              <a:extLst>
                <a:ext uri="{FF2B5EF4-FFF2-40B4-BE49-F238E27FC236}">
                  <a16:creationId xmlns:a16="http://schemas.microsoft.com/office/drawing/2014/main" id="{E99EF32E-AA63-45ED-87E4-4DE2C25F5508}"/>
                </a:ext>
              </a:extLst>
            </p:cNvPr>
            <p:cNvPicPr>
              <a:picLocks noChangeAspect="1"/>
            </p:cNvPicPr>
            <p:nvPr/>
          </p:nvPicPr>
          <p:blipFill>
            <a:blip r:embed="rId11"/>
            <a:srcRect/>
            <a:stretch>
              <a:fillRect/>
            </a:stretch>
          </p:blipFill>
          <p:spPr>
            <a:xfrm>
              <a:off x="3775428" y="-8647"/>
              <a:ext cx="3230042" cy="2111638"/>
            </a:xfrm>
            <a:prstGeom prst="rect">
              <a:avLst/>
            </a:prstGeom>
          </p:spPr>
        </p:pic>
        <p:sp>
          <p:nvSpPr>
            <p:cNvPr id="38" name="Rectangle: Rounded Corners 37">
              <a:extLst>
                <a:ext uri="{FF2B5EF4-FFF2-40B4-BE49-F238E27FC236}">
                  <a16:creationId xmlns:a16="http://schemas.microsoft.com/office/drawing/2014/main" id="{35E5FB80-C774-44C0-944B-C9265BABF6F4}"/>
                </a:ext>
              </a:extLst>
            </p:cNvPr>
            <p:cNvSpPr/>
            <p:nvPr/>
          </p:nvSpPr>
          <p:spPr>
            <a:xfrm>
              <a:off x="6922861" y="255829"/>
              <a:ext cx="5181600" cy="1447800"/>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HOẠT ĐỘNG NHÓM </a:t>
              </a:r>
            </a:p>
          </p:txBody>
        </p:sp>
      </p:grpSp>
      <p:pic>
        <p:nvPicPr>
          <p:cNvPr id="9" name="Picture 8">
            <a:extLst>
              <a:ext uri="{FF2B5EF4-FFF2-40B4-BE49-F238E27FC236}">
                <a16:creationId xmlns:a16="http://schemas.microsoft.com/office/drawing/2014/main" id="{F6EE0666-C042-42C4-92EA-618E841DEEC2}"/>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50000"/>
                    </a14:imgEffect>
                  </a14:imgLayer>
                </a14:imgProps>
              </a:ext>
            </a:extLst>
          </a:blip>
          <a:srcRect b="9733"/>
          <a:stretch/>
        </p:blipFill>
        <p:spPr>
          <a:xfrm>
            <a:off x="1447800" y="3355193"/>
            <a:ext cx="15024554" cy="6931807"/>
          </a:xfrm>
          <a:prstGeom prst="rect">
            <a:avLst/>
          </a:prstGeom>
        </p:spPr>
      </p:pic>
    </p:spTree>
    <p:extLst>
      <p:ext uri="{BB962C8B-B14F-4D97-AF65-F5344CB8AC3E}">
        <p14:creationId xmlns:p14="http://schemas.microsoft.com/office/powerpoint/2010/main" val="3679323395"/>
      </p:ext>
    </p:extLst>
  </p:cSld>
  <p:clrMapOvr>
    <a:masterClrMapping/>
  </p:clrMapOvr>
  <mc:AlternateContent xmlns:mc="http://schemas.openxmlformats.org/markup-compatibility/2006" xmlns:p159="http://schemas.microsoft.com/office/powerpoint/2015/09/main">
    <mc:Choice Requires="p159">
      <p:transition spd="med">
        <p159:morph option="byCha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left)">
                                      <p:cBhvr>
                                        <p:cTn id="11" dur="500"/>
                                        <p:tgtEl>
                                          <p:spTgt spid="34"/>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22257" y="-1384907"/>
            <a:ext cx="11466257" cy="13056815"/>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731699">
            <a:off x="15913944" y="978598"/>
            <a:ext cx="1462399" cy="680680"/>
          </a:xfrm>
          <a:prstGeom prst="rect">
            <a:avLst/>
          </a:prstGeom>
        </p:spPr>
      </p:pic>
      <p:pic>
        <p:nvPicPr>
          <p:cNvPr id="17" name="Picture 6">
            <a:extLst>
              <a:ext uri="{FF2B5EF4-FFF2-40B4-BE49-F238E27FC236}">
                <a16:creationId xmlns:a16="http://schemas.microsoft.com/office/drawing/2014/main" id="{7C1F52D5-7484-4488-9AA9-323DE2DB6F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9144000" y="-1384907"/>
            <a:ext cx="10210800" cy="13056815"/>
          </a:xfrm>
          <a:prstGeom prst="rect">
            <a:avLst/>
          </a:prstGeom>
        </p:spPr>
      </p:pic>
      <p:sp>
        <p:nvSpPr>
          <p:cNvPr id="14" name="TextBox 13">
            <a:extLst>
              <a:ext uri="{FF2B5EF4-FFF2-40B4-BE49-F238E27FC236}">
                <a16:creationId xmlns:a16="http://schemas.microsoft.com/office/drawing/2014/main" id="{A732EFCC-0D9A-473B-A589-9A7644C8E758}"/>
              </a:ext>
            </a:extLst>
          </p:cNvPr>
          <p:cNvSpPr txBox="1"/>
          <p:nvPr/>
        </p:nvSpPr>
        <p:spPr>
          <a:xfrm>
            <a:off x="664662" y="-123568"/>
            <a:ext cx="16175537" cy="1651671"/>
          </a:xfrm>
          <a:prstGeom prst="rect">
            <a:avLst/>
          </a:prstGeom>
          <a:solidFill>
            <a:schemeClr val="bg1"/>
          </a:solidFill>
        </p:spPr>
        <p:txBody>
          <a:bodyPr wrap="square" rtlCol="0">
            <a:spAutoFit/>
          </a:bodyPr>
          <a:lstStyle/>
          <a:p>
            <a:pPr algn="ctr">
              <a:lnSpc>
                <a:spcPct val="150000"/>
              </a:lnSpc>
            </a:pPr>
            <a:r>
              <a:rPr lang="vi-VN" sz="3600" b="1" dirty="0">
                <a:solidFill>
                  <a:srgbClr val="C00000"/>
                </a:solidFill>
              </a:rPr>
              <a:t>Phát triển ở thực vật có hoa</a:t>
            </a:r>
            <a:r>
              <a:rPr lang="en-US" sz="3600" b="1" dirty="0">
                <a:solidFill>
                  <a:srgbClr val="C00000"/>
                </a:solidFill>
              </a:rPr>
              <a:t>:</a:t>
            </a:r>
            <a:r>
              <a:rPr lang="vi-VN" sz="3600" b="1" dirty="0">
                <a:solidFill>
                  <a:srgbClr val="C00000"/>
                </a:solidFill>
              </a:rPr>
              <a:t> </a:t>
            </a:r>
            <a:endParaRPr lang="en-US" sz="3600" b="1" dirty="0">
              <a:solidFill>
                <a:srgbClr val="C00000"/>
              </a:solidFill>
            </a:endParaRPr>
          </a:p>
          <a:p>
            <a:pPr algn="ctr">
              <a:lnSpc>
                <a:spcPct val="150000"/>
              </a:lnSpc>
            </a:pPr>
            <a:r>
              <a:rPr lang="vi-VN" sz="3600" dirty="0"/>
              <a:t>là toàn bộ những biến đổi diễn ra trong vòng đời của cây, gồm các pha:</a:t>
            </a:r>
            <a:endParaRPr lang="en-US" sz="3600" dirty="0"/>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188D865-1953-4000-BE3B-9648C6AF1613}"/>
                  </a:ext>
                </a:extLst>
              </p:cNvPr>
              <p:cNvSpPr txBox="1"/>
              <p:nvPr/>
            </p:nvSpPr>
            <p:spPr>
              <a:xfrm>
                <a:off x="689376" y="2220838"/>
                <a:ext cx="8454624" cy="2217082"/>
              </a:xfrm>
              <a:prstGeom prst="rect">
                <a:avLst/>
              </a:prstGeom>
              <a:solidFill>
                <a:schemeClr val="bg1"/>
              </a:solidFill>
            </p:spPr>
            <p:txBody>
              <a:bodyPr wrap="square" rtlCol="0">
                <a:spAutoFit/>
              </a:bodyPr>
              <a:lstStyle/>
              <a:p>
                <a:pPr>
                  <a:lnSpc>
                    <a:spcPct val="150000"/>
                  </a:lnSpc>
                </a:pPr>
                <a:r>
                  <a:rPr lang="en-US" sz="3200" b="1" u="sng" dirty="0" err="1"/>
                  <a:t>Pha</a:t>
                </a:r>
                <a:r>
                  <a:rPr lang="en-US" sz="3200" b="1" u="sng" dirty="0"/>
                  <a:t> </a:t>
                </a:r>
                <a:r>
                  <a:rPr lang="en-US" sz="3200" b="1" u="sng" dirty="0" err="1"/>
                  <a:t>phát</a:t>
                </a:r>
                <a:r>
                  <a:rPr lang="en-US" sz="3200" b="1" u="sng" dirty="0"/>
                  <a:t> </a:t>
                </a:r>
                <a:r>
                  <a:rPr lang="en-US" sz="3200" b="1" u="sng" dirty="0" err="1"/>
                  <a:t>triển</a:t>
                </a:r>
                <a:r>
                  <a:rPr lang="en-US" sz="3200" b="1" u="sng" dirty="0"/>
                  <a:t> </a:t>
                </a:r>
                <a:r>
                  <a:rPr lang="en-US" sz="3200" b="1" u="sng" dirty="0" err="1"/>
                  <a:t>phôi</a:t>
                </a:r>
                <a:r>
                  <a:rPr lang="en-US" sz="3200" b="1" u="sng" dirty="0"/>
                  <a:t>: </a:t>
                </a:r>
              </a:p>
              <a:p>
                <a:pPr>
                  <a:lnSpc>
                    <a:spcPct val="150000"/>
                  </a:lnSpc>
                </a:pPr>
                <a:r>
                  <a:rPr lang="en-US" sz="3200" dirty="0" err="1"/>
                  <a:t>từ</a:t>
                </a:r>
                <a:r>
                  <a:rPr lang="en-US" sz="3200" dirty="0"/>
                  <a:t> </a:t>
                </a:r>
                <a:r>
                  <a:rPr lang="en-US" sz="3200" dirty="0" err="1"/>
                  <a:t>khi</a:t>
                </a:r>
                <a:r>
                  <a:rPr lang="en-US" sz="3200" dirty="0"/>
                  <a:t> </a:t>
                </a:r>
                <a:r>
                  <a:rPr lang="en-US" sz="3200" dirty="0" err="1"/>
                  <a:t>hợp</a:t>
                </a:r>
                <a:r>
                  <a:rPr lang="en-US" sz="3200" dirty="0"/>
                  <a:t> </a:t>
                </a:r>
                <a:r>
                  <a:rPr lang="en-US" sz="3200" dirty="0" err="1"/>
                  <a:t>tử</a:t>
                </a:r>
                <a:r>
                  <a:rPr lang="en-US" sz="3200" dirty="0"/>
                  <a:t> </a:t>
                </a:r>
                <a:r>
                  <a:rPr lang="en-US" sz="3200" dirty="0" err="1"/>
                  <a:t>hình</a:t>
                </a:r>
                <a:r>
                  <a:rPr lang="en-US" sz="3200" dirty="0"/>
                  <a:t> </a:t>
                </a:r>
                <a:r>
                  <a:rPr lang="en-US" sz="3200" dirty="0" err="1"/>
                  <a:t>thành</a:t>
                </a:r>
                <a:r>
                  <a:rPr lang="en-US" sz="3200" dirty="0"/>
                  <a:t> </a:t>
                </a:r>
                <a14:m>
                  <m:oMath xmlns:m="http://schemas.openxmlformats.org/officeDocument/2006/math">
                    <m:r>
                      <a:rPr lang="en-US" sz="3200" i="1" smtClean="0">
                        <a:latin typeface="Cambria Math" panose="02040503050406030204" pitchFamily="18" charset="0"/>
                        <a:ea typeface="Cambria Math" panose="02040503050406030204" pitchFamily="18" charset="0"/>
                      </a:rPr>
                      <m:t>→</m:t>
                    </m:r>
                  </m:oMath>
                </a14:m>
                <a:r>
                  <a:rPr lang="en-US" sz="3200" b="1" dirty="0"/>
                  <a:t> </a:t>
                </a:r>
                <a:r>
                  <a:rPr lang="en-US" sz="3200" dirty="0" err="1"/>
                  <a:t>hạt</a:t>
                </a:r>
                <a:r>
                  <a:rPr lang="en-US" sz="3200" dirty="0"/>
                  <a:t> </a:t>
                </a:r>
                <a:r>
                  <a:rPr lang="en-US" sz="3200" dirty="0" err="1"/>
                  <a:t>bắt</a:t>
                </a:r>
                <a:r>
                  <a:rPr lang="en-US" sz="3200" dirty="0"/>
                  <a:t> </a:t>
                </a:r>
                <a:r>
                  <a:rPr lang="en-US" sz="3200" dirty="0" err="1"/>
                  <a:t>đầu</a:t>
                </a:r>
                <a:r>
                  <a:rPr lang="en-US" sz="3200" dirty="0"/>
                  <a:t> </a:t>
                </a:r>
                <a:r>
                  <a:rPr lang="en-US" sz="3200" dirty="0" err="1"/>
                  <a:t>nảy</a:t>
                </a:r>
                <a:r>
                  <a:rPr lang="en-US" sz="3200" dirty="0"/>
                  <a:t> </a:t>
                </a:r>
                <a:r>
                  <a:rPr lang="en-US" sz="3200" dirty="0" err="1"/>
                  <a:t>mầm</a:t>
                </a:r>
                <a:r>
                  <a:rPr lang="en-US" sz="3200" dirty="0"/>
                  <a:t>. </a:t>
                </a:r>
              </a:p>
            </p:txBody>
          </p:sp>
        </mc:Choice>
        <mc:Fallback xmlns="">
          <p:sp>
            <p:nvSpPr>
              <p:cNvPr id="16" name="TextBox 15">
                <a:extLst>
                  <a:ext uri="{FF2B5EF4-FFF2-40B4-BE49-F238E27FC236}">
                    <a16:creationId xmlns:a16="http://schemas.microsoft.com/office/drawing/2014/main" id="{B188D865-1953-4000-BE3B-9648C6AF1613}"/>
                  </a:ext>
                </a:extLst>
              </p:cNvPr>
              <p:cNvSpPr txBox="1">
                <a:spLocks noRot="1" noChangeAspect="1" noMove="1" noResize="1" noEditPoints="1" noAdjustHandles="1" noChangeArrowheads="1" noChangeShapeType="1" noTextEdit="1"/>
              </p:cNvSpPr>
              <p:nvPr/>
            </p:nvSpPr>
            <p:spPr>
              <a:xfrm>
                <a:off x="689376" y="2220838"/>
                <a:ext cx="8454624" cy="2217082"/>
              </a:xfrm>
              <a:prstGeom prst="rect">
                <a:avLst/>
              </a:prstGeom>
              <a:blipFill>
                <a:blip r:embed="rId7"/>
                <a:stretch>
                  <a:fillRect l="-1802" b="-79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22223B7-53AE-4D69-9B33-8D0480118B3E}"/>
                  </a:ext>
                </a:extLst>
              </p:cNvPr>
              <p:cNvSpPr txBox="1"/>
              <p:nvPr/>
            </p:nvSpPr>
            <p:spPr>
              <a:xfrm>
                <a:off x="677019" y="5152509"/>
                <a:ext cx="8454624" cy="2217082"/>
              </a:xfrm>
              <a:prstGeom prst="rect">
                <a:avLst/>
              </a:prstGeom>
              <a:solidFill>
                <a:schemeClr val="bg1"/>
              </a:solidFill>
            </p:spPr>
            <p:txBody>
              <a:bodyPr wrap="square" rtlCol="0">
                <a:spAutoFit/>
              </a:bodyPr>
              <a:lstStyle/>
              <a:p>
                <a:pPr>
                  <a:lnSpc>
                    <a:spcPct val="150000"/>
                  </a:lnSpc>
                </a:pPr>
                <a:r>
                  <a:rPr lang="en-US" sz="3200" b="1" u="sng" dirty="0"/>
                  <a:t>Pha non </a:t>
                </a:r>
                <a:r>
                  <a:rPr lang="en-US" sz="3200" b="1" u="sng" dirty="0" err="1"/>
                  <a:t>trẻ</a:t>
                </a:r>
                <a:r>
                  <a:rPr lang="en-US" sz="3200" b="1" u="sng" dirty="0"/>
                  <a:t>: </a:t>
                </a:r>
              </a:p>
              <a:p>
                <a:pPr>
                  <a:lnSpc>
                    <a:spcPct val="150000"/>
                  </a:lnSpc>
                </a:pPr>
                <a:r>
                  <a:rPr lang="en-US" sz="3200" dirty="0" err="1"/>
                  <a:t>từ</a:t>
                </a:r>
                <a:r>
                  <a:rPr lang="en-US" sz="3200" dirty="0"/>
                  <a:t> </a:t>
                </a:r>
                <a:r>
                  <a:rPr lang="en-US" sz="3200" dirty="0" err="1"/>
                  <a:t>khi</a:t>
                </a:r>
                <a:r>
                  <a:rPr lang="en-US" sz="3200" dirty="0"/>
                  <a:t> hạt nảy mầm </a:t>
                </a:r>
                <a14:m>
                  <m:oMath xmlns:m="http://schemas.openxmlformats.org/officeDocument/2006/math">
                    <m:r>
                      <a:rPr lang="en-US" sz="3200" i="1" smtClean="0">
                        <a:latin typeface="Cambria Math" panose="02040503050406030204" pitchFamily="18" charset="0"/>
                        <a:ea typeface="Cambria Math" panose="02040503050406030204" pitchFamily="18" charset="0"/>
                      </a:rPr>
                      <m:t>→</m:t>
                    </m:r>
                  </m:oMath>
                </a14:m>
                <a:r>
                  <a:rPr lang="en-US" sz="3200" b="1" dirty="0"/>
                  <a:t> </a:t>
                </a:r>
                <a:r>
                  <a:rPr lang="en-US" sz="3200" dirty="0" err="1"/>
                  <a:t>xuất</a:t>
                </a:r>
                <a:r>
                  <a:rPr lang="en-US" sz="3200" dirty="0"/>
                  <a:t> </a:t>
                </a:r>
                <a:r>
                  <a:rPr lang="en-US" sz="3200" dirty="0" err="1"/>
                  <a:t>hiện</a:t>
                </a:r>
                <a:r>
                  <a:rPr lang="en-US" sz="3200" dirty="0"/>
                  <a:t> </a:t>
                </a:r>
                <a:r>
                  <a:rPr lang="en-US" sz="3200" dirty="0" err="1"/>
                  <a:t>khả</a:t>
                </a:r>
                <a:r>
                  <a:rPr lang="en-US" sz="3200" dirty="0"/>
                  <a:t> </a:t>
                </a:r>
                <a:r>
                  <a:rPr lang="en-US" sz="3200" dirty="0" err="1"/>
                  <a:t>năng</a:t>
                </a:r>
                <a:r>
                  <a:rPr lang="en-US" sz="3200" dirty="0"/>
                  <a:t> </a:t>
                </a:r>
                <a:r>
                  <a:rPr lang="en-US" sz="3200" dirty="0" err="1"/>
                  <a:t>tạo</a:t>
                </a:r>
                <a:r>
                  <a:rPr lang="en-US" sz="3200" dirty="0"/>
                  <a:t> </a:t>
                </a:r>
                <a:r>
                  <a:rPr lang="en-US" sz="3200" dirty="0" err="1"/>
                  <a:t>cơ</a:t>
                </a:r>
                <a:r>
                  <a:rPr lang="en-US" sz="3200" dirty="0"/>
                  <a:t> </a:t>
                </a:r>
                <a:r>
                  <a:rPr lang="en-US" sz="3200" dirty="0" err="1"/>
                  <a:t>quan</a:t>
                </a:r>
                <a:r>
                  <a:rPr lang="en-US" sz="3200" dirty="0"/>
                  <a:t> </a:t>
                </a:r>
                <a:r>
                  <a:rPr lang="en-US" sz="3200" dirty="0" err="1"/>
                  <a:t>sinh</a:t>
                </a:r>
                <a:r>
                  <a:rPr lang="en-US" sz="3200" dirty="0"/>
                  <a:t> </a:t>
                </a:r>
                <a:r>
                  <a:rPr lang="en-US" sz="3200" dirty="0" err="1"/>
                  <a:t>sản</a:t>
                </a:r>
                <a:endParaRPr lang="en-US" sz="3200" dirty="0"/>
              </a:p>
            </p:txBody>
          </p:sp>
        </mc:Choice>
        <mc:Fallback xmlns="">
          <p:sp>
            <p:nvSpPr>
              <p:cNvPr id="20" name="TextBox 19">
                <a:extLst>
                  <a:ext uri="{FF2B5EF4-FFF2-40B4-BE49-F238E27FC236}">
                    <a16:creationId xmlns:a16="http://schemas.microsoft.com/office/drawing/2014/main" id="{222223B7-53AE-4D69-9B33-8D0480118B3E}"/>
                  </a:ext>
                </a:extLst>
              </p:cNvPr>
              <p:cNvSpPr txBox="1">
                <a:spLocks noRot="1" noChangeAspect="1" noMove="1" noResize="1" noEditPoints="1" noAdjustHandles="1" noChangeArrowheads="1" noChangeShapeType="1" noTextEdit="1"/>
              </p:cNvSpPr>
              <p:nvPr/>
            </p:nvSpPr>
            <p:spPr>
              <a:xfrm>
                <a:off x="677019" y="5152509"/>
                <a:ext cx="8454624" cy="2217082"/>
              </a:xfrm>
              <a:prstGeom prst="rect">
                <a:avLst/>
              </a:prstGeom>
              <a:blipFill>
                <a:blip r:embed="rId8"/>
                <a:stretch>
                  <a:fillRect l="-1802" r="-433" b="-79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808E9E6C-D268-4DB2-B826-09281BD83C36}"/>
                  </a:ext>
                </a:extLst>
              </p:cNvPr>
              <p:cNvSpPr txBox="1"/>
              <p:nvPr/>
            </p:nvSpPr>
            <p:spPr>
              <a:xfrm>
                <a:off x="689376" y="8163825"/>
                <a:ext cx="8454624" cy="1478418"/>
              </a:xfrm>
              <a:prstGeom prst="rect">
                <a:avLst/>
              </a:prstGeom>
              <a:solidFill>
                <a:schemeClr val="bg1"/>
              </a:solidFill>
            </p:spPr>
            <p:txBody>
              <a:bodyPr wrap="square" rtlCol="0">
                <a:spAutoFit/>
              </a:bodyPr>
              <a:lstStyle/>
              <a:p>
                <a:pPr>
                  <a:lnSpc>
                    <a:spcPct val="150000"/>
                  </a:lnSpc>
                </a:pPr>
                <a:r>
                  <a:rPr lang="en-US" sz="3200" b="1" u="sng" dirty="0"/>
                  <a:t>Pha </a:t>
                </a:r>
                <a:r>
                  <a:rPr lang="en-US" sz="3200" b="1" u="sng" dirty="0" err="1"/>
                  <a:t>trưởng</a:t>
                </a:r>
                <a:r>
                  <a:rPr lang="en-US" sz="3200" b="1" u="sng" dirty="0"/>
                  <a:t> </a:t>
                </a:r>
                <a:r>
                  <a:rPr lang="en-US" sz="3200" b="1" u="sng" dirty="0" err="1"/>
                  <a:t>thành</a:t>
                </a:r>
                <a:r>
                  <a:rPr lang="en-US" sz="3200" b="1" u="sng" dirty="0"/>
                  <a:t>: </a:t>
                </a:r>
              </a:p>
              <a:p>
                <a:pPr>
                  <a:lnSpc>
                    <a:spcPct val="150000"/>
                  </a:lnSpc>
                </a:pPr>
                <a:r>
                  <a:rPr lang="en-US" sz="3200" dirty="0" err="1"/>
                  <a:t>từ</a:t>
                </a:r>
                <a:r>
                  <a:rPr lang="en-US" sz="3200" dirty="0"/>
                  <a:t> </a:t>
                </a:r>
                <a:r>
                  <a:rPr lang="en-US" sz="3200" dirty="0" err="1"/>
                  <a:t>khi</a:t>
                </a:r>
                <a:r>
                  <a:rPr lang="en-US" sz="3200" dirty="0"/>
                  <a:t> xuất hiện cơ quan sinh sản </a:t>
                </a:r>
                <a14:m>
                  <m:oMath xmlns:m="http://schemas.openxmlformats.org/officeDocument/2006/math">
                    <m:r>
                      <a:rPr lang="en-US" sz="3200" i="1" smtClean="0">
                        <a:latin typeface="Cambria Math" panose="02040503050406030204" pitchFamily="18" charset="0"/>
                        <a:ea typeface="Cambria Math" panose="02040503050406030204" pitchFamily="18" charset="0"/>
                      </a:rPr>
                      <m:t>→</m:t>
                    </m:r>
                  </m:oMath>
                </a14:m>
                <a:r>
                  <a:rPr lang="en-US" sz="3200" b="1" dirty="0"/>
                  <a:t> </a:t>
                </a:r>
                <a:r>
                  <a:rPr lang="en-US" sz="3200" dirty="0" err="1"/>
                  <a:t>thụ</a:t>
                </a:r>
                <a:r>
                  <a:rPr lang="en-US" sz="3200" dirty="0"/>
                  <a:t> </a:t>
                </a:r>
                <a:r>
                  <a:rPr lang="en-US" sz="3200" dirty="0" err="1"/>
                  <a:t>tinh</a:t>
                </a:r>
                <a:endParaRPr lang="en-US" sz="3200" dirty="0"/>
              </a:p>
            </p:txBody>
          </p:sp>
        </mc:Choice>
        <mc:Fallback xmlns="">
          <p:sp>
            <p:nvSpPr>
              <p:cNvPr id="21" name="TextBox 20">
                <a:extLst>
                  <a:ext uri="{FF2B5EF4-FFF2-40B4-BE49-F238E27FC236}">
                    <a16:creationId xmlns:a16="http://schemas.microsoft.com/office/drawing/2014/main" id="{808E9E6C-D268-4DB2-B826-09281BD83C36}"/>
                  </a:ext>
                </a:extLst>
              </p:cNvPr>
              <p:cNvSpPr txBox="1">
                <a:spLocks noRot="1" noChangeAspect="1" noMove="1" noResize="1" noEditPoints="1" noAdjustHandles="1" noChangeArrowheads="1" noChangeShapeType="1" noTextEdit="1"/>
              </p:cNvSpPr>
              <p:nvPr/>
            </p:nvSpPr>
            <p:spPr>
              <a:xfrm>
                <a:off x="689376" y="8163825"/>
                <a:ext cx="8454624" cy="1478418"/>
              </a:xfrm>
              <a:prstGeom prst="rect">
                <a:avLst/>
              </a:prstGeom>
              <a:blipFill>
                <a:blip r:embed="rId9"/>
                <a:stretch>
                  <a:fillRect l="-1802" b="-123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35DF540-EA90-455D-B81A-D09281BEDB2A}"/>
                  </a:ext>
                </a:extLst>
              </p:cNvPr>
              <p:cNvSpPr txBox="1"/>
              <p:nvPr/>
            </p:nvSpPr>
            <p:spPr>
              <a:xfrm>
                <a:off x="9144000" y="2220838"/>
                <a:ext cx="7696199" cy="2217082"/>
              </a:xfrm>
              <a:prstGeom prst="rect">
                <a:avLst/>
              </a:prstGeom>
              <a:solidFill>
                <a:schemeClr val="bg1"/>
              </a:solidFill>
            </p:spPr>
            <p:txBody>
              <a:bodyPr wrap="square" rtlCol="0">
                <a:spAutoFit/>
              </a:bodyPr>
              <a:lstStyle/>
              <a:p>
                <a:pPr>
                  <a:lnSpc>
                    <a:spcPct val="150000"/>
                  </a:lnSpc>
                </a:pPr>
                <a:r>
                  <a:rPr lang="en-US" sz="3200" b="1" u="sng" dirty="0"/>
                  <a:t>Pha </a:t>
                </a:r>
                <a:r>
                  <a:rPr lang="en-US" sz="3200" b="1" u="sng" dirty="0" err="1"/>
                  <a:t>sinh</a:t>
                </a:r>
                <a:r>
                  <a:rPr lang="en-US" sz="3200" b="1" u="sng" dirty="0"/>
                  <a:t> </a:t>
                </a:r>
                <a:r>
                  <a:rPr lang="en-US" sz="3200" b="1" u="sng" dirty="0" err="1"/>
                  <a:t>sản</a:t>
                </a:r>
                <a:r>
                  <a:rPr lang="en-US" sz="3200" b="1" u="sng" dirty="0"/>
                  <a:t>: </a:t>
                </a:r>
              </a:p>
              <a:p>
                <a:pPr>
                  <a:lnSpc>
                    <a:spcPct val="150000"/>
                  </a:lnSpc>
                </a:pPr>
                <a:r>
                  <a:rPr lang="en-US" sz="3200" dirty="0" err="1"/>
                  <a:t>từ</a:t>
                </a:r>
                <a:r>
                  <a:rPr lang="en-US" sz="3200" dirty="0"/>
                  <a:t> </a:t>
                </a:r>
                <a:r>
                  <a:rPr lang="en-US" sz="3200" dirty="0" err="1"/>
                  <a:t>khi</a:t>
                </a:r>
                <a:r>
                  <a:rPr lang="en-US" sz="3200" dirty="0"/>
                  <a:t> thụ tinh </a:t>
                </a:r>
                <a14:m>
                  <m:oMath xmlns:m="http://schemas.openxmlformats.org/officeDocument/2006/math">
                    <m:r>
                      <a:rPr lang="en-US" sz="3200" i="1" smtClean="0">
                        <a:latin typeface="Cambria Math" panose="02040503050406030204" pitchFamily="18" charset="0"/>
                        <a:ea typeface="Cambria Math" panose="02040503050406030204" pitchFamily="18" charset="0"/>
                      </a:rPr>
                      <m:t>→</m:t>
                    </m:r>
                  </m:oMath>
                </a14:m>
                <a:r>
                  <a:rPr lang="en-US" sz="3200" b="1" dirty="0"/>
                  <a:t> </a:t>
                </a:r>
                <a:r>
                  <a:rPr lang="en-US" sz="3200" dirty="0" err="1"/>
                  <a:t>hình</a:t>
                </a:r>
                <a:r>
                  <a:rPr lang="en-US" sz="3200" dirty="0"/>
                  <a:t> </a:t>
                </a:r>
                <a:r>
                  <a:rPr lang="en-US" sz="3200" dirty="0" err="1"/>
                  <a:t>thành</a:t>
                </a:r>
                <a:r>
                  <a:rPr lang="en-US" sz="3200" dirty="0"/>
                  <a:t> </a:t>
                </a:r>
                <a:r>
                  <a:rPr lang="en-US" sz="3200" dirty="0" err="1"/>
                  <a:t>hạt</a:t>
                </a:r>
                <a:r>
                  <a:rPr lang="en-US" sz="3200" dirty="0"/>
                  <a:t>.</a:t>
                </a:r>
              </a:p>
              <a:p>
                <a:pPr>
                  <a:lnSpc>
                    <a:spcPct val="150000"/>
                  </a:lnSpc>
                </a:pPr>
                <a:r>
                  <a:rPr lang="en-US" sz="3200" dirty="0"/>
                  <a:t> </a:t>
                </a:r>
              </a:p>
            </p:txBody>
          </p:sp>
        </mc:Choice>
        <mc:Fallback xmlns="">
          <p:sp>
            <p:nvSpPr>
              <p:cNvPr id="24" name="TextBox 23">
                <a:extLst>
                  <a:ext uri="{FF2B5EF4-FFF2-40B4-BE49-F238E27FC236}">
                    <a16:creationId xmlns:a16="http://schemas.microsoft.com/office/drawing/2014/main" id="{B35DF540-EA90-455D-B81A-D09281BEDB2A}"/>
                  </a:ext>
                </a:extLst>
              </p:cNvPr>
              <p:cNvSpPr txBox="1">
                <a:spLocks noRot="1" noChangeAspect="1" noMove="1" noResize="1" noEditPoints="1" noAdjustHandles="1" noChangeArrowheads="1" noChangeShapeType="1" noTextEdit="1"/>
              </p:cNvSpPr>
              <p:nvPr/>
            </p:nvSpPr>
            <p:spPr>
              <a:xfrm>
                <a:off x="9144000" y="2220838"/>
                <a:ext cx="7696199" cy="2217082"/>
              </a:xfrm>
              <a:prstGeom prst="rect">
                <a:avLst/>
              </a:prstGeom>
              <a:blipFill>
                <a:blip r:embed="rId10"/>
                <a:stretch>
                  <a:fillRect l="-19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7131149F-9B23-40D3-B2F8-1E07F934888D}"/>
                  </a:ext>
                </a:extLst>
              </p:cNvPr>
              <p:cNvSpPr txBox="1"/>
              <p:nvPr/>
            </p:nvSpPr>
            <p:spPr>
              <a:xfrm>
                <a:off x="9131643" y="5155598"/>
                <a:ext cx="7708556" cy="2217082"/>
              </a:xfrm>
              <a:prstGeom prst="rect">
                <a:avLst/>
              </a:prstGeom>
              <a:solidFill>
                <a:schemeClr val="bg1"/>
              </a:solidFill>
            </p:spPr>
            <p:txBody>
              <a:bodyPr wrap="square" rtlCol="0">
                <a:spAutoFit/>
              </a:bodyPr>
              <a:lstStyle/>
              <a:p>
                <a:pPr>
                  <a:lnSpc>
                    <a:spcPct val="150000"/>
                  </a:lnSpc>
                </a:pPr>
                <a:r>
                  <a:rPr lang="en-US" sz="3200" b="1" u="sng" dirty="0" err="1"/>
                  <a:t>Pha</a:t>
                </a:r>
                <a:r>
                  <a:rPr lang="en-US" sz="3200" b="1" u="sng" dirty="0"/>
                  <a:t> </a:t>
                </a:r>
                <a:r>
                  <a:rPr lang="en-US" sz="3200" b="1" u="sng" dirty="0" err="1"/>
                  <a:t>già</a:t>
                </a:r>
                <a:r>
                  <a:rPr lang="en-US" sz="3200" b="1" u="sng" dirty="0"/>
                  <a:t>: </a:t>
                </a:r>
              </a:p>
              <a:p>
                <a:pPr>
                  <a:lnSpc>
                    <a:spcPct val="150000"/>
                  </a:lnSpc>
                </a:pPr>
                <a:r>
                  <a:rPr lang="en-US" sz="3200" dirty="0" err="1"/>
                  <a:t>từ</a:t>
                </a:r>
                <a:r>
                  <a:rPr lang="en-US" sz="3200" dirty="0"/>
                  <a:t> </a:t>
                </a:r>
                <a:r>
                  <a:rPr lang="en-US" sz="3200" dirty="0" err="1"/>
                  <a:t>khi</a:t>
                </a:r>
                <a:r>
                  <a:rPr lang="en-US" sz="3200" dirty="0"/>
                  <a:t> </a:t>
                </a:r>
                <a:r>
                  <a:rPr lang="en-US" sz="3200" dirty="0" err="1"/>
                  <a:t>hình</a:t>
                </a:r>
                <a:r>
                  <a:rPr lang="en-US" sz="3200" dirty="0"/>
                  <a:t> </a:t>
                </a:r>
                <a:r>
                  <a:rPr lang="en-US" sz="3200" dirty="0" err="1"/>
                  <a:t>thành</a:t>
                </a:r>
                <a:r>
                  <a:rPr lang="en-US" sz="3200" dirty="0"/>
                  <a:t> </a:t>
                </a:r>
                <a:r>
                  <a:rPr lang="en-US" sz="3200" dirty="0" err="1"/>
                  <a:t>hạt</a:t>
                </a:r>
                <a:r>
                  <a:rPr lang="en-US" sz="3200" dirty="0"/>
                  <a:t>, </a:t>
                </a:r>
                <a:r>
                  <a:rPr lang="en-US" sz="3200" dirty="0" err="1"/>
                  <a:t>quả</a:t>
                </a:r>
                <a:r>
                  <a:rPr lang="en-US" sz="3200" dirty="0"/>
                  <a:t> </a:t>
                </a:r>
                <a14:m>
                  <m:oMath xmlns:m="http://schemas.openxmlformats.org/officeDocument/2006/math">
                    <m:r>
                      <a:rPr lang="en-US" sz="3200" i="1">
                        <a:latin typeface="Cambria Math" panose="02040503050406030204" pitchFamily="18" charset="0"/>
                        <a:ea typeface="Cambria Math" panose="02040503050406030204" pitchFamily="18" charset="0"/>
                      </a:rPr>
                      <m:t>→</m:t>
                    </m:r>
                  </m:oMath>
                </a14:m>
                <a:r>
                  <a:rPr lang="en-US" sz="3200" dirty="0"/>
                  <a:t> </a:t>
                </a:r>
                <a:r>
                  <a:rPr lang="en-US" sz="3200" dirty="0" err="1"/>
                  <a:t>chết</a:t>
                </a:r>
                <a:r>
                  <a:rPr lang="en-US" sz="3200" dirty="0"/>
                  <a:t>.</a:t>
                </a:r>
              </a:p>
              <a:p>
                <a:pPr>
                  <a:lnSpc>
                    <a:spcPct val="150000"/>
                  </a:lnSpc>
                </a:pPr>
                <a:r>
                  <a:rPr lang="en-US" sz="3200" dirty="0"/>
                  <a:t> </a:t>
                </a:r>
              </a:p>
            </p:txBody>
          </p:sp>
        </mc:Choice>
        <mc:Fallback xmlns="">
          <p:sp>
            <p:nvSpPr>
              <p:cNvPr id="25" name="TextBox 24">
                <a:extLst>
                  <a:ext uri="{FF2B5EF4-FFF2-40B4-BE49-F238E27FC236}">
                    <a16:creationId xmlns:a16="http://schemas.microsoft.com/office/drawing/2014/main" id="{7131149F-9B23-40D3-B2F8-1E07F934888D}"/>
                  </a:ext>
                </a:extLst>
              </p:cNvPr>
              <p:cNvSpPr txBox="1">
                <a:spLocks noRot="1" noChangeAspect="1" noMove="1" noResize="1" noEditPoints="1" noAdjustHandles="1" noChangeArrowheads="1" noChangeShapeType="1" noTextEdit="1"/>
              </p:cNvSpPr>
              <p:nvPr/>
            </p:nvSpPr>
            <p:spPr>
              <a:xfrm>
                <a:off x="9131643" y="5155598"/>
                <a:ext cx="7708556" cy="2217082"/>
              </a:xfrm>
              <a:prstGeom prst="rect">
                <a:avLst/>
              </a:prstGeom>
              <a:blipFill>
                <a:blip r:embed="rId11"/>
                <a:stretch>
                  <a:fillRect l="-2057"/>
                </a:stretch>
              </a:blipFill>
            </p:spPr>
            <p:txBody>
              <a:bodyPr/>
              <a:lstStyle/>
              <a:p>
                <a:r>
                  <a:rPr lang="en-US">
                    <a:noFill/>
                  </a:rPr>
                  <a:t> </a:t>
                </a:r>
              </a:p>
            </p:txBody>
          </p:sp>
        </mc:Fallback>
      </mc:AlternateContent>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0" grpId="0" animBg="1"/>
      <p:bldP spid="21" grpId="0" animBg="1"/>
      <p:bldP spid="24"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46DC267-7F47-4258-BADF-C01D3FE130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1476">
            <a:off x="2472583" y="768495"/>
            <a:ext cx="15575185" cy="9070145"/>
          </a:xfrm>
          <a:prstGeom prst="rect">
            <a:avLst/>
          </a:prstGeom>
        </p:spPr>
      </p:pic>
      <p:sp>
        <p:nvSpPr>
          <p:cNvPr id="3" name="AutoShape 3">
            <a:extLst>
              <a:ext uri="{FF2B5EF4-FFF2-40B4-BE49-F238E27FC236}">
                <a16:creationId xmlns:a16="http://schemas.microsoft.com/office/drawing/2014/main" id="{4BA9E864-5F46-4DAA-B362-98A383F71EA6}"/>
              </a:ext>
            </a:extLst>
          </p:cNvPr>
          <p:cNvSpPr/>
          <p:nvPr/>
        </p:nvSpPr>
        <p:spPr>
          <a:xfrm>
            <a:off x="3048000" y="2476500"/>
            <a:ext cx="11963400" cy="6400800"/>
          </a:xfrm>
          <a:prstGeom prst="rect">
            <a:avLst/>
          </a:prstGeom>
          <a:solidFill>
            <a:srgbClr val="F6F6E9"/>
          </a:solidFill>
        </p:spPr>
      </p:sp>
      <p:sp>
        <p:nvSpPr>
          <p:cNvPr id="8" name="Oval 7">
            <a:extLst>
              <a:ext uri="{FF2B5EF4-FFF2-40B4-BE49-F238E27FC236}">
                <a16:creationId xmlns:a16="http://schemas.microsoft.com/office/drawing/2014/main" id="{6485CB9F-3B9A-414D-9D4D-10EB9BB77D70}"/>
              </a:ext>
            </a:extLst>
          </p:cNvPr>
          <p:cNvSpPr/>
          <p:nvPr/>
        </p:nvSpPr>
        <p:spPr>
          <a:xfrm>
            <a:off x="8186956" y="1600200"/>
            <a:ext cx="1752600" cy="1752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Arial" panose="020B0604020202020204"/>
                <a:ea typeface="+mn-ea"/>
                <a:cs typeface="+mn-cs"/>
              </a:rPr>
              <a:t>V</a:t>
            </a:r>
          </a:p>
        </p:txBody>
      </p:sp>
      <p:sp>
        <p:nvSpPr>
          <p:cNvPr id="9" name="TextBox 8">
            <a:extLst>
              <a:ext uri="{FF2B5EF4-FFF2-40B4-BE49-F238E27FC236}">
                <a16:creationId xmlns:a16="http://schemas.microsoft.com/office/drawing/2014/main" id="{A9ABE1B9-A4A2-4295-AB1E-8B9BC5330AF2}"/>
              </a:ext>
            </a:extLst>
          </p:cNvPr>
          <p:cNvSpPr txBox="1"/>
          <p:nvPr/>
        </p:nvSpPr>
        <p:spPr>
          <a:xfrm>
            <a:off x="3048000" y="4808794"/>
            <a:ext cx="12192000" cy="130625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b="1" dirty="0">
                <a:solidFill>
                  <a:srgbClr val="0070C0"/>
                </a:solidFill>
              </a:rPr>
              <a:t>HORMONE THỰC VẬT</a:t>
            </a:r>
            <a:endParaRPr kumimoji="0" lang="en-US" sz="6000" b="0" i="0" u="none" strike="noStrike" kern="1200" cap="none" spc="0" normalizeH="0" baseline="0" noProof="0" dirty="0">
              <a:ln>
                <a:noFill/>
              </a:ln>
              <a:solidFill>
                <a:srgbClr val="0070C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13619945"/>
      </p:ext>
    </p:extLst>
  </p:cSld>
  <p:clrMapOvr>
    <a:masterClrMapping/>
  </p:clrMapOvr>
  <mc:AlternateContent xmlns:mc="http://schemas.openxmlformats.org/markup-compatibility/2006" xmlns:p159="http://schemas.microsoft.com/office/powerpoint/2015/09/main">
    <mc:Choice Requires="p159">
      <p:transition spd="med">
        <p159:morph option="byChar"/>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38379">
            <a:off x="176828" y="8776153"/>
            <a:ext cx="1728807" cy="3245200"/>
          </a:xfrm>
          <a:prstGeom prst="rect">
            <a:avLst/>
          </a:prstGeom>
        </p:spPr>
      </p:pic>
      <p:sp>
        <p:nvSpPr>
          <p:cNvPr id="14" name="Arrow: Pentagon 13">
            <a:extLst>
              <a:ext uri="{FF2B5EF4-FFF2-40B4-BE49-F238E27FC236}">
                <a16:creationId xmlns:a16="http://schemas.microsoft.com/office/drawing/2014/main" id="{BD48E4AD-12DC-4335-9B87-4AB70A6E5ACD}"/>
              </a:ext>
            </a:extLst>
          </p:cNvPr>
          <p:cNvSpPr/>
          <p:nvPr/>
        </p:nvSpPr>
        <p:spPr>
          <a:xfrm>
            <a:off x="35011" y="2245213"/>
            <a:ext cx="3284691" cy="1065087"/>
          </a:xfrm>
          <a:prstGeom prst="homePlate">
            <a:avLst/>
          </a:prstGeom>
          <a:solidFill>
            <a:schemeClr val="accent3">
              <a:lumMod val="60000"/>
              <a:lumOff val="40000"/>
            </a:schemeClr>
          </a:solidFill>
          <a:ln>
            <a:solidFill>
              <a:srgbClr val="E6E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a:rPr>
              <a:t>Trạm</a:t>
            </a:r>
            <a:r>
              <a:rPr kumimoji="0" lang="en-US" sz="4000" b="1" i="0" u="none" strike="noStrike" kern="1200" cap="none" spc="0" normalizeH="0" noProof="0" dirty="0">
                <a:ln>
                  <a:noFill/>
                </a:ln>
                <a:solidFill>
                  <a:srgbClr val="002060"/>
                </a:solidFill>
                <a:effectLst/>
                <a:uLnTx/>
                <a:uFillTx/>
                <a:latin typeface="Arial" panose="020B0604020202020204"/>
              </a:rPr>
              <a:t> </a:t>
            </a:r>
            <a:r>
              <a:rPr kumimoji="0" lang="en-US" sz="4000" b="1" i="0" u="none" strike="noStrike" kern="1200" cap="none" spc="0" normalizeH="0" baseline="0" noProof="0" dirty="0">
                <a:ln>
                  <a:noFill/>
                </a:ln>
                <a:solidFill>
                  <a:srgbClr val="002060"/>
                </a:solidFill>
                <a:effectLst/>
                <a:uLnTx/>
                <a:uFillTx/>
                <a:latin typeface="Arial" panose="020B0604020202020204"/>
              </a:rPr>
              <a:t>1</a:t>
            </a:r>
            <a:r>
              <a:rPr lang="en-US" sz="4000" b="1" dirty="0">
                <a:solidFill>
                  <a:srgbClr val="002060"/>
                </a:solidFill>
                <a:latin typeface="Arial" panose="020B0604020202020204"/>
              </a:rPr>
              <a:t>:</a:t>
            </a:r>
            <a:endParaRPr kumimoji="0" lang="en-US" sz="4000" b="1" i="0" u="none" strike="noStrike" kern="1200" cap="none" spc="0" normalizeH="0" baseline="0" noProof="0" dirty="0">
              <a:ln>
                <a:noFill/>
              </a:ln>
              <a:solidFill>
                <a:srgbClr val="002060"/>
              </a:solidFill>
              <a:effectLst/>
              <a:uLnTx/>
              <a:uFillTx/>
              <a:latin typeface="Arial" panose="020B0604020202020204"/>
            </a:endParaRPr>
          </a:p>
        </p:txBody>
      </p:sp>
      <p:pic>
        <p:nvPicPr>
          <p:cNvPr id="15" name="Picture 11">
            <a:extLst>
              <a:ext uri="{FF2B5EF4-FFF2-40B4-BE49-F238E27FC236}">
                <a16:creationId xmlns:a16="http://schemas.microsoft.com/office/drawing/2014/main" id="{E38D99DF-4B15-4A7B-8AC7-8FA4F11A10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7413" y="2467885"/>
            <a:ext cx="609600" cy="619741"/>
          </a:xfrm>
          <a:prstGeom prst="rect">
            <a:avLst/>
          </a:prstGeom>
        </p:spPr>
      </p:pic>
      <p:grpSp>
        <p:nvGrpSpPr>
          <p:cNvPr id="6" name="Group 5">
            <a:extLst>
              <a:ext uri="{FF2B5EF4-FFF2-40B4-BE49-F238E27FC236}">
                <a16:creationId xmlns:a16="http://schemas.microsoft.com/office/drawing/2014/main" id="{FD4265D0-02EE-465C-8CAB-0B90B9642FA6}"/>
              </a:ext>
            </a:extLst>
          </p:cNvPr>
          <p:cNvGrpSpPr/>
          <p:nvPr/>
        </p:nvGrpSpPr>
        <p:grpSpPr>
          <a:xfrm>
            <a:off x="3729754" y="19565"/>
            <a:ext cx="12132025" cy="1728343"/>
            <a:chOff x="1036194" y="26920"/>
            <a:chExt cx="6523985" cy="800261"/>
          </a:xfrm>
        </p:grpSpPr>
        <p:pic>
          <p:nvPicPr>
            <p:cNvPr id="7" name="Picture 6">
              <a:extLst>
                <a:ext uri="{FF2B5EF4-FFF2-40B4-BE49-F238E27FC236}">
                  <a16:creationId xmlns:a16="http://schemas.microsoft.com/office/drawing/2014/main" id="{3CEE4B41-5F1C-477E-A549-A8E85851C37A}"/>
                </a:ext>
              </a:extLst>
            </p:cNvPr>
            <p:cNvPicPr>
              <a:picLocks noChangeAspect="1"/>
            </p:cNvPicPr>
            <p:nvPr/>
          </p:nvPicPr>
          <p:blipFill>
            <a:blip r:embed="rId6"/>
            <a:stretch>
              <a:fillRect/>
            </a:stretch>
          </p:blipFill>
          <p:spPr>
            <a:xfrm>
              <a:off x="1036194" y="26920"/>
              <a:ext cx="944862" cy="800261"/>
            </a:xfrm>
            <a:prstGeom prst="rect">
              <a:avLst/>
            </a:prstGeom>
          </p:spPr>
        </p:pic>
        <p:sp>
          <p:nvSpPr>
            <p:cNvPr id="8" name="Rectangle 7">
              <a:extLst>
                <a:ext uri="{FF2B5EF4-FFF2-40B4-BE49-F238E27FC236}">
                  <a16:creationId xmlns:a16="http://schemas.microsoft.com/office/drawing/2014/main" id="{32B272FD-167B-4693-9A00-E07785C0D082}"/>
                </a:ext>
              </a:extLst>
            </p:cNvPr>
            <p:cNvSpPr/>
            <p:nvPr/>
          </p:nvSpPr>
          <p:spPr>
            <a:xfrm>
              <a:off x="1981056" y="330583"/>
              <a:ext cx="5579123" cy="299266"/>
            </a:xfrm>
            <a:prstGeom prst="rect">
              <a:avLst/>
            </a:prstGeom>
          </p:spPr>
          <p:txBody>
            <a:bodyPr wrap="none">
              <a:spAutoFit/>
            </a:bodyPr>
            <a:lstStyle/>
            <a:p>
              <a:r>
                <a:rPr lang="vi-VN" sz="3600" b="1" i="1" dirty="0">
                  <a:solidFill>
                    <a:srgbClr val="C00000"/>
                  </a:solidFill>
                </a:rPr>
                <a:t>Thảo luận nhóm</a:t>
              </a:r>
              <a:r>
                <a:rPr lang="en-US" sz="3600" b="1" i="1" dirty="0">
                  <a:solidFill>
                    <a:srgbClr val="C00000"/>
                  </a:solidFill>
                </a:rPr>
                <a:t>:</a:t>
              </a:r>
              <a:r>
                <a:rPr lang="vi-VN" sz="3600" i="1" dirty="0">
                  <a:solidFill>
                    <a:srgbClr val="C00000"/>
                  </a:solidFill>
                </a:rPr>
                <a:t> </a:t>
              </a:r>
              <a:r>
                <a:rPr lang="en-US" sz="3600" i="1" dirty="0" err="1">
                  <a:solidFill>
                    <a:srgbClr val="C00000"/>
                  </a:solidFill>
                </a:rPr>
                <a:t>thực</a:t>
              </a:r>
              <a:r>
                <a:rPr lang="en-US" sz="3600" i="1" dirty="0">
                  <a:solidFill>
                    <a:srgbClr val="C00000"/>
                  </a:solidFill>
                </a:rPr>
                <a:t> </a:t>
              </a:r>
              <a:r>
                <a:rPr lang="en-US" sz="3600" i="1" dirty="0" err="1">
                  <a:solidFill>
                    <a:srgbClr val="C00000"/>
                  </a:solidFill>
                </a:rPr>
                <a:t>hiện</a:t>
              </a:r>
              <a:r>
                <a:rPr lang="en-US" sz="3600" i="1" dirty="0">
                  <a:solidFill>
                    <a:srgbClr val="C00000"/>
                  </a:solidFill>
                </a:rPr>
                <a:t> </a:t>
              </a:r>
              <a:r>
                <a:rPr lang="en-US" sz="3600" i="1" dirty="0" err="1">
                  <a:solidFill>
                    <a:srgbClr val="C00000"/>
                  </a:solidFill>
                </a:rPr>
                <a:t>nhiệm</a:t>
              </a:r>
              <a:r>
                <a:rPr lang="en-US" sz="3600" i="1" dirty="0">
                  <a:solidFill>
                    <a:srgbClr val="C00000"/>
                  </a:solidFill>
                </a:rPr>
                <a:t> </a:t>
              </a:r>
              <a:r>
                <a:rPr lang="en-US" sz="3600" i="1" dirty="0" err="1">
                  <a:solidFill>
                    <a:srgbClr val="C00000"/>
                  </a:solidFill>
                </a:rPr>
                <a:t>vụ</a:t>
              </a:r>
              <a:r>
                <a:rPr lang="en-US" sz="3600" i="1" dirty="0">
                  <a:solidFill>
                    <a:srgbClr val="C00000"/>
                  </a:solidFill>
                </a:rPr>
                <a:t> ở </a:t>
              </a:r>
              <a:r>
                <a:rPr lang="en-US" sz="3600" i="1" dirty="0" err="1">
                  <a:solidFill>
                    <a:srgbClr val="C00000"/>
                  </a:solidFill>
                </a:rPr>
                <a:t>mỗi</a:t>
              </a:r>
              <a:r>
                <a:rPr lang="en-US" sz="3600" i="1" dirty="0">
                  <a:solidFill>
                    <a:srgbClr val="C00000"/>
                  </a:solidFill>
                </a:rPr>
                <a:t> </a:t>
              </a:r>
              <a:r>
                <a:rPr lang="en-US" sz="3600" i="1" dirty="0" err="1">
                  <a:solidFill>
                    <a:srgbClr val="C00000"/>
                  </a:solidFill>
                </a:rPr>
                <a:t>trạm</a:t>
              </a:r>
              <a:r>
                <a:rPr lang="vi-VN" sz="3600" i="1" dirty="0">
                  <a:solidFill>
                    <a:srgbClr val="C00000"/>
                  </a:solidFill>
                </a:rPr>
                <a:t>:</a:t>
              </a:r>
              <a:endParaRPr lang="en-US" sz="3600" i="1" dirty="0">
                <a:solidFill>
                  <a:srgbClr val="C00000"/>
                </a:solidFill>
              </a:endParaRPr>
            </a:p>
          </p:txBody>
        </p:sp>
      </p:grpSp>
      <p:sp>
        <p:nvSpPr>
          <p:cNvPr id="10" name="Rectangle 9">
            <a:extLst>
              <a:ext uri="{FF2B5EF4-FFF2-40B4-BE49-F238E27FC236}">
                <a16:creationId xmlns:a16="http://schemas.microsoft.com/office/drawing/2014/main" id="{BFD0B04C-2998-463B-A31B-51BCF4DE1A39}"/>
              </a:ext>
            </a:extLst>
          </p:cNvPr>
          <p:cNvSpPr/>
          <p:nvPr/>
        </p:nvSpPr>
        <p:spPr>
          <a:xfrm>
            <a:off x="3321761" y="2326958"/>
            <a:ext cx="14778826" cy="901593"/>
          </a:xfrm>
          <a:prstGeom prst="rect">
            <a:avLst/>
          </a:prstGeom>
          <a:solidFill>
            <a:schemeClr val="accent3">
              <a:lumMod val="60000"/>
              <a:lumOff val="40000"/>
            </a:schemeClr>
          </a:solidFill>
        </p:spPr>
        <p:txBody>
          <a:bodyPr wrap="square">
            <a:spAutoFit/>
          </a:bodyPr>
          <a:lstStyle/>
          <a:p>
            <a:pPr algn="just">
              <a:lnSpc>
                <a:spcPct val="150000"/>
              </a:lnSpc>
            </a:pPr>
            <a:r>
              <a:rPr lang="vi-VN" sz="4000" b="1" dirty="0">
                <a:solidFill>
                  <a:srgbClr val="002060"/>
                </a:solidFill>
              </a:rPr>
              <a:t>Tìm hiểu khái niệm, vai trò của một số hormone thực vật.</a:t>
            </a:r>
            <a:endParaRPr lang="en-US" sz="4000" b="1" dirty="0">
              <a:solidFill>
                <a:srgbClr val="002060"/>
              </a:solidFill>
            </a:endParaRPr>
          </a:p>
        </p:txBody>
      </p:sp>
      <p:sp>
        <p:nvSpPr>
          <p:cNvPr id="12" name="Arrow: Pentagon 11">
            <a:extLst>
              <a:ext uri="{FF2B5EF4-FFF2-40B4-BE49-F238E27FC236}">
                <a16:creationId xmlns:a16="http://schemas.microsoft.com/office/drawing/2014/main" id="{329CF2B6-A2FE-470C-9828-F61A0B186BD0}"/>
              </a:ext>
            </a:extLst>
          </p:cNvPr>
          <p:cNvSpPr/>
          <p:nvPr/>
        </p:nvSpPr>
        <p:spPr>
          <a:xfrm>
            <a:off x="-16475" y="4030203"/>
            <a:ext cx="3284691" cy="1065087"/>
          </a:xfrm>
          <a:prstGeom prst="homePlate">
            <a:avLst/>
          </a:prstGeom>
          <a:solidFill>
            <a:schemeClr val="accent6">
              <a:lumMod val="60000"/>
              <a:lumOff val="40000"/>
            </a:schemeClr>
          </a:solidFill>
          <a:ln>
            <a:solidFill>
              <a:srgbClr val="E6E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a:rPr>
              <a:t>Trạm</a:t>
            </a:r>
            <a:r>
              <a:rPr kumimoji="0" lang="en-US" sz="4000" b="1" i="0" u="none" strike="noStrike" kern="1200" cap="none" spc="0" normalizeH="0" noProof="0" dirty="0">
                <a:ln>
                  <a:noFill/>
                </a:ln>
                <a:solidFill>
                  <a:srgbClr val="002060"/>
                </a:solidFill>
                <a:effectLst/>
                <a:uLnTx/>
                <a:uFillTx/>
                <a:latin typeface="Arial" panose="020B0604020202020204"/>
              </a:rPr>
              <a:t> </a:t>
            </a:r>
            <a:r>
              <a:rPr kumimoji="0" lang="en-US" sz="4000" b="1" i="0" u="none" strike="noStrike" kern="1200" cap="none" spc="0" normalizeH="0" baseline="0" noProof="0" dirty="0">
                <a:ln>
                  <a:noFill/>
                </a:ln>
                <a:solidFill>
                  <a:srgbClr val="002060"/>
                </a:solidFill>
                <a:effectLst/>
                <a:uLnTx/>
                <a:uFillTx/>
                <a:latin typeface="Arial" panose="020B0604020202020204"/>
              </a:rPr>
              <a:t>2</a:t>
            </a:r>
            <a:r>
              <a:rPr lang="en-US" sz="4000" b="1" dirty="0">
                <a:solidFill>
                  <a:srgbClr val="002060"/>
                </a:solidFill>
                <a:latin typeface="Arial" panose="020B0604020202020204"/>
              </a:rPr>
              <a:t>:</a:t>
            </a:r>
            <a:endParaRPr kumimoji="0" lang="en-US" sz="4000" b="1" i="0" u="none" strike="noStrike" kern="1200" cap="none" spc="0" normalizeH="0" baseline="0" noProof="0" dirty="0">
              <a:ln>
                <a:noFill/>
              </a:ln>
              <a:solidFill>
                <a:srgbClr val="002060"/>
              </a:solidFill>
              <a:effectLst/>
              <a:uLnTx/>
              <a:uFillTx/>
              <a:latin typeface="Arial" panose="020B0604020202020204"/>
            </a:endParaRPr>
          </a:p>
        </p:txBody>
      </p:sp>
      <p:sp>
        <p:nvSpPr>
          <p:cNvPr id="13" name="Rectangle 12">
            <a:extLst>
              <a:ext uri="{FF2B5EF4-FFF2-40B4-BE49-F238E27FC236}">
                <a16:creationId xmlns:a16="http://schemas.microsoft.com/office/drawing/2014/main" id="{CD45616E-F03C-4AD3-A727-3C31346B5DA2}"/>
              </a:ext>
            </a:extLst>
          </p:cNvPr>
          <p:cNvSpPr/>
          <p:nvPr/>
        </p:nvSpPr>
        <p:spPr>
          <a:xfrm>
            <a:off x="3270275" y="4111948"/>
            <a:ext cx="14900334" cy="901593"/>
          </a:xfrm>
          <a:prstGeom prst="rect">
            <a:avLst/>
          </a:prstGeom>
          <a:solidFill>
            <a:schemeClr val="accent6">
              <a:lumMod val="60000"/>
              <a:lumOff val="40000"/>
            </a:schemeClr>
          </a:solidFill>
        </p:spPr>
        <p:txBody>
          <a:bodyPr wrap="square">
            <a:spAutoFit/>
          </a:bodyPr>
          <a:lstStyle/>
          <a:p>
            <a:pPr algn="just">
              <a:lnSpc>
                <a:spcPct val="150000"/>
              </a:lnSpc>
            </a:pPr>
            <a:r>
              <a:rPr lang="vi-VN" sz="4000" b="1" dirty="0">
                <a:solidFill>
                  <a:srgbClr val="002060"/>
                </a:solidFill>
              </a:rPr>
              <a:t>Tìm hiểu </a:t>
            </a:r>
            <a:r>
              <a:rPr lang="en-US" sz="4000" b="1" dirty="0" err="1">
                <a:solidFill>
                  <a:srgbClr val="002060"/>
                </a:solidFill>
              </a:rPr>
              <a:t>các</a:t>
            </a:r>
            <a:r>
              <a:rPr lang="en-US" sz="4000" b="1" dirty="0">
                <a:solidFill>
                  <a:srgbClr val="002060"/>
                </a:solidFill>
              </a:rPr>
              <a:t> </a:t>
            </a:r>
            <a:r>
              <a:rPr lang="en-US" sz="4000" b="1" dirty="0" err="1">
                <a:solidFill>
                  <a:srgbClr val="002060"/>
                </a:solidFill>
              </a:rPr>
              <a:t>đặc</a:t>
            </a:r>
            <a:r>
              <a:rPr lang="en-US" sz="4000" b="1" dirty="0">
                <a:solidFill>
                  <a:srgbClr val="002060"/>
                </a:solidFill>
              </a:rPr>
              <a:t> </a:t>
            </a:r>
            <a:r>
              <a:rPr lang="en-US" sz="4000" b="1" dirty="0" err="1">
                <a:solidFill>
                  <a:srgbClr val="002060"/>
                </a:solidFill>
              </a:rPr>
              <a:t>điểm</a:t>
            </a:r>
            <a:r>
              <a:rPr lang="en-US" sz="4000" b="1" dirty="0">
                <a:solidFill>
                  <a:srgbClr val="002060"/>
                </a:solidFill>
              </a:rPr>
              <a:t> </a:t>
            </a:r>
            <a:r>
              <a:rPr lang="en-US" sz="4000" b="1" dirty="0" err="1">
                <a:solidFill>
                  <a:srgbClr val="002060"/>
                </a:solidFill>
              </a:rPr>
              <a:t>của</a:t>
            </a:r>
            <a:r>
              <a:rPr lang="en-US" sz="4000" b="1" dirty="0">
                <a:solidFill>
                  <a:srgbClr val="002060"/>
                </a:solidFill>
              </a:rPr>
              <a:t> </a:t>
            </a:r>
            <a:r>
              <a:rPr lang="en-US" sz="4000" b="1" dirty="0" err="1">
                <a:solidFill>
                  <a:srgbClr val="002060"/>
                </a:solidFill>
              </a:rPr>
              <a:t>một</a:t>
            </a:r>
            <a:r>
              <a:rPr lang="en-US" sz="4000" b="1" dirty="0">
                <a:solidFill>
                  <a:srgbClr val="002060"/>
                </a:solidFill>
              </a:rPr>
              <a:t> </a:t>
            </a:r>
            <a:r>
              <a:rPr lang="en-US" sz="4000" b="1" dirty="0" err="1">
                <a:solidFill>
                  <a:srgbClr val="002060"/>
                </a:solidFill>
              </a:rPr>
              <a:t>số</a:t>
            </a:r>
            <a:r>
              <a:rPr lang="en-US" sz="4000" b="1" dirty="0">
                <a:solidFill>
                  <a:srgbClr val="002060"/>
                </a:solidFill>
              </a:rPr>
              <a:t> hormone </a:t>
            </a:r>
            <a:r>
              <a:rPr lang="en-US" sz="4000" b="1" dirty="0" err="1">
                <a:solidFill>
                  <a:srgbClr val="002060"/>
                </a:solidFill>
              </a:rPr>
              <a:t>thực</a:t>
            </a:r>
            <a:r>
              <a:rPr lang="en-US" sz="4000" b="1" dirty="0">
                <a:solidFill>
                  <a:srgbClr val="002060"/>
                </a:solidFill>
              </a:rPr>
              <a:t> </a:t>
            </a:r>
            <a:r>
              <a:rPr lang="en-US" sz="4000" b="1" dirty="0" err="1">
                <a:solidFill>
                  <a:srgbClr val="002060"/>
                </a:solidFill>
              </a:rPr>
              <a:t>vật</a:t>
            </a:r>
            <a:r>
              <a:rPr lang="en-US" sz="4000" b="1" dirty="0">
                <a:solidFill>
                  <a:srgbClr val="002060"/>
                </a:solidFill>
              </a:rPr>
              <a:t>.</a:t>
            </a:r>
          </a:p>
        </p:txBody>
      </p:sp>
      <p:pic>
        <p:nvPicPr>
          <p:cNvPr id="18" name="Picture 11">
            <a:extLst>
              <a:ext uri="{FF2B5EF4-FFF2-40B4-BE49-F238E27FC236}">
                <a16:creationId xmlns:a16="http://schemas.microsoft.com/office/drawing/2014/main" id="{694F18CC-4CC6-44B5-8C47-CDA630B29A7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3273" y="4252873"/>
            <a:ext cx="609600" cy="619741"/>
          </a:xfrm>
          <a:prstGeom prst="rect">
            <a:avLst/>
          </a:prstGeom>
        </p:spPr>
      </p:pic>
      <p:sp>
        <p:nvSpPr>
          <p:cNvPr id="19" name="Arrow: Pentagon 18">
            <a:extLst>
              <a:ext uri="{FF2B5EF4-FFF2-40B4-BE49-F238E27FC236}">
                <a16:creationId xmlns:a16="http://schemas.microsoft.com/office/drawing/2014/main" id="{46859200-D915-4441-A909-B24341FBD4D5}"/>
              </a:ext>
            </a:extLst>
          </p:cNvPr>
          <p:cNvSpPr/>
          <p:nvPr/>
        </p:nvSpPr>
        <p:spPr>
          <a:xfrm>
            <a:off x="-14416" y="5796997"/>
            <a:ext cx="3284691" cy="1065087"/>
          </a:xfrm>
          <a:prstGeom prst="homePlate">
            <a:avLst/>
          </a:prstGeom>
          <a:solidFill>
            <a:schemeClr val="accent5">
              <a:lumMod val="60000"/>
              <a:lumOff val="40000"/>
            </a:schemeClr>
          </a:solidFill>
          <a:ln>
            <a:solidFill>
              <a:srgbClr val="E6E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a:rPr>
              <a:t>Trạm</a:t>
            </a:r>
            <a:r>
              <a:rPr kumimoji="0" lang="en-US" sz="4000" b="1" i="0" u="none" strike="noStrike" kern="1200" cap="none" spc="0" normalizeH="0" noProof="0" dirty="0">
                <a:ln>
                  <a:noFill/>
                </a:ln>
                <a:solidFill>
                  <a:srgbClr val="002060"/>
                </a:solidFill>
                <a:effectLst/>
                <a:uLnTx/>
                <a:uFillTx/>
                <a:latin typeface="Arial" panose="020B0604020202020204"/>
              </a:rPr>
              <a:t> </a:t>
            </a:r>
            <a:r>
              <a:rPr kumimoji="0" lang="en-US" sz="4000" b="1" i="0" u="none" strike="noStrike" kern="1200" cap="none" spc="0" normalizeH="0" baseline="0" noProof="0" dirty="0">
                <a:ln>
                  <a:noFill/>
                </a:ln>
                <a:solidFill>
                  <a:srgbClr val="002060"/>
                </a:solidFill>
                <a:effectLst/>
                <a:uLnTx/>
                <a:uFillTx/>
                <a:latin typeface="Arial" panose="020B0604020202020204"/>
              </a:rPr>
              <a:t>3</a:t>
            </a:r>
            <a:r>
              <a:rPr lang="en-US" sz="4000" b="1" dirty="0">
                <a:solidFill>
                  <a:srgbClr val="002060"/>
                </a:solidFill>
                <a:latin typeface="Arial" panose="020B0604020202020204"/>
              </a:rPr>
              <a:t>:</a:t>
            </a:r>
            <a:endParaRPr kumimoji="0" lang="en-US" sz="4000" b="1" i="0" u="none" strike="noStrike" kern="1200" cap="none" spc="0" normalizeH="0" baseline="0" noProof="0" dirty="0">
              <a:ln>
                <a:noFill/>
              </a:ln>
              <a:solidFill>
                <a:srgbClr val="002060"/>
              </a:solidFill>
              <a:effectLst/>
              <a:uLnTx/>
              <a:uFillTx/>
              <a:latin typeface="Arial" panose="020B0604020202020204"/>
            </a:endParaRPr>
          </a:p>
        </p:txBody>
      </p:sp>
      <p:sp>
        <p:nvSpPr>
          <p:cNvPr id="20" name="Rectangle 19">
            <a:extLst>
              <a:ext uri="{FF2B5EF4-FFF2-40B4-BE49-F238E27FC236}">
                <a16:creationId xmlns:a16="http://schemas.microsoft.com/office/drawing/2014/main" id="{99FE9AA0-74C7-4AA0-B533-46C096DE7E77}"/>
              </a:ext>
            </a:extLst>
          </p:cNvPr>
          <p:cNvSpPr/>
          <p:nvPr/>
        </p:nvSpPr>
        <p:spPr>
          <a:xfrm>
            <a:off x="3272334" y="5878742"/>
            <a:ext cx="14900334" cy="901593"/>
          </a:xfrm>
          <a:prstGeom prst="rect">
            <a:avLst/>
          </a:prstGeom>
          <a:solidFill>
            <a:schemeClr val="accent5">
              <a:lumMod val="60000"/>
              <a:lumOff val="40000"/>
            </a:schemeClr>
          </a:solidFill>
        </p:spPr>
        <p:txBody>
          <a:bodyPr wrap="square">
            <a:spAutoFit/>
          </a:bodyPr>
          <a:lstStyle/>
          <a:p>
            <a:pPr algn="just">
              <a:lnSpc>
                <a:spcPct val="150000"/>
              </a:lnSpc>
            </a:pPr>
            <a:r>
              <a:rPr lang="vi-VN" sz="4000" b="1" dirty="0">
                <a:solidFill>
                  <a:srgbClr val="002060"/>
                </a:solidFill>
              </a:rPr>
              <a:t>Tìm hiểu </a:t>
            </a:r>
            <a:r>
              <a:rPr lang="en-US" sz="4000" b="1" dirty="0" err="1">
                <a:solidFill>
                  <a:srgbClr val="002060"/>
                </a:solidFill>
              </a:rPr>
              <a:t>sự</a:t>
            </a:r>
            <a:r>
              <a:rPr lang="en-US" sz="4000" b="1" dirty="0">
                <a:solidFill>
                  <a:srgbClr val="002060"/>
                </a:solidFill>
              </a:rPr>
              <a:t> </a:t>
            </a:r>
            <a:r>
              <a:rPr lang="en-US" sz="4000" b="1" dirty="0" err="1">
                <a:solidFill>
                  <a:srgbClr val="002060"/>
                </a:solidFill>
              </a:rPr>
              <a:t>tương</a:t>
            </a:r>
            <a:r>
              <a:rPr lang="en-US" sz="4000" b="1" dirty="0">
                <a:solidFill>
                  <a:srgbClr val="002060"/>
                </a:solidFill>
              </a:rPr>
              <a:t> </a:t>
            </a:r>
            <a:r>
              <a:rPr lang="en-US" sz="4000" b="1" dirty="0" err="1">
                <a:solidFill>
                  <a:srgbClr val="002060"/>
                </a:solidFill>
              </a:rPr>
              <a:t>quan</a:t>
            </a:r>
            <a:r>
              <a:rPr lang="en-US" sz="4000" b="1" dirty="0">
                <a:solidFill>
                  <a:srgbClr val="002060"/>
                </a:solidFill>
              </a:rPr>
              <a:t> </a:t>
            </a:r>
            <a:r>
              <a:rPr lang="en-US" sz="4000" b="1" dirty="0" err="1">
                <a:solidFill>
                  <a:srgbClr val="002060"/>
                </a:solidFill>
              </a:rPr>
              <a:t>của</a:t>
            </a:r>
            <a:r>
              <a:rPr lang="en-US" sz="4000" b="1" dirty="0">
                <a:solidFill>
                  <a:srgbClr val="002060"/>
                </a:solidFill>
              </a:rPr>
              <a:t> </a:t>
            </a:r>
            <a:r>
              <a:rPr lang="en-US" sz="4000" b="1" dirty="0" err="1">
                <a:solidFill>
                  <a:srgbClr val="002060"/>
                </a:solidFill>
              </a:rPr>
              <a:t>các</a:t>
            </a:r>
            <a:r>
              <a:rPr lang="en-US" sz="4000" b="1" dirty="0">
                <a:solidFill>
                  <a:srgbClr val="002060"/>
                </a:solidFill>
              </a:rPr>
              <a:t> hormone </a:t>
            </a:r>
            <a:r>
              <a:rPr lang="en-US" sz="4000" b="1" dirty="0" err="1">
                <a:solidFill>
                  <a:srgbClr val="002060"/>
                </a:solidFill>
              </a:rPr>
              <a:t>thực</a:t>
            </a:r>
            <a:r>
              <a:rPr lang="en-US" sz="4000" b="1" dirty="0">
                <a:solidFill>
                  <a:srgbClr val="002060"/>
                </a:solidFill>
              </a:rPr>
              <a:t> </a:t>
            </a:r>
            <a:r>
              <a:rPr lang="en-US" sz="4000" b="1" dirty="0" err="1">
                <a:solidFill>
                  <a:srgbClr val="002060"/>
                </a:solidFill>
              </a:rPr>
              <a:t>vật</a:t>
            </a:r>
            <a:r>
              <a:rPr lang="en-US" sz="4000" b="1" dirty="0">
                <a:solidFill>
                  <a:srgbClr val="002060"/>
                </a:solidFill>
              </a:rPr>
              <a:t>.</a:t>
            </a:r>
          </a:p>
        </p:txBody>
      </p:sp>
      <p:pic>
        <p:nvPicPr>
          <p:cNvPr id="21" name="Picture 11">
            <a:extLst>
              <a:ext uri="{FF2B5EF4-FFF2-40B4-BE49-F238E27FC236}">
                <a16:creationId xmlns:a16="http://schemas.microsoft.com/office/drawing/2014/main" id="{A7EB4F83-98C1-4E96-B575-C3E05CEF21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332" y="6019667"/>
            <a:ext cx="609600" cy="619741"/>
          </a:xfrm>
          <a:prstGeom prst="rect">
            <a:avLst/>
          </a:prstGeom>
        </p:spPr>
      </p:pic>
      <p:sp>
        <p:nvSpPr>
          <p:cNvPr id="22" name="Arrow: Pentagon 21">
            <a:extLst>
              <a:ext uri="{FF2B5EF4-FFF2-40B4-BE49-F238E27FC236}">
                <a16:creationId xmlns:a16="http://schemas.microsoft.com/office/drawing/2014/main" id="{AFA0DE3F-CE79-4125-B297-5B5942B721EA}"/>
              </a:ext>
            </a:extLst>
          </p:cNvPr>
          <p:cNvSpPr/>
          <p:nvPr/>
        </p:nvSpPr>
        <p:spPr>
          <a:xfrm>
            <a:off x="-14416" y="7532966"/>
            <a:ext cx="3284691" cy="1065087"/>
          </a:xfrm>
          <a:prstGeom prst="homePlate">
            <a:avLst/>
          </a:prstGeom>
          <a:solidFill>
            <a:srgbClr val="FFC000"/>
          </a:solidFill>
          <a:ln>
            <a:solidFill>
              <a:srgbClr val="E6E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a:rPr>
              <a:t>Trạm</a:t>
            </a:r>
            <a:r>
              <a:rPr kumimoji="0" lang="en-US" sz="4000" b="1" i="0" u="none" strike="noStrike" kern="1200" cap="none" spc="0" normalizeH="0" noProof="0" dirty="0">
                <a:ln>
                  <a:noFill/>
                </a:ln>
                <a:solidFill>
                  <a:srgbClr val="002060"/>
                </a:solidFill>
                <a:effectLst/>
                <a:uLnTx/>
                <a:uFillTx/>
                <a:latin typeface="Arial" panose="020B0604020202020204"/>
              </a:rPr>
              <a:t> </a:t>
            </a:r>
            <a:r>
              <a:rPr kumimoji="0" lang="en-US" sz="4000" b="1" i="0" u="none" strike="noStrike" kern="1200" cap="none" spc="0" normalizeH="0" baseline="0" noProof="0" dirty="0">
                <a:ln>
                  <a:noFill/>
                </a:ln>
                <a:solidFill>
                  <a:srgbClr val="002060"/>
                </a:solidFill>
                <a:effectLst/>
                <a:uLnTx/>
                <a:uFillTx/>
                <a:latin typeface="Arial" panose="020B0604020202020204"/>
              </a:rPr>
              <a:t>4</a:t>
            </a:r>
            <a:r>
              <a:rPr lang="en-US" sz="4000" b="1" dirty="0">
                <a:solidFill>
                  <a:srgbClr val="002060"/>
                </a:solidFill>
                <a:latin typeface="Arial" panose="020B0604020202020204"/>
              </a:rPr>
              <a:t>:</a:t>
            </a:r>
            <a:endParaRPr kumimoji="0" lang="en-US" sz="4000" b="1" i="0" u="none" strike="noStrike" kern="1200" cap="none" spc="0" normalizeH="0" baseline="0" noProof="0" dirty="0">
              <a:ln>
                <a:noFill/>
              </a:ln>
              <a:solidFill>
                <a:srgbClr val="002060"/>
              </a:solidFill>
              <a:effectLst/>
              <a:uLnTx/>
              <a:uFillTx/>
              <a:latin typeface="Arial" panose="020B0604020202020204"/>
            </a:endParaRPr>
          </a:p>
        </p:txBody>
      </p:sp>
      <p:sp>
        <p:nvSpPr>
          <p:cNvPr id="23" name="Rectangle 22">
            <a:extLst>
              <a:ext uri="{FF2B5EF4-FFF2-40B4-BE49-F238E27FC236}">
                <a16:creationId xmlns:a16="http://schemas.microsoft.com/office/drawing/2014/main" id="{39CAA655-B4A8-433A-8519-431E11BE8FEE}"/>
              </a:ext>
            </a:extLst>
          </p:cNvPr>
          <p:cNvSpPr/>
          <p:nvPr/>
        </p:nvSpPr>
        <p:spPr>
          <a:xfrm>
            <a:off x="3272334" y="7614711"/>
            <a:ext cx="14900334" cy="901593"/>
          </a:xfrm>
          <a:prstGeom prst="rect">
            <a:avLst/>
          </a:prstGeom>
          <a:solidFill>
            <a:srgbClr val="FFC000"/>
          </a:solidFill>
        </p:spPr>
        <p:txBody>
          <a:bodyPr wrap="square">
            <a:spAutoFit/>
          </a:bodyPr>
          <a:lstStyle/>
          <a:p>
            <a:pPr algn="just">
              <a:lnSpc>
                <a:spcPct val="150000"/>
              </a:lnSpc>
            </a:pPr>
            <a:r>
              <a:rPr lang="vi-VN" sz="4000" b="1" dirty="0">
                <a:solidFill>
                  <a:srgbClr val="002060"/>
                </a:solidFill>
              </a:rPr>
              <a:t>Tìm hiểu </a:t>
            </a:r>
            <a:r>
              <a:rPr lang="en-US" sz="4000" b="1" dirty="0" err="1">
                <a:solidFill>
                  <a:srgbClr val="002060"/>
                </a:solidFill>
              </a:rPr>
              <a:t>một</a:t>
            </a:r>
            <a:r>
              <a:rPr lang="en-US" sz="4000" b="1" dirty="0">
                <a:solidFill>
                  <a:srgbClr val="002060"/>
                </a:solidFill>
              </a:rPr>
              <a:t> </a:t>
            </a:r>
            <a:r>
              <a:rPr lang="en-US" sz="4000" b="1" dirty="0" err="1">
                <a:solidFill>
                  <a:srgbClr val="002060"/>
                </a:solidFill>
              </a:rPr>
              <a:t>số</a:t>
            </a:r>
            <a:r>
              <a:rPr lang="en-US" sz="4000" b="1" dirty="0">
                <a:solidFill>
                  <a:srgbClr val="002060"/>
                </a:solidFill>
              </a:rPr>
              <a:t> </a:t>
            </a:r>
            <a:r>
              <a:rPr lang="en-US" sz="4000" b="1" dirty="0" err="1">
                <a:solidFill>
                  <a:srgbClr val="002060"/>
                </a:solidFill>
              </a:rPr>
              <a:t>ứng</a:t>
            </a:r>
            <a:r>
              <a:rPr lang="en-US" sz="4000" b="1" dirty="0">
                <a:solidFill>
                  <a:srgbClr val="002060"/>
                </a:solidFill>
              </a:rPr>
              <a:t> </a:t>
            </a:r>
            <a:r>
              <a:rPr lang="en-US" sz="4000" b="1" dirty="0" err="1">
                <a:solidFill>
                  <a:srgbClr val="002060"/>
                </a:solidFill>
              </a:rPr>
              <a:t>dụng</a:t>
            </a:r>
            <a:r>
              <a:rPr lang="en-US" sz="4000" b="1" dirty="0">
                <a:solidFill>
                  <a:srgbClr val="002060"/>
                </a:solidFill>
              </a:rPr>
              <a:t> hormone </a:t>
            </a:r>
            <a:r>
              <a:rPr lang="en-US" sz="4000" b="1" dirty="0" err="1">
                <a:solidFill>
                  <a:srgbClr val="002060"/>
                </a:solidFill>
              </a:rPr>
              <a:t>thực</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r>
              <a:rPr lang="en-US" sz="4000" b="1" dirty="0" err="1">
                <a:solidFill>
                  <a:srgbClr val="002060"/>
                </a:solidFill>
              </a:rPr>
              <a:t>trong</a:t>
            </a:r>
            <a:r>
              <a:rPr lang="en-US" sz="4000" b="1" dirty="0">
                <a:solidFill>
                  <a:srgbClr val="002060"/>
                </a:solidFill>
              </a:rPr>
              <a:t> </a:t>
            </a:r>
            <a:r>
              <a:rPr lang="en-US" sz="4000" b="1" dirty="0" err="1">
                <a:solidFill>
                  <a:srgbClr val="002060"/>
                </a:solidFill>
              </a:rPr>
              <a:t>thực</a:t>
            </a:r>
            <a:r>
              <a:rPr lang="en-US" sz="4000" b="1" dirty="0">
                <a:solidFill>
                  <a:srgbClr val="002060"/>
                </a:solidFill>
              </a:rPr>
              <a:t> </a:t>
            </a:r>
            <a:r>
              <a:rPr lang="en-US" sz="4000" b="1" dirty="0" err="1">
                <a:solidFill>
                  <a:srgbClr val="002060"/>
                </a:solidFill>
              </a:rPr>
              <a:t>tiễn</a:t>
            </a:r>
            <a:endParaRPr lang="en-US" sz="4000" b="1" dirty="0">
              <a:solidFill>
                <a:srgbClr val="002060"/>
              </a:solidFill>
            </a:endParaRPr>
          </a:p>
        </p:txBody>
      </p:sp>
      <p:pic>
        <p:nvPicPr>
          <p:cNvPr id="24" name="Picture 11">
            <a:extLst>
              <a:ext uri="{FF2B5EF4-FFF2-40B4-BE49-F238E27FC236}">
                <a16:creationId xmlns:a16="http://schemas.microsoft.com/office/drawing/2014/main" id="{7B41E842-14B9-4E97-9EC7-12B4C5E6B1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332" y="7755636"/>
            <a:ext cx="609600" cy="619741"/>
          </a:xfrm>
          <a:prstGeom prst="rect">
            <a:avLst/>
          </a:prstGeom>
        </p:spPr>
      </p:pic>
    </p:spTree>
    <p:extLst>
      <p:ext uri="{BB962C8B-B14F-4D97-AF65-F5344CB8AC3E}">
        <p14:creationId xmlns:p14="http://schemas.microsoft.com/office/powerpoint/2010/main" val="315536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left)">
                                      <p:cBhvr>
                                        <p:cTn id="39" dur="500"/>
                                        <p:tgtEl>
                                          <p:spTgt spid="22"/>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animBg="1"/>
      <p:bldP spid="12" grpId="0" animBg="1"/>
      <p:bldP spid="13" grpId="0" animBg="1"/>
      <p:bldP spid="19" grpId="0" animBg="1"/>
      <p:bldP spid="20" grpId="0" animBg="1"/>
      <p:bldP spid="22"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3" name="AutoShape 3"/>
          <p:cNvSpPr/>
          <p:nvPr/>
        </p:nvSpPr>
        <p:spPr>
          <a:xfrm>
            <a:off x="-1" y="2095500"/>
            <a:ext cx="18434935" cy="8191499"/>
          </a:xfrm>
          <a:prstGeom prst="rect">
            <a:avLst/>
          </a:prstGeom>
          <a:solidFill>
            <a:srgbClr val="F6F6E9"/>
          </a:solidFill>
        </p:spPr>
      </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64665" y="6993235"/>
            <a:ext cx="1970270" cy="3293765"/>
          </a:xfrm>
          <a:prstGeom prst="rect">
            <a:avLst/>
          </a:prstGeom>
        </p:spPr>
      </p:pic>
      <p:grpSp>
        <p:nvGrpSpPr>
          <p:cNvPr id="8" name="Group 7">
            <a:extLst>
              <a:ext uri="{FF2B5EF4-FFF2-40B4-BE49-F238E27FC236}">
                <a16:creationId xmlns:a16="http://schemas.microsoft.com/office/drawing/2014/main" id="{38A77D2A-C7A5-40CB-8321-ABB080500E25}"/>
              </a:ext>
            </a:extLst>
          </p:cNvPr>
          <p:cNvGrpSpPr/>
          <p:nvPr/>
        </p:nvGrpSpPr>
        <p:grpSpPr>
          <a:xfrm>
            <a:off x="1292016" y="-1"/>
            <a:ext cx="16157784" cy="1759463"/>
            <a:chOff x="688043" y="3887410"/>
            <a:chExt cx="7634204" cy="1164881"/>
          </a:xfrm>
        </p:grpSpPr>
        <p:sp>
          <p:nvSpPr>
            <p:cNvPr id="9" name="Round Same Side Corner Rectangle 17">
              <a:extLst>
                <a:ext uri="{FF2B5EF4-FFF2-40B4-BE49-F238E27FC236}">
                  <a16:creationId xmlns:a16="http://schemas.microsoft.com/office/drawing/2014/main" id="{BC6199E1-E1E1-40AE-BD96-5C0E3B8AFC9E}"/>
                </a:ext>
              </a:extLst>
            </p:cNvPr>
            <p:cNvSpPr/>
            <p:nvPr/>
          </p:nvSpPr>
          <p:spPr>
            <a:xfrm flipV="1">
              <a:off x="688043" y="3887410"/>
              <a:ext cx="7634204" cy="1164881"/>
            </a:xfrm>
            <a:prstGeom prst="round2SameRect">
              <a:avLst>
                <a:gd name="adj1" fmla="val 32553"/>
                <a:gd name="adj2" fmla="val 0"/>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 name="TextBox 9">
              <a:extLst>
                <a:ext uri="{FF2B5EF4-FFF2-40B4-BE49-F238E27FC236}">
                  <a16:creationId xmlns:a16="http://schemas.microsoft.com/office/drawing/2014/main" id="{ED6F9431-85C8-48FC-8045-3AF6B4B44772}"/>
                </a:ext>
              </a:extLst>
            </p:cNvPr>
            <p:cNvSpPr txBox="1"/>
            <p:nvPr/>
          </p:nvSpPr>
          <p:spPr>
            <a:xfrm>
              <a:off x="1195888" y="3923092"/>
              <a:ext cx="6618514" cy="1093516"/>
            </a:xfrm>
            <a:prstGeom prst="rect">
              <a:avLst/>
            </a:prstGeom>
            <a:noFill/>
          </p:spPr>
          <p:txBody>
            <a:bodyPr wrap="square" rtlCol="0">
              <a:spAutoFit/>
            </a:bodyPr>
            <a:lstStyle/>
            <a:p>
              <a:pPr algn="ctr">
                <a:lnSpc>
                  <a:spcPct val="150000"/>
                </a:lnSpc>
              </a:pPr>
              <a:r>
                <a:rPr lang="en-US" sz="3600" dirty="0">
                  <a:solidFill>
                    <a:srgbClr val="002060"/>
                  </a:solidFill>
                </a:rPr>
                <a:t>Quan </a:t>
              </a:r>
              <a:r>
                <a:rPr lang="en-US" sz="3600" dirty="0" err="1">
                  <a:solidFill>
                    <a:srgbClr val="002060"/>
                  </a:solidFill>
                </a:rPr>
                <a:t>sát</a:t>
              </a:r>
              <a:r>
                <a:rPr lang="en-US" sz="3600" dirty="0">
                  <a:solidFill>
                    <a:srgbClr val="002060"/>
                  </a:solidFill>
                </a:rPr>
                <a:t> </a:t>
              </a:r>
              <a:r>
                <a:rPr lang="en-US" sz="3600" dirty="0" err="1">
                  <a:solidFill>
                    <a:srgbClr val="002060"/>
                  </a:solidFill>
                </a:rPr>
                <a:t>hình</a:t>
              </a:r>
              <a:r>
                <a:rPr lang="en-US" sz="3600" dirty="0">
                  <a:solidFill>
                    <a:srgbClr val="002060"/>
                  </a:solidFill>
                </a:rPr>
                <a:t> 16.5 – 16.6, </a:t>
              </a:r>
              <a:r>
                <a:rPr lang="en-US" sz="3600" dirty="0" err="1">
                  <a:solidFill>
                    <a:srgbClr val="002060"/>
                  </a:solidFill>
                </a:rPr>
                <a:t>bảng</a:t>
              </a:r>
              <a:r>
                <a:rPr lang="en-US" sz="3600" dirty="0">
                  <a:solidFill>
                    <a:srgbClr val="002060"/>
                  </a:solidFill>
                </a:rPr>
                <a:t> 16.2 </a:t>
              </a:r>
              <a:r>
                <a:rPr lang="en-US" sz="3600" dirty="0" err="1">
                  <a:solidFill>
                    <a:srgbClr val="002060"/>
                  </a:solidFill>
                </a:rPr>
                <a:t>thực</a:t>
              </a:r>
              <a:r>
                <a:rPr lang="en-US" sz="3600" dirty="0">
                  <a:solidFill>
                    <a:srgbClr val="002060"/>
                  </a:solidFill>
                </a:rPr>
                <a:t> </a:t>
              </a:r>
              <a:r>
                <a:rPr lang="en-US" sz="3600" dirty="0" err="1">
                  <a:solidFill>
                    <a:srgbClr val="002060"/>
                  </a:solidFill>
                </a:rPr>
                <a:t>hiện</a:t>
              </a:r>
              <a:r>
                <a:rPr lang="en-US" sz="3600" dirty="0">
                  <a:solidFill>
                    <a:srgbClr val="002060"/>
                  </a:solidFill>
                </a:rPr>
                <a:t> </a:t>
              </a:r>
              <a:r>
                <a:rPr lang="en-US" sz="3600" dirty="0" err="1">
                  <a:solidFill>
                    <a:srgbClr val="002060"/>
                  </a:solidFill>
                </a:rPr>
                <a:t>các</a:t>
              </a:r>
              <a:r>
                <a:rPr lang="en-US" sz="3600" dirty="0">
                  <a:solidFill>
                    <a:srgbClr val="002060"/>
                  </a:solidFill>
                </a:rPr>
                <a:t> </a:t>
              </a:r>
              <a:r>
                <a:rPr lang="en-US" sz="3600" dirty="0" err="1">
                  <a:solidFill>
                    <a:srgbClr val="002060"/>
                  </a:solidFill>
                </a:rPr>
                <a:t>nhiệm</a:t>
              </a:r>
              <a:r>
                <a:rPr lang="en-US" sz="3600" dirty="0">
                  <a:solidFill>
                    <a:srgbClr val="002060"/>
                  </a:solidFill>
                </a:rPr>
                <a:t> </a:t>
              </a:r>
              <a:r>
                <a:rPr lang="en-US" sz="3600" dirty="0" err="1">
                  <a:solidFill>
                    <a:srgbClr val="002060"/>
                  </a:solidFill>
                </a:rPr>
                <a:t>vụ</a:t>
              </a:r>
              <a:r>
                <a:rPr lang="en-US" sz="3600" dirty="0">
                  <a:solidFill>
                    <a:srgbClr val="002060"/>
                  </a:solidFill>
                </a:rPr>
                <a:t> </a:t>
              </a:r>
              <a:r>
                <a:rPr lang="en-US" sz="3600" dirty="0" err="1">
                  <a:solidFill>
                    <a:srgbClr val="002060"/>
                  </a:solidFill>
                </a:rPr>
                <a:t>theo</a:t>
              </a:r>
              <a:r>
                <a:rPr lang="en-US" sz="3600" dirty="0">
                  <a:solidFill>
                    <a:srgbClr val="002060"/>
                  </a:solidFill>
                </a:rPr>
                <a:t> </a:t>
              </a:r>
              <a:r>
                <a:rPr lang="en-US" sz="3600" dirty="0" err="1">
                  <a:solidFill>
                    <a:srgbClr val="002060"/>
                  </a:solidFill>
                </a:rPr>
                <a:t>trạm</a:t>
              </a:r>
              <a:r>
                <a:rPr lang="en-US" sz="3600" dirty="0">
                  <a:solidFill>
                    <a:srgbClr val="002060"/>
                  </a:solidFill>
                </a:rPr>
                <a:t> </a:t>
              </a:r>
              <a:r>
                <a:rPr lang="en-US" sz="3600" dirty="0" err="1">
                  <a:solidFill>
                    <a:srgbClr val="002060"/>
                  </a:solidFill>
                </a:rPr>
                <a:t>hoàn</a:t>
              </a:r>
              <a:r>
                <a:rPr lang="en-US" sz="3600" dirty="0">
                  <a:solidFill>
                    <a:srgbClr val="002060"/>
                  </a:solidFill>
                </a:rPr>
                <a:t> </a:t>
              </a:r>
              <a:r>
                <a:rPr lang="en-US" sz="3600" dirty="0" err="1">
                  <a:solidFill>
                    <a:srgbClr val="002060"/>
                  </a:solidFill>
                </a:rPr>
                <a:t>thành</a:t>
              </a:r>
              <a:r>
                <a:rPr lang="en-US" sz="3600" dirty="0">
                  <a:solidFill>
                    <a:srgbClr val="002060"/>
                  </a:solidFill>
                </a:rPr>
                <a:t> </a:t>
              </a:r>
              <a:r>
                <a:rPr lang="en-US" sz="3600" b="1" dirty="0" err="1">
                  <a:solidFill>
                    <a:srgbClr val="002060"/>
                  </a:solidFill>
                </a:rPr>
                <a:t>Phiếu</a:t>
              </a:r>
              <a:r>
                <a:rPr lang="en-US" sz="3600" b="1" dirty="0">
                  <a:solidFill>
                    <a:srgbClr val="002060"/>
                  </a:solidFill>
                </a:rPr>
                <a:t> </a:t>
              </a:r>
              <a:r>
                <a:rPr lang="en-US" sz="3600" b="1" dirty="0" err="1">
                  <a:solidFill>
                    <a:srgbClr val="002060"/>
                  </a:solidFill>
                </a:rPr>
                <a:t>học</a:t>
              </a:r>
              <a:r>
                <a:rPr lang="en-US" sz="3600" b="1" dirty="0">
                  <a:solidFill>
                    <a:srgbClr val="002060"/>
                  </a:solidFill>
                </a:rPr>
                <a:t> </a:t>
              </a:r>
              <a:r>
                <a:rPr lang="en-US" sz="3600" b="1" dirty="0" err="1">
                  <a:solidFill>
                    <a:srgbClr val="002060"/>
                  </a:solidFill>
                </a:rPr>
                <a:t>tập</a:t>
              </a:r>
              <a:r>
                <a:rPr lang="en-US" sz="3600" b="1" dirty="0">
                  <a:solidFill>
                    <a:srgbClr val="002060"/>
                  </a:solidFill>
                </a:rPr>
                <a:t> </a:t>
              </a:r>
              <a:r>
                <a:rPr lang="en-US" sz="3600" b="1" dirty="0" err="1">
                  <a:solidFill>
                    <a:srgbClr val="002060"/>
                  </a:solidFill>
                </a:rPr>
                <a:t>số</a:t>
              </a:r>
              <a:r>
                <a:rPr lang="en-US" sz="3600" b="1" dirty="0">
                  <a:solidFill>
                    <a:srgbClr val="002060"/>
                  </a:solidFill>
                </a:rPr>
                <a:t> 2</a:t>
              </a:r>
              <a:r>
                <a:rPr lang="en-US" sz="3600" dirty="0">
                  <a:solidFill>
                    <a:srgbClr val="002060"/>
                  </a:solidFill>
                </a:rPr>
                <a:t>.</a:t>
              </a:r>
            </a:p>
          </p:txBody>
        </p:sp>
      </p:grpSp>
      <p:pic>
        <p:nvPicPr>
          <p:cNvPr id="2" name="Picture 1">
            <a:extLst>
              <a:ext uri="{FF2B5EF4-FFF2-40B4-BE49-F238E27FC236}">
                <a16:creationId xmlns:a16="http://schemas.microsoft.com/office/drawing/2014/main" id="{22DBB48C-D954-4F3C-83FB-F4C46C34389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267200" y="2041604"/>
            <a:ext cx="10976186" cy="7602298"/>
          </a:xfrm>
          <a:prstGeom prst="rect">
            <a:avLst/>
          </a:prstGeom>
        </p:spPr>
      </p:pic>
      <p:sp>
        <p:nvSpPr>
          <p:cNvPr id="4" name="TextBox 3">
            <a:extLst>
              <a:ext uri="{FF2B5EF4-FFF2-40B4-BE49-F238E27FC236}">
                <a16:creationId xmlns:a16="http://schemas.microsoft.com/office/drawing/2014/main" id="{2654A582-8C58-4FA2-9C72-FE6F063E543B}"/>
              </a:ext>
            </a:extLst>
          </p:cNvPr>
          <p:cNvSpPr txBox="1"/>
          <p:nvPr/>
        </p:nvSpPr>
        <p:spPr>
          <a:xfrm>
            <a:off x="2744239" y="9565401"/>
            <a:ext cx="12952961" cy="584775"/>
          </a:xfrm>
          <a:prstGeom prst="rect">
            <a:avLst/>
          </a:prstGeom>
          <a:noFill/>
        </p:spPr>
        <p:txBody>
          <a:bodyPr wrap="square" rtlCol="0">
            <a:spAutoFit/>
          </a:bodyPr>
          <a:lstStyle/>
          <a:p>
            <a:pPr algn="ctr"/>
            <a:r>
              <a:rPr lang="en-US" sz="3200" b="1" dirty="0" err="1"/>
              <a:t>Hình</a:t>
            </a:r>
            <a:r>
              <a:rPr lang="en-US" sz="3200" b="1" dirty="0"/>
              <a:t> 16.5</a:t>
            </a:r>
            <a:r>
              <a:rPr lang="en-US" sz="3200" dirty="0"/>
              <a:t>. </a:t>
            </a:r>
            <a:r>
              <a:rPr lang="en-US" sz="3200" dirty="0" err="1"/>
              <a:t>Các</a:t>
            </a:r>
            <a:r>
              <a:rPr lang="en-US" sz="3200" dirty="0"/>
              <a:t> </a:t>
            </a:r>
            <a:r>
              <a:rPr lang="en-US" sz="3200" dirty="0" err="1"/>
              <a:t>tác</a:t>
            </a:r>
            <a:r>
              <a:rPr lang="en-US" sz="3200" dirty="0"/>
              <a:t> </a:t>
            </a:r>
            <a:r>
              <a:rPr lang="en-US" sz="3200" dirty="0" err="1"/>
              <a:t>dụng</a:t>
            </a:r>
            <a:r>
              <a:rPr lang="en-US" sz="3200" dirty="0"/>
              <a:t> </a:t>
            </a:r>
            <a:r>
              <a:rPr lang="en-US" sz="3200" dirty="0" err="1"/>
              <a:t>điều</a:t>
            </a:r>
            <a:r>
              <a:rPr lang="en-US" sz="3200" dirty="0"/>
              <a:t> </a:t>
            </a:r>
            <a:r>
              <a:rPr lang="en-US" sz="3200" dirty="0" err="1"/>
              <a:t>tiết</a:t>
            </a:r>
            <a:r>
              <a:rPr lang="en-US" sz="3200" dirty="0"/>
              <a:t> </a:t>
            </a:r>
            <a:r>
              <a:rPr lang="en-US" sz="3200" dirty="0" err="1"/>
              <a:t>của</a:t>
            </a:r>
            <a:r>
              <a:rPr lang="en-US" sz="3200" dirty="0"/>
              <a:t> hormone </a:t>
            </a:r>
            <a:r>
              <a:rPr lang="en-US" sz="3200" dirty="0" err="1"/>
              <a:t>thực</a:t>
            </a:r>
            <a:r>
              <a:rPr lang="en-US" sz="3200" dirty="0"/>
              <a:t> </a:t>
            </a:r>
            <a:r>
              <a:rPr lang="en-US" sz="3200" dirty="0" err="1"/>
              <a:t>vật</a:t>
            </a:r>
            <a:endParaRPr lang="en-US" sz="3200" dirty="0"/>
          </a:p>
        </p:txBody>
      </p:sp>
    </p:spTree>
    <p:extLst>
      <p:ext uri="{BB962C8B-B14F-4D97-AF65-F5344CB8AC3E}">
        <p14:creationId xmlns:p14="http://schemas.microsoft.com/office/powerpoint/2010/main" val="273195217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500"/>
                            </p:stCondLst>
                            <p:childTnLst>
                              <p:par>
                                <p:cTn id="17" presetID="2" presetClass="entr" presetSubtype="4"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3" name="AutoShape 3"/>
          <p:cNvSpPr/>
          <p:nvPr/>
        </p:nvSpPr>
        <p:spPr>
          <a:xfrm>
            <a:off x="0" y="1517656"/>
            <a:ext cx="18434935" cy="8473643"/>
          </a:xfrm>
          <a:prstGeom prst="rect">
            <a:avLst/>
          </a:prstGeom>
          <a:solidFill>
            <a:srgbClr val="F6F6E9"/>
          </a:solidFill>
        </p:spPr>
      </p:sp>
      <p:grpSp>
        <p:nvGrpSpPr>
          <p:cNvPr id="8" name="Group 7">
            <a:extLst>
              <a:ext uri="{FF2B5EF4-FFF2-40B4-BE49-F238E27FC236}">
                <a16:creationId xmlns:a16="http://schemas.microsoft.com/office/drawing/2014/main" id="{38A77D2A-C7A5-40CB-8321-ABB080500E25}"/>
              </a:ext>
            </a:extLst>
          </p:cNvPr>
          <p:cNvGrpSpPr/>
          <p:nvPr/>
        </p:nvGrpSpPr>
        <p:grpSpPr>
          <a:xfrm>
            <a:off x="1143001" y="114300"/>
            <a:ext cx="16335697" cy="1397172"/>
            <a:chOff x="688043" y="3887410"/>
            <a:chExt cx="7634204" cy="1164881"/>
          </a:xfrm>
        </p:grpSpPr>
        <p:sp>
          <p:nvSpPr>
            <p:cNvPr id="9" name="Round Same Side Corner Rectangle 17">
              <a:extLst>
                <a:ext uri="{FF2B5EF4-FFF2-40B4-BE49-F238E27FC236}">
                  <a16:creationId xmlns:a16="http://schemas.microsoft.com/office/drawing/2014/main" id="{BC6199E1-E1E1-40AE-BD96-5C0E3B8AFC9E}"/>
                </a:ext>
              </a:extLst>
            </p:cNvPr>
            <p:cNvSpPr/>
            <p:nvPr/>
          </p:nvSpPr>
          <p:spPr>
            <a:xfrm flipV="1">
              <a:off x="688043" y="3887410"/>
              <a:ext cx="7634204" cy="1164881"/>
            </a:xfrm>
            <a:prstGeom prst="round2SameRect">
              <a:avLst>
                <a:gd name="adj1" fmla="val 32553"/>
                <a:gd name="adj2" fmla="val 0"/>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ED6F9431-85C8-48FC-8045-3AF6B4B44772}"/>
                </a:ext>
              </a:extLst>
            </p:cNvPr>
            <p:cNvSpPr txBox="1"/>
            <p:nvPr/>
          </p:nvSpPr>
          <p:spPr>
            <a:xfrm>
              <a:off x="1195888" y="3923092"/>
              <a:ext cx="6618514" cy="54329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dirty="0">
                  <a:solidFill>
                    <a:srgbClr val="002060"/>
                  </a:solidFill>
                  <a:latin typeface="Arial" panose="020B0604020202020204"/>
                </a:rPr>
                <a:t>H</a:t>
              </a:r>
              <a:r>
                <a:rPr kumimoji="0" lang="en-US" sz="3600" b="0" i="0" u="none" strike="noStrike" kern="1200" cap="none" spc="0" normalizeH="0" baseline="0" noProof="0" dirty="0" err="1">
                  <a:ln>
                    <a:noFill/>
                  </a:ln>
                  <a:solidFill>
                    <a:srgbClr val="002060"/>
                  </a:solidFill>
                  <a:effectLst/>
                  <a:uLnTx/>
                  <a:uFillTx/>
                  <a:latin typeface="Arial" panose="020B0604020202020204"/>
                  <a:ea typeface="+mn-ea"/>
                  <a:cs typeface="+mn-cs"/>
                </a:rPr>
                <a:t>oàn</a:t>
              </a:r>
              <a:r>
                <a:rPr kumimoji="0" lang="en-US" sz="3600" b="0"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3600" b="0" i="0" u="none" strike="noStrike" kern="1200" cap="none" spc="0" normalizeH="0" baseline="0" noProof="0" dirty="0" err="1">
                  <a:ln>
                    <a:noFill/>
                  </a:ln>
                  <a:solidFill>
                    <a:srgbClr val="002060"/>
                  </a:solidFill>
                  <a:effectLst/>
                  <a:uLnTx/>
                  <a:uFillTx/>
                  <a:latin typeface="Arial" panose="020B0604020202020204"/>
                  <a:ea typeface="+mn-ea"/>
                  <a:cs typeface="+mn-cs"/>
                </a:rPr>
                <a:t>thành</a:t>
              </a:r>
              <a:r>
                <a:rPr kumimoji="0" lang="en-US" sz="3600" b="0"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3600" b="1" i="0" u="none" strike="noStrike" kern="1200" cap="none" spc="0" normalizeH="0" baseline="0" noProof="0" dirty="0" err="1">
                  <a:ln>
                    <a:noFill/>
                  </a:ln>
                  <a:solidFill>
                    <a:srgbClr val="002060"/>
                  </a:solidFill>
                  <a:effectLst/>
                  <a:uLnTx/>
                  <a:uFillTx/>
                  <a:latin typeface="Arial" panose="020B0604020202020204"/>
                  <a:ea typeface="+mn-ea"/>
                  <a:cs typeface="+mn-cs"/>
                </a:rPr>
                <a:t>Phiếu</a:t>
              </a:r>
              <a:r>
                <a:rPr kumimoji="0" lang="en-US" sz="3600" b="1"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3600" b="1" i="0" u="none" strike="noStrike" kern="1200" cap="none" spc="0" normalizeH="0" baseline="0" noProof="0" dirty="0" err="1">
                  <a:ln>
                    <a:noFill/>
                  </a:ln>
                  <a:solidFill>
                    <a:srgbClr val="002060"/>
                  </a:solidFill>
                  <a:effectLst/>
                  <a:uLnTx/>
                  <a:uFillTx/>
                  <a:latin typeface="Arial" panose="020B0604020202020204"/>
                  <a:ea typeface="+mn-ea"/>
                  <a:cs typeface="+mn-cs"/>
                </a:rPr>
                <a:t>học</a:t>
              </a:r>
              <a:r>
                <a:rPr kumimoji="0" lang="en-US" sz="3600" b="1"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3600" b="1" i="0" u="none" strike="noStrike" kern="1200" cap="none" spc="0" normalizeH="0" baseline="0" noProof="0" dirty="0" err="1">
                  <a:ln>
                    <a:noFill/>
                  </a:ln>
                  <a:solidFill>
                    <a:srgbClr val="002060"/>
                  </a:solidFill>
                  <a:effectLst/>
                  <a:uLnTx/>
                  <a:uFillTx/>
                  <a:latin typeface="Arial" panose="020B0604020202020204"/>
                  <a:ea typeface="+mn-ea"/>
                  <a:cs typeface="+mn-cs"/>
                </a:rPr>
                <a:t>tập</a:t>
              </a:r>
              <a:r>
                <a:rPr kumimoji="0" lang="en-US" sz="3600" b="1"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3600" b="1" i="0" u="none" strike="noStrike" kern="1200" cap="none" spc="0" normalizeH="0" baseline="0" noProof="0" dirty="0" err="1">
                  <a:ln>
                    <a:noFill/>
                  </a:ln>
                  <a:solidFill>
                    <a:srgbClr val="002060"/>
                  </a:solidFill>
                  <a:effectLst/>
                  <a:uLnTx/>
                  <a:uFillTx/>
                  <a:latin typeface="Arial" panose="020B0604020202020204"/>
                  <a:ea typeface="+mn-ea"/>
                  <a:cs typeface="+mn-cs"/>
                </a:rPr>
                <a:t>số</a:t>
              </a:r>
              <a:r>
                <a:rPr kumimoji="0" lang="en-US" sz="3600" b="1" i="0" u="none" strike="noStrike" kern="1200" cap="none" spc="0" normalizeH="0" baseline="0" noProof="0" dirty="0">
                  <a:ln>
                    <a:noFill/>
                  </a:ln>
                  <a:solidFill>
                    <a:srgbClr val="002060"/>
                  </a:solidFill>
                  <a:effectLst/>
                  <a:uLnTx/>
                  <a:uFillTx/>
                  <a:latin typeface="Arial" panose="020B0604020202020204"/>
                  <a:ea typeface="+mn-ea"/>
                  <a:cs typeface="+mn-cs"/>
                </a:rPr>
                <a:t> 2</a:t>
              </a:r>
              <a:r>
                <a:rPr kumimoji="0" lang="en-US" sz="3600" b="0" i="0" u="none" strike="noStrike" kern="1200" cap="none" spc="0" normalizeH="0" baseline="0" noProof="0" dirty="0">
                  <a:ln>
                    <a:noFill/>
                  </a:ln>
                  <a:solidFill>
                    <a:srgbClr val="002060"/>
                  </a:solidFill>
                  <a:effectLst/>
                  <a:uLnTx/>
                  <a:uFillTx/>
                  <a:latin typeface="Arial" panose="020B0604020202020204"/>
                  <a:ea typeface="+mn-ea"/>
                  <a:cs typeface="+mn-cs"/>
                </a:rPr>
                <a:t>.</a:t>
              </a:r>
            </a:p>
          </p:txBody>
        </p:sp>
      </p:grpSp>
      <p:sp>
        <p:nvSpPr>
          <p:cNvPr id="4" name="TextBox 3">
            <a:extLst>
              <a:ext uri="{FF2B5EF4-FFF2-40B4-BE49-F238E27FC236}">
                <a16:creationId xmlns:a16="http://schemas.microsoft.com/office/drawing/2014/main" id="{2654A582-8C58-4FA2-9C72-FE6F063E543B}"/>
              </a:ext>
            </a:extLst>
          </p:cNvPr>
          <p:cNvSpPr txBox="1"/>
          <p:nvPr/>
        </p:nvSpPr>
        <p:spPr>
          <a:xfrm>
            <a:off x="2740986" y="9146776"/>
            <a:ext cx="129529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a:ea typeface="+mn-ea"/>
                <a:cs typeface="+mn-cs"/>
              </a:rPr>
              <a:t>Hình</a:t>
            </a:r>
            <a:r>
              <a:rPr kumimoji="0" lang="en-US" sz="3200" b="1" i="0" u="none" strike="noStrike" kern="1200" cap="none" spc="0" normalizeH="0" baseline="0" noProof="0" dirty="0">
                <a:ln>
                  <a:noFill/>
                </a:ln>
                <a:solidFill>
                  <a:prstClr val="black"/>
                </a:solidFill>
                <a:effectLst/>
                <a:uLnTx/>
                <a:uFillTx/>
                <a:latin typeface="Arial" panose="020B0604020202020204"/>
                <a:ea typeface="+mn-ea"/>
                <a:cs typeface="+mn-cs"/>
              </a:rPr>
              <a:t> 16.6</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Các</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nhóm</a:t>
            </a:r>
            <a:r>
              <a:rPr kumimoji="0" lang="en-US" sz="32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hormone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thực</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vật</a:t>
            </a:r>
            <a:endPar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53" name="Group 52">
            <a:extLst>
              <a:ext uri="{FF2B5EF4-FFF2-40B4-BE49-F238E27FC236}">
                <a16:creationId xmlns:a16="http://schemas.microsoft.com/office/drawing/2014/main" id="{AFC94A1A-544F-48A1-A87B-8B701F9CBCDE}"/>
              </a:ext>
            </a:extLst>
          </p:cNvPr>
          <p:cNvGrpSpPr/>
          <p:nvPr/>
        </p:nvGrpSpPr>
        <p:grpSpPr>
          <a:xfrm>
            <a:off x="90727" y="1804543"/>
            <a:ext cx="18108720" cy="7315285"/>
            <a:chOff x="49973" y="1845640"/>
            <a:chExt cx="18108720" cy="7315285"/>
          </a:xfrm>
        </p:grpSpPr>
        <p:sp>
          <p:nvSpPr>
            <p:cNvPr id="5" name="Rectangle 4">
              <a:extLst>
                <a:ext uri="{FF2B5EF4-FFF2-40B4-BE49-F238E27FC236}">
                  <a16:creationId xmlns:a16="http://schemas.microsoft.com/office/drawing/2014/main" id="{C85CF588-D276-4656-B319-751813200F63}"/>
                </a:ext>
              </a:extLst>
            </p:cNvPr>
            <p:cNvSpPr/>
            <p:nvPr/>
          </p:nvSpPr>
          <p:spPr>
            <a:xfrm>
              <a:off x="5562600" y="1845640"/>
              <a:ext cx="6629399" cy="767822"/>
            </a:xfrm>
            <a:prstGeom prst="rect">
              <a:avLst/>
            </a:prstGeom>
            <a:solidFill>
              <a:srgbClr val="EDC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HORMONE THỰC VẬT</a:t>
              </a:r>
            </a:p>
          </p:txBody>
        </p:sp>
        <p:cxnSp>
          <p:nvCxnSpPr>
            <p:cNvPr id="11" name="Straight Connector 10">
              <a:extLst>
                <a:ext uri="{FF2B5EF4-FFF2-40B4-BE49-F238E27FC236}">
                  <a16:creationId xmlns:a16="http://schemas.microsoft.com/office/drawing/2014/main" id="{C36AF4FF-C4F9-49AC-A88E-0457167E4C82}"/>
                </a:ext>
              </a:extLst>
            </p:cNvPr>
            <p:cNvCxnSpPr/>
            <p:nvPr/>
          </p:nvCxnSpPr>
          <p:spPr>
            <a:xfrm>
              <a:off x="9144000" y="2613462"/>
              <a:ext cx="0" cy="27432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5CB58D1C-5261-412B-9D27-6B8771ABB1E4}"/>
                </a:ext>
              </a:extLst>
            </p:cNvPr>
            <p:cNvCxnSpPr>
              <a:cxnSpLocks/>
            </p:cNvCxnSpPr>
            <p:nvPr/>
          </p:nvCxnSpPr>
          <p:spPr>
            <a:xfrm>
              <a:off x="9144000" y="2857500"/>
              <a:ext cx="4648200" cy="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BF39B576-F460-4256-AF17-BA80CBA4965B}"/>
                </a:ext>
              </a:extLst>
            </p:cNvPr>
            <p:cNvCxnSpPr>
              <a:cxnSpLocks/>
            </p:cNvCxnSpPr>
            <p:nvPr/>
          </p:nvCxnSpPr>
          <p:spPr>
            <a:xfrm>
              <a:off x="4495800" y="2863686"/>
              <a:ext cx="4648200" cy="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946823B8-9139-4E1D-86F6-BD8516BDA4D5}"/>
                </a:ext>
              </a:extLst>
            </p:cNvPr>
            <p:cNvSpPr/>
            <p:nvPr/>
          </p:nvSpPr>
          <p:spPr>
            <a:xfrm>
              <a:off x="1678502" y="3162102"/>
              <a:ext cx="6629399" cy="767822"/>
            </a:xfrm>
            <a:prstGeom prst="rect">
              <a:avLst/>
            </a:prstGeom>
            <a:solidFill>
              <a:srgbClr val="D2E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rPr>
                <a:t>Kích</a:t>
              </a:r>
              <a:r>
                <a:rPr lang="en-US" sz="3200" b="1" dirty="0">
                  <a:solidFill>
                    <a:schemeClr val="tx1"/>
                  </a:solidFill>
                </a:rPr>
                <a:t> </a:t>
              </a:r>
              <a:r>
                <a:rPr lang="en-US" sz="3200" b="1" dirty="0" err="1">
                  <a:solidFill>
                    <a:schemeClr val="tx1"/>
                  </a:solidFill>
                </a:rPr>
                <a:t>thích</a:t>
              </a:r>
              <a:r>
                <a:rPr lang="en-US" sz="3200" b="1" dirty="0">
                  <a:solidFill>
                    <a:schemeClr val="tx1"/>
                  </a:solidFill>
                </a:rPr>
                <a:t> </a:t>
              </a:r>
              <a:r>
                <a:rPr lang="en-US" sz="3200" b="1" dirty="0" err="1">
                  <a:solidFill>
                    <a:schemeClr val="tx1"/>
                  </a:solidFill>
                </a:rPr>
                <a:t>sinh</a:t>
              </a:r>
              <a:r>
                <a:rPr lang="en-US" sz="3200" b="1" dirty="0">
                  <a:solidFill>
                    <a:schemeClr val="tx1"/>
                  </a:solidFill>
                </a:rPr>
                <a:t> </a:t>
              </a:r>
              <a:r>
                <a:rPr lang="en-US" sz="3200" b="1" dirty="0" err="1">
                  <a:solidFill>
                    <a:schemeClr val="tx1"/>
                  </a:solidFill>
                </a:rPr>
                <a:t>trưởng</a:t>
              </a:r>
              <a:endParaRPr lang="en-US" sz="3200" b="1" dirty="0">
                <a:solidFill>
                  <a:schemeClr val="tx1"/>
                </a:solidFill>
              </a:endParaRPr>
            </a:p>
          </p:txBody>
        </p:sp>
        <p:sp>
          <p:nvSpPr>
            <p:cNvPr id="23" name="Rectangle 22">
              <a:extLst>
                <a:ext uri="{FF2B5EF4-FFF2-40B4-BE49-F238E27FC236}">
                  <a16:creationId xmlns:a16="http://schemas.microsoft.com/office/drawing/2014/main" id="{B2E2CB32-9E7E-4575-90A5-9E108D3122BE}"/>
                </a:ext>
              </a:extLst>
            </p:cNvPr>
            <p:cNvSpPr/>
            <p:nvPr/>
          </p:nvSpPr>
          <p:spPr>
            <a:xfrm>
              <a:off x="10477500" y="3131820"/>
              <a:ext cx="6629399" cy="767822"/>
            </a:xfrm>
            <a:prstGeom prst="rect">
              <a:avLst/>
            </a:prstGeom>
            <a:solidFill>
              <a:srgbClr val="FDC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rPr>
                <a:t>Ức</a:t>
              </a:r>
              <a:r>
                <a:rPr lang="en-US" sz="3200" b="1" dirty="0">
                  <a:solidFill>
                    <a:schemeClr val="tx1"/>
                  </a:solidFill>
                </a:rPr>
                <a:t> </a:t>
              </a:r>
              <a:r>
                <a:rPr lang="en-US" sz="3200" b="1" dirty="0" err="1">
                  <a:solidFill>
                    <a:schemeClr val="tx1"/>
                  </a:solidFill>
                </a:rPr>
                <a:t>chế</a:t>
              </a:r>
              <a:r>
                <a:rPr lang="en-US" sz="3200" b="1" dirty="0">
                  <a:solidFill>
                    <a:schemeClr val="tx1"/>
                  </a:solidFill>
                </a:rPr>
                <a:t> </a:t>
              </a:r>
              <a:r>
                <a:rPr lang="en-US" sz="3200" b="1" dirty="0" err="1">
                  <a:solidFill>
                    <a:schemeClr val="tx1"/>
                  </a:solidFill>
                </a:rPr>
                <a:t>sinh</a:t>
              </a:r>
              <a:r>
                <a:rPr lang="en-US" sz="3200" b="1" dirty="0">
                  <a:solidFill>
                    <a:schemeClr val="tx1"/>
                  </a:solidFill>
                </a:rPr>
                <a:t> </a:t>
              </a:r>
              <a:r>
                <a:rPr lang="en-US" sz="3200" b="1" dirty="0" err="1">
                  <a:solidFill>
                    <a:schemeClr val="tx1"/>
                  </a:solidFill>
                </a:rPr>
                <a:t>trưởng</a:t>
              </a:r>
              <a:endParaRPr lang="en-US" sz="3200" b="1" dirty="0">
                <a:solidFill>
                  <a:schemeClr val="tx1"/>
                </a:solidFill>
              </a:endParaRPr>
            </a:p>
          </p:txBody>
        </p:sp>
        <p:sp>
          <p:nvSpPr>
            <p:cNvPr id="29" name="Rectangle 28">
              <a:extLst>
                <a:ext uri="{FF2B5EF4-FFF2-40B4-BE49-F238E27FC236}">
                  <a16:creationId xmlns:a16="http://schemas.microsoft.com/office/drawing/2014/main" id="{9E8C9249-904C-4E76-BD7C-43B575DAAF17}"/>
                </a:ext>
              </a:extLst>
            </p:cNvPr>
            <p:cNvSpPr/>
            <p:nvPr/>
          </p:nvSpPr>
          <p:spPr>
            <a:xfrm>
              <a:off x="49973" y="4427220"/>
              <a:ext cx="2976000" cy="3888501"/>
            </a:xfrm>
            <a:prstGeom prst="rect">
              <a:avLst/>
            </a:prstGeom>
            <a:solidFill>
              <a:srgbClr val="D2E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b="1" dirty="0">
                  <a:solidFill>
                    <a:schemeClr val="tx1"/>
                  </a:solidFill>
                </a:rPr>
                <a:t>Hormone</a:t>
              </a:r>
            </a:p>
            <a:p>
              <a:pPr marL="457200" indent="-457200" algn="just">
                <a:lnSpc>
                  <a:spcPct val="150000"/>
                </a:lnSpc>
                <a:buFontTx/>
                <a:buChar char="-"/>
              </a:pPr>
              <a:r>
                <a:rPr lang="en-US" sz="3200" dirty="0">
                  <a:solidFill>
                    <a:schemeClr val="tx1"/>
                  </a:solidFill>
                </a:rPr>
                <a:t>Auxin</a:t>
              </a:r>
            </a:p>
            <a:p>
              <a:pPr marL="457200" indent="-457200" algn="just">
                <a:lnSpc>
                  <a:spcPct val="150000"/>
                </a:lnSpc>
                <a:buFontTx/>
                <a:buChar char="-"/>
              </a:pPr>
              <a:r>
                <a:rPr lang="en-US" sz="3200" dirty="0">
                  <a:solidFill>
                    <a:schemeClr val="tx1"/>
                  </a:solidFill>
                </a:rPr>
                <a:t>Gibberellin</a:t>
              </a:r>
            </a:p>
            <a:p>
              <a:pPr marL="457200" indent="-457200" algn="just">
                <a:lnSpc>
                  <a:spcPct val="150000"/>
                </a:lnSpc>
                <a:buFontTx/>
                <a:buChar char="-"/>
              </a:pPr>
              <a:r>
                <a:rPr lang="en-US" sz="3200" dirty="0">
                  <a:solidFill>
                    <a:schemeClr val="tx1"/>
                  </a:solidFill>
                </a:rPr>
                <a:t>Cytokinin</a:t>
              </a:r>
            </a:p>
            <a:p>
              <a:pPr marL="457200" indent="-457200" algn="just">
                <a:lnSpc>
                  <a:spcPct val="150000"/>
                </a:lnSpc>
                <a:buFontTx/>
                <a:buChar char="-"/>
              </a:pPr>
              <a:endParaRPr lang="en-US" sz="3200" dirty="0">
                <a:solidFill>
                  <a:schemeClr val="tx1"/>
                </a:solidFill>
              </a:endParaRPr>
            </a:p>
          </p:txBody>
        </p:sp>
        <p:sp>
          <p:nvSpPr>
            <p:cNvPr id="30" name="Rectangle 29">
              <a:extLst>
                <a:ext uri="{FF2B5EF4-FFF2-40B4-BE49-F238E27FC236}">
                  <a16:creationId xmlns:a16="http://schemas.microsoft.com/office/drawing/2014/main" id="{BB1F8E3B-1F86-42D2-8049-D899D74F05C0}"/>
                </a:ext>
              </a:extLst>
            </p:cNvPr>
            <p:cNvSpPr/>
            <p:nvPr/>
          </p:nvSpPr>
          <p:spPr>
            <a:xfrm>
              <a:off x="3525165" y="4455718"/>
              <a:ext cx="5314034" cy="4683942"/>
            </a:xfrm>
            <a:prstGeom prst="rect">
              <a:avLst/>
            </a:prstGeom>
            <a:solidFill>
              <a:srgbClr val="D2E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3200" b="1" dirty="0" err="1">
                  <a:solidFill>
                    <a:schemeClr val="tx1"/>
                  </a:solidFill>
                </a:rPr>
                <a:t>Tác</a:t>
              </a:r>
              <a:r>
                <a:rPr lang="en-US" sz="3200" b="1" dirty="0">
                  <a:solidFill>
                    <a:schemeClr val="tx1"/>
                  </a:solidFill>
                </a:rPr>
                <a:t> </a:t>
              </a:r>
              <a:r>
                <a:rPr lang="en-US" sz="3200" b="1" dirty="0" err="1">
                  <a:solidFill>
                    <a:schemeClr val="tx1"/>
                  </a:solidFill>
                </a:rPr>
                <a:t>động</a:t>
              </a:r>
              <a:endParaRPr lang="en-US" sz="3200" b="1" dirty="0">
                <a:solidFill>
                  <a:schemeClr val="tx1"/>
                </a:solidFill>
              </a:endParaRPr>
            </a:p>
            <a:p>
              <a:pPr algn="just">
                <a:lnSpc>
                  <a:spcPct val="130000"/>
                </a:lnSpc>
              </a:pPr>
              <a:r>
                <a:rPr lang="en-US" sz="3200" dirty="0" err="1">
                  <a:solidFill>
                    <a:schemeClr val="tx1"/>
                  </a:solidFill>
                </a:rPr>
                <a:t>Kích</a:t>
              </a:r>
              <a:r>
                <a:rPr lang="en-US" sz="3200" dirty="0">
                  <a:solidFill>
                    <a:schemeClr val="tx1"/>
                  </a:solidFill>
                </a:rPr>
                <a:t> </a:t>
              </a:r>
              <a:r>
                <a:rPr lang="en-US" sz="3200" dirty="0" err="1">
                  <a:solidFill>
                    <a:schemeClr val="tx1"/>
                  </a:solidFill>
                </a:rPr>
                <a:t>thích</a:t>
              </a:r>
              <a:r>
                <a:rPr lang="en-US" sz="3200" dirty="0">
                  <a:solidFill>
                    <a:schemeClr val="tx1"/>
                  </a:solidFill>
                </a:rPr>
                <a:t> </a:t>
              </a:r>
              <a:r>
                <a:rPr lang="en-US" sz="3200" dirty="0" err="1">
                  <a:solidFill>
                    <a:schemeClr val="tx1"/>
                  </a:solidFill>
                </a:rPr>
                <a:t>các</a:t>
              </a:r>
              <a:r>
                <a:rPr lang="en-US" sz="3200" dirty="0">
                  <a:solidFill>
                    <a:schemeClr val="tx1"/>
                  </a:solidFill>
                </a:rPr>
                <a:t> </a:t>
              </a:r>
              <a:r>
                <a:rPr lang="en-US" sz="3200" dirty="0" err="1">
                  <a:solidFill>
                    <a:schemeClr val="tx1"/>
                  </a:solidFill>
                </a:rPr>
                <a:t>quá</a:t>
              </a:r>
              <a:r>
                <a:rPr lang="en-US" sz="3200" dirty="0">
                  <a:solidFill>
                    <a:schemeClr val="tx1"/>
                  </a:solidFill>
                </a:rPr>
                <a:t> </a:t>
              </a:r>
              <a:r>
                <a:rPr lang="en-US" sz="3200" dirty="0" err="1">
                  <a:solidFill>
                    <a:schemeClr val="tx1"/>
                  </a:solidFill>
                </a:rPr>
                <a:t>trình</a:t>
              </a:r>
              <a:r>
                <a:rPr lang="en-US" sz="3200" dirty="0">
                  <a:solidFill>
                    <a:schemeClr val="tx1"/>
                  </a:solidFill>
                </a:rPr>
                <a:t> </a:t>
              </a:r>
              <a:r>
                <a:rPr lang="en-US" sz="3200" dirty="0" err="1">
                  <a:solidFill>
                    <a:schemeClr val="tx1"/>
                  </a:solidFill>
                </a:rPr>
                <a:t>sinh</a:t>
              </a:r>
              <a:r>
                <a:rPr lang="en-US" sz="3200" dirty="0">
                  <a:solidFill>
                    <a:schemeClr val="tx1"/>
                  </a:solidFill>
                </a:rPr>
                <a:t> </a:t>
              </a:r>
              <a:r>
                <a:rPr lang="en-US" sz="3200" dirty="0" err="1">
                  <a:solidFill>
                    <a:schemeClr val="tx1"/>
                  </a:solidFill>
                </a:rPr>
                <a:t>trưởng</a:t>
              </a:r>
              <a:r>
                <a:rPr lang="en-US" sz="3200" dirty="0">
                  <a:solidFill>
                    <a:schemeClr val="tx1"/>
                  </a:solidFill>
                </a:rPr>
                <a:t>, </a:t>
              </a:r>
              <a:r>
                <a:rPr lang="en-US" sz="3200" dirty="0" err="1">
                  <a:solidFill>
                    <a:schemeClr val="tx1"/>
                  </a:solidFill>
                </a:rPr>
                <a:t>phát</a:t>
              </a:r>
              <a:r>
                <a:rPr lang="en-US" sz="3200" dirty="0">
                  <a:solidFill>
                    <a:schemeClr val="tx1"/>
                  </a:solidFill>
                </a:rPr>
                <a:t> </a:t>
              </a:r>
              <a:r>
                <a:rPr lang="en-US" sz="3200" dirty="0" err="1">
                  <a:solidFill>
                    <a:schemeClr val="tx1"/>
                  </a:solidFill>
                </a:rPr>
                <a:t>triển</a:t>
              </a:r>
              <a:r>
                <a:rPr lang="en-US" sz="3200" dirty="0">
                  <a:solidFill>
                    <a:schemeClr val="tx1"/>
                  </a:solidFill>
                </a:rPr>
                <a:t>:</a:t>
              </a:r>
            </a:p>
            <a:p>
              <a:pPr marL="457200" indent="-457200" algn="just">
                <a:lnSpc>
                  <a:spcPct val="130000"/>
                </a:lnSpc>
                <a:buFontTx/>
                <a:buChar char="-"/>
              </a:pPr>
              <a:r>
                <a:rPr lang="en-US" sz="3200" dirty="0" err="1">
                  <a:solidFill>
                    <a:schemeClr val="tx1"/>
                  </a:solidFill>
                </a:rPr>
                <a:t>Phân</a:t>
              </a:r>
              <a:r>
                <a:rPr lang="en-US" sz="3200" dirty="0">
                  <a:solidFill>
                    <a:schemeClr val="tx1"/>
                  </a:solidFill>
                </a:rPr>
                <a:t> chia </a:t>
              </a:r>
              <a:r>
                <a:rPr lang="en-US" sz="3200" dirty="0" err="1">
                  <a:solidFill>
                    <a:schemeClr val="tx1"/>
                  </a:solidFill>
                </a:rPr>
                <a:t>tế</a:t>
              </a:r>
              <a:r>
                <a:rPr lang="en-US" sz="3200" dirty="0">
                  <a:solidFill>
                    <a:schemeClr val="tx1"/>
                  </a:solidFill>
                </a:rPr>
                <a:t> </a:t>
              </a:r>
              <a:r>
                <a:rPr lang="en-US" sz="3200" dirty="0" err="1">
                  <a:solidFill>
                    <a:schemeClr val="tx1"/>
                  </a:solidFill>
                </a:rPr>
                <a:t>bào</a:t>
              </a:r>
              <a:endParaRPr lang="en-US" sz="3200" dirty="0">
                <a:solidFill>
                  <a:schemeClr val="tx1"/>
                </a:solidFill>
              </a:endParaRPr>
            </a:p>
            <a:p>
              <a:pPr marL="457200" indent="-457200" algn="just">
                <a:lnSpc>
                  <a:spcPct val="130000"/>
                </a:lnSpc>
                <a:buFontTx/>
                <a:buChar char="-"/>
              </a:pPr>
              <a:r>
                <a:rPr lang="en-US" sz="3200" dirty="0" err="1">
                  <a:solidFill>
                    <a:schemeClr val="tx1"/>
                  </a:solidFill>
                </a:rPr>
                <a:t>Sinh</a:t>
              </a:r>
              <a:r>
                <a:rPr lang="en-US" sz="3200" dirty="0">
                  <a:solidFill>
                    <a:schemeClr val="tx1"/>
                  </a:solidFill>
                </a:rPr>
                <a:t> </a:t>
              </a:r>
              <a:r>
                <a:rPr lang="en-US" sz="3200" dirty="0" err="1">
                  <a:solidFill>
                    <a:schemeClr val="tx1"/>
                  </a:solidFill>
                </a:rPr>
                <a:t>trưởng</a:t>
              </a:r>
              <a:r>
                <a:rPr lang="en-US" sz="3200" dirty="0">
                  <a:solidFill>
                    <a:schemeClr val="tx1"/>
                  </a:solidFill>
                </a:rPr>
                <a:t> </a:t>
              </a:r>
              <a:r>
                <a:rPr lang="en-US" sz="3200" dirty="0" err="1">
                  <a:solidFill>
                    <a:schemeClr val="tx1"/>
                  </a:solidFill>
                </a:rPr>
                <a:t>của</a:t>
              </a:r>
              <a:r>
                <a:rPr lang="en-US" sz="3200" dirty="0">
                  <a:solidFill>
                    <a:schemeClr val="tx1"/>
                  </a:solidFill>
                </a:rPr>
                <a:t> </a:t>
              </a:r>
              <a:r>
                <a:rPr lang="en-US" sz="3200" dirty="0" err="1">
                  <a:solidFill>
                    <a:schemeClr val="tx1"/>
                  </a:solidFill>
                </a:rPr>
                <a:t>thân</a:t>
              </a:r>
              <a:r>
                <a:rPr lang="en-US" sz="3200" dirty="0">
                  <a:solidFill>
                    <a:schemeClr val="tx1"/>
                  </a:solidFill>
                </a:rPr>
                <a:t>, </a:t>
              </a:r>
              <a:r>
                <a:rPr lang="en-US" sz="3200" dirty="0" err="1">
                  <a:solidFill>
                    <a:schemeClr val="tx1"/>
                  </a:solidFill>
                </a:rPr>
                <a:t>rễ</a:t>
              </a:r>
              <a:r>
                <a:rPr lang="en-US" sz="3200" dirty="0">
                  <a:solidFill>
                    <a:schemeClr val="tx1"/>
                  </a:solidFill>
                </a:rPr>
                <a:t>.</a:t>
              </a:r>
            </a:p>
            <a:p>
              <a:pPr marL="457200" indent="-457200" algn="just">
                <a:lnSpc>
                  <a:spcPct val="130000"/>
                </a:lnSpc>
                <a:buFontTx/>
                <a:buChar char="-"/>
              </a:pPr>
              <a:r>
                <a:rPr lang="en-US" sz="3200" dirty="0" err="1">
                  <a:solidFill>
                    <a:schemeClr val="tx1"/>
                  </a:solidFill>
                </a:rPr>
                <a:t>Nảy</a:t>
              </a:r>
              <a:r>
                <a:rPr lang="en-US" sz="3200" dirty="0">
                  <a:solidFill>
                    <a:schemeClr val="tx1"/>
                  </a:solidFill>
                </a:rPr>
                <a:t> </a:t>
              </a:r>
              <a:r>
                <a:rPr lang="en-US" sz="3200" dirty="0" err="1">
                  <a:solidFill>
                    <a:schemeClr val="tx1"/>
                  </a:solidFill>
                </a:rPr>
                <a:t>mầm</a:t>
              </a:r>
              <a:r>
                <a:rPr lang="en-US" sz="3200" dirty="0">
                  <a:solidFill>
                    <a:schemeClr val="tx1"/>
                  </a:solidFill>
                </a:rPr>
                <a:t> </a:t>
              </a:r>
              <a:r>
                <a:rPr lang="en-US" sz="3200" dirty="0" err="1">
                  <a:solidFill>
                    <a:schemeClr val="tx1"/>
                  </a:solidFill>
                </a:rPr>
                <a:t>của</a:t>
              </a:r>
              <a:r>
                <a:rPr lang="en-US" sz="3200" dirty="0">
                  <a:solidFill>
                    <a:schemeClr val="tx1"/>
                  </a:solidFill>
                </a:rPr>
                <a:t> </a:t>
              </a:r>
              <a:r>
                <a:rPr lang="en-US" sz="3200" dirty="0" err="1">
                  <a:solidFill>
                    <a:schemeClr val="tx1"/>
                  </a:solidFill>
                </a:rPr>
                <a:t>hạt</a:t>
              </a:r>
              <a:r>
                <a:rPr lang="en-US" sz="3200" dirty="0">
                  <a:solidFill>
                    <a:schemeClr val="tx1"/>
                  </a:solidFill>
                </a:rPr>
                <a:t>, </a:t>
              </a:r>
              <a:r>
                <a:rPr lang="en-US" sz="3200" dirty="0" err="1">
                  <a:solidFill>
                    <a:schemeClr val="tx1"/>
                  </a:solidFill>
                </a:rPr>
                <a:t>chồi</a:t>
              </a:r>
              <a:endParaRPr lang="en-US" sz="3200" dirty="0">
                <a:solidFill>
                  <a:schemeClr val="tx1"/>
                </a:solidFill>
              </a:endParaRPr>
            </a:p>
            <a:p>
              <a:pPr marL="457200" indent="-457200" algn="just">
                <a:lnSpc>
                  <a:spcPct val="130000"/>
                </a:lnSpc>
                <a:buFontTx/>
                <a:buChar char="-"/>
              </a:pPr>
              <a:r>
                <a:rPr lang="en-US" sz="3200" dirty="0" err="1">
                  <a:solidFill>
                    <a:schemeClr val="tx1"/>
                  </a:solidFill>
                </a:rPr>
                <a:t>Sự</a:t>
              </a:r>
              <a:r>
                <a:rPr lang="en-US" sz="3200" dirty="0">
                  <a:solidFill>
                    <a:schemeClr val="tx1"/>
                  </a:solidFill>
                </a:rPr>
                <a:t> ra </a:t>
              </a:r>
              <a:r>
                <a:rPr lang="en-US" sz="3200" dirty="0" err="1">
                  <a:solidFill>
                    <a:schemeClr val="tx1"/>
                  </a:solidFill>
                </a:rPr>
                <a:t>hoa</a:t>
              </a:r>
              <a:r>
                <a:rPr lang="en-US" sz="3200" dirty="0">
                  <a:solidFill>
                    <a:schemeClr val="tx1"/>
                  </a:solidFill>
                </a:rPr>
                <a:t>, </a:t>
              </a:r>
              <a:r>
                <a:rPr lang="en-US" sz="3200" dirty="0" err="1">
                  <a:solidFill>
                    <a:schemeClr val="tx1"/>
                  </a:solidFill>
                </a:rPr>
                <a:t>tạo</a:t>
              </a:r>
              <a:r>
                <a:rPr lang="en-US" sz="3200" dirty="0">
                  <a:solidFill>
                    <a:schemeClr val="tx1"/>
                  </a:solidFill>
                </a:rPr>
                <a:t> </a:t>
              </a:r>
              <a:r>
                <a:rPr lang="en-US" sz="3200" dirty="0" err="1">
                  <a:solidFill>
                    <a:schemeClr val="tx1"/>
                  </a:solidFill>
                </a:rPr>
                <a:t>quả</a:t>
              </a:r>
              <a:endParaRPr lang="en-US" sz="3200" dirty="0">
                <a:solidFill>
                  <a:schemeClr val="tx1"/>
                </a:solidFill>
              </a:endParaRPr>
            </a:p>
          </p:txBody>
        </p:sp>
        <p:cxnSp>
          <p:nvCxnSpPr>
            <p:cNvPr id="32" name="Straight Connector 31">
              <a:extLst>
                <a:ext uri="{FF2B5EF4-FFF2-40B4-BE49-F238E27FC236}">
                  <a16:creationId xmlns:a16="http://schemas.microsoft.com/office/drawing/2014/main" id="{6ADA7F02-8CEF-49C7-8ADE-FEB9FF3BA8AA}"/>
                </a:ext>
              </a:extLst>
            </p:cNvPr>
            <p:cNvCxnSpPr/>
            <p:nvPr/>
          </p:nvCxnSpPr>
          <p:spPr>
            <a:xfrm>
              <a:off x="4520514" y="2887782"/>
              <a:ext cx="0" cy="27432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A46F9BB8-AC09-4EED-ADC9-36C8FDD6284E}"/>
                </a:ext>
              </a:extLst>
            </p:cNvPr>
            <p:cNvCxnSpPr/>
            <p:nvPr/>
          </p:nvCxnSpPr>
          <p:spPr>
            <a:xfrm>
              <a:off x="13792200" y="2857500"/>
              <a:ext cx="0" cy="27432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grpSp>
          <p:nvGrpSpPr>
            <p:cNvPr id="52" name="Group 51">
              <a:extLst>
                <a:ext uri="{FF2B5EF4-FFF2-40B4-BE49-F238E27FC236}">
                  <a16:creationId xmlns:a16="http://schemas.microsoft.com/office/drawing/2014/main" id="{A504B386-9FB9-4129-8EBC-B923EC22D858}"/>
                </a:ext>
              </a:extLst>
            </p:cNvPr>
            <p:cNvGrpSpPr/>
            <p:nvPr/>
          </p:nvGrpSpPr>
          <p:grpSpPr>
            <a:xfrm>
              <a:off x="1280160" y="3848100"/>
              <a:ext cx="6187440" cy="579120"/>
              <a:chOff x="1280160" y="3848100"/>
              <a:chExt cx="6187440" cy="579120"/>
            </a:xfrm>
          </p:grpSpPr>
          <p:cxnSp>
            <p:nvCxnSpPr>
              <p:cNvPr id="25" name="Straight Connector 24">
                <a:extLst>
                  <a:ext uri="{FF2B5EF4-FFF2-40B4-BE49-F238E27FC236}">
                    <a16:creationId xmlns:a16="http://schemas.microsoft.com/office/drawing/2014/main" id="{0034175E-A33D-401D-9CF6-77B0EAC03B29}"/>
                  </a:ext>
                </a:extLst>
              </p:cNvPr>
              <p:cNvCxnSpPr>
                <a:cxnSpLocks/>
              </p:cNvCxnSpPr>
              <p:nvPr/>
            </p:nvCxnSpPr>
            <p:spPr>
              <a:xfrm>
                <a:off x="1280160" y="4152900"/>
                <a:ext cx="3291840" cy="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170B1FA7-D0D0-4986-B4A1-DB291F70FF7B}"/>
                  </a:ext>
                </a:extLst>
              </p:cNvPr>
              <p:cNvCxnSpPr>
                <a:cxnSpLocks/>
              </p:cNvCxnSpPr>
              <p:nvPr/>
            </p:nvCxnSpPr>
            <p:spPr>
              <a:xfrm>
                <a:off x="4520514" y="4152900"/>
                <a:ext cx="2926080" cy="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2E17B6F8-C648-4AB1-B442-19FC9770CC2E}"/>
                  </a:ext>
                </a:extLst>
              </p:cNvPr>
              <p:cNvCxnSpPr/>
              <p:nvPr/>
            </p:nvCxnSpPr>
            <p:spPr>
              <a:xfrm>
                <a:off x="4572000" y="3848100"/>
                <a:ext cx="0" cy="27432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4BCF147D-12CD-407A-8793-245F32A59387}"/>
                  </a:ext>
                </a:extLst>
              </p:cNvPr>
              <p:cNvCxnSpPr/>
              <p:nvPr/>
            </p:nvCxnSpPr>
            <p:spPr>
              <a:xfrm>
                <a:off x="1295400" y="4152900"/>
                <a:ext cx="0" cy="27432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61E321DE-9519-40B9-A125-BD51915B5F44}"/>
                  </a:ext>
                </a:extLst>
              </p:cNvPr>
              <p:cNvCxnSpPr/>
              <p:nvPr/>
            </p:nvCxnSpPr>
            <p:spPr>
              <a:xfrm>
                <a:off x="7467600" y="4152900"/>
                <a:ext cx="0" cy="27432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grpSp>
        <p:grpSp>
          <p:nvGrpSpPr>
            <p:cNvPr id="43" name="Group 42">
              <a:extLst>
                <a:ext uri="{FF2B5EF4-FFF2-40B4-BE49-F238E27FC236}">
                  <a16:creationId xmlns:a16="http://schemas.microsoft.com/office/drawing/2014/main" id="{57A95AB2-4215-40AE-8AD6-D7231873A096}"/>
                </a:ext>
              </a:extLst>
            </p:cNvPr>
            <p:cNvGrpSpPr/>
            <p:nvPr/>
          </p:nvGrpSpPr>
          <p:grpSpPr>
            <a:xfrm>
              <a:off x="10396152" y="3897863"/>
              <a:ext cx="6187440" cy="579120"/>
              <a:chOff x="1280160" y="3848100"/>
              <a:chExt cx="6187440" cy="579120"/>
            </a:xfrm>
          </p:grpSpPr>
          <p:cxnSp>
            <p:nvCxnSpPr>
              <p:cNvPr id="45" name="Straight Connector 44">
                <a:extLst>
                  <a:ext uri="{FF2B5EF4-FFF2-40B4-BE49-F238E27FC236}">
                    <a16:creationId xmlns:a16="http://schemas.microsoft.com/office/drawing/2014/main" id="{25B2C84C-91A9-4233-A630-8C9F9793B338}"/>
                  </a:ext>
                </a:extLst>
              </p:cNvPr>
              <p:cNvCxnSpPr>
                <a:cxnSpLocks/>
              </p:cNvCxnSpPr>
              <p:nvPr/>
            </p:nvCxnSpPr>
            <p:spPr>
              <a:xfrm>
                <a:off x="1280160" y="4152900"/>
                <a:ext cx="3291840" cy="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F4DFA498-37B9-4751-8241-09DFAD66560D}"/>
                  </a:ext>
                </a:extLst>
              </p:cNvPr>
              <p:cNvCxnSpPr>
                <a:cxnSpLocks/>
              </p:cNvCxnSpPr>
              <p:nvPr/>
            </p:nvCxnSpPr>
            <p:spPr>
              <a:xfrm>
                <a:off x="4520514" y="4152900"/>
                <a:ext cx="2926080" cy="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9B4EBC9C-5B67-43D6-AE21-34906F36DFB4}"/>
                  </a:ext>
                </a:extLst>
              </p:cNvPr>
              <p:cNvCxnSpPr/>
              <p:nvPr/>
            </p:nvCxnSpPr>
            <p:spPr>
              <a:xfrm>
                <a:off x="4572000" y="3848100"/>
                <a:ext cx="0" cy="27432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C99A8799-516D-4FD4-8EAF-C1AA94F0182C}"/>
                  </a:ext>
                </a:extLst>
              </p:cNvPr>
              <p:cNvCxnSpPr/>
              <p:nvPr/>
            </p:nvCxnSpPr>
            <p:spPr>
              <a:xfrm>
                <a:off x="1295400" y="4152900"/>
                <a:ext cx="0" cy="27432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7DE656C6-DE83-4E6C-A900-505CD9F1CBF3}"/>
                  </a:ext>
                </a:extLst>
              </p:cNvPr>
              <p:cNvCxnSpPr/>
              <p:nvPr/>
            </p:nvCxnSpPr>
            <p:spPr>
              <a:xfrm>
                <a:off x="7467600" y="4152900"/>
                <a:ext cx="0" cy="27432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grpSp>
        <p:sp>
          <p:nvSpPr>
            <p:cNvPr id="50" name="Rectangle 49">
              <a:extLst>
                <a:ext uri="{FF2B5EF4-FFF2-40B4-BE49-F238E27FC236}">
                  <a16:creationId xmlns:a16="http://schemas.microsoft.com/office/drawing/2014/main" id="{9CBA6642-A65E-48DD-A0BA-0B58AF636E0A}"/>
                </a:ext>
              </a:extLst>
            </p:cNvPr>
            <p:cNvSpPr/>
            <p:nvPr/>
          </p:nvSpPr>
          <p:spPr>
            <a:xfrm>
              <a:off x="9097938" y="4427220"/>
              <a:ext cx="3094061" cy="3888501"/>
            </a:xfrm>
            <a:prstGeom prst="rect">
              <a:avLst/>
            </a:prstGeom>
            <a:solidFill>
              <a:srgbClr val="FDC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b="1" dirty="0">
                  <a:solidFill>
                    <a:schemeClr val="tx1"/>
                  </a:solidFill>
                </a:rPr>
                <a:t>Hormone</a:t>
              </a:r>
            </a:p>
            <a:p>
              <a:pPr marL="457200" indent="-457200" algn="just">
                <a:lnSpc>
                  <a:spcPct val="150000"/>
                </a:lnSpc>
                <a:buFontTx/>
                <a:buChar char="-"/>
              </a:pPr>
              <a:r>
                <a:rPr lang="en-US" sz="3200" dirty="0">
                  <a:solidFill>
                    <a:schemeClr val="tx1"/>
                  </a:solidFill>
                </a:rPr>
                <a:t>Abscisic acid</a:t>
              </a:r>
            </a:p>
            <a:p>
              <a:pPr marL="457200" indent="-457200" algn="just">
                <a:lnSpc>
                  <a:spcPct val="150000"/>
                </a:lnSpc>
                <a:buFontTx/>
                <a:buChar char="-"/>
              </a:pPr>
              <a:r>
                <a:rPr lang="en-US" sz="3200" dirty="0">
                  <a:solidFill>
                    <a:schemeClr val="tx1"/>
                  </a:solidFill>
                </a:rPr>
                <a:t>Ethylene</a:t>
              </a:r>
            </a:p>
            <a:p>
              <a:pPr algn="just">
                <a:lnSpc>
                  <a:spcPct val="150000"/>
                </a:lnSpc>
              </a:pPr>
              <a:endParaRPr lang="en-US" sz="3200" dirty="0">
                <a:solidFill>
                  <a:schemeClr val="tx1"/>
                </a:solidFill>
              </a:endParaRPr>
            </a:p>
          </p:txBody>
        </p:sp>
        <p:sp>
          <p:nvSpPr>
            <p:cNvPr id="51" name="Rectangle 50">
              <a:extLst>
                <a:ext uri="{FF2B5EF4-FFF2-40B4-BE49-F238E27FC236}">
                  <a16:creationId xmlns:a16="http://schemas.microsoft.com/office/drawing/2014/main" id="{39A281EC-F387-4A41-A2CD-17332FCD2204}"/>
                </a:ext>
              </a:extLst>
            </p:cNvPr>
            <p:cNvSpPr/>
            <p:nvPr/>
          </p:nvSpPr>
          <p:spPr>
            <a:xfrm>
              <a:off x="12623100" y="4476983"/>
              <a:ext cx="5535593" cy="4683942"/>
            </a:xfrm>
            <a:prstGeom prst="rect">
              <a:avLst/>
            </a:prstGeom>
            <a:solidFill>
              <a:srgbClr val="FDC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3200" b="1" dirty="0" err="1">
                  <a:solidFill>
                    <a:schemeClr val="tx1"/>
                  </a:solidFill>
                </a:rPr>
                <a:t>Tác</a:t>
              </a:r>
              <a:r>
                <a:rPr lang="en-US" sz="3200" b="1" dirty="0">
                  <a:solidFill>
                    <a:schemeClr val="tx1"/>
                  </a:solidFill>
                </a:rPr>
                <a:t> </a:t>
              </a:r>
              <a:r>
                <a:rPr lang="en-US" sz="3200" b="1" dirty="0" err="1">
                  <a:solidFill>
                    <a:schemeClr val="tx1"/>
                  </a:solidFill>
                </a:rPr>
                <a:t>động</a:t>
              </a:r>
              <a:endParaRPr lang="en-US" sz="3200" b="1" dirty="0">
                <a:solidFill>
                  <a:schemeClr val="tx1"/>
                </a:solidFill>
              </a:endParaRPr>
            </a:p>
            <a:p>
              <a:pPr marL="457200" indent="-457200" algn="just">
                <a:lnSpc>
                  <a:spcPct val="130000"/>
                </a:lnSpc>
                <a:buFontTx/>
                <a:buChar char="-"/>
              </a:pPr>
              <a:r>
                <a:rPr lang="en-US" sz="3200" dirty="0" err="1">
                  <a:solidFill>
                    <a:schemeClr val="tx1"/>
                  </a:solidFill>
                </a:rPr>
                <a:t>Ức</a:t>
              </a:r>
              <a:r>
                <a:rPr lang="en-US" sz="3200" dirty="0">
                  <a:solidFill>
                    <a:schemeClr val="tx1"/>
                  </a:solidFill>
                </a:rPr>
                <a:t> </a:t>
              </a:r>
              <a:r>
                <a:rPr lang="en-US" sz="3200" dirty="0" err="1">
                  <a:solidFill>
                    <a:schemeClr val="tx1"/>
                  </a:solidFill>
                </a:rPr>
                <a:t>chế</a:t>
              </a:r>
              <a:r>
                <a:rPr lang="en-US" sz="3200" dirty="0">
                  <a:solidFill>
                    <a:schemeClr val="tx1"/>
                  </a:solidFill>
                </a:rPr>
                <a:t> </a:t>
              </a:r>
              <a:r>
                <a:rPr lang="en-US" sz="3200" dirty="0" err="1">
                  <a:solidFill>
                    <a:schemeClr val="tx1"/>
                  </a:solidFill>
                </a:rPr>
                <a:t>các</a:t>
              </a:r>
              <a:r>
                <a:rPr lang="en-US" sz="3200" dirty="0">
                  <a:solidFill>
                    <a:schemeClr val="tx1"/>
                  </a:solidFill>
                </a:rPr>
                <a:t> </a:t>
              </a:r>
              <a:r>
                <a:rPr lang="en-US" sz="3200" dirty="0" err="1">
                  <a:solidFill>
                    <a:schemeClr val="tx1"/>
                  </a:solidFill>
                </a:rPr>
                <a:t>quá</a:t>
              </a:r>
              <a:r>
                <a:rPr lang="en-US" sz="3200" dirty="0">
                  <a:solidFill>
                    <a:schemeClr val="tx1"/>
                  </a:solidFill>
                </a:rPr>
                <a:t> </a:t>
              </a:r>
              <a:r>
                <a:rPr lang="en-US" sz="3200" dirty="0" err="1">
                  <a:solidFill>
                    <a:schemeClr val="tx1"/>
                  </a:solidFill>
                </a:rPr>
                <a:t>trình</a:t>
              </a:r>
              <a:r>
                <a:rPr lang="en-US" sz="3200" dirty="0">
                  <a:solidFill>
                    <a:schemeClr val="tx1"/>
                  </a:solidFill>
                </a:rPr>
                <a:t> </a:t>
              </a:r>
              <a:r>
                <a:rPr lang="en-US" sz="3200" dirty="0" err="1">
                  <a:solidFill>
                    <a:schemeClr val="tx1"/>
                  </a:solidFill>
                </a:rPr>
                <a:t>sinh</a:t>
              </a:r>
              <a:r>
                <a:rPr lang="en-US" sz="3200" dirty="0">
                  <a:solidFill>
                    <a:schemeClr val="tx1"/>
                  </a:solidFill>
                </a:rPr>
                <a:t> </a:t>
              </a:r>
              <a:r>
                <a:rPr lang="en-US" sz="3200" dirty="0" err="1">
                  <a:solidFill>
                    <a:schemeClr val="tx1"/>
                  </a:solidFill>
                </a:rPr>
                <a:t>trưởng</a:t>
              </a:r>
              <a:r>
                <a:rPr lang="en-US" sz="3200" dirty="0">
                  <a:solidFill>
                    <a:schemeClr val="tx1"/>
                  </a:solidFill>
                </a:rPr>
                <a:t>.</a:t>
              </a:r>
            </a:p>
            <a:p>
              <a:pPr marL="457200" indent="-457200" algn="just">
                <a:lnSpc>
                  <a:spcPct val="130000"/>
                </a:lnSpc>
                <a:buFontTx/>
                <a:buChar char="-"/>
              </a:pPr>
              <a:r>
                <a:rPr lang="en-US" sz="3200" dirty="0" err="1">
                  <a:solidFill>
                    <a:schemeClr val="tx1"/>
                  </a:solidFill>
                </a:rPr>
                <a:t>Kích</a:t>
              </a:r>
              <a:r>
                <a:rPr lang="en-US" sz="3200" dirty="0">
                  <a:solidFill>
                    <a:schemeClr val="tx1"/>
                  </a:solidFill>
                </a:rPr>
                <a:t> </a:t>
              </a:r>
              <a:r>
                <a:rPr lang="en-US" sz="3200" dirty="0" err="1">
                  <a:solidFill>
                    <a:schemeClr val="tx1"/>
                  </a:solidFill>
                </a:rPr>
                <a:t>thích</a:t>
              </a:r>
              <a:r>
                <a:rPr lang="en-US" sz="3200" dirty="0">
                  <a:solidFill>
                    <a:schemeClr val="tx1"/>
                  </a:solidFill>
                </a:rPr>
                <a:t> </a:t>
              </a:r>
              <a:r>
                <a:rPr lang="en-US" sz="3200" dirty="0" err="1">
                  <a:solidFill>
                    <a:schemeClr val="tx1"/>
                  </a:solidFill>
                </a:rPr>
                <a:t>sự</a:t>
              </a:r>
              <a:r>
                <a:rPr lang="en-US" sz="3200" dirty="0">
                  <a:solidFill>
                    <a:schemeClr val="tx1"/>
                  </a:solidFill>
                </a:rPr>
                <a:t> </a:t>
              </a:r>
              <a:r>
                <a:rPr lang="en-US" sz="3200" dirty="0" err="1">
                  <a:solidFill>
                    <a:schemeClr val="tx1"/>
                  </a:solidFill>
                </a:rPr>
                <a:t>ngủ</a:t>
              </a:r>
              <a:r>
                <a:rPr lang="en-US" sz="3200" dirty="0">
                  <a:solidFill>
                    <a:schemeClr val="tx1"/>
                  </a:solidFill>
                </a:rPr>
                <a:t> (</a:t>
              </a:r>
              <a:r>
                <a:rPr lang="en-US" sz="3200" dirty="0" err="1">
                  <a:solidFill>
                    <a:schemeClr val="tx1"/>
                  </a:solidFill>
                </a:rPr>
                <a:t>hạt</a:t>
              </a:r>
              <a:r>
                <a:rPr lang="en-US" sz="3200" dirty="0">
                  <a:solidFill>
                    <a:schemeClr val="tx1"/>
                  </a:solidFill>
                </a:rPr>
                <a:t>, </a:t>
              </a:r>
              <a:r>
                <a:rPr lang="en-US" sz="3200" dirty="0" err="1">
                  <a:solidFill>
                    <a:schemeClr val="tx1"/>
                  </a:solidFill>
                </a:rPr>
                <a:t>chồi</a:t>
              </a:r>
              <a:r>
                <a:rPr lang="en-US" sz="3200" dirty="0">
                  <a:solidFill>
                    <a:schemeClr val="tx1"/>
                  </a:solidFill>
                </a:rPr>
                <a:t>) </a:t>
              </a:r>
              <a:r>
                <a:rPr lang="en-US" sz="3200" dirty="0" err="1">
                  <a:solidFill>
                    <a:schemeClr val="tx1"/>
                  </a:solidFill>
                </a:rPr>
                <a:t>và</a:t>
              </a:r>
              <a:r>
                <a:rPr lang="en-US" sz="3200" dirty="0">
                  <a:solidFill>
                    <a:schemeClr val="tx1"/>
                  </a:solidFill>
                </a:rPr>
                <a:t> </a:t>
              </a:r>
              <a:r>
                <a:rPr lang="en-US" sz="3200" dirty="0" err="1">
                  <a:solidFill>
                    <a:schemeClr val="tx1"/>
                  </a:solidFill>
                </a:rPr>
                <a:t>sự</a:t>
              </a:r>
              <a:r>
                <a:rPr lang="en-US" sz="3200" dirty="0">
                  <a:solidFill>
                    <a:schemeClr val="tx1"/>
                  </a:solidFill>
                </a:rPr>
                <a:t> </a:t>
              </a:r>
              <a:r>
                <a:rPr lang="en-US" sz="3200" dirty="0" err="1">
                  <a:solidFill>
                    <a:schemeClr val="tx1"/>
                  </a:solidFill>
                </a:rPr>
                <a:t>rụng</a:t>
              </a:r>
              <a:r>
                <a:rPr lang="en-US" sz="3200" dirty="0">
                  <a:solidFill>
                    <a:schemeClr val="tx1"/>
                  </a:solidFill>
                </a:rPr>
                <a:t> (</a:t>
              </a:r>
              <a:r>
                <a:rPr lang="en-US" sz="3200" dirty="0" err="1">
                  <a:solidFill>
                    <a:schemeClr val="tx1"/>
                  </a:solidFill>
                </a:rPr>
                <a:t>lá</a:t>
              </a:r>
              <a:r>
                <a:rPr lang="en-US" sz="3200" dirty="0">
                  <a:solidFill>
                    <a:schemeClr val="tx1"/>
                  </a:solidFill>
                </a:rPr>
                <a:t>, </a:t>
              </a:r>
              <a:r>
                <a:rPr lang="en-US" sz="3200" dirty="0" err="1">
                  <a:solidFill>
                    <a:schemeClr val="tx1"/>
                  </a:solidFill>
                </a:rPr>
                <a:t>hoa</a:t>
              </a:r>
              <a:r>
                <a:rPr lang="en-US" sz="3200" dirty="0">
                  <a:solidFill>
                    <a:schemeClr val="tx1"/>
                  </a:solidFill>
                </a:rPr>
                <a:t>, </a:t>
              </a:r>
              <a:r>
                <a:rPr lang="en-US" sz="3200" dirty="0" err="1">
                  <a:solidFill>
                    <a:schemeClr val="tx1"/>
                  </a:solidFill>
                </a:rPr>
                <a:t>quả</a:t>
              </a:r>
              <a:r>
                <a:rPr lang="en-US" sz="3200" dirty="0">
                  <a:solidFill>
                    <a:schemeClr val="tx1"/>
                  </a:solidFill>
                </a:rPr>
                <a:t>).</a:t>
              </a:r>
            </a:p>
            <a:p>
              <a:pPr algn="just">
                <a:lnSpc>
                  <a:spcPct val="130000"/>
                </a:lnSpc>
              </a:pPr>
              <a:r>
                <a:rPr lang="en-US" sz="3200" dirty="0">
                  <a:solidFill>
                    <a:schemeClr val="tx1"/>
                  </a:solidFill>
                </a:rPr>
                <a:t>- </a:t>
              </a:r>
              <a:r>
                <a:rPr lang="en-US" sz="3200" dirty="0" err="1">
                  <a:solidFill>
                    <a:schemeClr val="tx1"/>
                  </a:solidFill>
                </a:rPr>
                <a:t>Kích</a:t>
              </a:r>
              <a:r>
                <a:rPr lang="en-US" sz="3200" dirty="0">
                  <a:solidFill>
                    <a:schemeClr val="tx1"/>
                  </a:solidFill>
                </a:rPr>
                <a:t> </a:t>
              </a:r>
              <a:r>
                <a:rPr lang="en-US" sz="3200" dirty="0" err="1">
                  <a:solidFill>
                    <a:schemeClr val="tx1"/>
                  </a:solidFill>
                </a:rPr>
                <a:t>thích</a:t>
              </a:r>
              <a:r>
                <a:rPr lang="en-US" sz="3200" dirty="0">
                  <a:solidFill>
                    <a:schemeClr val="tx1"/>
                  </a:solidFill>
                </a:rPr>
                <a:t> </a:t>
              </a:r>
              <a:r>
                <a:rPr lang="en-US" sz="3200" dirty="0" err="1">
                  <a:solidFill>
                    <a:schemeClr val="tx1"/>
                  </a:solidFill>
                </a:rPr>
                <a:t>sự</a:t>
              </a:r>
              <a:r>
                <a:rPr lang="en-US" sz="3200" dirty="0">
                  <a:solidFill>
                    <a:schemeClr val="tx1"/>
                  </a:solidFill>
                </a:rPr>
                <a:t> </a:t>
              </a:r>
              <a:r>
                <a:rPr lang="en-US" sz="3200" dirty="0" err="1">
                  <a:solidFill>
                    <a:schemeClr val="tx1"/>
                  </a:solidFill>
                </a:rPr>
                <a:t>chín</a:t>
              </a:r>
              <a:r>
                <a:rPr lang="en-US" sz="3200" dirty="0">
                  <a:solidFill>
                    <a:schemeClr val="tx1"/>
                  </a:solidFill>
                </a:rPr>
                <a:t> </a:t>
              </a:r>
              <a:r>
                <a:rPr lang="en-US" sz="3200" dirty="0" err="1">
                  <a:solidFill>
                    <a:schemeClr val="tx1"/>
                  </a:solidFill>
                </a:rPr>
                <a:t>của</a:t>
              </a:r>
              <a:r>
                <a:rPr lang="en-US" sz="3200" dirty="0">
                  <a:solidFill>
                    <a:schemeClr val="tx1"/>
                  </a:solidFill>
                </a:rPr>
                <a:t> </a:t>
              </a:r>
              <a:r>
                <a:rPr lang="en-US" sz="3200" dirty="0" err="1">
                  <a:solidFill>
                    <a:schemeClr val="tx1"/>
                  </a:solidFill>
                </a:rPr>
                <a:t>quả</a:t>
              </a:r>
              <a:r>
                <a:rPr lang="en-US" sz="3200" dirty="0">
                  <a:solidFill>
                    <a:schemeClr val="tx1"/>
                  </a:solidFill>
                </a:rPr>
                <a:t>.</a:t>
              </a:r>
            </a:p>
          </p:txBody>
        </p:sp>
      </p:grpSp>
    </p:spTree>
    <p:extLst>
      <p:ext uri="{BB962C8B-B14F-4D97-AF65-F5344CB8AC3E}">
        <p14:creationId xmlns:p14="http://schemas.microsoft.com/office/powerpoint/2010/main" val="2957836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a:off x="6096000" y="115460"/>
            <a:ext cx="8057164" cy="2781499"/>
          </a:xfrm>
          <a:prstGeom prst="rect">
            <a:avLst/>
          </a:prstGeom>
        </p:spPr>
      </p:pic>
      <p:sp>
        <p:nvSpPr>
          <p:cNvPr id="6" name="TextBox 6"/>
          <p:cNvSpPr txBox="1"/>
          <p:nvPr/>
        </p:nvSpPr>
        <p:spPr>
          <a:xfrm>
            <a:off x="6477000" y="518759"/>
            <a:ext cx="5892729" cy="987450"/>
          </a:xfrm>
          <a:prstGeom prst="rect">
            <a:avLst/>
          </a:prstGeom>
        </p:spPr>
        <p:txBody>
          <a:bodyPr lIns="0" tIns="0" rIns="0" bIns="0" rtlCol="0" anchor="t">
            <a:spAutoFit/>
          </a:bodyPr>
          <a:lstStyle/>
          <a:p>
            <a:pPr algn="ctr">
              <a:lnSpc>
                <a:spcPts val="7679"/>
              </a:lnSpc>
            </a:pPr>
            <a:r>
              <a:rPr lang="en-US" sz="6600" b="1" dirty="0">
                <a:solidFill>
                  <a:schemeClr val="bg1"/>
                </a:solidFill>
                <a:latin typeface="Arial" panose="020B0604020202020204" pitchFamily="34" charset="0"/>
                <a:cs typeface="Arial" panose="020B0604020202020204" pitchFamily="34" charset="0"/>
              </a:rPr>
              <a:t>KHỞI ĐỘNG</a:t>
            </a:r>
          </a:p>
        </p:txBody>
      </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10382" flipH="1">
            <a:off x="17446698" y="7978450"/>
            <a:ext cx="1113694" cy="2374154"/>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608399" y="518739"/>
            <a:ext cx="1229358" cy="1249810"/>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338087">
            <a:off x="68593" y="9025571"/>
            <a:ext cx="2072195" cy="779899"/>
          </a:xfrm>
          <a:prstGeom prst="rect">
            <a:avLst/>
          </a:prstGeom>
        </p:spPr>
      </p:pic>
      <p:grpSp>
        <p:nvGrpSpPr>
          <p:cNvPr id="14" name="Group 14"/>
          <p:cNvGrpSpPr/>
          <p:nvPr/>
        </p:nvGrpSpPr>
        <p:grpSpPr>
          <a:xfrm>
            <a:off x="-431326" y="10052212"/>
            <a:ext cx="19161184" cy="917796"/>
            <a:chOff x="0" y="0"/>
            <a:chExt cx="6481685" cy="310464"/>
          </a:xfrm>
        </p:grpSpPr>
        <p:sp>
          <p:nvSpPr>
            <p:cNvPr id="15" name="Freeform 15"/>
            <p:cNvSpPr/>
            <p:nvPr/>
          </p:nvSpPr>
          <p:spPr>
            <a:xfrm>
              <a:off x="0" y="0"/>
              <a:ext cx="6481685" cy="310464"/>
            </a:xfrm>
            <a:custGeom>
              <a:avLst/>
              <a:gdLst/>
              <a:ahLst/>
              <a:cxnLst/>
              <a:rect l="l" t="t" r="r" b="b"/>
              <a:pathLst>
                <a:path w="6481685" h="310464">
                  <a:moveTo>
                    <a:pt x="0" y="0"/>
                  </a:moveTo>
                  <a:lnTo>
                    <a:pt x="6481685" y="0"/>
                  </a:lnTo>
                  <a:lnTo>
                    <a:pt x="6481685" y="310464"/>
                  </a:lnTo>
                  <a:lnTo>
                    <a:pt x="0" y="310464"/>
                  </a:lnTo>
                  <a:close/>
                </a:path>
              </a:pathLst>
            </a:custGeom>
            <a:solidFill>
              <a:srgbClr val="FFCE6D"/>
            </a:solidFill>
          </p:spPr>
        </p:sp>
      </p:grpSp>
      <p:sp>
        <p:nvSpPr>
          <p:cNvPr id="18" name="Rectangle: Top Corners Rounded 17">
            <a:extLst>
              <a:ext uri="{FF2B5EF4-FFF2-40B4-BE49-F238E27FC236}">
                <a16:creationId xmlns:a16="http://schemas.microsoft.com/office/drawing/2014/main" id="{7A6C555A-E526-4FDD-80FA-0015472E3301}"/>
              </a:ext>
            </a:extLst>
          </p:cNvPr>
          <p:cNvSpPr/>
          <p:nvPr/>
        </p:nvSpPr>
        <p:spPr>
          <a:xfrm>
            <a:off x="2520466" y="1768549"/>
            <a:ext cx="13805796" cy="2405496"/>
          </a:xfrm>
          <a:prstGeom prst="round2Same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b="1" dirty="0">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Quan </a:t>
            </a:r>
            <a:r>
              <a:rPr lang="en-US" sz="3600" b="1" dirty="0" err="1">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sát</a:t>
            </a:r>
            <a:r>
              <a:rPr lang="en-US" sz="3600" b="1" dirty="0">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hình</a:t>
            </a:r>
            <a:r>
              <a:rPr lang="en-US" sz="3600" b="1" dirty="0">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 16.1 </a:t>
            </a:r>
            <a:r>
              <a:rPr lang="en-US" sz="3600" b="1" dirty="0" err="1">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và</a:t>
            </a:r>
            <a:r>
              <a:rPr lang="en-US" sz="3600" b="1" dirty="0">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cho</a:t>
            </a:r>
            <a:r>
              <a:rPr lang="en-US" sz="3600" b="1" dirty="0">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biết</a:t>
            </a:r>
            <a:r>
              <a:rPr lang="en-US" sz="3600" b="1" dirty="0">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cây</a:t>
            </a:r>
            <a:r>
              <a:rPr lang="en-US" sz="3600" b="1" dirty="0">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quýt</a:t>
            </a:r>
            <a:r>
              <a:rPr lang="en-US" sz="3600" b="1" dirty="0">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 non </a:t>
            </a:r>
            <a:r>
              <a:rPr lang="en-US" sz="3600" b="1" dirty="0" err="1">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khác</a:t>
            </a:r>
            <a:r>
              <a:rPr lang="en-US" sz="3600" b="1" dirty="0">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gì</a:t>
            </a:r>
            <a:r>
              <a:rPr lang="en-US" sz="3600" b="1" dirty="0">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 so </a:t>
            </a:r>
            <a:r>
              <a:rPr lang="en-US" sz="3600" b="1" dirty="0" err="1">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với</a:t>
            </a:r>
            <a:r>
              <a:rPr lang="en-US" sz="3600" b="1" dirty="0">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cây</a:t>
            </a:r>
            <a:r>
              <a:rPr lang="en-US" sz="3600" b="1" dirty="0">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quýt</a:t>
            </a:r>
            <a:r>
              <a:rPr lang="en-US" sz="3600" b="1" dirty="0">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trưởng</a:t>
            </a:r>
            <a:r>
              <a:rPr lang="en-US" sz="3600" b="1" dirty="0">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thành</a:t>
            </a:r>
            <a:r>
              <a:rPr lang="en-US" sz="3600" b="1" dirty="0">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Thực</a:t>
            </a:r>
            <a:r>
              <a:rPr lang="en-US" sz="3600" b="1" dirty="0">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vật</a:t>
            </a:r>
            <a:r>
              <a:rPr lang="en-US" sz="3600" b="1" dirty="0">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lớn</a:t>
            </a:r>
            <a:r>
              <a:rPr lang="en-US" sz="3600" b="1" dirty="0">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lên</a:t>
            </a:r>
            <a:r>
              <a:rPr lang="en-US" sz="3600" b="1" dirty="0">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như</a:t>
            </a:r>
            <a:r>
              <a:rPr lang="en-US" sz="3600" b="1" dirty="0">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thế</a:t>
            </a:r>
            <a:r>
              <a:rPr lang="en-US" sz="3600" b="1" dirty="0">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nào</a:t>
            </a:r>
            <a:r>
              <a:rPr lang="en-US" sz="3600" b="1" dirty="0">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a:t>
            </a:r>
            <a:endParaRPr lang="en-US" sz="3600" b="1" dirty="0">
              <a:solidFill>
                <a:schemeClr val="accent5">
                  <a:lumMod val="50000"/>
                </a:schemeClr>
              </a:solidFill>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CFE58242-E62F-4BDE-A794-4BCCDBA79D9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7165" y="1625943"/>
            <a:ext cx="3069145" cy="3069145"/>
          </a:xfrm>
          <a:prstGeom prst="rect">
            <a:avLst/>
          </a:prstGeom>
        </p:spPr>
      </p:pic>
      <p:pic>
        <p:nvPicPr>
          <p:cNvPr id="4" name="Picture 3">
            <a:extLst>
              <a:ext uri="{FF2B5EF4-FFF2-40B4-BE49-F238E27FC236}">
                <a16:creationId xmlns:a16="http://schemas.microsoft.com/office/drawing/2014/main" id="{7B2A67FA-C033-4A5F-B62D-DFB3A8307691}"/>
              </a:ext>
            </a:extLst>
          </p:cNvPr>
          <p:cNvPicPr>
            <a:picLocks noChangeAspect="1"/>
          </p:cNvPicPr>
          <p:nvPr/>
        </p:nvPicPr>
        <p:blipFill>
          <a:blip r:embed="rId11"/>
          <a:stretch>
            <a:fillRect/>
          </a:stretch>
        </p:blipFill>
        <p:spPr>
          <a:xfrm>
            <a:off x="2442092" y="4345054"/>
            <a:ext cx="6529048" cy="6568258"/>
          </a:xfrm>
          <a:prstGeom prst="rect">
            <a:avLst/>
          </a:prstGeom>
        </p:spPr>
      </p:pic>
      <p:pic>
        <p:nvPicPr>
          <p:cNvPr id="5" name="Picture 4">
            <a:extLst>
              <a:ext uri="{FF2B5EF4-FFF2-40B4-BE49-F238E27FC236}">
                <a16:creationId xmlns:a16="http://schemas.microsoft.com/office/drawing/2014/main" id="{AC5F233C-DF92-4BC2-8296-40F038F79CF7}"/>
              </a:ext>
            </a:extLst>
          </p:cNvPr>
          <p:cNvPicPr>
            <a:picLocks noChangeAspect="1"/>
          </p:cNvPicPr>
          <p:nvPr/>
        </p:nvPicPr>
        <p:blipFill>
          <a:blip r:embed="rId12"/>
          <a:stretch>
            <a:fillRect/>
          </a:stretch>
        </p:blipFill>
        <p:spPr>
          <a:xfrm>
            <a:off x="8971140" y="4288358"/>
            <a:ext cx="7080382" cy="652815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0DB5BB9-0E1A-48E7-8980-4068397DFA78}"/>
              </a:ext>
            </a:extLst>
          </p:cNvPr>
          <p:cNvGraphicFramePr>
            <a:graphicFrameLocks noGrp="1"/>
          </p:cNvGraphicFramePr>
          <p:nvPr>
            <p:extLst>
              <p:ext uri="{D42A27DB-BD31-4B8C-83A1-F6EECF244321}">
                <p14:modId xmlns:p14="http://schemas.microsoft.com/office/powerpoint/2010/main" val="661325592"/>
              </p:ext>
            </p:extLst>
          </p:nvPr>
        </p:nvGraphicFramePr>
        <p:xfrm>
          <a:off x="114301" y="54376"/>
          <a:ext cx="18059398" cy="10178183"/>
        </p:xfrm>
        <a:graphic>
          <a:graphicData uri="http://schemas.openxmlformats.org/drawingml/2006/table">
            <a:tbl>
              <a:tblPr>
                <a:tableStyleId>{5C22544A-7EE6-4342-B048-85BDC9FD1C3A}</a:tableStyleId>
              </a:tblPr>
              <a:tblGrid>
                <a:gridCol w="1623329">
                  <a:extLst>
                    <a:ext uri="{9D8B030D-6E8A-4147-A177-3AD203B41FA5}">
                      <a16:colId xmlns:a16="http://schemas.microsoft.com/office/drawing/2014/main" val="3655324610"/>
                    </a:ext>
                  </a:extLst>
                </a:gridCol>
                <a:gridCol w="1805671">
                  <a:extLst>
                    <a:ext uri="{9D8B030D-6E8A-4147-A177-3AD203B41FA5}">
                      <a16:colId xmlns:a16="http://schemas.microsoft.com/office/drawing/2014/main" val="2857182660"/>
                    </a:ext>
                  </a:extLst>
                </a:gridCol>
                <a:gridCol w="1600200">
                  <a:extLst>
                    <a:ext uri="{9D8B030D-6E8A-4147-A177-3AD203B41FA5}">
                      <a16:colId xmlns:a16="http://schemas.microsoft.com/office/drawing/2014/main" val="1676128108"/>
                    </a:ext>
                  </a:extLst>
                </a:gridCol>
                <a:gridCol w="1828800">
                  <a:extLst>
                    <a:ext uri="{9D8B030D-6E8A-4147-A177-3AD203B41FA5}">
                      <a16:colId xmlns:a16="http://schemas.microsoft.com/office/drawing/2014/main" val="4001598404"/>
                    </a:ext>
                  </a:extLst>
                </a:gridCol>
                <a:gridCol w="2590800">
                  <a:extLst>
                    <a:ext uri="{9D8B030D-6E8A-4147-A177-3AD203B41FA5}">
                      <a16:colId xmlns:a16="http://schemas.microsoft.com/office/drawing/2014/main" val="2021703682"/>
                    </a:ext>
                  </a:extLst>
                </a:gridCol>
                <a:gridCol w="8610598">
                  <a:extLst>
                    <a:ext uri="{9D8B030D-6E8A-4147-A177-3AD203B41FA5}">
                      <a16:colId xmlns:a16="http://schemas.microsoft.com/office/drawing/2014/main" val="2792995163"/>
                    </a:ext>
                  </a:extLst>
                </a:gridCol>
              </a:tblGrid>
              <a:tr h="1066462">
                <a:tc>
                  <a:txBody>
                    <a:bodyPr/>
                    <a:lstStyle/>
                    <a:p>
                      <a:pPr marL="0" marR="0" algn="ctr">
                        <a:lnSpc>
                          <a:spcPct val="150000"/>
                        </a:lnSpc>
                        <a:spcBef>
                          <a:spcPts val="0"/>
                        </a:spcBef>
                        <a:spcAft>
                          <a:spcPts val="0"/>
                        </a:spcAft>
                      </a:pPr>
                      <a:r>
                        <a:rPr lang="vi-VN" sz="2800" b="1" dirty="0">
                          <a:effectLst/>
                          <a:latin typeface="+mn-lt"/>
                        </a:rPr>
                        <a:t>Đặc điểm</a:t>
                      </a:r>
                      <a:endParaRPr lang="en-US" sz="2800" b="1"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algn="ctr">
                        <a:lnSpc>
                          <a:spcPct val="150000"/>
                        </a:lnSpc>
                        <a:spcBef>
                          <a:spcPts val="0"/>
                        </a:spcBef>
                        <a:spcAft>
                          <a:spcPts val="0"/>
                        </a:spcAft>
                      </a:pPr>
                      <a:r>
                        <a:rPr lang="en-US" sz="2800" b="1" dirty="0">
                          <a:effectLst/>
                          <a:latin typeface="+mn-lt"/>
                        </a:rPr>
                        <a:t>Hormone </a:t>
                      </a:r>
                      <a:r>
                        <a:rPr lang="en-US" sz="2800" b="1" dirty="0" err="1">
                          <a:effectLst/>
                          <a:latin typeface="+mn-lt"/>
                        </a:rPr>
                        <a:t>thực</a:t>
                      </a:r>
                      <a:r>
                        <a:rPr lang="en-US" sz="2800" b="1" dirty="0">
                          <a:effectLst/>
                          <a:latin typeface="+mn-lt"/>
                        </a:rPr>
                        <a:t> </a:t>
                      </a:r>
                      <a:r>
                        <a:rPr lang="en-US" sz="2800" b="1" dirty="0" err="1">
                          <a:effectLst/>
                          <a:latin typeface="+mn-lt"/>
                        </a:rPr>
                        <a:t>vật</a:t>
                      </a:r>
                      <a:endParaRPr lang="en-US" sz="2800" b="1"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algn="ctr">
                        <a:lnSpc>
                          <a:spcPct val="150000"/>
                        </a:lnSpc>
                        <a:spcBef>
                          <a:spcPts val="0"/>
                        </a:spcBef>
                        <a:spcAft>
                          <a:spcPts val="0"/>
                        </a:spcAft>
                      </a:pPr>
                      <a:r>
                        <a:rPr lang="en-US" sz="2800" b="1" dirty="0" err="1">
                          <a:effectLst/>
                          <a:latin typeface="+mn-lt"/>
                        </a:rPr>
                        <a:t>Dạng</a:t>
                      </a:r>
                      <a:r>
                        <a:rPr lang="en-US" sz="2800" b="1" dirty="0">
                          <a:effectLst/>
                          <a:latin typeface="+mn-lt"/>
                        </a:rPr>
                        <a:t> </a:t>
                      </a:r>
                      <a:r>
                        <a:rPr lang="en-US" sz="2800" b="1" dirty="0" err="1">
                          <a:effectLst/>
                          <a:latin typeface="+mn-lt"/>
                        </a:rPr>
                        <a:t>chính</a:t>
                      </a:r>
                      <a:endParaRPr lang="en-US" sz="2800" b="1"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algn="ctr">
                        <a:lnSpc>
                          <a:spcPct val="150000"/>
                        </a:lnSpc>
                        <a:spcBef>
                          <a:spcPts val="0"/>
                        </a:spcBef>
                        <a:spcAft>
                          <a:spcPts val="0"/>
                        </a:spcAft>
                      </a:pPr>
                      <a:r>
                        <a:rPr lang="en-US" sz="2800" b="1" dirty="0" err="1">
                          <a:effectLst/>
                          <a:latin typeface="+mn-lt"/>
                          <a:ea typeface="Calibri" panose="020F0502020204030204" pitchFamily="34" charset="0"/>
                        </a:rPr>
                        <a:t>Nơi</a:t>
                      </a:r>
                      <a:r>
                        <a:rPr lang="en-US" sz="2800" b="1" dirty="0">
                          <a:effectLst/>
                          <a:latin typeface="+mn-lt"/>
                          <a:ea typeface="Calibri" panose="020F0502020204030204" pitchFamily="34" charset="0"/>
                        </a:rPr>
                        <a:t> </a:t>
                      </a:r>
                      <a:r>
                        <a:rPr lang="en-US" sz="2800" b="1" dirty="0" err="1">
                          <a:effectLst/>
                          <a:latin typeface="+mn-lt"/>
                          <a:ea typeface="Calibri" panose="020F0502020204030204" pitchFamily="34" charset="0"/>
                        </a:rPr>
                        <a:t>tổng</a:t>
                      </a:r>
                      <a:r>
                        <a:rPr lang="en-US" sz="2800" b="1" dirty="0">
                          <a:effectLst/>
                          <a:latin typeface="+mn-lt"/>
                          <a:ea typeface="Calibri" panose="020F0502020204030204" pitchFamily="34" charset="0"/>
                        </a:rPr>
                        <a:t> </a:t>
                      </a:r>
                      <a:r>
                        <a:rPr lang="en-US" sz="2800" b="1" dirty="0" err="1">
                          <a:effectLst/>
                          <a:latin typeface="+mn-lt"/>
                          <a:ea typeface="Calibri" panose="020F0502020204030204" pitchFamily="34" charset="0"/>
                        </a:rPr>
                        <a:t>hợp</a:t>
                      </a:r>
                      <a:endParaRPr lang="en-US" sz="2800" b="1"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algn="ctr">
                        <a:lnSpc>
                          <a:spcPct val="150000"/>
                        </a:lnSpc>
                        <a:spcBef>
                          <a:spcPts val="0"/>
                        </a:spcBef>
                        <a:spcAft>
                          <a:spcPts val="0"/>
                        </a:spcAft>
                      </a:pPr>
                      <a:r>
                        <a:rPr lang="en-US" sz="2800" b="1" dirty="0" err="1">
                          <a:effectLst/>
                          <a:latin typeface="+mn-lt"/>
                          <a:ea typeface="Calibri" panose="020F0502020204030204" pitchFamily="34" charset="0"/>
                        </a:rPr>
                        <a:t>Vận</a:t>
                      </a:r>
                      <a:r>
                        <a:rPr lang="en-US" sz="2800" b="1" dirty="0">
                          <a:effectLst/>
                          <a:latin typeface="+mn-lt"/>
                          <a:ea typeface="Calibri" panose="020F0502020204030204" pitchFamily="34" charset="0"/>
                        </a:rPr>
                        <a:t> </a:t>
                      </a:r>
                      <a:r>
                        <a:rPr lang="en-US" sz="2800" b="1" dirty="0" err="1">
                          <a:effectLst/>
                          <a:latin typeface="+mn-lt"/>
                          <a:ea typeface="Calibri" panose="020F0502020204030204" pitchFamily="34" charset="0"/>
                        </a:rPr>
                        <a:t>chuyển</a:t>
                      </a:r>
                      <a:endParaRPr lang="en-US" sz="2800" b="1"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algn="ctr">
                        <a:lnSpc>
                          <a:spcPct val="150000"/>
                        </a:lnSpc>
                        <a:spcBef>
                          <a:spcPts val="0"/>
                        </a:spcBef>
                        <a:spcAft>
                          <a:spcPts val="0"/>
                        </a:spcAft>
                      </a:pPr>
                      <a:r>
                        <a:rPr lang="en-US" sz="2800" b="1" dirty="0" err="1">
                          <a:effectLst/>
                          <a:latin typeface="+mn-lt"/>
                          <a:ea typeface="Calibri" panose="020F0502020204030204" pitchFamily="34" charset="0"/>
                        </a:rPr>
                        <a:t>Vai</a:t>
                      </a:r>
                      <a:r>
                        <a:rPr lang="en-US" sz="2800" b="1" dirty="0">
                          <a:effectLst/>
                          <a:latin typeface="+mn-lt"/>
                          <a:ea typeface="Calibri" panose="020F0502020204030204" pitchFamily="34" charset="0"/>
                        </a:rPr>
                        <a:t> </a:t>
                      </a:r>
                      <a:r>
                        <a:rPr lang="en-US" sz="2800" b="1" dirty="0" err="1">
                          <a:effectLst/>
                          <a:latin typeface="+mn-lt"/>
                          <a:ea typeface="Calibri" panose="020F0502020204030204" pitchFamily="34" charset="0"/>
                        </a:rPr>
                        <a:t>trò</a:t>
                      </a:r>
                      <a:r>
                        <a:rPr lang="en-US" sz="2800" b="1" dirty="0">
                          <a:effectLst/>
                          <a:latin typeface="+mn-lt"/>
                          <a:ea typeface="Calibri" panose="020F0502020204030204" pitchFamily="34" charset="0"/>
                        </a:rPr>
                        <a:t> </a:t>
                      </a:r>
                      <a:r>
                        <a:rPr lang="en-US" sz="2800" b="1" dirty="0" err="1">
                          <a:effectLst/>
                          <a:latin typeface="+mn-lt"/>
                          <a:ea typeface="Calibri" panose="020F0502020204030204" pitchFamily="34" charset="0"/>
                        </a:rPr>
                        <a:t>sinh</a:t>
                      </a:r>
                      <a:r>
                        <a:rPr lang="en-US" sz="2800" b="1" dirty="0">
                          <a:effectLst/>
                          <a:latin typeface="+mn-lt"/>
                          <a:ea typeface="Calibri" panose="020F0502020204030204" pitchFamily="34" charset="0"/>
                        </a:rPr>
                        <a:t> </a:t>
                      </a:r>
                      <a:r>
                        <a:rPr lang="en-US" sz="2800" b="1" dirty="0" err="1">
                          <a:effectLst/>
                          <a:latin typeface="+mn-lt"/>
                          <a:ea typeface="Calibri" panose="020F0502020204030204" pitchFamily="34" charset="0"/>
                        </a:rPr>
                        <a:t>lí</a:t>
                      </a:r>
                      <a:r>
                        <a:rPr lang="en-US" sz="2800" b="1" dirty="0">
                          <a:effectLst/>
                          <a:latin typeface="+mn-lt"/>
                          <a:ea typeface="Calibri" panose="020F0502020204030204" pitchFamily="34" charset="0"/>
                        </a:rPr>
                        <a:t> </a:t>
                      </a:r>
                      <a:r>
                        <a:rPr lang="en-US" sz="2800" b="1" dirty="0" err="1">
                          <a:effectLst/>
                          <a:latin typeface="+mn-lt"/>
                          <a:ea typeface="Calibri" panose="020F0502020204030204" pitchFamily="34" charset="0"/>
                        </a:rPr>
                        <a:t>chủ</a:t>
                      </a:r>
                      <a:r>
                        <a:rPr lang="en-US" sz="2800" b="1" dirty="0">
                          <a:effectLst/>
                          <a:latin typeface="+mn-lt"/>
                          <a:ea typeface="Calibri" panose="020F0502020204030204" pitchFamily="34" charset="0"/>
                        </a:rPr>
                        <a:t> </a:t>
                      </a:r>
                      <a:r>
                        <a:rPr lang="en-US" sz="2800" b="1" dirty="0" err="1">
                          <a:effectLst/>
                          <a:latin typeface="+mn-lt"/>
                          <a:ea typeface="Calibri" panose="020F0502020204030204" pitchFamily="34" charset="0"/>
                        </a:rPr>
                        <a:t>yếu</a:t>
                      </a:r>
                      <a:endParaRPr lang="en-US" sz="2800" b="1"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875966079"/>
                  </a:ext>
                </a:extLst>
              </a:tr>
              <a:tr h="3255972">
                <a:tc rowSpan="3">
                  <a:txBody>
                    <a:bodyPr/>
                    <a:lstStyle/>
                    <a:p>
                      <a:pPr marL="0" marR="0" algn="ctr">
                        <a:lnSpc>
                          <a:spcPct val="150000"/>
                        </a:lnSpc>
                        <a:spcBef>
                          <a:spcPts val="0"/>
                        </a:spcBef>
                        <a:spcAft>
                          <a:spcPts val="0"/>
                        </a:spcAft>
                      </a:pPr>
                      <a:r>
                        <a:rPr lang="en-US" sz="2800" b="1" dirty="0" err="1">
                          <a:effectLst/>
                          <a:latin typeface="+mn-lt"/>
                        </a:rPr>
                        <a:t>Kích</a:t>
                      </a:r>
                      <a:r>
                        <a:rPr lang="en-US" sz="2800" b="1" dirty="0">
                          <a:effectLst/>
                          <a:latin typeface="+mn-lt"/>
                        </a:rPr>
                        <a:t> </a:t>
                      </a:r>
                      <a:r>
                        <a:rPr lang="en-US" sz="2800" b="1" dirty="0" err="1">
                          <a:effectLst/>
                          <a:latin typeface="+mn-lt"/>
                        </a:rPr>
                        <a:t>thích</a:t>
                      </a:r>
                      <a:r>
                        <a:rPr lang="en-US" sz="2800" b="1" dirty="0">
                          <a:effectLst/>
                          <a:latin typeface="+mn-lt"/>
                        </a:rPr>
                        <a:t> </a:t>
                      </a:r>
                      <a:r>
                        <a:rPr lang="en-US" sz="2800" b="1" dirty="0" err="1">
                          <a:effectLst/>
                          <a:latin typeface="+mn-lt"/>
                        </a:rPr>
                        <a:t>sinh</a:t>
                      </a:r>
                      <a:r>
                        <a:rPr lang="en-US" sz="2800" b="1" dirty="0">
                          <a:effectLst/>
                          <a:latin typeface="+mn-lt"/>
                        </a:rPr>
                        <a:t> </a:t>
                      </a:r>
                      <a:r>
                        <a:rPr lang="en-US" sz="2800" b="1" dirty="0" err="1">
                          <a:effectLst/>
                          <a:latin typeface="+mn-lt"/>
                        </a:rPr>
                        <a:t>trưởng</a:t>
                      </a:r>
                      <a:endParaRPr lang="en-US" sz="2800" b="1" dirty="0">
                        <a:effectLst/>
                        <a:latin typeface="+mn-lt"/>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2800" dirty="0">
                          <a:effectLst/>
                          <a:latin typeface="+mn-lt"/>
                          <a:ea typeface="Calibri" panose="020F0502020204030204" pitchFamily="34" charset="0"/>
                        </a:rPr>
                        <a:t>Auxin</a:t>
                      </a: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2800" dirty="0" err="1">
                          <a:effectLst/>
                          <a:latin typeface="+mn-lt"/>
                          <a:ea typeface="Calibri" panose="020F0502020204030204" pitchFamily="34" charset="0"/>
                        </a:rPr>
                        <a:t>Indol</a:t>
                      </a:r>
                      <a:r>
                        <a:rPr lang="en-US" sz="2800" dirty="0">
                          <a:effectLst/>
                          <a:latin typeface="+mn-lt"/>
                          <a:ea typeface="Calibri" panose="020F0502020204030204" pitchFamily="34" charset="0"/>
                        </a:rPr>
                        <a:t> – 3 – acetic acid (IAA)</a:t>
                      </a: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2800" dirty="0" err="1">
                          <a:effectLst/>
                          <a:latin typeface="+mn-lt"/>
                          <a:ea typeface="Calibri" panose="020F0502020204030204" pitchFamily="34" charset="0"/>
                        </a:rPr>
                        <a:t>Mô</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phân</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sinh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đỉnh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lá</a:t>
                      </a:r>
                      <a:r>
                        <a:rPr lang="en-US" sz="2800" dirty="0">
                          <a:effectLst/>
                          <a:latin typeface="+mn-lt"/>
                          <a:ea typeface="Calibri" panose="020F0502020204030204" pitchFamily="34" charset="0"/>
                        </a:rPr>
                        <a:t> non </a:t>
                      </a:r>
                      <a:r>
                        <a:rPr lang="en-US" sz="2800" dirty="0" err="1">
                          <a:effectLst/>
                          <a:latin typeface="+mn-lt"/>
                          <a:ea typeface="Calibri" panose="020F0502020204030204" pitchFamily="34" charset="0"/>
                        </a:rPr>
                        <a:t>của</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chồi</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đỉnh</a:t>
                      </a:r>
                      <a:endParaRPr lang="en-US" sz="2800"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2800" dirty="0" err="1">
                          <a:effectLst/>
                          <a:latin typeface="+mn-lt"/>
                          <a:ea typeface="Calibri" panose="020F0502020204030204" pitchFamily="34" charset="0"/>
                        </a:rPr>
                        <a:t>Hướng</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gốc</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trong</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mạch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rây</a:t>
                      </a:r>
                      <a:endParaRPr lang="en-US" sz="2800"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2800" dirty="0" err="1">
                          <a:effectLst/>
                          <a:latin typeface="+mn-lt"/>
                          <a:ea typeface="Calibri" panose="020F0502020204030204" pitchFamily="34" charset="0"/>
                        </a:rPr>
                        <a:t>Kích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thích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sự</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phân</a:t>
                      </a:r>
                      <a:r>
                        <a:rPr lang="en-US" sz="2800" dirty="0">
                          <a:effectLst/>
                          <a:latin typeface="+mn-lt"/>
                          <a:ea typeface="Calibri" panose="020F0502020204030204" pitchFamily="34" charset="0"/>
                        </a:rPr>
                        <a:t> chia </a:t>
                      </a:r>
                      <a:r>
                        <a:rPr lang="en-US" sz="2800" dirty="0" err="1">
                          <a:effectLst/>
                          <a:latin typeface="+mn-lt"/>
                          <a:ea typeface="Calibri" panose="020F0502020204030204" pitchFamily="34" charset="0"/>
                        </a:rPr>
                        <a:t>kéo</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dài</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tế</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bào</a:t>
                      </a:r>
                      <a:endParaRPr lang="en-US" sz="2800" dirty="0">
                        <a:effectLst/>
                        <a:latin typeface="+mn-lt"/>
                        <a:ea typeface="Calibri" panose="020F0502020204030204" pitchFamily="34" charset="0"/>
                      </a:endParaRPr>
                    </a:p>
                    <a:p>
                      <a:pPr marL="0" marR="0" algn="just">
                        <a:lnSpc>
                          <a:spcPct val="150000"/>
                        </a:lnSpc>
                        <a:spcBef>
                          <a:spcPts val="0"/>
                        </a:spcBef>
                        <a:spcAft>
                          <a:spcPts val="0"/>
                        </a:spcAft>
                      </a:pPr>
                      <a:r>
                        <a:rPr lang="en-US" sz="2800" dirty="0" err="1">
                          <a:effectLst/>
                          <a:latin typeface="+mn-lt"/>
                          <a:ea typeface="Calibri" panose="020F0502020204030204" pitchFamily="34" charset="0"/>
                        </a:rPr>
                        <a:t>Kích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thích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sinh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trưởng</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của</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thân</a:t>
                      </a:r>
                      <a:endParaRPr lang="en-US" sz="2800" dirty="0">
                        <a:effectLst/>
                        <a:latin typeface="+mn-lt"/>
                        <a:ea typeface="Calibri" panose="020F0502020204030204" pitchFamily="34" charset="0"/>
                      </a:endParaRPr>
                    </a:p>
                    <a:p>
                      <a:pPr marL="0" marR="0" algn="just">
                        <a:lnSpc>
                          <a:spcPct val="150000"/>
                        </a:lnSpc>
                        <a:spcBef>
                          <a:spcPts val="0"/>
                        </a:spcBef>
                        <a:spcAft>
                          <a:spcPts val="0"/>
                        </a:spcAft>
                      </a:pPr>
                      <a:r>
                        <a:rPr lang="en-US" sz="2800" dirty="0" err="1">
                          <a:effectLst/>
                          <a:latin typeface="+mn-lt"/>
                          <a:ea typeface="Calibri" panose="020F0502020204030204" pitchFamily="34" charset="0"/>
                        </a:rPr>
                        <a:t>Kích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thích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sự</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hình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thành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rễ</a:t>
                      </a:r>
                      <a:endParaRPr lang="en-US" sz="2800" dirty="0">
                        <a:effectLst/>
                        <a:latin typeface="+mn-lt"/>
                        <a:ea typeface="Calibri" panose="020F0502020204030204" pitchFamily="34" charset="0"/>
                      </a:endParaRPr>
                    </a:p>
                    <a:p>
                      <a:pPr marL="0" marR="0" algn="just">
                        <a:lnSpc>
                          <a:spcPct val="150000"/>
                        </a:lnSpc>
                        <a:spcBef>
                          <a:spcPts val="0"/>
                        </a:spcBef>
                        <a:spcAft>
                          <a:spcPts val="0"/>
                        </a:spcAft>
                      </a:pPr>
                      <a:r>
                        <a:rPr lang="en-US" sz="2800" dirty="0" err="1">
                          <a:effectLst/>
                          <a:latin typeface="+mn-lt"/>
                          <a:ea typeface="Calibri" panose="020F0502020204030204" pitchFamily="34" charset="0"/>
                        </a:rPr>
                        <a:t>Duy</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trì</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ưu</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thế</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đỉnh</a:t>
                      </a:r>
                      <a:endParaRPr lang="en-US" sz="2800" dirty="0">
                        <a:effectLst/>
                        <a:latin typeface="+mn-lt"/>
                        <a:ea typeface="Calibri" panose="020F0502020204030204" pitchFamily="34" charset="0"/>
                      </a:endParaRPr>
                    </a:p>
                    <a:p>
                      <a:pPr marL="0" marR="0" algn="just">
                        <a:lnSpc>
                          <a:spcPct val="150000"/>
                        </a:lnSpc>
                        <a:spcBef>
                          <a:spcPts val="0"/>
                        </a:spcBef>
                        <a:spcAft>
                          <a:spcPts val="0"/>
                        </a:spcAft>
                      </a:pPr>
                      <a:r>
                        <a:rPr lang="en-US" sz="2800" dirty="0" err="1">
                          <a:effectLst/>
                          <a:latin typeface="+mn-lt"/>
                          <a:ea typeface="Calibri" panose="020F0502020204030204" pitchFamily="34" charset="0"/>
                        </a:rPr>
                        <a:t>Điều</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chỉnh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sinh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trưởng</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hướng</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sáng</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hướng</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trọng</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lực</a:t>
                      </a:r>
                      <a:r>
                        <a:rPr lang="en-US" sz="2800" dirty="0">
                          <a:effectLst/>
                          <a:latin typeface="+mn-lt"/>
                          <a:ea typeface="Calibri" panose="020F0502020204030204" pitchFamily="34" charset="0"/>
                        </a:rPr>
                        <a:t>.</a:t>
                      </a: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8430068"/>
                  </a:ext>
                </a:extLst>
              </a:tr>
              <a:tr h="2966606">
                <a:tc vMerge="1">
                  <a:txBody>
                    <a:bodyPr/>
                    <a:lstStyle/>
                    <a:p>
                      <a:pPr marL="0" marR="0" algn="ctr">
                        <a:lnSpc>
                          <a:spcPct val="150000"/>
                        </a:lnSpc>
                        <a:spcBef>
                          <a:spcPts val="0"/>
                        </a:spcBef>
                        <a:spcAft>
                          <a:spcPts val="0"/>
                        </a:spcAft>
                      </a:pPr>
                      <a:r>
                        <a:rPr lang="vi-VN" sz="3200" b="1" dirty="0">
                          <a:effectLst/>
                        </a:rPr>
                        <a:t>Nơi diễn ra</a:t>
                      </a:r>
                      <a:endParaRPr lang="en-US" sz="3200" b="1" dirty="0">
                        <a:effectLst/>
                        <a:latin typeface="Calibri" panose="020F0502020204030204" pitchFamily="34" charset="0"/>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2800" dirty="0">
                          <a:effectLst/>
                          <a:latin typeface="+mn-lt"/>
                          <a:ea typeface="Calibri" panose="020F0502020204030204" pitchFamily="34" charset="0"/>
                        </a:rPr>
                        <a:t>Gibberellin</a:t>
                      </a: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2800" dirty="0">
                        <a:effectLst/>
                        <a:latin typeface="+mn-lt"/>
                        <a:ea typeface="Calibri" panose="020F0502020204030204" pitchFamily="34" charset="0"/>
                      </a:endParaRPr>
                    </a:p>
                    <a:p>
                      <a:pPr marL="0" marR="0" algn="ctr">
                        <a:lnSpc>
                          <a:spcPct val="150000"/>
                        </a:lnSpc>
                        <a:spcBef>
                          <a:spcPts val="0"/>
                        </a:spcBef>
                        <a:spcAft>
                          <a:spcPts val="0"/>
                        </a:spcAft>
                      </a:pPr>
                      <a:r>
                        <a:rPr lang="en-US" sz="2800" dirty="0" err="1">
                          <a:effectLst/>
                          <a:latin typeface="+mn-lt"/>
                          <a:ea typeface="Calibri" panose="020F0502020204030204" pitchFamily="34" charset="0"/>
                        </a:rPr>
                        <a:t>Gibberelic</a:t>
                      </a:r>
                      <a:r>
                        <a:rPr lang="en-US" sz="2800" dirty="0">
                          <a:effectLst/>
                          <a:latin typeface="+mn-lt"/>
                          <a:ea typeface="Calibri" panose="020F0502020204030204" pitchFamily="34" charset="0"/>
                        </a:rPr>
                        <a:t> acid</a:t>
                      </a: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2800" dirty="0" err="1">
                          <a:effectLst/>
                          <a:latin typeface="+mn-lt"/>
                          <a:ea typeface="Calibri" panose="020F0502020204030204" pitchFamily="34" charset="0"/>
                        </a:rPr>
                        <a:t>Phôi</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lá</a:t>
                      </a:r>
                      <a:r>
                        <a:rPr lang="en-US" sz="2800" dirty="0">
                          <a:effectLst/>
                          <a:latin typeface="+mn-lt"/>
                          <a:ea typeface="Calibri" panose="020F0502020204030204" pitchFamily="34" charset="0"/>
                        </a:rPr>
                        <a:t> non, </a:t>
                      </a:r>
                      <a:r>
                        <a:rPr lang="en-US" sz="2800" dirty="0" err="1">
                          <a:effectLst/>
                          <a:latin typeface="+mn-lt"/>
                          <a:ea typeface="Calibri" panose="020F0502020204030204" pitchFamily="34" charset="0"/>
                        </a:rPr>
                        <a:t>rễ</a:t>
                      </a:r>
                      <a:endParaRPr lang="en-US" sz="2800"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2800" dirty="0" err="1">
                          <a:effectLst/>
                          <a:latin typeface="+mn-lt"/>
                          <a:ea typeface="Calibri" panose="020F0502020204030204" pitchFamily="34" charset="0"/>
                        </a:rPr>
                        <a:t>Hướng</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gốc</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trong</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mạch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rây</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và</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hướng</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đỉnh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trong</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mạch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gỗ</a:t>
                      </a:r>
                      <a:endParaRPr lang="en-US" sz="2800"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2800" dirty="0" err="1">
                          <a:effectLst/>
                          <a:latin typeface="+mn-lt"/>
                          <a:ea typeface="Calibri" panose="020F0502020204030204" pitchFamily="34" charset="0"/>
                        </a:rPr>
                        <a:t>Kích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thích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sự</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dãn</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dài</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thân</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ống</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phấn</a:t>
                      </a:r>
                      <a:endParaRPr lang="en-US" sz="2800" dirty="0">
                        <a:effectLst/>
                        <a:latin typeface="+mn-lt"/>
                        <a:ea typeface="Calibri" panose="020F0502020204030204" pitchFamily="34" charset="0"/>
                      </a:endParaRPr>
                    </a:p>
                    <a:p>
                      <a:pPr marL="0" marR="0" algn="just">
                        <a:lnSpc>
                          <a:spcPct val="150000"/>
                        </a:lnSpc>
                        <a:spcBef>
                          <a:spcPts val="0"/>
                        </a:spcBef>
                        <a:spcAft>
                          <a:spcPts val="0"/>
                        </a:spcAft>
                      </a:pPr>
                      <a:r>
                        <a:rPr lang="en-US" sz="2800" dirty="0" err="1">
                          <a:effectLst/>
                          <a:latin typeface="+mn-lt"/>
                          <a:ea typeface="Calibri" panose="020F0502020204030204" pitchFamily="34" charset="0"/>
                        </a:rPr>
                        <a:t>Kích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thích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sự</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nảy</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mầm</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của</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hạt</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chồi</a:t>
                      </a:r>
                      <a:endParaRPr lang="en-US" sz="2800" dirty="0">
                        <a:effectLst/>
                        <a:latin typeface="+mn-lt"/>
                        <a:ea typeface="Calibri" panose="020F0502020204030204" pitchFamily="34" charset="0"/>
                      </a:endParaRPr>
                    </a:p>
                    <a:p>
                      <a:pPr marL="0" marR="0" algn="just">
                        <a:lnSpc>
                          <a:spcPct val="150000"/>
                        </a:lnSpc>
                        <a:spcBef>
                          <a:spcPts val="0"/>
                        </a:spcBef>
                        <a:spcAft>
                          <a:spcPts val="0"/>
                        </a:spcAft>
                      </a:pPr>
                      <a:r>
                        <a:rPr lang="en-US" sz="2800" dirty="0" err="1">
                          <a:effectLst/>
                          <a:latin typeface="+mn-lt"/>
                          <a:ea typeface="Calibri" panose="020F0502020204030204" pitchFamily="34" charset="0"/>
                        </a:rPr>
                        <a:t>Kích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thích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tạo</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quả</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không</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hạt</a:t>
                      </a:r>
                      <a:endParaRPr lang="en-US" sz="2800" dirty="0">
                        <a:effectLst/>
                        <a:latin typeface="+mn-lt"/>
                        <a:ea typeface="Calibri" panose="020F0502020204030204" pitchFamily="34" charset="0"/>
                      </a:endParaRPr>
                    </a:p>
                    <a:p>
                      <a:pPr marL="0" marR="0" algn="just">
                        <a:lnSpc>
                          <a:spcPct val="150000"/>
                        </a:lnSpc>
                        <a:spcBef>
                          <a:spcPts val="0"/>
                        </a:spcBef>
                        <a:spcAft>
                          <a:spcPts val="0"/>
                        </a:spcAft>
                      </a:pPr>
                      <a:r>
                        <a:rPr lang="en-US" sz="2800" dirty="0" err="1">
                          <a:effectLst/>
                          <a:latin typeface="+mn-lt"/>
                          <a:ea typeface="Calibri" panose="020F0502020204030204" pitchFamily="34" charset="0"/>
                        </a:rPr>
                        <a:t>Kích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thích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chuyển</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pha</a:t>
                      </a:r>
                      <a:r>
                        <a:rPr lang="en-US" sz="2800" dirty="0">
                          <a:effectLst/>
                          <a:latin typeface="+mn-lt"/>
                          <a:ea typeface="Calibri" panose="020F0502020204030204" pitchFamily="34" charset="0"/>
                        </a:rPr>
                        <a:t> non </a:t>
                      </a:r>
                      <a:r>
                        <a:rPr lang="en-US" sz="2800" dirty="0" err="1">
                          <a:effectLst/>
                          <a:latin typeface="+mn-lt"/>
                          <a:ea typeface="Calibri" panose="020F0502020204030204" pitchFamily="34" charset="0"/>
                        </a:rPr>
                        <a:t>trẻ</a:t>
                      </a:r>
                      <a:r>
                        <a:rPr lang="en-US" sz="2800" dirty="0">
                          <a:effectLst/>
                          <a:latin typeface="+mn-lt"/>
                          <a:ea typeface="Calibri" panose="020F0502020204030204" pitchFamily="34" charset="0"/>
                        </a:rPr>
                        <a:t> sang </a:t>
                      </a:r>
                      <a:r>
                        <a:rPr lang="en-US" sz="2800" dirty="0" err="1">
                          <a:effectLst/>
                          <a:latin typeface="+mn-lt"/>
                          <a:ea typeface="Calibri" panose="020F0502020204030204" pitchFamily="34" charset="0"/>
                        </a:rPr>
                        <a:t>pha</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sinh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sản</a:t>
                      </a:r>
                      <a:endParaRPr lang="en-US" sz="2800"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7438309"/>
                  </a:ext>
                </a:extLst>
              </a:tr>
              <a:tr h="2708594">
                <a:tc vMerge="1">
                  <a:txBody>
                    <a:bodyPr/>
                    <a:lstStyle/>
                    <a:p>
                      <a:pPr marL="0" marR="0" algn="ctr">
                        <a:lnSpc>
                          <a:spcPct val="150000"/>
                        </a:lnSpc>
                        <a:spcBef>
                          <a:spcPts val="0"/>
                        </a:spcBef>
                        <a:spcAft>
                          <a:spcPts val="0"/>
                        </a:spcAft>
                      </a:pPr>
                      <a:endParaRPr lang="en-US" sz="3200" b="1" dirty="0">
                        <a:effectLst/>
                        <a:latin typeface="Calibri" panose="020F0502020204030204" pitchFamily="34" charset="0"/>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2800" dirty="0">
                          <a:effectLst/>
                          <a:latin typeface="+mn-lt"/>
                          <a:ea typeface="Calibri" panose="020F0502020204030204" pitchFamily="34" charset="0"/>
                        </a:rPr>
                        <a:t>Cytokinin</a:t>
                      </a: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2800" dirty="0">
                          <a:effectLst/>
                          <a:latin typeface="+mn-lt"/>
                          <a:ea typeface="Calibri" panose="020F0502020204030204" pitchFamily="34" charset="0"/>
                        </a:rPr>
                        <a:t>Zeatin</a:t>
                      </a: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2800" dirty="0" err="1">
                          <a:effectLst/>
                          <a:latin typeface="+mn-lt"/>
                          <a:ea typeface="Calibri" panose="020F0502020204030204" pitchFamily="34" charset="0"/>
                        </a:rPr>
                        <a:t>Mô</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phân</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sinh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đỉnh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rễ</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quả</a:t>
                      </a:r>
                      <a:r>
                        <a:rPr lang="en-US" sz="2800" dirty="0">
                          <a:effectLst/>
                          <a:latin typeface="+mn-lt"/>
                          <a:ea typeface="Calibri" panose="020F0502020204030204" pitchFamily="34" charset="0"/>
                        </a:rPr>
                        <a:t> non</a:t>
                      </a: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2800" dirty="0" err="1">
                          <a:effectLst/>
                          <a:latin typeface="+mn-lt"/>
                          <a:ea typeface="Calibri" panose="020F0502020204030204" pitchFamily="34" charset="0"/>
                        </a:rPr>
                        <a:t>Hướng</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đỉnh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trong</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mạch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gỗ</a:t>
                      </a:r>
                      <a:endParaRPr lang="en-US" sz="2800"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2800" dirty="0" err="1">
                          <a:effectLst/>
                          <a:latin typeface="+mn-lt"/>
                          <a:ea typeface="Calibri" panose="020F0502020204030204" pitchFamily="34" charset="0"/>
                        </a:rPr>
                        <a:t>Kích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thích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sự</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phân</a:t>
                      </a:r>
                      <a:r>
                        <a:rPr lang="en-US" sz="2800" dirty="0">
                          <a:effectLst/>
                          <a:latin typeface="+mn-lt"/>
                          <a:ea typeface="Calibri" panose="020F0502020204030204" pitchFamily="34" charset="0"/>
                        </a:rPr>
                        <a:t> chia, </a:t>
                      </a:r>
                      <a:r>
                        <a:rPr lang="en-US" sz="2800" dirty="0" err="1">
                          <a:effectLst/>
                          <a:latin typeface="+mn-lt"/>
                          <a:ea typeface="Calibri" panose="020F0502020204030204" pitchFamily="34" charset="0"/>
                        </a:rPr>
                        <a:t>lớn</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lên</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và</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biệt</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hoá</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tế</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bào</a:t>
                      </a:r>
                      <a:endParaRPr lang="en-US" sz="2800" dirty="0">
                        <a:effectLst/>
                        <a:latin typeface="+mn-lt"/>
                        <a:ea typeface="Calibri" panose="020F0502020204030204" pitchFamily="34" charset="0"/>
                      </a:endParaRPr>
                    </a:p>
                    <a:p>
                      <a:pPr marL="0" marR="0" algn="just">
                        <a:lnSpc>
                          <a:spcPct val="150000"/>
                        </a:lnSpc>
                        <a:spcBef>
                          <a:spcPts val="0"/>
                        </a:spcBef>
                        <a:spcAft>
                          <a:spcPts val="0"/>
                        </a:spcAft>
                      </a:pPr>
                      <a:r>
                        <a:rPr lang="en-US" sz="2800" dirty="0" err="1">
                          <a:effectLst/>
                          <a:latin typeface="+mn-lt"/>
                          <a:ea typeface="Calibri" panose="020F0502020204030204" pitchFamily="34" charset="0"/>
                        </a:rPr>
                        <a:t>Kích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thích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tạo</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chồi</a:t>
                      </a:r>
                      <a:endParaRPr lang="en-US" sz="2800" dirty="0">
                        <a:effectLst/>
                        <a:latin typeface="+mn-lt"/>
                        <a:ea typeface="Calibri" panose="020F0502020204030204" pitchFamily="34" charset="0"/>
                      </a:endParaRPr>
                    </a:p>
                    <a:p>
                      <a:pPr marL="0" marR="0" algn="just">
                        <a:lnSpc>
                          <a:spcPct val="150000"/>
                        </a:lnSpc>
                        <a:spcBef>
                          <a:spcPts val="0"/>
                        </a:spcBef>
                        <a:spcAft>
                          <a:spcPts val="0"/>
                        </a:spcAft>
                      </a:pPr>
                      <a:r>
                        <a:rPr lang="en-US" sz="2800" dirty="0" err="1">
                          <a:effectLst/>
                          <a:latin typeface="+mn-lt"/>
                          <a:ea typeface="Calibri" panose="020F0502020204030204" pitchFamily="34" charset="0"/>
                        </a:rPr>
                        <a:t>Kích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thích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hạt</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nảy</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mầm</a:t>
                      </a:r>
                      <a:endParaRPr lang="en-US" sz="2800" dirty="0">
                        <a:effectLst/>
                        <a:latin typeface="+mn-lt"/>
                        <a:ea typeface="Calibri" panose="020F0502020204030204" pitchFamily="34" charset="0"/>
                      </a:endParaRPr>
                    </a:p>
                    <a:p>
                      <a:pPr marL="0" marR="0" algn="just">
                        <a:lnSpc>
                          <a:spcPct val="150000"/>
                        </a:lnSpc>
                        <a:spcBef>
                          <a:spcPts val="0"/>
                        </a:spcBef>
                        <a:spcAft>
                          <a:spcPts val="0"/>
                        </a:spcAft>
                      </a:pPr>
                      <a:r>
                        <a:rPr lang="en-US" sz="2800" dirty="0" err="1">
                          <a:effectLst/>
                          <a:latin typeface="+mn-lt"/>
                          <a:ea typeface="Calibri" panose="020F0502020204030204" pitchFamily="34" charset="0"/>
                        </a:rPr>
                        <a:t>Làm</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chậm</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sự</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già</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của</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lá</a:t>
                      </a:r>
                      <a:endParaRPr lang="en-US" sz="2800"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8085441"/>
                  </a:ext>
                </a:extLst>
              </a:tr>
            </a:tbl>
          </a:graphicData>
        </a:graphic>
      </p:graphicFrame>
    </p:spTree>
    <p:extLst>
      <p:ext uri="{BB962C8B-B14F-4D97-AF65-F5344CB8AC3E}">
        <p14:creationId xmlns:p14="http://schemas.microsoft.com/office/powerpoint/2010/main" val="3166058016"/>
      </p:ext>
    </p:extLst>
  </p:cSld>
  <p:clrMapOvr>
    <a:masterClrMapping/>
  </p:clrMapOvr>
  <p:transition spd="med">
    <p:random/>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3" name="AutoShape 3"/>
          <p:cNvSpPr/>
          <p:nvPr/>
        </p:nvSpPr>
        <p:spPr>
          <a:xfrm>
            <a:off x="-1" y="1813357"/>
            <a:ext cx="18434935" cy="8473643"/>
          </a:xfrm>
          <a:prstGeom prst="rect">
            <a:avLst/>
          </a:prstGeom>
          <a:solidFill>
            <a:srgbClr val="F6F6E9"/>
          </a:solidFill>
        </p:spPr>
      </p:sp>
      <p:graphicFrame>
        <p:nvGraphicFramePr>
          <p:cNvPr id="34" name="Table 33">
            <a:extLst>
              <a:ext uri="{FF2B5EF4-FFF2-40B4-BE49-F238E27FC236}">
                <a16:creationId xmlns:a16="http://schemas.microsoft.com/office/drawing/2014/main" id="{27F86F8C-3124-4AB3-BB96-F6DD50073F07}"/>
              </a:ext>
            </a:extLst>
          </p:cNvPr>
          <p:cNvGraphicFramePr>
            <a:graphicFrameLocks noGrp="1"/>
          </p:cNvGraphicFramePr>
          <p:nvPr>
            <p:extLst>
              <p:ext uri="{D42A27DB-BD31-4B8C-83A1-F6EECF244321}">
                <p14:modId xmlns:p14="http://schemas.microsoft.com/office/powerpoint/2010/main" val="585583338"/>
              </p:ext>
            </p:extLst>
          </p:nvPr>
        </p:nvGraphicFramePr>
        <p:xfrm>
          <a:off x="73111" y="87548"/>
          <a:ext cx="18141777" cy="10111904"/>
        </p:xfrm>
        <a:graphic>
          <a:graphicData uri="http://schemas.openxmlformats.org/drawingml/2006/table">
            <a:tbl>
              <a:tblPr>
                <a:tableStyleId>{5C22544A-7EE6-4342-B048-85BDC9FD1C3A}</a:tableStyleId>
              </a:tblPr>
              <a:tblGrid>
                <a:gridCol w="1630734">
                  <a:extLst>
                    <a:ext uri="{9D8B030D-6E8A-4147-A177-3AD203B41FA5}">
                      <a16:colId xmlns:a16="http://schemas.microsoft.com/office/drawing/2014/main" val="3655324610"/>
                    </a:ext>
                  </a:extLst>
                </a:gridCol>
                <a:gridCol w="1813908">
                  <a:extLst>
                    <a:ext uri="{9D8B030D-6E8A-4147-A177-3AD203B41FA5}">
                      <a16:colId xmlns:a16="http://schemas.microsoft.com/office/drawing/2014/main" val="2857182660"/>
                    </a:ext>
                  </a:extLst>
                </a:gridCol>
                <a:gridCol w="1607500">
                  <a:extLst>
                    <a:ext uri="{9D8B030D-6E8A-4147-A177-3AD203B41FA5}">
                      <a16:colId xmlns:a16="http://schemas.microsoft.com/office/drawing/2014/main" val="1676128108"/>
                    </a:ext>
                  </a:extLst>
                </a:gridCol>
                <a:gridCol w="3440580">
                  <a:extLst>
                    <a:ext uri="{9D8B030D-6E8A-4147-A177-3AD203B41FA5}">
                      <a16:colId xmlns:a16="http://schemas.microsoft.com/office/drawing/2014/main" val="4001598404"/>
                    </a:ext>
                  </a:extLst>
                </a:gridCol>
                <a:gridCol w="3552764">
                  <a:extLst>
                    <a:ext uri="{9D8B030D-6E8A-4147-A177-3AD203B41FA5}">
                      <a16:colId xmlns:a16="http://schemas.microsoft.com/office/drawing/2014/main" val="2021703682"/>
                    </a:ext>
                  </a:extLst>
                </a:gridCol>
                <a:gridCol w="6096291">
                  <a:extLst>
                    <a:ext uri="{9D8B030D-6E8A-4147-A177-3AD203B41FA5}">
                      <a16:colId xmlns:a16="http://schemas.microsoft.com/office/drawing/2014/main" val="2792995163"/>
                    </a:ext>
                  </a:extLst>
                </a:gridCol>
              </a:tblGrid>
              <a:tr h="1648660">
                <a:tc>
                  <a:txBody>
                    <a:bodyPr/>
                    <a:lstStyle/>
                    <a:p>
                      <a:pPr marL="0" marR="0" algn="ctr">
                        <a:lnSpc>
                          <a:spcPct val="150000"/>
                        </a:lnSpc>
                        <a:spcBef>
                          <a:spcPts val="0"/>
                        </a:spcBef>
                        <a:spcAft>
                          <a:spcPts val="0"/>
                        </a:spcAft>
                      </a:pPr>
                      <a:r>
                        <a:rPr lang="vi-VN" sz="2800" b="1" dirty="0">
                          <a:effectLst/>
                          <a:latin typeface="+mn-lt"/>
                        </a:rPr>
                        <a:t>Đặc điểm</a:t>
                      </a:r>
                      <a:endParaRPr lang="en-US" sz="2800" b="1"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algn="ctr">
                        <a:lnSpc>
                          <a:spcPct val="150000"/>
                        </a:lnSpc>
                        <a:spcBef>
                          <a:spcPts val="0"/>
                        </a:spcBef>
                        <a:spcAft>
                          <a:spcPts val="0"/>
                        </a:spcAft>
                      </a:pPr>
                      <a:r>
                        <a:rPr lang="en-US" sz="2800" b="1" dirty="0">
                          <a:effectLst/>
                          <a:latin typeface="+mn-lt"/>
                        </a:rPr>
                        <a:t>Hormone </a:t>
                      </a:r>
                      <a:r>
                        <a:rPr lang="en-US" sz="2800" b="1" dirty="0" err="1">
                          <a:effectLst/>
                          <a:latin typeface="+mn-lt"/>
                        </a:rPr>
                        <a:t>thực</a:t>
                      </a:r>
                      <a:r>
                        <a:rPr lang="en-US" sz="2800" b="1" dirty="0">
                          <a:effectLst/>
                          <a:latin typeface="+mn-lt"/>
                        </a:rPr>
                        <a:t> </a:t>
                      </a:r>
                      <a:r>
                        <a:rPr lang="en-US" sz="2800" b="1" dirty="0" err="1">
                          <a:effectLst/>
                          <a:latin typeface="+mn-lt"/>
                        </a:rPr>
                        <a:t>vật</a:t>
                      </a:r>
                      <a:endParaRPr lang="en-US" sz="2800" b="1"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algn="ctr">
                        <a:lnSpc>
                          <a:spcPct val="150000"/>
                        </a:lnSpc>
                        <a:spcBef>
                          <a:spcPts val="0"/>
                        </a:spcBef>
                        <a:spcAft>
                          <a:spcPts val="0"/>
                        </a:spcAft>
                      </a:pPr>
                      <a:r>
                        <a:rPr lang="en-US" sz="2800" b="1" dirty="0" err="1">
                          <a:effectLst/>
                          <a:latin typeface="+mn-lt"/>
                        </a:rPr>
                        <a:t>Dạng</a:t>
                      </a:r>
                      <a:r>
                        <a:rPr lang="en-US" sz="2800" b="1" dirty="0">
                          <a:effectLst/>
                          <a:latin typeface="+mn-lt"/>
                        </a:rPr>
                        <a:t> </a:t>
                      </a:r>
                      <a:r>
                        <a:rPr lang="en-US" sz="2800" b="1" dirty="0" err="1">
                          <a:effectLst/>
                          <a:latin typeface="+mn-lt"/>
                        </a:rPr>
                        <a:t>chính</a:t>
                      </a:r>
                      <a:endParaRPr lang="en-US" sz="2800" b="1"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algn="ctr">
                        <a:lnSpc>
                          <a:spcPct val="150000"/>
                        </a:lnSpc>
                        <a:spcBef>
                          <a:spcPts val="0"/>
                        </a:spcBef>
                        <a:spcAft>
                          <a:spcPts val="0"/>
                        </a:spcAft>
                      </a:pPr>
                      <a:r>
                        <a:rPr lang="en-US" sz="2800" b="1" dirty="0" err="1">
                          <a:effectLst/>
                          <a:latin typeface="+mn-lt"/>
                          <a:ea typeface="Calibri" panose="020F0502020204030204" pitchFamily="34" charset="0"/>
                        </a:rPr>
                        <a:t>Nơi</a:t>
                      </a:r>
                      <a:r>
                        <a:rPr lang="en-US" sz="2800" b="1" dirty="0">
                          <a:effectLst/>
                          <a:latin typeface="+mn-lt"/>
                          <a:ea typeface="Calibri" panose="020F0502020204030204" pitchFamily="34" charset="0"/>
                        </a:rPr>
                        <a:t> </a:t>
                      </a:r>
                      <a:r>
                        <a:rPr lang="en-US" sz="2800" b="1" dirty="0" err="1">
                          <a:effectLst/>
                          <a:latin typeface="+mn-lt"/>
                          <a:ea typeface="Calibri" panose="020F0502020204030204" pitchFamily="34" charset="0"/>
                        </a:rPr>
                        <a:t>tổng</a:t>
                      </a:r>
                      <a:r>
                        <a:rPr lang="en-US" sz="2800" b="1" dirty="0">
                          <a:effectLst/>
                          <a:latin typeface="+mn-lt"/>
                          <a:ea typeface="Calibri" panose="020F0502020204030204" pitchFamily="34" charset="0"/>
                        </a:rPr>
                        <a:t> </a:t>
                      </a:r>
                      <a:r>
                        <a:rPr lang="en-US" sz="2800" b="1" dirty="0" err="1">
                          <a:effectLst/>
                          <a:latin typeface="+mn-lt"/>
                          <a:ea typeface="Calibri" panose="020F0502020204030204" pitchFamily="34" charset="0"/>
                        </a:rPr>
                        <a:t>hợp</a:t>
                      </a:r>
                      <a:endParaRPr lang="en-US" sz="2800" b="1"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algn="ctr">
                        <a:lnSpc>
                          <a:spcPct val="150000"/>
                        </a:lnSpc>
                        <a:spcBef>
                          <a:spcPts val="0"/>
                        </a:spcBef>
                        <a:spcAft>
                          <a:spcPts val="0"/>
                        </a:spcAft>
                      </a:pPr>
                      <a:r>
                        <a:rPr lang="en-US" sz="2800" b="1" dirty="0" err="1">
                          <a:effectLst/>
                          <a:latin typeface="+mn-lt"/>
                          <a:ea typeface="Calibri" panose="020F0502020204030204" pitchFamily="34" charset="0"/>
                        </a:rPr>
                        <a:t>Vận</a:t>
                      </a:r>
                      <a:r>
                        <a:rPr lang="en-US" sz="2800" b="1" dirty="0">
                          <a:effectLst/>
                          <a:latin typeface="+mn-lt"/>
                          <a:ea typeface="Calibri" panose="020F0502020204030204" pitchFamily="34" charset="0"/>
                        </a:rPr>
                        <a:t> </a:t>
                      </a:r>
                      <a:r>
                        <a:rPr lang="en-US" sz="2800" b="1" dirty="0" err="1">
                          <a:effectLst/>
                          <a:latin typeface="+mn-lt"/>
                          <a:ea typeface="Calibri" panose="020F0502020204030204" pitchFamily="34" charset="0"/>
                        </a:rPr>
                        <a:t>chuyển</a:t>
                      </a:r>
                      <a:endParaRPr lang="en-US" sz="2800" b="1"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algn="ctr">
                        <a:lnSpc>
                          <a:spcPct val="150000"/>
                        </a:lnSpc>
                        <a:spcBef>
                          <a:spcPts val="0"/>
                        </a:spcBef>
                        <a:spcAft>
                          <a:spcPts val="0"/>
                        </a:spcAft>
                      </a:pPr>
                      <a:r>
                        <a:rPr lang="en-US" sz="2800" b="1" dirty="0" err="1">
                          <a:effectLst/>
                          <a:latin typeface="+mn-lt"/>
                          <a:ea typeface="Calibri" panose="020F0502020204030204" pitchFamily="34" charset="0"/>
                        </a:rPr>
                        <a:t>Vai</a:t>
                      </a:r>
                      <a:r>
                        <a:rPr lang="en-US" sz="2800" b="1" dirty="0">
                          <a:effectLst/>
                          <a:latin typeface="+mn-lt"/>
                          <a:ea typeface="Calibri" panose="020F0502020204030204" pitchFamily="34" charset="0"/>
                        </a:rPr>
                        <a:t> </a:t>
                      </a:r>
                      <a:r>
                        <a:rPr lang="en-US" sz="2800" b="1" dirty="0" err="1">
                          <a:effectLst/>
                          <a:latin typeface="+mn-lt"/>
                          <a:ea typeface="Calibri" panose="020F0502020204030204" pitchFamily="34" charset="0"/>
                        </a:rPr>
                        <a:t>trò</a:t>
                      </a:r>
                      <a:r>
                        <a:rPr lang="en-US" sz="2800" b="1" dirty="0">
                          <a:effectLst/>
                          <a:latin typeface="+mn-lt"/>
                          <a:ea typeface="Calibri" panose="020F0502020204030204" pitchFamily="34" charset="0"/>
                        </a:rPr>
                        <a:t> </a:t>
                      </a:r>
                      <a:r>
                        <a:rPr lang="en-US" sz="2800" b="1" dirty="0" err="1">
                          <a:effectLst/>
                          <a:latin typeface="+mn-lt"/>
                          <a:ea typeface="Calibri" panose="020F0502020204030204" pitchFamily="34" charset="0"/>
                        </a:rPr>
                        <a:t>sinh</a:t>
                      </a:r>
                      <a:r>
                        <a:rPr lang="en-US" sz="2800" b="1" dirty="0">
                          <a:effectLst/>
                          <a:latin typeface="+mn-lt"/>
                          <a:ea typeface="Calibri" panose="020F0502020204030204" pitchFamily="34" charset="0"/>
                        </a:rPr>
                        <a:t> </a:t>
                      </a:r>
                      <a:r>
                        <a:rPr lang="en-US" sz="2800" b="1" dirty="0" err="1">
                          <a:effectLst/>
                          <a:latin typeface="+mn-lt"/>
                          <a:ea typeface="Calibri" panose="020F0502020204030204" pitchFamily="34" charset="0"/>
                        </a:rPr>
                        <a:t>lí</a:t>
                      </a:r>
                      <a:r>
                        <a:rPr lang="en-US" sz="2800" b="1" dirty="0">
                          <a:effectLst/>
                          <a:latin typeface="+mn-lt"/>
                          <a:ea typeface="Calibri" panose="020F0502020204030204" pitchFamily="34" charset="0"/>
                        </a:rPr>
                        <a:t> </a:t>
                      </a:r>
                      <a:r>
                        <a:rPr lang="en-US" sz="2800" b="1" dirty="0" err="1">
                          <a:effectLst/>
                          <a:latin typeface="+mn-lt"/>
                          <a:ea typeface="Calibri" panose="020F0502020204030204" pitchFamily="34" charset="0"/>
                        </a:rPr>
                        <a:t>chủ</a:t>
                      </a:r>
                      <a:r>
                        <a:rPr lang="en-US" sz="2800" b="1" dirty="0">
                          <a:effectLst/>
                          <a:latin typeface="+mn-lt"/>
                          <a:ea typeface="Calibri" panose="020F0502020204030204" pitchFamily="34" charset="0"/>
                        </a:rPr>
                        <a:t> </a:t>
                      </a:r>
                      <a:r>
                        <a:rPr lang="en-US" sz="2800" b="1" dirty="0" err="1">
                          <a:effectLst/>
                          <a:latin typeface="+mn-lt"/>
                          <a:ea typeface="Calibri" panose="020F0502020204030204" pitchFamily="34" charset="0"/>
                        </a:rPr>
                        <a:t>yếu</a:t>
                      </a:r>
                      <a:endParaRPr lang="en-US" sz="2800" b="1"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875966079"/>
                  </a:ext>
                </a:extLst>
              </a:tr>
              <a:tr h="4541325">
                <a:tc rowSpan="2">
                  <a:txBody>
                    <a:bodyPr/>
                    <a:lstStyle/>
                    <a:p>
                      <a:pPr marL="0" marR="0" algn="ctr">
                        <a:lnSpc>
                          <a:spcPct val="150000"/>
                        </a:lnSpc>
                        <a:spcBef>
                          <a:spcPts val="0"/>
                        </a:spcBef>
                        <a:spcAft>
                          <a:spcPts val="0"/>
                        </a:spcAft>
                      </a:pPr>
                      <a:r>
                        <a:rPr lang="en-US" sz="2800" b="1" dirty="0" err="1">
                          <a:effectLst/>
                          <a:latin typeface="+mn-lt"/>
                        </a:rPr>
                        <a:t>Ức</a:t>
                      </a:r>
                      <a:r>
                        <a:rPr lang="en-US" sz="2800" b="1" dirty="0">
                          <a:effectLst/>
                          <a:latin typeface="+mn-lt"/>
                        </a:rPr>
                        <a:t> </a:t>
                      </a:r>
                      <a:r>
                        <a:rPr lang="en-US" sz="2800" b="1" dirty="0" err="1">
                          <a:effectLst/>
                          <a:latin typeface="+mn-lt"/>
                        </a:rPr>
                        <a:t>chế</a:t>
                      </a:r>
                      <a:r>
                        <a:rPr lang="en-US" sz="2800" b="1" dirty="0">
                          <a:effectLst/>
                          <a:latin typeface="+mn-lt"/>
                        </a:rPr>
                        <a:t> </a:t>
                      </a:r>
                      <a:r>
                        <a:rPr lang="en-US" sz="2800" b="1" dirty="0" err="1">
                          <a:effectLst/>
                          <a:latin typeface="+mn-lt"/>
                        </a:rPr>
                        <a:t>sinh</a:t>
                      </a:r>
                      <a:r>
                        <a:rPr lang="en-US" sz="2800" b="1" dirty="0">
                          <a:effectLst/>
                          <a:latin typeface="+mn-lt"/>
                        </a:rPr>
                        <a:t> </a:t>
                      </a:r>
                      <a:r>
                        <a:rPr lang="en-US" sz="2800" b="1" dirty="0" err="1">
                          <a:effectLst/>
                          <a:latin typeface="+mn-lt"/>
                        </a:rPr>
                        <a:t>trưởng</a:t>
                      </a:r>
                      <a:endParaRPr lang="en-US" sz="2800" b="1" dirty="0">
                        <a:effectLst/>
                        <a:latin typeface="+mn-lt"/>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2800" dirty="0">
                          <a:effectLst/>
                          <a:latin typeface="+mn-lt"/>
                          <a:ea typeface="Calibri" panose="020F0502020204030204" pitchFamily="34" charset="0"/>
                        </a:rPr>
                        <a:t>Ethylene</a:t>
                      </a: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2800" dirty="0">
                          <a:effectLst/>
                          <a:latin typeface="+mn-lt"/>
                          <a:ea typeface="Calibri" panose="020F0502020204030204" pitchFamily="34" charset="0"/>
                        </a:rPr>
                        <a:t>Ethylene</a:t>
                      </a: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2800" dirty="0" err="1">
                          <a:effectLst/>
                          <a:latin typeface="+mn-lt"/>
                          <a:ea typeface="Calibri" panose="020F0502020204030204" pitchFamily="34" charset="0"/>
                        </a:rPr>
                        <a:t>Hầu</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hết</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các</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mô</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trong</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cơ</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thể</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thực</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vật</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mô</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phân</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sinh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miền</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hạch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quả</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đang</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chín</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lá</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và</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hoa</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già</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mô</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bị</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tổn</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thương</a:t>
                      </a:r>
                      <a:r>
                        <a:rPr lang="en-US" sz="2800" dirty="0">
                          <a:effectLst/>
                          <a:latin typeface="+mn-lt"/>
                          <a:ea typeface="Calibri" panose="020F0502020204030204" pitchFamily="34" charset="0"/>
                        </a:rPr>
                        <a:t>)</a:t>
                      </a: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2800" dirty="0" err="1">
                          <a:effectLst/>
                          <a:latin typeface="+mn-lt"/>
                          <a:ea typeface="Calibri" panose="020F0502020204030204" pitchFamily="34" charset="0"/>
                        </a:rPr>
                        <a:t>Khuếch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tán</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trong</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không</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khí</a:t>
                      </a:r>
                      <a:endParaRPr lang="en-US" sz="2800"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2800" dirty="0" err="1">
                          <a:effectLst/>
                          <a:latin typeface="+mn-lt"/>
                          <a:ea typeface="Calibri" panose="020F0502020204030204" pitchFamily="34" charset="0"/>
                        </a:rPr>
                        <a:t>Kích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thích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sự</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già</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và</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rụng</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của</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lá</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hoa</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quả</a:t>
                      </a:r>
                      <a:endParaRPr lang="en-US" sz="2800" dirty="0">
                        <a:effectLst/>
                        <a:latin typeface="+mn-lt"/>
                        <a:ea typeface="Calibri" panose="020F0502020204030204" pitchFamily="34" charset="0"/>
                      </a:endParaRPr>
                    </a:p>
                    <a:p>
                      <a:pPr marL="0" marR="0" algn="just">
                        <a:lnSpc>
                          <a:spcPct val="150000"/>
                        </a:lnSpc>
                        <a:spcBef>
                          <a:spcPts val="0"/>
                        </a:spcBef>
                        <a:spcAft>
                          <a:spcPts val="0"/>
                        </a:spcAft>
                      </a:pPr>
                      <a:r>
                        <a:rPr lang="en-US" sz="2800" dirty="0" err="1">
                          <a:effectLst/>
                          <a:latin typeface="+mn-lt"/>
                          <a:ea typeface="Calibri" panose="020F0502020204030204" pitchFamily="34" charset="0"/>
                        </a:rPr>
                        <a:t>Kích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thích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quá</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trình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chín</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của</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quả</a:t>
                      </a:r>
                      <a:r>
                        <a:rPr lang="en-US" sz="2800" dirty="0">
                          <a:effectLst/>
                          <a:latin typeface="+mn-lt"/>
                          <a:ea typeface="Calibri" panose="020F0502020204030204" pitchFamily="34" charset="0"/>
                        </a:rPr>
                        <a:t>.</a:t>
                      </a: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8430068"/>
                  </a:ext>
                </a:extLst>
              </a:tr>
              <a:tr h="3921919">
                <a:tc vMerge="1">
                  <a:txBody>
                    <a:bodyPr/>
                    <a:lstStyle/>
                    <a:p>
                      <a:pPr marL="0" marR="0" algn="ctr">
                        <a:lnSpc>
                          <a:spcPct val="150000"/>
                        </a:lnSpc>
                        <a:spcBef>
                          <a:spcPts val="0"/>
                        </a:spcBef>
                        <a:spcAft>
                          <a:spcPts val="0"/>
                        </a:spcAft>
                      </a:pPr>
                      <a:r>
                        <a:rPr lang="vi-VN" sz="3200" b="1" dirty="0">
                          <a:effectLst/>
                        </a:rPr>
                        <a:t>Nơi diễn ra</a:t>
                      </a:r>
                      <a:endParaRPr lang="en-US" sz="3200" b="1" dirty="0">
                        <a:effectLst/>
                        <a:latin typeface="Calibri" panose="020F0502020204030204" pitchFamily="34" charset="0"/>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2800" dirty="0">
                          <a:effectLst/>
                          <a:latin typeface="+mn-lt"/>
                          <a:ea typeface="Calibri" panose="020F0502020204030204" pitchFamily="34" charset="0"/>
                        </a:rPr>
                        <a:t>Abscisic </a:t>
                      </a:r>
                      <a:r>
                        <a:rPr lang="en-US" sz="2800" dirty="0" err="1">
                          <a:effectLst/>
                          <a:latin typeface="+mn-lt"/>
                          <a:ea typeface="Calibri" panose="020F0502020204030204" pitchFamily="34" charset="0"/>
                        </a:rPr>
                        <a:t>aciid</a:t>
                      </a:r>
                      <a:endParaRPr lang="en-US" sz="2800"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2800" dirty="0">
                          <a:effectLst/>
                          <a:latin typeface="+mn-lt"/>
                          <a:ea typeface="Calibri" panose="020F0502020204030204" pitchFamily="34" charset="0"/>
                        </a:rPr>
                        <a:t>Abscisic acid</a:t>
                      </a: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2800" dirty="0" err="1">
                          <a:effectLst/>
                          <a:latin typeface="+mn-lt"/>
                          <a:ea typeface="Calibri" panose="020F0502020204030204" pitchFamily="34" charset="0"/>
                        </a:rPr>
                        <a:t>Lá</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chóp</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rễ</a:t>
                      </a:r>
                      <a:endParaRPr lang="en-US" sz="2800"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2800" dirty="0" err="1">
                          <a:effectLst/>
                          <a:latin typeface="+mn-lt"/>
                          <a:ea typeface="Calibri" panose="020F0502020204030204" pitchFamily="34" charset="0"/>
                        </a:rPr>
                        <a:t>Hướng</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gốc</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trong</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mạch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rây</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và</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hướng</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đỉnh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trong</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mạch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gỗ</a:t>
                      </a:r>
                      <a:endParaRPr lang="en-US" sz="2800"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2800" dirty="0" err="1">
                          <a:effectLst/>
                          <a:latin typeface="+mn-lt"/>
                          <a:ea typeface="Calibri" panose="020F0502020204030204" pitchFamily="34" charset="0"/>
                        </a:rPr>
                        <a:t>Ức</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chế</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sinh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trưởng</a:t>
                      </a:r>
                      <a:endParaRPr lang="en-US" sz="2800" dirty="0">
                        <a:effectLst/>
                        <a:latin typeface="+mn-lt"/>
                        <a:ea typeface="Calibri" panose="020F0502020204030204" pitchFamily="34" charset="0"/>
                      </a:endParaRPr>
                    </a:p>
                    <a:p>
                      <a:pPr marL="0" marR="0" algn="just">
                        <a:lnSpc>
                          <a:spcPct val="150000"/>
                        </a:lnSpc>
                        <a:spcBef>
                          <a:spcPts val="0"/>
                        </a:spcBef>
                        <a:spcAft>
                          <a:spcPts val="0"/>
                        </a:spcAft>
                      </a:pPr>
                      <a:r>
                        <a:rPr lang="en-US" sz="2800" dirty="0" err="1">
                          <a:effectLst/>
                          <a:latin typeface="+mn-lt"/>
                          <a:ea typeface="Calibri" panose="020F0502020204030204" pitchFamily="34" charset="0"/>
                        </a:rPr>
                        <a:t>Ức</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chế</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sự</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nảy</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mầm</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của</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hạt</a:t>
                      </a:r>
                      <a:endParaRPr lang="en-US" sz="2800" dirty="0">
                        <a:effectLst/>
                        <a:latin typeface="+mn-lt"/>
                        <a:ea typeface="Calibri" panose="020F0502020204030204" pitchFamily="34" charset="0"/>
                      </a:endParaRPr>
                    </a:p>
                    <a:p>
                      <a:pPr marL="0" marR="0" algn="just">
                        <a:lnSpc>
                          <a:spcPct val="150000"/>
                        </a:lnSpc>
                        <a:spcBef>
                          <a:spcPts val="0"/>
                        </a:spcBef>
                        <a:spcAft>
                          <a:spcPts val="0"/>
                        </a:spcAft>
                      </a:pPr>
                      <a:r>
                        <a:rPr lang="en-US" sz="2800" dirty="0" err="1">
                          <a:effectLst/>
                          <a:latin typeface="+mn-lt"/>
                          <a:ea typeface="Calibri" panose="020F0502020204030204" pitchFamily="34" charset="0"/>
                        </a:rPr>
                        <a:t>Kích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thích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sự</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ngủ</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của</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hạt</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chồi</a:t>
                      </a:r>
                      <a:r>
                        <a:rPr lang="en-US" sz="2800" dirty="0">
                          <a:effectLst/>
                          <a:latin typeface="+mn-lt"/>
                          <a:ea typeface="Calibri" panose="020F0502020204030204" pitchFamily="34" charset="0"/>
                        </a:rPr>
                        <a:t>.</a:t>
                      </a:r>
                    </a:p>
                    <a:p>
                      <a:pPr marL="0" marR="0" algn="just">
                        <a:lnSpc>
                          <a:spcPct val="150000"/>
                        </a:lnSpc>
                        <a:spcBef>
                          <a:spcPts val="0"/>
                        </a:spcBef>
                        <a:spcAft>
                          <a:spcPts val="0"/>
                        </a:spcAft>
                      </a:pPr>
                      <a:r>
                        <a:rPr lang="en-US" sz="2800" dirty="0" err="1">
                          <a:effectLst/>
                          <a:latin typeface="+mn-lt"/>
                          <a:ea typeface="Calibri" panose="020F0502020204030204" pitchFamily="34" charset="0"/>
                        </a:rPr>
                        <a:t>Kích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thích</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sự</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rụng</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lá</a:t>
                      </a:r>
                      <a:endParaRPr lang="en-US" sz="2800" dirty="0">
                        <a:effectLst/>
                        <a:latin typeface="+mn-lt"/>
                        <a:ea typeface="Calibri" panose="020F0502020204030204" pitchFamily="34" charset="0"/>
                      </a:endParaRPr>
                    </a:p>
                    <a:p>
                      <a:pPr marL="0" marR="0" algn="just">
                        <a:lnSpc>
                          <a:spcPct val="150000"/>
                        </a:lnSpc>
                        <a:spcBef>
                          <a:spcPts val="0"/>
                        </a:spcBef>
                        <a:spcAft>
                          <a:spcPts val="0"/>
                        </a:spcAft>
                      </a:pPr>
                      <a:r>
                        <a:rPr lang="en-US" sz="2800" dirty="0" err="1">
                          <a:effectLst/>
                          <a:latin typeface="+mn-lt"/>
                          <a:ea typeface="Calibri" panose="020F0502020204030204" pitchFamily="34" charset="0"/>
                        </a:rPr>
                        <a:t>Gây</a:t>
                      </a:r>
                      <a:r>
                        <a:rPr lang="en-US" sz="2800" dirty="0">
                          <a:effectLst/>
                          <a:latin typeface="+mn-lt"/>
                          <a:ea typeface="Calibri" panose="020F0502020204030204" pitchFamily="34" charset="0"/>
                        </a:rPr>
                        <a:t> ra </a:t>
                      </a:r>
                      <a:r>
                        <a:rPr lang="en-US" sz="2800" dirty="0" err="1">
                          <a:effectLst/>
                          <a:latin typeface="+mn-lt"/>
                          <a:ea typeface="Calibri" panose="020F0502020204030204" pitchFamily="34" charset="0"/>
                        </a:rPr>
                        <a:t>sự</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đóng</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khí</a:t>
                      </a:r>
                      <a:r>
                        <a:rPr lang="en-US" sz="2800" dirty="0">
                          <a:effectLst/>
                          <a:latin typeface="+mn-lt"/>
                          <a:ea typeface="Calibri" panose="020F0502020204030204" pitchFamily="34" charset="0"/>
                        </a:rPr>
                        <a:t> </a:t>
                      </a:r>
                      <a:r>
                        <a:rPr lang="en-US" sz="2800" dirty="0" err="1">
                          <a:effectLst/>
                          <a:latin typeface="+mn-lt"/>
                          <a:ea typeface="Calibri" panose="020F0502020204030204" pitchFamily="34" charset="0"/>
                        </a:rPr>
                        <a:t>khổng</a:t>
                      </a:r>
                      <a:r>
                        <a:rPr lang="en-US" sz="2800" dirty="0">
                          <a:effectLst/>
                          <a:latin typeface="+mn-lt"/>
                          <a:ea typeface="Calibri" panose="020F0502020204030204" pitchFamily="34" charset="0"/>
                        </a:rPr>
                        <a:t>.</a:t>
                      </a: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7438309"/>
                  </a:ext>
                </a:extLst>
              </a:tr>
            </a:tbl>
          </a:graphicData>
        </a:graphic>
      </p:graphicFrame>
    </p:spTree>
    <p:extLst>
      <p:ext uri="{BB962C8B-B14F-4D97-AF65-F5344CB8AC3E}">
        <p14:creationId xmlns:p14="http://schemas.microsoft.com/office/powerpoint/2010/main" val="2813587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2" name="AutoShape 2"/>
          <p:cNvSpPr/>
          <p:nvPr/>
        </p:nvSpPr>
        <p:spPr>
          <a:xfrm rot="-5400000">
            <a:off x="4289985" y="-4289987"/>
            <a:ext cx="10551944" cy="19131917"/>
          </a:xfrm>
          <a:prstGeom prst="rect">
            <a:avLst/>
          </a:prstGeom>
          <a:solidFill>
            <a:srgbClr val="FFFFFF"/>
          </a:solidFill>
        </p:spPr>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216771">
            <a:off x="16657021" y="658893"/>
            <a:ext cx="1920183" cy="893758"/>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2256"/>
          <a:stretch>
            <a:fillRect/>
          </a:stretch>
        </p:blipFill>
        <p:spPr>
          <a:xfrm>
            <a:off x="7766242" y="-2781500"/>
            <a:ext cx="8057164" cy="2781499"/>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99503" y="8174539"/>
            <a:ext cx="2133484" cy="2380155"/>
          </a:xfrm>
          <a:prstGeom prst="rect">
            <a:avLst/>
          </a:prstGeom>
        </p:spPr>
      </p:pic>
      <p:sp>
        <p:nvSpPr>
          <p:cNvPr id="19" name="TextBox 18">
            <a:extLst>
              <a:ext uri="{FF2B5EF4-FFF2-40B4-BE49-F238E27FC236}">
                <a16:creationId xmlns:a16="http://schemas.microsoft.com/office/drawing/2014/main" id="{DC5F39E6-9F71-4DB2-8990-94C8EAC6FABD}"/>
              </a:ext>
            </a:extLst>
          </p:cNvPr>
          <p:cNvSpPr txBox="1"/>
          <p:nvPr/>
        </p:nvSpPr>
        <p:spPr>
          <a:xfrm>
            <a:off x="6057900" y="182388"/>
            <a:ext cx="61722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Arial" panose="020B0604020202020204"/>
                <a:ea typeface="+mn-ea"/>
                <a:cs typeface="+mn-cs"/>
              </a:rPr>
              <a:t>PHIẾU HỌC TẬP SỐ 2</a:t>
            </a:r>
          </a:p>
        </p:txBody>
      </p:sp>
      <p:sp>
        <p:nvSpPr>
          <p:cNvPr id="25" name="TextBox 24">
            <a:extLst>
              <a:ext uri="{FF2B5EF4-FFF2-40B4-BE49-F238E27FC236}">
                <a16:creationId xmlns:a16="http://schemas.microsoft.com/office/drawing/2014/main" id="{70407477-C83B-49DB-A49E-10E97B723372}"/>
              </a:ext>
            </a:extLst>
          </p:cNvPr>
          <p:cNvSpPr txBox="1"/>
          <p:nvPr/>
        </p:nvSpPr>
        <p:spPr>
          <a:xfrm>
            <a:off x="2482562" y="816721"/>
            <a:ext cx="14024898" cy="82067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Hormone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thực</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vật</a:t>
            </a:r>
            <a:endParaRPr kumimoji="0" lang="en-US" sz="36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mn-cs"/>
            </a:endParaRPr>
          </a:p>
        </p:txBody>
      </p:sp>
      <p:sp>
        <p:nvSpPr>
          <p:cNvPr id="28" name="TextBox 27">
            <a:extLst>
              <a:ext uri="{FF2B5EF4-FFF2-40B4-BE49-F238E27FC236}">
                <a16:creationId xmlns:a16="http://schemas.microsoft.com/office/drawing/2014/main" id="{E46EB03D-9716-4020-8334-2A4931E1D754}"/>
              </a:ext>
            </a:extLst>
          </p:cNvPr>
          <p:cNvSpPr txBox="1"/>
          <p:nvPr/>
        </p:nvSpPr>
        <p:spPr>
          <a:xfrm>
            <a:off x="918004" y="1553311"/>
            <a:ext cx="16419040" cy="3866764"/>
          </a:xfrm>
          <a:prstGeom prst="rect">
            <a:avLst/>
          </a:prstGeom>
          <a:noFill/>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Câu 1. </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Hormone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thực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vật</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là</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gì</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mn-cs"/>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mn-cs"/>
            </a:endParaRPr>
          </a:p>
        </p:txBody>
      </p:sp>
      <p:sp>
        <p:nvSpPr>
          <p:cNvPr id="29" name="TextBox 28">
            <a:extLst>
              <a:ext uri="{FF2B5EF4-FFF2-40B4-BE49-F238E27FC236}">
                <a16:creationId xmlns:a16="http://schemas.microsoft.com/office/drawing/2014/main" id="{43131DC5-2561-4618-B43B-CEE0464EBBE1}"/>
              </a:ext>
            </a:extLst>
          </p:cNvPr>
          <p:cNvSpPr txBox="1"/>
          <p:nvPr/>
        </p:nvSpPr>
        <p:spPr>
          <a:xfrm>
            <a:off x="918004" y="5288566"/>
            <a:ext cx="16419040" cy="517173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Câu 2. </a:t>
            </a:r>
            <a:r>
              <a:rPr lang="en-US" sz="3200" dirty="0">
                <a:solidFill>
                  <a:prstClr val="black"/>
                </a:solidFill>
                <a:latin typeface="Arial" panose="020B0604020202020204" pitchFamily="34" charset="0"/>
                <a:ea typeface="Times New Roman" panose="02020603050405020304" pitchFamily="18" charset="0"/>
              </a:rPr>
              <a:t>Quan </a:t>
            </a:r>
            <a:r>
              <a:rPr lang="en-US" sz="3200" dirty="0" err="1">
                <a:solidFill>
                  <a:prstClr val="black"/>
                </a:solidFill>
                <a:latin typeface="Arial" panose="020B0604020202020204" pitchFamily="34" charset="0"/>
                <a:ea typeface="Times New Roman" panose="02020603050405020304" pitchFamily="18" charset="0"/>
              </a:rPr>
              <a:t>sát</a:t>
            </a:r>
            <a:r>
              <a:rPr lang="en-US" sz="3200" dirty="0">
                <a:solidFill>
                  <a:prstClr val="black"/>
                </a:solidFill>
                <a:latin typeface="Arial" panose="020B0604020202020204" pitchFamily="34" charset="0"/>
                <a:ea typeface="Times New Roman" panose="02020603050405020304" pitchFamily="18" charset="0"/>
              </a:rPr>
              <a:t> </a:t>
            </a:r>
            <a:r>
              <a:rPr lang="en-US" sz="3200" dirty="0" err="1">
                <a:solidFill>
                  <a:prstClr val="black"/>
                </a:solidFill>
                <a:latin typeface="Arial" panose="020B0604020202020204" pitchFamily="34" charset="0"/>
                <a:ea typeface="Times New Roman" panose="02020603050405020304" pitchFamily="18" charset="0"/>
              </a:rPr>
              <a:t>hình</a:t>
            </a:r>
            <a:r>
              <a:rPr lang="en-US" sz="3200" dirty="0">
                <a:solidFill>
                  <a:prstClr val="black"/>
                </a:solidFill>
                <a:latin typeface="Arial" panose="020B0604020202020204" pitchFamily="34" charset="0"/>
                <a:ea typeface="Times New Roman" panose="02020603050405020304" pitchFamily="18" charset="0"/>
              </a:rPr>
              <a:t> 16.5, </a:t>
            </a:r>
            <a:r>
              <a:rPr lang="en-US" sz="3200" dirty="0" err="1">
                <a:solidFill>
                  <a:prstClr val="black"/>
                </a:solidFill>
                <a:latin typeface="Arial" panose="020B0604020202020204" pitchFamily="34" charset="0"/>
                <a:ea typeface="Times New Roman" panose="02020603050405020304" pitchFamily="18" charset="0"/>
              </a:rPr>
              <a:t>nêu</a:t>
            </a:r>
            <a:r>
              <a:rPr lang="en-US" sz="3200" dirty="0">
                <a:solidFill>
                  <a:prstClr val="black"/>
                </a:solidFill>
                <a:latin typeface="Arial" panose="020B0604020202020204" pitchFamily="34" charset="0"/>
                <a:ea typeface="Times New Roman" panose="02020603050405020304" pitchFamily="18" charset="0"/>
              </a:rPr>
              <a:t> </a:t>
            </a:r>
            <a:r>
              <a:rPr lang="en-US" sz="3200" dirty="0" err="1">
                <a:solidFill>
                  <a:prstClr val="black"/>
                </a:solidFill>
                <a:latin typeface="Arial" panose="020B0604020202020204" pitchFamily="34" charset="0"/>
                <a:ea typeface="Times New Roman" panose="02020603050405020304" pitchFamily="18" charset="0"/>
              </a:rPr>
              <a:t>vai</a:t>
            </a:r>
            <a:r>
              <a:rPr lang="en-US" sz="3200" dirty="0">
                <a:solidFill>
                  <a:prstClr val="black"/>
                </a:solidFill>
                <a:latin typeface="Arial" panose="020B0604020202020204" pitchFamily="34" charset="0"/>
                <a:ea typeface="Times New Roman" panose="02020603050405020304" pitchFamily="18" charset="0"/>
              </a:rPr>
              <a:t> </a:t>
            </a:r>
            <a:r>
              <a:rPr lang="en-US" sz="3200" dirty="0" err="1">
                <a:solidFill>
                  <a:prstClr val="black"/>
                </a:solidFill>
                <a:latin typeface="Arial" panose="020B0604020202020204" pitchFamily="34" charset="0"/>
                <a:ea typeface="Times New Roman" panose="02020603050405020304" pitchFamily="18" charset="0"/>
              </a:rPr>
              <a:t>trò</a:t>
            </a:r>
            <a:r>
              <a:rPr lang="en-US" sz="3200" dirty="0">
                <a:solidFill>
                  <a:prstClr val="black"/>
                </a:solidFill>
                <a:latin typeface="Arial" panose="020B0604020202020204" pitchFamily="34" charset="0"/>
                <a:ea typeface="Times New Roman" panose="02020603050405020304" pitchFamily="18" charset="0"/>
              </a:rPr>
              <a:t> </a:t>
            </a:r>
            <a:r>
              <a:rPr lang="en-US" sz="3200" dirty="0" err="1">
                <a:solidFill>
                  <a:prstClr val="black"/>
                </a:solidFill>
                <a:latin typeface="Arial" panose="020B0604020202020204" pitchFamily="34" charset="0"/>
                <a:ea typeface="Times New Roman" panose="02020603050405020304" pitchFamily="18" charset="0"/>
              </a:rPr>
              <a:t>của</a:t>
            </a:r>
            <a:r>
              <a:rPr lang="en-US" sz="3200" dirty="0">
                <a:solidFill>
                  <a:prstClr val="black"/>
                </a:solidFill>
                <a:latin typeface="Arial" panose="020B0604020202020204" pitchFamily="34" charset="0"/>
                <a:ea typeface="Times New Roman" panose="02020603050405020304" pitchFamily="18" charset="0"/>
              </a:rPr>
              <a:t> hormone </a:t>
            </a:r>
            <a:r>
              <a:rPr lang="en-US" sz="3200" dirty="0" err="1">
                <a:solidFill>
                  <a:prstClr val="black"/>
                </a:solidFill>
                <a:latin typeface="Arial" panose="020B0604020202020204" pitchFamily="34" charset="0"/>
                <a:ea typeface="Times New Roman" panose="02020603050405020304" pitchFamily="18" charset="0"/>
              </a:rPr>
              <a:t>thực</a:t>
            </a:r>
            <a:r>
              <a:rPr lang="en-US" sz="3200" dirty="0">
                <a:solidFill>
                  <a:prstClr val="black"/>
                </a:solidFill>
                <a:latin typeface="Arial" panose="020B0604020202020204" pitchFamily="34" charset="0"/>
                <a:ea typeface="Times New Roman" panose="02020603050405020304" pitchFamily="18" charset="0"/>
              </a:rPr>
              <a:t> </a:t>
            </a:r>
            <a:r>
              <a:rPr lang="en-US" sz="3200" dirty="0" err="1">
                <a:solidFill>
                  <a:prstClr val="black"/>
                </a:solidFill>
                <a:latin typeface="Arial" panose="020B0604020202020204" pitchFamily="34" charset="0"/>
                <a:ea typeface="Times New Roman" panose="02020603050405020304" pitchFamily="18" charset="0"/>
              </a:rPr>
              <a:t>vật</a:t>
            </a:r>
            <a:endParaRPr kumimoji="0" lang="en-US" sz="32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Arial" panose="020B0604020202020204"/>
                <a:ea typeface="Times New Roman" panose="02020603050405020304" pitchFamily="18" charset="0"/>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Arial" panose="020B0604020202020204"/>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mn-cs"/>
            </a:endParaRPr>
          </a:p>
        </p:txBody>
      </p:sp>
    </p:spTree>
    <p:extLst>
      <p:ext uri="{BB962C8B-B14F-4D97-AF65-F5344CB8AC3E}">
        <p14:creationId xmlns:p14="http://schemas.microsoft.com/office/powerpoint/2010/main" val="2091431951"/>
      </p:ext>
    </p:extLst>
  </p:cSld>
  <p:clrMapOvr>
    <a:masterClrMapping/>
  </p:clrMapOvr>
  <p:transition spd="med">
    <p:cove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3" name="AutoShape 3"/>
          <p:cNvSpPr/>
          <p:nvPr/>
        </p:nvSpPr>
        <p:spPr>
          <a:xfrm>
            <a:off x="-4532050" y="1"/>
            <a:ext cx="27499036" cy="12219100"/>
          </a:xfrm>
          <a:prstGeom prst="rect">
            <a:avLst/>
          </a:prstGeom>
          <a:solidFill>
            <a:srgbClr val="F6F6E9"/>
          </a:solidFill>
        </p:spPr>
      </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64665" y="6993235"/>
            <a:ext cx="1970270" cy="3293765"/>
          </a:xfrm>
          <a:prstGeom prst="rect">
            <a:avLst/>
          </a:prstGeom>
        </p:spPr>
      </p:pic>
      <p:pic>
        <p:nvPicPr>
          <p:cNvPr id="2" name="Picture 1">
            <a:extLst>
              <a:ext uri="{FF2B5EF4-FFF2-40B4-BE49-F238E27FC236}">
                <a16:creationId xmlns:a16="http://schemas.microsoft.com/office/drawing/2014/main" id="{22DBB48C-D954-4F3C-83FB-F4C46C34389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06515" y="-1030"/>
            <a:ext cx="14121080" cy="9780506"/>
          </a:xfrm>
          <a:prstGeom prst="rect">
            <a:avLst/>
          </a:prstGeom>
        </p:spPr>
      </p:pic>
      <p:sp>
        <p:nvSpPr>
          <p:cNvPr id="4" name="TextBox 3">
            <a:extLst>
              <a:ext uri="{FF2B5EF4-FFF2-40B4-BE49-F238E27FC236}">
                <a16:creationId xmlns:a16="http://schemas.microsoft.com/office/drawing/2014/main" id="{2654A582-8C58-4FA2-9C72-FE6F063E543B}"/>
              </a:ext>
            </a:extLst>
          </p:cNvPr>
          <p:cNvSpPr txBox="1"/>
          <p:nvPr/>
        </p:nvSpPr>
        <p:spPr>
          <a:xfrm>
            <a:off x="2740987" y="9487088"/>
            <a:ext cx="129529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a:ea typeface="+mn-ea"/>
                <a:cs typeface="+mn-cs"/>
              </a:rPr>
              <a:t>Hình</a:t>
            </a:r>
            <a:r>
              <a:rPr kumimoji="0" lang="en-US" sz="3200" b="1" i="0" u="none" strike="noStrike" kern="1200" cap="none" spc="0" normalizeH="0" baseline="0" noProof="0" dirty="0">
                <a:ln>
                  <a:noFill/>
                </a:ln>
                <a:solidFill>
                  <a:prstClr val="black"/>
                </a:solidFill>
                <a:effectLst/>
                <a:uLnTx/>
                <a:uFillTx/>
                <a:latin typeface="Arial" panose="020B0604020202020204"/>
                <a:ea typeface="+mn-ea"/>
                <a:cs typeface="+mn-cs"/>
              </a:rPr>
              <a:t> 16.5</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Các</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tác</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dụng</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điều</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tiết</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của</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hormone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thực</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vật</a:t>
            </a:r>
            <a:endPar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2074052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2" name="AutoShape 2"/>
          <p:cNvSpPr/>
          <p:nvPr/>
        </p:nvSpPr>
        <p:spPr>
          <a:xfrm rot="-5400000">
            <a:off x="4289985" y="-4289987"/>
            <a:ext cx="10551944" cy="19131917"/>
          </a:xfrm>
          <a:prstGeom prst="rect">
            <a:avLst/>
          </a:prstGeom>
          <a:solidFill>
            <a:srgbClr val="FFFFFF"/>
          </a:solidFill>
        </p:spPr>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16771">
            <a:off x="17407215" y="133158"/>
            <a:ext cx="1920183" cy="893758"/>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72256"/>
          <a:stretch>
            <a:fillRect/>
          </a:stretch>
        </p:blipFill>
        <p:spPr>
          <a:xfrm>
            <a:off x="7766242" y="-2781500"/>
            <a:ext cx="8057164" cy="2781499"/>
          </a:xfrm>
          <a:prstGeom prst="rect">
            <a:avLst/>
          </a:prstGeom>
        </p:spPr>
      </p:pic>
      <p:sp>
        <p:nvSpPr>
          <p:cNvPr id="28" name="TextBox 27">
            <a:extLst>
              <a:ext uri="{FF2B5EF4-FFF2-40B4-BE49-F238E27FC236}">
                <a16:creationId xmlns:a16="http://schemas.microsoft.com/office/drawing/2014/main" id="{E46EB03D-9716-4020-8334-2A4931E1D754}"/>
              </a:ext>
            </a:extLst>
          </p:cNvPr>
          <p:cNvSpPr txBox="1"/>
          <p:nvPr/>
        </p:nvSpPr>
        <p:spPr>
          <a:xfrm>
            <a:off x="733922" y="311980"/>
            <a:ext cx="16704071" cy="1306063"/>
          </a:xfrm>
          <a:prstGeom prst="rect">
            <a:avLst/>
          </a:prstGeom>
          <a:noFill/>
        </p:spPr>
        <p:txBody>
          <a:bodyPr wrap="square">
            <a:spAutoFit/>
          </a:bodyPr>
          <a:lstStyle/>
          <a:p>
            <a:pPr algn="just">
              <a:lnSpc>
                <a:spcPct val="130000"/>
              </a:lnSpc>
              <a:defRPr/>
            </a:pPr>
            <a:r>
              <a:rPr kumimoji="0" lang="vi-VN" sz="3200" b="1" i="0" u="none" strike="noStrike" kern="1200" cap="none" spc="0" normalizeH="0" baseline="0" noProof="0" dirty="0">
                <a:ln>
                  <a:noFill/>
                </a:ln>
                <a:solidFill>
                  <a:prstClr val="black"/>
                </a:solidFill>
                <a:effectLst/>
                <a:uLnTx/>
                <a:uFillTx/>
                <a:ea typeface="Times New Roman" panose="02020603050405020304" pitchFamily="18" charset="0"/>
                <a:cs typeface="+mn-cs"/>
              </a:rPr>
              <a:t>Câu </a:t>
            </a:r>
            <a:r>
              <a:rPr kumimoji="0" lang="en-US" sz="3200" b="1" i="0" u="none" strike="noStrike" kern="1200" cap="none" spc="0" normalizeH="0" baseline="0" noProof="0" dirty="0">
                <a:ln>
                  <a:noFill/>
                </a:ln>
                <a:solidFill>
                  <a:prstClr val="black"/>
                </a:solidFill>
                <a:effectLst/>
                <a:uLnTx/>
                <a:uFillTx/>
                <a:ea typeface="Times New Roman" panose="02020603050405020304" pitchFamily="18" charset="0"/>
                <a:cs typeface="+mn-cs"/>
              </a:rPr>
              <a:t>3</a:t>
            </a:r>
            <a:r>
              <a:rPr kumimoji="0" lang="vi-VN" sz="3200" b="1" i="0" u="none" strike="noStrike" kern="1200" cap="none" spc="0" normalizeH="0" baseline="0" noProof="0" dirty="0">
                <a:ln>
                  <a:noFill/>
                </a:ln>
                <a:solidFill>
                  <a:prstClr val="black"/>
                </a:solidFill>
                <a:effectLst/>
                <a:uLnTx/>
                <a:uFillTx/>
                <a:ea typeface="Times New Roman" panose="02020603050405020304" pitchFamily="18" charset="0"/>
                <a:cs typeface="+mn-cs"/>
              </a:rPr>
              <a:t>. </a:t>
            </a:r>
            <a:r>
              <a:rPr lang="vi-VN" sz="3200" dirty="0">
                <a:effectLst/>
                <a:ea typeface="Times New Roman" panose="02020603050405020304" pitchFamily="18" charset="0"/>
              </a:rPr>
              <a:t>Quan sát hình 16.6 và cho biết hormone thực vật gồm những nhóm nào. Sự phân chia các nhóm hormone này dựa trên căn cứ nào?</a:t>
            </a:r>
            <a:endParaRPr lang="en-US" sz="3200" dirty="0">
              <a:effectLst/>
              <a:ea typeface="Calibri" panose="020F0502020204030204" pitchFamily="34" charset="0"/>
            </a:endParaRPr>
          </a:p>
        </p:txBody>
      </p:sp>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76159" y="8469805"/>
            <a:ext cx="1721746" cy="1920813"/>
          </a:xfrm>
          <a:prstGeom prst="rect">
            <a:avLst/>
          </a:prstGeom>
        </p:spPr>
      </p:pic>
      <p:grpSp>
        <p:nvGrpSpPr>
          <p:cNvPr id="9" name="Group 8">
            <a:extLst>
              <a:ext uri="{FF2B5EF4-FFF2-40B4-BE49-F238E27FC236}">
                <a16:creationId xmlns:a16="http://schemas.microsoft.com/office/drawing/2014/main" id="{966B66A1-10FC-471A-8456-EA76BE3C2D48}"/>
              </a:ext>
            </a:extLst>
          </p:cNvPr>
          <p:cNvGrpSpPr/>
          <p:nvPr/>
        </p:nvGrpSpPr>
        <p:grpSpPr>
          <a:xfrm>
            <a:off x="150448" y="1818121"/>
            <a:ext cx="18108720" cy="7315285"/>
            <a:chOff x="49973" y="1845640"/>
            <a:chExt cx="18108720" cy="7315285"/>
          </a:xfrm>
        </p:grpSpPr>
        <p:sp>
          <p:nvSpPr>
            <p:cNvPr id="10" name="Rectangle 9">
              <a:extLst>
                <a:ext uri="{FF2B5EF4-FFF2-40B4-BE49-F238E27FC236}">
                  <a16:creationId xmlns:a16="http://schemas.microsoft.com/office/drawing/2014/main" id="{831D12F3-1373-4FF2-A784-ECBC81B30B57}"/>
                </a:ext>
              </a:extLst>
            </p:cNvPr>
            <p:cNvSpPr/>
            <p:nvPr/>
          </p:nvSpPr>
          <p:spPr>
            <a:xfrm>
              <a:off x="5562600" y="1845640"/>
              <a:ext cx="6629399" cy="767822"/>
            </a:xfrm>
            <a:prstGeom prst="rect">
              <a:avLst/>
            </a:prstGeom>
            <a:solidFill>
              <a:srgbClr val="EDC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HORMONE THỰC VẬT</a:t>
              </a:r>
            </a:p>
          </p:txBody>
        </p:sp>
        <p:cxnSp>
          <p:nvCxnSpPr>
            <p:cNvPr id="12" name="Straight Connector 11">
              <a:extLst>
                <a:ext uri="{FF2B5EF4-FFF2-40B4-BE49-F238E27FC236}">
                  <a16:creationId xmlns:a16="http://schemas.microsoft.com/office/drawing/2014/main" id="{43744466-17F5-4C81-BDCF-0B2EB7F1662A}"/>
                </a:ext>
              </a:extLst>
            </p:cNvPr>
            <p:cNvCxnSpPr/>
            <p:nvPr/>
          </p:nvCxnSpPr>
          <p:spPr>
            <a:xfrm>
              <a:off x="9144000" y="2613462"/>
              <a:ext cx="0" cy="27432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F7D015D6-A4A5-42B0-A7CC-D08B46DCC620}"/>
                </a:ext>
              </a:extLst>
            </p:cNvPr>
            <p:cNvCxnSpPr>
              <a:cxnSpLocks/>
            </p:cNvCxnSpPr>
            <p:nvPr/>
          </p:nvCxnSpPr>
          <p:spPr>
            <a:xfrm>
              <a:off x="9144000" y="2857500"/>
              <a:ext cx="4648200" cy="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59879B4C-1351-4810-83A2-BE647948D24A}"/>
                </a:ext>
              </a:extLst>
            </p:cNvPr>
            <p:cNvCxnSpPr>
              <a:cxnSpLocks/>
            </p:cNvCxnSpPr>
            <p:nvPr/>
          </p:nvCxnSpPr>
          <p:spPr>
            <a:xfrm>
              <a:off x="4495800" y="2863686"/>
              <a:ext cx="4648200" cy="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034E51BD-0AFF-4651-978B-E6EE29DA0F8F}"/>
                </a:ext>
              </a:extLst>
            </p:cNvPr>
            <p:cNvSpPr/>
            <p:nvPr/>
          </p:nvSpPr>
          <p:spPr>
            <a:xfrm>
              <a:off x="1678502" y="3162102"/>
              <a:ext cx="6629399" cy="767822"/>
            </a:xfrm>
            <a:prstGeom prst="rect">
              <a:avLst/>
            </a:prstGeom>
            <a:solidFill>
              <a:srgbClr val="D2E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rPr>
                <a:t>Kích</a:t>
              </a:r>
              <a:r>
                <a:rPr lang="en-US" sz="3200" b="1" dirty="0">
                  <a:solidFill>
                    <a:schemeClr val="tx1"/>
                  </a:solidFill>
                </a:rPr>
                <a:t> </a:t>
              </a:r>
              <a:r>
                <a:rPr lang="en-US" sz="3200" b="1" dirty="0" err="1">
                  <a:solidFill>
                    <a:schemeClr val="tx1"/>
                  </a:solidFill>
                </a:rPr>
                <a:t>thích</a:t>
              </a:r>
              <a:r>
                <a:rPr lang="en-US" sz="3200" b="1" dirty="0">
                  <a:solidFill>
                    <a:schemeClr val="tx1"/>
                  </a:solidFill>
                </a:rPr>
                <a:t> </a:t>
              </a:r>
              <a:r>
                <a:rPr lang="en-US" sz="3200" b="1" dirty="0" err="1">
                  <a:solidFill>
                    <a:schemeClr val="tx1"/>
                  </a:solidFill>
                </a:rPr>
                <a:t>sinh</a:t>
              </a:r>
              <a:r>
                <a:rPr lang="en-US" sz="3200" b="1" dirty="0">
                  <a:solidFill>
                    <a:schemeClr val="tx1"/>
                  </a:solidFill>
                </a:rPr>
                <a:t> </a:t>
              </a:r>
              <a:r>
                <a:rPr lang="en-US" sz="3200" b="1" dirty="0" err="1">
                  <a:solidFill>
                    <a:schemeClr val="tx1"/>
                  </a:solidFill>
                </a:rPr>
                <a:t>trưởng</a:t>
              </a:r>
              <a:endParaRPr lang="en-US" sz="3200" b="1" dirty="0">
                <a:solidFill>
                  <a:schemeClr val="tx1"/>
                </a:solidFill>
              </a:endParaRPr>
            </a:p>
          </p:txBody>
        </p:sp>
        <p:sp>
          <p:nvSpPr>
            <p:cNvPr id="16" name="Rectangle 15">
              <a:extLst>
                <a:ext uri="{FF2B5EF4-FFF2-40B4-BE49-F238E27FC236}">
                  <a16:creationId xmlns:a16="http://schemas.microsoft.com/office/drawing/2014/main" id="{6694F1C2-22A2-4F37-A597-5389A6586629}"/>
                </a:ext>
              </a:extLst>
            </p:cNvPr>
            <p:cNvSpPr/>
            <p:nvPr/>
          </p:nvSpPr>
          <p:spPr>
            <a:xfrm>
              <a:off x="10477500" y="3131820"/>
              <a:ext cx="6629399" cy="767822"/>
            </a:xfrm>
            <a:prstGeom prst="rect">
              <a:avLst/>
            </a:prstGeom>
            <a:solidFill>
              <a:srgbClr val="FDC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rPr>
                <a:t>Ức</a:t>
              </a:r>
              <a:r>
                <a:rPr lang="en-US" sz="3200" b="1" dirty="0">
                  <a:solidFill>
                    <a:schemeClr val="tx1"/>
                  </a:solidFill>
                </a:rPr>
                <a:t> </a:t>
              </a:r>
              <a:r>
                <a:rPr lang="en-US" sz="3200" b="1" dirty="0" err="1">
                  <a:solidFill>
                    <a:schemeClr val="tx1"/>
                  </a:solidFill>
                </a:rPr>
                <a:t>chế</a:t>
              </a:r>
              <a:r>
                <a:rPr lang="en-US" sz="3200" b="1" dirty="0">
                  <a:solidFill>
                    <a:schemeClr val="tx1"/>
                  </a:solidFill>
                </a:rPr>
                <a:t> </a:t>
              </a:r>
              <a:r>
                <a:rPr lang="en-US" sz="3200" b="1" dirty="0" err="1">
                  <a:solidFill>
                    <a:schemeClr val="tx1"/>
                  </a:solidFill>
                </a:rPr>
                <a:t>sinh</a:t>
              </a:r>
              <a:r>
                <a:rPr lang="en-US" sz="3200" b="1" dirty="0">
                  <a:solidFill>
                    <a:schemeClr val="tx1"/>
                  </a:solidFill>
                </a:rPr>
                <a:t> </a:t>
              </a:r>
              <a:r>
                <a:rPr lang="en-US" sz="3200" b="1" dirty="0" err="1">
                  <a:solidFill>
                    <a:schemeClr val="tx1"/>
                  </a:solidFill>
                </a:rPr>
                <a:t>trưởng</a:t>
              </a:r>
              <a:endParaRPr lang="en-US" sz="3200" b="1" dirty="0">
                <a:solidFill>
                  <a:schemeClr val="tx1"/>
                </a:solidFill>
              </a:endParaRPr>
            </a:p>
          </p:txBody>
        </p:sp>
        <p:sp>
          <p:nvSpPr>
            <p:cNvPr id="17" name="Rectangle 16">
              <a:extLst>
                <a:ext uri="{FF2B5EF4-FFF2-40B4-BE49-F238E27FC236}">
                  <a16:creationId xmlns:a16="http://schemas.microsoft.com/office/drawing/2014/main" id="{F64F1147-EEDF-4F11-BB8F-E9A8DD45DA45}"/>
                </a:ext>
              </a:extLst>
            </p:cNvPr>
            <p:cNvSpPr/>
            <p:nvPr/>
          </p:nvSpPr>
          <p:spPr>
            <a:xfrm>
              <a:off x="49973" y="4427220"/>
              <a:ext cx="2976000" cy="3888501"/>
            </a:xfrm>
            <a:prstGeom prst="rect">
              <a:avLst/>
            </a:prstGeom>
            <a:solidFill>
              <a:srgbClr val="D2E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b="1" dirty="0">
                  <a:solidFill>
                    <a:schemeClr val="tx1"/>
                  </a:solidFill>
                </a:rPr>
                <a:t>Hormone</a:t>
              </a:r>
            </a:p>
            <a:p>
              <a:pPr marL="457200" indent="-457200" algn="just">
                <a:lnSpc>
                  <a:spcPct val="150000"/>
                </a:lnSpc>
                <a:buFontTx/>
                <a:buChar char="-"/>
              </a:pPr>
              <a:r>
                <a:rPr lang="en-US" sz="3200" dirty="0">
                  <a:solidFill>
                    <a:schemeClr val="tx1"/>
                  </a:solidFill>
                </a:rPr>
                <a:t>Auxin</a:t>
              </a:r>
            </a:p>
            <a:p>
              <a:pPr marL="457200" indent="-457200" algn="just">
                <a:lnSpc>
                  <a:spcPct val="150000"/>
                </a:lnSpc>
                <a:buFontTx/>
                <a:buChar char="-"/>
              </a:pPr>
              <a:r>
                <a:rPr lang="en-US" sz="3200" dirty="0">
                  <a:solidFill>
                    <a:schemeClr val="tx1"/>
                  </a:solidFill>
                </a:rPr>
                <a:t>Gibberellin</a:t>
              </a:r>
            </a:p>
            <a:p>
              <a:pPr marL="457200" indent="-457200" algn="just">
                <a:lnSpc>
                  <a:spcPct val="150000"/>
                </a:lnSpc>
                <a:buFontTx/>
                <a:buChar char="-"/>
              </a:pPr>
              <a:r>
                <a:rPr lang="en-US" sz="3200" dirty="0">
                  <a:solidFill>
                    <a:schemeClr val="tx1"/>
                  </a:solidFill>
                </a:rPr>
                <a:t>Cytokinin</a:t>
              </a:r>
            </a:p>
            <a:p>
              <a:pPr marL="457200" indent="-457200" algn="just">
                <a:lnSpc>
                  <a:spcPct val="150000"/>
                </a:lnSpc>
                <a:buFontTx/>
                <a:buChar char="-"/>
              </a:pPr>
              <a:endParaRPr lang="en-US" sz="3200" dirty="0">
                <a:solidFill>
                  <a:schemeClr val="tx1"/>
                </a:solidFill>
              </a:endParaRPr>
            </a:p>
          </p:txBody>
        </p:sp>
        <p:sp>
          <p:nvSpPr>
            <p:cNvPr id="18" name="Rectangle 17">
              <a:extLst>
                <a:ext uri="{FF2B5EF4-FFF2-40B4-BE49-F238E27FC236}">
                  <a16:creationId xmlns:a16="http://schemas.microsoft.com/office/drawing/2014/main" id="{79D6284A-34D8-4130-A198-569EFC2CA301}"/>
                </a:ext>
              </a:extLst>
            </p:cNvPr>
            <p:cNvSpPr/>
            <p:nvPr/>
          </p:nvSpPr>
          <p:spPr>
            <a:xfrm>
              <a:off x="3525165" y="4455718"/>
              <a:ext cx="5314034" cy="4683942"/>
            </a:xfrm>
            <a:prstGeom prst="rect">
              <a:avLst/>
            </a:prstGeom>
            <a:solidFill>
              <a:srgbClr val="D2E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3200" b="1" dirty="0" err="1">
                  <a:solidFill>
                    <a:schemeClr val="tx1"/>
                  </a:solidFill>
                </a:rPr>
                <a:t>Tác</a:t>
              </a:r>
              <a:r>
                <a:rPr lang="en-US" sz="3200" b="1" dirty="0">
                  <a:solidFill>
                    <a:schemeClr val="tx1"/>
                  </a:solidFill>
                </a:rPr>
                <a:t> </a:t>
              </a:r>
              <a:r>
                <a:rPr lang="en-US" sz="3200" b="1" dirty="0" err="1">
                  <a:solidFill>
                    <a:schemeClr val="tx1"/>
                  </a:solidFill>
                </a:rPr>
                <a:t>động</a:t>
              </a:r>
              <a:endParaRPr lang="en-US" sz="3200" b="1" dirty="0">
                <a:solidFill>
                  <a:schemeClr val="tx1"/>
                </a:solidFill>
              </a:endParaRPr>
            </a:p>
            <a:p>
              <a:pPr algn="just">
                <a:lnSpc>
                  <a:spcPct val="130000"/>
                </a:lnSpc>
              </a:pPr>
              <a:r>
                <a:rPr lang="en-US" sz="3200" dirty="0" err="1">
                  <a:solidFill>
                    <a:schemeClr val="tx1"/>
                  </a:solidFill>
                </a:rPr>
                <a:t>Kích</a:t>
              </a:r>
              <a:r>
                <a:rPr lang="en-US" sz="3200" dirty="0">
                  <a:solidFill>
                    <a:schemeClr val="tx1"/>
                  </a:solidFill>
                </a:rPr>
                <a:t> </a:t>
              </a:r>
              <a:r>
                <a:rPr lang="en-US" sz="3200" dirty="0" err="1">
                  <a:solidFill>
                    <a:schemeClr val="tx1"/>
                  </a:solidFill>
                </a:rPr>
                <a:t>thích</a:t>
              </a:r>
              <a:r>
                <a:rPr lang="en-US" sz="3200" dirty="0">
                  <a:solidFill>
                    <a:schemeClr val="tx1"/>
                  </a:solidFill>
                </a:rPr>
                <a:t> </a:t>
              </a:r>
              <a:r>
                <a:rPr lang="en-US" sz="3200" dirty="0" err="1">
                  <a:solidFill>
                    <a:schemeClr val="tx1"/>
                  </a:solidFill>
                </a:rPr>
                <a:t>các</a:t>
              </a:r>
              <a:r>
                <a:rPr lang="en-US" sz="3200" dirty="0">
                  <a:solidFill>
                    <a:schemeClr val="tx1"/>
                  </a:solidFill>
                </a:rPr>
                <a:t> </a:t>
              </a:r>
              <a:r>
                <a:rPr lang="en-US" sz="3200" dirty="0" err="1">
                  <a:solidFill>
                    <a:schemeClr val="tx1"/>
                  </a:solidFill>
                </a:rPr>
                <a:t>quá</a:t>
              </a:r>
              <a:r>
                <a:rPr lang="en-US" sz="3200" dirty="0">
                  <a:solidFill>
                    <a:schemeClr val="tx1"/>
                  </a:solidFill>
                </a:rPr>
                <a:t> </a:t>
              </a:r>
              <a:r>
                <a:rPr lang="en-US" sz="3200" dirty="0" err="1">
                  <a:solidFill>
                    <a:schemeClr val="tx1"/>
                  </a:solidFill>
                </a:rPr>
                <a:t>trình</a:t>
              </a:r>
              <a:r>
                <a:rPr lang="en-US" sz="3200" dirty="0">
                  <a:solidFill>
                    <a:schemeClr val="tx1"/>
                  </a:solidFill>
                </a:rPr>
                <a:t> </a:t>
              </a:r>
              <a:r>
                <a:rPr lang="en-US" sz="3200" dirty="0" err="1">
                  <a:solidFill>
                    <a:schemeClr val="tx1"/>
                  </a:solidFill>
                </a:rPr>
                <a:t>sinh</a:t>
              </a:r>
              <a:r>
                <a:rPr lang="en-US" sz="3200" dirty="0">
                  <a:solidFill>
                    <a:schemeClr val="tx1"/>
                  </a:solidFill>
                </a:rPr>
                <a:t> </a:t>
              </a:r>
              <a:r>
                <a:rPr lang="en-US" sz="3200" dirty="0" err="1">
                  <a:solidFill>
                    <a:schemeClr val="tx1"/>
                  </a:solidFill>
                </a:rPr>
                <a:t>trưởng</a:t>
              </a:r>
              <a:r>
                <a:rPr lang="en-US" sz="3200" dirty="0">
                  <a:solidFill>
                    <a:schemeClr val="tx1"/>
                  </a:solidFill>
                </a:rPr>
                <a:t>, </a:t>
              </a:r>
              <a:r>
                <a:rPr lang="en-US" sz="3200" dirty="0" err="1">
                  <a:solidFill>
                    <a:schemeClr val="tx1"/>
                  </a:solidFill>
                </a:rPr>
                <a:t>phát</a:t>
              </a:r>
              <a:r>
                <a:rPr lang="en-US" sz="3200" dirty="0">
                  <a:solidFill>
                    <a:schemeClr val="tx1"/>
                  </a:solidFill>
                </a:rPr>
                <a:t> </a:t>
              </a:r>
              <a:r>
                <a:rPr lang="en-US" sz="3200" dirty="0" err="1">
                  <a:solidFill>
                    <a:schemeClr val="tx1"/>
                  </a:solidFill>
                </a:rPr>
                <a:t>triển</a:t>
              </a:r>
              <a:r>
                <a:rPr lang="en-US" sz="3200" dirty="0">
                  <a:solidFill>
                    <a:schemeClr val="tx1"/>
                  </a:solidFill>
                </a:rPr>
                <a:t>:</a:t>
              </a:r>
            </a:p>
            <a:p>
              <a:pPr marL="457200" indent="-457200" algn="just">
                <a:lnSpc>
                  <a:spcPct val="130000"/>
                </a:lnSpc>
                <a:buFontTx/>
                <a:buChar char="-"/>
              </a:pPr>
              <a:r>
                <a:rPr lang="en-US" sz="3200" dirty="0" err="1">
                  <a:solidFill>
                    <a:schemeClr val="tx1"/>
                  </a:solidFill>
                </a:rPr>
                <a:t>Phân</a:t>
              </a:r>
              <a:r>
                <a:rPr lang="en-US" sz="3200" dirty="0">
                  <a:solidFill>
                    <a:schemeClr val="tx1"/>
                  </a:solidFill>
                </a:rPr>
                <a:t> chia </a:t>
              </a:r>
              <a:r>
                <a:rPr lang="en-US" sz="3200" dirty="0" err="1">
                  <a:solidFill>
                    <a:schemeClr val="tx1"/>
                  </a:solidFill>
                </a:rPr>
                <a:t>tế</a:t>
              </a:r>
              <a:r>
                <a:rPr lang="en-US" sz="3200" dirty="0">
                  <a:solidFill>
                    <a:schemeClr val="tx1"/>
                  </a:solidFill>
                </a:rPr>
                <a:t> </a:t>
              </a:r>
              <a:r>
                <a:rPr lang="en-US" sz="3200" dirty="0" err="1">
                  <a:solidFill>
                    <a:schemeClr val="tx1"/>
                  </a:solidFill>
                </a:rPr>
                <a:t>bào</a:t>
              </a:r>
              <a:endParaRPr lang="en-US" sz="3200" dirty="0">
                <a:solidFill>
                  <a:schemeClr val="tx1"/>
                </a:solidFill>
              </a:endParaRPr>
            </a:p>
            <a:p>
              <a:pPr marL="457200" indent="-457200" algn="just">
                <a:lnSpc>
                  <a:spcPct val="130000"/>
                </a:lnSpc>
                <a:buFontTx/>
                <a:buChar char="-"/>
              </a:pPr>
              <a:r>
                <a:rPr lang="en-US" sz="3200" dirty="0" err="1">
                  <a:solidFill>
                    <a:schemeClr val="tx1"/>
                  </a:solidFill>
                </a:rPr>
                <a:t>Sinh</a:t>
              </a:r>
              <a:r>
                <a:rPr lang="en-US" sz="3200" dirty="0">
                  <a:solidFill>
                    <a:schemeClr val="tx1"/>
                  </a:solidFill>
                </a:rPr>
                <a:t> </a:t>
              </a:r>
              <a:r>
                <a:rPr lang="en-US" sz="3200" dirty="0" err="1">
                  <a:solidFill>
                    <a:schemeClr val="tx1"/>
                  </a:solidFill>
                </a:rPr>
                <a:t>trưởng</a:t>
              </a:r>
              <a:r>
                <a:rPr lang="en-US" sz="3200" dirty="0">
                  <a:solidFill>
                    <a:schemeClr val="tx1"/>
                  </a:solidFill>
                </a:rPr>
                <a:t> </a:t>
              </a:r>
              <a:r>
                <a:rPr lang="en-US" sz="3200" dirty="0" err="1">
                  <a:solidFill>
                    <a:schemeClr val="tx1"/>
                  </a:solidFill>
                </a:rPr>
                <a:t>của</a:t>
              </a:r>
              <a:r>
                <a:rPr lang="en-US" sz="3200" dirty="0">
                  <a:solidFill>
                    <a:schemeClr val="tx1"/>
                  </a:solidFill>
                </a:rPr>
                <a:t> </a:t>
              </a:r>
              <a:r>
                <a:rPr lang="en-US" sz="3200" dirty="0" err="1">
                  <a:solidFill>
                    <a:schemeClr val="tx1"/>
                  </a:solidFill>
                </a:rPr>
                <a:t>thân</a:t>
              </a:r>
              <a:r>
                <a:rPr lang="en-US" sz="3200" dirty="0">
                  <a:solidFill>
                    <a:schemeClr val="tx1"/>
                  </a:solidFill>
                </a:rPr>
                <a:t>, </a:t>
              </a:r>
              <a:r>
                <a:rPr lang="en-US" sz="3200" dirty="0" err="1">
                  <a:solidFill>
                    <a:schemeClr val="tx1"/>
                  </a:solidFill>
                </a:rPr>
                <a:t>rễ</a:t>
              </a:r>
              <a:r>
                <a:rPr lang="en-US" sz="3200" dirty="0">
                  <a:solidFill>
                    <a:schemeClr val="tx1"/>
                  </a:solidFill>
                </a:rPr>
                <a:t>.</a:t>
              </a:r>
            </a:p>
            <a:p>
              <a:pPr marL="457200" indent="-457200" algn="just">
                <a:lnSpc>
                  <a:spcPct val="130000"/>
                </a:lnSpc>
                <a:buFontTx/>
                <a:buChar char="-"/>
              </a:pPr>
              <a:r>
                <a:rPr lang="en-US" sz="3200" dirty="0" err="1">
                  <a:solidFill>
                    <a:schemeClr val="tx1"/>
                  </a:solidFill>
                </a:rPr>
                <a:t>Nảy</a:t>
              </a:r>
              <a:r>
                <a:rPr lang="en-US" sz="3200" dirty="0">
                  <a:solidFill>
                    <a:schemeClr val="tx1"/>
                  </a:solidFill>
                </a:rPr>
                <a:t> </a:t>
              </a:r>
              <a:r>
                <a:rPr lang="en-US" sz="3200" dirty="0" err="1">
                  <a:solidFill>
                    <a:schemeClr val="tx1"/>
                  </a:solidFill>
                </a:rPr>
                <a:t>mầm</a:t>
              </a:r>
              <a:r>
                <a:rPr lang="en-US" sz="3200" dirty="0">
                  <a:solidFill>
                    <a:schemeClr val="tx1"/>
                  </a:solidFill>
                </a:rPr>
                <a:t> </a:t>
              </a:r>
              <a:r>
                <a:rPr lang="en-US" sz="3200" dirty="0" err="1">
                  <a:solidFill>
                    <a:schemeClr val="tx1"/>
                  </a:solidFill>
                </a:rPr>
                <a:t>của</a:t>
              </a:r>
              <a:r>
                <a:rPr lang="en-US" sz="3200" dirty="0">
                  <a:solidFill>
                    <a:schemeClr val="tx1"/>
                  </a:solidFill>
                </a:rPr>
                <a:t> </a:t>
              </a:r>
              <a:r>
                <a:rPr lang="en-US" sz="3200" dirty="0" err="1">
                  <a:solidFill>
                    <a:schemeClr val="tx1"/>
                  </a:solidFill>
                </a:rPr>
                <a:t>hạt</a:t>
              </a:r>
              <a:r>
                <a:rPr lang="en-US" sz="3200" dirty="0">
                  <a:solidFill>
                    <a:schemeClr val="tx1"/>
                  </a:solidFill>
                </a:rPr>
                <a:t>, </a:t>
              </a:r>
              <a:r>
                <a:rPr lang="en-US" sz="3200" dirty="0" err="1">
                  <a:solidFill>
                    <a:schemeClr val="tx1"/>
                  </a:solidFill>
                </a:rPr>
                <a:t>chồi</a:t>
              </a:r>
              <a:endParaRPr lang="en-US" sz="3200" dirty="0">
                <a:solidFill>
                  <a:schemeClr val="tx1"/>
                </a:solidFill>
              </a:endParaRPr>
            </a:p>
            <a:p>
              <a:pPr marL="457200" indent="-457200" algn="just">
                <a:lnSpc>
                  <a:spcPct val="130000"/>
                </a:lnSpc>
                <a:buFontTx/>
                <a:buChar char="-"/>
              </a:pPr>
              <a:r>
                <a:rPr lang="en-US" sz="3200" dirty="0" err="1">
                  <a:solidFill>
                    <a:schemeClr val="tx1"/>
                  </a:solidFill>
                </a:rPr>
                <a:t>Sự</a:t>
              </a:r>
              <a:r>
                <a:rPr lang="en-US" sz="3200" dirty="0">
                  <a:solidFill>
                    <a:schemeClr val="tx1"/>
                  </a:solidFill>
                </a:rPr>
                <a:t> ra </a:t>
              </a:r>
              <a:r>
                <a:rPr lang="en-US" sz="3200" dirty="0" err="1">
                  <a:solidFill>
                    <a:schemeClr val="tx1"/>
                  </a:solidFill>
                </a:rPr>
                <a:t>hoa</a:t>
              </a:r>
              <a:r>
                <a:rPr lang="en-US" sz="3200" dirty="0">
                  <a:solidFill>
                    <a:schemeClr val="tx1"/>
                  </a:solidFill>
                </a:rPr>
                <a:t>, </a:t>
              </a:r>
              <a:r>
                <a:rPr lang="en-US" sz="3200" dirty="0" err="1">
                  <a:solidFill>
                    <a:schemeClr val="tx1"/>
                  </a:solidFill>
                </a:rPr>
                <a:t>tạo</a:t>
              </a:r>
              <a:r>
                <a:rPr lang="en-US" sz="3200" dirty="0">
                  <a:solidFill>
                    <a:schemeClr val="tx1"/>
                  </a:solidFill>
                </a:rPr>
                <a:t> </a:t>
              </a:r>
              <a:r>
                <a:rPr lang="en-US" sz="3200" dirty="0" err="1">
                  <a:solidFill>
                    <a:schemeClr val="tx1"/>
                  </a:solidFill>
                </a:rPr>
                <a:t>quả</a:t>
              </a:r>
              <a:endParaRPr lang="en-US" sz="3200" dirty="0">
                <a:solidFill>
                  <a:schemeClr val="tx1"/>
                </a:solidFill>
              </a:endParaRPr>
            </a:p>
          </p:txBody>
        </p:sp>
        <p:cxnSp>
          <p:nvCxnSpPr>
            <p:cNvPr id="19" name="Straight Connector 18">
              <a:extLst>
                <a:ext uri="{FF2B5EF4-FFF2-40B4-BE49-F238E27FC236}">
                  <a16:creationId xmlns:a16="http://schemas.microsoft.com/office/drawing/2014/main" id="{3CA7A56C-A38F-40B8-82C9-60CADE38EE1E}"/>
                </a:ext>
              </a:extLst>
            </p:cNvPr>
            <p:cNvCxnSpPr/>
            <p:nvPr/>
          </p:nvCxnSpPr>
          <p:spPr>
            <a:xfrm>
              <a:off x="4520514" y="2887782"/>
              <a:ext cx="0" cy="27432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3E2E6258-786A-4082-9E39-BF44C5011D64}"/>
                </a:ext>
              </a:extLst>
            </p:cNvPr>
            <p:cNvCxnSpPr/>
            <p:nvPr/>
          </p:nvCxnSpPr>
          <p:spPr>
            <a:xfrm>
              <a:off x="13792200" y="2857500"/>
              <a:ext cx="0" cy="27432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grpSp>
          <p:nvGrpSpPr>
            <p:cNvPr id="21" name="Group 20">
              <a:extLst>
                <a:ext uri="{FF2B5EF4-FFF2-40B4-BE49-F238E27FC236}">
                  <a16:creationId xmlns:a16="http://schemas.microsoft.com/office/drawing/2014/main" id="{791C4A33-9490-4B79-963A-022873C2C820}"/>
                </a:ext>
              </a:extLst>
            </p:cNvPr>
            <p:cNvGrpSpPr/>
            <p:nvPr/>
          </p:nvGrpSpPr>
          <p:grpSpPr>
            <a:xfrm>
              <a:off x="1280160" y="3848100"/>
              <a:ext cx="6187440" cy="579120"/>
              <a:chOff x="1280160" y="3848100"/>
              <a:chExt cx="6187440" cy="579120"/>
            </a:xfrm>
          </p:grpSpPr>
          <p:cxnSp>
            <p:nvCxnSpPr>
              <p:cNvPr id="31" name="Straight Connector 30">
                <a:extLst>
                  <a:ext uri="{FF2B5EF4-FFF2-40B4-BE49-F238E27FC236}">
                    <a16:creationId xmlns:a16="http://schemas.microsoft.com/office/drawing/2014/main" id="{36C9C791-046C-4649-A9F2-82173DF3935C}"/>
                  </a:ext>
                </a:extLst>
              </p:cNvPr>
              <p:cNvCxnSpPr>
                <a:cxnSpLocks/>
              </p:cNvCxnSpPr>
              <p:nvPr/>
            </p:nvCxnSpPr>
            <p:spPr>
              <a:xfrm>
                <a:off x="1280160" y="4152900"/>
                <a:ext cx="3291840" cy="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7C276E25-AA2F-4FB9-9786-CEDCBF896938}"/>
                  </a:ext>
                </a:extLst>
              </p:cNvPr>
              <p:cNvCxnSpPr>
                <a:cxnSpLocks/>
              </p:cNvCxnSpPr>
              <p:nvPr/>
            </p:nvCxnSpPr>
            <p:spPr>
              <a:xfrm>
                <a:off x="4520514" y="4152900"/>
                <a:ext cx="2926080" cy="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42781080-ABAC-4DDB-B984-EAB0158F2FB2}"/>
                  </a:ext>
                </a:extLst>
              </p:cNvPr>
              <p:cNvCxnSpPr/>
              <p:nvPr/>
            </p:nvCxnSpPr>
            <p:spPr>
              <a:xfrm>
                <a:off x="4572000" y="3848100"/>
                <a:ext cx="0" cy="27432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FB3AFD27-C5D1-490D-955B-929F4F8BA0B7}"/>
                  </a:ext>
                </a:extLst>
              </p:cNvPr>
              <p:cNvCxnSpPr/>
              <p:nvPr/>
            </p:nvCxnSpPr>
            <p:spPr>
              <a:xfrm>
                <a:off x="1295400" y="4152900"/>
                <a:ext cx="0" cy="27432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238E5381-4F42-462A-A18B-41591F0D3210}"/>
                  </a:ext>
                </a:extLst>
              </p:cNvPr>
              <p:cNvCxnSpPr/>
              <p:nvPr/>
            </p:nvCxnSpPr>
            <p:spPr>
              <a:xfrm>
                <a:off x="7467600" y="4152900"/>
                <a:ext cx="0" cy="27432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grpSp>
        <p:grpSp>
          <p:nvGrpSpPr>
            <p:cNvPr id="22" name="Group 21">
              <a:extLst>
                <a:ext uri="{FF2B5EF4-FFF2-40B4-BE49-F238E27FC236}">
                  <a16:creationId xmlns:a16="http://schemas.microsoft.com/office/drawing/2014/main" id="{2D260933-9C8C-45EF-AEDF-EDC4094F28C2}"/>
                </a:ext>
              </a:extLst>
            </p:cNvPr>
            <p:cNvGrpSpPr/>
            <p:nvPr/>
          </p:nvGrpSpPr>
          <p:grpSpPr>
            <a:xfrm>
              <a:off x="10396152" y="3897863"/>
              <a:ext cx="6187440" cy="579120"/>
              <a:chOff x="1280160" y="3848100"/>
              <a:chExt cx="6187440" cy="579120"/>
            </a:xfrm>
          </p:grpSpPr>
          <p:cxnSp>
            <p:nvCxnSpPr>
              <p:cNvPr id="25" name="Straight Connector 24">
                <a:extLst>
                  <a:ext uri="{FF2B5EF4-FFF2-40B4-BE49-F238E27FC236}">
                    <a16:creationId xmlns:a16="http://schemas.microsoft.com/office/drawing/2014/main" id="{DE5CBA96-94DF-410C-861B-3ED78B9E066E}"/>
                  </a:ext>
                </a:extLst>
              </p:cNvPr>
              <p:cNvCxnSpPr>
                <a:cxnSpLocks/>
              </p:cNvCxnSpPr>
              <p:nvPr/>
            </p:nvCxnSpPr>
            <p:spPr>
              <a:xfrm>
                <a:off x="1280160" y="4152900"/>
                <a:ext cx="3291840" cy="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E8C15B61-63D9-4FB8-A0F1-8DE2B1808BB5}"/>
                  </a:ext>
                </a:extLst>
              </p:cNvPr>
              <p:cNvCxnSpPr>
                <a:cxnSpLocks/>
              </p:cNvCxnSpPr>
              <p:nvPr/>
            </p:nvCxnSpPr>
            <p:spPr>
              <a:xfrm>
                <a:off x="4520514" y="4152900"/>
                <a:ext cx="2926080" cy="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E4C9657D-7FD2-434B-B2C1-4ABFE87C5B9C}"/>
                  </a:ext>
                </a:extLst>
              </p:cNvPr>
              <p:cNvCxnSpPr/>
              <p:nvPr/>
            </p:nvCxnSpPr>
            <p:spPr>
              <a:xfrm>
                <a:off x="4572000" y="3848100"/>
                <a:ext cx="0" cy="27432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B4972B46-B46C-4F14-9C69-39285F7EA5A4}"/>
                  </a:ext>
                </a:extLst>
              </p:cNvPr>
              <p:cNvCxnSpPr/>
              <p:nvPr/>
            </p:nvCxnSpPr>
            <p:spPr>
              <a:xfrm>
                <a:off x="1295400" y="4152900"/>
                <a:ext cx="0" cy="27432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B002F6BC-FEE2-4420-8BD4-4FF8DEB2B788}"/>
                  </a:ext>
                </a:extLst>
              </p:cNvPr>
              <p:cNvCxnSpPr/>
              <p:nvPr/>
            </p:nvCxnSpPr>
            <p:spPr>
              <a:xfrm>
                <a:off x="7467600" y="4152900"/>
                <a:ext cx="0" cy="27432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grpSp>
        <p:sp>
          <p:nvSpPr>
            <p:cNvPr id="23" name="Rectangle 22">
              <a:extLst>
                <a:ext uri="{FF2B5EF4-FFF2-40B4-BE49-F238E27FC236}">
                  <a16:creationId xmlns:a16="http://schemas.microsoft.com/office/drawing/2014/main" id="{F8F539FD-83DF-40AF-9BDB-66ED863C2385}"/>
                </a:ext>
              </a:extLst>
            </p:cNvPr>
            <p:cNvSpPr/>
            <p:nvPr/>
          </p:nvSpPr>
          <p:spPr>
            <a:xfrm>
              <a:off x="9097938" y="4427220"/>
              <a:ext cx="3266423" cy="3888501"/>
            </a:xfrm>
            <a:prstGeom prst="rect">
              <a:avLst/>
            </a:prstGeom>
            <a:solidFill>
              <a:srgbClr val="FDC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b="1" dirty="0">
                  <a:solidFill>
                    <a:schemeClr val="tx1"/>
                  </a:solidFill>
                </a:rPr>
                <a:t>Hormone</a:t>
              </a:r>
            </a:p>
            <a:p>
              <a:pPr marL="457200" indent="-457200" algn="just">
                <a:lnSpc>
                  <a:spcPct val="150000"/>
                </a:lnSpc>
                <a:buFontTx/>
                <a:buChar char="-"/>
              </a:pPr>
              <a:r>
                <a:rPr lang="en-US" sz="3200" dirty="0">
                  <a:solidFill>
                    <a:schemeClr val="tx1"/>
                  </a:solidFill>
                </a:rPr>
                <a:t>Abscisic acid</a:t>
              </a:r>
            </a:p>
            <a:p>
              <a:pPr marL="457200" indent="-457200" algn="just">
                <a:lnSpc>
                  <a:spcPct val="150000"/>
                </a:lnSpc>
                <a:buFontTx/>
                <a:buChar char="-"/>
              </a:pPr>
              <a:r>
                <a:rPr lang="en-US" sz="3200" dirty="0">
                  <a:solidFill>
                    <a:schemeClr val="tx1"/>
                  </a:solidFill>
                </a:rPr>
                <a:t>Ethylene</a:t>
              </a:r>
            </a:p>
            <a:p>
              <a:pPr algn="just">
                <a:lnSpc>
                  <a:spcPct val="150000"/>
                </a:lnSpc>
              </a:pPr>
              <a:endParaRPr lang="en-US" sz="3200" dirty="0">
                <a:solidFill>
                  <a:schemeClr val="tx1"/>
                </a:solidFill>
              </a:endParaRPr>
            </a:p>
          </p:txBody>
        </p:sp>
        <p:sp>
          <p:nvSpPr>
            <p:cNvPr id="24" name="Rectangle 23">
              <a:extLst>
                <a:ext uri="{FF2B5EF4-FFF2-40B4-BE49-F238E27FC236}">
                  <a16:creationId xmlns:a16="http://schemas.microsoft.com/office/drawing/2014/main" id="{3DA937FE-BF3B-409A-8191-9BB891931D09}"/>
                </a:ext>
              </a:extLst>
            </p:cNvPr>
            <p:cNvSpPr/>
            <p:nvPr/>
          </p:nvSpPr>
          <p:spPr>
            <a:xfrm>
              <a:off x="12844658" y="4476983"/>
              <a:ext cx="5314035" cy="4683942"/>
            </a:xfrm>
            <a:prstGeom prst="rect">
              <a:avLst/>
            </a:prstGeom>
            <a:solidFill>
              <a:srgbClr val="FDC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3200" b="1" dirty="0" err="1">
                  <a:solidFill>
                    <a:schemeClr val="tx1"/>
                  </a:solidFill>
                </a:rPr>
                <a:t>Tác</a:t>
              </a:r>
              <a:r>
                <a:rPr lang="en-US" sz="3200" b="1" dirty="0">
                  <a:solidFill>
                    <a:schemeClr val="tx1"/>
                  </a:solidFill>
                </a:rPr>
                <a:t> </a:t>
              </a:r>
              <a:r>
                <a:rPr lang="en-US" sz="3200" b="1" dirty="0" err="1">
                  <a:solidFill>
                    <a:schemeClr val="tx1"/>
                  </a:solidFill>
                </a:rPr>
                <a:t>động</a:t>
              </a:r>
              <a:endParaRPr lang="en-US" sz="3200" b="1" dirty="0">
                <a:solidFill>
                  <a:schemeClr val="tx1"/>
                </a:solidFill>
              </a:endParaRPr>
            </a:p>
            <a:p>
              <a:pPr marL="457200" indent="-457200" algn="just">
                <a:lnSpc>
                  <a:spcPct val="130000"/>
                </a:lnSpc>
                <a:buFontTx/>
                <a:buChar char="-"/>
              </a:pPr>
              <a:r>
                <a:rPr lang="en-US" sz="3200" dirty="0" err="1">
                  <a:solidFill>
                    <a:schemeClr val="tx1"/>
                  </a:solidFill>
                </a:rPr>
                <a:t>Ức</a:t>
              </a:r>
              <a:r>
                <a:rPr lang="en-US" sz="3200" dirty="0">
                  <a:solidFill>
                    <a:schemeClr val="tx1"/>
                  </a:solidFill>
                </a:rPr>
                <a:t> </a:t>
              </a:r>
              <a:r>
                <a:rPr lang="en-US" sz="3200" dirty="0" err="1">
                  <a:solidFill>
                    <a:schemeClr val="tx1"/>
                  </a:solidFill>
                </a:rPr>
                <a:t>chế</a:t>
              </a:r>
              <a:r>
                <a:rPr lang="en-US" sz="3200" dirty="0">
                  <a:solidFill>
                    <a:schemeClr val="tx1"/>
                  </a:solidFill>
                </a:rPr>
                <a:t> </a:t>
              </a:r>
              <a:r>
                <a:rPr lang="en-US" sz="3200" dirty="0" err="1">
                  <a:solidFill>
                    <a:schemeClr val="tx1"/>
                  </a:solidFill>
                </a:rPr>
                <a:t>các</a:t>
              </a:r>
              <a:r>
                <a:rPr lang="en-US" sz="3200" dirty="0">
                  <a:solidFill>
                    <a:schemeClr val="tx1"/>
                  </a:solidFill>
                </a:rPr>
                <a:t> </a:t>
              </a:r>
              <a:r>
                <a:rPr lang="en-US" sz="3200" dirty="0" err="1">
                  <a:solidFill>
                    <a:schemeClr val="tx1"/>
                  </a:solidFill>
                </a:rPr>
                <a:t>quá</a:t>
              </a:r>
              <a:r>
                <a:rPr lang="en-US" sz="3200" dirty="0">
                  <a:solidFill>
                    <a:schemeClr val="tx1"/>
                  </a:solidFill>
                </a:rPr>
                <a:t> </a:t>
              </a:r>
              <a:r>
                <a:rPr lang="en-US" sz="3200" dirty="0" err="1">
                  <a:solidFill>
                    <a:schemeClr val="tx1"/>
                  </a:solidFill>
                </a:rPr>
                <a:t>trình</a:t>
              </a:r>
              <a:r>
                <a:rPr lang="en-US" sz="3200" dirty="0">
                  <a:solidFill>
                    <a:schemeClr val="tx1"/>
                  </a:solidFill>
                </a:rPr>
                <a:t> </a:t>
              </a:r>
              <a:r>
                <a:rPr lang="en-US" sz="3200" dirty="0" err="1">
                  <a:solidFill>
                    <a:schemeClr val="tx1"/>
                  </a:solidFill>
                </a:rPr>
                <a:t>sinh</a:t>
              </a:r>
              <a:r>
                <a:rPr lang="en-US" sz="3200" dirty="0">
                  <a:solidFill>
                    <a:schemeClr val="tx1"/>
                  </a:solidFill>
                </a:rPr>
                <a:t> </a:t>
              </a:r>
              <a:r>
                <a:rPr lang="en-US" sz="3200" dirty="0" err="1">
                  <a:solidFill>
                    <a:schemeClr val="tx1"/>
                  </a:solidFill>
                </a:rPr>
                <a:t>trưởng</a:t>
              </a:r>
              <a:r>
                <a:rPr lang="en-US" sz="3200" dirty="0">
                  <a:solidFill>
                    <a:schemeClr val="tx1"/>
                  </a:solidFill>
                </a:rPr>
                <a:t>.</a:t>
              </a:r>
            </a:p>
            <a:p>
              <a:pPr marL="457200" indent="-457200" algn="just">
                <a:lnSpc>
                  <a:spcPct val="130000"/>
                </a:lnSpc>
                <a:buFontTx/>
                <a:buChar char="-"/>
              </a:pPr>
              <a:r>
                <a:rPr lang="en-US" sz="3200" dirty="0" err="1">
                  <a:solidFill>
                    <a:schemeClr val="tx1"/>
                  </a:solidFill>
                </a:rPr>
                <a:t>Kích</a:t>
              </a:r>
              <a:r>
                <a:rPr lang="en-US" sz="3200" dirty="0">
                  <a:solidFill>
                    <a:schemeClr val="tx1"/>
                  </a:solidFill>
                </a:rPr>
                <a:t> </a:t>
              </a:r>
              <a:r>
                <a:rPr lang="en-US" sz="3200" dirty="0" err="1">
                  <a:solidFill>
                    <a:schemeClr val="tx1"/>
                  </a:solidFill>
                </a:rPr>
                <a:t>thích</a:t>
              </a:r>
              <a:r>
                <a:rPr lang="en-US" sz="3200" dirty="0">
                  <a:solidFill>
                    <a:schemeClr val="tx1"/>
                  </a:solidFill>
                </a:rPr>
                <a:t> </a:t>
              </a:r>
              <a:r>
                <a:rPr lang="en-US" sz="3200" dirty="0" err="1">
                  <a:solidFill>
                    <a:schemeClr val="tx1"/>
                  </a:solidFill>
                </a:rPr>
                <a:t>sự</a:t>
              </a:r>
              <a:r>
                <a:rPr lang="en-US" sz="3200" dirty="0">
                  <a:solidFill>
                    <a:schemeClr val="tx1"/>
                  </a:solidFill>
                </a:rPr>
                <a:t> </a:t>
              </a:r>
              <a:r>
                <a:rPr lang="en-US" sz="3200" dirty="0" err="1">
                  <a:solidFill>
                    <a:schemeClr val="tx1"/>
                  </a:solidFill>
                </a:rPr>
                <a:t>ngủ</a:t>
              </a:r>
              <a:r>
                <a:rPr lang="en-US" sz="3200" dirty="0">
                  <a:solidFill>
                    <a:schemeClr val="tx1"/>
                  </a:solidFill>
                </a:rPr>
                <a:t> (</a:t>
              </a:r>
              <a:r>
                <a:rPr lang="en-US" sz="3200" dirty="0" err="1">
                  <a:solidFill>
                    <a:schemeClr val="tx1"/>
                  </a:solidFill>
                </a:rPr>
                <a:t>hạt</a:t>
              </a:r>
              <a:r>
                <a:rPr lang="en-US" sz="3200" dirty="0">
                  <a:solidFill>
                    <a:schemeClr val="tx1"/>
                  </a:solidFill>
                </a:rPr>
                <a:t>, </a:t>
              </a:r>
              <a:r>
                <a:rPr lang="en-US" sz="3200" dirty="0" err="1">
                  <a:solidFill>
                    <a:schemeClr val="tx1"/>
                  </a:solidFill>
                </a:rPr>
                <a:t>chồi</a:t>
              </a:r>
              <a:r>
                <a:rPr lang="en-US" sz="3200" dirty="0">
                  <a:solidFill>
                    <a:schemeClr val="tx1"/>
                  </a:solidFill>
                </a:rPr>
                <a:t>) </a:t>
              </a:r>
              <a:r>
                <a:rPr lang="en-US" sz="3200" dirty="0" err="1">
                  <a:solidFill>
                    <a:schemeClr val="tx1"/>
                  </a:solidFill>
                </a:rPr>
                <a:t>và</a:t>
              </a:r>
              <a:r>
                <a:rPr lang="en-US" sz="3200" dirty="0">
                  <a:solidFill>
                    <a:schemeClr val="tx1"/>
                  </a:solidFill>
                </a:rPr>
                <a:t> </a:t>
              </a:r>
              <a:r>
                <a:rPr lang="en-US" sz="3200" dirty="0" err="1">
                  <a:solidFill>
                    <a:schemeClr val="tx1"/>
                  </a:solidFill>
                </a:rPr>
                <a:t>sự</a:t>
              </a:r>
              <a:r>
                <a:rPr lang="en-US" sz="3200" dirty="0">
                  <a:solidFill>
                    <a:schemeClr val="tx1"/>
                  </a:solidFill>
                </a:rPr>
                <a:t> </a:t>
              </a:r>
              <a:r>
                <a:rPr lang="en-US" sz="3200" dirty="0" err="1">
                  <a:solidFill>
                    <a:schemeClr val="tx1"/>
                  </a:solidFill>
                </a:rPr>
                <a:t>rụng</a:t>
              </a:r>
              <a:r>
                <a:rPr lang="en-US" sz="3200" dirty="0">
                  <a:solidFill>
                    <a:schemeClr val="tx1"/>
                  </a:solidFill>
                </a:rPr>
                <a:t> (</a:t>
              </a:r>
              <a:r>
                <a:rPr lang="en-US" sz="3200" dirty="0" err="1">
                  <a:solidFill>
                    <a:schemeClr val="tx1"/>
                  </a:solidFill>
                </a:rPr>
                <a:t>lá</a:t>
              </a:r>
              <a:r>
                <a:rPr lang="en-US" sz="3200" dirty="0">
                  <a:solidFill>
                    <a:schemeClr val="tx1"/>
                  </a:solidFill>
                </a:rPr>
                <a:t>, </a:t>
              </a:r>
              <a:r>
                <a:rPr lang="en-US" sz="3200" dirty="0" err="1">
                  <a:solidFill>
                    <a:schemeClr val="tx1"/>
                  </a:solidFill>
                </a:rPr>
                <a:t>hoa</a:t>
              </a:r>
              <a:r>
                <a:rPr lang="en-US" sz="3200" dirty="0">
                  <a:solidFill>
                    <a:schemeClr val="tx1"/>
                  </a:solidFill>
                </a:rPr>
                <a:t>, </a:t>
              </a:r>
              <a:r>
                <a:rPr lang="en-US" sz="3200" dirty="0" err="1">
                  <a:solidFill>
                    <a:schemeClr val="tx1"/>
                  </a:solidFill>
                </a:rPr>
                <a:t>quả</a:t>
              </a:r>
              <a:r>
                <a:rPr lang="en-US" sz="3200" dirty="0">
                  <a:solidFill>
                    <a:schemeClr val="tx1"/>
                  </a:solidFill>
                </a:rPr>
                <a:t>).</a:t>
              </a:r>
            </a:p>
            <a:p>
              <a:pPr algn="just">
                <a:lnSpc>
                  <a:spcPct val="130000"/>
                </a:lnSpc>
              </a:pPr>
              <a:r>
                <a:rPr lang="en-US" sz="3200" dirty="0" err="1">
                  <a:solidFill>
                    <a:schemeClr val="tx1"/>
                  </a:solidFill>
                </a:rPr>
                <a:t>Kích</a:t>
              </a:r>
              <a:r>
                <a:rPr lang="en-US" sz="3200" dirty="0">
                  <a:solidFill>
                    <a:schemeClr val="tx1"/>
                  </a:solidFill>
                </a:rPr>
                <a:t> </a:t>
              </a:r>
              <a:r>
                <a:rPr lang="en-US" sz="3200" dirty="0" err="1">
                  <a:solidFill>
                    <a:schemeClr val="tx1"/>
                  </a:solidFill>
                </a:rPr>
                <a:t>thích</a:t>
              </a:r>
              <a:r>
                <a:rPr lang="en-US" sz="3200" dirty="0">
                  <a:solidFill>
                    <a:schemeClr val="tx1"/>
                  </a:solidFill>
                </a:rPr>
                <a:t> </a:t>
              </a:r>
              <a:r>
                <a:rPr lang="en-US" sz="3200" dirty="0" err="1">
                  <a:solidFill>
                    <a:schemeClr val="tx1"/>
                  </a:solidFill>
                </a:rPr>
                <a:t>sự</a:t>
              </a:r>
              <a:r>
                <a:rPr lang="en-US" sz="3200" dirty="0">
                  <a:solidFill>
                    <a:schemeClr val="tx1"/>
                  </a:solidFill>
                </a:rPr>
                <a:t> </a:t>
              </a:r>
              <a:r>
                <a:rPr lang="en-US" sz="3200" dirty="0" err="1">
                  <a:solidFill>
                    <a:schemeClr val="tx1"/>
                  </a:solidFill>
                </a:rPr>
                <a:t>chín</a:t>
              </a:r>
              <a:r>
                <a:rPr lang="en-US" sz="3200" dirty="0">
                  <a:solidFill>
                    <a:schemeClr val="tx1"/>
                  </a:solidFill>
                </a:rPr>
                <a:t> </a:t>
              </a:r>
              <a:r>
                <a:rPr lang="en-US" sz="3200" dirty="0" err="1">
                  <a:solidFill>
                    <a:schemeClr val="tx1"/>
                  </a:solidFill>
                </a:rPr>
                <a:t>của</a:t>
              </a:r>
              <a:r>
                <a:rPr lang="en-US" sz="3200" dirty="0">
                  <a:solidFill>
                    <a:schemeClr val="tx1"/>
                  </a:solidFill>
                </a:rPr>
                <a:t> </a:t>
              </a:r>
              <a:r>
                <a:rPr lang="en-US" sz="3200" dirty="0" err="1">
                  <a:solidFill>
                    <a:schemeClr val="tx1"/>
                  </a:solidFill>
                </a:rPr>
                <a:t>quả</a:t>
              </a:r>
              <a:r>
                <a:rPr lang="en-US" sz="3200" dirty="0">
                  <a:solidFill>
                    <a:schemeClr val="tx1"/>
                  </a:solidFill>
                </a:rPr>
                <a:t>.</a:t>
              </a:r>
            </a:p>
          </p:txBody>
        </p:sp>
      </p:grpSp>
      <p:sp>
        <p:nvSpPr>
          <p:cNvPr id="36" name="TextBox 35">
            <a:extLst>
              <a:ext uri="{FF2B5EF4-FFF2-40B4-BE49-F238E27FC236}">
                <a16:creationId xmlns:a16="http://schemas.microsoft.com/office/drawing/2014/main" id="{4F8587AE-9E76-4E9B-8BA4-571C5B60BD7F}"/>
              </a:ext>
            </a:extLst>
          </p:cNvPr>
          <p:cNvSpPr txBox="1"/>
          <p:nvPr/>
        </p:nvSpPr>
        <p:spPr>
          <a:xfrm>
            <a:off x="1270428" y="8971538"/>
            <a:ext cx="17096878" cy="147841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866075177"/>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38379">
            <a:off x="-280372" y="9050257"/>
            <a:ext cx="1728807" cy="3245200"/>
          </a:xfrm>
          <a:prstGeom prst="rect">
            <a:avLst/>
          </a:prstGeom>
        </p:spPr>
      </p:pic>
      <p:sp>
        <p:nvSpPr>
          <p:cNvPr id="8" name="TextBox 7">
            <a:extLst>
              <a:ext uri="{FF2B5EF4-FFF2-40B4-BE49-F238E27FC236}">
                <a16:creationId xmlns:a16="http://schemas.microsoft.com/office/drawing/2014/main" id="{FFA13682-17A0-4A11-B327-009314631CE1}"/>
              </a:ext>
            </a:extLst>
          </p:cNvPr>
          <p:cNvSpPr txBox="1"/>
          <p:nvPr/>
        </p:nvSpPr>
        <p:spPr>
          <a:xfrm>
            <a:off x="791964" y="289115"/>
            <a:ext cx="16704071" cy="677621"/>
          </a:xfrm>
          <a:prstGeom prst="rect">
            <a:avLst/>
          </a:prstGeom>
          <a:noFill/>
        </p:spPr>
        <p:txBody>
          <a:bodyPr wrap="square">
            <a:spAutoFit/>
          </a:bodyPr>
          <a:lstStyle/>
          <a:p>
            <a:pPr algn="just">
              <a:lnSpc>
                <a:spcPct val="130000"/>
              </a:lnSpc>
              <a:defRPr/>
            </a:pPr>
            <a:r>
              <a:rPr kumimoji="0" lang="vi-VN" sz="3200" b="1" i="0" u="none" strike="noStrike" kern="1200" cap="none" spc="0" normalizeH="0" baseline="0" noProof="0" dirty="0">
                <a:ln>
                  <a:noFill/>
                </a:ln>
                <a:solidFill>
                  <a:prstClr val="black"/>
                </a:solidFill>
                <a:effectLst/>
                <a:uLnTx/>
                <a:uFillTx/>
                <a:ea typeface="Times New Roman" panose="02020603050405020304" pitchFamily="18" charset="0"/>
                <a:cs typeface="+mn-cs"/>
              </a:rPr>
              <a:t>Câu </a:t>
            </a:r>
            <a:r>
              <a:rPr kumimoji="0" lang="en-US" sz="3200" b="1" i="0" u="none" strike="noStrike" kern="1200" cap="none" spc="0" normalizeH="0" baseline="0" noProof="0" dirty="0">
                <a:ln>
                  <a:noFill/>
                </a:ln>
                <a:solidFill>
                  <a:prstClr val="black"/>
                </a:solidFill>
                <a:effectLst/>
                <a:uLnTx/>
                <a:uFillTx/>
                <a:ea typeface="Times New Roman" panose="02020603050405020304" pitchFamily="18" charset="0"/>
                <a:cs typeface="+mn-cs"/>
              </a:rPr>
              <a:t>4</a:t>
            </a:r>
            <a:r>
              <a:rPr kumimoji="0" lang="vi-VN" sz="3200" b="1" i="0" u="none" strike="noStrike" kern="1200" cap="none" spc="0" normalizeH="0" baseline="0" noProof="0" dirty="0">
                <a:ln>
                  <a:noFill/>
                </a:ln>
                <a:solidFill>
                  <a:prstClr val="black"/>
                </a:solidFill>
                <a:effectLst/>
                <a:uLnTx/>
                <a:uFillTx/>
                <a:ea typeface="Times New Roman" panose="02020603050405020304" pitchFamily="18" charset="0"/>
                <a:cs typeface="+mn-cs"/>
              </a:rPr>
              <a:t>. </a:t>
            </a:r>
            <a:r>
              <a:rPr lang="vi-VN" sz="3200" dirty="0">
                <a:effectLst/>
                <a:ea typeface="Times New Roman" panose="02020603050405020304" pitchFamily="18" charset="0"/>
              </a:rPr>
              <a:t>Hoàn thành bảng sau về đặc điểm của một số hormone thực vật:</a:t>
            </a:r>
            <a:endParaRPr lang="en-US" sz="3200" dirty="0">
              <a:effectLst/>
              <a:ea typeface="Calibri" panose="020F0502020204030204" pitchFamily="34" charset="0"/>
            </a:endParaRPr>
          </a:p>
        </p:txBody>
      </p:sp>
      <p:graphicFrame>
        <p:nvGraphicFramePr>
          <p:cNvPr id="10" name="Table 9">
            <a:extLst>
              <a:ext uri="{FF2B5EF4-FFF2-40B4-BE49-F238E27FC236}">
                <a16:creationId xmlns:a16="http://schemas.microsoft.com/office/drawing/2014/main" id="{859ACCCA-319D-40F7-AFCF-E1C46A47B09C}"/>
              </a:ext>
            </a:extLst>
          </p:cNvPr>
          <p:cNvGraphicFramePr>
            <a:graphicFrameLocks noGrp="1"/>
          </p:cNvGraphicFramePr>
          <p:nvPr>
            <p:extLst>
              <p:ext uri="{D42A27DB-BD31-4B8C-83A1-F6EECF244321}">
                <p14:modId xmlns:p14="http://schemas.microsoft.com/office/powerpoint/2010/main" val="2343617604"/>
              </p:ext>
            </p:extLst>
          </p:nvPr>
        </p:nvGraphicFramePr>
        <p:xfrm>
          <a:off x="238124" y="1257300"/>
          <a:ext cx="17811750" cy="8401710"/>
        </p:xfrm>
        <a:graphic>
          <a:graphicData uri="http://schemas.openxmlformats.org/drawingml/2006/table">
            <a:tbl>
              <a:tblPr>
                <a:tableStyleId>{5C22544A-7EE6-4342-B048-85BDC9FD1C3A}</a:tableStyleId>
              </a:tblPr>
              <a:tblGrid>
                <a:gridCol w="2174471">
                  <a:extLst>
                    <a:ext uri="{9D8B030D-6E8A-4147-A177-3AD203B41FA5}">
                      <a16:colId xmlns:a16="http://schemas.microsoft.com/office/drawing/2014/main" val="3655324610"/>
                    </a:ext>
                  </a:extLst>
                </a:gridCol>
                <a:gridCol w="1890844">
                  <a:extLst>
                    <a:ext uri="{9D8B030D-6E8A-4147-A177-3AD203B41FA5}">
                      <a16:colId xmlns:a16="http://schemas.microsoft.com/office/drawing/2014/main" val="2857182660"/>
                    </a:ext>
                  </a:extLst>
                </a:gridCol>
                <a:gridCol w="2849835">
                  <a:extLst>
                    <a:ext uri="{9D8B030D-6E8A-4147-A177-3AD203B41FA5}">
                      <a16:colId xmlns:a16="http://schemas.microsoft.com/office/drawing/2014/main" val="1676128108"/>
                    </a:ext>
                  </a:extLst>
                </a:gridCol>
                <a:gridCol w="3393990">
                  <a:extLst>
                    <a:ext uri="{9D8B030D-6E8A-4147-A177-3AD203B41FA5}">
                      <a16:colId xmlns:a16="http://schemas.microsoft.com/office/drawing/2014/main" val="4001598404"/>
                    </a:ext>
                  </a:extLst>
                </a:gridCol>
                <a:gridCol w="2895167">
                  <a:extLst>
                    <a:ext uri="{9D8B030D-6E8A-4147-A177-3AD203B41FA5}">
                      <a16:colId xmlns:a16="http://schemas.microsoft.com/office/drawing/2014/main" val="2021703682"/>
                    </a:ext>
                  </a:extLst>
                </a:gridCol>
                <a:gridCol w="4607443">
                  <a:extLst>
                    <a:ext uri="{9D8B030D-6E8A-4147-A177-3AD203B41FA5}">
                      <a16:colId xmlns:a16="http://schemas.microsoft.com/office/drawing/2014/main" val="2792995163"/>
                    </a:ext>
                  </a:extLst>
                </a:gridCol>
              </a:tblGrid>
              <a:tr h="1534629">
                <a:tc>
                  <a:txBody>
                    <a:bodyPr/>
                    <a:lstStyle/>
                    <a:p>
                      <a:pPr marL="0" marR="0" algn="ctr">
                        <a:lnSpc>
                          <a:spcPct val="150000"/>
                        </a:lnSpc>
                        <a:spcBef>
                          <a:spcPts val="0"/>
                        </a:spcBef>
                        <a:spcAft>
                          <a:spcPts val="0"/>
                        </a:spcAft>
                      </a:pPr>
                      <a:r>
                        <a:rPr lang="vi-VN" sz="2800" b="1" dirty="0">
                          <a:effectLst/>
                          <a:latin typeface="+mn-lt"/>
                        </a:rPr>
                        <a:t>Đặc điểm</a:t>
                      </a:r>
                      <a:endParaRPr lang="en-US" sz="2800" b="1"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algn="ctr">
                        <a:lnSpc>
                          <a:spcPct val="150000"/>
                        </a:lnSpc>
                        <a:spcBef>
                          <a:spcPts val="0"/>
                        </a:spcBef>
                        <a:spcAft>
                          <a:spcPts val="0"/>
                        </a:spcAft>
                      </a:pPr>
                      <a:r>
                        <a:rPr lang="en-US" sz="2800" b="1" dirty="0">
                          <a:effectLst/>
                          <a:latin typeface="+mn-lt"/>
                        </a:rPr>
                        <a:t>Hormone </a:t>
                      </a:r>
                      <a:r>
                        <a:rPr lang="en-US" sz="2800" b="1" dirty="0" err="1">
                          <a:effectLst/>
                          <a:latin typeface="+mn-lt"/>
                        </a:rPr>
                        <a:t>thực</a:t>
                      </a:r>
                      <a:r>
                        <a:rPr lang="en-US" sz="2800" b="1" dirty="0">
                          <a:effectLst/>
                          <a:latin typeface="+mn-lt"/>
                        </a:rPr>
                        <a:t> </a:t>
                      </a:r>
                      <a:r>
                        <a:rPr lang="en-US" sz="2800" b="1" dirty="0" err="1">
                          <a:effectLst/>
                          <a:latin typeface="+mn-lt"/>
                        </a:rPr>
                        <a:t>vật</a:t>
                      </a:r>
                      <a:endParaRPr lang="en-US" sz="2800" b="1"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algn="ctr">
                        <a:lnSpc>
                          <a:spcPct val="150000"/>
                        </a:lnSpc>
                        <a:spcBef>
                          <a:spcPts val="0"/>
                        </a:spcBef>
                        <a:spcAft>
                          <a:spcPts val="0"/>
                        </a:spcAft>
                      </a:pPr>
                      <a:r>
                        <a:rPr lang="en-US" sz="2800" b="1" dirty="0" err="1">
                          <a:effectLst/>
                          <a:latin typeface="+mn-lt"/>
                        </a:rPr>
                        <a:t>Dạng</a:t>
                      </a:r>
                      <a:r>
                        <a:rPr lang="en-US" sz="2800" b="1" dirty="0">
                          <a:effectLst/>
                          <a:latin typeface="+mn-lt"/>
                        </a:rPr>
                        <a:t> </a:t>
                      </a:r>
                      <a:r>
                        <a:rPr lang="en-US" sz="2800" b="1" dirty="0" err="1">
                          <a:effectLst/>
                          <a:latin typeface="+mn-lt"/>
                        </a:rPr>
                        <a:t>chính</a:t>
                      </a:r>
                      <a:endParaRPr lang="en-US" sz="2800" b="1"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algn="ctr">
                        <a:lnSpc>
                          <a:spcPct val="150000"/>
                        </a:lnSpc>
                        <a:spcBef>
                          <a:spcPts val="0"/>
                        </a:spcBef>
                        <a:spcAft>
                          <a:spcPts val="0"/>
                        </a:spcAft>
                      </a:pPr>
                      <a:r>
                        <a:rPr lang="en-US" sz="2800" b="1" dirty="0" err="1">
                          <a:effectLst/>
                          <a:latin typeface="+mn-lt"/>
                          <a:ea typeface="Calibri" panose="020F0502020204030204" pitchFamily="34" charset="0"/>
                        </a:rPr>
                        <a:t>Nơi</a:t>
                      </a:r>
                      <a:r>
                        <a:rPr lang="en-US" sz="2800" b="1" dirty="0">
                          <a:effectLst/>
                          <a:latin typeface="+mn-lt"/>
                          <a:ea typeface="Calibri" panose="020F0502020204030204" pitchFamily="34" charset="0"/>
                        </a:rPr>
                        <a:t> </a:t>
                      </a:r>
                      <a:r>
                        <a:rPr lang="en-US" sz="2800" b="1" dirty="0" err="1">
                          <a:effectLst/>
                          <a:latin typeface="+mn-lt"/>
                          <a:ea typeface="Calibri" panose="020F0502020204030204" pitchFamily="34" charset="0"/>
                        </a:rPr>
                        <a:t>tổng</a:t>
                      </a:r>
                      <a:r>
                        <a:rPr lang="en-US" sz="2800" b="1" dirty="0">
                          <a:effectLst/>
                          <a:latin typeface="+mn-lt"/>
                          <a:ea typeface="Calibri" panose="020F0502020204030204" pitchFamily="34" charset="0"/>
                        </a:rPr>
                        <a:t> </a:t>
                      </a:r>
                      <a:r>
                        <a:rPr lang="en-US" sz="2800" b="1" dirty="0" err="1">
                          <a:effectLst/>
                          <a:latin typeface="+mn-lt"/>
                          <a:ea typeface="Calibri" panose="020F0502020204030204" pitchFamily="34" charset="0"/>
                        </a:rPr>
                        <a:t>hợp</a:t>
                      </a:r>
                      <a:endParaRPr lang="en-US" sz="2800" b="1"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algn="ctr">
                        <a:lnSpc>
                          <a:spcPct val="150000"/>
                        </a:lnSpc>
                        <a:spcBef>
                          <a:spcPts val="0"/>
                        </a:spcBef>
                        <a:spcAft>
                          <a:spcPts val="0"/>
                        </a:spcAft>
                      </a:pPr>
                      <a:r>
                        <a:rPr lang="en-US" sz="2800" b="1" dirty="0" err="1">
                          <a:effectLst/>
                          <a:latin typeface="+mn-lt"/>
                          <a:ea typeface="Calibri" panose="020F0502020204030204" pitchFamily="34" charset="0"/>
                        </a:rPr>
                        <a:t>Vận</a:t>
                      </a:r>
                      <a:r>
                        <a:rPr lang="en-US" sz="2800" b="1" dirty="0">
                          <a:effectLst/>
                          <a:latin typeface="+mn-lt"/>
                          <a:ea typeface="Calibri" panose="020F0502020204030204" pitchFamily="34" charset="0"/>
                        </a:rPr>
                        <a:t> </a:t>
                      </a:r>
                      <a:r>
                        <a:rPr lang="en-US" sz="2800" b="1" dirty="0" err="1">
                          <a:effectLst/>
                          <a:latin typeface="+mn-lt"/>
                          <a:ea typeface="Calibri" panose="020F0502020204030204" pitchFamily="34" charset="0"/>
                        </a:rPr>
                        <a:t>chuyển</a:t>
                      </a:r>
                      <a:endParaRPr lang="en-US" sz="2800" b="1"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algn="ctr">
                        <a:lnSpc>
                          <a:spcPct val="150000"/>
                        </a:lnSpc>
                        <a:spcBef>
                          <a:spcPts val="0"/>
                        </a:spcBef>
                        <a:spcAft>
                          <a:spcPts val="0"/>
                        </a:spcAft>
                      </a:pPr>
                      <a:r>
                        <a:rPr lang="en-US" sz="2800" b="1" dirty="0" err="1">
                          <a:effectLst/>
                          <a:latin typeface="+mn-lt"/>
                          <a:ea typeface="Calibri" panose="020F0502020204030204" pitchFamily="34" charset="0"/>
                        </a:rPr>
                        <a:t>Vai</a:t>
                      </a:r>
                      <a:r>
                        <a:rPr lang="en-US" sz="2800" b="1" dirty="0">
                          <a:effectLst/>
                          <a:latin typeface="+mn-lt"/>
                          <a:ea typeface="Calibri" panose="020F0502020204030204" pitchFamily="34" charset="0"/>
                        </a:rPr>
                        <a:t> </a:t>
                      </a:r>
                      <a:r>
                        <a:rPr lang="en-US" sz="2800" b="1" dirty="0" err="1">
                          <a:effectLst/>
                          <a:latin typeface="+mn-lt"/>
                          <a:ea typeface="Calibri" panose="020F0502020204030204" pitchFamily="34" charset="0"/>
                        </a:rPr>
                        <a:t>trò</a:t>
                      </a:r>
                      <a:r>
                        <a:rPr lang="en-US" sz="2800" b="1" dirty="0">
                          <a:effectLst/>
                          <a:latin typeface="+mn-lt"/>
                          <a:ea typeface="Calibri" panose="020F0502020204030204" pitchFamily="34" charset="0"/>
                        </a:rPr>
                        <a:t> </a:t>
                      </a:r>
                      <a:r>
                        <a:rPr lang="en-US" sz="2800" b="1" dirty="0" err="1">
                          <a:effectLst/>
                          <a:latin typeface="+mn-lt"/>
                          <a:ea typeface="Calibri" panose="020F0502020204030204" pitchFamily="34" charset="0"/>
                        </a:rPr>
                        <a:t>sinh</a:t>
                      </a:r>
                      <a:r>
                        <a:rPr lang="en-US" sz="2800" b="1" dirty="0">
                          <a:effectLst/>
                          <a:latin typeface="+mn-lt"/>
                          <a:ea typeface="Calibri" panose="020F0502020204030204" pitchFamily="34" charset="0"/>
                        </a:rPr>
                        <a:t> </a:t>
                      </a:r>
                      <a:r>
                        <a:rPr lang="en-US" sz="2800" b="1" dirty="0" err="1">
                          <a:effectLst/>
                          <a:latin typeface="+mn-lt"/>
                          <a:ea typeface="Calibri" panose="020F0502020204030204" pitchFamily="34" charset="0"/>
                        </a:rPr>
                        <a:t>lí</a:t>
                      </a:r>
                      <a:r>
                        <a:rPr lang="en-US" sz="2800" b="1" dirty="0">
                          <a:effectLst/>
                          <a:latin typeface="+mn-lt"/>
                          <a:ea typeface="Calibri" panose="020F0502020204030204" pitchFamily="34" charset="0"/>
                        </a:rPr>
                        <a:t> </a:t>
                      </a:r>
                      <a:r>
                        <a:rPr lang="en-US" sz="2800" b="1" dirty="0" err="1">
                          <a:effectLst/>
                          <a:latin typeface="+mn-lt"/>
                          <a:ea typeface="Calibri" panose="020F0502020204030204" pitchFamily="34" charset="0"/>
                        </a:rPr>
                        <a:t>chủ</a:t>
                      </a:r>
                      <a:r>
                        <a:rPr lang="en-US" sz="2800" b="1" dirty="0">
                          <a:effectLst/>
                          <a:latin typeface="+mn-lt"/>
                          <a:ea typeface="Calibri" panose="020F0502020204030204" pitchFamily="34" charset="0"/>
                        </a:rPr>
                        <a:t> </a:t>
                      </a:r>
                      <a:r>
                        <a:rPr lang="en-US" sz="2800" b="1" dirty="0" err="1">
                          <a:effectLst/>
                          <a:latin typeface="+mn-lt"/>
                          <a:ea typeface="Calibri" panose="020F0502020204030204" pitchFamily="34" charset="0"/>
                        </a:rPr>
                        <a:t>yếu</a:t>
                      </a:r>
                      <a:endParaRPr lang="en-US" sz="2800" b="1"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875966079"/>
                  </a:ext>
                </a:extLst>
              </a:tr>
              <a:tr h="1582737">
                <a:tc rowSpan="3">
                  <a:txBody>
                    <a:bodyPr/>
                    <a:lstStyle/>
                    <a:p>
                      <a:pPr marL="0" marR="0" algn="ctr">
                        <a:lnSpc>
                          <a:spcPct val="150000"/>
                        </a:lnSpc>
                        <a:spcBef>
                          <a:spcPts val="0"/>
                        </a:spcBef>
                        <a:spcAft>
                          <a:spcPts val="0"/>
                        </a:spcAft>
                      </a:pPr>
                      <a:r>
                        <a:rPr lang="en-US" sz="2800" b="1" dirty="0" err="1">
                          <a:effectLst/>
                          <a:latin typeface="+mn-lt"/>
                        </a:rPr>
                        <a:t>Kích</a:t>
                      </a:r>
                      <a:r>
                        <a:rPr lang="en-US" sz="2800" b="1" dirty="0">
                          <a:effectLst/>
                          <a:latin typeface="+mn-lt"/>
                        </a:rPr>
                        <a:t> </a:t>
                      </a:r>
                      <a:r>
                        <a:rPr lang="en-US" sz="2800" b="1" dirty="0" err="1">
                          <a:effectLst/>
                          <a:latin typeface="+mn-lt"/>
                        </a:rPr>
                        <a:t>thích</a:t>
                      </a:r>
                      <a:r>
                        <a:rPr lang="en-US" sz="2800" b="1" dirty="0">
                          <a:effectLst/>
                          <a:latin typeface="+mn-lt"/>
                        </a:rPr>
                        <a:t> </a:t>
                      </a:r>
                      <a:r>
                        <a:rPr lang="en-US" sz="2800" b="1" dirty="0" err="1">
                          <a:effectLst/>
                          <a:latin typeface="+mn-lt"/>
                        </a:rPr>
                        <a:t>sinh</a:t>
                      </a:r>
                      <a:r>
                        <a:rPr lang="en-US" sz="2800" b="1" dirty="0">
                          <a:effectLst/>
                          <a:latin typeface="+mn-lt"/>
                        </a:rPr>
                        <a:t> </a:t>
                      </a:r>
                      <a:r>
                        <a:rPr lang="en-US" sz="2800" b="1" dirty="0" err="1">
                          <a:effectLst/>
                          <a:latin typeface="+mn-lt"/>
                        </a:rPr>
                        <a:t>trưởng</a:t>
                      </a:r>
                      <a:endParaRPr lang="en-US" sz="2800" b="1" dirty="0">
                        <a:effectLst/>
                        <a:latin typeface="+mn-lt"/>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2800" dirty="0">
                          <a:effectLst/>
                          <a:latin typeface="+mn-lt"/>
                          <a:ea typeface="Calibri" panose="020F0502020204030204" pitchFamily="34" charset="0"/>
                        </a:rPr>
                        <a:t>Auxin</a:t>
                      </a: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2800" dirty="0" err="1">
                          <a:effectLst/>
                          <a:latin typeface="+mn-lt"/>
                          <a:ea typeface="Calibri" panose="020F0502020204030204" pitchFamily="34" charset="0"/>
                        </a:rPr>
                        <a:t>Indol</a:t>
                      </a:r>
                      <a:r>
                        <a:rPr lang="en-US" sz="2800" dirty="0">
                          <a:effectLst/>
                          <a:latin typeface="+mn-lt"/>
                          <a:ea typeface="Calibri" panose="020F0502020204030204" pitchFamily="34" charset="0"/>
                        </a:rPr>
                        <a:t> – 3 – acetic acid (IAA)</a:t>
                      </a: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2800"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2800"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2800"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8430068"/>
                  </a:ext>
                </a:extLst>
              </a:tr>
              <a:tr h="1582737">
                <a:tc vMerge="1">
                  <a:txBody>
                    <a:bodyPr/>
                    <a:lstStyle/>
                    <a:p>
                      <a:pPr marL="0" marR="0" algn="ctr">
                        <a:lnSpc>
                          <a:spcPct val="150000"/>
                        </a:lnSpc>
                        <a:spcBef>
                          <a:spcPts val="0"/>
                        </a:spcBef>
                        <a:spcAft>
                          <a:spcPts val="0"/>
                        </a:spcAft>
                      </a:pPr>
                      <a:r>
                        <a:rPr lang="vi-VN" sz="3200" b="1" dirty="0">
                          <a:effectLst/>
                        </a:rPr>
                        <a:t>Nơi diễn ra</a:t>
                      </a:r>
                      <a:endParaRPr lang="en-US" sz="3200" b="1" dirty="0">
                        <a:effectLst/>
                        <a:latin typeface="Calibri" panose="020F0502020204030204" pitchFamily="34" charset="0"/>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2800" dirty="0">
                          <a:effectLst/>
                          <a:latin typeface="+mn-lt"/>
                          <a:ea typeface="Calibri" panose="020F0502020204030204" pitchFamily="34" charset="0"/>
                        </a:rPr>
                        <a:t>Gibberellin</a:t>
                      </a: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2800" dirty="0">
                        <a:effectLst/>
                        <a:latin typeface="+mn-lt"/>
                        <a:ea typeface="Calibri" panose="020F0502020204030204" pitchFamily="34" charset="0"/>
                      </a:endParaRPr>
                    </a:p>
                    <a:p>
                      <a:pPr marL="0" marR="0" algn="ctr">
                        <a:lnSpc>
                          <a:spcPct val="150000"/>
                        </a:lnSpc>
                        <a:spcBef>
                          <a:spcPts val="0"/>
                        </a:spcBef>
                        <a:spcAft>
                          <a:spcPts val="0"/>
                        </a:spcAft>
                      </a:pPr>
                      <a:r>
                        <a:rPr lang="en-US" sz="2800" dirty="0" err="1">
                          <a:effectLst/>
                          <a:latin typeface="+mn-lt"/>
                          <a:ea typeface="Calibri" panose="020F0502020204030204" pitchFamily="34" charset="0"/>
                        </a:rPr>
                        <a:t>Gibberelic</a:t>
                      </a:r>
                      <a:r>
                        <a:rPr lang="en-US" sz="2800" dirty="0">
                          <a:effectLst/>
                          <a:latin typeface="+mn-lt"/>
                          <a:ea typeface="Calibri" panose="020F0502020204030204" pitchFamily="34" charset="0"/>
                        </a:rPr>
                        <a:t> acid</a:t>
                      </a: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2800"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2800"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2800"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7438309"/>
                  </a:ext>
                </a:extLst>
              </a:tr>
              <a:tr h="1227298">
                <a:tc vMerge="1">
                  <a:txBody>
                    <a:bodyPr/>
                    <a:lstStyle/>
                    <a:p>
                      <a:pPr marL="0" marR="0" algn="ctr">
                        <a:lnSpc>
                          <a:spcPct val="150000"/>
                        </a:lnSpc>
                        <a:spcBef>
                          <a:spcPts val="0"/>
                        </a:spcBef>
                        <a:spcAft>
                          <a:spcPts val="0"/>
                        </a:spcAft>
                      </a:pPr>
                      <a:endParaRPr lang="en-US" sz="3200" b="1" dirty="0">
                        <a:effectLst/>
                        <a:latin typeface="Calibri" panose="020F0502020204030204" pitchFamily="34" charset="0"/>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2800" dirty="0">
                          <a:effectLst/>
                          <a:latin typeface="+mn-lt"/>
                          <a:ea typeface="Calibri" panose="020F0502020204030204" pitchFamily="34" charset="0"/>
                        </a:rPr>
                        <a:t>Cytokinin</a:t>
                      </a: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2800" dirty="0">
                          <a:effectLst/>
                          <a:latin typeface="+mn-lt"/>
                          <a:ea typeface="Calibri" panose="020F0502020204030204" pitchFamily="34" charset="0"/>
                        </a:rPr>
                        <a:t>Zeatin</a:t>
                      </a: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2800"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2800"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2800"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8085441"/>
                  </a:ext>
                </a:extLst>
              </a:tr>
              <a:tr h="1227298">
                <a:tc rowSpan="2">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b="1" dirty="0" err="1">
                          <a:effectLst/>
                          <a:latin typeface="+mn-lt"/>
                        </a:rPr>
                        <a:t>Ức</a:t>
                      </a:r>
                      <a:r>
                        <a:rPr lang="en-US" sz="2800" b="1" dirty="0">
                          <a:effectLst/>
                          <a:latin typeface="+mn-lt"/>
                        </a:rPr>
                        <a:t> </a:t>
                      </a:r>
                      <a:r>
                        <a:rPr lang="en-US" sz="2800" b="1" dirty="0" err="1">
                          <a:effectLst/>
                          <a:latin typeface="+mn-lt"/>
                        </a:rPr>
                        <a:t>chế</a:t>
                      </a:r>
                      <a:r>
                        <a:rPr lang="en-US" sz="2800" b="1" dirty="0">
                          <a:effectLst/>
                          <a:latin typeface="+mn-lt"/>
                        </a:rPr>
                        <a:t> </a:t>
                      </a:r>
                      <a:r>
                        <a:rPr lang="en-US" sz="2800" b="1" dirty="0" err="1">
                          <a:effectLst/>
                          <a:latin typeface="+mn-lt"/>
                        </a:rPr>
                        <a:t>sinh</a:t>
                      </a:r>
                      <a:r>
                        <a:rPr lang="en-US" sz="2800" b="1" dirty="0">
                          <a:effectLst/>
                          <a:latin typeface="+mn-lt"/>
                        </a:rPr>
                        <a:t> </a:t>
                      </a:r>
                      <a:r>
                        <a:rPr lang="en-US" sz="2800" b="1" dirty="0" err="1">
                          <a:effectLst/>
                          <a:latin typeface="+mn-lt"/>
                        </a:rPr>
                        <a:t>trưởng</a:t>
                      </a:r>
                      <a:endParaRPr lang="en-US" sz="2800" b="1" dirty="0">
                        <a:effectLst/>
                        <a:latin typeface="+mn-lt"/>
                      </a:endParaRPr>
                    </a:p>
                    <a:p>
                      <a:pPr marL="0" marR="0" algn="ctr">
                        <a:lnSpc>
                          <a:spcPct val="150000"/>
                        </a:lnSpc>
                        <a:spcBef>
                          <a:spcPts val="0"/>
                        </a:spcBef>
                        <a:spcAft>
                          <a:spcPts val="0"/>
                        </a:spcAft>
                      </a:pPr>
                      <a:endParaRPr lang="en-US" sz="2800" b="1" dirty="0">
                        <a:effectLst/>
                        <a:latin typeface="+mn-lt"/>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2800" dirty="0">
                          <a:effectLst/>
                          <a:latin typeface="+mn-lt"/>
                          <a:ea typeface="Calibri" panose="020F0502020204030204" pitchFamily="34" charset="0"/>
                        </a:rPr>
                        <a:t>Ethylene</a:t>
                      </a: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2800" dirty="0">
                          <a:effectLst/>
                          <a:latin typeface="+mn-lt"/>
                          <a:ea typeface="Calibri" panose="020F0502020204030204" pitchFamily="34" charset="0"/>
                        </a:rPr>
                        <a:t>Ethylene</a:t>
                      </a: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2800"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2800"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2800"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59294607"/>
                  </a:ext>
                </a:extLst>
              </a:tr>
              <a:tr h="1227298">
                <a:tc vMerge="1">
                  <a:txBody>
                    <a:bodyPr/>
                    <a:lstStyle/>
                    <a:p>
                      <a:pPr marL="0" marR="0" algn="ctr">
                        <a:lnSpc>
                          <a:spcPct val="150000"/>
                        </a:lnSpc>
                        <a:spcBef>
                          <a:spcPts val="0"/>
                        </a:spcBef>
                        <a:spcAft>
                          <a:spcPts val="0"/>
                        </a:spcAft>
                      </a:pPr>
                      <a:endParaRPr lang="en-US" sz="2800" b="1" dirty="0">
                        <a:effectLst/>
                        <a:latin typeface="+mn-lt"/>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2800" dirty="0">
                          <a:effectLst/>
                          <a:latin typeface="+mn-lt"/>
                          <a:ea typeface="Calibri" panose="020F0502020204030204" pitchFamily="34" charset="0"/>
                        </a:rPr>
                        <a:t>Abscisic </a:t>
                      </a:r>
                      <a:r>
                        <a:rPr lang="en-US" sz="2800" dirty="0" err="1">
                          <a:effectLst/>
                          <a:latin typeface="+mn-lt"/>
                          <a:ea typeface="Calibri" panose="020F0502020204030204" pitchFamily="34" charset="0"/>
                        </a:rPr>
                        <a:t>aciid</a:t>
                      </a:r>
                      <a:endParaRPr lang="en-US" sz="2800"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2800" dirty="0">
                          <a:effectLst/>
                          <a:latin typeface="+mn-lt"/>
                          <a:ea typeface="Calibri" panose="020F0502020204030204" pitchFamily="34" charset="0"/>
                        </a:rPr>
                        <a:t>Abscisic acid</a:t>
                      </a: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2800"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2800"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2800"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5136657"/>
                  </a:ext>
                </a:extLst>
              </a:tr>
            </a:tbl>
          </a:graphicData>
        </a:graphic>
      </p:graphicFrame>
    </p:spTree>
    <p:extLst>
      <p:ext uri="{BB962C8B-B14F-4D97-AF65-F5344CB8AC3E}">
        <p14:creationId xmlns:p14="http://schemas.microsoft.com/office/powerpoint/2010/main" val="3982612253"/>
      </p:ext>
    </p:extLst>
  </p:cSld>
  <p:clrMapOvr>
    <a:masterClrMapping/>
  </p:clrMapOvr>
  <p:transition spd="med">
    <p:split orient="vert"/>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38379">
            <a:off x="-280372" y="9050257"/>
            <a:ext cx="1728807" cy="3245200"/>
          </a:xfrm>
          <a:prstGeom prst="rect">
            <a:avLst/>
          </a:prstGeom>
        </p:spPr>
      </p:pic>
      <p:sp>
        <p:nvSpPr>
          <p:cNvPr id="8" name="TextBox 7">
            <a:extLst>
              <a:ext uri="{FF2B5EF4-FFF2-40B4-BE49-F238E27FC236}">
                <a16:creationId xmlns:a16="http://schemas.microsoft.com/office/drawing/2014/main" id="{FFA13682-17A0-4A11-B327-009314631CE1}"/>
              </a:ext>
            </a:extLst>
          </p:cNvPr>
          <p:cNvSpPr txBox="1"/>
          <p:nvPr/>
        </p:nvSpPr>
        <p:spPr>
          <a:xfrm>
            <a:off x="791963" y="21624"/>
            <a:ext cx="16704071" cy="4974760"/>
          </a:xfrm>
          <a:prstGeom prst="rect">
            <a:avLst/>
          </a:prstGeom>
          <a:noFill/>
        </p:spPr>
        <p:txBody>
          <a:bodyPr wrap="square">
            <a:spAutoFit/>
          </a:bodyPr>
          <a:lstStyle/>
          <a:p>
            <a:pPr algn="just">
              <a:lnSpc>
                <a:spcPct val="130000"/>
              </a:lnSpc>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Câu </a:t>
            </a:r>
            <a:r>
              <a:rPr kumimoji="0" lang="en-US" sz="3200" b="1" i="0" u="none" strike="noStrike" kern="1200" cap="none" spc="0" normalizeH="0" baseline="0" noProof="0" dirty="0">
                <a:ln>
                  <a:noFill/>
                </a:ln>
                <a:solidFill>
                  <a:prstClr val="black"/>
                </a:solidFill>
                <a:effectLst/>
                <a:uLnTx/>
                <a:uFillTx/>
                <a:latin typeface="Arial" panose="020B0604020202020204"/>
                <a:ea typeface="Times New Roman" panose="02020603050405020304" pitchFamily="18" charset="0"/>
                <a:cs typeface="+mn-cs"/>
              </a:rPr>
              <a:t>5</a:t>
            </a: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lang="vi-VN" sz="3200" dirty="0">
                <a:effectLst/>
                <a:ea typeface="Times New Roman" panose="02020603050405020304" pitchFamily="18" charset="0"/>
              </a:rPr>
              <a:t>Sự sinh trưởng, phát triển ở thực vật diễn ra như thế nào khi chịu tác động cùng lúc của nhiều hormone?</a:t>
            </a:r>
            <a:endParaRPr lang="en-US" sz="3200" dirty="0">
              <a:effectLst/>
              <a:ea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Arial" panose="020B0604020202020204"/>
                <a:ea typeface="Times New Roman" panose="02020603050405020304" pitchFamily="18" charset="0"/>
                <a:cs typeface="+mn-cs"/>
              </a:rPr>
              <a:t>……………………………………………………………………………………………………………………………………………………………………………………………………………………………………………………………………………………………………………………………………………………………………………………………………………………………………………………………………………………………………………………………………………………..</a:t>
            </a:r>
          </a:p>
        </p:txBody>
      </p:sp>
      <p:sp>
        <p:nvSpPr>
          <p:cNvPr id="6" name="TextBox 5">
            <a:extLst>
              <a:ext uri="{FF2B5EF4-FFF2-40B4-BE49-F238E27FC236}">
                <a16:creationId xmlns:a16="http://schemas.microsoft.com/office/drawing/2014/main" id="{B8AF3CF8-DE94-49B4-866B-21ED5456D3A7}"/>
              </a:ext>
            </a:extLst>
          </p:cNvPr>
          <p:cNvSpPr txBox="1"/>
          <p:nvPr/>
        </p:nvSpPr>
        <p:spPr>
          <a:xfrm>
            <a:off x="816677" y="5217641"/>
            <a:ext cx="16704071" cy="4433073"/>
          </a:xfrm>
          <a:prstGeom prst="rect">
            <a:avLst/>
          </a:prstGeom>
          <a:noFill/>
        </p:spPr>
        <p:txBody>
          <a:bodyPr wrap="square">
            <a:spAutoFit/>
          </a:bodyPr>
          <a:lstStyle/>
          <a:p>
            <a:pPr marL="0" marR="0" algn="just">
              <a:lnSpc>
                <a:spcPct val="150000"/>
              </a:lnSpc>
              <a:spcBef>
                <a:spcPts val="0"/>
              </a:spcBef>
              <a:spcAft>
                <a:spcPts val="0"/>
              </a:spcAft>
            </a:pPr>
            <a:r>
              <a:rPr kumimoji="0" lang="vi-VN" sz="3200" b="1" i="0" u="none" strike="noStrike" kern="1200" cap="none" spc="0" normalizeH="0" baseline="0" noProof="0" dirty="0">
                <a:ln>
                  <a:noFill/>
                </a:ln>
                <a:solidFill>
                  <a:prstClr val="black"/>
                </a:solidFill>
                <a:effectLst/>
                <a:uLnTx/>
                <a:uFillTx/>
                <a:ea typeface="Times New Roman" panose="02020603050405020304" pitchFamily="18" charset="0"/>
                <a:cs typeface="+mn-cs"/>
              </a:rPr>
              <a:t>Câu </a:t>
            </a:r>
            <a:r>
              <a:rPr kumimoji="0" lang="en-US" sz="3200" b="1" i="0" u="none" strike="noStrike" kern="1200" cap="none" spc="0" normalizeH="0" baseline="0" noProof="0" dirty="0">
                <a:ln>
                  <a:noFill/>
                </a:ln>
                <a:solidFill>
                  <a:prstClr val="black"/>
                </a:solidFill>
                <a:effectLst/>
                <a:uLnTx/>
                <a:uFillTx/>
                <a:ea typeface="Times New Roman" panose="02020603050405020304" pitchFamily="18" charset="0"/>
                <a:cs typeface="+mn-cs"/>
              </a:rPr>
              <a:t>6</a:t>
            </a:r>
            <a:r>
              <a:rPr kumimoji="0" lang="vi-VN" sz="3200" b="1" i="0" u="none" strike="noStrike" kern="1200" cap="none" spc="0" normalizeH="0" baseline="0" noProof="0" dirty="0">
                <a:ln>
                  <a:noFill/>
                </a:ln>
                <a:solidFill>
                  <a:prstClr val="black"/>
                </a:solidFill>
                <a:effectLst/>
                <a:uLnTx/>
                <a:uFillTx/>
                <a:ea typeface="Times New Roman" panose="02020603050405020304" pitchFamily="18" charset="0"/>
                <a:cs typeface="+mn-cs"/>
              </a:rPr>
              <a:t>. </a:t>
            </a:r>
            <a:r>
              <a:rPr lang="vi-VN" sz="3200" dirty="0">
                <a:effectLst/>
                <a:ea typeface="Times New Roman" panose="02020603050405020304" pitchFamily="18" charset="0"/>
              </a:rPr>
              <a:t>Trong cơ thể thực vật có những loại tương quan hormone nào? Lấy ví dụ.</a:t>
            </a:r>
            <a:endParaRPr lang="en-US" sz="3200" dirty="0">
              <a:effectLst/>
              <a:ea typeface="Calibri" panose="020F050202020403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ea typeface="Times New Roman" panose="02020603050405020304" pitchFamily="18" charset="0"/>
                <a:cs typeface="+mn-cs"/>
              </a:rPr>
              <a:t>……………………………………………………………………………………………………………………………………………………………………………………………………………………………………………………………………………………………………………………………………………………………………………………………………………………………………………………………………………………………………………………………………………………..</a:t>
            </a:r>
          </a:p>
        </p:txBody>
      </p:sp>
    </p:spTree>
    <p:extLst>
      <p:ext uri="{BB962C8B-B14F-4D97-AF65-F5344CB8AC3E}">
        <p14:creationId xmlns:p14="http://schemas.microsoft.com/office/powerpoint/2010/main" val="2685715902"/>
      </p:ext>
    </p:extLst>
  </p:cSld>
  <p:clrMapOvr>
    <a:masterClrMapping/>
  </p:clrMapOvr>
  <p:transition spd="med">
    <p:random/>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38379">
            <a:off x="-280372" y="9050257"/>
            <a:ext cx="1728807" cy="3245200"/>
          </a:xfrm>
          <a:prstGeom prst="rect">
            <a:avLst/>
          </a:prstGeom>
        </p:spPr>
      </p:pic>
      <p:sp>
        <p:nvSpPr>
          <p:cNvPr id="8" name="TextBox 7">
            <a:extLst>
              <a:ext uri="{FF2B5EF4-FFF2-40B4-BE49-F238E27FC236}">
                <a16:creationId xmlns:a16="http://schemas.microsoft.com/office/drawing/2014/main" id="{FFA13682-17A0-4A11-B327-009314631CE1}"/>
              </a:ext>
            </a:extLst>
          </p:cNvPr>
          <p:cNvSpPr txBox="1"/>
          <p:nvPr/>
        </p:nvSpPr>
        <p:spPr>
          <a:xfrm>
            <a:off x="791963" y="21624"/>
            <a:ext cx="16704071" cy="4433073"/>
          </a:xfrm>
          <a:prstGeom prst="rect">
            <a:avLst/>
          </a:prstGeom>
          <a:noFill/>
        </p:spPr>
        <p:txBody>
          <a:bodyPr wrap="square">
            <a:spAutoFit/>
          </a:bodyPr>
          <a:lstStyle/>
          <a:p>
            <a:pPr marL="0" marR="0" algn="just">
              <a:lnSpc>
                <a:spcPct val="150000"/>
              </a:lnSpc>
              <a:spcBef>
                <a:spcPts val="0"/>
              </a:spcBef>
              <a:spcAft>
                <a:spcPts val="0"/>
              </a:spcAft>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Câu </a:t>
            </a:r>
            <a:r>
              <a:rPr kumimoji="0" lang="en-US" sz="3200" b="1" i="0" u="none" strike="noStrike" kern="1200" cap="none" spc="0" normalizeH="0" baseline="0" noProof="0" dirty="0">
                <a:ln>
                  <a:noFill/>
                </a:ln>
                <a:solidFill>
                  <a:prstClr val="black"/>
                </a:solidFill>
                <a:effectLst/>
                <a:uLnTx/>
                <a:uFillTx/>
                <a:latin typeface="Arial" panose="020B0604020202020204"/>
                <a:ea typeface="Times New Roman" panose="02020603050405020304" pitchFamily="18" charset="0"/>
                <a:cs typeface="+mn-cs"/>
              </a:rPr>
              <a:t>7</a:t>
            </a: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lang="vi-VN" sz="3200" dirty="0">
                <a:effectLst/>
                <a:ea typeface="Times New Roman" panose="02020603050405020304" pitchFamily="18" charset="0"/>
              </a:rPr>
              <a:t>Sử dụng hormone thực vật trong sản xuất đem lại lợi ích gì? </a:t>
            </a:r>
            <a:endParaRPr lang="en-US" sz="3200" dirty="0">
              <a:effectLst/>
              <a:ea typeface="Calibri" panose="020F050202020403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Arial" panose="020B0604020202020204"/>
                <a:ea typeface="Times New Roman" panose="02020603050405020304" pitchFamily="18" charset="0"/>
                <a:cs typeface="+mn-cs"/>
              </a:rPr>
              <a:t>……………………………………………………………………………………………………………………………………………………………………………………………………………………………………………………………………………………………………………………………………………………………………………………………………………………………………………………………………………………………………………………………………………………..</a:t>
            </a:r>
          </a:p>
        </p:txBody>
      </p:sp>
      <p:sp>
        <p:nvSpPr>
          <p:cNvPr id="6" name="TextBox 5">
            <a:extLst>
              <a:ext uri="{FF2B5EF4-FFF2-40B4-BE49-F238E27FC236}">
                <a16:creationId xmlns:a16="http://schemas.microsoft.com/office/drawing/2014/main" id="{B8AF3CF8-DE94-49B4-866B-21ED5456D3A7}"/>
              </a:ext>
            </a:extLst>
          </p:cNvPr>
          <p:cNvSpPr txBox="1"/>
          <p:nvPr/>
        </p:nvSpPr>
        <p:spPr>
          <a:xfrm>
            <a:off x="816677" y="5217641"/>
            <a:ext cx="16704071" cy="5171737"/>
          </a:xfrm>
          <a:prstGeom prst="rect">
            <a:avLst/>
          </a:prstGeom>
          <a:noFill/>
        </p:spPr>
        <p:txBody>
          <a:bodyPr wrap="square">
            <a:spAutoFit/>
          </a:bodyPr>
          <a:lstStyle/>
          <a:p>
            <a:pPr marL="0" marR="0" algn="just">
              <a:lnSpc>
                <a:spcPct val="150000"/>
              </a:lnSpc>
              <a:spcBef>
                <a:spcPts val="0"/>
              </a:spcBef>
              <a:spcAft>
                <a:spcPts val="0"/>
              </a:spcAft>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Câu </a:t>
            </a:r>
            <a:r>
              <a:rPr kumimoji="0" lang="en-US" sz="3200" b="1" i="0" u="none" strike="noStrike" kern="1200" cap="none" spc="0" normalizeH="0" baseline="0" noProof="0" dirty="0">
                <a:ln>
                  <a:noFill/>
                </a:ln>
                <a:solidFill>
                  <a:prstClr val="black"/>
                </a:solidFill>
                <a:effectLst/>
                <a:uLnTx/>
                <a:uFillTx/>
                <a:latin typeface="Arial" panose="020B0604020202020204"/>
                <a:ea typeface="Times New Roman" panose="02020603050405020304" pitchFamily="18" charset="0"/>
                <a:cs typeface="+mn-cs"/>
              </a:rPr>
              <a:t>8</a:t>
            </a: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lang="vi-VN" sz="3200" dirty="0">
                <a:effectLst/>
                <a:ea typeface="Times New Roman" panose="02020603050405020304" pitchFamily="18" charset="0"/>
              </a:rPr>
              <a:t>Việc sử dụng hormone thực vật hoặc chất điều hòa sinh trưởng cần chú ý những nguyên tắc nào?</a:t>
            </a:r>
            <a:endParaRPr lang="en-US" sz="3200" dirty="0">
              <a:effectLst/>
              <a:ea typeface="Calibri" panose="020F050202020403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Arial" panose="020B0604020202020204"/>
                <a:ea typeface="Times New Roman" panose="02020603050405020304" pitchFamily="18" charset="0"/>
                <a:cs typeface="+mn-cs"/>
              </a:rPr>
              <a:t>……………………………………………………………………………………………………………………………………………………………………………………………………………………………………………………………………………………………………………………………………………………………………………………………………………………………………………………………………………………………………………………………………………………..</a:t>
            </a:r>
          </a:p>
        </p:txBody>
      </p:sp>
    </p:spTree>
    <p:extLst>
      <p:ext uri="{BB962C8B-B14F-4D97-AF65-F5344CB8AC3E}">
        <p14:creationId xmlns:p14="http://schemas.microsoft.com/office/powerpoint/2010/main" val="1020007368"/>
      </p:ext>
    </p:extLst>
  </p:cSld>
  <p:clrMapOvr>
    <a:masterClrMapping/>
  </p:clrMapOvr>
  <p:transition spd="med">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134803" y="-3976554"/>
            <a:ext cx="10419473" cy="18240108"/>
          </a:xfrm>
          <a:prstGeom prst="roundRect">
            <a:avLst/>
          </a:prstGeom>
          <a:solidFill>
            <a:srgbClr val="FFFFFF"/>
          </a:solidFill>
        </p:spPr>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216771">
            <a:off x="16657021" y="658893"/>
            <a:ext cx="1920183" cy="893758"/>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2256"/>
          <a:stretch>
            <a:fillRect/>
          </a:stretch>
        </p:blipFill>
        <p:spPr>
          <a:xfrm>
            <a:off x="7766242" y="-2781500"/>
            <a:ext cx="8057164" cy="2781499"/>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99503" y="9422834"/>
            <a:ext cx="2133484" cy="2380155"/>
          </a:xfrm>
          <a:prstGeom prst="rect">
            <a:avLst/>
          </a:prstGeom>
        </p:spPr>
      </p:pic>
      <p:sp>
        <p:nvSpPr>
          <p:cNvPr id="19" name="TextBox 18">
            <a:extLst>
              <a:ext uri="{FF2B5EF4-FFF2-40B4-BE49-F238E27FC236}">
                <a16:creationId xmlns:a16="http://schemas.microsoft.com/office/drawing/2014/main" id="{DC5F39E6-9F71-4DB2-8990-94C8EAC6FABD}"/>
              </a:ext>
            </a:extLst>
          </p:cNvPr>
          <p:cNvSpPr txBox="1"/>
          <p:nvPr/>
        </p:nvSpPr>
        <p:spPr>
          <a:xfrm>
            <a:off x="6057900" y="182388"/>
            <a:ext cx="61722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Arial" panose="020B0604020202020204"/>
                <a:ea typeface="+mn-ea"/>
                <a:cs typeface="+mn-cs"/>
              </a:rPr>
              <a:t>PHIẾU HỌC TẬP SỐ 2</a:t>
            </a:r>
          </a:p>
        </p:txBody>
      </p:sp>
      <p:sp>
        <p:nvSpPr>
          <p:cNvPr id="25" name="TextBox 24">
            <a:extLst>
              <a:ext uri="{FF2B5EF4-FFF2-40B4-BE49-F238E27FC236}">
                <a16:creationId xmlns:a16="http://schemas.microsoft.com/office/drawing/2014/main" id="{70407477-C83B-49DB-A49E-10E97B723372}"/>
              </a:ext>
            </a:extLst>
          </p:cNvPr>
          <p:cNvSpPr txBox="1"/>
          <p:nvPr/>
        </p:nvSpPr>
        <p:spPr>
          <a:xfrm>
            <a:off x="2482562" y="816721"/>
            <a:ext cx="14024898" cy="82067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Hormone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thực</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vật</a:t>
            </a:r>
            <a:endParaRPr kumimoji="0" lang="en-US" sz="36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mn-cs"/>
            </a:endParaRPr>
          </a:p>
        </p:txBody>
      </p:sp>
      <p:sp>
        <p:nvSpPr>
          <p:cNvPr id="28" name="TextBox 27">
            <a:extLst>
              <a:ext uri="{FF2B5EF4-FFF2-40B4-BE49-F238E27FC236}">
                <a16:creationId xmlns:a16="http://schemas.microsoft.com/office/drawing/2014/main" id="{E46EB03D-9716-4020-8334-2A4931E1D754}"/>
              </a:ext>
            </a:extLst>
          </p:cNvPr>
          <p:cNvSpPr txBox="1"/>
          <p:nvPr/>
        </p:nvSpPr>
        <p:spPr>
          <a:xfrm>
            <a:off x="934480" y="1404024"/>
            <a:ext cx="16419040" cy="73975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Câu 1. </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Hormone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thực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vật</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là</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gì?</a:t>
            </a:r>
            <a:endParaRPr kumimoji="0" lang="en-US" sz="32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mn-cs"/>
            </a:endParaRPr>
          </a:p>
        </p:txBody>
      </p:sp>
      <p:sp>
        <p:nvSpPr>
          <p:cNvPr id="29" name="TextBox 28">
            <a:extLst>
              <a:ext uri="{FF2B5EF4-FFF2-40B4-BE49-F238E27FC236}">
                <a16:creationId xmlns:a16="http://schemas.microsoft.com/office/drawing/2014/main" id="{43131DC5-2561-4618-B43B-CEE0464EBBE1}"/>
              </a:ext>
            </a:extLst>
          </p:cNvPr>
          <p:cNvSpPr txBox="1"/>
          <p:nvPr/>
        </p:nvSpPr>
        <p:spPr>
          <a:xfrm>
            <a:off x="889718" y="5085775"/>
            <a:ext cx="16419040" cy="73975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Câu 2. </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Quan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sát</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hình</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16.5,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nêu</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vai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trò</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của</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hormone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thực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vật</a:t>
            </a:r>
            <a:endParaRPr kumimoji="0" lang="en-US" sz="32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mn-cs"/>
            </a:endParaRPr>
          </a:p>
        </p:txBody>
      </p:sp>
      <p:sp>
        <p:nvSpPr>
          <p:cNvPr id="3" name="TextBox 2">
            <a:extLst>
              <a:ext uri="{FF2B5EF4-FFF2-40B4-BE49-F238E27FC236}">
                <a16:creationId xmlns:a16="http://schemas.microsoft.com/office/drawing/2014/main" id="{05D0EEA8-A6A7-4EC1-A45D-87ADB23A9376}"/>
              </a:ext>
            </a:extLst>
          </p:cNvPr>
          <p:cNvSpPr txBox="1"/>
          <p:nvPr/>
        </p:nvSpPr>
        <p:spPr>
          <a:xfrm>
            <a:off x="889718" y="2000744"/>
            <a:ext cx="15753319" cy="3226589"/>
          </a:xfrm>
          <a:prstGeom prst="rect">
            <a:avLst/>
          </a:prstGeom>
          <a:noFill/>
        </p:spPr>
        <p:txBody>
          <a:bodyPr wrap="square" rtlCol="0">
            <a:spAutoFit/>
          </a:bodyPr>
          <a:lstStyle/>
          <a:p>
            <a:pPr algn="just">
              <a:lnSpc>
                <a:spcPct val="130000"/>
              </a:lnSpc>
            </a:pPr>
            <a:r>
              <a:rPr lang="vi-VN" sz="3200" i="1" dirty="0">
                <a:solidFill>
                  <a:srgbClr val="0070C0"/>
                </a:solidFill>
              </a:rPr>
              <a:t>- Hormone thực vật (phytohormone) là các chất hữu cơ hình thành từ quá trình trao đổi chất trong cơ thể thực vật, với liệu lượng rất nhỏ có tác động điều tiết các quá trình sinh trưởng, phát triển của cơ thể thực vật. </a:t>
            </a:r>
            <a:endParaRPr lang="en-US" sz="3200" dirty="0">
              <a:solidFill>
                <a:srgbClr val="0070C0"/>
              </a:solidFill>
            </a:endParaRPr>
          </a:p>
          <a:p>
            <a:pPr algn="just">
              <a:lnSpc>
                <a:spcPct val="130000"/>
              </a:lnSpc>
            </a:pPr>
            <a:r>
              <a:rPr lang="vi-VN" sz="3200" i="1" dirty="0">
                <a:solidFill>
                  <a:srgbClr val="0070C0"/>
                </a:solidFill>
              </a:rPr>
              <a:t>- Hormone thực vật được tổng hợp tại một nơi và điều tiết hoạt động của tế bào, mô, cơ quan ở nơi khác.</a:t>
            </a:r>
            <a:endParaRPr lang="en-US" sz="3200" dirty="0">
              <a:solidFill>
                <a:srgbClr val="0070C0"/>
              </a:solidFill>
            </a:endParaRPr>
          </a:p>
        </p:txBody>
      </p:sp>
      <p:sp>
        <p:nvSpPr>
          <p:cNvPr id="12" name="TextBox 11">
            <a:extLst>
              <a:ext uri="{FF2B5EF4-FFF2-40B4-BE49-F238E27FC236}">
                <a16:creationId xmlns:a16="http://schemas.microsoft.com/office/drawing/2014/main" id="{AB4BE41B-808E-4A4C-B49A-0F893E232BF1}"/>
              </a:ext>
            </a:extLst>
          </p:cNvPr>
          <p:cNvSpPr txBox="1"/>
          <p:nvPr/>
        </p:nvSpPr>
        <p:spPr>
          <a:xfrm>
            <a:off x="850588" y="5824053"/>
            <a:ext cx="16449932" cy="4506939"/>
          </a:xfrm>
          <a:prstGeom prst="rect">
            <a:avLst/>
          </a:prstGeom>
          <a:noFill/>
        </p:spPr>
        <p:txBody>
          <a:bodyPr wrap="square" rtlCol="0">
            <a:spAutoFit/>
          </a:bodyPr>
          <a:lstStyle/>
          <a:p>
            <a:pPr algn="just">
              <a:lnSpc>
                <a:spcPct val="130000"/>
              </a:lnSpc>
            </a:pPr>
            <a:r>
              <a:rPr lang="vi-VN" sz="3200" i="1" dirty="0">
                <a:solidFill>
                  <a:srgbClr val="0070C0"/>
                </a:solidFill>
              </a:rPr>
              <a:t>Hormone thực vật có vai trò chủ đạo trong điều tiết các quá trình sinh trưởng, phát triển và phản ứng thích nghi của thực vật đối với môi trường:</a:t>
            </a:r>
            <a:endParaRPr lang="en-US" sz="3200" dirty="0">
              <a:solidFill>
                <a:srgbClr val="0070C0"/>
              </a:solidFill>
            </a:endParaRPr>
          </a:p>
          <a:p>
            <a:pPr algn="just">
              <a:lnSpc>
                <a:spcPct val="130000"/>
              </a:lnSpc>
            </a:pPr>
            <a:r>
              <a:rPr lang="vi-VN" sz="3200" i="1" dirty="0">
                <a:solidFill>
                  <a:srgbClr val="0070C0"/>
                </a:solidFill>
              </a:rPr>
              <a:t>- Điều tiết sự phân chia, kéo dài và phân hóa tế bào → điều tiết sự sinh trưởng của mô phân sinh, sự phát triển của phôi, sự nảy mầm của hạt, sinh trưởng của thân, phát triển của hoa, quả.</a:t>
            </a:r>
            <a:endParaRPr lang="en-US" sz="3200" dirty="0">
              <a:solidFill>
                <a:srgbClr val="0070C0"/>
              </a:solidFill>
            </a:endParaRPr>
          </a:p>
          <a:p>
            <a:pPr algn="just">
              <a:lnSpc>
                <a:spcPct val="130000"/>
              </a:lnSpc>
            </a:pPr>
            <a:r>
              <a:rPr lang="vi-VN" sz="3200" i="1" dirty="0">
                <a:solidFill>
                  <a:srgbClr val="0070C0"/>
                </a:solidFill>
              </a:rPr>
              <a:t>- Điều tiết phản ứng với tác nhân kích thích vô sinh và hữu sinh của môi trường.</a:t>
            </a:r>
            <a:endParaRPr lang="en-US" sz="3200" dirty="0">
              <a:solidFill>
                <a:srgbClr val="0070C0"/>
              </a:solidFill>
            </a:endParaRPr>
          </a:p>
          <a:p>
            <a:pPr algn="just">
              <a:lnSpc>
                <a:spcPct val="130000"/>
              </a:lnSpc>
            </a:pPr>
            <a:r>
              <a:rPr lang="vi-VN" sz="3200" i="1" dirty="0">
                <a:solidFill>
                  <a:srgbClr val="0070C0"/>
                </a:solidFill>
              </a:rPr>
              <a:t>- Điều tiết sự biểu hiện gene và hoạt tính enzyme, tác động đến hoạt tính màng tế bào.</a:t>
            </a:r>
            <a:endParaRPr lang="en-US" sz="3200" dirty="0">
              <a:solidFill>
                <a:srgbClr val="0070C0"/>
              </a:solidFill>
            </a:endParaRPr>
          </a:p>
        </p:txBody>
      </p:sp>
    </p:spTree>
    <p:extLst>
      <p:ext uri="{BB962C8B-B14F-4D97-AF65-F5344CB8AC3E}">
        <p14:creationId xmlns:p14="http://schemas.microsoft.com/office/powerpoint/2010/main" val="301635430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 calcmode="lin" valueType="num">
                                      <p:cBhvr additive="base">
                                        <p:cTn id="2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 presetClass="entr" presetSubtype="4" fill="hold" grpId="0" nodeType="afterEffect">
                                  <p:stCondLst>
                                    <p:cond delay="0"/>
                                  </p:stCondLst>
                                  <p:childTnLst>
                                    <p:set>
                                      <p:cBhvr>
                                        <p:cTn id="27" dur="1" fill="hold">
                                          <p:stCondLst>
                                            <p:cond delay="0"/>
                                          </p:stCondLst>
                                        </p:cTn>
                                        <p:tgtEl>
                                          <p:spTgt spid="12">
                                            <p:txEl>
                                              <p:pRg st="2" end="2"/>
                                            </p:txEl>
                                          </p:spTgt>
                                        </p:tgtEl>
                                        <p:attrNameLst>
                                          <p:attrName>style.visibility</p:attrName>
                                        </p:attrNameLst>
                                      </p:cBhvr>
                                      <p:to>
                                        <p:strVal val="visible"/>
                                      </p:to>
                                    </p:set>
                                    <p:anim calcmode="lin" valueType="num">
                                      <p:cBhvr additive="base">
                                        <p:cTn id="28"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 presetClass="entr" presetSubtype="4" fill="hold" grpId="0" nodeType="afterEffect">
                                  <p:stCondLst>
                                    <p:cond delay="0"/>
                                  </p:stCondLst>
                                  <p:childTnLst>
                                    <p:set>
                                      <p:cBhvr>
                                        <p:cTn id="32" dur="1" fill="hold">
                                          <p:stCondLst>
                                            <p:cond delay="0"/>
                                          </p:stCondLst>
                                        </p:cTn>
                                        <p:tgtEl>
                                          <p:spTgt spid="12">
                                            <p:txEl>
                                              <p:pRg st="3" end="3"/>
                                            </p:txEl>
                                          </p:spTgt>
                                        </p:tgtEl>
                                        <p:attrNameLst>
                                          <p:attrName>style.visibility</p:attrName>
                                        </p:attrNameLst>
                                      </p:cBhvr>
                                      <p:to>
                                        <p:strVal val="visible"/>
                                      </p:to>
                                    </p:set>
                                    <p:anim calcmode="lin" valueType="num">
                                      <p:cBhvr additive="base">
                                        <p:cTn id="33"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2" name="AutoShape 2"/>
          <p:cNvSpPr/>
          <p:nvPr/>
        </p:nvSpPr>
        <p:spPr>
          <a:xfrm rot="-5400000">
            <a:off x="4289985" y="-4289987"/>
            <a:ext cx="10551944" cy="19131917"/>
          </a:xfrm>
          <a:prstGeom prst="rect">
            <a:avLst/>
          </a:prstGeom>
          <a:solidFill>
            <a:srgbClr val="FFFFFF"/>
          </a:solidFill>
        </p:spPr>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16771">
            <a:off x="17407215" y="133158"/>
            <a:ext cx="1920183" cy="893758"/>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72256"/>
          <a:stretch>
            <a:fillRect/>
          </a:stretch>
        </p:blipFill>
        <p:spPr>
          <a:xfrm>
            <a:off x="7766242" y="-2781500"/>
            <a:ext cx="8057164" cy="2781499"/>
          </a:xfrm>
          <a:prstGeom prst="rect">
            <a:avLst/>
          </a:prstGeom>
        </p:spPr>
      </p:pic>
      <p:sp>
        <p:nvSpPr>
          <p:cNvPr id="28" name="TextBox 27">
            <a:extLst>
              <a:ext uri="{FF2B5EF4-FFF2-40B4-BE49-F238E27FC236}">
                <a16:creationId xmlns:a16="http://schemas.microsoft.com/office/drawing/2014/main" id="{E46EB03D-9716-4020-8334-2A4931E1D754}"/>
              </a:ext>
            </a:extLst>
          </p:cNvPr>
          <p:cNvSpPr txBox="1"/>
          <p:nvPr/>
        </p:nvSpPr>
        <p:spPr>
          <a:xfrm>
            <a:off x="733922" y="73588"/>
            <a:ext cx="16704071" cy="1306063"/>
          </a:xfrm>
          <a:prstGeom prst="rect">
            <a:avLst/>
          </a:prstGeom>
          <a:noFill/>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Câu </a:t>
            </a:r>
            <a:r>
              <a:rPr kumimoji="0" lang="en-US" sz="3200" b="1" i="0" u="none" strike="noStrike" kern="1200" cap="none" spc="0" normalizeH="0" baseline="0" noProof="0" dirty="0">
                <a:ln>
                  <a:noFill/>
                </a:ln>
                <a:solidFill>
                  <a:prstClr val="black"/>
                </a:solidFill>
                <a:effectLst/>
                <a:uLnTx/>
                <a:uFillTx/>
                <a:latin typeface="Arial" panose="020B0604020202020204"/>
                <a:ea typeface="Times New Roman" panose="02020603050405020304" pitchFamily="18" charset="0"/>
                <a:cs typeface="+mn-cs"/>
              </a:rPr>
              <a:t>3</a:t>
            </a: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Quan sát hình 16.6 và cho biết hormone thực vật gồm những nhóm nào. Sự phân chia các nhóm hormone này dựa trên căn cứ nào?</a:t>
            </a:r>
            <a:endParaRPr kumimoji="0" lang="en-US" sz="32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mn-cs"/>
            </a:endParaRPr>
          </a:p>
        </p:txBody>
      </p:sp>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11031" y="8661840"/>
            <a:ext cx="1721746" cy="1920813"/>
          </a:xfrm>
          <a:prstGeom prst="rect">
            <a:avLst/>
          </a:prstGeom>
        </p:spPr>
      </p:pic>
      <p:grpSp>
        <p:nvGrpSpPr>
          <p:cNvPr id="9" name="Group 8">
            <a:extLst>
              <a:ext uri="{FF2B5EF4-FFF2-40B4-BE49-F238E27FC236}">
                <a16:creationId xmlns:a16="http://schemas.microsoft.com/office/drawing/2014/main" id="{966B66A1-10FC-471A-8456-EA76BE3C2D48}"/>
              </a:ext>
            </a:extLst>
          </p:cNvPr>
          <p:cNvGrpSpPr/>
          <p:nvPr/>
        </p:nvGrpSpPr>
        <p:grpSpPr>
          <a:xfrm>
            <a:off x="179280" y="1618328"/>
            <a:ext cx="18108720" cy="7315285"/>
            <a:chOff x="49973" y="1845640"/>
            <a:chExt cx="18108720" cy="7315285"/>
          </a:xfrm>
        </p:grpSpPr>
        <p:sp>
          <p:nvSpPr>
            <p:cNvPr id="10" name="Rectangle 9">
              <a:extLst>
                <a:ext uri="{FF2B5EF4-FFF2-40B4-BE49-F238E27FC236}">
                  <a16:creationId xmlns:a16="http://schemas.microsoft.com/office/drawing/2014/main" id="{831D12F3-1373-4FF2-A784-ECBC81B30B57}"/>
                </a:ext>
              </a:extLst>
            </p:cNvPr>
            <p:cNvSpPr/>
            <p:nvPr/>
          </p:nvSpPr>
          <p:spPr>
            <a:xfrm>
              <a:off x="5562600" y="1845640"/>
              <a:ext cx="6629399" cy="767822"/>
            </a:xfrm>
            <a:prstGeom prst="rect">
              <a:avLst/>
            </a:prstGeom>
            <a:solidFill>
              <a:srgbClr val="EDC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a:ea typeface="+mn-ea"/>
                  <a:cs typeface="+mn-cs"/>
                </a:rPr>
                <a:t>HORMONE THỰC VẬT</a:t>
              </a:r>
            </a:p>
          </p:txBody>
        </p:sp>
        <p:cxnSp>
          <p:nvCxnSpPr>
            <p:cNvPr id="12" name="Straight Connector 11">
              <a:extLst>
                <a:ext uri="{FF2B5EF4-FFF2-40B4-BE49-F238E27FC236}">
                  <a16:creationId xmlns:a16="http://schemas.microsoft.com/office/drawing/2014/main" id="{43744466-17F5-4C81-BDCF-0B2EB7F1662A}"/>
                </a:ext>
              </a:extLst>
            </p:cNvPr>
            <p:cNvCxnSpPr/>
            <p:nvPr/>
          </p:nvCxnSpPr>
          <p:spPr>
            <a:xfrm>
              <a:off x="9144000" y="2613462"/>
              <a:ext cx="0" cy="27432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F7D015D6-A4A5-42B0-A7CC-D08B46DCC620}"/>
                </a:ext>
              </a:extLst>
            </p:cNvPr>
            <p:cNvCxnSpPr>
              <a:cxnSpLocks/>
            </p:cNvCxnSpPr>
            <p:nvPr/>
          </p:nvCxnSpPr>
          <p:spPr>
            <a:xfrm>
              <a:off x="9144000" y="2857500"/>
              <a:ext cx="4648200" cy="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59879B4C-1351-4810-83A2-BE647948D24A}"/>
                </a:ext>
              </a:extLst>
            </p:cNvPr>
            <p:cNvCxnSpPr>
              <a:cxnSpLocks/>
            </p:cNvCxnSpPr>
            <p:nvPr/>
          </p:nvCxnSpPr>
          <p:spPr>
            <a:xfrm>
              <a:off x="4495800" y="2863686"/>
              <a:ext cx="4648200" cy="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034E51BD-0AFF-4651-978B-E6EE29DA0F8F}"/>
                </a:ext>
              </a:extLst>
            </p:cNvPr>
            <p:cNvSpPr/>
            <p:nvPr/>
          </p:nvSpPr>
          <p:spPr>
            <a:xfrm>
              <a:off x="1678502" y="3162102"/>
              <a:ext cx="6629399" cy="767822"/>
            </a:xfrm>
            <a:prstGeom prst="rect">
              <a:avLst/>
            </a:prstGeom>
            <a:solidFill>
              <a:srgbClr val="D2E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a:ea typeface="+mn-ea"/>
                  <a:cs typeface="+mn-cs"/>
                </a:rPr>
                <a:t>Kích</a:t>
              </a:r>
              <a:r>
                <a:rPr kumimoji="0" lang="en-US" sz="3200" b="1"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prstClr val="black"/>
                  </a:solidFill>
                  <a:effectLst/>
                  <a:uLnTx/>
                  <a:uFillTx/>
                  <a:latin typeface="Arial" panose="020B0604020202020204"/>
                  <a:ea typeface="+mn-ea"/>
                  <a:cs typeface="+mn-cs"/>
                </a:rPr>
                <a:t>thích</a:t>
              </a:r>
              <a:r>
                <a:rPr kumimoji="0" lang="en-US" sz="3200" b="1"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prstClr val="black"/>
                  </a:solidFill>
                  <a:effectLst/>
                  <a:uLnTx/>
                  <a:uFillTx/>
                  <a:latin typeface="Arial" panose="020B0604020202020204"/>
                  <a:ea typeface="+mn-ea"/>
                  <a:cs typeface="+mn-cs"/>
                </a:rPr>
                <a:t>sinh</a:t>
              </a:r>
              <a:r>
                <a:rPr kumimoji="0" lang="en-US" sz="3200" b="1"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prstClr val="black"/>
                  </a:solidFill>
                  <a:effectLst/>
                  <a:uLnTx/>
                  <a:uFillTx/>
                  <a:latin typeface="Arial" panose="020B0604020202020204"/>
                  <a:ea typeface="+mn-ea"/>
                  <a:cs typeface="+mn-cs"/>
                </a:rPr>
                <a:t>trưởng</a:t>
              </a:r>
              <a:endParaRPr kumimoji="0" lang="en-US" sz="32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6694F1C2-22A2-4F37-A597-5389A6586629}"/>
                </a:ext>
              </a:extLst>
            </p:cNvPr>
            <p:cNvSpPr/>
            <p:nvPr/>
          </p:nvSpPr>
          <p:spPr>
            <a:xfrm>
              <a:off x="10477500" y="3131820"/>
              <a:ext cx="6629399" cy="767822"/>
            </a:xfrm>
            <a:prstGeom prst="rect">
              <a:avLst/>
            </a:prstGeom>
            <a:solidFill>
              <a:srgbClr val="FDC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a:ea typeface="+mn-ea"/>
                  <a:cs typeface="+mn-cs"/>
                </a:rPr>
                <a:t>Ức</a:t>
              </a:r>
              <a:r>
                <a:rPr kumimoji="0" lang="en-US" sz="3200" b="1"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prstClr val="black"/>
                  </a:solidFill>
                  <a:effectLst/>
                  <a:uLnTx/>
                  <a:uFillTx/>
                  <a:latin typeface="Arial" panose="020B0604020202020204"/>
                  <a:ea typeface="+mn-ea"/>
                  <a:cs typeface="+mn-cs"/>
                </a:rPr>
                <a:t>chế</a:t>
              </a:r>
              <a:r>
                <a:rPr kumimoji="0" lang="en-US" sz="3200" b="1"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prstClr val="black"/>
                  </a:solidFill>
                  <a:effectLst/>
                  <a:uLnTx/>
                  <a:uFillTx/>
                  <a:latin typeface="Arial" panose="020B0604020202020204"/>
                  <a:ea typeface="+mn-ea"/>
                  <a:cs typeface="+mn-cs"/>
                </a:rPr>
                <a:t>sinh</a:t>
              </a:r>
              <a:r>
                <a:rPr kumimoji="0" lang="en-US" sz="3200" b="1"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prstClr val="black"/>
                  </a:solidFill>
                  <a:effectLst/>
                  <a:uLnTx/>
                  <a:uFillTx/>
                  <a:latin typeface="Arial" panose="020B0604020202020204"/>
                  <a:ea typeface="+mn-ea"/>
                  <a:cs typeface="+mn-cs"/>
                </a:rPr>
                <a:t>trưởng</a:t>
              </a:r>
              <a:endParaRPr kumimoji="0" lang="en-US" sz="32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F64F1147-EEDF-4F11-BB8F-E9A8DD45DA45}"/>
                </a:ext>
              </a:extLst>
            </p:cNvPr>
            <p:cNvSpPr/>
            <p:nvPr/>
          </p:nvSpPr>
          <p:spPr>
            <a:xfrm>
              <a:off x="49973" y="4427220"/>
              <a:ext cx="2976000" cy="3888501"/>
            </a:xfrm>
            <a:prstGeom prst="rect">
              <a:avLst/>
            </a:prstGeom>
            <a:solidFill>
              <a:srgbClr val="D2E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a:ea typeface="+mn-ea"/>
                  <a:cs typeface="+mn-cs"/>
                </a:rPr>
                <a:t>Hormone</a:t>
              </a:r>
            </a:p>
            <a:p>
              <a:pPr marL="457200" marR="0" lvl="0" indent="-457200" algn="just" defTabSz="914400" rtl="0" eaLnBrk="1" fontAlgn="auto" latinLnBrk="0" hangingPunct="1">
                <a:lnSpc>
                  <a:spcPct val="15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Auxin</a:t>
              </a:r>
            </a:p>
            <a:p>
              <a:pPr marL="457200" marR="0" lvl="0" indent="-457200" algn="just" defTabSz="914400" rtl="0" eaLnBrk="1" fontAlgn="auto" latinLnBrk="0" hangingPunct="1">
                <a:lnSpc>
                  <a:spcPct val="15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Gibberellin</a:t>
              </a:r>
            </a:p>
            <a:p>
              <a:pPr marL="457200" marR="0" lvl="0" indent="-457200" algn="just" defTabSz="914400" rtl="0" eaLnBrk="1" fontAlgn="auto" latinLnBrk="0" hangingPunct="1">
                <a:lnSpc>
                  <a:spcPct val="15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Cytokinin</a:t>
              </a:r>
            </a:p>
            <a:p>
              <a:pPr marL="457200" marR="0" lvl="0" indent="-457200" algn="just" defTabSz="914400" rtl="0" eaLnBrk="1" fontAlgn="auto" latinLnBrk="0" hangingPunct="1">
                <a:lnSpc>
                  <a:spcPct val="150000"/>
                </a:lnSpc>
                <a:spcBef>
                  <a:spcPts val="0"/>
                </a:spcBef>
                <a:spcAft>
                  <a:spcPts val="0"/>
                </a:spcAft>
                <a:buClrTx/>
                <a:buSzTx/>
                <a:buFontTx/>
                <a:buChar char="-"/>
                <a:tabLst/>
                <a:defRPr/>
              </a:pPr>
              <a:endPar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79D6284A-34D8-4130-A198-569EFC2CA301}"/>
                </a:ext>
              </a:extLst>
            </p:cNvPr>
            <p:cNvSpPr/>
            <p:nvPr/>
          </p:nvSpPr>
          <p:spPr>
            <a:xfrm>
              <a:off x="3525165" y="4455718"/>
              <a:ext cx="5314034" cy="4683942"/>
            </a:xfrm>
            <a:prstGeom prst="rect">
              <a:avLst/>
            </a:prstGeom>
            <a:solidFill>
              <a:srgbClr val="D2E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a:ea typeface="+mn-ea"/>
                  <a:cs typeface="+mn-cs"/>
                </a:rPr>
                <a:t>Tác</a:t>
              </a:r>
              <a:r>
                <a:rPr kumimoji="0" lang="en-US" sz="3200" b="1"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prstClr val="black"/>
                  </a:solidFill>
                  <a:effectLst/>
                  <a:uLnTx/>
                  <a:uFillTx/>
                  <a:latin typeface="Arial" panose="020B0604020202020204"/>
                  <a:ea typeface="+mn-ea"/>
                  <a:cs typeface="+mn-cs"/>
                </a:rPr>
                <a:t>động</a:t>
              </a:r>
              <a:endParaRPr kumimoji="0" lang="en-US" sz="32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Kích</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thích</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các</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quá</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trình</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sinh</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trưởng</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phát</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triển</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a:t>
              </a:r>
            </a:p>
            <a:p>
              <a:pPr marL="457200" marR="0" lvl="0" indent="-457200" algn="just" defTabSz="914400" rtl="0" eaLnBrk="1" fontAlgn="auto" latinLnBrk="0" hangingPunct="1">
                <a:lnSpc>
                  <a:spcPct val="13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Phân</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chia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tế</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bào</a:t>
              </a:r>
              <a:endPar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457200" marR="0" lvl="0" indent="-457200" algn="just" defTabSz="914400" rtl="0" eaLnBrk="1" fontAlgn="auto" latinLnBrk="0" hangingPunct="1">
                <a:lnSpc>
                  <a:spcPct val="13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Sinh</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trưởng</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của</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thân</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rễ</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a:t>
              </a:r>
            </a:p>
            <a:p>
              <a:pPr marL="457200" marR="0" lvl="0" indent="-457200" algn="just" defTabSz="914400" rtl="0" eaLnBrk="1" fontAlgn="auto" latinLnBrk="0" hangingPunct="1">
                <a:lnSpc>
                  <a:spcPct val="13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Nảy</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mầm</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của</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hạt</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chồi</a:t>
              </a:r>
              <a:endPar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457200" marR="0" lvl="0" indent="-457200" algn="just" defTabSz="914400" rtl="0" eaLnBrk="1" fontAlgn="auto" latinLnBrk="0" hangingPunct="1">
                <a:lnSpc>
                  <a:spcPct val="13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Sự</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ra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hoa</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tạo</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quả</a:t>
              </a:r>
              <a:endPar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19" name="Straight Connector 18">
              <a:extLst>
                <a:ext uri="{FF2B5EF4-FFF2-40B4-BE49-F238E27FC236}">
                  <a16:creationId xmlns:a16="http://schemas.microsoft.com/office/drawing/2014/main" id="{3CA7A56C-A38F-40B8-82C9-60CADE38EE1E}"/>
                </a:ext>
              </a:extLst>
            </p:cNvPr>
            <p:cNvCxnSpPr/>
            <p:nvPr/>
          </p:nvCxnSpPr>
          <p:spPr>
            <a:xfrm>
              <a:off x="4520514" y="2887782"/>
              <a:ext cx="0" cy="27432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3E2E6258-786A-4082-9E39-BF44C5011D64}"/>
                </a:ext>
              </a:extLst>
            </p:cNvPr>
            <p:cNvCxnSpPr/>
            <p:nvPr/>
          </p:nvCxnSpPr>
          <p:spPr>
            <a:xfrm>
              <a:off x="13792200" y="2857500"/>
              <a:ext cx="0" cy="27432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grpSp>
          <p:nvGrpSpPr>
            <p:cNvPr id="21" name="Group 20">
              <a:extLst>
                <a:ext uri="{FF2B5EF4-FFF2-40B4-BE49-F238E27FC236}">
                  <a16:creationId xmlns:a16="http://schemas.microsoft.com/office/drawing/2014/main" id="{791C4A33-9490-4B79-963A-022873C2C820}"/>
                </a:ext>
              </a:extLst>
            </p:cNvPr>
            <p:cNvGrpSpPr/>
            <p:nvPr/>
          </p:nvGrpSpPr>
          <p:grpSpPr>
            <a:xfrm>
              <a:off x="1280160" y="3848100"/>
              <a:ext cx="6187440" cy="579120"/>
              <a:chOff x="1280160" y="3848100"/>
              <a:chExt cx="6187440" cy="579120"/>
            </a:xfrm>
          </p:grpSpPr>
          <p:cxnSp>
            <p:nvCxnSpPr>
              <p:cNvPr id="31" name="Straight Connector 30">
                <a:extLst>
                  <a:ext uri="{FF2B5EF4-FFF2-40B4-BE49-F238E27FC236}">
                    <a16:creationId xmlns:a16="http://schemas.microsoft.com/office/drawing/2014/main" id="{36C9C791-046C-4649-A9F2-82173DF3935C}"/>
                  </a:ext>
                </a:extLst>
              </p:cNvPr>
              <p:cNvCxnSpPr>
                <a:cxnSpLocks/>
              </p:cNvCxnSpPr>
              <p:nvPr/>
            </p:nvCxnSpPr>
            <p:spPr>
              <a:xfrm>
                <a:off x="1280160" y="4152900"/>
                <a:ext cx="3291840" cy="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7C276E25-AA2F-4FB9-9786-CEDCBF896938}"/>
                  </a:ext>
                </a:extLst>
              </p:cNvPr>
              <p:cNvCxnSpPr>
                <a:cxnSpLocks/>
              </p:cNvCxnSpPr>
              <p:nvPr/>
            </p:nvCxnSpPr>
            <p:spPr>
              <a:xfrm>
                <a:off x="4520514" y="4152900"/>
                <a:ext cx="2926080" cy="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42781080-ABAC-4DDB-B984-EAB0158F2FB2}"/>
                  </a:ext>
                </a:extLst>
              </p:cNvPr>
              <p:cNvCxnSpPr/>
              <p:nvPr/>
            </p:nvCxnSpPr>
            <p:spPr>
              <a:xfrm>
                <a:off x="4572000" y="3848100"/>
                <a:ext cx="0" cy="27432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FB3AFD27-C5D1-490D-955B-929F4F8BA0B7}"/>
                  </a:ext>
                </a:extLst>
              </p:cNvPr>
              <p:cNvCxnSpPr/>
              <p:nvPr/>
            </p:nvCxnSpPr>
            <p:spPr>
              <a:xfrm>
                <a:off x="1295400" y="4152900"/>
                <a:ext cx="0" cy="27432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238E5381-4F42-462A-A18B-41591F0D3210}"/>
                  </a:ext>
                </a:extLst>
              </p:cNvPr>
              <p:cNvCxnSpPr/>
              <p:nvPr/>
            </p:nvCxnSpPr>
            <p:spPr>
              <a:xfrm>
                <a:off x="7467600" y="4152900"/>
                <a:ext cx="0" cy="27432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grpSp>
        <p:grpSp>
          <p:nvGrpSpPr>
            <p:cNvPr id="22" name="Group 21">
              <a:extLst>
                <a:ext uri="{FF2B5EF4-FFF2-40B4-BE49-F238E27FC236}">
                  <a16:creationId xmlns:a16="http://schemas.microsoft.com/office/drawing/2014/main" id="{2D260933-9C8C-45EF-AEDF-EDC4094F28C2}"/>
                </a:ext>
              </a:extLst>
            </p:cNvPr>
            <p:cNvGrpSpPr/>
            <p:nvPr/>
          </p:nvGrpSpPr>
          <p:grpSpPr>
            <a:xfrm>
              <a:off x="10396152" y="3897863"/>
              <a:ext cx="6187440" cy="579120"/>
              <a:chOff x="1280160" y="3848100"/>
              <a:chExt cx="6187440" cy="579120"/>
            </a:xfrm>
          </p:grpSpPr>
          <p:cxnSp>
            <p:nvCxnSpPr>
              <p:cNvPr id="25" name="Straight Connector 24">
                <a:extLst>
                  <a:ext uri="{FF2B5EF4-FFF2-40B4-BE49-F238E27FC236}">
                    <a16:creationId xmlns:a16="http://schemas.microsoft.com/office/drawing/2014/main" id="{DE5CBA96-94DF-410C-861B-3ED78B9E066E}"/>
                  </a:ext>
                </a:extLst>
              </p:cNvPr>
              <p:cNvCxnSpPr>
                <a:cxnSpLocks/>
              </p:cNvCxnSpPr>
              <p:nvPr/>
            </p:nvCxnSpPr>
            <p:spPr>
              <a:xfrm>
                <a:off x="1280160" y="4152900"/>
                <a:ext cx="3291840" cy="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E8C15B61-63D9-4FB8-A0F1-8DE2B1808BB5}"/>
                  </a:ext>
                </a:extLst>
              </p:cNvPr>
              <p:cNvCxnSpPr>
                <a:cxnSpLocks/>
              </p:cNvCxnSpPr>
              <p:nvPr/>
            </p:nvCxnSpPr>
            <p:spPr>
              <a:xfrm>
                <a:off x="4520514" y="4152900"/>
                <a:ext cx="2926080" cy="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E4C9657D-7FD2-434B-B2C1-4ABFE87C5B9C}"/>
                  </a:ext>
                </a:extLst>
              </p:cNvPr>
              <p:cNvCxnSpPr/>
              <p:nvPr/>
            </p:nvCxnSpPr>
            <p:spPr>
              <a:xfrm>
                <a:off x="4572000" y="3848100"/>
                <a:ext cx="0" cy="27432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B4972B46-B46C-4F14-9C69-39285F7EA5A4}"/>
                  </a:ext>
                </a:extLst>
              </p:cNvPr>
              <p:cNvCxnSpPr/>
              <p:nvPr/>
            </p:nvCxnSpPr>
            <p:spPr>
              <a:xfrm>
                <a:off x="1295400" y="4152900"/>
                <a:ext cx="0" cy="27432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B002F6BC-FEE2-4420-8BD4-4FF8DEB2B788}"/>
                  </a:ext>
                </a:extLst>
              </p:cNvPr>
              <p:cNvCxnSpPr/>
              <p:nvPr/>
            </p:nvCxnSpPr>
            <p:spPr>
              <a:xfrm>
                <a:off x="7467600" y="4152900"/>
                <a:ext cx="0" cy="27432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grpSp>
        <p:sp>
          <p:nvSpPr>
            <p:cNvPr id="23" name="Rectangle 22">
              <a:extLst>
                <a:ext uri="{FF2B5EF4-FFF2-40B4-BE49-F238E27FC236}">
                  <a16:creationId xmlns:a16="http://schemas.microsoft.com/office/drawing/2014/main" id="{F8F539FD-83DF-40AF-9BDB-66ED863C2385}"/>
                </a:ext>
              </a:extLst>
            </p:cNvPr>
            <p:cNvSpPr/>
            <p:nvPr/>
          </p:nvSpPr>
          <p:spPr>
            <a:xfrm>
              <a:off x="9097938" y="4427220"/>
              <a:ext cx="3266423" cy="3888501"/>
            </a:xfrm>
            <a:prstGeom prst="rect">
              <a:avLst/>
            </a:prstGeom>
            <a:solidFill>
              <a:srgbClr val="FDC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a:ea typeface="+mn-ea"/>
                  <a:cs typeface="+mn-cs"/>
                </a:rPr>
                <a:t>Hormone</a:t>
              </a:r>
            </a:p>
            <a:p>
              <a:pPr marL="457200" marR="0" lvl="0" indent="-457200" algn="just" defTabSz="914400" rtl="0" eaLnBrk="1" fontAlgn="auto" latinLnBrk="0" hangingPunct="1">
                <a:lnSpc>
                  <a:spcPct val="15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Abscisic acid</a:t>
              </a:r>
            </a:p>
            <a:p>
              <a:pPr marL="457200" marR="0" lvl="0" indent="-457200" algn="just" defTabSz="914400" rtl="0" eaLnBrk="1" fontAlgn="auto" latinLnBrk="0" hangingPunct="1">
                <a:lnSpc>
                  <a:spcPct val="15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Ethylene</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3DA937FE-BF3B-409A-8191-9BB891931D09}"/>
                </a:ext>
              </a:extLst>
            </p:cNvPr>
            <p:cNvSpPr/>
            <p:nvPr/>
          </p:nvSpPr>
          <p:spPr>
            <a:xfrm>
              <a:off x="12844658" y="4476983"/>
              <a:ext cx="5314035" cy="4683942"/>
            </a:xfrm>
            <a:prstGeom prst="rect">
              <a:avLst/>
            </a:prstGeom>
            <a:solidFill>
              <a:srgbClr val="FDC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a:ea typeface="+mn-ea"/>
                  <a:cs typeface="+mn-cs"/>
                </a:rPr>
                <a:t>Tác</a:t>
              </a:r>
              <a:r>
                <a:rPr kumimoji="0" lang="en-US" sz="3200" b="1"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prstClr val="black"/>
                  </a:solidFill>
                  <a:effectLst/>
                  <a:uLnTx/>
                  <a:uFillTx/>
                  <a:latin typeface="Arial" panose="020B0604020202020204"/>
                  <a:ea typeface="+mn-ea"/>
                  <a:cs typeface="+mn-cs"/>
                </a:rPr>
                <a:t>động</a:t>
              </a:r>
              <a:endParaRPr kumimoji="0" lang="en-US" sz="32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457200" marR="0" lvl="0" indent="-457200" algn="just" defTabSz="914400" rtl="0" eaLnBrk="1" fontAlgn="auto" latinLnBrk="0" hangingPunct="1">
                <a:lnSpc>
                  <a:spcPct val="13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Ức</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chế</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các</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quá</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trình</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sinh</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trưởng</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a:t>
              </a:r>
            </a:p>
            <a:p>
              <a:pPr marL="457200" marR="0" lvl="0" indent="-457200" algn="just" defTabSz="914400" rtl="0" eaLnBrk="1" fontAlgn="auto" latinLnBrk="0" hangingPunct="1">
                <a:lnSpc>
                  <a:spcPct val="13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Kích</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thích</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sự</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ngủ</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hạt</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chồi</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và</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sự</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rụng</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lá</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hoa</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quả</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Kích</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thích</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sự</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chín</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của</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a:ea typeface="+mn-ea"/>
                  <a:cs typeface="+mn-cs"/>
                </a:rPr>
                <a:t>quả</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a:t>
              </a:r>
            </a:p>
          </p:txBody>
        </p:sp>
      </p:grpSp>
      <p:sp>
        <p:nvSpPr>
          <p:cNvPr id="36" name="TextBox 35">
            <a:extLst>
              <a:ext uri="{FF2B5EF4-FFF2-40B4-BE49-F238E27FC236}">
                <a16:creationId xmlns:a16="http://schemas.microsoft.com/office/drawing/2014/main" id="{4F8587AE-9E76-4E9B-8BA4-571C5B60BD7F}"/>
              </a:ext>
            </a:extLst>
          </p:cNvPr>
          <p:cNvSpPr txBox="1"/>
          <p:nvPr/>
        </p:nvSpPr>
        <p:spPr>
          <a:xfrm>
            <a:off x="2463454" y="8980937"/>
            <a:ext cx="15132720" cy="1306063"/>
          </a:xfrm>
          <a:prstGeom prst="rect">
            <a:avLst/>
          </a:prstGeom>
          <a:noFill/>
        </p:spPr>
        <p:txBody>
          <a:bodyPr wrap="square" rtlCol="0">
            <a:spAutoFit/>
          </a:bodyPr>
          <a:lstStyle/>
          <a:p>
            <a:pPr>
              <a:lnSpc>
                <a:spcPct val="130000"/>
              </a:lnSpc>
            </a:pPr>
            <a:r>
              <a:rPr lang="vi-VN" sz="3200" i="1" dirty="0">
                <a:solidFill>
                  <a:srgbClr val="0070C0"/>
                </a:solidFill>
              </a:rPr>
              <a:t>- Căn cứ vào tác động, hormone thực vật chia làm 2 nhóm: kích thích sinh trưởng và ức chế sinh trưởng.</a:t>
            </a:r>
            <a:endParaRPr lang="en-US" sz="3200" dirty="0">
              <a:solidFill>
                <a:srgbClr val="0070C0"/>
              </a:solidFill>
            </a:endParaRPr>
          </a:p>
        </p:txBody>
      </p:sp>
    </p:spTree>
    <p:extLst>
      <p:ext uri="{BB962C8B-B14F-4D97-AF65-F5344CB8AC3E}">
        <p14:creationId xmlns:p14="http://schemas.microsoft.com/office/powerpoint/2010/main" val="700909157"/>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13"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216771">
            <a:off x="15792628" y="1384856"/>
            <a:ext cx="1920183" cy="893758"/>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2256"/>
          <a:stretch>
            <a:fillRect/>
          </a:stretch>
        </p:blipFill>
        <p:spPr>
          <a:xfrm rot="1081854">
            <a:off x="11470975" y="-1390749"/>
            <a:ext cx="8057164" cy="2781499"/>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0680" y="7906845"/>
            <a:ext cx="2133484" cy="2380155"/>
          </a:xfrm>
          <a:prstGeom prst="rect">
            <a:avLst/>
          </a:prstGeom>
        </p:spPr>
      </p:pic>
      <p:sp>
        <p:nvSpPr>
          <p:cNvPr id="18" name="TextBox 17">
            <a:extLst>
              <a:ext uri="{FF2B5EF4-FFF2-40B4-BE49-F238E27FC236}">
                <a16:creationId xmlns:a16="http://schemas.microsoft.com/office/drawing/2014/main" id="{83F47D58-2020-43D4-926D-2C31D46C024B}"/>
              </a:ext>
            </a:extLst>
          </p:cNvPr>
          <p:cNvSpPr txBox="1"/>
          <p:nvPr/>
        </p:nvSpPr>
        <p:spPr>
          <a:xfrm>
            <a:off x="12039759" y="2015267"/>
            <a:ext cx="92450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a:ea typeface="+mn-ea"/>
                <a:cs typeface="+mn-cs"/>
              </a:rPr>
              <a:t>2</a:t>
            </a:r>
          </a:p>
        </p:txBody>
      </p:sp>
      <p:pic>
        <p:nvPicPr>
          <p:cNvPr id="14" name="Picture 13">
            <a:extLst>
              <a:ext uri="{FF2B5EF4-FFF2-40B4-BE49-F238E27FC236}">
                <a16:creationId xmlns:a16="http://schemas.microsoft.com/office/drawing/2014/main" id="{80778E4F-1800-4F5A-B14F-5C3B6893EE4C}"/>
              </a:ext>
            </a:extLst>
          </p:cNvPr>
          <p:cNvPicPr>
            <a:picLocks noChangeAspect="1"/>
          </p:cNvPicPr>
          <p:nvPr/>
        </p:nvPicPr>
        <p:blipFill>
          <a:blip r:embed="rId8"/>
          <a:stretch>
            <a:fillRect/>
          </a:stretch>
        </p:blipFill>
        <p:spPr>
          <a:xfrm>
            <a:off x="2185144" y="55666"/>
            <a:ext cx="6529048" cy="6568258"/>
          </a:xfrm>
          <a:prstGeom prst="rect">
            <a:avLst/>
          </a:prstGeom>
        </p:spPr>
      </p:pic>
      <p:pic>
        <p:nvPicPr>
          <p:cNvPr id="16" name="Picture 15">
            <a:extLst>
              <a:ext uri="{FF2B5EF4-FFF2-40B4-BE49-F238E27FC236}">
                <a16:creationId xmlns:a16="http://schemas.microsoft.com/office/drawing/2014/main" id="{3FD69D4C-5547-4302-ABFA-6C8698F84A24}"/>
              </a:ext>
            </a:extLst>
          </p:cNvPr>
          <p:cNvPicPr>
            <a:picLocks noChangeAspect="1"/>
          </p:cNvPicPr>
          <p:nvPr/>
        </p:nvPicPr>
        <p:blipFill>
          <a:blip r:embed="rId9"/>
          <a:stretch>
            <a:fillRect/>
          </a:stretch>
        </p:blipFill>
        <p:spPr>
          <a:xfrm>
            <a:off x="8714192" y="-1030"/>
            <a:ext cx="7080382" cy="6528152"/>
          </a:xfrm>
          <a:prstGeom prst="rect">
            <a:avLst/>
          </a:prstGeom>
        </p:spPr>
      </p:pic>
      <p:sp>
        <p:nvSpPr>
          <p:cNvPr id="19" name="TextBox 18">
            <a:extLst>
              <a:ext uri="{FF2B5EF4-FFF2-40B4-BE49-F238E27FC236}">
                <a16:creationId xmlns:a16="http://schemas.microsoft.com/office/drawing/2014/main" id="{D9110204-DD66-4DB2-9F13-AAB29A564B2E}"/>
              </a:ext>
            </a:extLst>
          </p:cNvPr>
          <p:cNvSpPr txBox="1"/>
          <p:nvPr/>
        </p:nvSpPr>
        <p:spPr>
          <a:xfrm>
            <a:off x="2821624" y="6688591"/>
            <a:ext cx="5256087" cy="1651671"/>
          </a:xfrm>
          <a:prstGeom prst="rect">
            <a:avLst/>
          </a:prstGeom>
          <a:noFill/>
        </p:spPr>
        <p:txBody>
          <a:bodyPr wrap="square">
            <a:spAutoFit/>
          </a:bodyPr>
          <a:lstStyle/>
          <a:p>
            <a:pPr marR="0" lvl="0" algn="ctr">
              <a:lnSpc>
                <a:spcPct val="150000"/>
              </a:lnSpc>
              <a:spcBef>
                <a:spcPts val="0"/>
              </a:spcBef>
              <a:spcAft>
                <a:spcPts val="0"/>
              </a:spcAft>
            </a:pPr>
            <a:r>
              <a:rPr lang="vi-VN" sz="3600" b="1" u="none" strike="noStrike" dirty="0">
                <a:effectLst/>
                <a:ea typeface="Times New Roman" panose="02020603050405020304" pitchFamily="18" charset="0"/>
              </a:rPr>
              <a:t>Cây quýt non: </a:t>
            </a:r>
            <a:endParaRPr lang="en-US" sz="3600" b="1" u="none" strike="noStrike" dirty="0">
              <a:effectLst/>
              <a:ea typeface="Times New Roman" panose="02020603050405020304" pitchFamily="18" charset="0"/>
            </a:endParaRPr>
          </a:p>
          <a:p>
            <a:pPr marR="0" lvl="0" algn="ctr">
              <a:lnSpc>
                <a:spcPct val="150000"/>
              </a:lnSpc>
              <a:spcBef>
                <a:spcPts val="0"/>
              </a:spcBef>
              <a:spcAft>
                <a:spcPts val="0"/>
              </a:spcAft>
            </a:pPr>
            <a:r>
              <a:rPr lang="vi-VN" sz="3600" u="none" strike="noStrike" dirty="0">
                <a:effectLst/>
                <a:ea typeface="Times New Roman" panose="02020603050405020304" pitchFamily="18" charset="0"/>
              </a:rPr>
              <a:t>kích thước nhỏ, ít lá.</a:t>
            </a:r>
            <a:endParaRPr lang="en-US" sz="3600" u="none" strike="noStrike" dirty="0">
              <a:effectLst/>
              <a:ea typeface="Calibri" panose="020F0502020204030204" pitchFamily="34" charset="0"/>
            </a:endParaRPr>
          </a:p>
        </p:txBody>
      </p:sp>
      <p:sp>
        <p:nvSpPr>
          <p:cNvPr id="21" name="TextBox 20">
            <a:extLst>
              <a:ext uri="{FF2B5EF4-FFF2-40B4-BE49-F238E27FC236}">
                <a16:creationId xmlns:a16="http://schemas.microsoft.com/office/drawing/2014/main" id="{12187624-43E8-46FD-937E-BB984B4F0867}"/>
              </a:ext>
            </a:extLst>
          </p:cNvPr>
          <p:cNvSpPr txBox="1"/>
          <p:nvPr/>
        </p:nvSpPr>
        <p:spPr>
          <a:xfrm>
            <a:off x="9448800" y="6688591"/>
            <a:ext cx="5681255" cy="2482667"/>
          </a:xfrm>
          <a:prstGeom prst="rect">
            <a:avLst/>
          </a:prstGeom>
          <a:noFill/>
        </p:spPr>
        <p:txBody>
          <a:bodyPr wrap="square">
            <a:spAutoFit/>
          </a:bodyPr>
          <a:lstStyle/>
          <a:p>
            <a:pPr marR="0" lvl="0" algn="ctr">
              <a:lnSpc>
                <a:spcPct val="150000"/>
              </a:lnSpc>
              <a:spcBef>
                <a:spcPts val="0"/>
              </a:spcBef>
              <a:spcAft>
                <a:spcPts val="0"/>
              </a:spcAft>
            </a:pPr>
            <a:r>
              <a:rPr lang="vi-VN" sz="3600" b="1" u="none" strike="noStrike" dirty="0">
                <a:effectLst/>
                <a:ea typeface="Times New Roman" panose="02020603050405020304" pitchFamily="18" charset="0"/>
              </a:rPr>
              <a:t>Cây quýt </a:t>
            </a:r>
            <a:r>
              <a:rPr lang="en-US" sz="3600" b="1" u="none" strike="noStrike" dirty="0" err="1">
                <a:effectLst/>
                <a:ea typeface="Times New Roman" panose="02020603050405020304" pitchFamily="18" charset="0"/>
              </a:rPr>
              <a:t>trưởng</a:t>
            </a:r>
            <a:r>
              <a:rPr lang="en-US" sz="3600" b="1" u="none" strike="noStrike" dirty="0">
                <a:effectLst/>
                <a:ea typeface="Times New Roman" panose="02020603050405020304" pitchFamily="18" charset="0"/>
              </a:rPr>
              <a:t> </a:t>
            </a:r>
            <a:r>
              <a:rPr lang="en-US" sz="3600" b="1" u="none" strike="noStrike" dirty="0" err="1">
                <a:effectLst/>
                <a:ea typeface="Times New Roman" panose="02020603050405020304" pitchFamily="18" charset="0"/>
              </a:rPr>
              <a:t>thành</a:t>
            </a:r>
            <a:r>
              <a:rPr lang="vi-VN" sz="3600" b="1" u="none" strike="noStrike" dirty="0">
                <a:effectLst/>
                <a:ea typeface="Times New Roman" panose="02020603050405020304" pitchFamily="18" charset="0"/>
              </a:rPr>
              <a:t>: </a:t>
            </a:r>
            <a:endParaRPr lang="en-US" sz="3600" b="1" u="none" strike="noStrike" dirty="0">
              <a:effectLst/>
              <a:ea typeface="Times New Roman" panose="02020603050405020304" pitchFamily="18" charset="0"/>
            </a:endParaRPr>
          </a:p>
          <a:p>
            <a:pPr lvl="0" algn="ctr">
              <a:lnSpc>
                <a:spcPct val="150000"/>
              </a:lnSpc>
            </a:pPr>
            <a:r>
              <a:rPr lang="vi-VN" sz="3600" dirty="0"/>
              <a:t>kích thước lớn, nhiều lá, có quả.</a:t>
            </a:r>
            <a:endParaRPr lang="en-US" sz="3600" dirty="0"/>
          </a:p>
        </p:txBody>
      </p:sp>
    </p:spTree>
    <p:extLst>
      <p:ext uri="{BB962C8B-B14F-4D97-AF65-F5344CB8AC3E}">
        <p14:creationId xmlns:p14="http://schemas.microsoft.com/office/powerpoint/2010/main" val="4349253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38379">
            <a:off x="-280372" y="9050257"/>
            <a:ext cx="1728807" cy="3245200"/>
          </a:xfrm>
          <a:prstGeom prst="rect">
            <a:avLst/>
          </a:prstGeom>
        </p:spPr>
      </p:pic>
      <p:sp>
        <p:nvSpPr>
          <p:cNvPr id="8" name="TextBox 7">
            <a:extLst>
              <a:ext uri="{FF2B5EF4-FFF2-40B4-BE49-F238E27FC236}">
                <a16:creationId xmlns:a16="http://schemas.microsoft.com/office/drawing/2014/main" id="{FFA13682-17A0-4A11-B327-009314631CE1}"/>
              </a:ext>
            </a:extLst>
          </p:cNvPr>
          <p:cNvSpPr txBox="1"/>
          <p:nvPr/>
        </p:nvSpPr>
        <p:spPr>
          <a:xfrm>
            <a:off x="1435997" y="-49695"/>
            <a:ext cx="16013803" cy="677621"/>
          </a:xfrm>
          <a:prstGeom prst="rect">
            <a:avLst/>
          </a:prstGeom>
          <a:noFill/>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Câu </a:t>
            </a:r>
            <a:r>
              <a:rPr kumimoji="0" lang="en-US" sz="3200" b="1" i="0" u="none" strike="noStrike" kern="1200" cap="none" spc="0" normalizeH="0" baseline="0" noProof="0" dirty="0">
                <a:ln>
                  <a:noFill/>
                </a:ln>
                <a:solidFill>
                  <a:prstClr val="black"/>
                </a:solidFill>
                <a:effectLst/>
                <a:uLnTx/>
                <a:uFillTx/>
                <a:latin typeface="Arial" panose="020B0604020202020204"/>
                <a:ea typeface="Times New Roman" panose="02020603050405020304" pitchFamily="18" charset="0"/>
                <a:cs typeface="+mn-cs"/>
              </a:rPr>
              <a:t>4</a:t>
            </a: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Hoàn thành bảng sau về đặc điểm của một số hormone thực vật:</a:t>
            </a:r>
            <a:endParaRPr kumimoji="0" lang="en-US" sz="32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mn-cs"/>
            </a:endParaRPr>
          </a:p>
        </p:txBody>
      </p:sp>
      <p:graphicFrame>
        <p:nvGraphicFramePr>
          <p:cNvPr id="5" name="Table 4">
            <a:extLst>
              <a:ext uri="{FF2B5EF4-FFF2-40B4-BE49-F238E27FC236}">
                <a16:creationId xmlns:a16="http://schemas.microsoft.com/office/drawing/2014/main" id="{B82E42DD-B657-40C9-A312-F71EA3A45054}"/>
              </a:ext>
            </a:extLst>
          </p:cNvPr>
          <p:cNvGraphicFramePr>
            <a:graphicFrameLocks noGrp="1"/>
          </p:cNvGraphicFramePr>
          <p:nvPr>
            <p:extLst>
              <p:ext uri="{D42A27DB-BD31-4B8C-83A1-F6EECF244321}">
                <p14:modId xmlns:p14="http://schemas.microsoft.com/office/powerpoint/2010/main" val="233690842"/>
              </p:ext>
            </p:extLst>
          </p:nvPr>
        </p:nvGraphicFramePr>
        <p:xfrm>
          <a:off x="147932" y="818140"/>
          <a:ext cx="18140068" cy="9340433"/>
        </p:xfrm>
        <a:graphic>
          <a:graphicData uri="http://schemas.openxmlformats.org/drawingml/2006/table">
            <a:tbl>
              <a:tblPr>
                <a:tableStyleId>{5C22544A-7EE6-4342-B048-85BDC9FD1C3A}</a:tableStyleId>
              </a:tblPr>
              <a:tblGrid>
                <a:gridCol w="1630581">
                  <a:extLst>
                    <a:ext uri="{9D8B030D-6E8A-4147-A177-3AD203B41FA5}">
                      <a16:colId xmlns:a16="http://schemas.microsoft.com/office/drawing/2014/main" val="3655324610"/>
                    </a:ext>
                  </a:extLst>
                </a:gridCol>
                <a:gridCol w="1813736">
                  <a:extLst>
                    <a:ext uri="{9D8B030D-6E8A-4147-A177-3AD203B41FA5}">
                      <a16:colId xmlns:a16="http://schemas.microsoft.com/office/drawing/2014/main" val="2857182660"/>
                    </a:ext>
                  </a:extLst>
                </a:gridCol>
                <a:gridCol w="1607348">
                  <a:extLst>
                    <a:ext uri="{9D8B030D-6E8A-4147-A177-3AD203B41FA5}">
                      <a16:colId xmlns:a16="http://schemas.microsoft.com/office/drawing/2014/main" val="1676128108"/>
                    </a:ext>
                  </a:extLst>
                </a:gridCol>
                <a:gridCol w="1836969">
                  <a:extLst>
                    <a:ext uri="{9D8B030D-6E8A-4147-A177-3AD203B41FA5}">
                      <a16:colId xmlns:a16="http://schemas.microsoft.com/office/drawing/2014/main" val="4001598404"/>
                    </a:ext>
                  </a:extLst>
                </a:gridCol>
                <a:gridCol w="2602373">
                  <a:extLst>
                    <a:ext uri="{9D8B030D-6E8A-4147-A177-3AD203B41FA5}">
                      <a16:colId xmlns:a16="http://schemas.microsoft.com/office/drawing/2014/main" val="2021703682"/>
                    </a:ext>
                  </a:extLst>
                </a:gridCol>
                <a:gridCol w="8649061">
                  <a:extLst>
                    <a:ext uri="{9D8B030D-6E8A-4147-A177-3AD203B41FA5}">
                      <a16:colId xmlns:a16="http://schemas.microsoft.com/office/drawing/2014/main" val="2792995163"/>
                    </a:ext>
                  </a:extLst>
                </a:gridCol>
              </a:tblGrid>
              <a:tr h="1222751">
                <a:tc>
                  <a:txBody>
                    <a:bodyPr/>
                    <a:lstStyle/>
                    <a:p>
                      <a:pPr marL="0" marR="0" algn="ctr">
                        <a:lnSpc>
                          <a:spcPct val="150000"/>
                        </a:lnSpc>
                        <a:spcBef>
                          <a:spcPts val="0"/>
                        </a:spcBef>
                        <a:spcAft>
                          <a:spcPts val="0"/>
                        </a:spcAft>
                      </a:pPr>
                      <a:r>
                        <a:rPr lang="vi-VN" sz="2800" b="1" dirty="0">
                          <a:effectLst/>
                          <a:latin typeface="+mn-lt"/>
                        </a:rPr>
                        <a:t>Đặc điểm</a:t>
                      </a:r>
                      <a:endParaRPr lang="en-US" sz="2800" b="1"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algn="ctr">
                        <a:lnSpc>
                          <a:spcPct val="150000"/>
                        </a:lnSpc>
                        <a:spcBef>
                          <a:spcPts val="0"/>
                        </a:spcBef>
                        <a:spcAft>
                          <a:spcPts val="0"/>
                        </a:spcAft>
                      </a:pPr>
                      <a:r>
                        <a:rPr lang="en-US" sz="2800" b="1" dirty="0">
                          <a:effectLst/>
                          <a:latin typeface="+mn-lt"/>
                        </a:rPr>
                        <a:t>Hormone </a:t>
                      </a:r>
                      <a:r>
                        <a:rPr lang="en-US" sz="2800" b="1" dirty="0" err="1">
                          <a:effectLst/>
                          <a:latin typeface="+mn-lt"/>
                        </a:rPr>
                        <a:t>thực</a:t>
                      </a:r>
                      <a:r>
                        <a:rPr lang="en-US" sz="2800" b="1" dirty="0">
                          <a:effectLst/>
                          <a:latin typeface="+mn-lt"/>
                        </a:rPr>
                        <a:t> </a:t>
                      </a:r>
                      <a:r>
                        <a:rPr lang="en-US" sz="2800" b="1" dirty="0" err="1">
                          <a:effectLst/>
                          <a:latin typeface="+mn-lt"/>
                        </a:rPr>
                        <a:t>vật</a:t>
                      </a:r>
                      <a:endParaRPr lang="en-US" sz="2800" b="1"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algn="ctr">
                        <a:lnSpc>
                          <a:spcPct val="150000"/>
                        </a:lnSpc>
                        <a:spcBef>
                          <a:spcPts val="0"/>
                        </a:spcBef>
                        <a:spcAft>
                          <a:spcPts val="0"/>
                        </a:spcAft>
                      </a:pPr>
                      <a:r>
                        <a:rPr lang="en-US" sz="2800" b="1" dirty="0" err="1">
                          <a:effectLst/>
                          <a:latin typeface="+mn-lt"/>
                        </a:rPr>
                        <a:t>Dạng</a:t>
                      </a:r>
                      <a:r>
                        <a:rPr lang="en-US" sz="2800" b="1" dirty="0">
                          <a:effectLst/>
                          <a:latin typeface="+mn-lt"/>
                        </a:rPr>
                        <a:t> </a:t>
                      </a:r>
                      <a:r>
                        <a:rPr lang="en-US" sz="2800" b="1" dirty="0" err="1">
                          <a:effectLst/>
                          <a:latin typeface="+mn-lt"/>
                        </a:rPr>
                        <a:t>chính</a:t>
                      </a:r>
                      <a:endParaRPr lang="en-US" sz="2800" b="1"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algn="ctr">
                        <a:lnSpc>
                          <a:spcPct val="150000"/>
                        </a:lnSpc>
                        <a:spcBef>
                          <a:spcPts val="0"/>
                        </a:spcBef>
                        <a:spcAft>
                          <a:spcPts val="0"/>
                        </a:spcAft>
                      </a:pPr>
                      <a:r>
                        <a:rPr lang="en-US" sz="2800" b="1" dirty="0" err="1">
                          <a:effectLst/>
                          <a:latin typeface="+mn-lt"/>
                          <a:ea typeface="Calibri" panose="020F0502020204030204" pitchFamily="34" charset="0"/>
                        </a:rPr>
                        <a:t>Nơi</a:t>
                      </a:r>
                      <a:r>
                        <a:rPr lang="en-US" sz="2800" b="1" dirty="0">
                          <a:effectLst/>
                          <a:latin typeface="+mn-lt"/>
                          <a:ea typeface="Calibri" panose="020F0502020204030204" pitchFamily="34" charset="0"/>
                        </a:rPr>
                        <a:t> </a:t>
                      </a:r>
                      <a:r>
                        <a:rPr lang="en-US" sz="2800" b="1" dirty="0" err="1">
                          <a:effectLst/>
                          <a:latin typeface="+mn-lt"/>
                          <a:ea typeface="Calibri" panose="020F0502020204030204" pitchFamily="34" charset="0"/>
                        </a:rPr>
                        <a:t>tổng</a:t>
                      </a:r>
                      <a:r>
                        <a:rPr lang="en-US" sz="2800" b="1" dirty="0">
                          <a:effectLst/>
                          <a:latin typeface="+mn-lt"/>
                          <a:ea typeface="Calibri" panose="020F0502020204030204" pitchFamily="34" charset="0"/>
                        </a:rPr>
                        <a:t> </a:t>
                      </a:r>
                      <a:r>
                        <a:rPr lang="en-US" sz="2800" b="1" dirty="0" err="1">
                          <a:effectLst/>
                          <a:latin typeface="+mn-lt"/>
                          <a:ea typeface="Calibri" panose="020F0502020204030204" pitchFamily="34" charset="0"/>
                        </a:rPr>
                        <a:t>hợp</a:t>
                      </a:r>
                      <a:endParaRPr lang="en-US" sz="2800" b="1"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algn="ctr">
                        <a:lnSpc>
                          <a:spcPct val="150000"/>
                        </a:lnSpc>
                        <a:spcBef>
                          <a:spcPts val="0"/>
                        </a:spcBef>
                        <a:spcAft>
                          <a:spcPts val="0"/>
                        </a:spcAft>
                      </a:pPr>
                      <a:r>
                        <a:rPr lang="en-US" sz="2800" b="1" dirty="0" err="1">
                          <a:effectLst/>
                          <a:latin typeface="+mn-lt"/>
                          <a:ea typeface="Calibri" panose="020F0502020204030204" pitchFamily="34" charset="0"/>
                        </a:rPr>
                        <a:t>Vận</a:t>
                      </a:r>
                      <a:r>
                        <a:rPr lang="en-US" sz="2800" b="1" dirty="0">
                          <a:effectLst/>
                          <a:latin typeface="+mn-lt"/>
                          <a:ea typeface="Calibri" panose="020F0502020204030204" pitchFamily="34" charset="0"/>
                        </a:rPr>
                        <a:t> </a:t>
                      </a:r>
                      <a:r>
                        <a:rPr lang="en-US" sz="2800" b="1" dirty="0" err="1">
                          <a:effectLst/>
                          <a:latin typeface="+mn-lt"/>
                          <a:ea typeface="Calibri" panose="020F0502020204030204" pitchFamily="34" charset="0"/>
                        </a:rPr>
                        <a:t>chuyển</a:t>
                      </a:r>
                      <a:endParaRPr lang="en-US" sz="2800" b="1"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algn="ctr">
                        <a:lnSpc>
                          <a:spcPct val="150000"/>
                        </a:lnSpc>
                        <a:spcBef>
                          <a:spcPts val="0"/>
                        </a:spcBef>
                        <a:spcAft>
                          <a:spcPts val="0"/>
                        </a:spcAft>
                      </a:pPr>
                      <a:r>
                        <a:rPr lang="en-US" sz="2800" b="1" dirty="0" err="1">
                          <a:effectLst/>
                          <a:latin typeface="+mn-lt"/>
                          <a:ea typeface="Calibri" panose="020F0502020204030204" pitchFamily="34" charset="0"/>
                        </a:rPr>
                        <a:t>Vai</a:t>
                      </a:r>
                      <a:r>
                        <a:rPr lang="en-US" sz="2800" b="1" dirty="0">
                          <a:effectLst/>
                          <a:latin typeface="+mn-lt"/>
                          <a:ea typeface="Calibri" panose="020F0502020204030204" pitchFamily="34" charset="0"/>
                        </a:rPr>
                        <a:t> </a:t>
                      </a:r>
                      <a:r>
                        <a:rPr lang="en-US" sz="2800" b="1" dirty="0" err="1">
                          <a:effectLst/>
                          <a:latin typeface="+mn-lt"/>
                          <a:ea typeface="Calibri" panose="020F0502020204030204" pitchFamily="34" charset="0"/>
                        </a:rPr>
                        <a:t>trò</a:t>
                      </a:r>
                      <a:r>
                        <a:rPr lang="en-US" sz="2800" b="1" dirty="0">
                          <a:effectLst/>
                          <a:latin typeface="+mn-lt"/>
                          <a:ea typeface="Calibri" panose="020F0502020204030204" pitchFamily="34" charset="0"/>
                        </a:rPr>
                        <a:t> </a:t>
                      </a:r>
                      <a:r>
                        <a:rPr lang="en-US" sz="2800" b="1" dirty="0" err="1">
                          <a:effectLst/>
                          <a:latin typeface="+mn-lt"/>
                          <a:ea typeface="Calibri" panose="020F0502020204030204" pitchFamily="34" charset="0"/>
                        </a:rPr>
                        <a:t>sinh</a:t>
                      </a:r>
                      <a:r>
                        <a:rPr lang="en-US" sz="2800" b="1" dirty="0">
                          <a:effectLst/>
                          <a:latin typeface="+mn-lt"/>
                          <a:ea typeface="Calibri" panose="020F0502020204030204" pitchFamily="34" charset="0"/>
                        </a:rPr>
                        <a:t> </a:t>
                      </a:r>
                      <a:r>
                        <a:rPr lang="en-US" sz="2800" b="1" dirty="0" err="1">
                          <a:effectLst/>
                          <a:latin typeface="+mn-lt"/>
                          <a:ea typeface="Calibri" panose="020F0502020204030204" pitchFamily="34" charset="0"/>
                        </a:rPr>
                        <a:t>lí</a:t>
                      </a:r>
                      <a:r>
                        <a:rPr lang="en-US" sz="2800" b="1" dirty="0">
                          <a:effectLst/>
                          <a:latin typeface="+mn-lt"/>
                          <a:ea typeface="Calibri" panose="020F0502020204030204" pitchFamily="34" charset="0"/>
                        </a:rPr>
                        <a:t> </a:t>
                      </a:r>
                      <a:r>
                        <a:rPr lang="en-US" sz="2800" b="1" dirty="0" err="1">
                          <a:effectLst/>
                          <a:latin typeface="+mn-lt"/>
                          <a:ea typeface="Calibri" panose="020F0502020204030204" pitchFamily="34" charset="0"/>
                        </a:rPr>
                        <a:t>chủ</a:t>
                      </a:r>
                      <a:r>
                        <a:rPr lang="en-US" sz="2800" b="1" dirty="0">
                          <a:effectLst/>
                          <a:latin typeface="+mn-lt"/>
                          <a:ea typeface="Calibri" panose="020F0502020204030204" pitchFamily="34" charset="0"/>
                        </a:rPr>
                        <a:t> </a:t>
                      </a:r>
                      <a:r>
                        <a:rPr lang="en-US" sz="2800" b="1" dirty="0" err="1">
                          <a:effectLst/>
                          <a:latin typeface="+mn-lt"/>
                          <a:ea typeface="Calibri" panose="020F0502020204030204" pitchFamily="34" charset="0"/>
                        </a:rPr>
                        <a:t>yếu</a:t>
                      </a:r>
                      <a:endParaRPr lang="en-US" sz="2800" b="1"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875966079"/>
                  </a:ext>
                </a:extLst>
              </a:tr>
              <a:tr h="3105537">
                <a:tc rowSpan="3">
                  <a:txBody>
                    <a:bodyPr/>
                    <a:lstStyle/>
                    <a:p>
                      <a:pPr marL="0" marR="0" algn="ctr">
                        <a:lnSpc>
                          <a:spcPct val="150000"/>
                        </a:lnSpc>
                        <a:spcBef>
                          <a:spcPts val="0"/>
                        </a:spcBef>
                        <a:spcAft>
                          <a:spcPts val="0"/>
                        </a:spcAft>
                      </a:pPr>
                      <a:r>
                        <a:rPr lang="en-US" sz="2800" b="1" dirty="0" err="1">
                          <a:effectLst/>
                          <a:latin typeface="+mn-lt"/>
                        </a:rPr>
                        <a:t>Kích</a:t>
                      </a:r>
                      <a:r>
                        <a:rPr lang="en-US" sz="2800" b="1" dirty="0">
                          <a:effectLst/>
                          <a:latin typeface="+mn-lt"/>
                        </a:rPr>
                        <a:t> </a:t>
                      </a:r>
                      <a:r>
                        <a:rPr lang="en-US" sz="2800" b="1" dirty="0" err="1">
                          <a:effectLst/>
                          <a:latin typeface="+mn-lt"/>
                        </a:rPr>
                        <a:t>thích</a:t>
                      </a:r>
                      <a:r>
                        <a:rPr lang="en-US" sz="2800" b="1" dirty="0">
                          <a:effectLst/>
                          <a:latin typeface="+mn-lt"/>
                        </a:rPr>
                        <a:t> </a:t>
                      </a:r>
                      <a:r>
                        <a:rPr lang="en-US" sz="2800" b="1" dirty="0" err="1">
                          <a:effectLst/>
                          <a:latin typeface="+mn-lt"/>
                        </a:rPr>
                        <a:t>sinh</a:t>
                      </a:r>
                      <a:r>
                        <a:rPr lang="en-US" sz="2800" b="1" dirty="0">
                          <a:effectLst/>
                          <a:latin typeface="+mn-lt"/>
                        </a:rPr>
                        <a:t> </a:t>
                      </a:r>
                      <a:r>
                        <a:rPr lang="en-US" sz="2800" b="1" dirty="0" err="1">
                          <a:effectLst/>
                          <a:latin typeface="+mn-lt"/>
                        </a:rPr>
                        <a:t>trưởng</a:t>
                      </a:r>
                      <a:endParaRPr lang="en-US" sz="2800" b="1" dirty="0">
                        <a:effectLst/>
                        <a:latin typeface="+mn-lt"/>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2800" dirty="0">
                          <a:effectLst/>
                          <a:latin typeface="+mn-lt"/>
                          <a:ea typeface="Calibri" panose="020F0502020204030204" pitchFamily="34" charset="0"/>
                        </a:rPr>
                        <a:t>Auxin</a:t>
                      </a: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2800" dirty="0" err="1">
                          <a:effectLst/>
                          <a:latin typeface="+mn-lt"/>
                          <a:ea typeface="Calibri" panose="020F0502020204030204" pitchFamily="34" charset="0"/>
                        </a:rPr>
                        <a:t>Indol</a:t>
                      </a:r>
                      <a:r>
                        <a:rPr lang="en-US" sz="2800" dirty="0">
                          <a:effectLst/>
                          <a:latin typeface="+mn-lt"/>
                          <a:ea typeface="Calibri" panose="020F0502020204030204" pitchFamily="34" charset="0"/>
                        </a:rPr>
                        <a:t> – 3 – acetic acid (IAA)</a:t>
                      </a: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2800"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2800"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2800"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8430068"/>
                  </a:ext>
                </a:extLst>
              </a:tr>
              <a:tr h="2509944">
                <a:tc vMerge="1">
                  <a:txBody>
                    <a:bodyPr/>
                    <a:lstStyle/>
                    <a:p>
                      <a:pPr marL="0" marR="0" algn="ctr">
                        <a:lnSpc>
                          <a:spcPct val="150000"/>
                        </a:lnSpc>
                        <a:spcBef>
                          <a:spcPts val="0"/>
                        </a:spcBef>
                        <a:spcAft>
                          <a:spcPts val="0"/>
                        </a:spcAft>
                      </a:pPr>
                      <a:r>
                        <a:rPr lang="vi-VN" sz="3200" b="1" dirty="0">
                          <a:effectLst/>
                        </a:rPr>
                        <a:t>Nơi diễn ra</a:t>
                      </a:r>
                      <a:endParaRPr lang="en-US" sz="3200" b="1" dirty="0">
                        <a:effectLst/>
                        <a:latin typeface="Calibri" panose="020F0502020204030204" pitchFamily="34" charset="0"/>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2800" dirty="0">
                          <a:effectLst/>
                          <a:latin typeface="+mn-lt"/>
                          <a:ea typeface="Calibri" panose="020F0502020204030204" pitchFamily="34" charset="0"/>
                        </a:rPr>
                        <a:t>Gibberellin</a:t>
                      </a: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2800" dirty="0">
                        <a:effectLst/>
                        <a:latin typeface="+mn-lt"/>
                        <a:ea typeface="Calibri" panose="020F0502020204030204" pitchFamily="34" charset="0"/>
                      </a:endParaRPr>
                    </a:p>
                    <a:p>
                      <a:pPr marL="0" marR="0" algn="ctr">
                        <a:lnSpc>
                          <a:spcPct val="150000"/>
                        </a:lnSpc>
                        <a:spcBef>
                          <a:spcPts val="0"/>
                        </a:spcBef>
                        <a:spcAft>
                          <a:spcPts val="0"/>
                        </a:spcAft>
                      </a:pPr>
                      <a:r>
                        <a:rPr lang="en-US" sz="2800" dirty="0" err="1">
                          <a:effectLst/>
                          <a:latin typeface="+mn-lt"/>
                          <a:ea typeface="Calibri" panose="020F0502020204030204" pitchFamily="34" charset="0"/>
                        </a:rPr>
                        <a:t>Gibberelic</a:t>
                      </a:r>
                      <a:r>
                        <a:rPr lang="en-US" sz="2800" dirty="0">
                          <a:effectLst/>
                          <a:latin typeface="+mn-lt"/>
                          <a:ea typeface="Calibri" panose="020F0502020204030204" pitchFamily="34" charset="0"/>
                        </a:rPr>
                        <a:t> acid</a:t>
                      </a: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2800"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2800"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2800"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7438309"/>
                  </a:ext>
                </a:extLst>
              </a:tr>
              <a:tr h="2477941">
                <a:tc vMerge="1">
                  <a:txBody>
                    <a:bodyPr/>
                    <a:lstStyle/>
                    <a:p>
                      <a:pPr marL="0" marR="0" algn="ctr">
                        <a:lnSpc>
                          <a:spcPct val="150000"/>
                        </a:lnSpc>
                        <a:spcBef>
                          <a:spcPts val="0"/>
                        </a:spcBef>
                        <a:spcAft>
                          <a:spcPts val="0"/>
                        </a:spcAft>
                      </a:pPr>
                      <a:endParaRPr lang="en-US" sz="3200" b="1" dirty="0">
                        <a:effectLst/>
                        <a:latin typeface="Calibri" panose="020F0502020204030204" pitchFamily="34" charset="0"/>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2800" dirty="0">
                          <a:effectLst/>
                          <a:latin typeface="+mn-lt"/>
                          <a:ea typeface="Calibri" panose="020F0502020204030204" pitchFamily="34" charset="0"/>
                        </a:rPr>
                        <a:t>Cytokinin</a:t>
                      </a: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2800" dirty="0">
                          <a:effectLst/>
                          <a:latin typeface="+mn-lt"/>
                          <a:ea typeface="Calibri" panose="020F0502020204030204" pitchFamily="34" charset="0"/>
                        </a:rPr>
                        <a:t>Zeatin</a:t>
                      </a: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2800"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2800"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2800" dirty="0">
                        <a:effectLst/>
                        <a:latin typeface="+mn-lt"/>
                        <a:ea typeface="Calibri" panose="020F0502020204030204" pitchFamily="34" charset="0"/>
                      </a:endParaRPr>
                    </a:p>
                  </a:txBody>
                  <a:tcPr marL="22986" marR="22986" marT="22986" marB="22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8085441"/>
                  </a:ext>
                </a:extLst>
              </a:tr>
            </a:tbl>
          </a:graphicData>
        </a:graphic>
      </p:graphicFrame>
      <p:sp>
        <p:nvSpPr>
          <p:cNvPr id="2" name="TextBox 1">
            <a:extLst>
              <a:ext uri="{FF2B5EF4-FFF2-40B4-BE49-F238E27FC236}">
                <a16:creationId xmlns:a16="http://schemas.microsoft.com/office/drawing/2014/main" id="{15D16EFB-031B-4478-977C-117DBB6BBA48}"/>
              </a:ext>
            </a:extLst>
          </p:cNvPr>
          <p:cNvSpPr txBox="1"/>
          <p:nvPr/>
        </p:nvSpPr>
        <p:spPr>
          <a:xfrm>
            <a:off x="5334000" y="2311774"/>
            <a:ext cx="1676400" cy="2834815"/>
          </a:xfrm>
          <a:prstGeom prst="rect">
            <a:avLst/>
          </a:prstGeom>
          <a:noFill/>
        </p:spPr>
        <p:txBody>
          <a:bodyPr wrap="square" rtlCol="0">
            <a:spAutoFit/>
          </a:bodyPr>
          <a:lstStyle/>
          <a:p>
            <a:pPr algn="ctr">
              <a:lnSpc>
                <a:spcPct val="130000"/>
              </a:lnSpc>
            </a:pPr>
            <a:r>
              <a:rPr lang="en-US" sz="2800" dirty="0" err="1">
                <a:solidFill>
                  <a:srgbClr val="0070C0"/>
                </a:solidFill>
                <a:effectLst/>
                <a:latin typeface="+mn-lt"/>
                <a:ea typeface="Calibri" panose="020F0502020204030204" pitchFamily="34" charset="0"/>
              </a:rPr>
              <a:t>Mô</a:t>
            </a:r>
            <a:r>
              <a:rPr lang="en-US" sz="2800" dirty="0">
                <a:solidFill>
                  <a:srgbClr val="0070C0"/>
                </a:solidFill>
                <a:effectLst/>
                <a:latin typeface="+mn-lt"/>
                <a:ea typeface="Calibri" panose="020F0502020204030204" pitchFamily="34" charset="0"/>
              </a:rPr>
              <a:t> </a:t>
            </a:r>
            <a:r>
              <a:rPr lang="en-US" sz="2800" dirty="0" err="1">
                <a:solidFill>
                  <a:srgbClr val="0070C0"/>
                </a:solidFill>
                <a:effectLst/>
                <a:latin typeface="+mn-lt"/>
                <a:ea typeface="Calibri" panose="020F0502020204030204" pitchFamily="34" charset="0"/>
              </a:rPr>
              <a:t>phân</a:t>
            </a:r>
            <a:r>
              <a:rPr lang="en-US" sz="2800" dirty="0">
                <a:solidFill>
                  <a:srgbClr val="0070C0"/>
                </a:solidFill>
                <a:effectLst/>
                <a:latin typeface="+mn-lt"/>
                <a:ea typeface="Calibri" panose="020F0502020204030204" pitchFamily="34" charset="0"/>
              </a:rPr>
              <a:t> </a:t>
            </a:r>
            <a:r>
              <a:rPr lang="en-US" sz="2800" dirty="0" err="1">
                <a:solidFill>
                  <a:srgbClr val="0070C0"/>
                </a:solidFill>
                <a:effectLst/>
                <a:latin typeface="+mn-lt"/>
                <a:ea typeface="Calibri" panose="020F0502020204030204" pitchFamily="34" charset="0"/>
              </a:rPr>
              <a:t>sinh</a:t>
            </a:r>
            <a:r>
              <a:rPr lang="en-US" sz="2800" dirty="0">
                <a:solidFill>
                  <a:srgbClr val="0070C0"/>
                </a:solidFill>
                <a:effectLst/>
                <a:latin typeface="+mn-lt"/>
                <a:ea typeface="Calibri" panose="020F0502020204030204" pitchFamily="34" charset="0"/>
              </a:rPr>
              <a:t> </a:t>
            </a:r>
            <a:r>
              <a:rPr lang="en-US" sz="2800" dirty="0" err="1">
                <a:solidFill>
                  <a:srgbClr val="0070C0"/>
                </a:solidFill>
                <a:effectLst/>
                <a:latin typeface="+mn-lt"/>
                <a:ea typeface="Calibri" panose="020F0502020204030204" pitchFamily="34" charset="0"/>
              </a:rPr>
              <a:t>đỉnh</a:t>
            </a:r>
            <a:r>
              <a:rPr lang="en-US" sz="2800" dirty="0">
                <a:solidFill>
                  <a:srgbClr val="0070C0"/>
                </a:solidFill>
                <a:effectLst/>
                <a:latin typeface="+mn-lt"/>
                <a:ea typeface="Calibri" panose="020F0502020204030204" pitchFamily="34" charset="0"/>
              </a:rPr>
              <a:t>, </a:t>
            </a:r>
            <a:r>
              <a:rPr lang="en-US" sz="2800" dirty="0" err="1">
                <a:solidFill>
                  <a:srgbClr val="0070C0"/>
                </a:solidFill>
                <a:effectLst/>
                <a:latin typeface="+mn-lt"/>
                <a:ea typeface="Calibri" panose="020F0502020204030204" pitchFamily="34" charset="0"/>
              </a:rPr>
              <a:t>lá</a:t>
            </a:r>
            <a:r>
              <a:rPr lang="en-US" sz="2800" dirty="0">
                <a:solidFill>
                  <a:srgbClr val="0070C0"/>
                </a:solidFill>
                <a:effectLst/>
                <a:latin typeface="+mn-lt"/>
                <a:ea typeface="Calibri" panose="020F0502020204030204" pitchFamily="34" charset="0"/>
              </a:rPr>
              <a:t> non </a:t>
            </a:r>
            <a:r>
              <a:rPr lang="en-US" sz="2800" dirty="0" err="1">
                <a:solidFill>
                  <a:srgbClr val="0070C0"/>
                </a:solidFill>
                <a:effectLst/>
                <a:latin typeface="+mn-lt"/>
                <a:ea typeface="Calibri" panose="020F0502020204030204" pitchFamily="34" charset="0"/>
              </a:rPr>
              <a:t>của</a:t>
            </a:r>
            <a:r>
              <a:rPr lang="en-US" sz="2800" dirty="0">
                <a:solidFill>
                  <a:srgbClr val="0070C0"/>
                </a:solidFill>
                <a:effectLst/>
                <a:latin typeface="+mn-lt"/>
                <a:ea typeface="Calibri" panose="020F0502020204030204" pitchFamily="34" charset="0"/>
              </a:rPr>
              <a:t> </a:t>
            </a:r>
            <a:r>
              <a:rPr lang="en-US" sz="2800" dirty="0" err="1">
                <a:solidFill>
                  <a:srgbClr val="0070C0"/>
                </a:solidFill>
                <a:effectLst/>
                <a:latin typeface="+mn-lt"/>
                <a:ea typeface="Calibri" panose="020F0502020204030204" pitchFamily="34" charset="0"/>
              </a:rPr>
              <a:t>chồi</a:t>
            </a:r>
            <a:r>
              <a:rPr lang="en-US" sz="2800" dirty="0">
                <a:solidFill>
                  <a:srgbClr val="0070C0"/>
                </a:solidFill>
                <a:effectLst/>
                <a:latin typeface="+mn-lt"/>
                <a:ea typeface="Calibri" panose="020F0502020204030204" pitchFamily="34" charset="0"/>
              </a:rPr>
              <a:t> </a:t>
            </a:r>
            <a:r>
              <a:rPr lang="en-US" sz="2800" dirty="0" err="1">
                <a:solidFill>
                  <a:srgbClr val="0070C0"/>
                </a:solidFill>
                <a:effectLst/>
                <a:latin typeface="+mn-lt"/>
                <a:ea typeface="Calibri" panose="020F0502020204030204" pitchFamily="34" charset="0"/>
              </a:rPr>
              <a:t>đỉnh</a:t>
            </a:r>
            <a:endParaRPr lang="en-US" sz="2800" dirty="0">
              <a:solidFill>
                <a:srgbClr val="0070C0"/>
              </a:solidFill>
              <a:effectLst/>
              <a:latin typeface="+mn-lt"/>
              <a:ea typeface="Calibri" panose="020F0502020204030204" pitchFamily="34" charset="0"/>
            </a:endParaRPr>
          </a:p>
        </p:txBody>
      </p:sp>
      <p:sp>
        <p:nvSpPr>
          <p:cNvPr id="7" name="TextBox 6">
            <a:extLst>
              <a:ext uri="{FF2B5EF4-FFF2-40B4-BE49-F238E27FC236}">
                <a16:creationId xmlns:a16="http://schemas.microsoft.com/office/drawing/2014/main" id="{ADBE261F-84F8-4FD1-B52C-DEB45949F200}"/>
              </a:ext>
            </a:extLst>
          </p:cNvPr>
          <p:cNvSpPr txBox="1"/>
          <p:nvPr/>
        </p:nvSpPr>
        <p:spPr>
          <a:xfrm>
            <a:off x="7467600" y="2552700"/>
            <a:ext cx="1676400" cy="1951496"/>
          </a:xfrm>
          <a:prstGeom prst="rect">
            <a:avLst/>
          </a:prstGeom>
          <a:noFill/>
        </p:spPr>
        <p:txBody>
          <a:bodyPr wrap="square" rtlCol="0">
            <a:spAutoFit/>
          </a:bodyPr>
          <a:lstStyle/>
          <a:p>
            <a:pPr algn="ctr">
              <a:lnSpc>
                <a:spcPct val="150000"/>
              </a:lnSpc>
            </a:pPr>
            <a:r>
              <a:rPr lang="en-US" sz="2800" dirty="0" err="1">
                <a:solidFill>
                  <a:srgbClr val="0070C0"/>
                </a:solidFill>
                <a:ea typeface="Calibri" panose="020F0502020204030204" pitchFamily="34" charset="0"/>
              </a:rPr>
              <a:t>Hướng</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gốc</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trong</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mạch</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rây</a:t>
            </a:r>
            <a:endParaRPr lang="en-US" sz="2800" dirty="0">
              <a:solidFill>
                <a:srgbClr val="0070C0"/>
              </a:solidFill>
              <a:ea typeface="Calibri" panose="020F0502020204030204" pitchFamily="34" charset="0"/>
            </a:endParaRPr>
          </a:p>
        </p:txBody>
      </p:sp>
      <p:sp>
        <p:nvSpPr>
          <p:cNvPr id="9" name="TextBox 8">
            <a:extLst>
              <a:ext uri="{FF2B5EF4-FFF2-40B4-BE49-F238E27FC236}">
                <a16:creationId xmlns:a16="http://schemas.microsoft.com/office/drawing/2014/main" id="{E14D5EBE-34EF-4B2A-849A-3AC6652FF61C}"/>
              </a:ext>
            </a:extLst>
          </p:cNvPr>
          <p:cNvSpPr txBox="1"/>
          <p:nvPr/>
        </p:nvSpPr>
        <p:spPr>
          <a:xfrm>
            <a:off x="9601200" y="1906369"/>
            <a:ext cx="9144000" cy="3244158"/>
          </a:xfrm>
          <a:prstGeom prst="rect">
            <a:avLst/>
          </a:prstGeom>
          <a:noFill/>
        </p:spPr>
        <p:txBody>
          <a:bodyPr wrap="square" rtlCol="0">
            <a:spAutoFit/>
          </a:bodyPr>
          <a:lstStyle/>
          <a:p>
            <a:pPr algn="just">
              <a:lnSpc>
                <a:spcPct val="150000"/>
              </a:lnSpc>
            </a:pPr>
            <a:r>
              <a:rPr lang="en-US" sz="2800" dirty="0" err="1">
                <a:solidFill>
                  <a:srgbClr val="0070C0"/>
                </a:solidFill>
                <a:ea typeface="Calibri" panose="020F0502020204030204" pitchFamily="34" charset="0"/>
              </a:rPr>
              <a:t>Kích</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thích</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sự</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phân</a:t>
            </a:r>
            <a:r>
              <a:rPr lang="en-US" sz="2800" dirty="0">
                <a:solidFill>
                  <a:srgbClr val="0070C0"/>
                </a:solidFill>
                <a:ea typeface="Calibri" panose="020F0502020204030204" pitchFamily="34" charset="0"/>
              </a:rPr>
              <a:t> chia </a:t>
            </a:r>
            <a:r>
              <a:rPr lang="en-US" sz="2800" dirty="0" err="1">
                <a:solidFill>
                  <a:srgbClr val="0070C0"/>
                </a:solidFill>
                <a:ea typeface="Calibri" panose="020F0502020204030204" pitchFamily="34" charset="0"/>
              </a:rPr>
              <a:t>kéo</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dài</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tế</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bào</a:t>
            </a:r>
            <a:endParaRPr lang="en-US" sz="2800" dirty="0">
              <a:solidFill>
                <a:srgbClr val="0070C0"/>
              </a:solidFill>
              <a:ea typeface="Calibri" panose="020F0502020204030204" pitchFamily="34" charset="0"/>
            </a:endParaRPr>
          </a:p>
          <a:p>
            <a:pPr algn="just">
              <a:lnSpc>
                <a:spcPct val="150000"/>
              </a:lnSpc>
            </a:pPr>
            <a:r>
              <a:rPr lang="en-US" sz="2800" dirty="0" err="1">
                <a:solidFill>
                  <a:srgbClr val="0070C0"/>
                </a:solidFill>
                <a:ea typeface="Calibri" panose="020F0502020204030204" pitchFamily="34" charset="0"/>
              </a:rPr>
              <a:t>Kích</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thích</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sinh</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trưởng</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của</a:t>
            </a:r>
            <a:r>
              <a:rPr lang="en-US" sz="2800" dirty="0">
                <a:solidFill>
                  <a:srgbClr val="0070C0"/>
                </a:solidFill>
                <a:ea typeface="Calibri" panose="020F0502020204030204" pitchFamily="34" charset="0"/>
              </a:rPr>
              <a:t> than</a:t>
            </a:r>
          </a:p>
          <a:p>
            <a:pPr algn="just">
              <a:lnSpc>
                <a:spcPct val="150000"/>
              </a:lnSpc>
            </a:pPr>
            <a:r>
              <a:rPr lang="en-US" sz="2800" dirty="0" err="1">
                <a:solidFill>
                  <a:srgbClr val="0070C0"/>
                </a:solidFill>
                <a:ea typeface="Calibri" panose="020F0502020204030204" pitchFamily="34" charset="0"/>
              </a:rPr>
              <a:t>Kích</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thích</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sự</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hình</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thành</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rễ</a:t>
            </a:r>
            <a:endParaRPr lang="en-US" sz="2800" dirty="0">
              <a:solidFill>
                <a:srgbClr val="0070C0"/>
              </a:solidFill>
              <a:ea typeface="Calibri" panose="020F0502020204030204" pitchFamily="34" charset="0"/>
            </a:endParaRPr>
          </a:p>
          <a:p>
            <a:pPr algn="just">
              <a:lnSpc>
                <a:spcPct val="150000"/>
              </a:lnSpc>
            </a:pPr>
            <a:r>
              <a:rPr lang="en-US" sz="2800" dirty="0" err="1">
                <a:solidFill>
                  <a:srgbClr val="0070C0"/>
                </a:solidFill>
                <a:ea typeface="Calibri" panose="020F0502020204030204" pitchFamily="34" charset="0"/>
              </a:rPr>
              <a:t>Duy</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trì</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ưu</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thế</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đỉnh</a:t>
            </a:r>
            <a:endParaRPr lang="en-US" sz="2800" dirty="0">
              <a:solidFill>
                <a:srgbClr val="0070C0"/>
              </a:solidFill>
              <a:ea typeface="Calibri" panose="020F0502020204030204" pitchFamily="34" charset="0"/>
            </a:endParaRPr>
          </a:p>
          <a:p>
            <a:pPr algn="just">
              <a:lnSpc>
                <a:spcPct val="150000"/>
              </a:lnSpc>
            </a:pPr>
            <a:r>
              <a:rPr lang="en-US" sz="2800" dirty="0" err="1">
                <a:solidFill>
                  <a:srgbClr val="0070C0"/>
                </a:solidFill>
                <a:ea typeface="Calibri" panose="020F0502020204030204" pitchFamily="34" charset="0"/>
              </a:rPr>
              <a:t>Điều</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chỉnh</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sinh</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trưởng</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hướng</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sáng</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hướng</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trọng</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lực</a:t>
            </a:r>
            <a:r>
              <a:rPr lang="en-US" sz="2800" dirty="0">
                <a:solidFill>
                  <a:srgbClr val="0070C0"/>
                </a:solidFill>
                <a:ea typeface="Calibri" panose="020F0502020204030204" pitchFamily="34" charset="0"/>
              </a:rPr>
              <a:t>.</a:t>
            </a:r>
          </a:p>
        </p:txBody>
      </p:sp>
      <p:sp>
        <p:nvSpPr>
          <p:cNvPr id="12" name="TextBox 11">
            <a:extLst>
              <a:ext uri="{FF2B5EF4-FFF2-40B4-BE49-F238E27FC236}">
                <a16:creationId xmlns:a16="http://schemas.microsoft.com/office/drawing/2014/main" id="{D4D5C3A5-93BE-451A-B93E-D60BCB59A97F}"/>
              </a:ext>
            </a:extLst>
          </p:cNvPr>
          <p:cNvSpPr txBox="1"/>
          <p:nvPr/>
        </p:nvSpPr>
        <p:spPr>
          <a:xfrm>
            <a:off x="5313405" y="5615602"/>
            <a:ext cx="1676400" cy="1305165"/>
          </a:xfrm>
          <a:prstGeom prst="rect">
            <a:avLst/>
          </a:prstGeom>
          <a:noFill/>
        </p:spPr>
        <p:txBody>
          <a:bodyPr wrap="square" rtlCol="0">
            <a:spAutoFit/>
          </a:bodyPr>
          <a:lstStyle/>
          <a:p>
            <a:pPr algn="ctr">
              <a:lnSpc>
                <a:spcPct val="150000"/>
              </a:lnSpc>
            </a:pPr>
            <a:r>
              <a:rPr lang="en-US" sz="2800" dirty="0" err="1">
                <a:solidFill>
                  <a:srgbClr val="0070C0"/>
                </a:solidFill>
                <a:ea typeface="Calibri" panose="020F0502020204030204" pitchFamily="34" charset="0"/>
              </a:rPr>
              <a:t>Phôi</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lá</a:t>
            </a:r>
            <a:r>
              <a:rPr lang="en-US" sz="2800" dirty="0">
                <a:solidFill>
                  <a:srgbClr val="0070C0"/>
                </a:solidFill>
                <a:ea typeface="Calibri" panose="020F0502020204030204" pitchFamily="34" charset="0"/>
              </a:rPr>
              <a:t> non, </a:t>
            </a:r>
            <a:r>
              <a:rPr lang="en-US" sz="2800" dirty="0" err="1">
                <a:solidFill>
                  <a:srgbClr val="0070C0"/>
                </a:solidFill>
                <a:ea typeface="Calibri" panose="020F0502020204030204" pitchFamily="34" charset="0"/>
              </a:rPr>
              <a:t>rễ</a:t>
            </a:r>
            <a:endParaRPr lang="en-US" sz="2800" dirty="0">
              <a:solidFill>
                <a:srgbClr val="0070C0"/>
              </a:solidFill>
              <a:ea typeface="Calibri" panose="020F0502020204030204" pitchFamily="34" charset="0"/>
            </a:endParaRPr>
          </a:p>
        </p:txBody>
      </p:sp>
      <p:sp>
        <p:nvSpPr>
          <p:cNvPr id="13" name="TextBox 12">
            <a:extLst>
              <a:ext uri="{FF2B5EF4-FFF2-40B4-BE49-F238E27FC236}">
                <a16:creationId xmlns:a16="http://schemas.microsoft.com/office/drawing/2014/main" id="{1A1CFF7E-779F-45CB-A79E-2A6B1653C001}"/>
              </a:ext>
            </a:extLst>
          </p:cNvPr>
          <p:cNvSpPr txBox="1"/>
          <p:nvPr/>
        </p:nvSpPr>
        <p:spPr>
          <a:xfrm>
            <a:off x="6951783" y="5088078"/>
            <a:ext cx="2793832" cy="2597827"/>
          </a:xfrm>
          <a:prstGeom prst="rect">
            <a:avLst/>
          </a:prstGeom>
          <a:noFill/>
        </p:spPr>
        <p:txBody>
          <a:bodyPr wrap="square" rtlCol="0">
            <a:spAutoFit/>
          </a:bodyPr>
          <a:lstStyle/>
          <a:p>
            <a:pPr algn="ctr">
              <a:lnSpc>
                <a:spcPct val="150000"/>
              </a:lnSpc>
            </a:pPr>
            <a:r>
              <a:rPr lang="en-US" sz="2800" dirty="0" err="1">
                <a:solidFill>
                  <a:srgbClr val="0070C0"/>
                </a:solidFill>
                <a:ea typeface="Calibri" panose="020F0502020204030204" pitchFamily="34" charset="0"/>
              </a:rPr>
              <a:t>Hướng</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gốc</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trong</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mạch</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rây</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và</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hướng</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đỉnh</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trong</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mạch</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gỗ</a:t>
            </a:r>
            <a:endParaRPr lang="en-US" sz="2800" dirty="0">
              <a:solidFill>
                <a:srgbClr val="0070C0"/>
              </a:solidFill>
              <a:ea typeface="Calibri" panose="020F0502020204030204" pitchFamily="34" charset="0"/>
            </a:endParaRPr>
          </a:p>
        </p:txBody>
      </p:sp>
      <p:sp>
        <p:nvSpPr>
          <p:cNvPr id="14" name="TextBox 13">
            <a:extLst>
              <a:ext uri="{FF2B5EF4-FFF2-40B4-BE49-F238E27FC236}">
                <a16:creationId xmlns:a16="http://schemas.microsoft.com/office/drawing/2014/main" id="{AD16DDA6-9B43-412E-837E-A3E5B9CC6AD0}"/>
              </a:ext>
            </a:extLst>
          </p:cNvPr>
          <p:cNvSpPr txBox="1"/>
          <p:nvPr/>
        </p:nvSpPr>
        <p:spPr>
          <a:xfrm>
            <a:off x="9687698" y="5088078"/>
            <a:ext cx="8452370" cy="2597827"/>
          </a:xfrm>
          <a:prstGeom prst="rect">
            <a:avLst/>
          </a:prstGeom>
          <a:noFill/>
        </p:spPr>
        <p:txBody>
          <a:bodyPr wrap="square" rtlCol="0">
            <a:spAutoFit/>
          </a:bodyPr>
          <a:lstStyle/>
          <a:p>
            <a:pPr algn="just">
              <a:lnSpc>
                <a:spcPct val="150000"/>
              </a:lnSpc>
            </a:pPr>
            <a:r>
              <a:rPr lang="en-US" sz="2800" dirty="0" err="1">
                <a:solidFill>
                  <a:srgbClr val="0070C0"/>
                </a:solidFill>
                <a:ea typeface="Calibri" panose="020F0502020204030204" pitchFamily="34" charset="0"/>
              </a:rPr>
              <a:t>Kích</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thích</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sự</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dãn</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dài</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thân</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ống</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phấn</a:t>
            </a:r>
            <a:endParaRPr lang="en-US" sz="2800" dirty="0">
              <a:solidFill>
                <a:srgbClr val="0070C0"/>
              </a:solidFill>
              <a:ea typeface="Calibri" panose="020F0502020204030204" pitchFamily="34" charset="0"/>
            </a:endParaRPr>
          </a:p>
          <a:p>
            <a:pPr algn="just">
              <a:lnSpc>
                <a:spcPct val="150000"/>
              </a:lnSpc>
            </a:pPr>
            <a:r>
              <a:rPr lang="en-US" sz="2800" dirty="0" err="1">
                <a:solidFill>
                  <a:srgbClr val="0070C0"/>
                </a:solidFill>
                <a:ea typeface="Calibri" panose="020F0502020204030204" pitchFamily="34" charset="0"/>
              </a:rPr>
              <a:t>Kích</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thích</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sự</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nảy</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mầm</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của</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hạt</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chồi</a:t>
            </a:r>
            <a:endParaRPr lang="en-US" sz="2800" dirty="0">
              <a:solidFill>
                <a:srgbClr val="0070C0"/>
              </a:solidFill>
              <a:ea typeface="Calibri" panose="020F0502020204030204" pitchFamily="34" charset="0"/>
            </a:endParaRPr>
          </a:p>
          <a:p>
            <a:pPr algn="just">
              <a:lnSpc>
                <a:spcPct val="150000"/>
              </a:lnSpc>
            </a:pPr>
            <a:r>
              <a:rPr lang="en-US" sz="2800" dirty="0" err="1">
                <a:solidFill>
                  <a:srgbClr val="0070C0"/>
                </a:solidFill>
                <a:ea typeface="Calibri" panose="020F0502020204030204" pitchFamily="34" charset="0"/>
              </a:rPr>
              <a:t>Kích</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thích</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tạo</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quả</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không</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hạt</a:t>
            </a:r>
            <a:endParaRPr lang="en-US" sz="2800" dirty="0">
              <a:solidFill>
                <a:srgbClr val="0070C0"/>
              </a:solidFill>
              <a:ea typeface="Calibri" panose="020F0502020204030204" pitchFamily="34" charset="0"/>
            </a:endParaRPr>
          </a:p>
          <a:p>
            <a:pPr algn="just">
              <a:lnSpc>
                <a:spcPct val="150000"/>
              </a:lnSpc>
            </a:pPr>
            <a:r>
              <a:rPr lang="en-US" sz="2800" dirty="0" err="1">
                <a:solidFill>
                  <a:srgbClr val="0070C0"/>
                </a:solidFill>
                <a:ea typeface="Calibri" panose="020F0502020204030204" pitchFamily="34" charset="0"/>
              </a:rPr>
              <a:t>Kích</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thích</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chuyển</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pha</a:t>
            </a:r>
            <a:r>
              <a:rPr lang="en-US" sz="2800" dirty="0">
                <a:solidFill>
                  <a:srgbClr val="0070C0"/>
                </a:solidFill>
                <a:ea typeface="Calibri" panose="020F0502020204030204" pitchFamily="34" charset="0"/>
              </a:rPr>
              <a:t> non </a:t>
            </a:r>
            <a:r>
              <a:rPr lang="en-US" sz="2800" dirty="0" err="1">
                <a:solidFill>
                  <a:srgbClr val="0070C0"/>
                </a:solidFill>
                <a:ea typeface="Calibri" panose="020F0502020204030204" pitchFamily="34" charset="0"/>
              </a:rPr>
              <a:t>trẻ</a:t>
            </a:r>
            <a:r>
              <a:rPr lang="en-US" sz="2800" dirty="0">
                <a:solidFill>
                  <a:srgbClr val="0070C0"/>
                </a:solidFill>
                <a:ea typeface="Calibri" panose="020F0502020204030204" pitchFamily="34" charset="0"/>
              </a:rPr>
              <a:t> sang </a:t>
            </a:r>
            <a:r>
              <a:rPr lang="en-US" sz="2800" dirty="0" err="1">
                <a:solidFill>
                  <a:srgbClr val="0070C0"/>
                </a:solidFill>
                <a:ea typeface="Calibri" panose="020F0502020204030204" pitchFamily="34" charset="0"/>
              </a:rPr>
              <a:t>pha</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sinh</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sản</a:t>
            </a:r>
            <a:endParaRPr lang="en-US" sz="2800" dirty="0">
              <a:solidFill>
                <a:srgbClr val="0070C0"/>
              </a:solidFill>
              <a:ea typeface="Calibri" panose="020F0502020204030204" pitchFamily="34" charset="0"/>
            </a:endParaRPr>
          </a:p>
        </p:txBody>
      </p:sp>
      <p:sp>
        <p:nvSpPr>
          <p:cNvPr id="15" name="TextBox 14">
            <a:extLst>
              <a:ext uri="{FF2B5EF4-FFF2-40B4-BE49-F238E27FC236}">
                <a16:creationId xmlns:a16="http://schemas.microsoft.com/office/drawing/2014/main" id="{F30DDD8E-284A-4CBD-91CC-13548755256C}"/>
              </a:ext>
            </a:extLst>
          </p:cNvPr>
          <p:cNvSpPr txBox="1"/>
          <p:nvPr/>
        </p:nvSpPr>
        <p:spPr>
          <a:xfrm>
            <a:off x="5105401" y="7675760"/>
            <a:ext cx="1904999" cy="2597827"/>
          </a:xfrm>
          <a:prstGeom prst="rect">
            <a:avLst/>
          </a:prstGeom>
          <a:noFill/>
        </p:spPr>
        <p:txBody>
          <a:bodyPr wrap="square" rtlCol="0">
            <a:spAutoFit/>
          </a:bodyPr>
          <a:lstStyle/>
          <a:p>
            <a:pPr algn="ctr">
              <a:lnSpc>
                <a:spcPct val="150000"/>
              </a:lnSpc>
            </a:pPr>
            <a:r>
              <a:rPr lang="en-US" sz="2800" dirty="0" err="1">
                <a:solidFill>
                  <a:srgbClr val="0070C0"/>
                </a:solidFill>
                <a:ea typeface="Calibri" panose="020F0502020204030204" pitchFamily="34" charset="0"/>
              </a:rPr>
              <a:t>Mô</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phân</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sinh</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đỉnh</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rễ</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quả</a:t>
            </a:r>
            <a:r>
              <a:rPr lang="en-US" sz="2800" dirty="0">
                <a:solidFill>
                  <a:srgbClr val="0070C0"/>
                </a:solidFill>
                <a:ea typeface="Calibri" panose="020F0502020204030204" pitchFamily="34" charset="0"/>
              </a:rPr>
              <a:t> non</a:t>
            </a:r>
          </a:p>
        </p:txBody>
      </p:sp>
      <p:sp>
        <p:nvSpPr>
          <p:cNvPr id="16" name="TextBox 15">
            <a:extLst>
              <a:ext uri="{FF2B5EF4-FFF2-40B4-BE49-F238E27FC236}">
                <a16:creationId xmlns:a16="http://schemas.microsoft.com/office/drawing/2014/main" id="{1A9C4E32-BACF-4007-B03C-DB9515425E6D}"/>
              </a:ext>
            </a:extLst>
          </p:cNvPr>
          <p:cNvSpPr txBox="1"/>
          <p:nvPr/>
        </p:nvSpPr>
        <p:spPr>
          <a:xfrm>
            <a:off x="6921843" y="7996880"/>
            <a:ext cx="2793832" cy="1305165"/>
          </a:xfrm>
          <a:prstGeom prst="rect">
            <a:avLst/>
          </a:prstGeom>
          <a:noFill/>
        </p:spPr>
        <p:txBody>
          <a:bodyPr wrap="square" rtlCol="0">
            <a:spAutoFit/>
          </a:bodyPr>
          <a:lstStyle/>
          <a:p>
            <a:pPr algn="ctr">
              <a:lnSpc>
                <a:spcPct val="150000"/>
              </a:lnSpc>
            </a:pPr>
            <a:r>
              <a:rPr lang="en-US" sz="2800" dirty="0" err="1">
                <a:solidFill>
                  <a:srgbClr val="0070C0"/>
                </a:solidFill>
                <a:ea typeface="Calibri" panose="020F0502020204030204" pitchFamily="34" charset="0"/>
              </a:rPr>
              <a:t>Hướng</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đỉnh</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trong</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mạch</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gỗ</a:t>
            </a:r>
            <a:endParaRPr lang="en-US" sz="2800" dirty="0">
              <a:solidFill>
                <a:srgbClr val="0070C0"/>
              </a:solidFill>
              <a:ea typeface="Calibri" panose="020F0502020204030204" pitchFamily="34" charset="0"/>
            </a:endParaRPr>
          </a:p>
        </p:txBody>
      </p:sp>
      <p:sp>
        <p:nvSpPr>
          <p:cNvPr id="17" name="TextBox 16">
            <a:extLst>
              <a:ext uri="{FF2B5EF4-FFF2-40B4-BE49-F238E27FC236}">
                <a16:creationId xmlns:a16="http://schemas.microsoft.com/office/drawing/2014/main" id="{3250938E-8DF8-4D5E-B494-B26A9722AE2F}"/>
              </a:ext>
            </a:extLst>
          </p:cNvPr>
          <p:cNvSpPr txBox="1"/>
          <p:nvPr/>
        </p:nvSpPr>
        <p:spPr>
          <a:xfrm>
            <a:off x="9668182" y="7578386"/>
            <a:ext cx="8452370" cy="2597827"/>
          </a:xfrm>
          <a:prstGeom prst="rect">
            <a:avLst/>
          </a:prstGeom>
          <a:noFill/>
        </p:spPr>
        <p:txBody>
          <a:bodyPr wrap="square" rtlCol="0">
            <a:spAutoFit/>
          </a:bodyPr>
          <a:lstStyle/>
          <a:p>
            <a:pPr algn="just">
              <a:lnSpc>
                <a:spcPct val="150000"/>
              </a:lnSpc>
            </a:pPr>
            <a:r>
              <a:rPr lang="en-US" sz="2800" dirty="0" err="1">
                <a:solidFill>
                  <a:srgbClr val="0070C0"/>
                </a:solidFill>
                <a:ea typeface="Calibri" panose="020F0502020204030204" pitchFamily="34" charset="0"/>
              </a:rPr>
              <a:t>Kích</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thích</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sự</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phân</a:t>
            </a:r>
            <a:r>
              <a:rPr lang="en-US" sz="2800" dirty="0">
                <a:solidFill>
                  <a:srgbClr val="0070C0"/>
                </a:solidFill>
                <a:ea typeface="Calibri" panose="020F0502020204030204" pitchFamily="34" charset="0"/>
              </a:rPr>
              <a:t> chia, </a:t>
            </a:r>
            <a:r>
              <a:rPr lang="en-US" sz="2800" dirty="0" err="1">
                <a:solidFill>
                  <a:srgbClr val="0070C0"/>
                </a:solidFill>
                <a:ea typeface="Calibri" panose="020F0502020204030204" pitchFamily="34" charset="0"/>
              </a:rPr>
              <a:t>lớn</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lên</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và</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biệt</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hoá</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tế</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bào</a:t>
            </a:r>
            <a:endParaRPr lang="en-US" sz="2800" dirty="0">
              <a:solidFill>
                <a:srgbClr val="0070C0"/>
              </a:solidFill>
              <a:ea typeface="Calibri" panose="020F0502020204030204" pitchFamily="34" charset="0"/>
            </a:endParaRPr>
          </a:p>
          <a:p>
            <a:pPr algn="just">
              <a:lnSpc>
                <a:spcPct val="150000"/>
              </a:lnSpc>
            </a:pPr>
            <a:r>
              <a:rPr lang="en-US" sz="2800" dirty="0" err="1">
                <a:solidFill>
                  <a:srgbClr val="0070C0"/>
                </a:solidFill>
                <a:ea typeface="Calibri" panose="020F0502020204030204" pitchFamily="34" charset="0"/>
              </a:rPr>
              <a:t>Kích</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thích</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tạo</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chồi</a:t>
            </a:r>
            <a:endParaRPr lang="en-US" sz="2800" dirty="0">
              <a:solidFill>
                <a:srgbClr val="0070C0"/>
              </a:solidFill>
              <a:ea typeface="Calibri" panose="020F0502020204030204" pitchFamily="34" charset="0"/>
            </a:endParaRPr>
          </a:p>
          <a:p>
            <a:pPr algn="just">
              <a:lnSpc>
                <a:spcPct val="150000"/>
              </a:lnSpc>
            </a:pPr>
            <a:r>
              <a:rPr lang="en-US" sz="2800" dirty="0" err="1">
                <a:solidFill>
                  <a:srgbClr val="0070C0"/>
                </a:solidFill>
                <a:ea typeface="Calibri" panose="020F0502020204030204" pitchFamily="34" charset="0"/>
              </a:rPr>
              <a:t>Kích</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thích</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hạt</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nảy</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mầm</a:t>
            </a:r>
            <a:endParaRPr lang="en-US" sz="2800" dirty="0">
              <a:solidFill>
                <a:srgbClr val="0070C0"/>
              </a:solidFill>
              <a:ea typeface="Calibri" panose="020F0502020204030204" pitchFamily="34" charset="0"/>
            </a:endParaRPr>
          </a:p>
          <a:p>
            <a:pPr algn="just">
              <a:lnSpc>
                <a:spcPct val="150000"/>
              </a:lnSpc>
            </a:pPr>
            <a:r>
              <a:rPr lang="en-US" sz="2800" dirty="0" err="1">
                <a:solidFill>
                  <a:srgbClr val="0070C0"/>
                </a:solidFill>
                <a:ea typeface="Calibri" panose="020F0502020204030204" pitchFamily="34" charset="0"/>
              </a:rPr>
              <a:t>Làm</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chậm</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sự</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già</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của</a:t>
            </a:r>
            <a:r>
              <a:rPr lang="en-US" sz="2800" dirty="0">
                <a:solidFill>
                  <a:srgbClr val="0070C0"/>
                </a:solidFill>
                <a:ea typeface="Calibri" panose="020F0502020204030204" pitchFamily="34" charset="0"/>
              </a:rPr>
              <a:t> </a:t>
            </a:r>
            <a:r>
              <a:rPr lang="en-US" sz="2800" dirty="0" err="1">
                <a:solidFill>
                  <a:srgbClr val="0070C0"/>
                </a:solidFill>
                <a:ea typeface="Calibri" panose="020F0502020204030204" pitchFamily="34" charset="0"/>
              </a:rPr>
              <a:t>lá</a:t>
            </a:r>
            <a:endParaRPr lang="en-US" sz="2800" dirty="0">
              <a:solidFill>
                <a:srgbClr val="0070C0"/>
              </a:solidFill>
              <a:ea typeface="Calibri" panose="020F0502020204030204" pitchFamily="34" charset="0"/>
            </a:endParaRPr>
          </a:p>
        </p:txBody>
      </p:sp>
    </p:spTree>
    <p:extLst>
      <p:ext uri="{BB962C8B-B14F-4D97-AF65-F5344CB8AC3E}">
        <p14:creationId xmlns:p14="http://schemas.microsoft.com/office/powerpoint/2010/main" val="213476197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12" grpId="0"/>
      <p:bldP spid="13" grpId="0"/>
      <p:bldP spid="14" grpId="0"/>
      <p:bldP spid="15" grpId="0"/>
      <p:bldP spid="16"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38379">
            <a:off x="-280373" y="8863118"/>
            <a:ext cx="1728807" cy="3245200"/>
          </a:xfrm>
          <a:prstGeom prst="rect">
            <a:avLst/>
          </a:prstGeom>
        </p:spPr>
      </p:pic>
      <p:sp>
        <p:nvSpPr>
          <p:cNvPr id="8" name="TextBox 7">
            <a:extLst>
              <a:ext uri="{FF2B5EF4-FFF2-40B4-BE49-F238E27FC236}">
                <a16:creationId xmlns:a16="http://schemas.microsoft.com/office/drawing/2014/main" id="{FFA13682-17A0-4A11-B327-009314631CE1}"/>
              </a:ext>
            </a:extLst>
          </p:cNvPr>
          <p:cNvSpPr txBox="1"/>
          <p:nvPr/>
        </p:nvSpPr>
        <p:spPr>
          <a:xfrm>
            <a:off x="791963" y="21624"/>
            <a:ext cx="16704071" cy="1306063"/>
          </a:xfrm>
          <a:prstGeom prst="rect">
            <a:avLst/>
          </a:prstGeom>
          <a:noFill/>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Câu </a:t>
            </a:r>
            <a:r>
              <a:rPr kumimoji="0" lang="en-US" sz="3200" b="1" i="0" u="none" strike="noStrike" kern="1200" cap="none" spc="0" normalizeH="0" baseline="0" noProof="0" dirty="0">
                <a:ln>
                  <a:noFill/>
                </a:ln>
                <a:solidFill>
                  <a:prstClr val="black"/>
                </a:solidFill>
                <a:effectLst/>
                <a:uLnTx/>
                <a:uFillTx/>
                <a:latin typeface="Arial" panose="020B0604020202020204"/>
                <a:ea typeface="Times New Roman" panose="02020603050405020304" pitchFamily="18" charset="0"/>
                <a:cs typeface="+mn-cs"/>
              </a:rPr>
              <a:t>5</a:t>
            </a: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Sự sinh trưởng, phát triển ở thực vật diễn ra như thế nào khi chịu tác động cùng lúc của nhiều hormone?</a:t>
            </a:r>
            <a:endParaRPr kumimoji="0" lang="en-US" sz="3200" b="0" i="0" u="none" strike="noStrike" kern="1200" cap="none" spc="0" normalizeH="0" baseline="0" noProof="0" dirty="0">
              <a:ln>
                <a:noFill/>
              </a:ln>
              <a:solidFill>
                <a:prstClr val="black"/>
              </a:solidFill>
              <a:effectLst/>
              <a:uLnTx/>
              <a:uFillTx/>
              <a:latin typeface="Arial" panose="020B0604020202020204"/>
              <a:ea typeface="Times New Roman" panose="02020603050405020304" pitchFamily="18" charset="0"/>
              <a:cs typeface="+mn-cs"/>
            </a:endParaRPr>
          </a:p>
        </p:txBody>
      </p:sp>
      <p:sp>
        <p:nvSpPr>
          <p:cNvPr id="6" name="TextBox 5">
            <a:extLst>
              <a:ext uri="{FF2B5EF4-FFF2-40B4-BE49-F238E27FC236}">
                <a16:creationId xmlns:a16="http://schemas.microsoft.com/office/drawing/2014/main" id="{B8AF3CF8-DE94-49B4-866B-21ED5456D3A7}"/>
              </a:ext>
            </a:extLst>
          </p:cNvPr>
          <p:cNvSpPr txBox="1"/>
          <p:nvPr/>
        </p:nvSpPr>
        <p:spPr>
          <a:xfrm>
            <a:off x="759011" y="5372686"/>
            <a:ext cx="16704071" cy="73975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Câu </a:t>
            </a:r>
            <a:r>
              <a:rPr kumimoji="0" lang="en-US" sz="3200" b="1" i="0" u="none" strike="noStrike" kern="1200" cap="none" spc="0" normalizeH="0" baseline="0" noProof="0" dirty="0">
                <a:ln>
                  <a:noFill/>
                </a:ln>
                <a:solidFill>
                  <a:prstClr val="black"/>
                </a:solidFill>
                <a:effectLst/>
                <a:uLnTx/>
                <a:uFillTx/>
                <a:latin typeface="Arial" panose="020B0604020202020204"/>
                <a:ea typeface="Times New Roman" panose="02020603050405020304" pitchFamily="18" charset="0"/>
                <a:cs typeface="+mn-cs"/>
              </a:rPr>
              <a:t>6</a:t>
            </a: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Trong cơ thể thực vật có những loại tương quan hormone nào? Lấy ví dụ.</a:t>
            </a:r>
            <a:endParaRPr kumimoji="0" lang="en-US" sz="32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mn-cs"/>
            </a:endParaRPr>
          </a:p>
        </p:txBody>
      </p:sp>
      <p:sp>
        <p:nvSpPr>
          <p:cNvPr id="5" name="TextBox 4">
            <a:extLst>
              <a:ext uri="{FF2B5EF4-FFF2-40B4-BE49-F238E27FC236}">
                <a16:creationId xmlns:a16="http://schemas.microsoft.com/office/drawing/2014/main" id="{2CE04D31-1709-43C3-BAE0-FD45D3DBED7F}"/>
              </a:ext>
            </a:extLst>
          </p:cNvPr>
          <p:cNvSpPr txBox="1"/>
          <p:nvPr/>
        </p:nvSpPr>
        <p:spPr>
          <a:xfrm>
            <a:off x="816677" y="1292937"/>
            <a:ext cx="16404523" cy="3694409"/>
          </a:xfrm>
          <a:prstGeom prst="rect">
            <a:avLst/>
          </a:prstGeom>
          <a:noFill/>
        </p:spPr>
        <p:txBody>
          <a:bodyPr wrap="square" rtlCol="0">
            <a:spAutoFit/>
          </a:bodyPr>
          <a:lstStyle/>
          <a:p>
            <a:pPr algn="just">
              <a:lnSpc>
                <a:spcPct val="150000"/>
              </a:lnSpc>
            </a:pPr>
            <a:r>
              <a:rPr lang="vi-VN" sz="3200" i="1" dirty="0">
                <a:solidFill>
                  <a:srgbClr val="0070C0"/>
                </a:solidFill>
              </a:rPr>
              <a:t>- Các quá trình sinh lí trong cơ thể thực vật được điều tiết bởi tác động tổng hợp của các hormone.</a:t>
            </a:r>
            <a:endParaRPr lang="en-US" sz="3200" dirty="0">
              <a:solidFill>
                <a:srgbClr val="0070C0"/>
              </a:solidFill>
            </a:endParaRPr>
          </a:p>
          <a:p>
            <a:pPr algn="just">
              <a:lnSpc>
                <a:spcPct val="150000"/>
              </a:lnSpc>
            </a:pPr>
            <a:r>
              <a:rPr lang="vi-VN" sz="3200" i="1" dirty="0">
                <a:solidFill>
                  <a:srgbClr val="0070C0"/>
                </a:solidFill>
              </a:rPr>
              <a:t>- Tương quan giữa các hormone (trạng thái cân bằng giữa các hormone ở một tỉ lệ xác định) điều tiết sự xuất hiện, hướng, tốc độ sinh trưởng và phát triển của mỗi cơ quan trong cơ thể thực vật.</a:t>
            </a:r>
            <a:endParaRPr lang="en-US" sz="3200" dirty="0">
              <a:solidFill>
                <a:srgbClr val="0070C0"/>
              </a:solidFill>
            </a:endParaRPr>
          </a:p>
        </p:txBody>
      </p:sp>
      <p:sp>
        <p:nvSpPr>
          <p:cNvPr id="7" name="TextBox 6">
            <a:extLst>
              <a:ext uri="{FF2B5EF4-FFF2-40B4-BE49-F238E27FC236}">
                <a16:creationId xmlns:a16="http://schemas.microsoft.com/office/drawing/2014/main" id="{DF448869-5583-42E0-88C1-E45A7D247DFC}"/>
              </a:ext>
            </a:extLst>
          </p:cNvPr>
          <p:cNvSpPr txBox="1"/>
          <p:nvPr/>
        </p:nvSpPr>
        <p:spPr>
          <a:xfrm>
            <a:off x="754893" y="6258659"/>
            <a:ext cx="16679357" cy="2955746"/>
          </a:xfrm>
          <a:prstGeom prst="rect">
            <a:avLst/>
          </a:prstGeom>
          <a:noFill/>
        </p:spPr>
        <p:txBody>
          <a:bodyPr wrap="square" rtlCol="0">
            <a:spAutoFit/>
          </a:bodyPr>
          <a:lstStyle/>
          <a:p>
            <a:pPr marL="457200" indent="-457200" algn="just">
              <a:lnSpc>
                <a:spcPct val="150000"/>
              </a:lnSpc>
              <a:buFontTx/>
              <a:buChar char="-"/>
            </a:pPr>
            <a:r>
              <a:rPr lang="vi-VN" sz="3200" i="1" dirty="0">
                <a:solidFill>
                  <a:srgbClr val="0070C0"/>
                </a:solidFill>
              </a:rPr>
              <a:t>Tương quan giữa hormone kích thích và hormone ức chế sinh trưởng. </a:t>
            </a:r>
            <a:endParaRPr lang="en-US" sz="3200" i="1" dirty="0">
              <a:solidFill>
                <a:srgbClr val="0070C0"/>
              </a:solidFill>
            </a:endParaRPr>
          </a:p>
          <a:p>
            <a:pPr algn="just">
              <a:lnSpc>
                <a:spcPct val="150000"/>
              </a:lnSpc>
            </a:pPr>
            <a:r>
              <a:rPr lang="vi-VN" sz="3200" i="1" dirty="0">
                <a:solidFill>
                  <a:srgbClr val="0070C0"/>
                </a:solidFill>
              </a:rPr>
              <a:t>Ví dụ: Tương quan giữa gibberellin với abscisic acid điều tiết trạng thái sinh lí của hạt, chồi.</a:t>
            </a:r>
            <a:endParaRPr lang="en-US" sz="3200" dirty="0">
              <a:solidFill>
                <a:srgbClr val="0070C0"/>
              </a:solidFill>
            </a:endParaRPr>
          </a:p>
          <a:p>
            <a:pPr algn="just">
              <a:lnSpc>
                <a:spcPct val="150000"/>
              </a:lnSpc>
            </a:pPr>
            <a:r>
              <a:rPr lang="vi-VN" sz="3200" i="1" dirty="0">
                <a:solidFill>
                  <a:srgbClr val="0070C0"/>
                </a:solidFill>
              </a:rPr>
              <a:t>- Tương quan giữa các hormone kích thích với nhau. Ví dụ: Tương quan auxin/cytokinin điều tiết sự phát sinh hình thái ở thực vật.</a:t>
            </a:r>
            <a:endParaRPr lang="en-US" sz="3200" dirty="0">
              <a:solidFill>
                <a:srgbClr val="0070C0"/>
              </a:solidFill>
            </a:endParaRPr>
          </a:p>
        </p:txBody>
      </p:sp>
    </p:spTree>
    <p:extLst>
      <p:ext uri="{BB962C8B-B14F-4D97-AF65-F5344CB8AC3E}">
        <p14:creationId xmlns:p14="http://schemas.microsoft.com/office/powerpoint/2010/main" val="260975332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 calcmode="lin" valueType="num">
                                      <p:cBhvr additive="base">
                                        <p:cTn id="2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 calcmode="lin" valueType="num">
                                      <p:cBhvr additive="base">
                                        <p:cTn id="3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38379">
            <a:off x="-280372" y="9050257"/>
            <a:ext cx="1728807" cy="3245200"/>
          </a:xfrm>
          <a:prstGeom prst="rect">
            <a:avLst/>
          </a:prstGeom>
        </p:spPr>
      </p:pic>
      <p:sp>
        <p:nvSpPr>
          <p:cNvPr id="8" name="TextBox 7">
            <a:extLst>
              <a:ext uri="{FF2B5EF4-FFF2-40B4-BE49-F238E27FC236}">
                <a16:creationId xmlns:a16="http://schemas.microsoft.com/office/drawing/2014/main" id="{FFA13682-17A0-4A11-B327-009314631CE1}"/>
              </a:ext>
            </a:extLst>
          </p:cNvPr>
          <p:cNvSpPr txBox="1"/>
          <p:nvPr/>
        </p:nvSpPr>
        <p:spPr>
          <a:xfrm>
            <a:off x="816677" y="521894"/>
            <a:ext cx="16704071" cy="73975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Câu </a:t>
            </a:r>
            <a:r>
              <a:rPr kumimoji="0" lang="en-US" sz="3200" b="1" i="0" u="none" strike="noStrike" kern="1200" cap="none" spc="0" normalizeH="0" baseline="0" noProof="0" dirty="0">
                <a:ln>
                  <a:noFill/>
                </a:ln>
                <a:solidFill>
                  <a:prstClr val="black"/>
                </a:solidFill>
                <a:effectLst/>
                <a:uLnTx/>
                <a:uFillTx/>
                <a:latin typeface="Arial" panose="020B0604020202020204"/>
                <a:ea typeface="Times New Roman" panose="02020603050405020304" pitchFamily="18" charset="0"/>
                <a:cs typeface="+mn-cs"/>
              </a:rPr>
              <a:t>7</a:t>
            </a: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Sử dụng hormone thực vật trong sản xuất đem lại lợi ích gì? </a:t>
            </a:r>
            <a:endParaRPr kumimoji="0" lang="en-US" sz="32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mn-cs"/>
            </a:endParaRPr>
          </a:p>
        </p:txBody>
      </p:sp>
      <p:sp>
        <p:nvSpPr>
          <p:cNvPr id="6" name="TextBox 5">
            <a:extLst>
              <a:ext uri="{FF2B5EF4-FFF2-40B4-BE49-F238E27FC236}">
                <a16:creationId xmlns:a16="http://schemas.microsoft.com/office/drawing/2014/main" id="{B8AF3CF8-DE94-49B4-866B-21ED5456D3A7}"/>
              </a:ext>
            </a:extLst>
          </p:cNvPr>
          <p:cNvSpPr txBox="1"/>
          <p:nvPr/>
        </p:nvSpPr>
        <p:spPr>
          <a:xfrm>
            <a:off x="824915" y="3929011"/>
            <a:ext cx="15947321" cy="147841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Câu </a:t>
            </a:r>
            <a:r>
              <a:rPr kumimoji="0" lang="en-US" sz="3200" b="1" i="0" u="none" strike="noStrike" kern="1200" cap="none" spc="0" normalizeH="0" baseline="0" noProof="0" dirty="0">
                <a:ln>
                  <a:noFill/>
                </a:ln>
                <a:solidFill>
                  <a:prstClr val="black"/>
                </a:solidFill>
                <a:effectLst/>
                <a:uLnTx/>
                <a:uFillTx/>
                <a:latin typeface="Arial" panose="020B0604020202020204"/>
                <a:ea typeface="Times New Roman" panose="02020603050405020304" pitchFamily="18" charset="0"/>
                <a:cs typeface="+mn-cs"/>
              </a:rPr>
              <a:t>8</a:t>
            </a: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Việc sử dụng hormone thực vật hoặc chất điều hòa sinh trưởng cần chú ý những nguyên tắc nào?</a:t>
            </a:r>
            <a:endParaRPr kumimoji="0" lang="en-US" sz="32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mn-cs"/>
            </a:endParaRPr>
          </a:p>
        </p:txBody>
      </p:sp>
      <p:sp>
        <p:nvSpPr>
          <p:cNvPr id="5" name="TextBox 4">
            <a:extLst>
              <a:ext uri="{FF2B5EF4-FFF2-40B4-BE49-F238E27FC236}">
                <a16:creationId xmlns:a16="http://schemas.microsoft.com/office/drawing/2014/main" id="{CBEA71AD-F25B-4FAE-A6CA-82DD4E0AA657}"/>
              </a:ext>
            </a:extLst>
          </p:cNvPr>
          <p:cNvSpPr txBox="1"/>
          <p:nvPr/>
        </p:nvSpPr>
        <p:spPr>
          <a:xfrm>
            <a:off x="816677" y="1335191"/>
            <a:ext cx="15310948" cy="2217082"/>
          </a:xfrm>
          <a:prstGeom prst="rect">
            <a:avLst/>
          </a:prstGeom>
          <a:noFill/>
        </p:spPr>
        <p:txBody>
          <a:bodyPr wrap="square" rtlCol="0">
            <a:spAutoFit/>
          </a:bodyPr>
          <a:lstStyle/>
          <a:p>
            <a:pPr algn="just">
              <a:lnSpc>
                <a:spcPct val="150000"/>
              </a:lnSpc>
            </a:pPr>
            <a:r>
              <a:rPr lang="vi-VN" sz="3200" i="1" dirty="0">
                <a:solidFill>
                  <a:srgbClr val="0070C0"/>
                </a:solidFill>
              </a:rPr>
              <a:t>- Nhiều loại hormone thực vật và các chất điều hòa sinh trưởng được sử dụng rộng rãi trong sản xuất nông, lâm nghiệp, công nghệ sinh học giúp con người kiểm soát sự phát triển thực vật.</a:t>
            </a:r>
            <a:endParaRPr lang="en-US" sz="3200" dirty="0">
              <a:solidFill>
                <a:srgbClr val="0070C0"/>
              </a:solidFill>
            </a:endParaRPr>
          </a:p>
        </p:txBody>
      </p:sp>
      <p:sp>
        <p:nvSpPr>
          <p:cNvPr id="7" name="TextBox 6">
            <a:extLst>
              <a:ext uri="{FF2B5EF4-FFF2-40B4-BE49-F238E27FC236}">
                <a16:creationId xmlns:a16="http://schemas.microsoft.com/office/drawing/2014/main" id="{A5DA43EC-6517-4AAB-8A10-2F94B10158F8}"/>
              </a:ext>
            </a:extLst>
          </p:cNvPr>
          <p:cNvSpPr txBox="1"/>
          <p:nvPr/>
        </p:nvSpPr>
        <p:spPr>
          <a:xfrm>
            <a:off x="806380" y="5616269"/>
            <a:ext cx="17125332" cy="2955746"/>
          </a:xfrm>
          <a:prstGeom prst="rect">
            <a:avLst/>
          </a:prstGeom>
          <a:noFill/>
        </p:spPr>
        <p:txBody>
          <a:bodyPr wrap="square" rtlCol="0">
            <a:spAutoFit/>
          </a:bodyPr>
          <a:lstStyle/>
          <a:p>
            <a:pPr>
              <a:lnSpc>
                <a:spcPct val="150000"/>
              </a:lnSpc>
            </a:pPr>
            <a:r>
              <a:rPr lang="vi-VN" sz="3200" i="1" dirty="0">
                <a:solidFill>
                  <a:srgbClr val="0070C0"/>
                </a:solidFill>
              </a:rPr>
              <a:t>- Sử dụng hormone hoặc chất điều hòa sinh trưởng ở nồng độ thích hợp; chú ý tương quan giữa các hormone; </a:t>
            </a:r>
            <a:endParaRPr lang="en-US" sz="3200" dirty="0">
              <a:solidFill>
                <a:srgbClr val="0070C0"/>
              </a:solidFill>
            </a:endParaRPr>
          </a:p>
          <a:p>
            <a:pPr>
              <a:lnSpc>
                <a:spcPct val="150000"/>
              </a:lnSpc>
            </a:pPr>
            <a:r>
              <a:rPr lang="vi-VN" sz="3200" i="1" dirty="0">
                <a:solidFill>
                  <a:srgbClr val="0070C0"/>
                </a:solidFill>
              </a:rPr>
              <a:t>- Cung cấp đầy đủ nước, chất dinh dưỡng cho cây;</a:t>
            </a:r>
            <a:endParaRPr lang="en-US" sz="3200" dirty="0">
              <a:solidFill>
                <a:srgbClr val="0070C0"/>
              </a:solidFill>
            </a:endParaRPr>
          </a:p>
          <a:p>
            <a:pPr>
              <a:lnSpc>
                <a:spcPct val="150000"/>
              </a:lnSpc>
            </a:pPr>
            <a:r>
              <a:rPr lang="vi-VN" sz="3200" i="1" dirty="0">
                <a:solidFill>
                  <a:srgbClr val="0070C0"/>
                </a:solidFill>
              </a:rPr>
              <a:t>- Thận trọng khi ứng dụng các chất điều hòa sinh trưởng vào sản xuất lương thực, thực phẩm.</a:t>
            </a:r>
            <a:endParaRPr lang="en-US" sz="3200" dirty="0">
              <a:solidFill>
                <a:srgbClr val="0070C0"/>
              </a:solidFill>
            </a:endParaRPr>
          </a:p>
        </p:txBody>
      </p:sp>
    </p:spTree>
    <p:extLst>
      <p:ext uri="{BB962C8B-B14F-4D97-AF65-F5344CB8AC3E}">
        <p14:creationId xmlns:p14="http://schemas.microsoft.com/office/powerpoint/2010/main" val="296093967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46DC267-7F47-4258-BADF-C01D3FE130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1476">
            <a:off x="2472583" y="768495"/>
            <a:ext cx="15575185" cy="9070145"/>
          </a:xfrm>
          <a:prstGeom prst="rect">
            <a:avLst/>
          </a:prstGeom>
        </p:spPr>
      </p:pic>
      <p:sp>
        <p:nvSpPr>
          <p:cNvPr id="3" name="AutoShape 3">
            <a:extLst>
              <a:ext uri="{FF2B5EF4-FFF2-40B4-BE49-F238E27FC236}">
                <a16:creationId xmlns:a16="http://schemas.microsoft.com/office/drawing/2014/main" id="{4BA9E864-5F46-4DAA-B362-98A383F71EA6}"/>
              </a:ext>
            </a:extLst>
          </p:cNvPr>
          <p:cNvSpPr/>
          <p:nvPr/>
        </p:nvSpPr>
        <p:spPr>
          <a:xfrm>
            <a:off x="4686300" y="2743201"/>
            <a:ext cx="8915400" cy="4191000"/>
          </a:xfrm>
          <a:prstGeom prst="rect">
            <a:avLst/>
          </a:prstGeom>
          <a:solidFill>
            <a:srgbClr val="F6F6E9"/>
          </a:solidFill>
        </p:spPr>
        <p:txBody>
          <a:bodyPr/>
          <a:lstStyle/>
          <a:p>
            <a:endParaRPr lang="en-US" dirty="0"/>
          </a:p>
        </p:txBody>
      </p:sp>
      <p:sp>
        <p:nvSpPr>
          <p:cNvPr id="8" name="Oval 7">
            <a:extLst>
              <a:ext uri="{FF2B5EF4-FFF2-40B4-BE49-F238E27FC236}">
                <a16:creationId xmlns:a16="http://schemas.microsoft.com/office/drawing/2014/main" id="{6485CB9F-3B9A-414D-9D4D-10EB9BB77D70}"/>
              </a:ext>
            </a:extLst>
          </p:cNvPr>
          <p:cNvSpPr/>
          <p:nvPr/>
        </p:nvSpPr>
        <p:spPr>
          <a:xfrm>
            <a:off x="8186956" y="1600200"/>
            <a:ext cx="1752600" cy="1752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Arial" panose="020B0604020202020204"/>
                <a:ea typeface="+mn-ea"/>
                <a:cs typeface="+mn-cs"/>
              </a:rPr>
              <a:t>VI</a:t>
            </a:r>
          </a:p>
        </p:txBody>
      </p:sp>
      <p:sp>
        <p:nvSpPr>
          <p:cNvPr id="9" name="TextBox 8">
            <a:extLst>
              <a:ext uri="{FF2B5EF4-FFF2-40B4-BE49-F238E27FC236}">
                <a16:creationId xmlns:a16="http://schemas.microsoft.com/office/drawing/2014/main" id="{A9ABE1B9-A4A2-4295-AB1E-8B9BC5330AF2}"/>
              </a:ext>
            </a:extLst>
          </p:cNvPr>
          <p:cNvSpPr txBox="1"/>
          <p:nvPr/>
        </p:nvSpPr>
        <p:spPr>
          <a:xfrm>
            <a:off x="2967256" y="4074542"/>
            <a:ext cx="12192000" cy="130625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291B25"/>
                </a:solidFill>
                <a:effectLst/>
                <a:uLnTx/>
                <a:uFillTx/>
                <a:latin typeface="Arial" panose="020B0604020202020204"/>
                <a:ea typeface="+mn-ea"/>
                <a:cs typeface="+mn-cs"/>
              </a:rPr>
              <a:t>LUYỆN TẬP</a:t>
            </a:r>
            <a:endParaRPr kumimoji="0" lang="en-US" sz="6000" b="0" i="0" u="none" strike="noStrike" kern="1200" cap="none" spc="0" normalizeH="0" baseline="0" noProof="0" dirty="0">
              <a:ln>
                <a:noFill/>
              </a:ln>
              <a:solidFill>
                <a:srgbClr val="4BACC6">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35022721"/>
      </p:ext>
    </p:extLst>
  </p:cSld>
  <p:clrMapOvr>
    <a:masterClrMapping/>
  </p:clrMapOvr>
  <mc:AlternateContent xmlns:mc="http://schemas.openxmlformats.org/markup-compatibility/2006" xmlns:p159="http://schemas.microsoft.com/office/powerpoint/2015/09/main">
    <mc:Choice Requires="p159">
      <p:transition spd="med">
        <p159:morph option="byChar"/>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2" name="AutoShape 2"/>
          <p:cNvSpPr/>
          <p:nvPr/>
        </p:nvSpPr>
        <p:spPr>
          <a:xfrm>
            <a:off x="3733800" y="43082"/>
            <a:ext cx="14138663" cy="3827072"/>
          </a:xfrm>
          <a:prstGeom prst="rect">
            <a:avLst/>
          </a:prstGeom>
          <a:solidFill>
            <a:srgbClr val="FFCE6D"/>
          </a:solidFill>
        </p:spPr>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6" r="60999"/>
          <a:stretch>
            <a:fillRect/>
          </a:stretch>
        </p:blipFill>
        <p:spPr>
          <a:xfrm rot="143919" flipH="1">
            <a:off x="-1720640" y="-314570"/>
            <a:ext cx="3733533" cy="10896980"/>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752787" y="8796137"/>
            <a:ext cx="1330962" cy="1484847"/>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595840">
            <a:off x="16392961" y="-808053"/>
            <a:ext cx="1732518" cy="1615966"/>
          </a:xfrm>
          <a:prstGeom prst="rect">
            <a:avLst/>
          </a:prstGeom>
        </p:spPr>
      </p:pic>
      <p:sp>
        <p:nvSpPr>
          <p:cNvPr id="15" name="Oval 14">
            <a:extLst>
              <a:ext uri="{FF2B5EF4-FFF2-40B4-BE49-F238E27FC236}">
                <a16:creationId xmlns:a16="http://schemas.microsoft.com/office/drawing/2014/main" id="{1D14BF8B-B397-4B3C-B0C7-DE8FED05D592}"/>
              </a:ext>
            </a:extLst>
          </p:cNvPr>
          <p:cNvSpPr/>
          <p:nvPr/>
        </p:nvSpPr>
        <p:spPr>
          <a:xfrm>
            <a:off x="2119703" y="0"/>
            <a:ext cx="1371600"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a:ea typeface="+mn-ea"/>
                <a:cs typeface="+mn-cs"/>
              </a:rPr>
              <a:t>2</a:t>
            </a:r>
          </a:p>
        </p:txBody>
      </p:sp>
      <p:sp>
        <p:nvSpPr>
          <p:cNvPr id="20" name="TextBox 19">
            <a:extLst>
              <a:ext uri="{FF2B5EF4-FFF2-40B4-BE49-F238E27FC236}">
                <a16:creationId xmlns:a16="http://schemas.microsoft.com/office/drawing/2014/main" id="{AAA31C68-E45B-4A06-8870-FFE26F6E741F}"/>
              </a:ext>
            </a:extLst>
          </p:cNvPr>
          <p:cNvSpPr txBox="1"/>
          <p:nvPr/>
        </p:nvSpPr>
        <p:spPr>
          <a:xfrm>
            <a:off x="4033261" y="43082"/>
            <a:ext cx="13839202" cy="3694409"/>
          </a:xfrm>
          <a:prstGeom prst="rect">
            <a:avLst/>
          </a:prstGeom>
          <a:noFill/>
        </p:spPr>
        <p:txBody>
          <a:bodyPr wrap="square" rtlCol="0">
            <a:spAutoFit/>
          </a:bodyPr>
          <a:lstStyle/>
          <a:p>
            <a:pPr lvl="0" algn="just">
              <a:lnSpc>
                <a:spcPct val="150000"/>
              </a:lnSpc>
            </a:pPr>
            <a:r>
              <a:rPr lang="vi-VN" sz="3200" i="1" dirty="0"/>
              <a:t>Benzyl - amino purin (BAP)là cytokinin tổng hợp và naphthalene acetic acid (NAA) là auxin tổng hợp được sử dụng phổ biến trong nuôi cấy mô tế bào. Hãy xác định quá trình phát sinh hình thái ở cây lan Hoàng thảo in vitro khi môi trường nuôi cấy chứa đồng thời BAP và NAA với tỉ lệ nồng độ khác nhau theo gợi ý ở </a:t>
            </a:r>
            <a:r>
              <a:rPr lang="vi-VN" sz="3200" b="1" i="1" dirty="0"/>
              <a:t>bảng 16.3</a:t>
            </a:r>
            <a:r>
              <a:rPr lang="vi-VN" sz="3200" i="1" dirty="0"/>
              <a:t>.</a:t>
            </a:r>
            <a:endParaRPr kumimoji="0" lang="en-US" sz="3200" b="0" i="0" u="none" strike="noStrike" kern="1200" cap="none" spc="0" normalizeH="0" baseline="0" noProof="0" dirty="0">
              <a:ln>
                <a:noFill/>
              </a:ln>
              <a:solidFill>
                <a:prstClr val="black"/>
              </a:solidFill>
              <a:effectLst/>
              <a:uLnTx/>
              <a:uFillTx/>
              <a:latin typeface="Arial" panose="020B0604020202020204"/>
            </a:endParaRPr>
          </a:p>
        </p:txBody>
      </p:sp>
      <p:graphicFrame>
        <p:nvGraphicFramePr>
          <p:cNvPr id="5" name="Table 4">
            <a:extLst>
              <a:ext uri="{FF2B5EF4-FFF2-40B4-BE49-F238E27FC236}">
                <a16:creationId xmlns:a16="http://schemas.microsoft.com/office/drawing/2014/main" id="{82334856-4C0A-48CD-8C1D-764EF760D1C5}"/>
              </a:ext>
            </a:extLst>
          </p:cNvPr>
          <p:cNvGraphicFramePr>
            <a:graphicFrameLocks noGrp="1"/>
          </p:cNvGraphicFramePr>
          <p:nvPr>
            <p:extLst>
              <p:ext uri="{D42A27DB-BD31-4B8C-83A1-F6EECF244321}">
                <p14:modId xmlns:p14="http://schemas.microsoft.com/office/powerpoint/2010/main" val="2391577594"/>
              </p:ext>
            </p:extLst>
          </p:nvPr>
        </p:nvGraphicFramePr>
        <p:xfrm>
          <a:off x="2805503" y="5227159"/>
          <a:ext cx="13895286" cy="4896249"/>
        </p:xfrm>
        <a:graphic>
          <a:graphicData uri="http://schemas.openxmlformats.org/drawingml/2006/table">
            <a:tbl>
              <a:tblPr>
                <a:tableStyleId>{5C22544A-7EE6-4342-B048-85BDC9FD1C3A}</a:tableStyleId>
              </a:tblPr>
              <a:tblGrid>
                <a:gridCol w="2315881">
                  <a:extLst>
                    <a:ext uri="{9D8B030D-6E8A-4147-A177-3AD203B41FA5}">
                      <a16:colId xmlns:a16="http://schemas.microsoft.com/office/drawing/2014/main" val="616486930"/>
                    </a:ext>
                  </a:extLst>
                </a:gridCol>
                <a:gridCol w="2315881">
                  <a:extLst>
                    <a:ext uri="{9D8B030D-6E8A-4147-A177-3AD203B41FA5}">
                      <a16:colId xmlns:a16="http://schemas.microsoft.com/office/drawing/2014/main" val="1180320587"/>
                    </a:ext>
                  </a:extLst>
                </a:gridCol>
                <a:gridCol w="2441744">
                  <a:extLst>
                    <a:ext uri="{9D8B030D-6E8A-4147-A177-3AD203B41FA5}">
                      <a16:colId xmlns:a16="http://schemas.microsoft.com/office/drawing/2014/main" val="3462637702"/>
                    </a:ext>
                  </a:extLst>
                </a:gridCol>
                <a:gridCol w="2190018">
                  <a:extLst>
                    <a:ext uri="{9D8B030D-6E8A-4147-A177-3AD203B41FA5}">
                      <a16:colId xmlns:a16="http://schemas.microsoft.com/office/drawing/2014/main" val="1907856182"/>
                    </a:ext>
                  </a:extLst>
                </a:gridCol>
                <a:gridCol w="2315881">
                  <a:extLst>
                    <a:ext uri="{9D8B030D-6E8A-4147-A177-3AD203B41FA5}">
                      <a16:colId xmlns:a16="http://schemas.microsoft.com/office/drawing/2014/main" val="257095059"/>
                    </a:ext>
                  </a:extLst>
                </a:gridCol>
                <a:gridCol w="2315881">
                  <a:extLst>
                    <a:ext uri="{9D8B030D-6E8A-4147-A177-3AD203B41FA5}">
                      <a16:colId xmlns:a16="http://schemas.microsoft.com/office/drawing/2014/main" val="734293851"/>
                    </a:ext>
                  </a:extLst>
                </a:gridCol>
              </a:tblGrid>
              <a:tr h="1396755">
                <a:tc gridSpan="2">
                  <a:txBody>
                    <a:bodyPr/>
                    <a:lstStyle/>
                    <a:p>
                      <a:pPr marL="0" marR="0" algn="ctr">
                        <a:lnSpc>
                          <a:spcPct val="150000"/>
                        </a:lnSpc>
                        <a:spcBef>
                          <a:spcPts val="0"/>
                        </a:spcBef>
                        <a:spcAft>
                          <a:spcPts val="0"/>
                        </a:spcAft>
                      </a:pPr>
                      <a:r>
                        <a:rPr lang="vi-VN" sz="2800" b="1" dirty="0">
                          <a:effectLst/>
                        </a:rPr>
                        <a:t>Nồng độ hormone trong môi trường (mg/L)</a:t>
                      </a:r>
                      <a:endParaRPr lang="en-US" sz="2800" b="1" dirty="0">
                        <a:effectLst/>
                        <a:latin typeface="Calibri" panose="020F0502020204030204" pitchFamily="34" charset="0"/>
                        <a:ea typeface="Calibri" panose="020F0502020204030204" pitchFamily="34" charset="0"/>
                      </a:endParaRPr>
                    </a:p>
                  </a:txBody>
                  <a:tcPr marL="63500" marR="63500" marT="63500" marB="63500" anchor="ctr">
                    <a:solidFill>
                      <a:srgbClr val="9DD3CF"/>
                    </a:solidFill>
                  </a:tcPr>
                </a:tc>
                <a:tc hMerge="1">
                  <a:txBody>
                    <a:bodyPr/>
                    <a:lstStyle/>
                    <a:p>
                      <a:endParaRPr lang="en-US"/>
                    </a:p>
                  </a:txBody>
                  <a:tcPr/>
                </a:tc>
                <a:tc rowSpan="2">
                  <a:txBody>
                    <a:bodyPr/>
                    <a:lstStyle/>
                    <a:p>
                      <a:pPr marL="0" marR="0" algn="ctr">
                        <a:lnSpc>
                          <a:spcPct val="150000"/>
                        </a:lnSpc>
                        <a:spcBef>
                          <a:spcPts val="0"/>
                        </a:spcBef>
                        <a:spcAft>
                          <a:spcPts val="0"/>
                        </a:spcAft>
                      </a:pPr>
                      <a:r>
                        <a:rPr lang="vi-VN" sz="2800" b="1" dirty="0">
                          <a:effectLst/>
                        </a:rPr>
                        <a:t>Trung bình số chồi tạo thành (chồi/mẫu)</a:t>
                      </a:r>
                      <a:endParaRPr lang="en-US" sz="2800" b="1" dirty="0">
                        <a:effectLst/>
                        <a:latin typeface="Calibri" panose="020F0502020204030204" pitchFamily="34" charset="0"/>
                        <a:ea typeface="Calibri" panose="020F0502020204030204" pitchFamily="34" charset="0"/>
                      </a:endParaRPr>
                    </a:p>
                  </a:txBody>
                  <a:tcPr marL="63500" marR="63500" marT="63500" marB="63500" anchor="ctr">
                    <a:solidFill>
                      <a:srgbClr val="9DD3CF"/>
                    </a:solidFill>
                  </a:tcPr>
                </a:tc>
                <a:tc rowSpan="2">
                  <a:txBody>
                    <a:bodyPr/>
                    <a:lstStyle/>
                    <a:p>
                      <a:pPr marL="0" marR="0" algn="ctr">
                        <a:lnSpc>
                          <a:spcPct val="150000"/>
                        </a:lnSpc>
                        <a:spcBef>
                          <a:spcPts val="0"/>
                        </a:spcBef>
                        <a:spcAft>
                          <a:spcPts val="0"/>
                        </a:spcAft>
                      </a:pPr>
                      <a:r>
                        <a:rPr lang="vi-VN" sz="2800" b="1" dirty="0">
                          <a:effectLst/>
                        </a:rPr>
                        <a:t>Trung bình số rễ tạo thành (rễ/mẫu)</a:t>
                      </a:r>
                      <a:endParaRPr lang="en-US" sz="2800" b="1" dirty="0">
                        <a:effectLst/>
                        <a:latin typeface="Calibri" panose="020F0502020204030204" pitchFamily="34" charset="0"/>
                        <a:ea typeface="Calibri" panose="020F0502020204030204" pitchFamily="34" charset="0"/>
                      </a:endParaRPr>
                    </a:p>
                  </a:txBody>
                  <a:tcPr marL="63500" marR="63500" marT="63500" marB="63500" anchor="ctr">
                    <a:solidFill>
                      <a:srgbClr val="9DD3CF"/>
                    </a:solidFill>
                  </a:tcPr>
                </a:tc>
                <a:tc gridSpan="2">
                  <a:txBody>
                    <a:bodyPr/>
                    <a:lstStyle/>
                    <a:p>
                      <a:pPr marL="0" marR="0" algn="ctr">
                        <a:lnSpc>
                          <a:spcPct val="150000"/>
                        </a:lnSpc>
                        <a:spcBef>
                          <a:spcPts val="0"/>
                        </a:spcBef>
                        <a:spcAft>
                          <a:spcPts val="0"/>
                        </a:spcAft>
                      </a:pPr>
                      <a:r>
                        <a:rPr lang="vi-VN" sz="2800" b="1">
                          <a:effectLst/>
                        </a:rPr>
                        <a:t>Quá trình phát triển ưu thế</a:t>
                      </a:r>
                      <a:endParaRPr lang="en-US" sz="2800" b="1">
                        <a:effectLst/>
                        <a:latin typeface="Calibri" panose="020F0502020204030204" pitchFamily="34" charset="0"/>
                        <a:ea typeface="Calibri" panose="020F0502020204030204" pitchFamily="34" charset="0"/>
                      </a:endParaRPr>
                    </a:p>
                  </a:txBody>
                  <a:tcPr marL="63500" marR="63500" marT="63500" marB="63500" anchor="ctr">
                    <a:solidFill>
                      <a:srgbClr val="9DD3CF"/>
                    </a:solidFill>
                  </a:tcPr>
                </a:tc>
                <a:tc hMerge="1">
                  <a:txBody>
                    <a:bodyPr/>
                    <a:lstStyle/>
                    <a:p>
                      <a:endParaRPr lang="en-US"/>
                    </a:p>
                  </a:txBody>
                  <a:tcPr/>
                </a:tc>
                <a:extLst>
                  <a:ext uri="{0D108BD9-81ED-4DB2-BD59-A6C34878D82A}">
                    <a16:rowId xmlns:a16="http://schemas.microsoft.com/office/drawing/2014/main" val="1429827008"/>
                  </a:ext>
                </a:extLst>
              </a:tr>
              <a:tr h="1396755">
                <a:tc>
                  <a:txBody>
                    <a:bodyPr/>
                    <a:lstStyle/>
                    <a:p>
                      <a:pPr marL="0" marR="0" algn="ctr">
                        <a:lnSpc>
                          <a:spcPct val="150000"/>
                        </a:lnSpc>
                        <a:spcBef>
                          <a:spcPts val="0"/>
                        </a:spcBef>
                        <a:spcAft>
                          <a:spcPts val="0"/>
                        </a:spcAft>
                      </a:pPr>
                      <a:r>
                        <a:rPr lang="vi-VN" sz="2800" b="1">
                          <a:effectLst/>
                        </a:rPr>
                        <a:t>BAP</a:t>
                      </a:r>
                      <a:endParaRPr lang="en-US" sz="2800" b="1">
                        <a:effectLst/>
                        <a:latin typeface="Calibri" panose="020F0502020204030204" pitchFamily="34" charset="0"/>
                        <a:ea typeface="Calibri" panose="020F0502020204030204" pitchFamily="34" charset="0"/>
                      </a:endParaRPr>
                    </a:p>
                  </a:txBody>
                  <a:tcPr marL="63500" marR="63500" marT="63500" marB="63500" anchor="ctr">
                    <a:solidFill>
                      <a:srgbClr val="9DD3CF"/>
                    </a:solidFill>
                  </a:tcPr>
                </a:tc>
                <a:tc>
                  <a:txBody>
                    <a:bodyPr/>
                    <a:lstStyle/>
                    <a:p>
                      <a:pPr marL="0" marR="0" algn="ctr">
                        <a:lnSpc>
                          <a:spcPct val="150000"/>
                        </a:lnSpc>
                        <a:spcBef>
                          <a:spcPts val="0"/>
                        </a:spcBef>
                        <a:spcAft>
                          <a:spcPts val="0"/>
                        </a:spcAft>
                      </a:pPr>
                      <a:r>
                        <a:rPr lang="vi-VN" sz="2800" b="1" dirty="0">
                          <a:effectLst/>
                        </a:rPr>
                        <a:t>NAA</a:t>
                      </a:r>
                      <a:endParaRPr lang="en-US" sz="2800" b="1" dirty="0">
                        <a:effectLst/>
                        <a:latin typeface="Calibri" panose="020F0502020204030204" pitchFamily="34" charset="0"/>
                        <a:ea typeface="Calibri" panose="020F0502020204030204" pitchFamily="34" charset="0"/>
                      </a:endParaRPr>
                    </a:p>
                  </a:txBody>
                  <a:tcPr marL="63500" marR="63500" marT="63500" marB="63500" anchor="ctr">
                    <a:solidFill>
                      <a:srgbClr val="9DD3CF"/>
                    </a:solidFill>
                  </a:tcPr>
                </a:tc>
                <a:tc vMerge="1">
                  <a:txBody>
                    <a:bodyPr/>
                    <a:lstStyle/>
                    <a:p>
                      <a:endParaRPr lang="en-US"/>
                    </a:p>
                  </a:txBody>
                  <a:tcPr/>
                </a:tc>
                <a:tc vMerge="1">
                  <a:txBody>
                    <a:bodyPr/>
                    <a:lstStyle/>
                    <a:p>
                      <a:endParaRPr lang="en-US"/>
                    </a:p>
                  </a:txBody>
                  <a:tcPr/>
                </a:tc>
                <a:tc>
                  <a:txBody>
                    <a:bodyPr/>
                    <a:lstStyle/>
                    <a:p>
                      <a:pPr marL="0" marR="0" algn="ctr">
                        <a:lnSpc>
                          <a:spcPct val="150000"/>
                        </a:lnSpc>
                        <a:spcBef>
                          <a:spcPts val="0"/>
                        </a:spcBef>
                        <a:spcAft>
                          <a:spcPts val="0"/>
                        </a:spcAft>
                      </a:pPr>
                      <a:r>
                        <a:rPr lang="vi-VN" sz="2800" b="1" dirty="0">
                          <a:effectLst/>
                        </a:rPr>
                        <a:t>Hình thành chồi</a:t>
                      </a:r>
                      <a:endParaRPr lang="en-US" sz="2800" b="1" dirty="0">
                        <a:effectLst/>
                        <a:latin typeface="Calibri" panose="020F0502020204030204" pitchFamily="34" charset="0"/>
                        <a:ea typeface="Calibri" panose="020F0502020204030204" pitchFamily="34" charset="0"/>
                      </a:endParaRPr>
                    </a:p>
                  </a:txBody>
                  <a:tcPr marL="63500" marR="63500" marT="63500" marB="63500" anchor="ctr">
                    <a:solidFill>
                      <a:srgbClr val="9DD3CF"/>
                    </a:solidFill>
                  </a:tcPr>
                </a:tc>
                <a:tc>
                  <a:txBody>
                    <a:bodyPr/>
                    <a:lstStyle/>
                    <a:p>
                      <a:pPr marL="0" marR="0" algn="ctr">
                        <a:lnSpc>
                          <a:spcPct val="150000"/>
                        </a:lnSpc>
                        <a:spcBef>
                          <a:spcPts val="0"/>
                        </a:spcBef>
                        <a:spcAft>
                          <a:spcPts val="0"/>
                        </a:spcAft>
                      </a:pPr>
                      <a:r>
                        <a:rPr lang="vi-VN" sz="2800" b="1" dirty="0">
                          <a:effectLst/>
                        </a:rPr>
                        <a:t>Hình thành rễ</a:t>
                      </a:r>
                      <a:endParaRPr lang="en-US" sz="2800" b="1" dirty="0">
                        <a:effectLst/>
                        <a:latin typeface="Calibri" panose="020F0502020204030204" pitchFamily="34" charset="0"/>
                        <a:ea typeface="Calibri" panose="020F0502020204030204" pitchFamily="34" charset="0"/>
                      </a:endParaRPr>
                    </a:p>
                  </a:txBody>
                  <a:tcPr marL="63500" marR="63500" marT="63500" marB="63500" anchor="ctr">
                    <a:solidFill>
                      <a:srgbClr val="9DD3CF"/>
                    </a:solidFill>
                  </a:tcPr>
                </a:tc>
                <a:extLst>
                  <a:ext uri="{0D108BD9-81ED-4DB2-BD59-A6C34878D82A}">
                    <a16:rowId xmlns:a16="http://schemas.microsoft.com/office/drawing/2014/main" val="1391884317"/>
                  </a:ext>
                </a:extLst>
              </a:tr>
              <a:tr h="551239">
                <a:tc>
                  <a:txBody>
                    <a:bodyPr/>
                    <a:lstStyle/>
                    <a:p>
                      <a:pPr marL="0" marR="0" algn="ctr">
                        <a:lnSpc>
                          <a:spcPct val="150000"/>
                        </a:lnSpc>
                        <a:spcBef>
                          <a:spcPts val="0"/>
                        </a:spcBef>
                        <a:spcAft>
                          <a:spcPts val="0"/>
                        </a:spcAft>
                      </a:pPr>
                      <a:r>
                        <a:rPr lang="vi-VN" sz="2800" dirty="0">
                          <a:effectLst/>
                        </a:rPr>
                        <a:t>0,5</a:t>
                      </a:r>
                      <a:endParaRPr lang="en-US" sz="2800" dirty="0">
                        <a:effectLst/>
                        <a:latin typeface="Calibri" panose="020F0502020204030204" pitchFamily="34" charset="0"/>
                        <a:ea typeface="Calibri" panose="020F0502020204030204" pitchFamily="34" charset="0"/>
                      </a:endParaRPr>
                    </a:p>
                  </a:txBody>
                  <a:tcPr marL="63500" marR="63500" marT="63500" marB="63500" anchor="ctr">
                    <a:solidFill>
                      <a:srgbClr val="D5EBEA"/>
                    </a:solidFill>
                  </a:tcPr>
                </a:tc>
                <a:tc>
                  <a:txBody>
                    <a:bodyPr/>
                    <a:lstStyle/>
                    <a:p>
                      <a:pPr marL="0" marR="0" algn="ctr">
                        <a:lnSpc>
                          <a:spcPct val="150000"/>
                        </a:lnSpc>
                        <a:spcBef>
                          <a:spcPts val="0"/>
                        </a:spcBef>
                        <a:spcAft>
                          <a:spcPts val="0"/>
                        </a:spcAft>
                      </a:pPr>
                      <a:r>
                        <a:rPr lang="vi-VN" sz="2800" dirty="0">
                          <a:effectLst/>
                        </a:rPr>
                        <a:t>0</a:t>
                      </a:r>
                      <a:endParaRPr lang="en-US" sz="2800" dirty="0">
                        <a:effectLst/>
                        <a:latin typeface="Calibri" panose="020F0502020204030204" pitchFamily="34" charset="0"/>
                        <a:ea typeface="Calibri" panose="020F0502020204030204" pitchFamily="34" charset="0"/>
                      </a:endParaRPr>
                    </a:p>
                  </a:txBody>
                  <a:tcPr marL="63500" marR="63500" marT="63500" marB="63500" anchor="ctr">
                    <a:solidFill>
                      <a:srgbClr val="D5EBEA"/>
                    </a:solidFill>
                  </a:tcPr>
                </a:tc>
                <a:tc>
                  <a:txBody>
                    <a:bodyPr/>
                    <a:lstStyle/>
                    <a:p>
                      <a:pPr marL="0" marR="0" algn="ctr">
                        <a:lnSpc>
                          <a:spcPct val="150000"/>
                        </a:lnSpc>
                        <a:spcBef>
                          <a:spcPts val="0"/>
                        </a:spcBef>
                        <a:spcAft>
                          <a:spcPts val="0"/>
                        </a:spcAft>
                      </a:pPr>
                      <a:r>
                        <a:rPr lang="vi-VN" sz="2800" dirty="0">
                          <a:effectLst/>
                        </a:rPr>
                        <a:t>1,25</a:t>
                      </a:r>
                      <a:endParaRPr lang="en-US" sz="2800" dirty="0">
                        <a:effectLst/>
                        <a:latin typeface="Calibri" panose="020F0502020204030204" pitchFamily="34" charset="0"/>
                        <a:ea typeface="Calibri" panose="020F0502020204030204" pitchFamily="34" charset="0"/>
                      </a:endParaRPr>
                    </a:p>
                  </a:txBody>
                  <a:tcPr marL="63500" marR="63500" marT="63500" marB="63500" anchor="ctr">
                    <a:solidFill>
                      <a:srgbClr val="D5EBEA"/>
                    </a:solidFill>
                  </a:tcPr>
                </a:tc>
                <a:tc>
                  <a:txBody>
                    <a:bodyPr/>
                    <a:lstStyle/>
                    <a:p>
                      <a:pPr marL="0" marR="0" algn="ctr">
                        <a:lnSpc>
                          <a:spcPct val="150000"/>
                        </a:lnSpc>
                        <a:spcBef>
                          <a:spcPts val="0"/>
                        </a:spcBef>
                        <a:spcAft>
                          <a:spcPts val="0"/>
                        </a:spcAft>
                      </a:pPr>
                      <a:r>
                        <a:rPr lang="vi-VN" sz="2800" dirty="0">
                          <a:effectLst/>
                        </a:rPr>
                        <a:t>0</a:t>
                      </a:r>
                      <a:endParaRPr lang="en-US" sz="2800" dirty="0">
                        <a:effectLst/>
                        <a:latin typeface="Calibri" panose="020F0502020204030204" pitchFamily="34" charset="0"/>
                        <a:ea typeface="Calibri" panose="020F0502020204030204" pitchFamily="34" charset="0"/>
                      </a:endParaRPr>
                    </a:p>
                  </a:txBody>
                  <a:tcPr marL="63500" marR="63500" marT="63500" marB="63500" anchor="ctr">
                    <a:solidFill>
                      <a:srgbClr val="D5EBEA"/>
                    </a:solidFill>
                  </a:tcPr>
                </a:tc>
                <a:tc>
                  <a:txBody>
                    <a:bodyPr/>
                    <a:lstStyle/>
                    <a:p>
                      <a:pPr marL="0" marR="0" algn="ctr">
                        <a:lnSpc>
                          <a:spcPct val="150000"/>
                        </a:lnSpc>
                        <a:spcBef>
                          <a:spcPts val="0"/>
                        </a:spcBef>
                        <a:spcAft>
                          <a:spcPts val="0"/>
                        </a:spcAft>
                      </a:pPr>
                      <a:endParaRPr lang="en-US" sz="2800" dirty="0">
                        <a:effectLst/>
                        <a:latin typeface="Calibri" panose="020F0502020204030204" pitchFamily="34" charset="0"/>
                        <a:ea typeface="Calibri" panose="020F0502020204030204" pitchFamily="34" charset="0"/>
                      </a:endParaRPr>
                    </a:p>
                  </a:txBody>
                  <a:tcPr marL="63500" marR="63500" marT="63500" marB="63500" anchor="ctr">
                    <a:solidFill>
                      <a:srgbClr val="D5EBEA"/>
                    </a:solidFill>
                  </a:tcPr>
                </a:tc>
                <a:tc>
                  <a:txBody>
                    <a:bodyPr/>
                    <a:lstStyle/>
                    <a:p>
                      <a:pPr marL="0" marR="0" algn="ctr">
                        <a:lnSpc>
                          <a:spcPct val="150000"/>
                        </a:lnSpc>
                        <a:spcBef>
                          <a:spcPts val="0"/>
                        </a:spcBef>
                        <a:spcAft>
                          <a:spcPts val="0"/>
                        </a:spcAft>
                      </a:pPr>
                      <a:endParaRPr lang="en-US" sz="2800" dirty="0">
                        <a:effectLst/>
                        <a:latin typeface="Calibri" panose="020F0502020204030204" pitchFamily="34" charset="0"/>
                        <a:ea typeface="Calibri" panose="020F0502020204030204" pitchFamily="34" charset="0"/>
                      </a:endParaRPr>
                    </a:p>
                  </a:txBody>
                  <a:tcPr marL="63500" marR="63500" marT="63500" marB="63500" anchor="ctr">
                    <a:solidFill>
                      <a:srgbClr val="D5EBEA"/>
                    </a:solidFill>
                  </a:tcPr>
                </a:tc>
                <a:extLst>
                  <a:ext uri="{0D108BD9-81ED-4DB2-BD59-A6C34878D82A}">
                    <a16:rowId xmlns:a16="http://schemas.microsoft.com/office/drawing/2014/main" val="3408962245"/>
                  </a:ext>
                </a:extLst>
              </a:tr>
              <a:tr h="551239">
                <a:tc>
                  <a:txBody>
                    <a:bodyPr/>
                    <a:lstStyle/>
                    <a:p>
                      <a:pPr marL="0" marR="0" algn="ctr">
                        <a:lnSpc>
                          <a:spcPct val="150000"/>
                        </a:lnSpc>
                        <a:spcBef>
                          <a:spcPts val="0"/>
                        </a:spcBef>
                        <a:spcAft>
                          <a:spcPts val="0"/>
                        </a:spcAft>
                      </a:pPr>
                      <a:r>
                        <a:rPr lang="vi-VN" sz="2800">
                          <a:effectLst/>
                        </a:rPr>
                        <a:t>2,0</a:t>
                      </a:r>
                      <a:endParaRPr lang="en-US" sz="2800">
                        <a:effectLst/>
                        <a:latin typeface="Calibri" panose="020F0502020204030204" pitchFamily="34" charset="0"/>
                        <a:ea typeface="Calibri" panose="020F0502020204030204" pitchFamily="34" charset="0"/>
                      </a:endParaRPr>
                    </a:p>
                  </a:txBody>
                  <a:tcPr marL="63500" marR="63500" marT="63500" marB="63500" anchor="ctr">
                    <a:solidFill>
                      <a:srgbClr val="D5EBEA"/>
                    </a:solidFill>
                  </a:tcPr>
                </a:tc>
                <a:tc>
                  <a:txBody>
                    <a:bodyPr/>
                    <a:lstStyle/>
                    <a:p>
                      <a:pPr marL="0" marR="0" algn="ctr">
                        <a:lnSpc>
                          <a:spcPct val="150000"/>
                        </a:lnSpc>
                        <a:spcBef>
                          <a:spcPts val="0"/>
                        </a:spcBef>
                        <a:spcAft>
                          <a:spcPts val="0"/>
                        </a:spcAft>
                      </a:pPr>
                      <a:r>
                        <a:rPr lang="vi-VN" sz="2800">
                          <a:effectLst/>
                        </a:rPr>
                        <a:t>0,5</a:t>
                      </a:r>
                      <a:endParaRPr lang="en-US" sz="2800">
                        <a:effectLst/>
                        <a:latin typeface="Calibri" panose="020F0502020204030204" pitchFamily="34" charset="0"/>
                        <a:ea typeface="Calibri" panose="020F0502020204030204" pitchFamily="34" charset="0"/>
                      </a:endParaRPr>
                    </a:p>
                  </a:txBody>
                  <a:tcPr marL="63500" marR="63500" marT="63500" marB="63500" anchor="ctr">
                    <a:solidFill>
                      <a:srgbClr val="D5EBEA"/>
                    </a:solidFill>
                  </a:tcPr>
                </a:tc>
                <a:tc>
                  <a:txBody>
                    <a:bodyPr/>
                    <a:lstStyle/>
                    <a:p>
                      <a:pPr marL="0" marR="0" algn="ctr">
                        <a:lnSpc>
                          <a:spcPct val="150000"/>
                        </a:lnSpc>
                        <a:spcBef>
                          <a:spcPts val="0"/>
                        </a:spcBef>
                        <a:spcAft>
                          <a:spcPts val="0"/>
                        </a:spcAft>
                      </a:pPr>
                      <a:r>
                        <a:rPr lang="vi-VN" sz="2800">
                          <a:effectLst/>
                        </a:rPr>
                        <a:t>3,0</a:t>
                      </a:r>
                      <a:endParaRPr lang="en-US" sz="2800">
                        <a:effectLst/>
                        <a:latin typeface="Calibri" panose="020F0502020204030204" pitchFamily="34" charset="0"/>
                        <a:ea typeface="Calibri" panose="020F0502020204030204" pitchFamily="34" charset="0"/>
                      </a:endParaRPr>
                    </a:p>
                  </a:txBody>
                  <a:tcPr marL="63500" marR="63500" marT="63500" marB="63500" anchor="ctr">
                    <a:solidFill>
                      <a:srgbClr val="D5EBEA"/>
                    </a:solidFill>
                  </a:tcPr>
                </a:tc>
                <a:tc>
                  <a:txBody>
                    <a:bodyPr/>
                    <a:lstStyle/>
                    <a:p>
                      <a:pPr marL="0" marR="0" algn="ctr">
                        <a:lnSpc>
                          <a:spcPct val="150000"/>
                        </a:lnSpc>
                        <a:spcBef>
                          <a:spcPts val="0"/>
                        </a:spcBef>
                        <a:spcAft>
                          <a:spcPts val="0"/>
                        </a:spcAft>
                      </a:pPr>
                      <a:r>
                        <a:rPr lang="vi-VN" sz="2800">
                          <a:effectLst/>
                        </a:rPr>
                        <a:t>0</a:t>
                      </a:r>
                      <a:endParaRPr lang="en-US" sz="2800">
                        <a:effectLst/>
                        <a:latin typeface="Calibri" panose="020F0502020204030204" pitchFamily="34" charset="0"/>
                        <a:ea typeface="Calibri" panose="020F0502020204030204" pitchFamily="34" charset="0"/>
                      </a:endParaRPr>
                    </a:p>
                  </a:txBody>
                  <a:tcPr marL="63500" marR="63500" marT="63500" marB="63500" anchor="ctr">
                    <a:solidFill>
                      <a:srgbClr val="D5EBEA"/>
                    </a:solidFill>
                  </a:tcPr>
                </a:tc>
                <a:tc>
                  <a:txBody>
                    <a:bodyPr/>
                    <a:lstStyle/>
                    <a:p>
                      <a:pPr marL="0" marR="0" algn="ctr">
                        <a:lnSpc>
                          <a:spcPct val="150000"/>
                        </a:lnSpc>
                        <a:spcBef>
                          <a:spcPts val="0"/>
                        </a:spcBef>
                        <a:spcAft>
                          <a:spcPts val="0"/>
                        </a:spcAft>
                      </a:pPr>
                      <a:endParaRPr lang="en-US" sz="2800" dirty="0">
                        <a:effectLst/>
                        <a:latin typeface="Calibri" panose="020F0502020204030204" pitchFamily="34" charset="0"/>
                        <a:ea typeface="Calibri" panose="020F0502020204030204" pitchFamily="34" charset="0"/>
                      </a:endParaRPr>
                    </a:p>
                  </a:txBody>
                  <a:tcPr marL="63500" marR="63500" marT="63500" marB="63500" anchor="ctr">
                    <a:solidFill>
                      <a:srgbClr val="D5EBEA"/>
                    </a:solidFill>
                  </a:tcPr>
                </a:tc>
                <a:tc>
                  <a:txBody>
                    <a:bodyPr/>
                    <a:lstStyle/>
                    <a:p>
                      <a:pPr marL="0" marR="0" algn="ctr">
                        <a:lnSpc>
                          <a:spcPct val="150000"/>
                        </a:lnSpc>
                        <a:spcBef>
                          <a:spcPts val="0"/>
                        </a:spcBef>
                        <a:spcAft>
                          <a:spcPts val="0"/>
                        </a:spcAft>
                      </a:pPr>
                      <a:endParaRPr lang="en-US" sz="2800" dirty="0">
                        <a:effectLst/>
                        <a:latin typeface="Calibri" panose="020F0502020204030204" pitchFamily="34" charset="0"/>
                        <a:ea typeface="Calibri" panose="020F0502020204030204" pitchFamily="34" charset="0"/>
                      </a:endParaRPr>
                    </a:p>
                  </a:txBody>
                  <a:tcPr marL="63500" marR="63500" marT="63500" marB="63500" anchor="ctr">
                    <a:solidFill>
                      <a:srgbClr val="D5EBEA"/>
                    </a:solidFill>
                  </a:tcPr>
                </a:tc>
                <a:extLst>
                  <a:ext uri="{0D108BD9-81ED-4DB2-BD59-A6C34878D82A}">
                    <a16:rowId xmlns:a16="http://schemas.microsoft.com/office/drawing/2014/main" val="4022356727"/>
                  </a:ext>
                </a:extLst>
              </a:tr>
              <a:tr h="551239">
                <a:tc>
                  <a:txBody>
                    <a:bodyPr/>
                    <a:lstStyle/>
                    <a:p>
                      <a:pPr marL="0" marR="0" algn="ctr">
                        <a:lnSpc>
                          <a:spcPct val="150000"/>
                        </a:lnSpc>
                        <a:spcBef>
                          <a:spcPts val="0"/>
                        </a:spcBef>
                        <a:spcAft>
                          <a:spcPts val="0"/>
                        </a:spcAft>
                      </a:pPr>
                      <a:r>
                        <a:rPr lang="vi-VN" sz="2800">
                          <a:effectLst/>
                        </a:rPr>
                        <a:t>0</a:t>
                      </a:r>
                      <a:endParaRPr lang="en-US" sz="2800">
                        <a:effectLst/>
                        <a:latin typeface="Calibri" panose="020F0502020204030204" pitchFamily="34" charset="0"/>
                        <a:ea typeface="Calibri" panose="020F0502020204030204" pitchFamily="34" charset="0"/>
                      </a:endParaRPr>
                    </a:p>
                  </a:txBody>
                  <a:tcPr marL="63500" marR="63500" marT="63500" marB="63500" anchor="ctr">
                    <a:solidFill>
                      <a:srgbClr val="D5EBEA"/>
                    </a:solidFill>
                  </a:tcPr>
                </a:tc>
                <a:tc>
                  <a:txBody>
                    <a:bodyPr/>
                    <a:lstStyle/>
                    <a:p>
                      <a:pPr marL="0" marR="0" algn="ctr">
                        <a:lnSpc>
                          <a:spcPct val="150000"/>
                        </a:lnSpc>
                        <a:spcBef>
                          <a:spcPts val="0"/>
                        </a:spcBef>
                        <a:spcAft>
                          <a:spcPts val="0"/>
                        </a:spcAft>
                      </a:pPr>
                      <a:r>
                        <a:rPr lang="vi-VN" sz="2800">
                          <a:effectLst/>
                        </a:rPr>
                        <a:t>0,5</a:t>
                      </a:r>
                      <a:endParaRPr lang="en-US" sz="2800">
                        <a:effectLst/>
                        <a:latin typeface="Calibri" panose="020F0502020204030204" pitchFamily="34" charset="0"/>
                        <a:ea typeface="Calibri" panose="020F0502020204030204" pitchFamily="34" charset="0"/>
                      </a:endParaRPr>
                    </a:p>
                  </a:txBody>
                  <a:tcPr marL="63500" marR="63500" marT="63500" marB="63500" anchor="ctr">
                    <a:solidFill>
                      <a:srgbClr val="D5EBEA"/>
                    </a:solidFill>
                  </a:tcPr>
                </a:tc>
                <a:tc>
                  <a:txBody>
                    <a:bodyPr/>
                    <a:lstStyle/>
                    <a:p>
                      <a:pPr marL="0" marR="0" algn="ctr">
                        <a:lnSpc>
                          <a:spcPct val="150000"/>
                        </a:lnSpc>
                        <a:spcBef>
                          <a:spcPts val="0"/>
                        </a:spcBef>
                        <a:spcAft>
                          <a:spcPts val="0"/>
                        </a:spcAft>
                      </a:pPr>
                      <a:r>
                        <a:rPr lang="vi-VN" sz="2800">
                          <a:effectLst/>
                        </a:rPr>
                        <a:t>0</a:t>
                      </a:r>
                      <a:endParaRPr lang="en-US" sz="2800">
                        <a:effectLst/>
                        <a:latin typeface="Calibri" panose="020F0502020204030204" pitchFamily="34" charset="0"/>
                        <a:ea typeface="Calibri" panose="020F0502020204030204" pitchFamily="34" charset="0"/>
                      </a:endParaRPr>
                    </a:p>
                  </a:txBody>
                  <a:tcPr marL="63500" marR="63500" marT="63500" marB="63500" anchor="ctr">
                    <a:solidFill>
                      <a:srgbClr val="D5EBEA"/>
                    </a:solidFill>
                  </a:tcPr>
                </a:tc>
                <a:tc>
                  <a:txBody>
                    <a:bodyPr/>
                    <a:lstStyle/>
                    <a:p>
                      <a:pPr marL="0" marR="0" algn="ctr">
                        <a:lnSpc>
                          <a:spcPct val="150000"/>
                        </a:lnSpc>
                        <a:spcBef>
                          <a:spcPts val="0"/>
                        </a:spcBef>
                        <a:spcAft>
                          <a:spcPts val="0"/>
                        </a:spcAft>
                      </a:pPr>
                      <a:r>
                        <a:rPr lang="vi-VN" sz="2800">
                          <a:effectLst/>
                        </a:rPr>
                        <a:t>1</a:t>
                      </a:r>
                      <a:endParaRPr lang="en-US" sz="2800">
                        <a:effectLst/>
                        <a:latin typeface="Calibri" panose="020F0502020204030204" pitchFamily="34" charset="0"/>
                        <a:ea typeface="Calibri" panose="020F0502020204030204" pitchFamily="34" charset="0"/>
                      </a:endParaRPr>
                    </a:p>
                  </a:txBody>
                  <a:tcPr marL="63500" marR="63500" marT="63500" marB="63500" anchor="ctr">
                    <a:solidFill>
                      <a:srgbClr val="D5EBEA"/>
                    </a:solidFill>
                  </a:tcPr>
                </a:tc>
                <a:tc>
                  <a:txBody>
                    <a:bodyPr/>
                    <a:lstStyle/>
                    <a:p>
                      <a:pPr marL="0" marR="0" algn="ctr">
                        <a:lnSpc>
                          <a:spcPct val="150000"/>
                        </a:lnSpc>
                        <a:spcBef>
                          <a:spcPts val="0"/>
                        </a:spcBef>
                        <a:spcAft>
                          <a:spcPts val="0"/>
                        </a:spcAft>
                      </a:pPr>
                      <a:endParaRPr lang="en-US" sz="2800" dirty="0">
                        <a:effectLst/>
                        <a:latin typeface="Calibri" panose="020F0502020204030204" pitchFamily="34" charset="0"/>
                        <a:ea typeface="Calibri" panose="020F0502020204030204" pitchFamily="34" charset="0"/>
                      </a:endParaRPr>
                    </a:p>
                  </a:txBody>
                  <a:tcPr marL="63500" marR="63500" marT="63500" marB="63500" anchor="ctr">
                    <a:solidFill>
                      <a:srgbClr val="D5EBEA"/>
                    </a:solidFill>
                  </a:tcPr>
                </a:tc>
                <a:tc>
                  <a:txBody>
                    <a:bodyPr/>
                    <a:lstStyle/>
                    <a:p>
                      <a:pPr marL="0" marR="0" algn="ctr">
                        <a:lnSpc>
                          <a:spcPct val="150000"/>
                        </a:lnSpc>
                        <a:spcBef>
                          <a:spcPts val="0"/>
                        </a:spcBef>
                        <a:spcAft>
                          <a:spcPts val="0"/>
                        </a:spcAft>
                      </a:pPr>
                      <a:endParaRPr lang="en-US" sz="2800" dirty="0">
                        <a:effectLst/>
                        <a:latin typeface="Calibri" panose="020F0502020204030204" pitchFamily="34" charset="0"/>
                        <a:ea typeface="Calibri" panose="020F0502020204030204" pitchFamily="34" charset="0"/>
                      </a:endParaRPr>
                    </a:p>
                  </a:txBody>
                  <a:tcPr marL="63500" marR="63500" marT="63500" marB="63500" anchor="ctr">
                    <a:solidFill>
                      <a:srgbClr val="D5EBEA"/>
                    </a:solidFill>
                  </a:tcPr>
                </a:tc>
                <a:extLst>
                  <a:ext uri="{0D108BD9-81ED-4DB2-BD59-A6C34878D82A}">
                    <a16:rowId xmlns:a16="http://schemas.microsoft.com/office/drawing/2014/main" val="1280713610"/>
                  </a:ext>
                </a:extLst>
              </a:tr>
            </a:tbl>
          </a:graphicData>
        </a:graphic>
      </p:graphicFrame>
      <p:sp>
        <p:nvSpPr>
          <p:cNvPr id="6" name="Rectangle 1">
            <a:extLst>
              <a:ext uri="{FF2B5EF4-FFF2-40B4-BE49-F238E27FC236}">
                <a16:creationId xmlns:a16="http://schemas.microsoft.com/office/drawing/2014/main" id="{9E2FFCAD-B4A5-4A4A-B0B1-92E39923B9F7}"/>
              </a:ext>
            </a:extLst>
          </p:cNvPr>
          <p:cNvSpPr>
            <a:spLocks noChangeArrowheads="1"/>
          </p:cNvSpPr>
          <p:nvPr/>
        </p:nvSpPr>
        <p:spPr bwMode="auto">
          <a:xfrm>
            <a:off x="2263910" y="4065407"/>
            <a:ext cx="15035749" cy="1154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30000"/>
              </a:lnSpc>
              <a:spcBef>
                <a:spcPct val="0"/>
              </a:spcBef>
              <a:spcAft>
                <a:spcPct val="0"/>
              </a:spcAft>
              <a:buClrTx/>
              <a:buSzTx/>
              <a:buFontTx/>
              <a:buNone/>
              <a:tabLst/>
            </a:pPr>
            <a:r>
              <a:rPr kumimoji="0" lang="vi-VN" altLang="en-US" sz="2800" b="1"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Bảng 16.3. </a:t>
            </a:r>
            <a:r>
              <a:rPr kumimoji="0" lang="vi-VN" altLang="en-US" sz="2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Tương quan của các chất điều hòa sinh trưởng BAP và NAA trong điều tiết các quá trình phát sinh hình thái ở cây lan Hoàng thảo in vitro</a:t>
            </a:r>
            <a:endParaRPr kumimoji="0" lang="vi-VN" altLang="en-US" sz="2800" b="0"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92AFAD65-577A-4284-92B5-0E6F469FC916}"/>
              </a:ext>
            </a:extLst>
          </p:cNvPr>
          <p:cNvSpPr txBox="1"/>
          <p:nvPr/>
        </p:nvSpPr>
        <p:spPr>
          <a:xfrm>
            <a:off x="12573000" y="8149806"/>
            <a:ext cx="1330962" cy="584775"/>
          </a:xfrm>
          <a:prstGeom prst="rect">
            <a:avLst/>
          </a:prstGeom>
          <a:noFill/>
        </p:spPr>
        <p:txBody>
          <a:bodyPr wrap="square" rtlCol="0">
            <a:spAutoFit/>
          </a:bodyPr>
          <a:lstStyle/>
          <a:p>
            <a:pPr algn="ctr"/>
            <a:r>
              <a:rPr lang="vi-VN" sz="3200" dirty="0">
                <a:effectLst/>
              </a:rPr>
              <a:t>?</a:t>
            </a:r>
            <a:endParaRPr lang="en-US" sz="3200" dirty="0">
              <a:effectLst/>
              <a:ea typeface="Calibri" panose="020F0502020204030204" pitchFamily="34" charset="0"/>
            </a:endParaRPr>
          </a:p>
        </p:txBody>
      </p:sp>
      <p:sp>
        <p:nvSpPr>
          <p:cNvPr id="21" name="TextBox 20">
            <a:extLst>
              <a:ext uri="{FF2B5EF4-FFF2-40B4-BE49-F238E27FC236}">
                <a16:creationId xmlns:a16="http://schemas.microsoft.com/office/drawing/2014/main" id="{BFCD3A4B-6857-4CA8-A5A1-4BC108D0B4F5}"/>
              </a:ext>
            </a:extLst>
          </p:cNvPr>
          <p:cNvSpPr txBox="1"/>
          <p:nvPr/>
        </p:nvSpPr>
        <p:spPr>
          <a:xfrm>
            <a:off x="15011400" y="8134360"/>
            <a:ext cx="1330962" cy="584775"/>
          </a:xfrm>
          <a:prstGeom prst="rect">
            <a:avLst/>
          </a:prstGeom>
          <a:noFill/>
        </p:spPr>
        <p:txBody>
          <a:bodyPr wrap="square" rtlCol="0">
            <a:spAutoFit/>
          </a:bodyPr>
          <a:lstStyle/>
          <a:p>
            <a:pPr algn="ctr"/>
            <a:r>
              <a:rPr lang="vi-VN" sz="3200" dirty="0">
                <a:effectLst/>
              </a:rPr>
              <a:t>?</a:t>
            </a:r>
            <a:endParaRPr lang="en-US" sz="3200" dirty="0">
              <a:effectLst/>
              <a:ea typeface="Calibri" panose="020F0502020204030204" pitchFamily="34" charset="0"/>
            </a:endParaRPr>
          </a:p>
        </p:txBody>
      </p:sp>
      <p:sp>
        <p:nvSpPr>
          <p:cNvPr id="24" name="TextBox 23">
            <a:extLst>
              <a:ext uri="{FF2B5EF4-FFF2-40B4-BE49-F238E27FC236}">
                <a16:creationId xmlns:a16="http://schemas.microsoft.com/office/drawing/2014/main" id="{1260F420-7350-42E0-AACF-8E008169EA43}"/>
              </a:ext>
            </a:extLst>
          </p:cNvPr>
          <p:cNvSpPr txBox="1"/>
          <p:nvPr/>
        </p:nvSpPr>
        <p:spPr>
          <a:xfrm>
            <a:off x="12573000" y="8795019"/>
            <a:ext cx="1330962" cy="584775"/>
          </a:xfrm>
          <a:prstGeom prst="rect">
            <a:avLst/>
          </a:prstGeom>
          <a:noFill/>
        </p:spPr>
        <p:txBody>
          <a:bodyPr wrap="square" rtlCol="0">
            <a:spAutoFit/>
          </a:bodyPr>
          <a:lstStyle/>
          <a:p>
            <a:pPr algn="ctr"/>
            <a:r>
              <a:rPr lang="vi-VN" sz="3200" dirty="0">
                <a:effectLst/>
              </a:rPr>
              <a:t>?</a:t>
            </a:r>
            <a:endParaRPr lang="en-US" sz="3200" dirty="0">
              <a:effectLst/>
              <a:ea typeface="Calibri" panose="020F0502020204030204" pitchFamily="34" charset="0"/>
            </a:endParaRPr>
          </a:p>
        </p:txBody>
      </p:sp>
      <p:sp>
        <p:nvSpPr>
          <p:cNvPr id="25" name="TextBox 24">
            <a:extLst>
              <a:ext uri="{FF2B5EF4-FFF2-40B4-BE49-F238E27FC236}">
                <a16:creationId xmlns:a16="http://schemas.microsoft.com/office/drawing/2014/main" id="{6435FA69-6A38-4D5B-86C6-FEF2B1956630}"/>
              </a:ext>
            </a:extLst>
          </p:cNvPr>
          <p:cNvSpPr txBox="1"/>
          <p:nvPr/>
        </p:nvSpPr>
        <p:spPr>
          <a:xfrm>
            <a:off x="15011400" y="8779573"/>
            <a:ext cx="1330962" cy="584775"/>
          </a:xfrm>
          <a:prstGeom prst="rect">
            <a:avLst/>
          </a:prstGeom>
          <a:noFill/>
        </p:spPr>
        <p:txBody>
          <a:bodyPr wrap="square" rtlCol="0">
            <a:spAutoFit/>
          </a:bodyPr>
          <a:lstStyle/>
          <a:p>
            <a:pPr algn="ctr"/>
            <a:r>
              <a:rPr lang="vi-VN" sz="3200" dirty="0">
                <a:effectLst/>
              </a:rPr>
              <a:t>?</a:t>
            </a:r>
            <a:endParaRPr lang="en-US" sz="3200" dirty="0">
              <a:effectLst/>
              <a:ea typeface="Calibri" panose="020F0502020204030204" pitchFamily="34" charset="0"/>
            </a:endParaRPr>
          </a:p>
        </p:txBody>
      </p:sp>
      <p:sp>
        <p:nvSpPr>
          <p:cNvPr id="26" name="TextBox 25">
            <a:extLst>
              <a:ext uri="{FF2B5EF4-FFF2-40B4-BE49-F238E27FC236}">
                <a16:creationId xmlns:a16="http://schemas.microsoft.com/office/drawing/2014/main" id="{84D038FE-E32C-4809-A308-8A3607DE8F97}"/>
              </a:ext>
            </a:extLst>
          </p:cNvPr>
          <p:cNvSpPr txBox="1"/>
          <p:nvPr/>
        </p:nvSpPr>
        <p:spPr>
          <a:xfrm>
            <a:off x="12573000" y="9460330"/>
            <a:ext cx="1330962" cy="584775"/>
          </a:xfrm>
          <a:prstGeom prst="rect">
            <a:avLst/>
          </a:prstGeom>
          <a:noFill/>
        </p:spPr>
        <p:txBody>
          <a:bodyPr wrap="square" rtlCol="0">
            <a:spAutoFit/>
          </a:bodyPr>
          <a:lstStyle/>
          <a:p>
            <a:pPr algn="ctr"/>
            <a:r>
              <a:rPr lang="vi-VN" sz="3200" dirty="0">
                <a:effectLst/>
              </a:rPr>
              <a:t>?</a:t>
            </a:r>
            <a:endParaRPr lang="en-US" sz="3200" dirty="0">
              <a:effectLst/>
              <a:ea typeface="Calibri" panose="020F0502020204030204" pitchFamily="34" charset="0"/>
            </a:endParaRPr>
          </a:p>
        </p:txBody>
      </p:sp>
      <p:sp>
        <p:nvSpPr>
          <p:cNvPr id="27" name="TextBox 26">
            <a:extLst>
              <a:ext uri="{FF2B5EF4-FFF2-40B4-BE49-F238E27FC236}">
                <a16:creationId xmlns:a16="http://schemas.microsoft.com/office/drawing/2014/main" id="{C66D3CC1-2B76-492D-A677-BFD3B34180E8}"/>
              </a:ext>
            </a:extLst>
          </p:cNvPr>
          <p:cNvSpPr txBox="1"/>
          <p:nvPr/>
        </p:nvSpPr>
        <p:spPr>
          <a:xfrm>
            <a:off x="15011400" y="9444884"/>
            <a:ext cx="1330962" cy="584775"/>
          </a:xfrm>
          <a:prstGeom prst="rect">
            <a:avLst/>
          </a:prstGeom>
          <a:noFill/>
        </p:spPr>
        <p:txBody>
          <a:bodyPr wrap="square" rtlCol="0">
            <a:spAutoFit/>
          </a:bodyPr>
          <a:lstStyle/>
          <a:p>
            <a:pPr algn="ctr"/>
            <a:r>
              <a:rPr lang="vi-VN" sz="3200" dirty="0">
                <a:effectLst/>
              </a:rPr>
              <a:t>?</a:t>
            </a:r>
            <a:endParaRPr lang="en-US" sz="3200" dirty="0">
              <a:effectLst/>
              <a:ea typeface="Calibri" panose="020F0502020204030204" pitchFamily="34"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727917A-E079-4CC6-91F8-5432D4F7B1E2}"/>
                  </a:ext>
                </a:extLst>
              </p:cNvPr>
              <p:cNvSpPr txBox="1"/>
              <p:nvPr/>
            </p:nvSpPr>
            <p:spPr>
              <a:xfrm>
                <a:off x="12476481" y="8056285"/>
                <a:ext cx="1524000"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1" i="1" smtClean="0">
                          <a:solidFill>
                            <a:srgbClr val="C00000"/>
                          </a:solidFill>
                          <a:latin typeface="Cambria Math" panose="02040503050406030204" pitchFamily="18" charset="0"/>
                          <a:ea typeface="Cambria Math" panose="02040503050406030204" pitchFamily="18" charset="0"/>
                        </a:rPr>
                        <m:t>×</m:t>
                      </m:r>
                    </m:oMath>
                  </m:oMathPara>
                </a14:m>
                <a:endParaRPr lang="en-US" sz="3600" b="1" dirty="0">
                  <a:solidFill>
                    <a:srgbClr val="C00000"/>
                  </a:solidFill>
                </a:endParaRPr>
              </a:p>
            </p:txBody>
          </p:sp>
        </mc:Choice>
        <mc:Fallback xmlns="">
          <p:sp>
            <p:nvSpPr>
              <p:cNvPr id="9" name="TextBox 8">
                <a:extLst>
                  <a:ext uri="{FF2B5EF4-FFF2-40B4-BE49-F238E27FC236}">
                    <a16:creationId xmlns:a16="http://schemas.microsoft.com/office/drawing/2014/main" id="{B727917A-E079-4CC6-91F8-5432D4F7B1E2}"/>
                  </a:ext>
                </a:extLst>
              </p:cNvPr>
              <p:cNvSpPr txBox="1">
                <a:spLocks noRot="1" noChangeAspect="1" noMove="1" noResize="1" noEditPoints="1" noAdjustHandles="1" noChangeArrowheads="1" noChangeShapeType="1" noTextEdit="1"/>
              </p:cNvSpPr>
              <p:nvPr/>
            </p:nvSpPr>
            <p:spPr>
              <a:xfrm>
                <a:off x="12476481" y="8056285"/>
                <a:ext cx="1524000" cy="64633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BA7C7C8-961E-4185-987C-5FF1B8526285}"/>
                  </a:ext>
                </a:extLst>
              </p:cNvPr>
              <p:cNvSpPr txBox="1"/>
              <p:nvPr/>
            </p:nvSpPr>
            <p:spPr>
              <a:xfrm>
                <a:off x="12507924" y="8748794"/>
                <a:ext cx="1524000"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1" i="1" smtClean="0">
                          <a:solidFill>
                            <a:srgbClr val="C00000"/>
                          </a:solidFill>
                          <a:latin typeface="Cambria Math" panose="02040503050406030204" pitchFamily="18" charset="0"/>
                          <a:ea typeface="Cambria Math" panose="02040503050406030204" pitchFamily="18" charset="0"/>
                        </a:rPr>
                        <m:t>×</m:t>
                      </m:r>
                    </m:oMath>
                  </m:oMathPara>
                </a14:m>
                <a:endParaRPr lang="en-US" sz="3600" b="1" dirty="0">
                  <a:solidFill>
                    <a:srgbClr val="C00000"/>
                  </a:solidFill>
                </a:endParaRPr>
              </a:p>
            </p:txBody>
          </p:sp>
        </mc:Choice>
        <mc:Fallback xmlns="">
          <p:sp>
            <p:nvSpPr>
              <p:cNvPr id="28" name="TextBox 27">
                <a:extLst>
                  <a:ext uri="{FF2B5EF4-FFF2-40B4-BE49-F238E27FC236}">
                    <a16:creationId xmlns:a16="http://schemas.microsoft.com/office/drawing/2014/main" id="{3BA7C7C8-961E-4185-987C-5FF1B8526285}"/>
                  </a:ext>
                </a:extLst>
              </p:cNvPr>
              <p:cNvSpPr txBox="1">
                <a:spLocks noRot="1" noChangeAspect="1" noMove="1" noResize="1" noEditPoints="1" noAdjustHandles="1" noChangeArrowheads="1" noChangeShapeType="1" noTextEdit="1"/>
              </p:cNvSpPr>
              <p:nvPr/>
            </p:nvSpPr>
            <p:spPr>
              <a:xfrm>
                <a:off x="12507924" y="8748794"/>
                <a:ext cx="1524000" cy="64633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0646A33D-2715-48CF-84F3-EA3518BE70EE}"/>
                  </a:ext>
                </a:extLst>
              </p:cNvPr>
              <p:cNvSpPr txBox="1"/>
              <p:nvPr/>
            </p:nvSpPr>
            <p:spPr>
              <a:xfrm>
                <a:off x="14886738" y="9417745"/>
                <a:ext cx="1524000"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1" i="1" smtClean="0">
                          <a:solidFill>
                            <a:srgbClr val="C00000"/>
                          </a:solidFill>
                          <a:latin typeface="Cambria Math" panose="02040503050406030204" pitchFamily="18" charset="0"/>
                          <a:ea typeface="Cambria Math" panose="02040503050406030204" pitchFamily="18" charset="0"/>
                        </a:rPr>
                        <m:t>×</m:t>
                      </m:r>
                    </m:oMath>
                  </m:oMathPara>
                </a14:m>
                <a:endParaRPr lang="en-US" sz="3600" b="1" dirty="0">
                  <a:solidFill>
                    <a:srgbClr val="C00000"/>
                  </a:solidFill>
                </a:endParaRPr>
              </a:p>
            </p:txBody>
          </p:sp>
        </mc:Choice>
        <mc:Fallback xmlns="">
          <p:sp>
            <p:nvSpPr>
              <p:cNvPr id="29" name="TextBox 28">
                <a:extLst>
                  <a:ext uri="{FF2B5EF4-FFF2-40B4-BE49-F238E27FC236}">
                    <a16:creationId xmlns:a16="http://schemas.microsoft.com/office/drawing/2014/main" id="{0646A33D-2715-48CF-84F3-EA3518BE70EE}"/>
                  </a:ext>
                </a:extLst>
              </p:cNvPr>
              <p:cNvSpPr txBox="1">
                <a:spLocks noRot="1" noChangeAspect="1" noMove="1" noResize="1" noEditPoints="1" noAdjustHandles="1" noChangeArrowheads="1" noChangeShapeType="1" noTextEdit="1"/>
              </p:cNvSpPr>
              <p:nvPr/>
            </p:nvSpPr>
            <p:spPr>
              <a:xfrm>
                <a:off x="14886738" y="9417745"/>
                <a:ext cx="1524000" cy="646331"/>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802711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14" presetClass="entr" presetSubtype="1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randombar(horizontal)">
                                      <p:cBhvr>
                                        <p:cTn id="27" dur="500"/>
                                        <p:tgtEl>
                                          <p:spTgt spid="21"/>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randombar(horizontal)">
                                      <p:cBhvr>
                                        <p:cTn id="30" dur="500"/>
                                        <p:tgtEl>
                                          <p:spTgt spid="25"/>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randombar(horizontal)">
                                      <p:cBhvr>
                                        <p:cTn id="33" dur="500"/>
                                        <p:tgtEl>
                                          <p:spTgt spid="27"/>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randombar(horizontal)">
                                      <p:cBhvr>
                                        <p:cTn id="36" dur="500"/>
                                        <p:tgtEl>
                                          <p:spTgt spid="8"/>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randombar(horizontal)">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xit" presetSubtype="10" fill="hold" grpId="1" nodeType="clickEffect">
                                  <p:stCondLst>
                                    <p:cond delay="0"/>
                                  </p:stCondLst>
                                  <p:childTnLst>
                                    <p:animEffect transition="out" filter="randombar(horizontal)">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par>
                                <p:cTn id="48" presetID="14" presetClass="exit" presetSubtype="10" fill="hold" grpId="1" nodeType="withEffect">
                                  <p:stCondLst>
                                    <p:cond delay="0"/>
                                  </p:stCondLst>
                                  <p:childTnLst>
                                    <p:animEffect transition="out" filter="randombar(horizontal)">
                                      <p:cBhvr>
                                        <p:cTn id="49" dur="500"/>
                                        <p:tgtEl>
                                          <p:spTgt spid="8"/>
                                        </p:tgtEl>
                                      </p:cBhvr>
                                    </p:animEffect>
                                    <p:set>
                                      <p:cBhvr>
                                        <p:cTn id="50" dur="1" fill="hold">
                                          <p:stCondLst>
                                            <p:cond delay="499"/>
                                          </p:stCondLst>
                                        </p:cTn>
                                        <p:tgtEl>
                                          <p:spTgt spid="8"/>
                                        </p:tgtEl>
                                        <p:attrNameLst>
                                          <p:attrName>style.visibility</p:attrName>
                                        </p:attrNameLst>
                                      </p:cBhvr>
                                      <p:to>
                                        <p:strVal val="hidden"/>
                                      </p:to>
                                    </p:set>
                                  </p:childTnLst>
                                </p:cTn>
                              </p:par>
                            </p:childTnLst>
                          </p:cTn>
                        </p:par>
                        <p:par>
                          <p:cTn id="51" fill="hold">
                            <p:stCondLst>
                              <p:cond delay="500"/>
                            </p:stCondLst>
                            <p:childTnLst>
                              <p:par>
                                <p:cTn id="52" presetID="14" presetClass="entr" presetSubtype="10" fill="hold" grpId="0" nodeType="after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randombar(horizontal)">
                                      <p:cBhvr>
                                        <p:cTn id="54" dur="5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xit" presetSubtype="10" fill="hold" grpId="1" nodeType="clickEffect">
                                  <p:stCondLst>
                                    <p:cond delay="0"/>
                                  </p:stCondLst>
                                  <p:childTnLst>
                                    <p:animEffect transition="out" filter="randombar(horizontal)">
                                      <p:cBhvr>
                                        <p:cTn id="58" dur="500"/>
                                        <p:tgtEl>
                                          <p:spTgt spid="25"/>
                                        </p:tgtEl>
                                      </p:cBhvr>
                                    </p:animEffect>
                                    <p:set>
                                      <p:cBhvr>
                                        <p:cTn id="59" dur="1" fill="hold">
                                          <p:stCondLst>
                                            <p:cond delay="499"/>
                                          </p:stCondLst>
                                        </p:cTn>
                                        <p:tgtEl>
                                          <p:spTgt spid="25"/>
                                        </p:tgtEl>
                                        <p:attrNameLst>
                                          <p:attrName>style.visibility</p:attrName>
                                        </p:attrNameLst>
                                      </p:cBhvr>
                                      <p:to>
                                        <p:strVal val="hidden"/>
                                      </p:to>
                                    </p:set>
                                  </p:childTnLst>
                                </p:cTn>
                              </p:par>
                              <p:par>
                                <p:cTn id="60" presetID="14" presetClass="exit" presetSubtype="10" fill="hold" grpId="1" nodeType="withEffect">
                                  <p:stCondLst>
                                    <p:cond delay="0"/>
                                  </p:stCondLst>
                                  <p:childTnLst>
                                    <p:animEffect transition="out" filter="randombar(horizontal)">
                                      <p:cBhvr>
                                        <p:cTn id="61" dur="500"/>
                                        <p:tgtEl>
                                          <p:spTgt spid="24"/>
                                        </p:tgtEl>
                                      </p:cBhvr>
                                    </p:animEffect>
                                    <p:set>
                                      <p:cBhvr>
                                        <p:cTn id="62" dur="1" fill="hold">
                                          <p:stCondLst>
                                            <p:cond delay="499"/>
                                          </p:stCondLst>
                                        </p:cTn>
                                        <p:tgtEl>
                                          <p:spTgt spid="24"/>
                                        </p:tgtEl>
                                        <p:attrNameLst>
                                          <p:attrName>style.visibility</p:attrName>
                                        </p:attrNameLst>
                                      </p:cBhvr>
                                      <p:to>
                                        <p:strVal val="hidden"/>
                                      </p:to>
                                    </p:set>
                                  </p:childTnLst>
                                </p:cTn>
                              </p:par>
                            </p:childTnLst>
                          </p:cTn>
                        </p:par>
                        <p:par>
                          <p:cTn id="63" fill="hold">
                            <p:stCondLst>
                              <p:cond delay="500"/>
                            </p:stCondLst>
                            <p:childTnLst>
                              <p:par>
                                <p:cTn id="64" presetID="14" presetClass="entr" presetSubtype="10" fill="hold" grpId="0" nodeType="after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randombar(horizontal)">
                                      <p:cBhvr>
                                        <p:cTn id="66" dur="500"/>
                                        <p:tgtEl>
                                          <p:spTgt spid="28"/>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xit" presetSubtype="10" fill="hold" grpId="1" nodeType="clickEffect">
                                  <p:stCondLst>
                                    <p:cond delay="0"/>
                                  </p:stCondLst>
                                  <p:childTnLst>
                                    <p:animEffect transition="out" filter="randombar(horizontal)">
                                      <p:cBhvr>
                                        <p:cTn id="70" dur="500"/>
                                        <p:tgtEl>
                                          <p:spTgt spid="27"/>
                                        </p:tgtEl>
                                      </p:cBhvr>
                                    </p:animEffect>
                                    <p:set>
                                      <p:cBhvr>
                                        <p:cTn id="71" dur="1" fill="hold">
                                          <p:stCondLst>
                                            <p:cond delay="499"/>
                                          </p:stCondLst>
                                        </p:cTn>
                                        <p:tgtEl>
                                          <p:spTgt spid="27"/>
                                        </p:tgtEl>
                                        <p:attrNameLst>
                                          <p:attrName>style.visibility</p:attrName>
                                        </p:attrNameLst>
                                      </p:cBhvr>
                                      <p:to>
                                        <p:strVal val="hidden"/>
                                      </p:to>
                                    </p:set>
                                  </p:childTnLst>
                                </p:cTn>
                              </p:par>
                              <p:par>
                                <p:cTn id="72" presetID="14" presetClass="exit" presetSubtype="10" fill="hold" grpId="1" nodeType="withEffect">
                                  <p:stCondLst>
                                    <p:cond delay="0"/>
                                  </p:stCondLst>
                                  <p:childTnLst>
                                    <p:animEffect transition="out" filter="randombar(horizontal)">
                                      <p:cBhvr>
                                        <p:cTn id="73" dur="500"/>
                                        <p:tgtEl>
                                          <p:spTgt spid="26"/>
                                        </p:tgtEl>
                                      </p:cBhvr>
                                    </p:animEffect>
                                    <p:set>
                                      <p:cBhvr>
                                        <p:cTn id="74" dur="1" fill="hold">
                                          <p:stCondLst>
                                            <p:cond delay="499"/>
                                          </p:stCondLst>
                                        </p:cTn>
                                        <p:tgtEl>
                                          <p:spTgt spid="26"/>
                                        </p:tgtEl>
                                        <p:attrNameLst>
                                          <p:attrName>style.visibility</p:attrName>
                                        </p:attrNameLst>
                                      </p:cBhvr>
                                      <p:to>
                                        <p:strVal val="hidden"/>
                                      </p:to>
                                    </p:set>
                                  </p:childTnLst>
                                </p:cTn>
                              </p:par>
                            </p:childTnLst>
                          </p:cTn>
                        </p:par>
                        <p:par>
                          <p:cTn id="75" fill="hold">
                            <p:stCondLst>
                              <p:cond delay="500"/>
                            </p:stCondLst>
                            <p:childTnLst>
                              <p:par>
                                <p:cTn id="76" presetID="14" presetClass="entr" presetSubtype="10" fill="hold" grpId="0" nodeType="after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randombar(horizontal)">
                                      <p:cBhvr>
                                        <p:cTn id="7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p:bldP spid="6" grpId="0"/>
      <p:bldP spid="8" grpId="0"/>
      <p:bldP spid="8" grpId="1"/>
      <p:bldP spid="21" grpId="0"/>
      <p:bldP spid="21" grpId="1"/>
      <p:bldP spid="24" grpId="0"/>
      <p:bldP spid="24" grpId="1"/>
      <p:bldP spid="25" grpId="0"/>
      <p:bldP spid="25" grpId="1"/>
      <p:bldP spid="26" grpId="0"/>
      <p:bldP spid="26" grpId="1"/>
      <p:bldP spid="27" grpId="0"/>
      <p:bldP spid="27" grpId="1"/>
      <p:bldP spid="9" grpId="0"/>
      <p:bldP spid="28" grpId="0"/>
      <p:bldP spid="2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2" name="AutoShape 2"/>
          <p:cNvSpPr/>
          <p:nvPr/>
        </p:nvSpPr>
        <p:spPr>
          <a:xfrm>
            <a:off x="3967740" y="667437"/>
            <a:ext cx="12774878" cy="1136177"/>
          </a:xfrm>
          <a:prstGeom prst="rect">
            <a:avLst/>
          </a:prstGeom>
          <a:solidFill>
            <a:srgbClr val="FFCE6D"/>
          </a:solidFill>
        </p:spPr>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6" r="60999"/>
          <a:stretch>
            <a:fillRect/>
          </a:stretch>
        </p:blipFill>
        <p:spPr>
          <a:xfrm rot="143919" flipH="1">
            <a:off x="-1720640" y="-314570"/>
            <a:ext cx="3733533" cy="10896980"/>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145002" y="8877139"/>
            <a:ext cx="1330962" cy="1484847"/>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595840">
            <a:off x="16126566" y="-551900"/>
            <a:ext cx="1732518" cy="1615966"/>
          </a:xfrm>
          <a:prstGeom prst="rect">
            <a:avLst/>
          </a:prstGeom>
        </p:spPr>
      </p:pic>
      <p:sp>
        <p:nvSpPr>
          <p:cNvPr id="15" name="Oval 14">
            <a:extLst>
              <a:ext uri="{FF2B5EF4-FFF2-40B4-BE49-F238E27FC236}">
                <a16:creationId xmlns:a16="http://schemas.microsoft.com/office/drawing/2014/main" id="{1D14BF8B-B397-4B3C-B0C7-DE8FED05D592}"/>
              </a:ext>
            </a:extLst>
          </p:cNvPr>
          <p:cNvSpPr/>
          <p:nvPr/>
        </p:nvSpPr>
        <p:spPr>
          <a:xfrm>
            <a:off x="2171075" y="549725"/>
            <a:ext cx="1371600"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a:ea typeface="+mn-ea"/>
                <a:cs typeface="+mn-cs"/>
              </a:rPr>
              <a:t>1</a:t>
            </a:r>
          </a:p>
        </p:txBody>
      </p:sp>
      <p:sp>
        <p:nvSpPr>
          <p:cNvPr id="20" name="TextBox 19">
            <a:extLst>
              <a:ext uri="{FF2B5EF4-FFF2-40B4-BE49-F238E27FC236}">
                <a16:creationId xmlns:a16="http://schemas.microsoft.com/office/drawing/2014/main" id="{AAA31C68-E45B-4A06-8870-FFE26F6E741F}"/>
              </a:ext>
            </a:extLst>
          </p:cNvPr>
          <p:cNvSpPr txBox="1"/>
          <p:nvPr/>
        </p:nvSpPr>
        <p:spPr>
          <a:xfrm>
            <a:off x="4267200" y="800100"/>
            <a:ext cx="12192000" cy="73975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1" u="none" strike="noStrike" kern="1200" cap="none" spc="0" normalizeH="0" baseline="0" noProof="0" dirty="0" err="1">
                <a:ln>
                  <a:noFill/>
                </a:ln>
                <a:solidFill>
                  <a:prstClr val="black"/>
                </a:solidFill>
                <a:effectLst/>
                <a:uLnTx/>
                <a:uFillTx/>
                <a:latin typeface="Arial" panose="020B0604020202020204"/>
                <a:ea typeface="Times New Roman" panose="02020603050405020304" pitchFamily="18" charset="0"/>
                <a:cs typeface="+mn-cs"/>
              </a:rPr>
              <a:t>Phâ</a:t>
            </a:r>
            <a:r>
              <a:rPr lang="en-US" sz="3200" i="1" dirty="0">
                <a:solidFill>
                  <a:prstClr val="black"/>
                </a:solidFill>
                <a:latin typeface="Arial" panose="020B0604020202020204"/>
                <a:ea typeface="Times New Roman" panose="02020603050405020304" pitchFamily="18" charset="0"/>
              </a:rPr>
              <a:t>n </a:t>
            </a:r>
            <a:r>
              <a:rPr lang="en-US" sz="3200" i="1" dirty="0" err="1">
                <a:solidFill>
                  <a:prstClr val="black"/>
                </a:solidFill>
                <a:latin typeface="Arial" panose="020B0604020202020204"/>
                <a:ea typeface="Times New Roman" panose="02020603050405020304" pitchFamily="18" charset="0"/>
              </a:rPr>
              <a:t>biệt</a:t>
            </a:r>
            <a:r>
              <a:rPr lang="en-US" sz="3200" i="1" dirty="0">
                <a:solidFill>
                  <a:prstClr val="black"/>
                </a:solidFill>
                <a:latin typeface="Arial" panose="020B0604020202020204"/>
                <a:ea typeface="Times New Roman" panose="02020603050405020304" pitchFamily="18" charset="0"/>
              </a:rPr>
              <a:t> </a:t>
            </a:r>
            <a:r>
              <a:rPr lang="en-US" sz="3200" i="1" dirty="0" err="1">
                <a:solidFill>
                  <a:prstClr val="black"/>
                </a:solidFill>
                <a:latin typeface="Arial" panose="020B0604020202020204"/>
                <a:ea typeface="Times New Roman" panose="02020603050405020304" pitchFamily="18" charset="0"/>
              </a:rPr>
              <a:t>các</a:t>
            </a:r>
            <a:r>
              <a:rPr lang="en-US" sz="3200" i="1" dirty="0">
                <a:solidFill>
                  <a:prstClr val="black"/>
                </a:solidFill>
                <a:latin typeface="Arial" panose="020B0604020202020204"/>
                <a:ea typeface="Times New Roman" panose="02020603050405020304" pitchFamily="18" charset="0"/>
              </a:rPr>
              <a:t> </a:t>
            </a:r>
            <a:r>
              <a:rPr lang="en-US" sz="3200" i="1" dirty="0" err="1">
                <a:solidFill>
                  <a:prstClr val="black"/>
                </a:solidFill>
                <a:latin typeface="Arial" panose="020B0604020202020204"/>
                <a:ea typeface="Times New Roman" panose="02020603050405020304" pitchFamily="18" charset="0"/>
              </a:rPr>
              <a:t>loại</a:t>
            </a:r>
            <a:r>
              <a:rPr lang="en-US" sz="3200" i="1" dirty="0">
                <a:solidFill>
                  <a:prstClr val="black"/>
                </a:solidFill>
                <a:latin typeface="Arial" panose="020B0604020202020204"/>
                <a:ea typeface="Times New Roman" panose="02020603050405020304" pitchFamily="18" charset="0"/>
              </a:rPr>
              <a:t> </a:t>
            </a:r>
            <a:r>
              <a:rPr lang="en-US" sz="3200" i="1" dirty="0" err="1">
                <a:solidFill>
                  <a:prstClr val="black"/>
                </a:solidFill>
                <a:latin typeface="Arial" panose="020B0604020202020204"/>
                <a:ea typeface="Times New Roman" panose="02020603050405020304" pitchFamily="18" charset="0"/>
              </a:rPr>
              <a:t>mô</a:t>
            </a:r>
            <a:r>
              <a:rPr lang="en-US" sz="3200" i="1" dirty="0">
                <a:solidFill>
                  <a:prstClr val="black"/>
                </a:solidFill>
                <a:latin typeface="Arial" panose="020B0604020202020204"/>
                <a:ea typeface="Times New Roman" panose="02020603050405020304" pitchFamily="18" charset="0"/>
              </a:rPr>
              <a:t> </a:t>
            </a:r>
            <a:r>
              <a:rPr lang="en-US" sz="3200" i="1" dirty="0" err="1">
                <a:solidFill>
                  <a:prstClr val="black"/>
                </a:solidFill>
                <a:latin typeface="Arial" panose="020B0604020202020204"/>
                <a:ea typeface="Times New Roman" panose="02020603050405020304" pitchFamily="18" charset="0"/>
              </a:rPr>
              <a:t>phân</a:t>
            </a:r>
            <a:r>
              <a:rPr lang="en-US" sz="3200" i="1" dirty="0">
                <a:solidFill>
                  <a:prstClr val="black"/>
                </a:solidFill>
                <a:latin typeface="Arial" panose="020B0604020202020204"/>
                <a:ea typeface="Times New Roman" panose="02020603050405020304" pitchFamily="18" charset="0"/>
              </a:rPr>
              <a:t> </a:t>
            </a:r>
            <a:r>
              <a:rPr lang="en-US" sz="3200" i="1" dirty="0" err="1">
                <a:solidFill>
                  <a:prstClr val="black"/>
                </a:solidFill>
                <a:latin typeface="Arial" panose="020B0604020202020204"/>
                <a:ea typeface="Times New Roman" panose="02020603050405020304" pitchFamily="18" charset="0"/>
              </a:rPr>
              <a:t>sinh</a:t>
            </a:r>
            <a:r>
              <a:rPr lang="en-US" sz="3200" i="1" dirty="0">
                <a:solidFill>
                  <a:prstClr val="black"/>
                </a:solidFill>
                <a:latin typeface="Arial" panose="020B0604020202020204"/>
                <a:ea typeface="Times New Roman" panose="02020603050405020304" pitchFamily="18" charset="0"/>
              </a:rPr>
              <a:t> </a:t>
            </a:r>
            <a:r>
              <a:rPr lang="en-US" sz="3200" i="1" dirty="0" err="1">
                <a:solidFill>
                  <a:prstClr val="black"/>
                </a:solidFill>
                <a:latin typeface="Arial" panose="020B0604020202020204"/>
                <a:ea typeface="Times New Roman" panose="02020603050405020304" pitchFamily="18" charset="0"/>
              </a:rPr>
              <a:t>theo</a:t>
            </a:r>
            <a:r>
              <a:rPr lang="en-US" sz="3200" i="1" dirty="0">
                <a:solidFill>
                  <a:prstClr val="black"/>
                </a:solidFill>
                <a:latin typeface="Arial" panose="020B0604020202020204"/>
                <a:ea typeface="Times New Roman" panose="02020603050405020304" pitchFamily="18" charset="0"/>
              </a:rPr>
              <a:t> </a:t>
            </a:r>
            <a:r>
              <a:rPr lang="en-US" sz="3200" i="1" dirty="0" err="1">
                <a:solidFill>
                  <a:prstClr val="black"/>
                </a:solidFill>
                <a:latin typeface="Arial" panose="020B0604020202020204"/>
                <a:ea typeface="Times New Roman" panose="02020603050405020304" pitchFamily="18" charset="0"/>
              </a:rPr>
              <a:t>gợi</a:t>
            </a:r>
            <a:r>
              <a:rPr lang="en-US" sz="3200" i="1" dirty="0">
                <a:solidFill>
                  <a:prstClr val="black"/>
                </a:solidFill>
                <a:latin typeface="Arial" panose="020B0604020202020204"/>
                <a:ea typeface="Times New Roman" panose="02020603050405020304" pitchFamily="18" charset="0"/>
              </a:rPr>
              <a:t> ý </a:t>
            </a:r>
            <a:r>
              <a:rPr lang="en-US" sz="3200" i="1" dirty="0" err="1">
                <a:solidFill>
                  <a:prstClr val="black"/>
                </a:solidFill>
                <a:latin typeface="Arial" panose="020B0604020202020204"/>
                <a:ea typeface="Times New Roman" panose="02020603050405020304" pitchFamily="18" charset="0"/>
              </a:rPr>
              <a:t>trong</a:t>
            </a:r>
            <a:r>
              <a:rPr lang="en-US" sz="3200" i="1" dirty="0">
                <a:solidFill>
                  <a:prstClr val="black"/>
                </a:solidFill>
                <a:latin typeface="Arial" panose="020B0604020202020204"/>
                <a:ea typeface="Times New Roman" panose="02020603050405020304" pitchFamily="18" charset="0"/>
              </a:rPr>
              <a:t> </a:t>
            </a:r>
            <a:r>
              <a:rPr lang="en-US" sz="3200" i="1" dirty="0" err="1">
                <a:solidFill>
                  <a:prstClr val="black"/>
                </a:solidFill>
                <a:latin typeface="Arial" panose="020B0604020202020204"/>
                <a:ea typeface="Times New Roman" panose="02020603050405020304" pitchFamily="18" charset="0"/>
              </a:rPr>
              <a:t>bảng</a:t>
            </a:r>
            <a:r>
              <a:rPr lang="en-US" sz="3200" i="1" dirty="0">
                <a:solidFill>
                  <a:prstClr val="black"/>
                </a:solidFill>
                <a:latin typeface="Arial" panose="020B0604020202020204"/>
                <a:ea typeface="Times New Roman" panose="02020603050405020304" pitchFamily="18" charset="0"/>
              </a:rPr>
              <a:t> 16.1</a:t>
            </a:r>
            <a:endPar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aphicFrame>
        <p:nvGraphicFramePr>
          <p:cNvPr id="4" name="Table 3">
            <a:extLst>
              <a:ext uri="{FF2B5EF4-FFF2-40B4-BE49-F238E27FC236}">
                <a16:creationId xmlns:a16="http://schemas.microsoft.com/office/drawing/2014/main" id="{1891A862-5377-4286-B19D-EF78585831CE}"/>
              </a:ext>
            </a:extLst>
          </p:cNvPr>
          <p:cNvGraphicFramePr>
            <a:graphicFrameLocks noGrp="1"/>
          </p:cNvGraphicFramePr>
          <p:nvPr>
            <p:extLst>
              <p:ext uri="{D42A27DB-BD31-4B8C-83A1-F6EECF244321}">
                <p14:modId xmlns:p14="http://schemas.microsoft.com/office/powerpoint/2010/main" val="2691110383"/>
              </p:ext>
            </p:extLst>
          </p:nvPr>
        </p:nvGraphicFramePr>
        <p:xfrm>
          <a:off x="1513833" y="2593192"/>
          <a:ext cx="15639316" cy="7294626"/>
        </p:xfrm>
        <a:graphic>
          <a:graphicData uri="http://schemas.openxmlformats.org/drawingml/2006/table">
            <a:tbl>
              <a:tblPr>
                <a:tableStyleId>{5C22544A-7EE6-4342-B048-85BDC9FD1C3A}</a:tableStyleId>
              </a:tblPr>
              <a:tblGrid>
                <a:gridCol w="3909829">
                  <a:extLst>
                    <a:ext uri="{9D8B030D-6E8A-4147-A177-3AD203B41FA5}">
                      <a16:colId xmlns:a16="http://schemas.microsoft.com/office/drawing/2014/main" val="1700011883"/>
                    </a:ext>
                  </a:extLst>
                </a:gridCol>
                <a:gridCol w="3909829">
                  <a:extLst>
                    <a:ext uri="{9D8B030D-6E8A-4147-A177-3AD203B41FA5}">
                      <a16:colId xmlns:a16="http://schemas.microsoft.com/office/drawing/2014/main" val="1962073487"/>
                    </a:ext>
                  </a:extLst>
                </a:gridCol>
                <a:gridCol w="4297870">
                  <a:extLst>
                    <a:ext uri="{9D8B030D-6E8A-4147-A177-3AD203B41FA5}">
                      <a16:colId xmlns:a16="http://schemas.microsoft.com/office/drawing/2014/main" val="1647387182"/>
                    </a:ext>
                  </a:extLst>
                </a:gridCol>
                <a:gridCol w="3521788">
                  <a:extLst>
                    <a:ext uri="{9D8B030D-6E8A-4147-A177-3AD203B41FA5}">
                      <a16:colId xmlns:a16="http://schemas.microsoft.com/office/drawing/2014/main" val="1438789901"/>
                    </a:ext>
                  </a:extLst>
                </a:gridCol>
              </a:tblGrid>
              <a:tr h="2014718">
                <a:tc>
                  <a:txBody>
                    <a:bodyPr/>
                    <a:lstStyle/>
                    <a:p>
                      <a:pPr marL="0" marR="0" algn="ctr">
                        <a:lnSpc>
                          <a:spcPct val="150000"/>
                        </a:lnSpc>
                        <a:spcBef>
                          <a:spcPts val="0"/>
                        </a:spcBef>
                        <a:spcAft>
                          <a:spcPts val="0"/>
                        </a:spcAft>
                      </a:pPr>
                      <a:r>
                        <a:rPr lang="vi-VN" sz="3200" b="1" dirty="0">
                          <a:effectLst/>
                        </a:rPr>
                        <a:t>Loại mô phân sinh</a:t>
                      </a:r>
                      <a:endParaRPr lang="en-US" sz="3200" b="1" dirty="0">
                        <a:effectLst/>
                        <a:latin typeface="Calibri" panose="020F0502020204030204" pitchFamily="34" charset="0"/>
                        <a:ea typeface="Calibri" panose="020F050202020403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0DBD7"/>
                    </a:solidFill>
                  </a:tcPr>
                </a:tc>
                <a:tc>
                  <a:txBody>
                    <a:bodyPr/>
                    <a:lstStyle/>
                    <a:p>
                      <a:pPr marL="0" marR="0" algn="ctr">
                        <a:lnSpc>
                          <a:spcPct val="150000"/>
                        </a:lnSpc>
                        <a:spcBef>
                          <a:spcPts val="0"/>
                        </a:spcBef>
                        <a:spcAft>
                          <a:spcPts val="0"/>
                        </a:spcAft>
                      </a:pPr>
                      <a:r>
                        <a:rPr lang="vi-VN" sz="3200" b="1" dirty="0">
                          <a:effectLst/>
                        </a:rPr>
                        <a:t>Vị trí phân bố</a:t>
                      </a:r>
                      <a:endParaRPr lang="en-US" sz="3200" b="1" dirty="0">
                        <a:effectLst/>
                        <a:latin typeface="Calibri" panose="020F0502020204030204" pitchFamily="34" charset="0"/>
                        <a:ea typeface="Calibri" panose="020F050202020403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0DBD7"/>
                    </a:solidFill>
                  </a:tcPr>
                </a:tc>
                <a:tc>
                  <a:txBody>
                    <a:bodyPr/>
                    <a:lstStyle/>
                    <a:p>
                      <a:pPr marL="0" marR="0" algn="ctr">
                        <a:lnSpc>
                          <a:spcPct val="150000"/>
                        </a:lnSpc>
                        <a:spcBef>
                          <a:spcPts val="0"/>
                        </a:spcBef>
                        <a:spcAft>
                          <a:spcPts val="0"/>
                        </a:spcAft>
                      </a:pPr>
                      <a:r>
                        <a:rPr lang="vi-VN" sz="3200" b="1" dirty="0">
                          <a:effectLst/>
                        </a:rPr>
                        <a:t>Chức năng</a:t>
                      </a:r>
                      <a:endParaRPr lang="en-US" sz="3200" b="1" dirty="0">
                        <a:effectLst/>
                        <a:latin typeface="Calibri" panose="020F0502020204030204" pitchFamily="34" charset="0"/>
                        <a:ea typeface="Calibri" panose="020F050202020403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0DBD7"/>
                    </a:solidFill>
                  </a:tcPr>
                </a:tc>
                <a:tc>
                  <a:txBody>
                    <a:bodyPr/>
                    <a:lstStyle/>
                    <a:p>
                      <a:pPr marL="0" marR="0" algn="ctr">
                        <a:lnSpc>
                          <a:spcPct val="150000"/>
                        </a:lnSpc>
                        <a:spcBef>
                          <a:spcPts val="0"/>
                        </a:spcBef>
                        <a:spcAft>
                          <a:spcPts val="0"/>
                        </a:spcAft>
                      </a:pPr>
                      <a:r>
                        <a:rPr lang="vi-VN" sz="3200" b="1" dirty="0">
                          <a:effectLst/>
                        </a:rPr>
                        <a:t>Có ở nhóm thực vật</a:t>
                      </a:r>
                      <a:endParaRPr lang="en-US" sz="3200" b="1" dirty="0">
                        <a:effectLst/>
                        <a:latin typeface="Calibri" panose="020F0502020204030204" pitchFamily="34" charset="0"/>
                        <a:ea typeface="Calibri" panose="020F050202020403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0DBD7"/>
                    </a:solidFill>
                  </a:tcPr>
                </a:tc>
                <a:extLst>
                  <a:ext uri="{0D108BD9-81ED-4DB2-BD59-A6C34878D82A}">
                    <a16:rowId xmlns:a16="http://schemas.microsoft.com/office/drawing/2014/main" val="2931332350"/>
                  </a:ext>
                </a:extLst>
              </a:tr>
              <a:tr h="1691259">
                <a:tc>
                  <a:txBody>
                    <a:bodyPr/>
                    <a:lstStyle/>
                    <a:p>
                      <a:pPr marL="0" marR="0" algn="ctr">
                        <a:lnSpc>
                          <a:spcPct val="150000"/>
                        </a:lnSpc>
                        <a:spcBef>
                          <a:spcPts val="0"/>
                        </a:spcBef>
                        <a:spcAft>
                          <a:spcPts val="0"/>
                        </a:spcAft>
                      </a:pPr>
                      <a:r>
                        <a:rPr lang="vi-VN" sz="3200" b="0" dirty="0">
                          <a:effectLst/>
                        </a:rPr>
                        <a:t>Mô phân sinh đỉnh</a:t>
                      </a:r>
                      <a:endParaRPr lang="en-US" sz="3200" b="0" dirty="0">
                        <a:effectLst/>
                        <a:latin typeface="Calibri" panose="020F0502020204030204" pitchFamily="34" charset="0"/>
                        <a:ea typeface="Calibri" panose="020F050202020403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BEA"/>
                    </a:solidFill>
                  </a:tcPr>
                </a:tc>
                <a:tc>
                  <a:txBody>
                    <a:bodyPr/>
                    <a:lstStyle/>
                    <a:p>
                      <a:pPr marL="0" marR="0" algn="just">
                        <a:lnSpc>
                          <a:spcPct val="150000"/>
                        </a:lnSpc>
                        <a:spcBef>
                          <a:spcPts val="0"/>
                        </a:spcBef>
                        <a:spcAft>
                          <a:spcPts val="0"/>
                        </a:spcAft>
                      </a:pPr>
                      <a:r>
                        <a:rPr lang="vi-VN" sz="3200" dirty="0">
                          <a:effectLst/>
                        </a:rPr>
                        <a:t> </a:t>
                      </a:r>
                      <a:endParaRPr lang="en-US" sz="3200" dirty="0">
                        <a:effectLst/>
                        <a:latin typeface="Calibri" panose="020F0502020204030204" pitchFamily="34" charset="0"/>
                        <a:ea typeface="Calibri" panose="020F050202020403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BEA"/>
                    </a:solidFill>
                  </a:tcPr>
                </a:tc>
                <a:tc>
                  <a:txBody>
                    <a:bodyPr/>
                    <a:lstStyle/>
                    <a:p>
                      <a:pPr marL="0" marR="0" algn="just">
                        <a:lnSpc>
                          <a:spcPct val="150000"/>
                        </a:lnSpc>
                        <a:spcBef>
                          <a:spcPts val="0"/>
                        </a:spcBef>
                        <a:spcAft>
                          <a:spcPts val="0"/>
                        </a:spcAft>
                      </a:pPr>
                      <a:r>
                        <a:rPr lang="vi-VN" sz="3200" dirty="0">
                          <a:effectLst/>
                        </a:rPr>
                        <a:t> </a:t>
                      </a:r>
                      <a:endParaRPr lang="en-US" sz="3200" dirty="0">
                        <a:effectLst/>
                        <a:latin typeface="Calibri" panose="020F0502020204030204" pitchFamily="34" charset="0"/>
                        <a:ea typeface="Calibri" panose="020F050202020403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BEA"/>
                    </a:solidFill>
                  </a:tcPr>
                </a:tc>
                <a:tc>
                  <a:txBody>
                    <a:bodyPr/>
                    <a:lstStyle/>
                    <a:p>
                      <a:pPr marL="0" marR="0" algn="just">
                        <a:lnSpc>
                          <a:spcPct val="150000"/>
                        </a:lnSpc>
                        <a:spcBef>
                          <a:spcPts val="0"/>
                        </a:spcBef>
                        <a:spcAft>
                          <a:spcPts val="0"/>
                        </a:spcAft>
                      </a:pPr>
                      <a:r>
                        <a:rPr lang="vi-VN" sz="3200">
                          <a:effectLst/>
                        </a:rPr>
                        <a:t> </a:t>
                      </a:r>
                      <a:endParaRPr lang="en-US" sz="3200">
                        <a:effectLst/>
                        <a:latin typeface="Calibri" panose="020F0502020204030204" pitchFamily="34" charset="0"/>
                        <a:ea typeface="Calibri" panose="020F050202020403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BEA"/>
                    </a:solidFill>
                  </a:tcPr>
                </a:tc>
                <a:extLst>
                  <a:ext uri="{0D108BD9-81ED-4DB2-BD59-A6C34878D82A}">
                    <a16:rowId xmlns:a16="http://schemas.microsoft.com/office/drawing/2014/main" val="1742413777"/>
                  </a:ext>
                </a:extLst>
              </a:tr>
              <a:tr h="1455049">
                <a:tc>
                  <a:txBody>
                    <a:bodyPr/>
                    <a:lstStyle/>
                    <a:p>
                      <a:pPr marL="0" marR="0" algn="ctr">
                        <a:lnSpc>
                          <a:spcPct val="150000"/>
                        </a:lnSpc>
                        <a:spcBef>
                          <a:spcPts val="0"/>
                        </a:spcBef>
                        <a:spcAft>
                          <a:spcPts val="0"/>
                        </a:spcAft>
                      </a:pPr>
                      <a:r>
                        <a:rPr lang="vi-VN" sz="3200" b="0" dirty="0">
                          <a:effectLst/>
                        </a:rPr>
                        <a:t>Mô phân sinh bên</a:t>
                      </a:r>
                      <a:endParaRPr lang="en-US" sz="3200" b="0" dirty="0">
                        <a:effectLst/>
                        <a:latin typeface="Calibri" panose="020F0502020204030204" pitchFamily="34" charset="0"/>
                        <a:ea typeface="Calibri" panose="020F050202020403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BEA"/>
                    </a:solidFill>
                  </a:tcPr>
                </a:tc>
                <a:tc>
                  <a:txBody>
                    <a:bodyPr/>
                    <a:lstStyle/>
                    <a:p>
                      <a:pPr marL="0" marR="0" algn="just">
                        <a:lnSpc>
                          <a:spcPct val="150000"/>
                        </a:lnSpc>
                        <a:spcBef>
                          <a:spcPts val="0"/>
                        </a:spcBef>
                        <a:spcAft>
                          <a:spcPts val="0"/>
                        </a:spcAft>
                      </a:pPr>
                      <a:r>
                        <a:rPr lang="vi-VN" sz="3200" dirty="0">
                          <a:effectLst/>
                        </a:rPr>
                        <a:t> </a:t>
                      </a:r>
                      <a:endParaRPr lang="en-US" sz="3200" dirty="0">
                        <a:effectLst/>
                        <a:latin typeface="Calibri" panose="020F0502020204030204" pitchFamily="34" charset="0"/>
                        <a:ea typeface="Calibri" panose="020F050202020403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BEA"/>
                    </a:solidFill>
                  </a:tcPr>
                </a:tc>
                <a:tc>
                  <a:txBody>
                    <a:bodyPr/>
                    <a:lstStyle/>
                    <a:p>
                      <a:pPr marL="0" marR="0" algn="just">
                        <a:lnSpc>
                          <a:spcPct val="150000"/>
                        </a:lnSpc>
                        <a:spcBef>
                          <a:spcPts val="0"/>
                        </a:spcBef>
                        <a:spcAft>
                          <a:spcPts val="0"/>
                        </a:spcAft>
                      </a:pPr>
                      <a:r>
                        <a:rPr lang="vi-VN" sz="3200" dirty="0">
                          <a:effectLst/>
                        </a:rPr>
                        <a:t> </a:t>
                      </a:r>
                      <a:endParaRPr lang="en-US" sz="3200" dirty="0">
                        <a:effectLst/>
                        <a:latin typeface="Calibri" panose="020F0502020204030204" pitchFamily="34" charset="0"/>
                        <a:ea typeface="Calibri" panose="020F050202020403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BEA"/>
                    </a:solidFill>
                  </a:tcPr>
                </a:tc>
                <a:tc>
                  <a:txBody>
                    <a:bodyPr/>
                    <a:lstStyle/>
                    <a:p>
                      <a:pPr marL="0" marR="0" algn="just">
                        <a:lnSpc>
                          <a:spcPct val="150000"/>
                        </a:lnSpc>
                        <a:spcBef>
                          <a:spcPts val="0"/>
                        </a:spcBef>
                        <a:spcAft>
                          <a:spcPts val="0"/>
                        </a:spcAft>
                      </a:pPr>
                      <a:r>
                        <a:rPr lang="vi-VN" sz="3200">
                          <a:effectLst/>
                        </a:rPr>
                        <a:t> </a:t>
                      </a:r>
                      <a:endParaRPr lang="en-US" sz="3200">
                        <a:effectLst/>
                        <a:latin typeface="Calibri" panose="020F0502020204030204" pitchFamily="34" charset="0"/>
                        <a:ea typeface="Calibri" panose="020F050202020403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BEA"/>
                    </a:solidFill>
                  </a:tcPr>
                </a:tc>
                <a:extLst>
                  <a:ext uri="{0D108BD9-81ED-4DB2-BD59-A6C34878D82A}">
                    <a16:rowId xmlns:a16="http://schemas.microsoft.com/office/drawing/2014/main" val="1527225948"/>
                  </a:ext>
                </a:extLst>
              </a:tr>
              <a:tr h="2133600">
                <a:tc>
                  <a:txBody>
                    <a:bodyPr/>
                    <a:lstStyle/>
                    <a:p>
                      <a:pPr marL="0" marR="0" algn="ctr">
                        <a:lnSpc>
                          <a:spcPct val="150000"/>
                        </a:lnSpc>
                        <a:spcBef>
                          <a:spcPts val="0"/>
                        </a:spcBef>
                        <a:spcAft>
                          <a:spcPts val="0"/>
                        </a:spcAft>
                      </a:pPr>
                      <a:r>
                        <a:rPr lang="vi-VN" sz="3200" b="0" dirty="0">
                          <a:effectLst/>
                        </a:rPr>
                        <a:t>Mô phân sinh lóng</a:t>
                      </a:r>
                      <a:endParaRPr lang="en-US" sz="3200" b="0" dirty="0">
                        <a:effectLst/>
                        <a:latin typeface="Calibri" panose="020F0502020204030204" pitchFamily="34" charset="0"/>
                        <a:ea typeface="Calibri" panose="020F050202020403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BEA"/>
                    </a:solidFill>
                  </a:tcPr>
                </a:tc>
                <a:tc>
                  <a:txBody>
                    <a:bodyPr/>
                    <a:lstStyle/>
                    <a:p>
                      <a:pPr marL="0" marR="0" algn="just">
                        <a:lnSpc>
                          <a:spcPct val="150000"/>
                        </a:lnSpc>
                        <a:spcBef>
                          <a:spcPts val="0"/>
                        </a:spcBef>
                        <a:spcAft>
                          <a:spcPts val="0"/>
                        </a:spcAft>
                      </a:pPr>
                      <a:r>
                        <a:rPr lang="vi-VN" sz="3200" dirty="0">
                          <a:effectLst/>
                        </a:rPr>
                        <a:t> </a:t>
                      </a:r>
                      <a:endParaRPr lang="en-US" sz="3200" dirty="0">
                        <a:effectLst/>
                        <a:latin typeface="Calibri" panose="020F0502020204030204" pitchFamily="34" charset="0"/>
                        <a:ea typeface="Calibri" panose="020F050202020403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BEA"/>
                    </a:solidFill>
                  </a:tcPr>
                </a:tc>
                <a:tc>
                  <a:txBody>
                    <a:bodyPr/>
                    <a:lstStyle/>
                    <a:p>
                      <a:pPr marL="0" marR="0" algn="just">
                        <a:lnSpc>
                          <a:spcPct val="150000"/>
                        </a:lnSpc>
                        <a:spcBef>
                          <a:spcPts val="0"/>
                        </a:spcBef>
                        <a:spcAft>
                          <a:spcPts val="0"/>
                        </a:spcAft>
                      </a:pPr>
                      <a:r>
                        <a:rPr lang="vi-VN" sz="3200" dirty="0">
                          <a:effectLst/>
                        </a:rPr>
                        <a:t> </a:t>
                      </a:r>
                      <a:endParaRPr lang="en-US" sz="3200" dirty="0">
                        <a:effectLst/>
                        <a:latin typeface="Calibri" panose="020F0502020204030204" pitchFamily="34" charset="0"/>
                        <a:ea typeface="Calibri" panose="020F050202020403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BEA"/>
                    </a:solidFill>
                  </a:tcPr>
                </a:tc>
                <a:tc>
                  <a:txBody>
                    <a:bodyPr/>
                    <a:lstStyle/>
                    <a:p>
                      <a:pPr marL="0" marR="0" algn="just">
                        <a:lnSpc>
                          <a:spcPct val="150000"/>
                        </a:lnSpc>
                        <a:spcBef>
                          <a:spcPts val="0"/>
                        </a:spcBef>
                        <a:spcAft>
                          <a:spcPts val="0"/>
                        </a:spcAft>
                      </a:pPr>
                      <a:r>
                        <a:rPr lang="vi-VN" sz="3200" dirty="0">
                          <a:effectLst/>
                        </a:rPr>
                        <a:t> </a:t>
                      </a:r>
                      <a:endParaRPr lang="en-US" sz="3200" dirty="0">
                        <a:effectLst/>
                        <a:latin typeface="Calibri" panose="020F0502020204030204" pitchFamily="34" charset="0"/>
                        <a:ea typeface="Calibri" panose="020F050202020403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BEA"/>
                    </a:solidFill>
                  </a:tcPr>
                </a:tc>
                <a:extLst>
                  <a:ext uri="{0D108BD9-81ED-4DB2-BD59-A6C34878D82A}">
                    <a16:rowId xmlns:a16="http://schemas.microsoft.com/office/drawing/2014/main" val="3597744883"/>
                  </a:ext>
                </a:extLst>
              </a:tr>
            </a:tbl>
          </a:graphicData>
        </a:graphic>
      </p:graphicFrame>
      <p:sp>
        <p:nvSpPr>
          <p:cNvPr id="5" name="Rectangle 1">
            <a:extLst>
              <a:ext uri="{FF2B5EF4-FFF2-40B4-BE49-F238E27FC236}">
                <a16:creationId xmlns:a16="http://schemas.microsoft.com/office/drawing/2014/main" id="{3B07FBB9-E866-4972-B54D-C698357D7096}"/>
              </a:ext>
            </a:extLst>
          </p:cNvPr>
          <p:cNvSpPr>
            <a:spLocks noChangeArrowheads="1"/>
          </p:cNvSpPr>
          <p:nvPr/>
        </p:nvSpPr>
        <p:spPr bwMode="auto">
          <a:xfrm>
            <a:off x="5410200" y="1921325"/>
            <a:ext cx="815479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3200" b="1"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Bảng 16.1. </a:t>
            </a:r>
            <a:r>
              <a:rPr kumimoji="0" lang="vi-VN" altLang="en-US" sz="320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Phân biệt các loại mô phân sinh</a:t>
            </a:r>
            <a:endParaRPr kumimoji="0" lang="vi-VN" altLang="en-US" sz="3200" i="0" u="none" strike="noStrike" cap="none" normalizeH="0" baseline="0" dirty="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FE588EBB-5A63-4F55-921C-BA5400D35EAD}"/>
              </a:ext>
            </a:extLst>
          </p:cNvPr>
          <p:cNvSpPr txBox="1"/>
          <p:nvPr/>
        </p:nvSpPr>
        <p:spPr>
          <a:xfrm>
            <a:off x="5706561" y="5209280"/>
            <a:ext cx="3429000" cy="584775"/>
          </a:xfrm>
          <a:prstGeom prst="rect">
            <a:avLst/>
          </a:prstGeom>
          <a:noFill/>
        </p:spPr>
        <p:txBody>
          <a:bodyPr wrap="square" rtlCol="0">
            <a:spAutoFit/>
          </a:bodyPr>
          <a:lstStyle/>
          <a:p>
            <a:r>
              <a:rPr lang="vi-VN" sz="3200" dirty="0">
                <a:solidFill>
                  <a:srgbClr val="C00000"/>
                </a:solidFill>
                <a:effectLst/>
                <a:ea typeface="Times New Roman" panose="02020603050405020304" pitchFamily="18" charset="0"/>
              </a:rPr>
              <a:t>Đỉnh thân, đỉnh rễ</a:t>
            </a:r>
            <a:endParaRPr lang="en-US" sz="3200" dirty="0">
              <a:solidFill>
                <a:srgbClr val="C00000"/>
              </a:solidFill>
            </a:endParaRPr>
          </a:p>
        </p:txBody>
      </p:sp>
      <p:sp>
        <p:nvSpPr>
          <p:cNvPr id="24" name="TextBox 23">
            <a:extLst>
              <a:ext uri="{FF2B5EF4-FFF2-40B4-BE49-F238E27FC236}">
                <a16:creationId xmlns:a16="http://schemas.microsoft.com/office/drawing/2014/main" id="{AC056177-ED0A-4045-B09A-436FFACD4770}"/>
              </a:ext>
            </a:extLst>
          </p:cNvPr>
          <p:cNvSpPr txBox="1"/>
          <p:nvPr/>
        </p:nvSpPr>
        <p:spPr>
          <a:xfrm>
            <a:off x="9650289" y="4796965"/>
            <a:ext cx="3429000" cy="1478418"/>
          </a:xfrm>
          <a:prstGeom prst="rect">
            <a:avLst/>
          </a:prstGeom>
          <a:noFill/>
        </p:spPr>
        <p:txBody>
          <a:bodyPr wrap="square" rtlCol="0">
            <a:spAutoFit/>
          </a:bodyPr>
          <a:lstStyle/>
          <a:p>
            <a:pPr algn="ctr">
              <a:lnSpc>
                <a:spcPct val="150000"/>
              </a:lnSpc>
            </a:pPr>
            <a:r>
              <a:rPr lang="vi-VN" sz="3200" dirty="0">
                <a:solidFill>
                  <a:srgbClr val="C00000"/>
                </a:solidFill>
              </a:rPr>
              <a:t>Tăng chiều dài của thân và rễ</a:t>
            </a:r>
            <a:endParaRPr lang="en-US" sz="3200" dirty="0">
              <a:solidFill>
                <a:srgbClr val="C00000"/>
              </a:solidFill>
            </a:endParaRPr>
          </a:p>
        </p:txBody>
      </p:sp>
      <p:sp>
        <p:nvSpPr>
          <p:cNvPr id="25" name="TextBox 24">
            <a:extLst>
              <a:ext uri="{FF2B5EF4-FFF2-40B4-BE49-F238E27FC236}">
                <a16:creationId xmlns:a16="http://schemas.microsoft.com/office/drawing/2014/main" id="{9EB1312F-1106-45E6-88B0-8A6C6E40D365}"/>
              </a:ext>
            </a:extLst>
          </p:cNvPr>
          <p:cNvSpPr txBox="1"/>
          <p:nvPr/>
        </p:nvSpPr>
        <p:spPr>
          <a:xfrm>
            <a:off x="13594017" y="4788610"/>
            <a:ext cx="3668835" cy="1478418"/>
          </a:xfrm>
          <a:prstGeom prst="rect">
            <a:avLst/>
          </a:prstGeom>
          <a:noFill/>
        </p:spPr>
        <p:txBody>
          <a:bodyPr wrap="square" rtlCol="0">
            <a:spAutoFit/>
          </a:bodyPr>
          <a:lstStyle/>
          <a:p>
            <a:pPr algn="ctr">
              <a:lnSpc>
                <a:spcPct val="150000"/>
              </a:lnSpc>
            </a:pPr>
            <a:r>
              <a:rPr lang="vi-VN" sz="3200" dirty="0">
                <a:solidFill>
                  <a:srgbClr val="C00000"/>
                </a:solidFill>
              </a:rPr>
              <a:t>Cây Một lá mầm và cây Hai lá mầm</a:t>
            </a:r>
            <a:endParaRPr lang="en-US" sz="3200" dirty="0">
              <a:solidFill>
                <a:srgbClr val="C00000"/>
              </a:solidFill>
            </a:endParaRPr>
          </a:p>
        </p:txBody>
      </p:sp>
      <p:sp>
        <p:nvSpPr>
          <p:cNvPr id="26" name="TextBox 25">
            <a:extLst>
              <a:ext uri="{FF2B5EF4-FFF2-40B4-BE49-F238E27FC236}">
                <a16:creationId xmlns:a16="http://schemas.microsoft.com/office/drawing/2014/main" id="{96E89637-C253-430F-A273-48F29076E6F5}"/>
              </a:ext>
            </a:extLst>
          </p:cNvPr>
          <p:cNvSpPr txBox="1"/>
          <p:nvPr/>
        </p:nvSpPr>
        <p:spPr>
          <a:xfrm>
            <a:off x="5555558" y="6275383"/>
            <a:ext cx="3731005" cy="1478418"/>
          </a:xfrm>
          <a:prstGeom prst="rect">
            <a:avLst/>
          </a:prstGeom>
          <a:noFill/>
        </p:spPr>
        <p:txBody>
          <a:bodyPr wrap="square" rtlCol="0">
            <a:spAutoFit/>
          </a:bodyPr>
          <a:lstStyle/>
          <a:p>
            <a:pPr algn="ctr">
              <a:lnSpc>
                <a:spcPct val="150000"/>
              </a:lnSpc>
            </a:pPr>
            <a:r>
              <a:rPr lang="vi-VN" sz="3200" dirty="0">
                <a:solidFill>
                  <a:srgbClr val="C00000"/>
                </a:solidFill>
              </a:rPr>
              <a:t>Dọc theo phần ngoài của thân, rễ</a:t>
            </a:r>
            <a:endParaRPr lang="en-US" sz="3200" dirty="0">
              <a:solidFill>
                <a:srgbClr val="C00000"/>
              </a:solidFill>
            </a:endParaRPr>
          </a:p>
        </p:txBody>
      </p:sp>
      <p:sp>
        <p:nvSpPr>
          <p:cNvPr id="28" name="TextBox 27">
            <a:extLst>
              <a:ext uri="{FF2B5EF4-FFF2-40B4-BE49-F238E27FC236}">
                <a16:creationId xmlns:a16="http://schemas.microsoft.com/office/drawing/2014/main" id="{19546DEA-4B2D-4F94-9827-F340DEAA8000}"/>
              </a:ext>
            </a:extLst>
          </p:cNvPr>
          <p:cNvSpPr txBox="1"/>
          <p:nvPr/>
        </p:nvSpPr>
        <p:spPr>
          <a:xfrm>
            <a:off x="9326089" y="6177497"/>
            <a:ext cx="4077399" cy="1478418"/>
          </a:xfrm>
          <a:prstGeom prst="rect">
            <a:avLst/>
          </a:prstGeom>
          <a:noFill/>
        </p:spPr>
        <p:txBody>
          <a:bodyPr wrap="square" rtlCol="0">
            <a:spAutoFit/>
          </a:bodyPr>
          <a:lstStyle/>
          <a:p>
            <a:pPr algn="ctr">
              <a:lnSpc>
                <a:spcPct val="150000"/>
              </a:lnSpc>
            </a:pPr>
            <a:r>
              <a:rPr lang="vi-VN" sz="3200" dirty="0">
                <a:solidFill>
                  <a:srgbClr val="C00000"/>
                </a:solidFill>
              </a:rPr>
              <a:t>Tăng độ dày (đường kính) của thân và rễ</a:t>
            </a:r>
            <a:endParaRPr lang="en-US" sz="3200" dirty="0">
              <a:solidFill>
                <a:srgbClr val="C00000"/>
              </a:solidFill>
            </a:endParaRPr>
          </a:p>
        </p:txBody>
      </p:sp>
      <p:sp>
        <p:nvSpPr>
          <p:cNvPr id="30" name="TextBox 29">
            <a:extLst>
              <a:ext uri="{FF2B5EF4-FFF2-40B4-BE49-F238E27FC236}">
                <a16:creationId xmlns:a16="http://schemas.microsoft.com/office/drawing/2014/main" id="{790C35FC-EFE3-4E45-AACA-0B979160E02C}"/>
              </a:ext>
            </a:extLst>
          </p:cNvPr>
          <p:cNvSpPr txBox="1"/>
          <p:nvPr/>
        </p:nvSpPr>
        <p:spPr>
          <a:xfrm>
            <a:off x="13148987" y="6541972"/>
            <a:ext cx="4077399" cy="739754"/>
          </a:xfrm>
          <a:prstGeom prst="rect">
            <a:avLst/>
          </a:prstGeom>
          <a:noFill/>
        </p:spPr>
        <p:txBody>
          <a:bodyPr wrap="square" rtlCol="0">
            <a:spAutoFit/>
          </a:bodyPr>
          <a:lstStyle/>
          <a:p>
            <a:pPr algn="ctr">
              <a:lnSpc>
                <a:spcPct val="150000"/>
              </a:lnSpc>
            </a:pPr>
            <a:r>
              <a:rPr lang="en-US" sz="3200" dirty="0" err="1">
                <a:solidFill>
                  <a:srgbClr val="C00000"/>
                </a:solidFill>
              </a:rPr>
              <a:t>Cây</a:t>
            </a:r>
            <a:r>
              <a:rPr lang="en-US" sz="3200" dirty="0">
                <a:solidFill>
                  <a:srgbClr val="C00000"/>
                </a:solidFill>
              </a:rPr>
              <a:t> Hai </a:t>
            </a:r>
            <a:r>
              <a:rPr lang="en-US" sz="3200" dirty="0" err="1">
                <a:solidFill>
                  <a:srgbClr val="C00000"/>
                </a:solidFill>
              </a:rPr>
              <a:t>lá</a:t>
            </a:r>
            <a:r>
              <a:rPr lang="en-US" sz="3200" dirty="0">
                <a:solidFill>
                  <a:srgbClr val="C00000"/>
                </a:solidFill>
              </a:rPr>
              <a:t> </a:t>
            </a:r>
            <a:r>
              <a:rPr lang="en-US" sz="3200" dirty="0" err="1">
                <a:solidFill>
                  <a:srgbClr val="C00000"/>
                </a:solidFill>
              </a:rPr>
              <a:t>mầm</a:t>
            </a:r>
            <a:endParaRPr lang="en-US" sz="3200" dirty="0">
              <a:solidFill>
                <a:srgbClr val="C00000"/>
              </a:solidFill>
            </a:endParaRPr>
          </a:p>
        </p:txBody>
      </p:sp>
      <p:sp>
        <p:nvSpPr>
          <p:cNvPr id="31" name="TextBox 30">
            <a:extLst>
              <a:ext uri="{FF2B5EF4-FFF2-40B4-BE49-F238E27FC236}">
                <a16:creationId xmlns:a16="http://schemas.microsoft.com/office/drawing/2014/main" id="{3674DB94-9BFB-463F-8357-3A3B4E0E287B}"/>
              </a:ext>
            </a:extLst>
          </p:cNvPr>
          <p:cNvSpPr txBox="1"/>
          <p:nvPr/>
        </p:nvSpPr>
        <p:spPr>
          <a:xfrm>
            <a:off x="5326079" y="7965792"/>
            <a:ext cx="4077399" cy="1478418"/>
          </a:xfrm>
          <a:prstGeom prst="rect">
            <a:avLst/>
          </a:prstGeom>
          <a:noFill/>
        </p:spPr>
        <p:txBody>
          <a:bodyPr wrap="square" rtlCol="0">
            <a:spAutoFit/>
          </a:bodyPr>
          <a:lstStyle/>
          <a:p>
            <a:pPr algn="ctr">
              <a:lnSpc>
                <a:spcPct val="150000"/>
              </a:lnSpc>
            </a:pPr>
            <a:r>
              <a:rPr lang="en-US" sz="3200" dirty="0" err="1">
                <a:solidFill>
                  <a:srgbClr val="C00000"/>
                </a:solidFill>
              </a:rPr>
              <a:t>Gần</a:t>
            </a:r>
            <a:r>
              <a:rPr lang="en-US" sz="3200" dirty="0">
                <a:solidFill>
                  <a:srgbClr val="C00000"/>
                </a:solidFill>
              </a:rPr>
              <a:t> </a:t>
            </a:r>
            <a:r>
              <a:rPr lang="en-US" sz="3200" dirty="0" err="1">
                <a:solidFill>
                  <a:srgbClr val="C00000"/>
                </a:solidFill>
              </a:rPr>
              <a:t>các</a:t>
            </a:r>
            <a:r>
              <a:rPr lang="en-US" sz="3200" dirty="0">
                <a:solidFill>
                  <a:srgbClr val="C00000"/>
                </a:solidFill>
              </a:rPr>
              <a:t> </a:t>
            </a:r>
            <a:r>
              <a:rPr lang="en-US" sz="3200" dirty="0" err="1">
                <a:solidFill>
                  <a:srgbClr val="C00000"/>
                </a:solidFill>
              </a:rPr>
              <a:t>mắt</a:t>
            </a:r>
            <a:r>
              <a:rPr lang="en-US" sz="3200" dirty="0">
                <a:solidFill>
                  <a:srgbClr val="C00000"/>
                </a:solidFill>
              </a:rPr>
              <a:t> </a:t>
            </a:r>
            <a:r>
              <a:rPr lang="en-US" sz="3200" dirty="0" err="1">
                <a:solidFill>
                  <a:srgbClr val="C00000"/>
                </a:solidFill>
              </a:rPr>
              <a:t>của</a:t>
            </a:r>
            <a:r>
              <a:rPr lang="en-US" sz="3200" dirty="0">
                <a:solidFill>
                  <a:srgbClr val="C00000"/>
                </a:solidFill>
              </a:rPr>
              <a:t> </a:t>
            </a:r>
            <a:r>
              <a:rPr lang="en-US" sz="3200" dirty="0" err="1">
                <a:solidFill>
                  <a:srgbClr val="C00000"/>
                </a:solidFill>
              </a:rPr>
              <a:t>thân</a:t>
            </a:r>
            <a:r>
              <a:rPr lang="en-US" sz="3200" dirty="0">
                <a:solidFill>
                  <a:srgbClr val="C00000"/>
                </a:solidFill>
              </a:rPr>
              <a:t> </a:t>
            </a:r>
            <a:r>
              <a:rPr lang="en-US" sz="3200" dirty="0" err="1">
                <a:solidFill>
                  <a:srgbClr val="C00000"/>
                </a:solidFill>
              </a:rPr>
              <a:t>cây</a:t>
            </a:r>
            <a:r>
              <a:rPr lang="en-US" sz="3200" dirty="0">
                <a:solidFill>
                  <a:srgbClr val="C00000"/>
                </a:solidFill>
              </a:rPr>
              <a:t> </a:t>
            </a:r>
            <a:r>
              <a:rPr lang="en-US" sz="3200" dirty="0" err="1">
                <a:solidFill>
                  <a:srgbClr val="C00000"/>
                </a:solidFill>
              </a:rPr>
              <a:t>Một</a:t>
            </a:r>
            <a:r>
              <a:rPr lang="en-US" sz="3200" dirty="0">
                <a:solidFill>
                  <a:srgbClr val="C00000"/>
                </a:solidFill>
              </a:rPr>
              <a:t> </a:t>
            </a:r>
            <a:r>
              <a:rPr lang="en-US" sz="3200" dirty="0" err="1">
                <a:solidFill>
                  <a:srgbClr val="C00000"/>
                </a:solidFill>
              </a:rPr>
              <a:t>lá</a:t>
            </a:r>
            <a:r>
              <a:rPr lang="en-US" sz="3200" dirty="0">
                <a:solidFill>
                  <a:srgbClr val="C00000"/>
                </a:solidFill>
              </a:rPr>
              <a:t> </a:t>
            </a:r>
            <a:r>
              <a:rPr lang="en-US" sz="3200" dirty="0" err="1">
                <a:solidFill>
                  <a:srgbClr val="C00000"/>
                </a:solidFill>
              </a:rPr>
              <a:t>mầm</a:t>
            </a:r>
            <a:endParaRPr lang="en-US" sz="3200" dirty="0">
              <a:solidFill>
                <a:srgbClr val="C00000"/>
              </a:solidFill>
            </a:endParaRPr>
          </a:p>
        </p:txBody>
      </p:sp>
      <p:sp>
        <p:nvSpPr>
          <p:cNvPr id="32" name="TextBox 31">
            <a:extLst>
              <a:ext uri="{FF2B5EF4-FFF2-40B4-BE49-F238E27FC236}">
                <a16:creationId xmlns:a16="http://schemas.microsoft.com/office/drawing/2014/main" id="{6E4C138B-56C3-4A2C-9956-F48E1997E65E}"/>
              </a:ext>
            </a:extLst>
          </p:cNvPr>
          <p:cNvSpPr txBox="1"/>
          <p:nvPr/>
        </p:nvSpPr>
        <p:spPr>
          <a:xfrm>
            <a:off x="9272147" y="7765379"/>
            <a:ext cx="4344825" cy="2217082"/>
          </a:xfrm>
          <a:prstGeom prst="rect">
            <a:avLst/>
          </a:prstGeom>
          <a:noFill/>
        </p:spPr>
        <p:txBody>
          <a:bodyPr wrap="square" rtlCol="0">
            <a:spAutoFit/>
          </a:bodyPr>
          <a:lstStyle/>
          <a:p>
            <a:pPr algn="ctr">
              <a:lnSpc>
                <a:spcPct val="150000"/>
              </a:lnSpc>
            </a:pPr>
            <a:r>
              <a:rPr lang="vi-VN" sz="3200" dirty="0">
                <a:solidFill>
                  <a:srgbClr val="C00000"/>
                </a:solidFill>
              </a:rPr>
              <a:t>Tăng quá trình sinh trưởng chiều dài của lóng</a:t>
            </a:r>
            <a:endParaRPr lang="en-US" sz="3200" dirty="0">
              <a:solidFill>
                <a:srgbClr val="C00000"/>
              </a:solidFill>
            </a:endParaRPr>
          </a:p>
        </p:txBody>
      </p:sp>
      <p:sp>
        <p:nvSpPr>
          <p:cNvPr id="34" name="TextBox 33">
            <a:extLst>
              <a:ext uri="{FF2B5EF4-FFF2-40B4-BE49-F238E27FC236}">
                <a16:creationId xmlns:a16="http://schemas.microsoft.com/office/drawing/2014/main" id="{CCA4858A-EAA9-408B-94B2-1640CFEB2260}"/>
              </a:ext>
            </a:extLst>
          </p:cNvPr>
          <p:cNvSpPr txBox="1"/>
          <p:nvPr/>
        </p:nvSpPr>
        <p:spPr>
          <a:xfrm>
            <a:off x="13221584" y="8219207"/>
            <a:ext cx="4344825" cy="739754"/>
          </a:xfrm>
          <a:prstGeom prst="rect">
            <a:avLst/>
          </a:prstGeom>
          <a:noFill/>
        </p:spPr>
        <p:txBody>
          <a:bodyPr wrap="square" rtlCol="0">
            <a:spAutoFit/>
          </a:bodyPr>
          <a:lstStyle/>
          <a:p>
            <a:pPr algn="ctr">
              <a:lnSpc>
                <a:spcPct val="150000"/>
              </a:lnSpc>
            </a:pPr>
            <a:r>
              <a:rPr lang="en-US" sz="3200" dirty="0" err="1">
                <a:solidFill>
                  <a:srgbClr val="C00000"/>
                </a:solidFill>
              </a:rPr>
              <a:t>Cây</a:t>
            </a:r>
            <a:r>
              <a:rPr lang="en-US" sz="3200" dirty="0">
                <a:solidFill>
                  <a:srgbClr val="C00000"/>
                </a:solidFill>
              </a:rPr>
              <a:t> </a:t>
            </a:r>
            <a:r>
              <a:rPr lang="en-US" sz="3200" dirty="0" err="1">
                <a:solidFill>
                  <a:srgbClr val="C00000"/>
                </a:solidFill>
              </a:rPr>
              <a:t>Một</a:t>
            </a:r>
            <a:r>
              <a:rPr lang="en-US" sz="3200" dirty="0">
                <a:solidFill>
                  <a:srgbClr val="C00000"/>
                </a:solidFill>
              </a:rPr>
              <a:t> </a:t>
            </a:r>
            <a:r>
              <a:rPr lang="en-US" sz="3200" dirty="0" err="1">
                <a:solidFill>
                  <a:srgbClr val="C00000"/>
                </a:solidFill>
              </a:rPr>
              <a:t>lá</a:t>
            </a:r>
            <a:r>
              <a:rPr lang="en-US" sz="3200" dirty="0">
                <a:solidFill>
                  <a:srgbClr val="C00000"/>
                </a:solidFill>
              </a:rPr>
              <a:t> </a:t>
            </a:r>
            <a:r>
              <a:rPr lang="en-US" sz="3200" dirty="0" err="1">
                <a:solidFill>
                  <a:srgbClr val="C00000"/>
                </a:solidFill>
              </a:rPr>
              <a:t>mầm</a:t>
            </a:r>
            <a:endParaRPr lang="en-US" sz="3200" dirty="0">
              <a:solidFill>
                <a:srgbClr val="C00000"/>
              </a:solidFill>
            </a:endParaRPr>
          </a:p>
        </p:txBody>
      </p:sp>
    </p:spTree>
    <p:extLst>
      <p:ext uri="{BB962C8B-B14F-4D97-AF65-F5344CB8AC3E}">
        <p14:creationId xmlns:p14="http://schemas.microsoft.com/office/powerpoint/2010/main" val="39994917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500" fill="hold"/>
                                        <p:tgtEl>
                                          <p:spTgt spid="26"/>
                                        </p:tgtEl>
                                        <p:attrNameLst>
                                          <p:attrName>ppt_x</p:attrName>
                                        </p:attrNameLst>
                                      </p:cBhvr>
                                      <p:tavLst>
                                        <p:tav tm="0">
                                          <p:val>
                                            <p:strVal val="#ppt_x"/>
                                          </p:val>
                                        </p:tav>
                                        <p:tav tm="100000">
                                          <p:val>
                                            <p:strVal val="#ppt_x"/>
                                          </p:val>
                                        </p:tav>
                                      </p:tavLst>
                                    </p:anim>
                                    <p:anim calcmode="lin" valueType="num">
                                      <p:cBhvr additive="base">
                                        <p:cTn id="5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500" fill="hold"/>
                                        <p:tgtEl>
                                          <p:spTgt spid="28"/>
                                        </p:tgtEl>
                                        <p:attrNameLst>
                                          <p:attrName>ppt_x</p:attrName>
                                        </p:attrNameLst>
                                      </p:cBhvr>
                                      <p:tavLst>
                                        <p:tav tm="0">
                                          <p:val>
                                            <p:strVal val="#ppt_x"/>
                                          </p:val>
                                        </p:tav>
                                        <p:tav tm="100000">
                                          <p:val>
                                            <p:strVal val="#ppt_x"/>
                                          </p:val>
                                        </p:tav>
                                      </p:tavLst>
                                    </p:anim>
                                    <p:anim calcmode="lin" valueType="num">
                                      <p:cBhvr additive="base">
                                        <p:cTn id="5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additive="base">
                                        <p:cTn id="61" dur="500" fill="hold"/>
                                        <p:tgtEl>
                                          <p:spTgt spid="30"/>
                                        </p:tgtEl>
                                        <p:attrNameLst>
                                          <p:attrName>ppt_x</p:attrName>
                                        </p:attrNameLst>
                                      </p:cBhvr>
                                      <p:tavLst>
                                        <p:tav tm="0">
                                          <p:val>
                                            <p:strVal val="#ppt_x"/>
                                          </p:val>
                                        </p:tav>
                                        <p:tav tm="100000">
                                          <p:val>
                                            <p:strVal val="#ppt_x"/>
                                          </p:val>
                                        </p:tav>
                                      </p:tavLst>
                                    </p:anim>
                                    <p:anim calcmode="lin" valueType="num">
                                      <p:cBhvr additive="base">
                                        <p:cTn id="6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anim calcmode="lin" valueType="num">
                                      <p:cBhvr additive="base">
                                        <p:cTn id="67" dur="500" fill="hold"/>
                                        <p:tgtEl>
                                          <p:spTgt spid="31"/>
                                        </p:tgtEl>
                                        <p:attrNameLst>
                                          <p:attrName>ppt_x</p:attrName>
                                        </p:attrNameLst>
                                      </p:cBhvr>
                                      <p:tavLst>
                                        <p:tav tm="0">
                                          <p:val>
                                            <p:strVal val="#ppt_x"/>
                                          </p:val>
                                        </p:tav>
                                        <p:tav tm="100000">
                                          <p:val>
                                            <p:strVal val="#ppt_x"/>
                                          </p:val>
                                        </p:tav>
                                      </p:tavLst>
                                    </p:anim>
                                    <p:anim calcmode="lin" valueType="num">
                                      <p:cBhvr additive="base">
                                        <p:cTn id="6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anim calcmode="lin" valueType="num">
                                      <p:cBhvr additive="base">
                                        <p:cTn id="73" dur="500" fill="hold"/>
                                        <p:tgtEl>
                                          <p:spTgt spid="32"/>
                                        </p:tgtEl>
                                        <p:attrNameLst>
                                          <p:attrName>ppt_x</p:attrName>
                                        </p:attrNameLst>
                                      </p:cBhvr>
                                      <p:tavLst>
                                        <p:tav tm="0">
                                          <p:val>
                                            <p:strVal val="#ppt_x"/>
                                          </p:val>
                                        </p:tav>
                                        <p:tav tm="100000">
                                          <p:val>
                                            <p:strVal val="#ppt_x"/>
                                          </p:val>
                                        </p:tav>
                                      </p:tavLst>
                                    </p:anim>
                                    <p:anim calcmode="lin" valueType="num">
                                      <p:cBhvr additive="base">
                                        <p:cTn id="7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anim calcmode="lin" valueType="num">
                                      <p:cBhvr additive="base">
                                        <p:cTn id="79" dur="500" fill="hold"/>
                                        <p:tgtEl>
                                          <p:spTgt spid="34"/>
                                        </p:tgtEl>
                                        <p:attrNameLst>
                                          <p:attrName>ppt_x</p:attrName>
                                        </p:attrNameLst>
                                      </p:cBhvr>
                                      <p:tavLst>
                                        <p:tav tm="0">
                                          <p:val>
                                            <p:strVal val="#ppt_x"/>
                                          </p:val>
                                        </p:tav>
                                        <p:tav tm="100000">
                                          <p:val>
                                            <p:strVal val="#ppt_x"/>
                                          </p:val>
                                        </p:tav>
                                      </p:tavLst>
                                    </p:anim>
                                    <p:anim calcmode="lin" valueType="num">
                                      <p:cBhvr additive="base">
                                        <p:cTn id="8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p:bldP spid="5" grpId="0"/>
      <p:bldP spid="7" grpId="0"/>
      <p:bldP spid="24" grpId="0"/>
      <p:bldP spid="25" grpId="0"/>
      <p:bldP spid="26" grpId="0"/>
      <p:bldP spid="28" grpId="0"/>
      <p:bldP spid="30" grpId="0"/>
      <p:bldP spid="31" grpId="0"/>
      <p:bldP spid="32" grpId="0"/>
      <p:bldP spid="3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2" name="AutoShape 2"/>
          <p:cNvSpPr/>
          <p:nvPr/>
        </p:nvSpPr>
        <p:spPr>
          <a:xfrm>
            <a:off x="3967740" y="667437"/>
            <a:ext cx="12774878" cy="1371600"/>
          </a:xfrm>
          <a:prstGeom prst="rect">
            <a:avLst/>
          </a:prstGeom>
          <a:solidFill>
            <a:srgbClr val="FFCE6D"/>
          </a:solidFill>
        </p:spPr>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6" r="60999"/>
          <a:stretch>
            <a:fillRect/>
          </a:stretch>
        </p:blipFill>
        <p:spPr>
          <a:xfrm rot="143919" flipH="1">
            <a:off x="-1720640" y="-314570"/>
            <a:ext cx="3733533" cy="10896980"/>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752787" y="8796137"/>
            <a:ext cx="1330962" cy="1484847"/>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595840">
            <a:off x="16126566" y="-551900"/>
            <a:ext cx="1732518" cy="1615966"/>
          </a:xfrm>
          <a:prstGeom prst="rect">
            <a:avLst/>
          </a:prstGeom>
        </p:spPr>
      </p:pic>
      <p:sp>
        <p:nvSpPr>
          <p:cNvPr id="15" name="Oval 14">
            <a:extLst>
              <a:ext uri="{FF2B5EF4-FFF2-40B4-BE49-F238E27FC236}">
                <a16:creationId xmlns:a16="http://schemas.microsoft.com/office/drawing/2014/main" id="{1D14BF8B-B397-4B3C-B0C7-DE8FED05D592}"/>
              </a:ext>
            </a:extLst>
          </p:cNvPr>
          <p:cNvSpPr/>
          <p:nvPr/>
        </p:nvSpPr>
        <p:spPr>
          <a:xfrm>
            <a:off x="2171075" y="549725"/>
            <a:ext cx="1371600"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a:ea typeface="+mn-ea"/>
                <a:cs typeface="+mn-cs"/>
              </a:rPr>
              <a:t>3</a:t>
            </a:r>
          </a:p>
        </p:txBody>
      </p:sp>
      <p:sp>
        <p:nvSpPr>
          <p:cNvPr id="20" name="TextBox 19">
            <a:extLst>
              <a:ext uri="{FF2B5EF4-FFF2-40B4-BE49-F238E27FC236}">
                <a16:creationId xmlns:a16="http://schemas.microsoft.com/office/drawing/2014/main" id="{AAA31C68-E45B-4A06-8870-FFE26F6E741F}"/>
              </a:ext>
            </a:extLst>
          </p:cNvPr>
          <p:cNvSpPr txBox="1"/>
          <p:nvPr/>
        </p:nvSpPr>
        <p:spPr>
          <a:xfrm>
            <a:off x="4267200" y="800100"/>
            <a:ext cx="12192000" cy="1306063"/>
          </a:xfrm>
          <a:prstGeom prst="rect">
            <a:avLst/>
          </a:prstGeom>
          <a:noFill/>
        </p:spPr>
        <p:txBody>
          <a:bodyPr wrap="square" rtlCol="0">
            <a:spAutoFit/>
          </a:bodyPr>
          <a:lstStyle/>
          <a:p>
            <a:pPr>
              <a:lnSpc>
                <a:spcPct val="130000"/>
              </a:lnSpc>
            </a:pPr>
            <a:r>
              <a:rPr lang="vi-VN" sz="3200" i="1" dirty="0"/>
              <a:t>Lấy ví dụ về ứng dụng của các chất điều hòa sinh trưởng trong sản xuất nông, lâm nghiệp, công nghệ sinh học mà em biết.</a:t>
            </a:r>
            <a:endParaRPr lang="en-US" sz="3200" dirty="0"/>
          </a:p>
        </p:txBody>
      </p:sp>
      <p:pic>
        <p:nvPicPr>
          <p:cNvPr id="25" name="Picture 11">
            <a:extLst>
              <a:ext uri="{FF2B5EF4-FFF2-40B4-BE49-F238E27FC236}">
                <a16:creationId xmlns:a16="http://schemas.microsoft.com/office/drawing/2014/main" id="{EF26A2D6-00E6-4646-A22E-6171A4A4534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180644" y="2520307"/>
            <a:ext cx="1919513" cy="826008"/>
          </a:xfrm>
          <a:prstGeom prst="rect">
            <a:avLst/>
          </a:prstGeom>
        </p:spPr>
      </p:pic>
      <p:pic>
        <p:nvPicPr>
          <p:cNvPr id="26" name="Picture 13">
            <a:extLst>
              <a:ext uri="{FF2B5EF4-FFF2-40B4-BE49-F238E27FC236}">
                <a16:creationId xmlns:a16="http://schemas.microsoft.com/office/drawing/2014/main" id="{3EC02E11-9625-4714-BE48-6BE83C163C2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028324" y="2640923"/>
            <a:ext cx="575206" cy="584775"/>
          </a:xfrm>
          <a:prstGeom prst="rect">
            <a:avLst/>
          </a:prstGeom>
        </p:spPr>
      </p:pic>
      <p:sp>
        <p:nvSpPr>
          <p:cNvPr id="27" name="TextBox 26">
            <a:extLst>
              <a:ext uri="{FF2B5EF4-FFF2-40B4-BE49-F238E27FC236}">
                <a16:creationId xmlns:a16="http://schemas.microsoft.com/office/drawing/2014/main" id="{0BF071B0-BE36-48F1-A9D3-2C7E199A284D}"/>
              </a:ext>
            </a:extLst>
          </p:cNvPr>
          <p:cNvSpPr txBox="1"/>
          <p:nvPr/>
        </p:nvSpPr>
        <p:spPr>
          <a:xfrm>
            <a:off x="2582918" y="2652595"/>
            <a:ext cx="191951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prstClr val="white"/>
                </a:solidFill>
                <a:effectLst/>
                <a:uLnTx/>
                <a:uFillTx/>
                <a:latin typeface="Arial" panose="020B0604020202020204"/>
                <a:ea typeface="+mn-ea"/>
                <a:cs typeface="+mn-cs"/>
              </a:rPr>
              <a:t>Trả</a:t>
            </a:r>
            <a:r>
              <a:rPr kumimoji="0" lang="en-US" sz="3200" b="1" i="0" u="sng" strike="noStrike" kern="1200" cap="none" spc="0" normalizeH="0" baseline="0" noProof="0" dirty="0">
                <a:ln>
                  <a:noFill/>
                </a:ln>
                <a:solidFill>
                  <a:prstClr val="white"/>
                </a:solidFill>
                <a:effectLst/>
                <a:uLnTx/>
                <a:uFillTx/>
                <a:latin typeface="Arial" panose="020B0604020202020204"/>
                <a:ea typeface="+mn-ea"/>
                <a:cs typeface="+mn-cs"/>
              </a:rPr>
              <a:t> </a:t>
            </a:r>
            <a:r>
              <a:rPr kumimoji="0" lang="en-US" sz="3200" b="1" i="0" u="sng" strike="noStrike" kern="1200" cap="none" spc="0" normalizeH="0" baseline="0" noProof="0" dirty="0" err="1">
                <a:ln>
                  <a:noFill/>
                </a:ln>
                <a:solidFill>
                  <a:prstClr val="white"/>
                </a:solidFill>
                <a:effectLst/>
                <a:uLnTx/>
                <a:uFillTx/>
                <a:latin typeface="Arial" panose="020B0604020202020204"/>
                <a:ea typeface="+mn-ea"/>
                <a:cs typeface="+mn-cs"/>
              </a:rPr>
              <a:t>lời</a:t>
            </a:r>
            <a:endParaRPr kumimoji="0" lang="en-US" sz="3200" b="1" i="0" u="sng"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8" name="TextBox 27">
            <a:extLst>
              <a:ext uri="{FF2B5EF4-FFF2-40B4-BE49-F238E27FC236}">
                <a16:creationId xmlns:a16="http://schemas.microsoft.com/office/drawing/2014/main" id="{5B2D59D7-2FCC-400A-9D89-2AA78546C39D}"/>
              </a:ext>
            </a:extLst>
          </p:cNvPr>
          <p:cNvSpPr txBox="1"/>
          <p:nvPr/>
        </p:nvSpPr>
        <p:spPr>
          <a:xfrm>
            <a:off x="1936841" y="7886401"/>
            <a:ext cx="6819718" cy="1478418"/>
          </a:xfrm>
          <a:prstGeom prst="rect">
            <a:avLst/>
          </a:prstGeom>
          <a:noFill/>
        </p:spPr>
        <p:txBody>
          <a:bodyPr wrap="square">
            <a:spAutoFit/>
          </a:bodyPr>
          <a:lstStyle/>
          <a:p>
            <a:pPr marL="457200" marR="0" algn="ctr">
              <a:lnSpc>
                <a:spcPct val="150000"/>
              </a:lnSpc>
              <a:spcBef>
                <a:spcPts val="0"/>
              </a:spcBef>
              <a:spcAft>
                <a:spcPts val="0"/>
              </a:spcAft>
            </a:pPr>
            <a:r>
              <a:rPr lang="vi-VN" sz="3200" dirty="0">
                <a:effectLst/>
                <a:ea typeface="Times New Roman" panose="02020603050405020304" pitchFamily="18" charset="0"/>
              </a:rPr>
              <a:t>Auxin kích thích ra rễ trong nhân giống vô tính cây hoa hồng</a:t>
            </a:r>
            <a:r>
              <a:rPr lang="en-US" sz="3200" dirty="0">
                <a:effectLst/>
                <a:ea typeface="Times New Roman" panose="02020603050405020304" pitchFamily="18" charset="0"/>
              </a:rPr>
              <a:t>.</a:t>
            </a:r>
            <a:endParaRPr lang="en-US" sz="3200" dirty="0">
              <a:effectLst/>
              <a:ea typeface="Calibri" panose="020F0502020204030204" pitchFamily="34" charset="0"/>
            </a:endParaRPr>
          </a:p>
        </p:txBody>
      </p:sp>
      <p:pic>
        <p:nvPicPr>
          <p:cNvPr id="29" name="Hình ảnh 2005203391">
            <a:extLst>
              <a:ext uri="{FF2B5EF4-FFF2-40B4-BE49-F238E27FC236}">
                <a16:creationId xmlns:a16="http://schemas.microsoft.com/office/drawing/2014/main" id="{34B6BF60-471E-4F96-A5C8-2E10AB642285}"/>
              </a:ext>
            </a:extLst>
          </p:cNvPr>
          <p:cNvPicPr/>
          <p:nvPr/>
        </p:nvPicPr>
        <p:blipFill>
          <a:blip r:embed="rId12"/>
          <a:srcRect/>
          <a:stretch>
            <a:fillRect/>
          </a:stretch>
        </p:blipFill>
        <p:spPr>
          <a:xfrm>
            <a:off x="2455628" y="3763826"/>
            <a:ext cx="5782144" cy="3859872"/>
          </a:xfrm>
          <a:prstGeom prst="rect">
            <a:avLst/>
          </a:prstGeom>
          <a:ln/>
        </p:spPr>
      </p:pic>
      <p:sp>
        <p:nvSpPr>
          <p:cNvPr id="30" name="TextBox 29">
            <a:extLst>
              <a:ext uri="{FF2B5EF4-FFF2-40B4-BE49-F238E27FC236}">
                <a16:creationId xmlns:a16="http://schemas.microsoft.com/office/drawing/2014/main" id="{0589236C-A9C2-4E3D-8B13-7D982258CCBE}"/>
              </a:ext>
            </a:extLst>
          </p:cNvPr>
          <p:cNvSpPr txBox="1"/>
          <p:nvPr/>
        </p:nvSpPr>
        <p:spPr>
          <a:xfrm>
            <a:off x="9127524" y="8055527"/>
            <a:ext cx="7352913" cy="739754"/>
          </a:xfrm>
          <a:prstGeom prst="rect">
            <a:avLst/>
          </a:prstGeom>
          <a:noFill/>
        </p:spPr>
        <p:txBody>
          <a:bodyPr wrap="square">
            <a:spAutoFit/>
          </a:bodyPr>
          <a:lstStyle/>
          <a:p>
            <a:pPr marL="457200" algn="just">
              <a:lnSpc>
                <a:spcPct val="150000"/>
              </a:lnSpc>
            </a:pPr>
            <a:r>
              <a:rPr lang="vi-VN" sz="3200" dirty="0"/>
              <a:t>Gibberelin tạo quả nho không hạt</a:t>
            </a:r>
            <a:endParaRPr lang="en-US" sz="3200" dirty="0"/>
          </a:p>
        </p:txBody>
      </p:sp>
      <p:pic>
        <p:nvPicPr>
          <p:cNvPr id="20482" name="Picture 2">
            <a:extLst>
              <a:ext uri="{FF2B5EF4-FFF2-40B4-BE49-F238E27FC236}">
                <a16:creationId xmlns:a16="http://schemas.microsoft.com/office/drawing/2014/main" id="{50E6254A-E3D4-459F-A259-460E639B90B9}"/>
              </a:ext>
            </a:extLst>
          </p:cNvPr>
          <p:cNvPicPr>
            <a:picLocks noChangeAspect="1" noChangeArrowheads="1"/>
          </p:cNvPicPr>
          <p:nvPr/>
        </p:nvPicPr>
        <p:blipFill>
          <a:blip r:embed="rId1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0219619" y="2919924"/>
            <a:ext cx="5329240" cy="532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5251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14" presetClass="entr" presetSubtype="10"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randombar(horizontal)">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ppt_x"/>
                                          </p:val>
                                        </p:tav>
                                        <p:tav tm="100000">
                                          <p:val>
                                            <p:strVal val="#ppt_x"/>
                                          </p:val>
                                        </p:tav>
                                      </p:tavLst>
                                    </p:anim>
                                    <p:anim calcmode="lin" valueType="num">
                                      <p:cBhvr additive="base">
                                        <p:cTn id="46" dur="500" fill="hold"/>
                                        <p:tgtEl>
                                          <p:spTgt spid="30"/>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14" presetClass="entr" presetSubtype="10" fill="hold" nodeType="afterEffect">
                                  <p:stCondLst>
                                    <p:cond delay="0"/>
                                  </p:stCondLst>
                                  <p:childTnLst>
                                    <p:set>
                                      <p:cBhvr>
                                        <p:cTn id="49" dur="1" fill="hold">
                                          <p:stCondLst>
                                            <p:cond delay="0"/>
                                          </p:stCondLst>
                                        </p:cTn>
                                        <p:tgtEl>
                                          <p:spTgt spid="20482"/>
                                        </p:tgtEl>
                                        <p:attrNameLst>
                                          <p:attrName>style.visibility</p:attrName>
                                        </p:attrNameLst>
                                      </p:cBhvr>
                                      <p:to>
                                        <p:strVal val="visible"/>
                                      </p:to>
                                    </p:set>
                                    <p:animEffect transition="in" filter="randombar(horizontal)">
                                      <p:cBhvr>
                                        <p:cTn id="50"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p:bldP spid="27" grpId="0"/>
      <p:bldP spid="28" grpId="0"/>
      <p:bldP spid="3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3" name="Picture 11">
            <a:extLst>
              <a:ext uri="{FF2B5EF4-FFF2-40B4-BE49-F238E27FC236}">
                <a16:creationId xmlns:a16="http://schemas.microsoft.com/office/drawing/2014/main" id="{0A62EDEB-0B2E-166F-23EA-99F796944C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75364" y="474683"/>
            <a:ext cx="2211368" cy="2211368"/>
          </a:xfrm>
          <a:prstGeom prst="rect">
            <a:avLst/>
          </a:prstGeom>
        </p:spPr>
      </p:pic>
      <p:grpSp>
        <p:nvGrpSpPr>
          <p:cNvPr id="28" name="Group 27">
            <a:extLst>
              <a:ext uri="{FF2B5EF4-FFF2-40B4-BE49-F238E27FC236}">
                <a16:creationId xmlns:a16="http://schemas.microsoft.com/office/drawing/2014/main" id="{21809F9A-66D7-F3CC-ECBF-4230DE762D6E}"/>
              </a:ext>
            </a:extLst>
          </p:cNvPr>
          <p:cNvGrpSpPr/>
          <p:nvPr/>
        </p:nvGrpSpPr>
        <p:grpSpPr>
          <a:xfrm>
            <a:off x="18613412" y="936894"/>
            <a:ext cx="9098499" cy="3905886"/>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7638498" y="264367"/>
            <a:ext cx="7521471" cy="3896873"/>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4"/>
            <a:srcRect/>
            <a:stretch>
              <a:fillRect/>
            </a:stretch>
          </p:blipFill>
          <p:spPr>
            <a:xfrm>
              <a:off x="-5092332" y="871045"/>
              <a:ext cx="1130523" cy="694801"/>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itle 1">
            <a:extLst>
              <a:ext uri="{FF2B5EF4-FFF2-40B4-BE49-F238E27FC236}">
                <a16:creationId xmlns:a16="http://schemas.microsoft.com/office/drawing/2014/main" id="{C670B2A4-63BA-D300-512B-EA1553842583}"/>
              </a:ext>
            </a:extLst>
          </p:cNvPr>
          <p:cNvSpPr txBox="1">
            <a:spLocks/>
          </p:cNvSpPr>
          <p:nvPr/>
        </p:nvSpPr>
        <p:spPr>
          <a:xfrm>
            <a:off x="485407" y="3293876"/>
            <a:ext cx="8425544"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10800" b="1" i="0" u="none" strike="noStrike" kern="1200" cap="none" spc="0" normalizeH="0" baseline="0" noProof="0" dirty="0">
                <a:ln>
                  <a:solidFill>
                    <a:srgbClr val="ED7D31">
                      <a:lumMod val="60000"/>
                      <a:lumOff val="40000"/>
                    </a:srgbClr>
                  </a:solidFill>
                </a:ln>
                <a:solidFill>
                  <a:srgbClr val="ED7D31">
                    <a:lumMod val="75000"/>
                  </a:srgbClr>
                </a:solidFill>
                <a:effectLst/>
                <a:uLnTx/>
                <a:uFillTx/>
                <a:latin typeface="Arial" panose="020B0604020202020204" pitchFamily="34" charset="0"/>
                <a:ea typeface="+mj-ea"/>
                <a:cs typeface="Arial" panose="020B0604020202020204" pitchFamily="34" charset="0"/>
              </a:rPr>
              <a:t>TRÒ CHƠI HÁI CAM</a:t>
            </a:r>
          </a:p>
        </p:txBody>
      </p:sp>
      <p:pic>
        <p:nvPicPr>
          <p:cNvPr id="56" name="Picture 25">
            <a:extLst>
              <a:ext uri="{FF2B5EF4-FFF2-40B4-BE49-F238E27FC236}">
                <a16:creationId xmlns:a16="http://schemas.microsoft.com/office/drawing/2014/main" id="{A1645EF3-5193-D171-01B8-D20DBF8BF43B}"/>
              </a:ext>
            </a:extLst>
          </p:cNvPr>
          <p:cNvPicPr>
            <a:picLocks noChangeAspect="1"/>
          </p:cNvPicPr>
          <p:nvPr/>
        </p:nvPicPr>
        <p:blipFill>
          <a:blip r:embed="rId6"/>
          <a:srcRect/>
          <a:stretch>
            <a:fillRect/>
          </a:stretch>
        </p:blipFill>
        <p:spPr>
          <a:xfrm>
            <a:off x="0" y="7160975"/>
            <a:ext cx="1666383" cy="1628891"/>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7"/>
          <a:srcRect/>
          <a:stretch>
            <a:fillRect/>
          </a:stretch>
        </p:blipFill>
        <p:spPr>
          <a:xfrm>
            <a:off x="870347" y="5977778"/>
            <a:ext cx="2809520" cy="2852304"/>
          </a:xfrm>
          <a:prstGeom prst="rect">
            <a:avLst/>
          </a:prstGeom>
        </p:spPr>
      </p:pic>
      <p:pic>
        <p:nvPicPr>
          <p:cNvPr id="76" name="Picture 7">
            <a:extLst>
              <a:ext uri="{FF2B5EF4-FFF2-40B4-BE49-F238E27FC236}">
                <a16:creationId xmlns:a16="http://schemas.microsoft.com/office/drawing/2014/main" id="{31B42984-6A06-D543-F5AF-C996616C635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473698" y="7018680"/>
            <a:ext cx="2038190" cy="1877682"/>
          </a:xfrm>
          <a:prstGeom prst="rect">
            <a:avLst/>
          </a:prstGeom>
        </p:spPr>
      </p:pic>
      <p:pic>
        <p:nvPicPr>
          <p:cNvPr id="54" name="Picture 17">
            <a:extLst>
              <a:ext uri="{FF2B5EF4-FFF2-40B4-BE49-F238E27FC236}">
                <a16:creationId xmlns:a16="http://schemas.microsoft.com/office/drawing/2014/main" id="{4A7C7AAC-3B70-C407-EBFD-FF047F25ECA0}"/>
              </a:ext>
            </a:extLst>
          </p:cNvPr>
          <p:cNvPicPr>
            <a:picLocks noChangeAspect="1"/>
          </p:cNvPicPr>
          <p:nvPr/>
        </p:nvPicPr>
        <p:blipFill>
          <a:blip r:embed="rId10"/>
          <a:srcRect/>
          <a:stretch>
            <a:fillRect/>
          </a:stretch>
        </p:blipFill>
        <p:spPr>
          <a:xfrm>
            <a:off x="297585" y="6998107"/>
            <a:ext cx="772602" cy="1846859"/>
          </a:xfrm>
          <a:prstGeom prst="rect">
            <a:avLst/>
          </a:prstGeom>
        </p:spPr>
      </p:pic>
      <p:grpSp>
        <p:nvGrpSpPr>
          <p:cNvPr id="13" name="Group 12">
            <a:extLst>
              <a:ext uri="{FF2B5EF4-FFF2-40B4-BE49-F238E27FC236}">
                <a16:creationId xmlns:a16="http://schemas.microsoft.com/office/drawing/2014/main" id="{CDBAF44B-A559-0A7F-FB6B-EC7481EEF3E1}"/>
              </a:ext>
            </a:extLst>
          </p:cNvPr>
          <p:cNvGrpSpPr/>
          <p:nvPr/>
        </p:nvGrpSpPr>
        <p:grpSpPr>
          <a:xfrm>
            <a:off x="44716" y="8119541"/>
            <a:ext cx="18183980" cy="1027136"/>
            <a:chOff x="-8290" y="5413027"/>
            <a:chExt cx="12122653" cy="684757"/>
          </a:xfrm>
        </p:grpSpPr>
        <p:grpSp>
          <p:nvGrpSpPr>
            <p:cNvPr id="7" name="Group 6">
              <a:extLst>
                <a:ext uri="{FF2B5EF4-FFF2-40B4-BE49-F238E27FC236}">
                  <a16:creationId xmlns:a16="http://schemas.microsoft.com/office/drawing/2014/main" id="{CA97B517-4A72-F012-4561-8136F0E05B88}"/>
                </a:ext>
              </a:extLst>
            </p:cNvPr>
            <p:cNvGrpSpPr/>
            <p:nvPr/>
          </p:nvGrpSpPr>
          <p:grpSpPr>
            <a:xfrm>
              <a:off x="-8290" y="5413027"/>
              <a:ext cx="8619588" cy="684757"/>
              <a:chOff x="54869" y="5202892"/>
              <a:chExt cx="12860004" cy="1258682"/>
            </a:xfrm>
          </p:grpSpPr>
          <p:pic>
            <p:nvPicPr>
              <p:cNvPr id="57" name="Picture 28">
                <a:extLst>
                  <a:ext uri="{FF2B5EF4-FFF2-40B4-BE49-F238E27FC236}">
                    <a16:creationId xmlns:a16="http://schemas.microsoft.com/office/drawing/2014/main" id="{88A168E1-E521-FE1C-551F-6E9BE1D42D06}"/>
                  </a:ext>
                </a:extLst>
              </p:cNvPr>
              <p:cNvPicPr>
                <a:picLocks noChangeAspect="1"/>
              </p:cNvPicPr>
              <p:nvPr/>
            </p:nvPicPr>
            <p:blipFill>
              <a:blip r:embed="rId11"/>
              <a:srcRect/>
              <a:stretch>
                <a:fillRect/>
              </a:stretch>
            </p:blipFill>
            <p:spPr>
              <a:xfrm>
                <a:off x="54869" y="5202892"/>
                <a:ext cx="1175819" cy="1258682"/>
              </a:xfrm>
              <a:prstGeom prst="rect">
                <a:avLst/>
              </a:prstGeom>
            </p:spPr>
          </p:pic>
          <p:pic>
            <p:nvPicPr>
              <p:cNvPr id="59" name="Picture 28">
                <a:extLst>
                  <a:ext uri="{FF2B5EF4-FFF2-40B4-BE49-F238E27FC236}">
                    <a16:creationId xmlns:a16="http://schemas.microsoft.com/office/drawing/2014/main" id="{F52430A5-D28B-4CA2-3391-B218CCF5690E}"/>
                  </a:ext>
                </a:extLst>
              </p:cNvPr>
              <p:cNvPicPr>
                <a:picLocks noChangeAspect="1"/>
              </p:cNvPicPr>
              <p:nvPr/>
            </p:nvPicPr>
            <p:blipFill>
              <a:blip r:embed="rId11"/>
              <a:srcRect/>
              <a:stretch>
                <a:fillRect/>
              </a:stretch>
            </p:blipFill>
            <p:spPr>
              <a:xfrm>
                <a:off x="1358886" y="5202892"/>
                <a:ext cx="1175819" cy="1258682"/>
              </a:xfrm>
              <a:prstGeom prst="rect">
                <a:avLst/>
              </a:prstGeom>
            </p:spPr>
          </p:pic>
          <p:pic>
            <p:nvPicPr>
              <p:cNvPr id="60" name="Picture 28">
                <a:extLst>
                  <a:ext uri="{FF2B5EF4-FFF2-40B4-BE49-F238E27FC236}">
                    <a16:creationId xmlns:a16="http://schemas.microsoft.com/office/drawing/2014/main" id="{389721E7-C836-CCF3-3AD3-0C32B1A4163A}"/>
                  </a:ext>
                </a:extLst>
              </p:cNvPr>
              <p:cNvPicPr>
                <a:picLocks noChangeAspect="1"/>
              </p:cNvPicPr>
              <p:nvPr/>
            </p:nvPicPr>
            <p:blipFill>
              <a:blip r:embed="rId11"/>
              <a:srcRect/>
              <a:stretch>
                <a:fillRect/>
              </a:stretch>
            </p:blipFill>
            <p:spPr>
              <a:xfrm>
                <a:off x="2663170" y="5202892"/>
                <a:ext cx="1175819" cy="1258682"/>
              </a:xfrm>
              <a:prstGeom prst="rect">
                <a:avLst/>
              </a:prstGeom>
            </p:spPr>
          </p:pic>
          <p:pic>
            <p:nvPicPr>
              <p:cNvPr id="67" name="Picture 28">
                <a:extLst>
                  <a:ext uri="{FF2B5EF4-FFF2-40B4-BE49-F238E27FC236}">
                    <a16:creationId xmlns:a16="http://schemas.microsoft.com/office/drawing/2014/main" id="{A68E5A3D-6A83-5F9F-7C79-C548C85AA5E4}"/>
                  </a:ext>
                </a:extLst>
              </p:cNvPr>
              <p:cNvPicPr>
                <a:picLocks noChangeAspect="1"/>
              </p:cNvPicPr>
              <p:nvPr/>
            </p:nvPicPr>
            <p:blipFill>
              <a:blip r:embed="rId11"/>
              <a:srcRect/>
              <a:stretch>
                <a:fillRect/>
              </a:stretch>
            </p:blipFill>
            <p:spPr>
              <a:xfrm>
                <a:off x="3967187" y="5202892"/>
                <a:ext cx="1175819" cy="1258682"/>
              </a:xfrm>
              <a:prstGeom prst="rect">
                <a:avLst/>
              </a:prstGeom>
            </p:spPr>
          </p:pic>
          <p:pic>
            <p:nvPicPr>
              <p:cNvPr id="69" name="Picture 28">
                <a:extLst>
                  <a:ext uri="{FF2B5EF4-FFF2-40B4-BE49-F238E27FC236}">
                    <a16:creationId xmlns:a16="http://schemas.microsoft.com/office/drawing/2014/main" id="{8A68903C-421A-6C36-365F-DA022943DE26}"/>
                  </a:ext>
                </a:extLst>
              </p:cNvPr>
              <p:cNvPicPr>
                <a:picLocks noChangeAspect="1"/>
              </p:cNvPicPr>
              <p:nvPr/>
            </p:nvPicPr>
            <p:blipFill>
              <a:blip r:embed="rId11"/>
              <a:srcRect/>
              <a:stretch>
                <a:fillRect/>
              </a:stretch>
            </p:blipFill>
            <p:spPr>
              <a:xfrm>
                <a:off x="5274643" y="5202892"/>
                <a:ext cx="1175819" cy="1258682"/>
              </a:xfrm>
              <a:prstGeom prst="rect">
                <a:avLst/>
              </a:prstGeom>
            </p:spPr>
          </p:pic>
          <p:pic>
            <p:nvPicPr>
              <p:cNvPr id="70" name="Picture 28">
                <a:extLst>
                  <a:ext uri="{FF2B5EF4-FFF2-40B4-BE49-F238E27FC236}">
                    <a16:creationId xmlns:a16="http://schemas.microsoft.com/office/drawing/2014/main" id="{E3676029-B3EB-85AA-DDA4-07AB4D9060B1}"/>
                  </a:ext>
                </a:extLst>
              </p:cNvPr>
              <p:cNvPicPr>
                <a:picLocks noChangeAspect="1"/>
              </p:cNvPicPr>
              <p:nvPr/>
            </p:nvPicPr>
            <p:blipFill>
              <a:blip r:embed="rId11"/>
              <a:srcRect/>
              <a:stretch>
                <a:fillRect/>
              </a:stretch>
            </p:blipFill>
            <p:spPr>
              <a:xfrm>
                <a:off x="6578660" y="5202892"/>
                <a:ext cx="1175819" cy="1258682"/>
              </a:xfrm>
              <a:prstGeom prst="rect">
                <a:avLst/>
              </a:prstGeom>
            </p:spPr>
          </p:pic>
          <p:pic>
            <p:nvPicPr>
              <p:cNvPr id="71" name="Picture 28">
                <a:extLst>
                  <a:ext uri="{FF2B5EF4-FFF2-40B4-BE49-F238E27FC236}">
                    <a16:creationId xmlns:a16="http://schemas.microsoft.com/office/drawing/2014/main" id="{0C82DD3D-EE82-85A8-E637-F6725963E095}"/>
                  </a:ext>
                </a:extLst>
              </p:cNvPr>
              <p:cNvPicPr>
                <a:picLocks noChangeAspect="1"/>
              </p:cNvPicPr>
              <p:nvPr/>
            </p:nvPicPr>
            <p:blipFill>
              <a:blip r:embed="rId11"/>
              <a:srcRect/>
              <a:stretch>
                <a:fillRect/>
              </a:stretch>
            </p:blipFill>
            <p:spPr>
              <a:xfrm>
                <a:off x="7882944" y="5202892"/>
                <a:ext cx="1175819" cy="1258682"/>
              </a:xfrm>
              <a:prstGeom prst="rect">
                <a:avLst/>
              </a:prstGeom>
            </p:spPr>
          </p:pic>
          <p:pic>
            <p:nvPicPr>
              <p:cNvPr id="72" name="Picture 28">
                <a:extLst>
                  <a:ext uri="{FF2B5EF4-FFF2-40B4-BE49-F238E27FC236}">
                    <a16:creationId xmlns:a16="http://schemas.microsoft.com/office/drawing/2014/main" id="{6013191C-42C2-0263-3911-549E9A94AB98}"/>
                  </a:ext>
                </a:extLst>
              </p:cNvPr>
              <p:cNvPicPr>
                <a:picLocks noChangeAspect="1"/>
              </p:cNvPicPr>
              <p:nvPr/>
            </p:nvPicPr>
            <p:blipFill>
              <a:blip r:embed="rId11"/>
              <a:srcRect/>
              <a:stretch>
                <a:fillRect/>
              </a:stretch>
            </p:blipFill>
            <p:spPr>
              <a:xfrm>
                <a:off x="9186961" y="5202892"/>
                <a:ext cx="1175819" cy="1258682"/>
              </a:xfrm>
              <a:prstGeom prst="rect">
                <a:avLst/>
              </a:prstGeom>
            </p:spPr>
          </p:pic>
          <p:pic>
            <p:nvPicPr>
              <p:cNvPr id="73" name="Picture 28">
                <a:extLst>
                  <a:ext uri="{FF2B5EF4-FFF2-40B4-BE49-F238E27FC236}">
                    <a16:creationId xmlns:a16="http://schemas.microsoft.com/office/drawing/2014/main" id="{C4208611-058B-D079-893C-6AA8E01A9A58}"/>
                  </a:ext>
                </a:extLst>
              </p:cNvPr>
              <p:cNvPicPr>
                <a:picLocks noChangeAspect="1"/>
              </p:cNvPicPr>
              <p:nvPr/>
            </p:nvPicPr>
            <p:blipFill>
              <a:blip r:embed="rId11"/>
              <a:srcRect/>
              <a:stretch>
                <a:fillRect/>
              </a:stretch>
            </p:blipFill>
            <p:spPr>
              <a:xfrm>
                <a:off x="10435037" y="5202892"/>
                <a:ext cx="1175819" cy="1258682"/>
              </a:xfrm>
              <a:prstGeom prst="rect">
                <a:avLst/>
              </a:prstGeom>
            </p:spPr>
          </p:pic>
          <p:pic>
            <p:nvPicPr>
              <p:cNvPr id="74" name="Picture 28">
                <a:extLst>
                  <a:ext uri="{FF2B5EF4-FFF2-40B4-BE49-F238E27FC236}">
                    <a16:creationId xmlns:a16="http://schemas.microsoft.com/office/drawing/2014/main" id="{78AE347E-4624-0DAA-6D1D-98AEE1FAF42D}"/>
                  </a:ext>
                </a:extLst>
              </p:cNvPr>
              <p:cNvPicPr>
                <a:picLocks noChangeAspect="1"/>
              </p:cNvPicPr>
              <p:nvPr/>
            </p:nvPicPr>
            <p:blipFill>
              <a:blip r:embed="rId11"/>
              <a:srcRect/>
              <a:stretch>
                <a:fillRect/>
              </a:stretch>
            </p:blipFill>
            <p:spPr>
              <a:xfrm>
                <a:off x="11739054" y="5202892"/>
                <a:ext cx="1175819" cy="1258682"/>
              </a:xfrm>
              <a:prstGeom prst="rect">
                <a:avLst/>
              </a:prstGeom>
            </p:spPr>
          </p:pic>
        </p:grpSp>
        <p:pic>
          <p:nvPicPr>
            <p:cNvPr id="79" name="Picture 28">
              <a:extLst>
                <a:ext uri="{FF2B5EF4-FFF2-40B4-BE49-F238E27FC236}">
                  <a16:creationId xmlns:a16="http://schemas.microsoft.com/office/drawing/2014/main" id="{9114F5FE-3390-7CFD-E74D-3A7EBCE1D39D}"/>
                </a:ext>
              </a:extLst>
            </p:cNvPr>
            <p:cNvPicPr>
              <a:picLocks noChangeAspect="1"/>
            </p:cNvPicPr>
            <p:nvPr/>
          </p:nvPicPr>
          <p:blipFill>
            <a:blip r:embed="rId11"/>
            <a:srcRect/>
            <a:stretch>
              <a:fillRect/>
            </a:stretch>
          </p:blipFill>
          <p:spPr>
            <a:xfrm>
              <a:off x="8701667" y="5413027"/>
              <a:ext cx="788108" cy="684757"/>
            </a:xfrm>
            <a:prstGeom prst="rect">
              <a:avLst/>
            </a:prstGeom>
          </p:spPr>
        </p:pic>
        <p:pic>
          <p:nvPicPr>
            <p:cNvPr id="80" name="Picture 28">
              <a:extLst>
                <a:ext uri="{FF2B5EF4-FFF2-40B4-BE49-F238E27FC236}">
                  <a16:creationId xmlns:a16="http://schemas.microsoft.com/office/drawing/2014/main" id="{7D209461-B33C-EBB5-B1AA-24F7BC2141E5}"/>
                </a:ext>
              </a:extLst>
            </p:cNvPr>
            <p:cNvPicPr>
              <a:picLocks noChangeAspect="1"/>
            </p:cNvPicPr>
            <p:nvPr/>
          </p:nvPicPr>
          <p:blipFill>
            <a:blip r:embed="rId11"/>
            <a:srcRect/>
            <a:stretch>
              <a:fillRect/>
            </a:stretch>
          </p:blipFill>
          <p:spPr>
            <a:xfrm>
              <a:off x="9578007" y="5413027"/>
              <a:ext cx="788108" cy="684757"/>
            </a:xfrm>
            <a:prstGeom prst="rect">
              <a:avLst/>
            </a:prstGeom>
          </p:spPr>
        </p:pic>
        <p:pic>
          <p:nvPicPr>
            <p:cNvPr id="81" name="Picture 28">
              <a:extLst>
                <a:ext uri="{FF2B5EF4-FFF2-40B4-BE49-F238E27FC236}">
                  <a16:creationId xmlns:a16="http://schemas.microsoft.com/office/drawing/2014/main" id="{A116D83E-D576-E068-F1A4-6C6B7638D3D2}"/>
                </a:ext>
              </a:extLst>
            </p:cNvPr>
            <p:cNvPicPr>
              <a:picLocks noChangeAspect="1"/>
            </p:cNvPicPr>
            <p:nvPr/>
          </p:nvPicPr>
          <p:blipFill>
            <a:blip r:embed="rId11"/>
            <a:srcRect/>
            <a:stretch>
              <a:fillRect/>
            </a:stretch>
          </p:blipFill>
          <p:spPr>
            <a:xfrm>
              <a:off x="10452041" y="5413027"/>
              <a:ext cx="788108" cy="684757"/>
            </a:xfrm>
            <a:prstGeom prst="rect">
              <a:avLst/>
            </a:prstGeom>
          </p:spPr>
        </p:pic>
        <p:pic>
          <p:nvPicPr>
            <p:cNvPr id="82" name="Picture 28">
              <a:extLst>
                <a:ext uri="{FF2B5EF4-FFF2-40B4-BE49-F238E27FC236}">
                  <a16:creationId xmlns:a16="http://schemas.microsoft.com/office/drawing/2014/main" id="{CB467FAB-A0C1-9414-0EF9-D5B589E16911}"/>
                </a:ext>
              </a:extLst>
            </p:cNvPr>
            <p:cNvPicPr>
              <a:picLocks noChangeAspect="1"/>
            </p:cNvPicPr>
            <p:nvPr/>
          </p:nvPicPr>
          <p:blipFill>
            <a:blip r:embed="rId11"/>
            <a:srcRect/>
            <a:stretch>
              <a:fillRect/>
            </a:stretch>
          </p:blipFill>
          <p:spPr>
            <a:xfrm>
              <a:off x="11326255" y="5413027"/>
              <a:ext cx="788108" cy="684757"/>
            </a:xfrm>
            <a:prstGeom prst="rect">
              <a:avLst/>
            </a:prstGeom>
          </p:spPr>
        </p:pic>
      </p:grpSp>
      <p:pic>
        <p:nvPicPr>
          <p:cNvPr id="43" name="Picture 9">
            <a:extLst>
              <a:ext uri="{FF2B5EF4-FFF2-40B4-BE49-F238E27FC236}">
                <a16:creationId xmlns:a16="http://schemas.microsoft.com/office/drawing/2014/main" id="{E8CC3E8C-B601-A94F-0C00-38F31965304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600951" y="-8907"/>
            <a:ext cx="8697198" cy="10277337"/>
          </a:xfrm>
          <a:prstGeom prst="rect">
            <a:avLst/>
          </a:prstGeom>
        </p:spPr>
      </p:pic>
      <p:pic>
        <p:nvPicPr>
          <p:cNvPr id="12" name="Picture 11">
            <a:hlinkClick r:id="rId14" action="ppaction://hlinksldjump"/>
            <a:extLst>
              <a:ext uri="{FF2B5EF4-FFF2-40B4-BE49-F238E27FC236}">
                <a16:creationId xmlns:a16="http://schemas.microsoft.com/office/drawing/2014/main" id="{E6867C48-0FA7-A6BA-E158-19B5D5F64E76}"/>
              </a:ext>
            </a:extLst>
          </p:cNvPr>
          <p:cNvPicPr>
            <a:picLocks noChangeAspect="1"/>
          </p:cNvPicPr>
          <p:nvPr/>
        </p:nvPicPr>
        <p:blipFill>
          <a:blip r:embed="rId15"/>
          <a:stretch>
            <a:fillRect/>
          </a:stretch>
        </p:blipFill>
        <p:spPr>
          <a:xfrm>
            <a:off x="-4305342" y="6619658"/>
            <a:ext cx="4188315" cy="3648773"/>
          </a:xfrm>
          <a:prstGeom prst="rect">
            <a:avLst/>
          </a:prstGeom>
        </p:spPr>
      </p:pic>
    </p:spTree>
    <p:extLst>
      <p:ext uri="{BB962C8B-B14F-4D97-AF65-F5344CB8AC3E}">
        <p14:creationId xmlns:p14="http://schemas.microsoft.com/office/powerpoint/2010/main" val="339067441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par>
                                <p:cTn id="8" presetID="2" presetClass="entr" presetSubtype="2" repeatCount="indefinite"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 calcmode="lin" valueType="num">
                                      <p:cBhvr additive="base">
                                        <p:cTn id="10" dur="10000" fill="hold"/>
                                        <p:tgtEl>
                                          <p:spTgt spid="34"/>
                                        </p:tgtEl>
                                        <p:attrNameLst>
                                          <p:attrName>ppt_x</p:attrName>
                                        </p:attrNameLst>
                                      </p:cBhvr>
                                      <p:tavLst>
                                        <p:tav tm="0">
                                          <p:val>
                                            <p:strVal val="1+#ppt_w/2"/>
                                          </p:val>
                                        </p:tav>
                                        <p:tav tm="100000">
                                          <p:val>
                                            <p:strVal val="#ppt_x"/>
                                          </p:val>
                                        </p:tav>
                                      </p:tavLst>
                                    </p:anim>
                                    <p:anim calcmode="lin" valueType="num">
                                      <p:cBhvr additive="base">
                                        <p:cTn id="11" dur="10000" fill="hold"/>
                                        <p:tgtEl>
                                          <p:spTgt spid="34"/>
                                        </p:tgtEl>
                                        <p:attrNameLst>
                                          <p:attrName>ppt_y</p:attrName>
                                        </p:attrNameLst>
                                      </p:cBhvr>
                                      <p:tavLst>
                                        <p:tav tm="0">
                                          <p:val>
                                            <p:strVal val="#ppt_y"/>
                                          </p:val>
                                        </p:tav>
                                        <p:tav tm="100000">
                                          <p:val>
                                            <p:strVal val="#ppt_y"/>
                                          </p:val>
                                        </p:tav>
                                      </p:tavLst>
                                    </p:anim>
                                  </p:childTnLst>
                                </p:cTn>
                              </p:par>
                              <p:par>
                                <p:cTn id="12" presetID="2" presetClass="entr" presetSubtype="8" repeatCount="indefinite"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8000" fill="hold"/>
                                        <p:tgtEl>
                                          <p:spTgt spid="28"/>
                                        </p:tgtEl>
                                        <p:attrNameLst>
                                          <p:attrName>ppt_x</p:attrName>
                                        </p:attrNameLst>
                                      </p:cBhvr>
                                      <p:tavLst>
                                        <p:tav tm="0">
                                          <p:val>
                                            <p:strVal val="0-#ppt_w/2"/>
                                          </p:val>
                                        </p:tav>
                                        <p:tav tm="100000">
                                          <p:val>
                                            <p:strVal val="#ppt_x"/>
                                          </p:val>
                                        </p:tav>
                                      </p:tavLst>
                                    </p:anim>
                                    <p:anim calcmode="lin" valueType="num">
                                      <p:cBhvr additive="base">
                                        <p:cTn id="15" dur="8000" fill="hold"/>
                                        <p:tgtEl>
                                          <p:spTgt spid="28"/>
                                        </p:tgtEl>
                                        <p:attrNameLst>
                                          <p:attrName>ppt_y</p:attrName>
                                        </p:attrNameLst>
                                      </p:cBhvr>
                                      <p:tavLst>
                                        <p:tav tm="0">
                                          <p:val>
                                            <p:strVal val="#ppt_y"/>
                                          </p:val>
                                        </p:tav>
                                        <p:tav tm="100000">
                                          <p:val>
                                            <p:strVal val="#ppt_y"/>
                                          </p:val>
                                        </p:tav>
                                      </p:tavLst>
                                    </p:anim>
                                  </p:childTnLst>
                                </p:cTn>
                              </p:par>
                              <p:par>
                                <p:cTn id="16" presetID="8" presetClass="emph" presetSubtype="0" repeatCount="indefinite" fill="hold" nodeType="withEffect">
                                  <p:stCondLst>
                                    <p:cond delay="0"/>
                                  </p:stCondLst>
                                  <p:childTnLst>
                                    <p:animRot by="21600000">
                                      <p:cBhvr>
                                        <p:cTn id="17" dur="4000" fill="hold"/>
                                        <p:tgtEl>
                                          <p:spTgt spid="53"/>
                                        </p:tgtEl>
                                        <p:attrNameLst>
                                          <p:attrName>r</p:attrName>
                                        </p:attrNameLst>
                                      </p:cBhvr>
                                    </p:animRot>
                                  </p:childTnLst>
                                </p:cTn>
                              </p:par>
                              <p:par>
                                <p:cTn id="18" presetID="63" presetClass="path" presetSubtype="0" accel="50000" decel="50000" fill="hold" nodeType="withEffect">
                                  <p:stCondLst>
                                    <p:cond delay="0"/>
                                  </p:stCondLst>
                                  <p:childTnLst>
                                    <p:animMotion origin="layout" path="M 3.33333E-6 -3.33333E-6 L 0.51562 0.00232 " pathEditMode="relative" rAng="0" ptsTypes="AA">
                                      <p:cBhvr>
                                        <p:cTn id="19" dur="4000" fill="hold"/>
                                        <p:tgtEl>
                                          <p:spTgt spid="12"/>
                                        </p:tgtEl>
                                        <p:attrNameLst>
                                          <p:attrName>ppt_x</p:attrName>
                                          <p:attrName>ppt_y</p:attrName>
                                        </p:attrNameLst>
                                      </p:cBhvr>
                                      <p:rCtr x="25781"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21809F9A-66D7-F3CC-ECBF-4230DE762D6E}"/>
              </a:ext>
            </a:extLst>
          </p:cNvPr>
          <p:cNvGrpSpPr/>
          <p:nvPr/>
        </p:nvGrpSpPr>
        <p:grpSpPr>
          <a:xfrm>
            <a:off x="18613412" y="936894"/>
            <a:ext cx="9098499" cy="3905886"/>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3"/>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4"/>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3"/>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3"/>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7638498" y="264367"/>
            <a:ext cx="7521471" cy="3896873"/>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3"/>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3"/>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3"/>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3"/>
            <a:srcRect/>
            <a:stretch>
              <a:fillRect/>
            </a:stretch>
          </p:blipFill>
          <p:spPr>
            <a:xfrm>
              <a:off x="-5092332" y="871045"/>
              <a:ext cx="1130523" cy="694801"/>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6" name="Picture 25">
            <a:extLst>
              <a:ext uri="{FF2B5EF4-FFF2-40B4-BE49-F238E27FC236}">
                <a16:creationId xmlns:a16="http://schemas.microsoft.com/office/drawing/2014/main" id="{468E6E86-2698-21EC-05BF-8C893A7C99C4}"/>
              </a:ext>
            </a:extLst>
          </p:cNvPr>
          <p:cNvPicPr>
            <a:picLocks noChangeAspect="1"/>
          </p:cNvPicPr>
          <p:nvPr/>
        </p:nvPicPr>
        <p:blipFill>
          <a:blip r:embed="rId5"/>
          <a:srcRect/>
          <a:stretch>
            <a:fillRect/>
          </a:stretch>
        </p:blipFill>
        <p:spPr>
          <a:xfrm>
            <a:off x="0" y="7160975"/>
            <a:ext cx="1666383" cy="1628891"/>
          </a:xfrm>
          <a:prstGeom prst="rect">
            <a:avLst/>
          </a:prstGeom>
        </p:spPr>
      </p:pic>
      <p:pic>
        <p:nvPicPr>
          <p:cNvPr id="57" name="Picture 8">
            <a:extLst>
              <a:ext uri="{FF2B5EF4-FFF2-40B4-BE49-F238E27FC236}">
                <a16:creationId xmlns:a16="http://schemas.microsoft.com/office/drawing/2014/main" id="{023FD4A3-7D42-C765-74AF-144EBD0B6F64}"/>
              </a:ext>
            </a:extLst>
          </p:cNvPr>
          <p:cNvPicPr>
            <a:picLocks noChangeAspect="1"/>
          </p:cNvPicPr>
          <p:nvPr/>
        </p:nvPicPr>
        <p:blipFill>
          <a:blip r:embed="rId6"/>
          <a:srcRect/>
          <a:stretch>
            <a:fillRect/>
          </a:stretch>
        </p:blipFill>
        <p:spPr>
          <a:xfrm>
            <a:off x="870347" y="5977778"/>
            <a:ext cx="2809520" cy="2852304"/>
          </a:xfrm>
          <a:prstGeom prst="rect">
            <a:avLst/>
          </a:prstGeom>
        </p:spPr>
      </p:pic>
      <p:pic>
        <p:nvPicPr>
          <p:cNvPr id="58" name="Picture 7">
            <a:extLst>
              <a:ext uri="{FF2B5EF4-FFF2-40B4-BE49-F238E27FC236}">
                <a16:creationId xmlns:a16="http://schemas.microsoft.com/office/drawing/2014/main" id="{7868D53D-5B0C-A25B-07D7-0E7186815BB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73698" y="7018680"/>
            <a:ext cx="2038190" cy="1877682"/>
          </a:xfrm>
          <a:prstGeom prst="rect">
            <a:avLst/>
          </a:prstGeom>
        </p:spPr>
      </p:pic>
      <p:pic>
        <p:nvPicPr>
          <p:cNvPr id="59" name="Picture 17">
            <a:extLst>
              <a:ext uri="{FF2B5EF4-FFF2-40B4-BE49-F238E27FC236}">
                <a16:creationId xmlns:a16="http://schemas.microsoft.com/office/drawing/2014/main" id="{2A0C6E9A-CE80-90E4-4647-ECC4D0BE3CD9}"/>
              </a:ext>
            </a:extLst>
          </p:cNvPr>
          <p:cNvPicPr>
            <a:picLocks noChangeAspect="1"/>
          </p:cNvPicPr>
          <p:nvPr/>
        </p:nvPicPr>
        <p:blipFill>
          <a:blip r:embed="rId9"/>
          <a:srcRect/>
          <a:stretch>
            <a:fillRect/>
          </a:stretch>
        </p:blipFill>
        <p:spPr>
          <a:xfrm>
            <a:off x="297585" y="6998107"/>
            <a:ext cx="772602" cy="1846859"/>
          </a:xfrm>
          <a:prstGeom prst="rect">
            <a:avLst/>
          </a:prstGeom>
        </p:spPr>
      </p:pic>
      <p:grpSp>
        <p:nvGrpSpPr>
          <p:cNvPr id="60" name="Group 59">
            <a:extLst>
              <a:ext uri="{FF2B5EF4-FFF2-40B4-BE49-F238E27FC236}">
                <a16:creationId xmlns:a16="http://schemas.microsoft.com/office/drawing/2014/main" id="{50871AAE-94C1-BF6C-136C-7AD2DEEF3295}"/>
              </a:ext>
            </a:extLst>
          </p:cNvPr>
          <p:cNvGrpSpPr/>
          <p:nvPr/>
        </p:nvGrpSpPr>
        <p:grpSpPr>
          <a:xfrm>
            <a:off x="44716" y="8119541"/>
            <a:ext cx="18183980" cy="1027136"/>
            <a:chOff x="-8290" y="5413027"/>
            <a:chExt cx="12122653" cy="684757"/>
          </a:xfrm>
        </p:grpSpPr>
        <p:grpSp>
          <p:nvGrpSpPr>
            <p:cNvPr id="67" name="Group 66">
              <a:extLst>
                <a:ext uri="{FF2B5EF4-FFF2-40B4-BE49-F238E27FC236}">
                  <a16:creationId xmlns:a16="http://schemas.microsoft.com/office/drawing/2014/main" id="{6497D3F7-6732-F8B8-579A-D217268FABB5}"/>
                </a:ext>
              </a:extLst>
            </p:cNvPr>
            <p:cNvGrpSpPr/>
            <p:nvPr/>
          </p:nvGrpSpPr>
          <p:grpSpPr>
            <a:xfrm>
              <a:off x="-8290" y="5413027"/>
              <a:ext cx="8619588" cy="684757"/>
              <a:chOff x="54869" y="5202892"/>
              <a:chExt cx="12860004" cy="1258682"/>
            </a:xfrm>
          </p:grpSpPr>
          <p:pic>
            <p:nvPicPr>
              <p:cNvPr id="73" name="Picture 28">
                <a:extLst>
                  <a:ext uri="{FF2B5EF4-FFF2-40B4-BE49-F238E27FC236}">
                    <a16:creationId xmlns:a16="http://schemas.microsoft.com/office/drawing/2014/main" id="{40015C2E-BA31-33C7-C4D2-0C080A77D966}"/>
                  </a:ext>
                </a:extLst>
              </p:cNvPr>
              <p:cNvPicPr>
                <a:picLocks noChangeAspect="1"/>
              </p:cNvPicPr>
              <p:nvPr/>
            </p:nvPicPr>
            <p:blipFill>
              <a:blip r:embed="rId10"/>
              <a:srcRect/>
              <a:stretch>
                <a:fillRect/>
              </a:stretch>
            </p:blipFill>
            <p:spPr>
              <a:xfrm>
                <a:off x="54869" y="5202892"/>
                <a:ext cx="1175819" cy="1258682"/>
              </a:xfrm>
              <a:prstGeom prst="rect">
                <a:avLst/>
              </a:prstGeom>
            </p:spPr>
          </p:pic>
          <p:pic>
            <p:nvPicPr>
              <p:cNvPr id="74" name="Picture 28">
                <a:extLst>
                  <a:ext uri="{FF2B5EF4-FFF2-40B4-BE49-F238E27FC236}">
                    <a16:creationId xmlns:a16="http://schemas.microsoft.com/office/drawing/2014/main" id="{5C136423-896E-306E-2670-9195C7D207FE}"/>
                  </a:ext>
                </a:extLst>
              </p:cNvPr>
              <p:cNvPicPr>
                <a:picLocks noChangeAspect="1"/>
              </p:cNvPicPr>
              <p:nvPr/>
            </p:nvPicPr>
            <p:blipFill>
              <a:blip r:embed="rId10"/>
              <a:srcRect/>
              <a:stretch>
                <a:fillRect/>
              </a:stretch>
            </p:blipFill>
            <p:spPr>
              <a:xfrm>
                <a:off x="1358886" y="5202892"/>
                <a:ext cx="1175819" cy="1258682"/>
              </a:xfrm>
              <a:prstGeom prst="rect">
                <a:avLst/>
              </a:prstGeom>
            </p:spPr>
          </p:pic>
          <p:pic>
            <p:nvPicPr>
              <p:cNvPr id="75" name="Picture 28">
                <a:extLst>
                  <a:ext uri="{FF2B5EF4-FFF2-40B4-BE49-F238E27FC236}">
                    <a16:creationId xmlns:a16="http://schemas.microsoft.com/office/drawing/2014/main" id="{0FF70990-447D-C718-34B8-96A7F35879DC}"/>
                  </a:ext>
                </a:extLst>
              </p:cNvPr>
              <p:cNvPicPr>
                <a:picLocks noChangeAspect="1"/>
              </p:cNvPicPr>
              <p:nvPr/>
            </p:nvPicPr>
            <p:blipFill>
              <a:blip r:embed="rId10"/>
              <a:srcRect/>
              <a:stretch>
                <a:fillRect/>
              </a:stretch>
            </p:blipFill>
            <p:spPr>
              <a:xfrm>
                <a:off x="2663170" y="5202892"/>
                <a:ext cx="1175819" cy="1258682"/>
              </a:xfrm>
              <a:prstGeom prst="rect">
                <a:avLst/>
              </a:prstGeom>
            </p:spPr>
          </p:pic>
          <p:pic>
            <p:nvPicPr>
              <p:cNvPr id="81" name="Picture 28">
                <a:extLst>
                  <a:ext uri="{FF2B5EF4-FFF2-40B4-BE49-F238E27FC236}">
                    <a16:creationId xmlns:a16="http://schemas.microsoft.com/office/drawing/2014/main" id="{D4CD895B-DBC0-AE79-EF61-52F38B3D14BD}"/>
                  </a:ext>
                </a:extLst>
              </p:cNvPr>
              <p:cNvPicPr>
                <a:picLocks noChangeAspect="1"/>
              </p:cNvPicPr>
              <p:nvPr/>
            </p:nvPicPr>
            <p:blipFill>
              <a:blip r:embed="rId10"/>
              <a:srcRect/>
              <a:stretch>
                <a:fillRect/>
              </a:stretch>
            </p:blipFill>
            <p:spPr>
              <a:xfrm>
                <a:off x="3967187" y="5202892"/>
                <a:ext cx="1175819" cy="1258682"/>
              </a:xfrm>
              <a:prstGeom prst="rect">
                <a:avLst/>
              </a:prstGeom>
            </p:spPr>
          </p:pic>
          <p:pic>
            <p:nvPicPr>
              <p:cNvPr id="82" name="Picture 28">
                <a:extLst>
                  <a:ext uri="{FF2B5EF4-FFF2-40B4-BE49-F238E27FC236}">
                    <a16:creationId xmlns:a16="http://schemas.microsoft.com/office/drawing/2014/main" id="{C85EA560-BF4D-59B6-9045-8A3E5A1684D9}"/>
                  </a:ext>
                </a:extLst>
              </p:cNvPr>
              <p:cNvPicPr>
                <a:picLocks noChangeAspect="1"/>
              </p:cNvPicPr>
              <p:nvPr/>
            </p:nvPicPr>
            <p:blipFill>
              <a:blip r:embed="rId10"/>
              <a:srcRect/>
              <a:stretch>
                <a:fillRect/>
              </a:stretch>
            </p:blipFill>
            <p:spPr>
              <a:xfrm>
                <a:off x="5274643" y="5202892"/>
                <a:ext cx="1175819" cy="1258682"/>
              </a:xfrm>
              <a:prstGeom prst="rect">
                <a:avLst/>
              </a:prstGeom>
            </p:spPr>
          </p:pic>
          <p:pic>
            <p:nvPicPr>
              <p:cNvPr id="83" name="Picture 28">
                <a:extLst>
                  <a:ext uri="{FF2B5EF4-FFF2-40B4-BE49-F238E27FC236}">
                    <a16:creationId xmlns:a16="http://schemas.microsoft.com/office/drawing/2014/main" id="{CF89B1D3-E8C6-B0F9-351D-867569C82A02}"/>
                  </a:ext>
                </a:extLst>
              </p:cNvPr>
              <p:cNvPicPr>
                <a:picLocks noChangeAspect="1"/>
              </p:cNvPicPr>
              <p:nvPr/>
            </p:nvPicPr>
            <p:blipFill>
              <a:blip r:embed="rId10"/>
              <a:srcRect/>
              <a:stretch>
                <a:fillRect/>
              </a:stretch>
            </p:blipFill>
            <p:spPr>
              <a:xfrm>
                <a:off x="6578660" y="5202892"/>
                <a:ext cx="1175819" cy="1258682"/>
              </a:xfrm>
              <a:prstGeom prst="rect">
                <a:avLst/>
              </a:prstGeom>
            </p:spPr>
          </p:pic>
          <p:pic>
            <p:nvPicPr>
              <p:cNvPr id="84" name="Picture 28">
                <a:extLst>
                  <a:ext uri="{FF2B5EF4-FFF2-40B4-BE49-F238E27FC236}">
                    <a16:creationId xmlns:a16="http://schemas.microsoft.com/office/drawing/2014/main" id="{476EEEFA-FF27-9941-3143-AE101ECF8CD5}"/>
                  </a:ext>
                </a:extLst>
              </p:cNvPr>
              <p:cNvPicPr>
                <a:picLocks noChangeAspect="1"/>
              </p:cNvPicPr>
              <p:nvPr/>
            </p:nvPicPr>
            <p:blipFill>
              <a:blip r:embed="rId10"/>
              <a:srcRect/>
              <a:stretch>
                <a:fillRect/>
              </a:stretch>
            </p:blipFill>
            <p:spPr>
              <a:xfrm>
                <a:off x="7882944" y="5202892"/>
                <a:ext cx="1175819" cy="1258682"/>
              </a:xfrm>
              <a:prstGeom prst="rect">
                <a:avLst/>
              </a:prstGeom>
            </p:spPr>
          </p:pic>
          <p:pic>
            <p:nvPicPr>
              <p:cNvPr id="85" name="Picture 28">
                <a:extLst>
                  <a:ext uri="{FF2B5EF4-FFF2-40B4-BE49-F238E27FC236}">
                    <a16:creationId xmlns:a16="http://schemas.microsoft.com/office/drawing/2014/main" id="{1A2F4732-822A-BDB2-FDB0-BB979E27D72C}"/>
                  </a:ext>
                </a:extLst>
              </p:cNvPr>
              <p:cNvPicPr>
                <a:picLocks noChangeAspect="1"/>
              </p:cNvPicPr>
              <p:nvPr/>
            </p:nvPicPr>
            <p:blipFill>
              <a:blip r:embed="rId10"/>
              <a:srcRect/>
              <a:stretch>
                <a:fillRect/>
              </a:stretch>
            </p:blipFill>
            <p:spPr>
              <a:xfrm>
                <a:off x="9186961" y="5202892"/>
                <a:ext cx="1175819" cy="1258682"/>
              </a:xfrm>
              <a:prstGeom prst="rect">
                <a:avLst/>
              </a:prstGeom>
            </p:spPr>
          </p:pic>
          <p:pic>
            <p:nvPicPr>
              <p:cNvPr id="86" name="Picture 28">
                <a:extLst>
                  <a:ext uri="{FF2B5EF4-FFF2-40B4-BE49-F238E27FC236}">
                    <a16:creationId xmlns:a16="http://schemas.microsoft.com/office/drawing/2014/main" id="{53959C8A-13A4-F7B6-DDF4-269215EA10E3}"/>
                  </a:ext>
                </a:extLst>
              </p:cNvPr>
              <p:cNvPicPr>
                <a:picLocks noChangeAspect="1"/>
              </p:cNvPicPr>
              <p:nvPr/>
            </p:nvPicPr>
            <p:blipFill>
              <a:blip r:embed="rId10"/>
              <a:srcRect/>
              <a:stretch>
                <a:fillRect/>
              </a:stretch>
            </p:blipFill>
            <p:spPr>
              <a:xfrm>
                <a:off x="10435037" y="5202892"/>
                <a:ext cx="1175819" cy="1258682"/>
              </a:xfrm>
              <a:prstGeom prst="rect">
                <a:avLst/>
              </a:prstGeom>
            </p:spPr>
          </p:pic>
          <p:pic>
            <p:nvPicPr>
              <p:cNvPr id="87" name="Picture 28">
                <a:extLst>
                  <a:ext uri="{FF2B5EF4-FFF2-40B4-BE49-F238E27FC236}">
                    <a16:creationId xmlns:a16="http://schemas.microsoft.com/office/drawing/2014/main" id="{4FBCBFF6-0023-FA82-C71C-0E906CD9A4C7}"/>
                  </a:ext>
                </a:extLst>
              </p:cNvPr>
              <p:cNvPicPr>
                <a:picLocks noChangeAspect="1"/>
              </p:cNvPicPr>
              <p:nvPr/>
            </p:nvPicPr>
            <p:blipFill>
              <a:blip r:embed="rId10"/>
              <a:srcRect/>
              <a:stretch>
                <a:fillRect/>
              </a:stretch>
            </p:blipFill>
            <p:spPr>
              <a:xfrm>
                <a:off x="11739054" y="5202892"/>
                <a:ext cx="1175819" cy="1258682"/>
              </a:xfrm>
              <a:prstGeom prst="rect">
                <a:avLst/>
              </a:prstGeom>
            </p:spPr>
          </p:pic>
        </p:grpSp>
        <p:pic>
          <p:nvPicPr>
            <p:cNvPr id="69" name="Picture 28">
              <a:extLst>
                <a:ext uri="{FF2B5EF4-FFF2-40B4-BE49-F238E27FC236}">
                  <a16:creationId xmlns:a16="http://schemas.microsoft.com/office/drawing/2014/main" id="{2BC50069-7DBE-D576-F176-FE3BA9E7D241}"/>
                </a:ext>
              </a:extLst>
            </p:cNvPr>
            <p:cNvPicPr>
              <a:picLocks noChangeAspect="1"/>
            </p:cNvPicPr>
            <p:nvPr/>
          </p:nvPicPr>
          <p:blipFill>
            <a:blip r:embed="rId10"/>
            <a:srcRect/>
            <a:stretch>
              <a:fillRect/>
            </a:stretch>
          </p:blipFill>
          <p:spPr>
            <a:xfrm>
              <a:off x="8701667" y="5413027"/>
              <a:ext cx="788108" cy="684757"/>
            </a:xfrm>
            <a:prstGeom prst="rect">
              <a:avLst/>
            </a:prstGeom>
          </p:spPr>
        </p:pic>
        <p:pic>
          <p:nvPicPr>
            <p:cNvPr id="70" name="Picture 28">
              <a:extLst>
                <a:ext uri="{FF2B5EF4-FFF2-40B4-BE49-F238E27FC236}">
                  <a16:creationId xmlns:a16="http://schemas.microsoft.com/office/drawing/2014/main" id="{CA030713-A539-8FF2-1FB3-1B18256A90E7}"/>
                </a:ext>
              </a:extLst>
            </p:cNvPr>
            <p:cNvPicPr>
              <a:picLocks noChangeAspect="1"/>
            </p:cNvPicPr>
            <p:nvPr/>
          </p:nvPicPr>
          <p:blipFill>
            <a:blip r:embed="rId10"/>
            <a:srcRect/>
            <a:stretch>
              <a:fillRect/>
            </a:stretch>
          </p:blipFill>
          <p:spPr>
            <a:xfrm>
              <a:off x="9578007" y="5413027"/>
              <a:ext cx="788108" cy="684757"/>
            </a:xfrm>
            <a:prstGeom prst="rect">
              <a:avLst/>
            </a:prstGeom>
          </p:spPr>
        </p:pic>
        <p:pic>
          <p:nvPicPr>
            <p:cNvPr id="71" name="Picture 28">
              <a:extLst>
                <a:ext uri="{FF2B5EF4-FFF2-40B4-BE49-F238E27FC236}">
                  <a16:creationId xmlns:a16="http://schemas.microsoft.com/office/drawing/2014/main" id="{6F96AFFC-A2EE-00B4-B81E-955E24F0DA43}"/>
                </a:ext>
              </a:extLst>
            </p:cNvPr>
            <p:cNvPicPr>
              <a:picLocks noChangeAspect="1"/>
            </p:cNvPicPr>
            <p:nvPr/>
          </p:nvPicPr>
          <p:blipFill>
            <a:blip r:embed="rId10"/>
            <a:srcRect/>
            <a:stretch>
              <a:fillRect/>
            </a:stretch>
          </p:blipFill>
          <p:spPr>
            <a:xfrm>
              <a:off x="10452041" y="5413027"/>
              <a:ext cx="788108" cy="684757"/>
            </a:xfrm>
            <a:prstGeom prst="rect">
              <a:avLst/>
            </a:prstGeom>
          </p:spPr>
        </p:pic>
        <p:pic>
          <p:nvPicPr>
            <p:cNvPr id="72" name="Picture 28">
              <a:extLst>
                <a:ext uri="{FF2B5EF4-FFF2-40B4-BE49-F238E27FC236}">
                  <a16:creationId xmlns:a16="http://schemas.microsoft.com/office/drawing/2014/main" id="{2EB4F3E3-E2EC-AF72-A7A5-6AD433879254}"/>
                </a:ext>
              </a:extLst>
            </p:cNvPr>
            <p:cNvPicPr>
              <a:picLocks noChangeAspect="1"/>
            </p:cNvPicPr>
            <p:nvPr/>
          </p:nvPicPr>
          <p:blipFill>
            <a:blip r:embed="rId10"/>
            <a:srcRect/>
            <a:stretch>
              <a:fillRect/>
            </a:stretch>
          </p:blipFill>
          <p:spPr>
            <a:xfrm>
              <a:off x="11326255" y="5413027"/>
              <a:ext cx="788108" cy="684757"/>
            </a:xfrm>
            <a:prstGeom prst="rect">
              <a:avLst/>
            </a:prstGeom>
          </p:spPr>
        </p:pic>
      </p:grpSp>
      <p:pic>
        <p:nvPicPr>
          <p:cNvPr id="14" name="Picture 13">
            <a:hlinkClick r:id="rId11" action="ppaction://hlinksldjump"/>
            <a:extLst>
              <a:ext uri="{FF2B5EF4-FFF2-40B4-BE49-F238E27FC236}">
                <a16:creationId xmlns:a16="http://schemas.microsoft.com/office/drawing/2014/main" id="{930451D9-BEE6-6025-F639-19ACFC3F2439}"/>
              </a:ext>
            </a:extLst>
          </p:cNvPr>
          <p:cNvPicPr>
            <a:picLocks noChangeAspect="1"/>
          </p:cNvPicPr>
          <p:nvPr/>
        </p:nvPicPr>
        <p:blipFill>
          <a:blip r:embed="rId12"/>
          <a:stretch>
            <a:fillRect/>
          </a:stretch>
        </p:blipFill>
        <p:spPr>
          <a:xfrm>
            <a:off x="15576737" y="7524431"/>
            <a:ext cx="2807451" cy="2798307"/>
          </a:xfrm>
          <a:prstGeom prst="rect">
            <a:avLst/>
          </a:prstGeom>
        </p:spPr>
      </p:pic>
      <p:pic>
        <p:nvPicPr>
          <p:cNvPr id="88" name="Picture 10">
            <a:extLst>
              <a:ext uri="{FF2B5EF4-FFF2-40B4-BE49-F238E27FC236}">
                <a16:creationId xmlns:a16="http://schemas.microsoft.com/office/drawing/2014/main" id="{1FC080CC-B340-7C9B-4125-9A6686BBBBDF}"/>
              </a:ext>
            </a:extLst>
          </p:cNvPr>
          <p:cNvPicPr>
            <a:picLocks noChangeAspect="1"/>
          </p:cNvPicPr>
          <p:nvPr/>
        </p:nvPicPr>
        <p:blipFill>
          <a:blip r:embed="rId13"/>
          <a:srcRect/>
          <a:stretch>
            <a:fillRect/>
          </a:stretch>
        </p:blipFill>
        <p:spPr>
          <a:xfrm>
            <a:off x="4043483" y="264365"/>
            <a:ext cx="8965721" cy="9961913"/>
          </a:xfrm>
          <a:prstGeom prst="rect">
            <a:avLst/>
          </a:prstGeom>
        </p:spPr>
      </p:pic>
      <p:pic>
        <p:nvPicPr>
          <p:cNvPr id="89" name="Picture 11">
            <a:extLst>
              <a:ext uri="{FF2B5EF4-FFF2-40B4-BE49-F238E27FC236}">
                <a16:creationId xmlns:a16="http://schemas.microsoft.com/office/drawing/2014/main" id="{2A34D424-4B32-5F54-75C4-AC7EEAD48F2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594654" y="871862"/>
            <a:ext cx="2211368" cy="2211368"/>
          </a:xfrm>
          <a:prstGeom prst="rect">
            <a:avLst/>
          </a:prstGeom>
        </p:spPr>
      </p:pic>
      <p:pic>
        <p:nvPicPr>
          <p:cNvPr id="103" name="Picture 102">
            <a:extLst>
              <a:ext uri="{FF2B5EF4-FFF2-40B4-BE49-F238E27FC236}">
                <a16:creationId xmlns:a16="http://schemas.microsoft.com/office/drawing/2014/main" id="{9B42C3E2-D776-1565-5018-85D4757919E0}"/>
              </a:ext>
            </a:extLst>
          </p:cNvPr>
          <p:cNvPicPr>
            <a:picLocks noChangeAspect="1"/>
          </p:cNvPicPr>
          <p:nvPr/>
        </p:nvPicPr>
        <p:blipFill>
          <a:blip r:embed="rId16"/>
          <a:stretch>
            <a:fillRect/>
          </a:stretch>
        </p:blipFill>
        <p:spPr>
          <a:xfrm>
            <a:off x="4700246" y="2098225"/>
            <a:ext cx="1828959" cy="2231330"/>
          </a:xfrm>
          <a:prstGeom prst="rect">
            <a:avLst/>
          </a:prstGeom>
        </p:spPr>
      </p:pic>
      <p:pic>
        <p:nvPicPr>
          <p:cNvPr id="104" name="Picture 103">
            <a:extLst>
              <a:ext uri="{FF2B5EF4-FFF2-40B4-BE49-F238E27FC236}">
                <a16:creationId xmlns:a16="http://schemas.microsoft.com/office/drawing/2014/main" id="{E605FADC-2AC1-E4B4-8159-34056FDDF085}"/>
              </a:ext>
            </a:extLst>
          </p:cNvPr>
          <p:cNvPicPr>
            <a:picLocks noChangeAspect="1"/>
          </p:cNvPicPr>
          <p:nvPr/>
        </p:nvPicPr>
        <p:blipFill>
          <a:blip r:embed="rId17"/>
          <a:stretch>
            <a:fillRect/>
          </a:stretch>
        </p:blipFill>
        <p:spPr>
          <a:xfrm>
            <a:off x="5914451" y="779529"/>
            <a:ext cx="1828959" cy="2213040"/>
          </a:xfrm>
          <a:prstGeom prst="rect">
            <a:avLst/>
          </a:prstGeom>
        </p:spPr>
      </p:pic>
      <p:pic>
        <p:nvPicPr>
          <p:cNvPr id="105" name="Picture 104">
            <a:extLst>
              <a:ext uri="{FF2B5EF4-FFF2-40B4-BE49-F238E27FC236}">
                <a16:creationId xmlns:a16="http://schemas.microsoft.com/office/drawing/2014/main" id="{83CA0418-557D-8608-FC7C-12A255F61E3D}"/>
              </a:ext>
            </a:extLst>
          </p:cNvPr>
          <p:cNvPicPr>
            <a:picLocks noChangeAspect="1"/>
          </p:cNvPicPr>
          <p:nvPr/>
        </p:nvPicPr>
        <p:blipFill>
          <a:blip r:embed="rId18"/>
          <a:stretch>
            <a:fillRect/>
          </a:stretch>
        </p:blipFill>
        <p:spPr>
          <a:xfrm>
            <a:off x="7638227" y="1572478"/>
            <a:ext cx="1828959" cy="2231330"/>
          </a:xfrm>
          <a:prstGeom prst="rect">
            <a:avLst/>
          </a:prstGeom>
        </p:spPr>
      </p:pic>
      <p:pic>
        <p:nvPicPr>
          <p:cNvPr id="106" name="Picture 105">
            <a:extLst>
              <a:ext uri="{FF2B5EF4-FFF2-40B4-BE49-F238E27FC236}">
                <a16:creationId xmlns:a16="http://schemas.microsoft.com/office/drawing/2014/main" id="{37F05805-A166-4732-435C-E0AC78CBAAD5}"/>
              </a:ext>
            </a:extLst>
          </p:cNvPr>
          <p:cNvPicPr>
            <a:picLocks noChangeAspect="1"/>
          </p:cNvPicPr>
          <p:nvPr/>
        </p:nvPicPr>
        <p:blipFill>
          <a:blip r:embed="rId19"/>
          <a:stretch>
            <a:fillRect/>
          </a:stretch>
        </p:blipFill>
        <p:spPr>
          <a:xfrm>
            <a:off x="9493757" y="1724593"/>
            <a:ext cx="1828959" cy="2231330"/>
          </a:xfrm>
          <a:prstGeom prst="rect">
            <a:avLst/>
          </a:prstGeom>
        </p:spPr>
      </p:pic>
      <p:pic>
        <p:nvPicPr>
          <p:cNvPr id="107" name="Picture 106">
            <a:extLst>
              <a:ext uri="{FF2B5EF4-FFF2-40B4-BE49-F238E27FC236}">
                <a16:creationId xmlns:a16="http://schemas.microsoft.com/office/drawing/2014/main" id="{9F98B548-44D9-6026-2C60-2F53488021D6}"/>
              </a:ext>
            </a:extLst>
          </p:cNvPr>
          <p:cNvPicPr>
            <a:picLocks noChangeAspect="1"/>
          </p:cNvPicPr>
          <p:nvPr/>
        </p:nvPicPr>
        <p:blipFill>
          <a:blip r:embed="rId20"/>
          <a:stretch>
            <a:fillRect/>
          </a:stretch>
        </p:blipFill>
        <p:spPr>
          <a:xfrm>
            <a:off x="10074371" y="3760855"/>
            <a:ext cx="1828959" cy="2231330"/>
          </a:xfrm>
          <a:prstGeom prst="rect">
            <a:avLst/>
          </a:prstGeom>
        </p:spPr>
      </p:pic>
      <p:pic>
        <p:nvPicPr>
          <p:cNvPr id="16" name="Picture 15">
            <a:hlinkClick r:id="rId21" action="ppaction://hlinksldjump"/>
            <a:extLst>
              <a:ext uri="{FF2B5EF4-FFF2-40B4-BE49-F238E27FC236}">
                <a16:creationId xmlns:a16="http://schemas.microsoft.com/office/drawing/2014/main" id="{8961A69D-374E-850A-26A9-7279FD986BBF}"/>
              </a:ext>
            </a:extLst>
          </p:cNvPr>
          <p:cNvPicPr>
            <a:picLocks noChangeAspect="1"/>
          </p:cNvPicPr>
          <p:nvPr/>
        </p:nvPicPr>
        <p:blipFill>
          <a:blip r:embed="rId16"/>
          <a:stretch>
            <a:fillRect/>
          </a:stretch>
        </p:blipFill>
        <p:spPr>
          <a:xfrm>
            <a:off x="4704935" y="2104162"/>
            <a:ext cx="1828959" cy="2231330"/>
          </a:xfrm>
          <a:prstGeom prst="rect">
            <a:avLst/>
          </a:prstGeom>
        </p:spPr>
      </p:pic>
      <p:pic>
        <p:nvPicPr>
          <p:cNvPr id="17" name="Picture 16">
            <a:hlinkClick r:id="rId22" action="ppaction://hlinksldjump"/>
            <a:extLst>
              <a:ext uri="{FF2B5EF4-FFF2-40B4-BE49-F238E27FC236}">
                <a16:creationId xmlns:a16="http://schemas.microsoft.com/office/drawing/2014/main" id="{6DC8C934-5803-9BA9-79A2-D9F495109AB2}"/>
              </a:ext>
            </a:extLst>
          </p:cNvPr>
          <p:cNvPicPr>
            <a:picLocks noChangeAspect="1"/>
          </p:cNvPicPr>
          <p:nvPr/>
        </p:nvPicPr>
        <p:blipFill>
          <a:blip r:embed="rId17"/>
          <a:stretch>
            <a:fillRect/>
          </a:stretch>
        </p:blipFill>
        <p:spPr>
          <a:xfrm>
            <a:off x="5907450" y="785466"/>
            <a:ext cx="1828959" cy="2213040"/>
          </a:xfrm>
          <a:prstGeom prst="rect">
            <a:avLst/>
          </a:prstGeom>
        </p:spPr>
      </p:pic>
      <p:pic>
        <p:nvPicPr>
          <p:cNvPr id="18" name="Picture 17">
            <a:hlinkClick r:id="rId23" action="ppaction://hlinksldjump"/>
            <a:extLst>
              <a:ext uri="{FF2B5EF4-FFF2-40B4-BE49-F238E27FC236}">
                <a16:creationId xmlns:a16="http://schemas.microsoft.com/office/drawing/2014/main" id="{6871FC22-2672-D7A2-F9E4-4354F76BF5F5}"/>
              </a:ext>
            </a:extLst>
          </p:cNvPr>
          <p:cNvPicPr>
            <a:picLocks noChangeAspect="1"/>
          </p:cNvPicPr>
          <p:nvPr/>
        </p:nvPicPr>
        <p:blipFill>
          <a:blip r:embed="rId18"/>
          <a:stretch>
            <a:fillRect/>
          </a:stretch>
        </p:blipFill>
        <p:spPr>
          <a:xfrm>
            <a:off x="7619432" y="1572478"/>
            <a:ext cx="1828959" cy="2231330"/>
          </a:xfrm>
          <a:prstGeom prst="rect">
            <a:avLst/>
          </a:prstGeom>
        </p:spPr>
      </p:pic>
      <p:pic>
        <p:nvPicPr>
          <p:cNvPr id="19" name="Picture 18">
            <a:hlinkClick r:id="rId24" action="ppaction://hlinksldjump"/>
            <a:extLst>
              <a:ext uri="{FF2B5EF4-FFF2-40B4-BE49-F238E27FC236}">
                <a16:creationId xmlns:a16="http://schemas.microsoft.com/office/drawing/2014/main" id="{F647FFAA-2071-AABD-0FE3-598DBB70E01B}"/>
              </a:ext>
            </a:extLst>
          </p:cNvPr>
          <p:cNvPicPr>
            <a:picLocks noChangeAspect="1"/>
          </p:cNvPicPr>
          <p:nvPr/>
        </p:nvPicPr>
        <p:blipFill>
          <a:blip r:embed="rId19"/>
          <a:stretch>
            <a:fillRect/>
          </a:stretch>
        </p:blipFill>
        <p:spPr>
          <a:xfrm>
            <a:off x="9468971" y="1724593"/>
            <a:ext cx="1828959" cy="2231330"/>
          </a:xfrm>
          <a:prstGeom prst="rect">
            <a:avLst/>
          </a:prstGeom>
        </p:spPr>
      </p:pic>
      <p:pic>
        <p:nvPicPr>
          <p:cNvPr id="20" name="Picture 19">
            <a:hlinkClick r:id="rId25" action="ppaction://hlinksldjump"/>
            <a:extLst>
              <a:ext uri="{FF2B5EF4-FFF2-40B4-BE49-F238E27FC236}">
                <a16:creationId xmlns:a16="http://schemas.microsoft.com/office/drawing/2014/main" id="{16A655A5-0FD4-520E-2A47-15AAE642A12B}"/>
              </a:ext>
            </a:extLst>
          </p:cNvPr>
          <p:cNvPicPr>
            <a:picLocks noChangeAspect="1"/>
          </p:cNvPicPr>
          <p:nvPr/>
        </p:nvPicPr>
        <p:blipFill>
          <a:blip r:embed="rId20"/>
          <a:stretch>
            <a:fillRect/>
          </a:stretch>
        </p:blipFill>
        <p:spPr>
          <a:xfrm>
            <a:off x="10079060" y="3746449"/>
            <a:ext cx="1828959" cy="2231330"/>
          </a:xfrm>
          <a:prstGeom prst="rect">
            <a:avLst/>
          </a:prstGeom>
        </p:spPr>
      </p:pic>
    </p:spTree>
    <p:extLst>
      <p:ext uri="{BB962C8B-B14F-4D97-AF65-F5344CB8AC3E}">
        <p14:creationId xmlns:p14="http://schemas.microsoft.com/office/powerpoint/2010/main" val="383718692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0" fill="hold"/>
                                        <p:tgtEl>
                                          <p:spTgt spid="34"/>
                                        </p:tgtEl>
                                        <p:attrNameLst>
                                          <p:attrName>ppt_x</p:attrName>
                                        </p:attrNameLst>
                                      </p:cBhvr>
                                      <p:tavLst>
                                        <p:tav tm="0">
                                          <p:val>
                                            <p:strVal val="1+#ppt_w/2"/>
                                          </p:val>
                                        </p:tav>
                                        <p:tav tm="100000">
                                          <p:val>
                                            <p:strVal val="#ppt_x"/>
                                          </p:val>
                                        </p:tav>
                                      </p:tavLst>
                                    </p:anim>
                                    <p:anim calcmode="lin" valueType="num">
                                      <p:cBhvr additive="base">
                                        <p:cTn id="8" dur="10000" fill="hold"/>
                                        <p:tgtEl>
                                          <p:spTgt spid="34"/>
                                        </p:tgtEl>
                                        <p:attrNameLst>
                                          <p:attrName>ppt_y</p:attrName>
                                        </p:attrNameLst>
                                      </p:cBhvr>
                                      <p:tavLst>
                                        <p:tav tm="0">
                                          <p:val>
                                            <p:strVal val="#ppt_y"/>
                                          </p:val>
                                        </p:tav>
                                        <p:tav tm="100000">
                                          <p:val>
                                            <p:strVal val="#ppt_y"/>
                                          </p:val>
                                        </p:tav>
                                      </p:tavLst>
                                    </p:anim>
                                  </p:childTnLst>
                                </p:cTn>
                              </p:par>
                              <p:par>
                                <p:cTn id="9" presetID="8" presetClass="emph" presetSubtype="0" repeatCount="indefinite" fill="hold" nodeType="withEffect">
                                  <p:stCondLst>
                                    <p:cond delay="0"/>
                                  </p:stCondLst>
                                  <p:childTnLst>
                                    <p:animRot by="21600000">
                                      <p:cBhvr>
                                        <p:cTn id="10" dur="4000" fill="hold"/>
                                        <p:tgtEl>
                                          <p:spTgt spid="8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103"/>
                    </p:tgtEl>
                  </p:cond>
                </p:stCondLst>
                <p:endSync evt="end" delay="0">
                  <p:rtn val="all"/>
                </p:endSync>
                <p:childTnLst>
                  <p:par>
                    <p:cTn id="42" fill="hold">
                      <p:stCondLst>
                        <p:cond delay="0"/>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103"/>
                                        </p:tgtEl>
                                      </p:cBhvr>
                                    </p:animEffect>
                                    <p:anim calcmode="lin" valueType="num">
                                      <p:cBhvr>
                                        <p:cTn id="46" dur="1000"/>
                                        <p:tgtEl>
                                          <p:spTgt spid="103"/>
                                        </p:tgtEl>
                                        <p:attrNameLst>
                                          <p:attrName>ppt_x</p:attrName>
                                        </p:attrNameLst>
                                      </p:cBhvr>
                                      <p:tavLst>
                                        <p:tav tm="0">
                                          <p:val>
                                            <p:strVal val="ppt_x"/>
                                          </p:val>
                                        </p:tav>
                                        <p:tav tm="100000">
                                          <p:val>
                                            <p:strVal val="ppt_x"/>
                                          </p:val>
                                        </p:tav>
                                      </p:tavLst>
                                    </p:anim>
                                    <p:anim calcmode="lin" valueType="num">
                                      <p:cBhvr>
                                        <p:cTn id="47" dur="1000"/>
                                        <p:tgtEl>
                                          <p:spTgt spid="103"/>
                                        </p:tgtEl>
                                        <p:attrNameLst>
                                          <p:attrName>ppt_y</p:attrName>
                                        </p:attrNameLst>
                                      </p:cBhvr>
                                      <p:tavLst>
                                        <p:tav tm="0">
                                          <p:val>
                                            <p:strVal val="ppt_y"/>
                                          </p:val>
                                        </p:tav>
                                        <p:tav tm="100000">
                                          <p:val>
                                            <p:strVal val="ppt_y+.1"/>
                                          </p:val>
                                        </p:tav>
                                      </p:tavLst>
                                    </p:anim>
                                    <p:set>
                                      <p:cBhvr>
                                        <p:cTn id="48" dur="1" fill="hold">
                                          <p:stCondLst>
                                            <p:cond delay="999"/>
                                          </p:stCondLst>
                                        </p:cTn>
                                        <p:tgtEl>
                                          <p:spTgt spid="103"/>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3"/>
                  </p:tgtEl>
                </p:cond>
              </p:nextCondLst>
            </p:seq>
            <p:seq concurrent="1" nextAc="seek">
              <p:cTn id="49" restart="whenNotActive" fill="hold" evtFilter="cancelBubble" nodeType="interactiveSeq">
                <p:stCondLst>
                  <p:cond evt="onClick" delay="0">
                    <p:tgtEl>
                      <p:spTgt spid="104"/>
                    </p:tgtEl>
                  </p:cond>
                </p:stCondLst>
                <p:endSync evt="end" delay="0">
                  <p:rtn val="all"/>
                </p:endSync>
                <p:childTnLst>
                  <p:par>
                    <p:cTn id="50" fill="hold">
                      <p:stCondLst>
                        <p:cond delay="0"/>
                      </p:stCondLst>
                      <p:childTnLst>
                        <p:par>
                          <p:cTn id="51" fill="hold">
                            <p:stCondLst>
                              <p:cond delay="0"/>
                            </p:stCondLst>
                            <p:childTnLst>
                              <p:par>
                                <p:cTn id="52" presetID="42" presetClass="exit" presetSubtype="0" fill="hold" nodeType="clickEffect">
                                  <p:stCondLst>
                                    <p:cond delay="0"/>
                                  </p:stCondLst>
                                  <p:childTnLst>
                                    <p:animEffect transition="out" filter="fade">
                                      <p:cBhvr>
                                        <p:cTn id="53" dur="1000"/>
                                        <p:tgtEl>
                                          <p:spTgt spid="104"/>
                                        </p:tgtEl>
                                      </p:cBhvr>
                                    </p:animEffect>
                                    <p:anim calcmode="lin" valueType="num">
                                      <p:cBhvr>
                                        <p:cTn id="54" dur="1000"/>
                                        <p:tgtEl>
                                          <p:spTgt spid="104"/>
                                        </p:tgtEl>
                                        <p:attrNameLst>
                                          <p:attrName>ppt_x</p:attrName>
                                        </p:attrNameLst>
                                      </p:cBhvr>
                                      <p:tavLst>
                                        <p:tav tm="0">
                                          <p:val>
                                            <p:strVal val="ppt_x"/>
                                          </p:val>
                                        </p:tav>
                                        <p:tav tm="100000">
                                          <p:val>
                                            <p:strVal val="ppt_x"/>
                                          </p:val>
                                        </p:tav>
                                      </p:tavLst>
                                    </p:anim>
                                    <p:anim calcmode="lin" valueType="num">
                                      <p:cBhvr>
                                        <p:cTn id="55" dur="1000"/>
                                        <p:tgtEl>
                                          <p:spTgt spid="104"/>
                                        </p:tgtEl>
                                        <p:attrNameLst>
                                          <p:attrName>ppt_y</p:attrName>
                                        </p:attrNameLst>
                                      </p:cBhvr>
                                      <p:tavLst>
                                        <p:tav tm="0">
                                          <p:val>
                                            <p:strVal val="ppt_y"/>
                                          </p:val>
                                        </p:tav>
                                        <p:tav tm="100000">
                                          <p:val>
                                            <p:strVal val="ppt_y+.1"/>
                                          </p:val>
                                        </p:tav>
                                      </p:tavLst>
                                    </p:anim>
                                    <p:set>
                                      <p:cBhvr>
                                        <p:cTn id="56" dur="1" fill="hold">
                                          <p:stCondLst>
                                            <p:cond delay="999"/>
                                          </p:stCondLst>
                                        </p:cTn>
                                        <p:tgtEl>
                                          <p:spTgt spid="10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4"/>
                  </p:tgtEl>
                </p:cond>
              </p:nextCondLst>
            </p:seq>
            <p:seq concurrent="1" nextAc="seek">
              <p:cTn id="57" restart="whenNotActive" fill="hold" evtFilter="cancelBubble" nodeType="interactiveSeq">
                <p:stCondLst>
                  <p:cond evt="onClick" delay="0">
                    <p:tgtEl>
                      <p:spTgt spid="105"/>
                    </p:tgtEl>
                  </p:cond>
                </p:stCondLst>
                <p:endSync evt="end" delay="0">
                  <p:rtn val="all"/>
                </p:endSync>
                <p:childTnLst>
                  <p:par>
                    <p:cTn id="58" fill="hold">
                      <p:stCondLst>
                        <p:cond delay="0"/>
                      </p:stCondLst>
                      <p:childTnLst>
                        <p:par>
                          <p:cTn id="59" fill="hold">
                            <p:stCondLst>
                              <p:cond delay="0"/>
                            </p:stCondLst>
                            <p:childTnLst>
                              <p:par>
                                <p:cTn id="60" presetID="42" presetClass="exit" presetSubtype="0" fill="hold" nodeType="clickEffect">
                                  <p:stCondLst>
                                    <p:cond delay="0"/>
                                  </p:stCondLst>
                                  <p:childTnLst>
                                    <p:animEffect transition="out" filter="fade">
                                      <p:cBhvr>
                                        <p:cTn id="61" dur="1000"/>
                                        <p:tgtEl>
                                          <p:spTgt spid="105"/>
                                        </p:tgtEl>
                                      </p:cBhvr>
                                    </p:animEffect>
                                    <p:anim calcmode="lin" valueType="num">
                                      <p:cBhvr>
                                        <p:cTn id="62" dur="1000"/>
                                        <p:tgtEl>
                                          <p:spTgt spid="105"/>
                                        </p:tgtEl>
                                        <p:attrNameLst>
                                          <p:attrName>ppt_x</p:attrName>
                                        </p:attrNameLst>
                                      </p:cBhvr>
                                      <p:tavLst>
                                        <p:tav tm="0">
                                          <p:val>
                                            <p:strVal val="ppt_x"/>
                                          </p:val>
                                        </p:tav>
                                        <p:tav tm="100000">
                                          <p:val>
                                            <p:strVal val="ppt_x"/>
                                          </p:val>
                                        </p:tav>
                                      </p:tavLst>
                                    </p:anim>
                                    <p:anim calcmode="lin" valueType="num">
                                      <p:cBhvr>
                                        <p:cTn id="63" dur="1000"/>
                                        <p:tgtEl>
                                          <p:spTgt spid="105"/>
                                        </p:tgtEl>
                                        <p:attrNameLst>
                                          <p:attrName>ppt_y</p:attrName>
                                        </p:attrNameLst>
                                      </p:cBhvr>
                                      <p:tavLst>
                                        <p:tav tm="0">
                                          <p:val>
                                            <p:strVal val="ppt_y"/>
                                          </p:val>
                                        </p:tav>
                                        <p:tav tm="100000">
                                          <p:val>
                                            <p:strVal val="ppt_y+.1"/>
                                          </p:val>
                                        </p:tav>
                                      </p:tavLst>
                                    </p:anim>
                                    <p:set>
                                      <p:cBhvr>
                                        <p:cTn id="64" dur="1" fill="hold">
                                          <p:stCondLst>
                                            <p:cond delay="999"/>
                                          </p:stCondLst>
                                        </p:cTn>
                                        <p:tgtEl>
                                          <p:spTgt spid="105"/>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5"/>
                  </p:tgtEl>
                </p:cond>
              </p:nextCondLst>
            </p:seq>
            <p:seq concurrent="1" nextAc="seek">
              <p:cTn id="65" restart="whenNotActive" fill="hold" evtFilter="cancelBubble" nodeType="interactiveSeq">
                <p:stCondLst>
                  <p:cond evt="onClick" delay="0">
                    <p:tgtEl>
                      <p:spTgt spid="106"/>
                    </p:tgtEl>
                  </p:cond>
                </p:stCondLst>
                <p:endSync evt="end" delay="0">
                  <p:rtn val="all"/>
                </p:endSync>
                <p:childTnLst>
                  <p:par>
                    <p:cTn id="66" fill="hold">
                      <p:stCondLst>
                        <p:cond delay="0"/>
                      </p:stCondLst>
                      <p:childTnLst>
                        <p:par>
                          <p:cTn id="67" fill="hold">
                            <p:stCondLst>
                              <p:cond delay="0"/>
                            </p:stCondLst>
                            <p:childTnLst>
                              <p:par>
                                <p:cTn id="68" presetID="42" presetClass="exit" presetSubtype="0" fill="hold" nodeType="clickEffect">
                                  <p:stCondLst>
                                    <p:cond delay="0"/>
                                  </p:stCondLst>
                                  <p:childTnLst>
                                    <p:animEffect transition="out" filter="fade">
                                      <p:cBhvr>
                                        <p:cTn id="69" dur="1000"/>
                                        <p:tgtEl>
                                          <p:spTgt spid="106"/>
                                        </p:tgtEl>
                                      </p:cBhvr>
                                    </p:animEffect>
                                    <p:anim calcmode="lin" valueType="num">
                                      <p:cBhvr>
                                        <p:cTn id="70" dur="1000"/>
                                        <p:tgtEl>
                                          <p:spTgt spid="106"/>
                                        </p:tgtEl>
                                        <p:attrNameLst>
                                          <p:attrName>ppt_x</p:attrName>
                                        </p:attrNameLst>
                                      </p:cBhvr>
                                      <p:tavLst>
                                        <p:tav tm="0">
                                          <p:val>
                                            <p:strVal val="ppt_x"/>
                                          </p:val>
                                        </p:tav>
                                        <p:tav tm="100000">
                                          <p:val>
                                            <p:strVal val="ppt_x"/>
                                          </p:val>
                                        </p:tav>
                                      </p:tavLst>
                                    </p:anim>
                                    <p:anim calcmode="lin" valueType="num">
                                      <p:cBhvr>
                                        <p:cTn id="71" dur="1000"/>
                                        <p:tgtEl>
                                          <p:spTgt spid="106"/>
                                        </p:tgtEl>
                                        <p:attrNameLst>
                                          <p:attrName>ppt_y</p:attrName>
                                        </p:attrNameLst>
                                      </p:cBhvr>
                                      <p:tavLst>
                                        <p:tav tm="0">
                                          <p:val>
                                            <p:strVal val="ppt_y"/>
                                          </p:val>
                                        </p:tav>
                                        <p:tav tm="100000">
                                          <p:val>
                                            <p:strVal val="ppt_y+.1"/>
                                          </p:val>
                                        </p:tav>
                                      </p:tavLst>
                                    </p:anim>
                                    <p:set>
                                      <p:cBhvr>
                                        <p:cTn id="72" dur="1" fill="hold">
                                          <p:stCondLst>
                                            <p:cond delay="999"/>
                                          </p:stCondLst>
                                        </p:cTn>
                                        <p:tgtEl>
                                          <p:spTgt spid="106"/>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6"/>
                  </p:tgtEl>
                </p:cond>
              </p:nextCondLst>
            </p:seq>
            <p:seq concurrent="1" nextAc="seek">
              <p:cTn id="73" restart="whenNotActive" fill="hold" evtFilter="cancelBubble" nodeType="interactiveSeq">
                <p:stCondLst>
                  <p:cond evt="onClick" delay="0">
                    <p:tgtEl>
                      <p:spTgt spid="107"/>
                    </p:tgtEl>
                  </p:cond>
                </p:stCondLst>
                <p:endSync evt="end" delay="0">
                  <p:rtn val="all"/>
                </p:endSync>
                <p:childTnLst>
                  <p:par>
                    <p:cTn id="74" fill="hold">
                      <p:stCondLst>
                        <p:cond delay="0"/>
                      </p:stCondLst>
                      <p:childTnLst>
                        <p:par>
                          <p:cTn id="75" fill="hold">
                            <p:stCondLst>
                              <p:cond delay="0"/>
                            </p:stCondLst>
                            <p:childTnLst>
                              <p:par>
                                <p:cTn id="76" presetID="42" presetClass="exit" presetSubtype="0" fill="hold" nodeType="clickEffect">
                                  <p:stCondLst>
                                    <p:cond delay="0"/>
                                  </p:stCondLst>
                                  <p:childTnLst>
                                    <p:animEffect transition="out" filter="fade">
                                      <p:cBhvr>
                                        <p:cTn id="77" dur="1000"/>
                                        <p:tgtEl>
                                          <p:spTgt spid="107"/>
                                        </p:tgtEl>
                                      </p:cBhvr>
                                    </p:animEffect>
                                    <p:anim calcmode="lin" valueType="num">
                                      <p:cBhvr>
                                        <p:cTn id="78" dur="1000"/>
                                        <p:tgtEl>
                                          <p:spTgt spid="107"/>
                                        </p:tgtEl>
                                        <p:attrNameLst>
                                          <p:attrName>ppt_x</p:attrName>
                                        </p:attrNameLst>
                                      </p:cBhvr>
                                      <p:tavLst>
                                        <p:tav tm="0">
                                          <p:val>
                                            <p:strVal val="ppt_x"/>
                                          </p:val>
                                        </p:tav>
                                        <p:tav tm="100000">
                                          <p:val>
                                            <p:strVal val="ppt_x"/>
                                          </p:val>
                                        </p:tav>
                                      </p:tavLst>
                                    </p:anim>
                                    <p:anim calcmode="lin" valueType="num">
                                      <p:cBhvr>
                                        <p:cTn id="79" dur="1000"/>
                                        <p:tgtEl>
                                          <p:spTgt spid="107"/>
                                        </p:tgtEl>
                                        <p:attrNameLst>
                                          <p:attrName>ppt_y</p:attrName>
                                        </p:attrNameLst>
                                      </p:cBhvr>
                                      <p:tavLst>
                                        <p:tav tm="0">
                                          <p:val>
                                            <p:strVal val="ppt_y"/>
                                          </p:val>
                                        </p:tav>
                                        <p:tav tm="100000">
                                          <p:val>
                                            <p:strVal val="ppt_y+.1"/>
                                          </p:val>
                                        </p:tav>
                                      </p:tavLst>
                                    </p:anim>
                                    <p:set>
                                      <p:cBhvr>
                                        <p:cTn id="80" dur="1" fill="hold">
                                          <p:stCondLst>
                                            <p:cond delay="999"/>
                                          </p:stCondLst>
                                        </p:cTn>
                                        <p:tgtEl>
                                          <p:spTgt spid="107"/>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7"/>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âu hỏi">
            <a:extLst>
              <a:ext uri="{FF2B5EF4-FFF2-40B4-BE49-F238E27FC236}">
                <a16:creationId xmlns:a16="http://schemas.microsoft.com/office/drawing/2014/main" id="{1AB69979-1D5C-6D4F-6590-E0650E70A5B4}"/>
              </a:ext>
            </a:extLst>
          </p:cNvPr>
          <p:cNvSpPr/>
          <p:nvPr/>
        </p:nvSpPr>
        <p:spPr>
          <a:xfrm>
            <a:off x="645414" y="403856"/>
            <a:ext cx="16992600" cy="15484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50000"/>
              </a:lnSpc>
              <a:spcBef>
                <a:spcPts val="0"/>
              </a:spcBef>
              <a:spcAft>
                <a:spcPts val="0"/>
              </a:spcAft>
              <a:buClrTx/>
              <a:buSzTx/>
              <a:buFontTx/>
              <a:buNone/>
              <a:tabLst/>
              <a:defRPr/>
            </a:pPr>
            <a:endParaRPr kumimoji="0" lang="en-US" sz="40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13716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Câu hỏi </a:t>
            </a:r>
            <a:r>
              <a:rPr kumimoji="0" lang="en-US" sz="40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a:t>
            </a:r>
            <a:r>
              <a:rPr kumimoji="0" lang="en-US" sz="4000" b="1" i="0" u="none" strike="noStrike" kern="1200" cap="none" spc="0" normalizeH="0" baseline="0" noProof="1">
                <a:ln>
                  <a:noFill/>
                </a:ln>
                <a:solidFill>
                  <a:prstClr val="black"/>
                </a:solidFill>
                <a:effectLst/>
                <a:uLnTx/>
                <a:uFillTx/>
                <a:latin typeface="Calibri" panose="020F0502020204030204"/>
                <a:ea typeface="+mn-ea"/>
                <a:cs typeface="Arial" panose="020B0604020202020204" pitchFamily="34" charset="0"/>
              </a:rPr>
              <a:t> </a:t>
            </a:r>
            <a:r>
              <a:rPr lang="en-US" sz="4000" dirty="0">
                <a:solidFill>
                  <a:prstClr val="black"/>
                </a:solidFill>
                <a:latin typeface="Arial" panose="020B0604020202020204" pitchFamily="34" charset="0"/>
                <a:cs typeface="Arial" panose="020B0604020202020204" pitchFamily="34" charset="0"/>
              </a:rPr>
              <a:t>Khi </a:t>
            </a:r>
            <a:r>
              <a:rPr lang="en-US" sz="4000" dirty="0" err="1">
                <a:solidFill>
                  <a:prstClr val="black"/>
                </a:solidFill>
                <a:latin typeface="Arial" panose="020B0604020202020204" pitchFamily="34" charset="0"/>
                <a:cs typeface="Arial" panose="020B0604020202020204" pitchFamily="34" charset="0"/>
              </a:rPr>
              <a:t>nói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về</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sinh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trưởng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thứ</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cấp</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phát</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biểu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nào</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sau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đây</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đúng</a:t>
            </a:r>
            <a:r>
              <a:rPr lang="en-US" sz="4000" dirty="0">
                <a:solidFill>
                  <a:prstClr val="black"/>
                </a:solidFill>
                <a:latin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endParaRPr>
          </a:p>
          <a:p>
            <a:pPr marL="0" marR="0" lvl="0" indent="0" algn="ctr" defTabSz="1371600" rtl="0" eaLnBrk="1" fontAlgn="auto" latinLnBrk="0" hangingPunct="1">
              <a:lnSpc>
                <a:spcPct val="150000"/>
              </a:lnSpc>
              <a:spcBef>
                <a:spcPts val="0"/>
              </a:spcBef>
              <a:spcAft>
                <a:spcPts val="0"/>
              </a:spcAft>
              <a:buClrTx/>
              <a:buSzTx/>
              <a:buFontTx/>
              <a:buNone/>
              <a:tabLst/>
              <a:defRPr/>
            </a:pPr>
            <a:endParaRPr kumimoji="0" lang="vi-VN" sz="40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Đáp án đúng">
            <a:extLst>
              <a:ext uri="{FF2B5EF4-FFF2-40B4-BE49-F238E27FC236}">
                <a16:creationId xmlns:a16="http://schemas.microsoft.com/office/drawing/2014/main" id="{2FB644CA-CB55-3594-B5C2-C9F8A867CDF0}"/>
              </a:ext>
            </a:extLst>
          </p:cNvPr>
          <p:cNvSpPr/>
          <p:nvPr/>
        </p:nvSpPr>
        <p:spPr>
          <a:xfrm>
            <a:off x="1622854" y="2356333"/>
            <a:ext cx="14531545" cy="11658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 Sinh trưởng</a:t>
            </a:r>
            <a:r>
              <a:rPr kumimoji="0" lang="en-US" sz="36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rPr>
              <a:t> thứ cấp là sự gia tăng về chiều dài của cơ thể thực vật</a:t>
            </a:r>
            <a:endParaRPr kumimoji="0" lang="vi-VN"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1622853" y="3912802"/>
            <a:ext cx="14531545" cy="11658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Sinh</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trưởng</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thứ</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cấp</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do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mô</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phân</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sinh</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bên</a:t>
            </a:r>
            <a:endParaRPr kumimoji="0" lang="vi-VN"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1643624" y="7046946"/>
            <a:ext cx="14531545" cy="12983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Sinh</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trưởng</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thứ</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cấp</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thực</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một</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lá</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mầm</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pic>
        <p:nvPicPr>
          <p:cNvPr id="14" name="Picture 27">
            <a:extLst>
              <a:ext uri="{FF2B5EF4-FFF2-40B4-BE49-F238E27FC236}">
                <a16:creationId xmlns:a16="http://schemas.microsoft.com/office/drawing/2014/main" id="{5B56948F-3406-0063-17CE-FC0D6F12320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86" y="8174183"/>
            <a:ext cx="2780024" cy="2112818"/>
          </a:xfrm>
          <a:prstGeom prst="rect">
            <a:avLst/>
          </a:prstGeom>
        </p:spPr>
      </p:pic>
      <p:pic>
        <p:nvPicPr>
          <p:cNvPr id="15" name="Picture 14">
            <a:hlinkClick r:id="rId9" action="ppaction://hlinksldjump"/>
            <a:extLst>
              <a:ext uri="{FF2B5EF4-FFF2-40B4-BE49-F238E27FC236}">
                <a16:creationId xmlns:a16="http://schemas.microsoft.com/office/drawing/2014/main" id="{8CA887E8-C4D1-31FB-D2FB-3569746D5AFF}"/>
              </a:ext>
            </a:extLst>
          </p:cNvPr>
          <p:cNvPicPr>
            <a:picLocks noChangeAspect="1"/>
          </p:cNvPicPr>
          <p:nvPr/>
        </p:nvPicPr>
        <p:blipFill>
          <a:blip r:embed="rId10"/>
          <a:stretch>
            <a:fillRect/>
          </a:stretch>
        </p:blipFill>
        <p:spPr>
          <a:xfrm>
            <a:off x="15676406" y="8387084"/>
            <a:ext cx="2607023" cy="1833686"/>
          </a:xfrm>
          <a:prstGeom prst="rect">
            <a:avLst/>
          </a:prstGeom>
        </p:spPr>
      </p:pic>
      <p:sp>
        <p:nvSpPr>
          <p:cNvPr id="20" name="Đáp án sai 2">
            <a:extLst>
              <a:ext uri="{FF2B5EF4-FFF2-40B4-BE49-F238E27FC236}">
                <a16:creationId xmlns:a16="http://schemas.microsoft.com/office/drawing/2014/main" id="{E6A889FC-D3A7-FA7C-0DE3-0EA076B22F62}"/>
              </a:ext>
            </a:extLst>
          </p:cNvPr>
          <p:cNvSpPr/>
          <p:nvPr/>
        </p:nvSpPr>
        <p:spPr>
          <a:xfrm>
            <a:off x="1643624" y="5417650"/>
            <a:ext cx="14531545" cy="12581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50000"/>
              </a:lnSpc>
              <a:spcBef>
                <a:spcPts val="0"/>
              </a:spcBef>
              <a:spcAft>
                <a:spcPts val="0"/>
              </a:spcAft>
              <a:buClrTx/>
              <a:buSzTx/>
              <a:buFontTx/>
              <a:buNone/>
              <a:tabLst/>
              <a:defRPr/>
            </a:pPr>
            <a:endParaRPr kumimoji="0" lang="en-US"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Sinh</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trưởng</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thứ</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cấp</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tất</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cả</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loài</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thực</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hạt</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kín</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1371600" rtl="0" eaLnBrk="1" fontAlgn="auto" latinLnBrk="0" hangingPunct="1">
              <a:lnSpc>
                <a:spcPct val="150000"/>
              </a:lnSpc>
              <a:spcBef>
                <a:spcPts val="0"/>
              </a:spcBef>
              <a:spcAft>
                <a:spcPts val="0"/>
              </a:spcAft>
              <a:buClrTx/>
              <a:buSzTx/>
              <a:buFontTx/>
              <a:buNone/>
              <a:tabLst/>
              <a:defRPr/>
            </a:pPr>
            <a:endParaRPr kumimoji="0" lang="vi-VN"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Đáp án đúng">
            <a:extLst>
              <a:ext uri="{FF2B5EF4-FFF2-40B4-BE49-F238E27FC236}">
                <a16:creationId xmlns:a16="http://schemas.microsoft.com/office/drawing/2014/main" id="{73F5B725-A6FC-F5A2-F2A4-6047B0B0A3CC}"/>
              </a:ext>
            </a:extLst>
          </p:cNvPr>
          <p:cNvSpPr/>
          <p:nvPr/>
        </p:nvSpPr>
        <p:spPr>
          <a:xfrm>
            <a:off x="1664398" y="3926187"/>
            <a:ext cx="14490000" cy="1120343"/>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 </a:t>
            </a:r>
            <a:r>
              <a:rPr lang="en-US" sz="3600" b="1" dirty="0" err="1">
                <a:solidFill>
                  <a:prstClr val="black"/>
                </a:solidFill>
                <a:latin typeface="Arial" panose="020B0604020202020204" pitchFamily="34" charset="0"/>
                <a:cs typeface="Arial" panose="020B0604020202020204" pitchFamily="34" charset="0"/>
              </a:rPr>
              <a:t>Sinh</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trưởng</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thứ</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cấp</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là</a:t>
            </a:r>
            <a:r>
              <a:rPr lang="en-US" sz="3600" b="1" dirty="0">
                <a:solidFill>
                  <a:prstClr val="black"/>
                </a:solidFill>
                <a:latin typeface="Arial" panose="020B0604020202020204" pitchFamily="34" charset="0"/>
                <a:cs typeface="Arial" panose="020B0604020202020204" pitchFamily="34" charset="0"/>
              </a:rPr>
              <a:t> do </a:t>
            </a:r>
            <a:r>
              <a:rPr lang="en-US" sz="3600" b="1" dirty="0" err="1">
                <a:solidFill>
                  <a:prstClr val="black"/>
                </a:solidFill>
                <a:latin typeface="Arial" panose="020B0604020202020204" pitchFamily="34" charset="0"/>
                <a:cs typeface="Arial" panose="020B0604020202020204" pitchFamily="34" charset="0"/>
              </a:rPr>
              <a:t>hoạt</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động</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của</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mô</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phân</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sinh</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bên</a:t>
            </a:r>
            <a:r>
              <a:rPr lang="en-US" sz="3600" b="1" dirty="0">
                <a:solidFill>
                  <a:prstClr val="black"/>
                </a:solidFill>
                <a:latin typeface="Arial" panose="020B0604020202020204" pitchFamily="34" charset="0"/>
                <a:cs typeface="Arial" panose="020B0604020202020204" pitchFamily="34" charset="0"/>
              </a:rPr>
              <a:t>.</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76541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1" grpId="0" animBg="1"/>
      <p:bldP spid="20"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38379">
            <a:off x="-51407" y="6915812"/>
            <a:ext cx="1728807" cy="3245200"/>
          </a:xfrm>
          <a:prstGeom prst="rect">
            <a:avLst/>
          </a:prstGeom>
        </p:spPr>
      </p:pic>
      <p:pic>
        <p:nvPicPr>
          <p:cNvPr id="15" name="Picture 11">
            <a:extLst>
              <a:ext uri="{FF2B5EF4-FFF2-40B4-BE49-F238E27FC236}">
                <a16:creationId xmlns:a16="http://schemas.microsoft.com/office/drawing/2014/main" id="{E38D99DF-4B15-4A7B-8AC7-8FA4F11A10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598" y="-2358031"/>
            <a:ext cx="609600" cy="619741"/>
          </a:xfrm>
          <a:prstGeom prst="rect">
            <a:avLst/>
          </a:prstGeom>
        </p:spPr>
      </p:pic>
      <p:pic>
        <p:nvPicPr>
          <p:cNvPr id="6" name="Picture 5">
            <a:extLst>
              <a:ext uri="{FF2B5EF4-FFF2-40B4-BE49-F238E27FC236}">
                <a16:creationId xmlns:a16="http://schemas.microsoft.com/office/drawing/2014/main" id="{3211A136-CCBD-4450-882F-35245C360AC0}"/>
              </a:ext>
            </a:extLst>
          </p:cNvPr>
          <p:cNvPicPr>
            <a:picLocks noChangeAspect="1"/>
          </p:cNvPicPr>
          <p:nvPr/>
        </p:nvPicPr>
        <p:blipFill>
          <a:blip r:embed="rId6"/>
          <a:srcRect/>
          <a:stretch>
            <a:fillRect/>
          </a:stretch>
        </p:blipFill>
        <p:spPr>
          <a:xfrm>
            <a:off x="1670402" y="4951401"/>
            <a:ext cx="3343922" cy="5382568"/>
          </a:xfrm>
          <a:prstGeom prst="rect">
            <a:avLst/>
          </a:prstGeom>
        </p:spPr>
      </p:pic>
      <p:pic>
        <p:nvPicPr>
          <p:cNvPr id="7" name="Picture 5">
            <a:extLst>
              <a:ext uri="{FF2B5EF4-FFF2-40B4-BE49-F238E27FC236}">
                <a16:creationId xmlns:a16="http://schemas.microsoft.com/office/drawing/2014/main" id="{983DB47E-9A25-4D4E-8D86-8EB3373C1E6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659561" y="942525"/>
            <a:ext cx="12165569" cy="6660185"/>
          </a:xfrm>
          <a:prstGeom prst="rect">
            <a:avLst/>
          </a:prstGeom>
        </p:spPr>
      </p:pic>
      <p:sp>
        <p:nvSpPr>
          <p:cNvPr id="8" name="TextBox 7">
            <a:extLst>
              <a:ext uri="{FF2B5EF4-FFF2-40B4-BE49-F238E27FC236}">
                <a16:creationId xmlns:a16="http://schemas.microsoft.com/office/drawing/2014/main" id="{1739BEDB-B1F4-40D3-A27C-25F36FE9AB0E}"/>
              </a:ext>
            </a:extLst>
          </p:cNvPr>
          <p:cNvSpPr txBox="1"/>
          <p:nvPr/>
        </p:nvSpPr>
        <p:spPr>
          <a:xfrm>
            <a:off x="6435218" y="2942351"/>
            <a:ext cx="9033382" cy="2482667"/>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3600" b="1" i="1" dirty="0">
                <a:solidFill>
                  <a:schemeClr val="accent5">
                    <a:lumMod val="50000"/>
                  </a:schemeClr>
                </a:solidFill>
                <a:effectLst/>
                <a:ea typeface="Times New Roman" panose="02020603050405020304" pitchFamily="18" charset="0"/>
              </a:rPr>
              <a:t>Sự thay đổi từ cây quýt non thành cây quýt trưởng thành được gọi là gì? </a:t>
            </a:r>
            <a:endParaRPr lang="en-US" sz="3600" b="1" i="1" dirty="0">
              <a:solidFill>
                <a:schemeClr val="accent5">
                  <a:lumMod val="50000"/>
                </a:schemeClr>
              </a:solidFill>
              <a:effectLst/>
              <a:ea typeface="Times New Roman" panose="02020603050405020304" pitchFamily="18" charset="0"/>
            </a:endParaRPr>
          </a:p>
          <a:p>
            <a:pPr marL="342900" indent="-342900" algn="just">
              <a:lnSpc>
                <a:spcPct val="150000"/>
              </a:lnSpc>
              <a:buFont typeface="Wingdings" panose="05000000000000000000" pitchFamily="2" charset="2"/>
              <a:buChar char="§"/>
            </a:pPr>
            <a:r>
              <a:rPr lang="vi-VN" sz="3600" b="1" i="1" dirty="0">
                <a:solidFill>
                  <a:schemeClr val="accent5">
                    <a:lumMod val="50000"/>
                  </a:schemeClr>
                </a:solidFill>
                <a:effectLst/>
                <a:ea typeface="Times New Roman" panose="02020603050405020304" pitchFamily="18" charset="0"/>
              </a:rPr>
              <a:t>Quá trình đó diễn ra như thế nào?</a:t>
            </a:r>
            <a:endParaRPr lang="en-US" sz="3600" b="1" dirty="0">
              <a:solidFill>
                <a:schemeClr val="accent5">
                  <a:lumMod val="50000"/>
                </a:schemeClr>
              </a:solidFill>
              <a:effectLst/>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âu hỏi">
            <a:extLst>
              <a:ext uri="{FF2B5EF4-FFF2-40B4-BE49-F238E27FC236}">
                <a16:creationId xmlns:a16="http://schemas.microsoft.com/office/drawing/2014/main" id="{1AB69979-1D5C-6D4F-6590-E0650E70A5B4}"/>
              </a:ext>
            </a:extLst>
          </p:cNvPr>
          <p:cNvSpPr/>
          <p:nvPr/>
        </p:nvSpPr>
        <p:spPr>
          <a:xfrm>
            <a:off x="914400" y="1018711"/>
            <a:ext cx="17072264" cy="11512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Câu hỏi </a:t>
            </a:r>
            <a:r>
              <a:rPr kumimoji="0" lang="en-US" sz="40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4000" b="1" i="0" u="none" strike="noStrike" kern="1200" cap="none" spc="0" normalizeH="0" baseline="0" noProof="1">
                <a:ln>
                  <a:noFill/>
                </a:ln>
                <a:solidFill>
                  <a:prstClr val="black"/>
                </a:solidFill>
                <a:effectLst/>
                <a:uLnTx/>
                <a:uFillTx/>
                <a:latin typeface="Calibri" panose="020F0502020204030204"/>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Loại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mô</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sinh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nào</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cây</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một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lá</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mầm</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10172400" y="3390430"/>
            <a:ext cx="6191901" cy="1291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 Mô</a:t>
            </a:r>
            <a:r>
              <a:rPr kumimoji="0" lang="en-US" sz="40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rPr>
              <a:t> phân sinh đỉnh cây</a:t>
            </a:r>
            <a:endParaRPr kumimoji="0" lang="vi-VN"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1847081" y="5754529"/>
            <a:ext cx="5867028" cy="12258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 Mô</a:t>
            </a:r>
            <a:r>
              <a:rPr kumimoji="0" lang="en-US" sz="40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rPr>
              <a:t> phân sinh lóng</a:t>
            </a:r>
            <a:endParaRPr kumimoji="0" lang="vi-VN"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10174459" y="5715187"/>
            <a:ext cx="6191901" cy="1291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 Mô</a:t>
            </a:r>
            <a:r>
              <a:rPr kumimoji="0" lang="en-US" sz="40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rPr>
              <a:t> phân sinh đỉnh rễ</a:t>
            </a:r>
            <a:endParaRPr kumimoji="0" lang="vi-VN"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pic>
        <p:nvPicPr>
          <p:cNvPr id="14" name="Picture 27">
            <a:extLst>
              <a:ext uri="{FF2B5EF4-FFF2-40B4-BE49-F238E27FC236}">
                <a16:creationId xmlns:a16="http://schemas.microsoft.com/office/drawing/2014/main" id="{11BB9100-C4D0-5C15-D5DF-538AB5813C2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86" y="8174183"/>
            <a:ext cx="2780024" cy="2112818"/>
          </a:xfrm>
          <a:prstGeom prst="rect">
            <a:avLst/>
          </a:prstGeom>
        </p:spPr>
      </p:pic>
      <p:pic>
        <p:nvPicPr>
          <p:cNvPr id="15" name="Picture 14">
            <a:hlinkClick r:id="rId9" action="ppaction://hlinksldjump"/>
            <a:extLst>
              <a:ext uri="{FF2B5EF4-FFF2-40B4-BE49-F238E27FC236}">
                <a16:creationId xmlns:a16="http://schemas.microsoft.com/office/drawing/2014/main" id="{5972F006-448B-76AB-4F16-32DD34898357}"/>
              </a:ext>
            </a:extLst>
          </p:cNvPr>
          <p:cNvPicPr>
            <a:picLocks noChangeAspect="1"/>
          </p:cNvPicPr>
          <p:nvPr/>
        </p:nvPicPr>
        <p:blipFill>
          <a:blip r:embed="rId10"/>
          <a:stretch>
            <a:fillRect/>
          </a:stretch>
        </p:blipFill>
        <p:spPr>
          <a:xfrm>
            <a:off x="15676406" y="8387084"/>
            <a:ext cx="2607023" cy="1833686"/>
          </a:xfrm>
          <a:prstGeom prst="rect">
            <a:avLst/>
          </a:prstGeom>
        </p:spPr>
      </p:pic>
      <p:sp>
        <p:nvSpPr>
          <p:cNvPr id="18" name="Đáp án đúng">
            <a:extLst>
              <a:ext uri="{FF2B5EF4-FFF2-40B4-BE49-F238E27FC236}">
                <a16:creationId xmlns:a16="http://schemas.microsoft.com/office/drawing/2014/main" id="{2FB644CA-CB55-3594-B5C2-C9F8A867CDF0}"/>
              </a:ext>
            </a:extLst>
          </p:cNvPr>
          <p:cNvSpPr/>
          <p:nvPr/>
        </p:nvSpPr>
        <p:spPr>
          <a:xfrm>
            <a:off x="1923699" y="3352689"/>
            <a:ext cx="5817183" cy="1291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 Mô</a:t>
            </a:r>
            <a:r>
              <a:rPr kumimoji="0" lang="en-US" sz="40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rPr>
              <a:t> phân sinh bên</a:t>
            </a:r>
            <a:endParaRPr kumimoji="0" lang="vi-VN"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Đáp án đúng">
            <a:extLst>
              <a:ext uri="{FF2B5EF4-FFF2-40B4-BE49-F238E27FC236}">
                <a16:creationId xmlns:a16="http://schemas.microsoft.com/office/drawing/2014/main" id="{73F5B725-A6FC-F5A2-F2A4-6047B0B0A3CC}"/>
              </a:ext>
            </a:extLst>
          </p:cNvPr>
          <p:cNvSpPr/>
          <p:nvPr/>
        </p:nvSpPr>
        <p:spPr>
          <a:xfrm>
            <a:off x="1921640" y="3382419"/>
            <a:ext cx="5794529" cy="1264922"/>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 Mô</a:t>
            </a:r>
            <a:r>
              <a:rPr kumimoji="0" lang="en-US" sz="4000" b="1"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rPr>
              <a:t> phân sinh bên</a:t>
            </a:r>
            <a:endParaRPr kumimoji="0" lang="vi-VN" sz="40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273867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9" grpId="0" animBg="1"/>
      <p:bldP spid="20" grpId="0" animBg="1"/>
      <p:bldP spid="21" grpId="0" animBg="1"/>
      <p:bldP spid="18" grpId="0" animBg="1"/>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5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5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Câu hỏi">
            <a:extLst>
              <a:ext uri="{FF2B5EF4-FFF2-40B4-BE49-F238E27FC236}">
                <a16:creationId xmlns:a16="http://schemas.microsoft.com/office/drawing/2014/main" id="{1AB69979-1D5C-6D4F-6590-E0650E70A5B4}"/>
              </a:ext>
            </a:extLst>
          </p:cNvPr>
          <p:cNvSpPr/>
          <p:nvPr/>
        </p:nvSpPr>
        <p:spPr>
          <a:xfrm>
            <a:off x="1960352" y="811405"/>
            <a:ext cx="14644256" cy="10234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Câu hỏi </a:t>
            </a:r>
            <a:r>
              <a:rPr kumimoji="0" lang="en-US" sz="40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3</a:t>
            </a: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Phát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nói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về</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mạch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rây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8" name="Đáp án đúng">
            <a:extLst>
              <a:ext uri="{FF2B5EF4-FFF2-40B4-BE49-F238E27FC236}">
                <a16:creationId xmlns:a16="http://schemas.microsoft.com/office/drawing/2014/main" id="{2FB644CA-CB55-3594-B5C2-C9F8A867CDF0}"/>
              </a:ext>
            </a:extLst>
          </p:cNvPr>
          <p:cNvSpPr/>
          <p:nvPr/>
        </p:nvSpPr>
        <p:spPr>
          <a:xfrm>
            <a:off x="2179891" y="3175267"/>
            <a:ext cx="5834169" cy="16837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Giai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đoạn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nảy</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mầm</a:t>
            </a:r>
            <a:endParaRPr kumimoji="0" lang="vi-VN"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2212843" y="5427961"/>
            <a:ext cx="5770324" cy="18080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Giai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đoạn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mọc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lá</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sinh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trưởng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mạch</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10394589" y="3310720"/>
            <a:ext cx="6299774" cy="15483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Giai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đoạn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ra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hoa</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10436441" y="5460273"/>
            <a:ext cx="6299774" cy="17972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Giai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đoạn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tạo</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quả</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chín</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
        <p:nvSpPr>
          <p:cNvPr id="16" name="Đáp án đúng">
            <a:extLst>
              <a:ext uri="{FF2B5EF4-FFF2-40B4-BE49-F238E27FC236}">
                <a16:creationId xmlns:a16="http://schemas.microsoft.com/office/drawing/2014/main" id="{73F5B725-A6FC-F5A2-F2A4-6047B0B0A3CC}"/>
              </a:ext>
            </a:extLst>
          </p:cNvPr>
          <p:cNvSpPr/>
          <p:nvPr/>
        </p:nvSpPr>
        <p:spPr>
          <a:xfrm>
            <a:off x="2148998" y="3180839"/>
            <a:ext cx="5834169" cy="1678199"/>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Giai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đoạn</a:t>
            </a:r>
            <a:r>
              <a:rPr kumimoji="0" lang="en-US" sz="4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nảy</a:t>
            </a:r>
            <a:r>
              <a:rPr kumimoji="0" lang="en-US" sz="4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mầm</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4" name="Picture 27">
            <a:extLst>
              <a:ext uri="{FF2B5EF4-FFF2-40B4-BE49-F238E27FC236}">
                <a16:creationId xmlns:a16="http://schemas.microsoft.com/office/drawing/2014/main" id="{EFAB49F1-3BF0-1AF1-10F8-CF194CEE27A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86" y="8174183"/>
            <a:ext cx="2780024" cy="2112818"/>
          </a:xfrm>
          <a:prstGeom prst="rect">
            <a:avLst/>
          </a:prstGeom>
        </p:spPr>
      </p:pic>
      <p:pic>
        <p:nvPicPr>
          <p:cNvPr id="15" name="Picture 14">
            <a:hlinkClick r:id="rId9" action="ppaction://hlinksldjump"/>
            <a:extLst>
              <a:ext uri="{FF2B5EF4-FFF2-40B4-BE49-F238E27FC236}">
                <a16:creationId xmlns:a16="http://schemas.microsoft.com/office/drawing/2014/main" id="{77C95628-BA17-3538-E674-C23A669F5154}"/>
              </a:ext>
            </a:extLst>
          </p:cNvPr>
          <p:cNvPicPr>
            <a:picLocks noChangeAspect="1"/>
          </p:cNvPicPr>
          <p:nvPr/>
        </p:nvPicPr>
        <p:blipFill>
          <a:blip r:embed="rId10"/>
          <a:stretch>
            <a:fillRect/>
          </a:stretch>
        </p:blipFill>
        <p:spPr>
          <a:xfrm>
            <a:off x="15676406" y="8387084"/>
            <a:ext cx="2607023" cy="1833686"/>
          </a:xfrm>
          <a:prstGeom prst="rect">
            <a:avLst/>
          </a:prstGeom>
        </p:spPr>
      </p:pic>
    </p:spTree>
    <p:extLst>
      <p:ext uri="{BB962C8B-B14F-4D97-AF65-F5344CB8AC3E}">
        <p14:creationId xmlns:p14="http://schemas.microsoft.com/office/powerpoint/2010/main" val="39120263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Câu hỏi">
            <a:extLst>
              <a:ext uri="{FF2B5EF4-FFF2-40B4-BE49-F238E27FC236}">
                <a16:creationId xmlns:a16="http://schemas.microsoft.com/office/drawing/2014/main" id="{1AB69979-1D5C-6D4F-6590-E0650E70A5B4}"/>
              </a:ext>
            </a:extLst>
          </p:cNvPr>
          <p:cNvSpPr/>
          <p:nvPr/>
        </p:nvSpPr>
        <p:spPr>
          <a:xfrm>
            <a:off x="1821872" y="706301"/>
            <a:ext cx="14644256" cy="22273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Câu hỏi </a:t>
            </a:r>
            <a:r>
              <a:rPr kumimoji="0" lang="en-US" sz="40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4</a:t>
            </a: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sản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xuất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nông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nghiệp</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người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ta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nhổ</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mạ</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lê</a:t>
            </a:r>
            <a:r>
              <a:rPr lang="en-US" sz="4000" dirty="0">
                <a:solidFill>
                  <a:prstClr val="black"/>
                </a:solidFill>
                <a:latin typeface="Arial" panose="020B0604020202020204" pitchFamily="34" charset="0"/>
                <a:cs typeface="Arial" panose="020B0604020202020204" pitchFamily="34" charset="0"/>
              </a:rPr>
              <a:t>n </a:t>
            </a:r>
            <a:r>
              <a:rPr lang="en-US" sz="4000" dirty="0" err="1">
                <a:solidFill>
                  <a:prstClr val="black"/>
                </a:solidFill>
                <a:latin typeface="Arial" panose="020B0604020202020204" pitchFamily="34" charset="0"/>
                <a:cs typeface="Arial" panose="020B0604020202020204" pitchFamily="34" charset="0"/>
              </a:rPr>
              <a:t>rồi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cấy</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nhằm</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mục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đích</a:t>
            </a:r>
            <a:r>
              <a:rPr lang="en-US" sz="4000" dirty="0">
                <a:solidFill>
                  <a:prstClr val="black"/>
                </a:solidFill>
                <a:latin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Đáp án đúng">
            <a:extLst>
              <a:ext uri="{FF2B5EF4-FFF2-40B4-BE49-F238E27FC236}">
                <a16:creationId xmlns:a16="http://schemas.microsoft.com/office/drawing/2014/main" id="{2FB644CA-CB55-3594-B5C2-C9F8A867CDF0}"/>
              </a:ext>
            </a:extLst>
          </p:cNvPr>
          <p:cNvSpPr/>
          <p:nvPr/>
        </p:nvSpPr>
        <p:spPr>
          <a:xfrm>
            <a:off x="1821872" y="3621133"/>
            <a:ext cx="6802584" cy="22582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30000"/>
              </a:lnSpc>
              <a:spcBef>
                <a:spcPts val="0"/>
              </a:spcBef>
              <a:spcAft>
                <a:spcPts val="0"/>
              </a:spcAft>
              <a:buClrTx/>
              <a:buSzTx/>
              <a:buFontTx/>
              <a:buNone/>
              <a:tabLst/>
              <a:defRPr/>
            </a:pPr>
            <a:r>
              <a:rPr kumimoji="0" lang="en-US" sz="3600" b="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 </a:t>
            </a:r>
            <a:r>
              <a:rPr kumimoji="0" lang="en-US" sz="3600" b="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Giúp</a:t>
            </a:r>
            <a:r>
              <a:rPr kumimoji="0" lang="en-US" sz="3600" b="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cây</a:t>
            </a:r>
            <a:r>
              <a:rPr kumimoji="0" lang="en-US" sz="3600" b="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lúa</a:t>
            </a:r>
            <a:r>
              <a:rPr kumimoji="0" lang="en-US" sz="3600" b="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đẻ</a:t>
            </a:r>
            <a:r>
              <a:rPr kumimoji="0" lang="en-US" sz="3600" b="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nhánh</a:t>
            </a:r>
            <a:r>
              <a:rPr kumimoji="0" lang="en-US" sz="3600" b="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tốt</a:t>
            </a:r>
            <a:endParaRPr kumimoji="0" lang="vi-VN" sz="3600" b="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1821872" y="6104276"/>
            <a:ext cx="7038111" cy="22273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30000"/>
              </a:lnSpc>
              <a:spcBef>
                <a:spcPts val="0"/>
              </a:spcBef>
              <a:spcAft>
                <a:spcPts val="0"/>
              </a:spcAft>
              <a:buClrTx/>
              <a:buSzTx/>
              <a:buFontTx/>
              <a:buNone/>
              <a:tabLst/>
              <a:defRPr/>
            </a:pPr>
            <a:r>
              <a:rPr kumimoji="0" lang="en-US" sz="3600" b="0"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Làm</a:t>
            </a:r>
            <a:r>
              <a:rPr kumimoji="0" lang="en-US" sz="36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đứt</a:t>
            </a:r>
            <a:r>
              <a:rPr kumimoji="0" lang="en-US" sz="36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đỉnh</a:t>
            </a:r>
            <a:r>
              <a:rPr kumimoji="0" lang="en-US" sz="36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rễ</a:t>
            </a:r>
            <a:r>
              <a:rPr kumimoji="0" lang="en-US" sz="36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giúp</a:t>
            </a:r>
            <a:r>
              <a:rPr kumimoji="0" lang="en-US" sz="36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bộ</a:t>
            </a:r>
            <a:r>
              <a:rPr kumimoji="0" lang="en-US" sz="36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rễ</a:t>
            </a:r>
            <a:r>
              <a:rPr kumimoji="0" lang="en-US" sz="36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phát</a:t>
            </a:r>
            <a:r>
              <a:rPr kumimoji="0" lang="en-US" sz="36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triển</a:t>
            </a:r>
            <a:r>
              <a:rPr kumimoji="0" lang="en-US" sz="36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mạnh</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9663545" y="3652025"/>
            <a:ext cx="6802584" cy="22273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30000"/>
              </a:lnSpc>
              <a:spcBef>
                <a:spcPts val="0"/>
              </a:spcBef>
              <a:spcAft>
                <a:spcPts val="0"/>
              </a:spcAft>
              <a:buClrTx/>
              <a:buSzTx/>
              <a:buFontTx/>
              <a:buNone/>
              <a:tabLst/>
              <a:defRPr/>
            </a:pPr>
            <a:r>
              <a:rPr kumimoji="0" lang="en-US" sz="3600" b="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 </a:t>
            </a:r>
            <a:r>
              <a:rPr kumimoji="0" lang="en-US" sz="3600" b="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Làm</a:t>
            </a:r>
            <a:r>
              <a:rPr kumimoji="0" lang="en-US" sz="3600" b="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đất</a:t>
            </a:r>
            <a:r>
              <a:rPr kumimoji="0" lang="en-US" sz="3600" b="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thoáng</a:t>
            </a:r>
            <a:r>
              <a:rPr kumimoji="0" lang="en-US" sz="3600" b="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khí</a:t>
            </a:r>
            <a:endParaRPr kumimoji="0" lang="en-US" sz="36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9663544" y="6334796"/>
            <a:ext cx="6802583" cy="22273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30000"/>
              </a:lnSpc>
              <a:spcBef>
                <a:spcPts val="0"/>
              </a:spcBef>
              <a:spcAft>
                <a:spcPts val="0"/>
              </a:spcAft>
              <a:buClrTx/>
              <a:buSzTx/>
              <a:buFontTx/>
              <a:buNone/>
              <a:tabLst/>
              <a:defRPr/>
            </a:pPr>
            <a:endParaRPr kumimoji="0" lang="en-US" sz="3600" b="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1371600" rtl="0" eaLnBrk="1" fontAlgn="auto" latinLnBrk="0" hangingPunct="1">
              <a:lnSpc>
                <a:spcPct val="130000"/>
              </a:lnSpc>
              <a:spcBef>
                <a:spcPts val="0"/>
              </a:spcBef>
              <a:spcAft>
                <a:spcPts val="0"/>
              </a:spcAft>
              <a:buClrTx/>
              <a:buSzTx/>
              <a:buFontTx/>
              <a:buNone/>
              <a:tabLst/>
              <a:defRPr/>
            </a:pPr>
            <a:r>
              <a:rPr kumimoji="0" lang="en-US" sz="3600" b="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 </a:t>
            </a:r>
            <a:r>
              <a:rPr kumimoji="0" lang="en-US" sz="3600" b="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Kìm</a:t>
            </a:r>
            <a:r>
              <a:rPr kumimoji="0" lang="en-US" sz="3600" b="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hãm</a:t>
            </a:r>
            <a:r>
              <a:rPr kumimoji="0" lang="en-US" sz="3600" b="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3600" b="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phát</a:t>
            </a:r>
            <a:r>
              <a:rPr kumimoji="0" lang="en-US" sz="3600" b="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triển</a:t>
            </a:r>
            <a:r>
              <a:rPr kumimoji="0" lang="en-US" sz="3600" b="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3600" b="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lúa</a:t>
            </a:r>
            <a:r>
              <a:rPr kumimoji="0" lang="en-US" sz="3600" b="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chống</a:t>
            </a:r>
            <a:r>
              <a:rPr kumimoji="0" lang="en-US" sz="3600" b="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lốp</a:t>
            </a:r>
            <a:r>
              <a:rPr kumimoji="0" lang="en-US" sz="3600" b="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đổ</a:t>
            </a:r>
            <a:endParaRPr kumimoji="0" lang="en-US" sz="36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1371600" rtl="0" eaLnBrk="1" fontAlgn="auto" latinLnBrk="0" hangingPunct="1">
              <a:lnSpc>
                <a:spcPct val="130000"/>
              </a:lnSpc>
              <a:spcBef>
                <a:spcPts val="0"/>
              </a:spcBef>
              <a:spcAft>
                <a:spcPts val="0"/>
              </a:spcAft>
              <a:buClrTx/>
              <a:buSzTx/>
              <a:buFontTx/>
              <a:buNone/>
              <a:tabLst/>
              <a:defRPr/>
            </a:pPr>
            <a:endParaRPr kumimoji="0" lang="vi-VN" sz="3600" b="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
        <p:nvSpPr>
          <p:cNvPr id="16" name="Đáp án đúng">
            <a:extLst>
              <a:ext uri="{FF2B5EF4-FFF2-40B4-BE49-F238E27FC236}">
                <a16:creationId xmlns:a16="http://schemas.microsoft.com/office/drawing/2014/main" id="{73F5B725-A6FC-F5A2-F2A4-6047B0B0A3CC}"/>
              </a:ext>
            </a:extLst>
          </p:cNvPr>
          <p:cNvSpPr/>
          <p:nvPr/>
        </p:nvSpPr>
        <p:spPr>
          <a:xfrm>
            <a:off x="1939635" y="6173193"/>
            <a:ext cx="6802583" cy="1995053"/>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50000"/>
              </a:lnSpc>
              <a:spcBef>
                <a:spcPts val="0"/>
              </a:spcBef>
              <a:spcAft>
                <a:spcPts val="0"/>
              </a:spcAft>
              <a:buClrTx/>
              <a:buSzTx/>
              <a:buFontTx/>
              <a:buNone/>
              <a:tabLst/>
              <a:defRPr/>
            </a:pPr>
            <a:r>
              <a:rPr kumimoji="0" lang="en-US" sz="3600" b="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 </a:t>
            </a:r>
            <a:r>
              <a:rPr kumimoji="0" lang="en-US" sz="3600" b="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Làm</a:t>
            </a:r>
            <a:r>
              <a:rPr kumimoji="0" lang="en-US" sz="3600" b="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đứt</a:t>
            </a:r>
            <a:r>
              <a:rPr kumimoji="0" lang="en-US" sz="3600" b="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đỉnh</a:t>
            </a:r>
            <a:r>
              <a:rPr kumimoji="0" lang="en-US" sz="3600" b="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rễ</a:t>
            </a:r>
            <a:r>
              <a:rPr kumimoji="0" lang="en-US" sz="3600" b="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giúp</a:t>
            </a:r>
            <a:r>
              <a:rPr kumimoji="0" lang="en-US" sz="3600" b="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bộ</a:t>
            </a:r>
            <a:r>
              <a:rPr kumimoji="0" lang="en-US" sz="3600" b="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rễ</a:t>
            </a:r>
            <a:r>
              <a:rPr kumimoji="0" lang="en-US" sz="3600" b="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phát</a:t>
            </a:r>
            <a:r>
              <a:rPr kumimoji="0" lang="en-US" sz="3600" b="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triển</a:t>
            </a:r>
            <a:r>
              <a:rPr kumimoji="0" lang="en-US" sz="3600" b="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mạnh</a:t>
            </a:r>
            <a:endParaRPr kumimoji="0" lang="vi-VN" sz="3600" b="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4" name="Picture 27">
            <a:extLst>
              <a:ext uri="{FF2B5EF4-FFF2-40B4-BE49-F238E27FC236}">
                <a16:creationId xmlns:a16="http://schemas.microsoft.com/office/drawing/2014/main" id="{A48C5F6E-9B18-44DF-D6D6-C43C8BFE112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86" y="8174183"/>
            <a:ext cx="2780024" cy="2112818"/>
          </a:xfrm>
          <a:prstGeom prst="rect">
            <a:avLst/>
          </a:prstGeom>
        </p:spPr>
      </p:pic>
      <p:pic>
        <p:nvPicPr>
          <p:cNvPr id="15" name="Picture 14">
            <a:hlinkClick r:id="rId9" action="ppaction://hlinksldjump"/>
            <a:extLst>
              <a:ext uri="{FF2B5EF4-FFF2-40B4-BE49-F238E27FC236}">
                <a16:creationId xmlns:a16="http://schemas.microsoft.com/office/drawing/2014/main" id="{D42C434E-14A3-4D03-9074-EA93111460D1}"/>
              </a:ext>
            </a:extLst>
          </p:cNvPr>
          <p:cNvPicPr>
            <a:picLocks noChangeAspect="1"/>
          </p:cNvPicPr>
          <p:nvPr/>
        </p:nvPicPr>
        <p:blipFill>
          <a:blip r:embed="rId10"/>
          <a:stretch>
            <a:fillRect/>
          </a:stretch>
        </p:blipFill>
        <p:spPr>
          <a:xfrm>
            <a:off x="15676406" y="8387084"/>
            <a:ext cx="2607023" cy="1833686"/>
          </a:xfrm>
          <a:prstGeom prst="rect">
            <a:avLst/>
          </a:prstGeom>
        </p:spPr>
      </p:pic>
    </p:spTree>
    <p:extLst>
      <p:ext uri="{BB962C8B-B14F-4D97-AF65-F5344CB8AC3E}">
        <p14:creationId xmlns:p14="http://schemas.microsoft.com/office/powerpoint/2010/main" val="30000275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âu hỏi">
            <a:extLst>
              <a:ext uri="{FF2B5EF4-FFF2-40B4-BE49-F238E27FC236}">
                <a16:creationId xmlns:a16="http://schemas.microsoft.com/office/drawing/2014/main" id="{1AB69979-1D5C-6D4F-6590-E0650E70A5B4}"/>
              </a:ext>
            </a:extLst>
          </p:cNvPr>
          <p:cNvSpPr/>
          <p:nvPr/>
        </p:nvSpPr>
        <p:spPr>
          <a:xfrm>
            <a:off x="1821872" y="434585"/>
            <a:ext cx="14644256" cy="23467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Câu hỏi </a:t>
            </a:r>
            <a:r>
              <a:rPr kumimoji="0" lang="en-US" sz="4000" b="1"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5.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bón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vai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trò</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gì</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đối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với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thực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vật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endParaRPr kumimoji="0" lang="vi-VN" sz="4000" b="1"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a16="http://schemas.microsoft.com/office/drawing/2014/main" id="{2FB644CA-CB55-3594-B5C2-C9F8A867CDF0}"/>
              </a:ext>
            </a:extLst>
          </p:cNvPr>
          <p:cNvSpPr/>
          <p:nvPr/>
        </p:nvSpPr>
        <p:spPr>
          <a:xfrm>
            <a:off x="9667663" y="3902303"/>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Sinh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sản</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2181008" y="388600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Non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trẻ</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20" name="Đáp án sai 2">
            <a:extLst>
              <a:ext uri="{FF2B5EF4-FFF2-40B4-BE49-F238E27FC236}">
                <a16:creationId xmlns:a16="http://schemas.microsoft.com/office/drawing/2014/main" id="{E6A889FC-D3A7-FA7C-0DE3-0EA076B22F62}"/>
              </a:ext>
            </a:extLst>
          </p:cNvPr>
          <p:cNvSpPr/>
          <p:nvPr/>
        </p:nvSpPr>
        <p:spPr>
          <a:xfrm>
            <a:off x="2181007" y="636715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Trưởng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thành</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
        <p:nvSpPr>
          <p:cNvPr id="16" name="Đáp án đúng">
            <a:extLst>
              <a:ext uri="{FF2B5EF4-FFF2-40B4-BE49-F238E27FC236}">
                <a16:creationId xmlns:a16="http://schemas.microsoft.com/office/drawing/2014/main" id="{73F5B725-A6FC-F5A2-F2A4-6047B0B0A3CC}"/>
              </a:ext>
            </a:extLst>
          </p:cNvPr>
          <p:cNvSpPr/>
          <p:nvPr/>
        </p:nvSpPr>
        <p:spPr>
          <a:xfrm>
            <a:off x="9667662" y="3896366"/>
            <a:ext cx="6802583" cy="1995053"/>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Sinh</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sản</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4" name="Picture 27">
            <a:extLst>
              <a:ext uri="{FF2B5EF4-FFF2-40B4-BE49-F238E27FC236}">
                <a16:creationId xmlns:a16="http://schemas.microsoft.com/office/drawing/2014/main" id="{4A60F95D-CDF7-EF7C-1B3C-41F57F58D5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86" y="8174183"/>
            <a:ext cx="2780024" cy="2112818"/>
          </a:xfrm>
          <a:prstGeom prst="rect">
            <a:avLst/>
          </a:prstGeom>
        </p:spPr>
      </p:pic>
      <p:pic>
        <p:nvPicPr>
          <p:cNvPr id="15" name="Picture 14">
            <a:hlinkClick r:id="rId9" action="ppaction://hlinksldjump"/>
            <a:extLst>
              <a:ext uri="{FF2B5EF4-FFF2-40B4-BE49-F238E27FC236}">
                <a16:creationId xmlns:a16="http://schemas.microsoft.com/office/drawing/2014/main" id="{E0BE1B3E-4366-84F8-5AE1-305AA60C9F48}"/>
              </a:ext>
            </a:extLst>
          </p:cNvPr>
          <p:cNvPicPr>
            <a:picLocks noChangeAspect="1"/>
          </p:cNvPicPr>
          <p:nvPr/>
        </p:nvPicPr>
        <p:blipFill>
          <a:blip r:embed="rId10"/>
          <a:stretch>
            <a:fillRect/>
          </a:stretch>
        </p:blipFill>
        <p:spPr>
          <a:xfrm>
            <a:off x="15676406" y="8387084"/>
            <a:ext cx="2607023" cy="1833686"/>
          </a:xfrm>
          <a:prstGeom prst="rect">
            <a:avLst/>
          </a:prstGeom>
        </p:spPr>
      </p:pic>
      <p:sp>
        <p:nvSpPr>
          <p:cNvPr id="13" name="Đáp án sai 2">
            <a:extLst>
              <a:ext uri="{FF2B5EF4-FFF2-40B4-BE49-F238E27FC236}">
                <a16:creationId xmlns:a16="http://schemas.microsoft.com/office/drawing/2014/main" id="{F2D2B4A2-57F8-40AF-BF61-643F37672AA7}"/>
              </a:ext>
            </a:extLst>
          </p:cNvPr>
          <p:cNvSpPr/>
          <p:nvPr/>
        </p:nvSpPr>
        <p:spPr>
          <a:xfrm>
            <a:off x="9667663" y="644604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Già</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650657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16" grpId="0" animBg="1"/>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BF90AB81-16E7-48FD-8D0C-9CC50A9C6D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81400" y="1104900"/>
            <a:ext cx="12954000" cy="7591496"/>
          </a:xfrm>
          <a:prstGeom prst="rect">
            <a:avLst/>
          </a:prstGeom>
        </p:spPr>
      </p:pic>
      <p:pic>
        <p:nvPicPr>
          <p:cNvPr id="10" name="Picture 4">
            <a:extLst>
              <a:ext uri="{FF2B5EF4-FFF2-40B4-BE49-F238E27FC236}">
                <a16:creationId xmlns:a16="http://schemas.microsoft.com/office/drawing/2014/main" id="{46D44960-872D-4524-B331-98F4C9FD9E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10408" y="5843910"/>
            <a:ext cx="2047086" cy="3422180"/>
          </a:xfrm>
          <a:prstGeom prst="rect">
            <a:avLst/>
          </a:prstGeom>
        </p:spPr>
      </p:pic>
      <p:pic>
        <p:nvPicPr>
          <p:cNvPr id="11" name="Picture 13">
            <a:extLst>
              <a:ext uri="{FF2B5EF4-FFF2-40B4-BE49-F238E27FC236}">
                <a16:creationId xmlns:a16="http://schemas.microsoft.com/office/drawing/2014/main" id="{D61FEE32-1030-48EC-AA25-03726DE2466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968458">
            <a:off x="13939206" y="8302806"/>
            <a:ext cx="1471586" cy="684957"/>
          </a:xfrm>
          <a:prstGeom prst="rect">
            <a:avLst/>
          </a:prstGeom>
        </p:spPr>
      </p:pic>
      <p:sp>
        <p:nvSpPr>
          <p:cNvPr id="3" name="AutoShape 3">
            <a:extLst>
              <a:ext uri="{FF2B5EF4-FFF2-40B4-BE49-F238E27FC236}">
                <a16:creationId xmlns:a16="http://schemas.microsoft.com/office/drawing/2014/main" id="{4BA9E864-5F46-4DAA-B362-98A383F71EA6}"/>
              </a:ext>
            </a:extLst>
          </p:cNvPr>
          <p:cNvSpPr/>
          <p:nvPr/>
        </p:nvSpPr>
        <p:spPr>
          <a:xfrm>
            <a:off x="4805144" y="3656663"/>
            <a:ext cx="8915400" cy="2770193"/>
          </a:xfrm>
          <a:prstGeom prst="rect">
            <a:avLst/>
          </a:prstGeom>
          <a:solidFill>
            <a:srgbClr val="F6F6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Oval 7">
            <a:extLst>
              <a:ext uri="{FF2B5EF4-FFF2-40B4-BE49-F238E27FC236}">
                <a16:creationId xmlns:a16="http://schemas.microsoft.com/office/drawing/2014/main" id="{6485CB9F-3B9A-414D-9D4D-10EB9BB77D70}"/>
              </a:ext>
            </a:extLst>
          </p:cNvPr>
          <p:cNvSpPr/>
          <p:nvPr/>
        </p:nvSpPr>
        <p:spPr>
          <a:xfrm>
            <a:off x="8386544" y="2380336"/>
            <a:ext cx="1752600" cy="1752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Arial" panose="020B0604020202020204"/>
                <a:ea typeface="+mn-ea"/>
                <a:cs typeface="+mn-cs"/>
              </a:rPr>
              <a:t>VII</a:t>
            </a:r>
          </a:p>
        </p:txBody>
      </p:sp>
      <p:sp>
        <p:nvSpPr>
          <p:cNvPr id="9" name="TextBox 8">
            <a:extLst>
              <a:ext uri="{FF2B5EF4-FFF2-40B4-BE49-F238E27FC236}">
                <a16:creationId xmlns:a16="http://schemas.microsoft.com/office/drawing/2014/main" id="{A9ABE1B9-A4A2-4295-AB1E-8B9BC5330AF2}"/>
              </a:ext>
            </a:extLst>
          </p:cNvPr>
          <p:cNvSpPr txBox="1"/>
          <p:nvPr/>
        </p:nvSpPr>
        <p:spPr>
          <a:xfrm>
            <a:off x="3086100" y="4274638"/>
            <a:ext cx="12192000" cy="142757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291B25"/>
                </a:solidFill>
                <a:effectLst/>
                <a:uLnTx/>
                <a:uFillTx/>
                <a:latin typeface="Arial" panose="020B0604020202020204"/>
                <a:ea typeface="+mn-ea"/>
                <a:cs typeface="+mn-cs"/>
              </a:rPr>
              <a:t>VẬN DỤNG</a:t>
            </a:r>
            <a:endParaRPr kumimoji="0" lang="en-US" sz="6600" b="0" i="0" u="none" strike="noStrike" kern="1200" cap="none" spc="0" normalizeH="0" baseline="0" noProof="0" dirty="0">
              <a:ln>
                <a:noFill/>
              </a:ln>
              <a:solidFill>
                <a:srgbClr val="4BACC6">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33323037"/>
      </p:ext>
    </p:extLst>
  </p:cSld>
  <p:clrMapOvr>
    <a:masterClrMapping/>
  </p:clrMapOvr>
  <mc:AlternateContent xmlns:mc="http://schemas.openxmlformats.org/markup-compatibility/2006" xmlns:p159="http://schemas.microsoft.com/office/powerpoint/2015/09/main">
    <mc:Choice Requires="p159">
      <p:transition spd="med">
        <p159:morph option="byChar"/>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81854">
            <a:off x="12560160" y="-1416650"/>
            <a:ext cx="7368853" cy="2543880"/>
          </a:xfrm>
          <a:prstGeom prst="rect">
            <a:avLst/>
          </a:prstGeom>
        </p:spPr>
      </p:pic>
      <p:sp>
        <p:nvSpPr>
          <p:cNvPr id="16" name="AutoShape 2">
            <a:extLst>
              <a:ext uri="{FF2B5EF4-FFF2-40B4-BE49-F238E27FC236}">
                <a16:creationId xmlns:a16="http://schemas.microsoft.com/office/drawing/2014/main" id="{6CA9CF34-87D1-46AD-A906-3493F136F8A8}"/>
              </a:ext>
            </a:extLst>
          </p:cNvPr>
          <p:cNvSpPr/>
          <p:nvPr/>
        </p:nvSpPr>
        <p:spPr>
          <a:xfrm>
            <a:off x="3070653" y="1799705"/>
            <a:ext cx="13329659" cy="2903775"/>
          </a:xfrm>
          <a:prstGeom prst="rect">
            <a:avLst/>
          </a:prstGeom>
          <a:solidFill>
            <a:srgbClr val="FFCE6D"/>
          </a:solidFill>
        </p:spPr>
      </p:sp>
      <p:sp>
        <p:nvSpPr>
          <p:cNvPr id="17" name="Oval 16">
            <a:extLst>
              <a:ext uri="{FF2B5EF4-FFF2-40B4-BE49-F238E27FC236}">
                <a16:creationId xmlns:a16="http://schemas.microsoft.com/office/drawing/2014/main" id="{582A713B-E648-4B9A-9C2D-70D0BEE1F5A7}"/>
              </a:ext>
            </a:extLst>
          </p:cNvPr>
          <p:cNvSpPr/>
          <p:nvPr/>
        </p:nvSpPr>
        <p:spPr>
          <a:xfrm>
            <a:off x="1286117" y="2556865"/>
            <a:ext cx="1371600"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22" name="TextBox 21">
            <a:extLst>
              <a:ext uri="{FF2B5EF4-FFF2-40B4-BE49-F238E27FC236}">
                <a16:creationId xmlns:a16="http://schemas.microsoft.com/office/drawing/2014/main" id="{72BD97AA-C6C3-4384-A760-C15EC3864379}"/>
              </a:ext>
            </a:extLst>
          </p:cNvPr>
          <p:cNvSpPr txBox="1"/>
          <p:nvPr/>
        </p:nvSpPr>
        <p:spPr>
          <a:xfrm>
            <a:off x="3349518" y="1877465"/>
            <a:ext cx="12822601" cy="274825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Tại</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sao</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thân</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cây</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tre</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bị</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gãy</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ngọn</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thể</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tiếp</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tục</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cao</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thêm</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nhưng</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thân</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cây</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bạch</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đàn</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bị</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gãy</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ngọn</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sẽ</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thể</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cao</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thêm</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nữa</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AutoShape 2">
            <a:extLst>
              <a:ext uri="{FF2B5EF4-FFF2-40B4-BE49-F238E27FC236}">
                <a16:creationId xmlns:a16="http://schemas.microsoft.com/office/drawing/2014/main" id="{A8A37C2F-A82D-4A77-BDA9-0129DB385FCE}"/>
              </a:ext>
            </a:extLst>
          </p:cNvPr>
          <p:cNvSpPr/>
          <p:nvPr/>
        </p:nvSpPr>
        <p:spPr>
          <a:xfrm>
            <a:off x="3050058" y="6147875"/>
            <a:ext cx="13329659" cy="2113193"/>
          </a:xfrm>
          <a:prstGeom prst="rect">
            <a:avLst/>
          </a:prstGeom>
          <a:solidFill>
            <a:srgbClr val="FFCE6D"/>
          </a:solidFill>
        </p:spPr>
      </p:sp>
      <p:sp>
        <p:nvSpPr>
          <p:cNvPr id="27" name="Oval 26">
            <a:extLst>
              <a:ext uri="{FF2B5EF4-FFF2-40B4-BE49-F238E27FC236}">
                <a16:creationId xmlns:a16="http://schemas.microsoft.com/office/drawing/2014/main" id="{B1D9FE89-ED94-4E13-8674-A3C074DBFE9A}"/>
              </a:ext>
            </a:extLst>
          </p:cNvPr>
          <p:cNvSpPr/>
          <p:nvPr/>
        </p:nvSpPr>
        <p:spPr>
          <a:xfrm>
            <a:off x="1265522" y="6143937"/>
            <a:ext cx="1371600"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28" name="TextBox 27">
            <a:extLst>
              <a:ext uri="{FF2B5EF4-FFF2-40B4-BE49-F238E27FC236}">
                <a16:creationId xmlns:a16="http://schemas.microsoft.com/office/drawing/2014/main" id="{6E40A26F-F347-422A-93CD-2D5F174D4379}"/>
              </a:ext>
            </a:extLst>
          </p:cNvPr>
          <p:cNvSpPr txBox="1"/>
          <p:nvPr/>
        </p:nvSpPr>
        <p:spPr>
          <a:xfrm>
            <a:off x="3349518" y="6280539"/>
            <a:ext cx="12802007" cy="182492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Giải</a:t>
            </a:r>
            <a:r>
              <a:rPr kumimoji="0" lang="en-US" sz="4000" b="0" i="1"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thích</a:t>
            </a:r>
            <a:r>
              <a:rPr kumimoji="0" lang="en-US" sz="4000" b="0" i="1"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tại</a:t>
            </a:r>
            <a:r>
              <a:rPr kumimoji="0" lang="en-US" sz="4000" b="0" i="1"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sa</a:t>
            </a:r>
            <a:r>
              <a:rPr lang="en-US" sz="4000" i="1" dirty="0">
                <a:solidFill>
                  <a:prstClr val="black"/>
                </a:solidFill>
                <a:latin typeface="Arial" panose="020B0604020202020204" pitchFamily="34" charset="0"/>
                <a:cs typeface="Arial" panose="020B0604020202020204" pitchFamily="34" charset="0"/>
              </a:rPr>
              <a:t>o </a:t>
            </a:r>
            <a:r>
              <a:rPr lang="en-US" sz="4000" i="1" dirty="0" err="1">
                <a:solidFill>
                  <a:prstClr val="black"/>
                </a:solidFill>
                <a:latin typeface="Arial" panose="020B0604020202020204" pitchFamily="34" charset="0"/>
                <a:cs typeface="Arial" panose="020B0604020202020204" pitchFamily="34" charset="0"/>
              </a:rPr>
              <a:t>trong</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thực</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tiễn</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thường</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dùng</a:t>
            </a:r>
            <a:r>
              <a:rPr lang="en-US" sz="4000" i="1" dirty="0">
                <a:solidFill>
                  <a:prstClr val="black"/>
                </a:solidFill>
                <a:latin typeface="Arial" panose="020B0604020202020204" pitchFamily="34" charset="0"/>
                <a:cs typeface="Arial" panose="020B0604020202020204" pitchFamily="34" charset="0"/>
              </a:rPr>
              <a:t> auxin ở </a:t>
            </a:r>
            <a:r>
              <a:rPr lang="en-US" sz="4000" i="1" dirty="0" err="1">
                <a:solidFill>
                  <a:prstClr val="black"/>
                </a:solidFill>
                <a:latin typeface="Arial" panose="020B0604020202020204" pitchFamily="34" charset="0"/>
                <a:cs typeface="Arial" panose="020B0604020202020204" pitchFamily="34" charset="0"/>
              </a:rPr>
              <a:t>nồng</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độ</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thấp</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trong</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giâm</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cành</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33180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p:bldP spid="27" grpId="0" animBg="1"/>
      <p:bldP spid="28"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6" r="60999"/>
          <a:stretch>
            <a:fillRect/>
          </a:stretch>
        </p:blipFill>
        <p:spPr>
          <a:xfrm rot="143919" flipH="1">
            <a:off x="-2073246" y="-304991"/>
            <a:ext cx="3733533" cy="10896980"/>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58641" y="386490"/>
            <a:ext cx="2321787" cy="995598"/>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137226" y="8802153"/>
            <a:ext cx="1330962" cy="1484847"/>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085717" y="518778"/>
            <a:ext cx="698772" cy="710397"/>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595840">
            <a:off x="16302743" y="-286932"/>
            <a:ext cx="1732518" cy="1615966"/>
          </a:xfrm>
          <a:prstGeom prst="rect">
            <a:avLst/>
          </a:prstGeom>
        </p:spPr>
      </p:pic>
      <p:sp>
        <p:nvSpPr>
          <p:cNvPr id="5" name="TextBox 4">
            <a:extLst>
              <a:ext uri="{FF2B5EF4-FFF2-40B4-BE49-F238E27FC236}">
                <a16:creationId xmlns:a16="http://schemas.microsoft.com/office/drawing/2014/main" id="{6799BDA2-8465-4A9E-9CEA-5682C14D0B00}"/>
              </a:ext>
            </a:extLst>
          </p:cNvPr>
          <p:cNvSpPr txBox="1"/>
          <p:nvPr/>
        </p:nvSpPr>
        <p:spPr>
          <a:xfrm>
            <a:off x="3260915" y="518778"/>
            <a:ext cx="191951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prstClr val="white"/>
                </a:solidFill>
                <a:effectLst/>
                <a:uLnTx/>
                <a:uFillTx/>
                <a:latin typeface="Arial" panose="020B0604020202020204"/>
                <a:ea typeface="+mn-ea"/>
                <a:cs typeface="+mn-cs"/>
              </a:rPr>
              <a:t>Trả</a:t>
            </a:r>
            <a:r>
              <a:rPr kumimoji="0" lang="en-US" sz="4000" b="1" i="0" u="sng" strike="noStrike" kern="1200" cap="none" spc="0" normalizeH="0" baseline="0" noProof="0" dirty="0">
                <a:ln>
                  <a:noFill/>
                </a:ln>
                <a:solidFill>
                  <a:prstClr val="white"/>
                </a:solidFill>
                <a:effectLst/>
                <a:uLnTx/>
                <a:uFillTx/>
                <a:latin typeface="Arial" panose="020B0604020202020204"/>
                <a:ea typeface="+mn-ea"/>
                <a:cs typeface="+mn-cs"/>
              </a:rPr>
              <a:t> </a:t>
            </a:r>
            <a:r>
              <a:rPr kumimoji="0" lang="en-US" sz="4000" b="1" i="0" u="sng" strike="noStrike" kern="1200" cap="none" spc="0" normalizeH="0" baseline="0" noProof="0" dirty="0" err="1">
                <a:ln>
                  <a:noFill/>
                </a:ln>
                <a:solidFill>
                  <a:prstClr val="white"/>
                </a:solidFill>
                <a:effectLst/>
                <a:uLnTx/>
                <a:uFillTx/>
                <a:latin typeface="Arial" panose="020B0604020202020204"/>
                <a:ea typeface="+mn-ea"/>
                <a:cs typeface="+mn-cs"/>
              </a:rPr>
              <a:t>lời</a:t>
            </a:r>
            <a:endParaRPr kumimoji="0" lang="en-US" sz="4000" b="1" i="0" u="sng"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7" name="Oval 16">
            <a:extLst>
              <a:ext uri="{FF2B5EF4-FFF2-40B4-BE49-F238E27FC236}">
                <a16:creationId xmlns:a16="http://schemas.microsoft.com/office/drawing/2014/main" id="{6450C7C6-E4E8-443D-AF42-A3AD04666357}"/>
              </a:ext>
            </a:extLst>
          </p:cNvPr>
          <p:cNvSpPr/>
          <p:nvPr/>
        </p:nvSpPr>
        <p:spPr>
          <a:xfrm>
            <a:off x="1552063" y="2247487"/>
            <a:ext cx="10972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a:ea typeface="+mn-ea"/>
                <a:cs typeface="+mn-cs"/>
              </a:rPr>
              <a:t>1</a:t>
            </a:r>
          </a:p>
        </p:txBody>
      </p:sp>
      <p:sp>
        <p:nvSpPr>
          <p:cNvPr id="22" name="TextBox 21">
            <a:extLst>
              <a:ext uri="{FF2B5EF4-FFF2-40B4-BE49-F238E27FC236}">
                <a16:creationId xmlns:a16="http://schemas.microsoft.com/office/drawing/2014/main" id="{A3913590-0361-490C-8A53-FE297584F1B5}"/>
              </a:ext>
            </a:extLst>
          </p:cNvPr>
          <p:cNvSpPr txBox="1"/>
          <p:nvPr/>
        </p:nvSpPr>
        <p:spPr>
          <a:xfrm>
            <a:off x="2706677" y="4645327"/>
            <a:ext cx="14462325" cy="4144661"/>
          </a:xfrm>
          <a:prstGeom prst="rect">
            <a:avLst/>
          </a:prstGeom>
          <a:noFill/>
          <a:ln>
            <a:noFill/>
            <a:prstDash val="dash"/>
          </a:ln>
        </p:spPr>
        <p:txBody>
          <a:bodyPr wrap="square" rtlCol="0">
            <a:spAutoFit/>
          </a:bodyPr>
          <a:lstStyle/>
          <a:p>
            <a:pPr marL="571500" lvl="0" indent="-571500" algn="just">
              <a:lnSpc>
                <a:spcPct val="150000"/>
              </a:lnSpc>
              <a:buFont typeface="Wingdings" panose="05000000000000000000" pitchFamily="2" charset="2"/>
              <a:buChar char="§"/>
            </a:pPr>
            <a:r>
              <a:rPr lang="vi-VN" sz="3600" dirty="0"/>
              <a:t>Cây tre là cây Một lá mầm, khi bị gãy ngọn sẽ mất mô phân sinh đỉnh nhưng mô phân sinh lóng vẫn hoạt động nên thân cây có thể cao thêm.</a:t>
            </a:r>
            <a:endParaRPr lang="en-US" sz="3600" dirty="0"/>
          </a:p>
          <a:p>
            <a:pPr marL="571500" lvl="0" indent="-571500" algn="just">
              <a:lnSpc>
                <a:spcPct val="150000"/>
              </a:lnSpc>
              <a:buFont typeface="Wingdings" panose="05000000000000000000" pitchFamily="2" charset="2"/>
              <a:buChar char="§"/>
            </a:pPr>
            <a:r>
              <a:rPr lang="vi-VN" sz="3600" dirty="0"/>
              <a:t>Cây bạch đàn là cây Hai lá mầm, khi bị gãy ngọn không còn mô phân sinh đỉnh sẽ không cao thêm nữa.</a:t>
            </a:r>
            <a:endParaRPr lang="en-US" sz="3600" dirty="0"/>
          </a:p>
        </p:txBody>
      </p:sp>
      <p:sp>
        <p:nvSpPr>
          <p:cNvPr id="31" name="AutoShape 2">
            <a:extLst>
              <a:ext uri="{FF2B5EF4-FFF2-40B4-BE49-F238E27FC236}">
                <a16:creationId xmlns:a16="http://schemas.microsoft.com/office/drawing/2014/main" id="{CF1E9329-1624-4137-9A78-F679071B0BCB}"/>
              </a:ext>
            </a:extLst>
          </p:cNvPr>
          <p:cNvSpPr/>
          <p:nvPr/>
        </p:nvSpPr>
        <p:spPr>
          <a:xfrm>
            <a:off x="2858641" y="2178958"/>
            <a:ext cx="14766233" cy="1651671"/>
          </a:xfrm>
          <a:prstGeom prst="rect">
            <a:avLst/>
          </a:prstGeom>
          <a:solidFill>
            <a:srgbClr val="FFCE6D"/>
          </a:solidFill>
        </p:spPr>
      </p:sp>
      <p:sp>
        <p:nvSpPr>
          <p:cNvPr id="19" name="TextBox 18">
            <a:extLst>
              <a:ext uri="{FF2B5EF4-FFF2-40B4-BE49-F238E27FC236}">
                <a16:creationId xmlns:a16="http://schemas.microsoft.com/office/drawing/2014/main" id="{DD247C3D-A94D-4033-927E-51DC3B319AB1}"/>
              </a:ext>
            </a:extLst>
          </p:cNvPr>
          <p:cNvSpPr txBox="1"/>
          <p:nvPr/>
        </p:nvSpPr>
        <p:spPr>
          <a:xfrm>
            <a:off x="2944371" y="2023534"/>
            <a:ext cx="14462325" cy="182492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4000" i="1" dirty="0">
                <a:solidFill>
                  <a:prstClr val="black"/>
                </a:solidFill>
                <a:latin typeface="Arial" panose="020B0604020202020204" pitchFamily="34" charset="0"/>
                <a:cs typeface="Arial" panose="020B0604020202020204" pitchFamily="34" charset="0"/>
              </a:rPr>
              <a:t>T</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hân</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cây</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tre</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bị</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gãy</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ngọn</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thể</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tiếp</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tục</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cao</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thêm</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nhưng</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thân</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cây</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bạch</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đàn</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bị</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gãy</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ngọn</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sẽ</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thể</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cao</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thêm</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nữa</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vì</a:t>
            </a:r>
            <a:r>
              <a:rPr lang="en-US" sz="4000" i="1" dirty="0">
                <a:solidFill>
                  <a:prstClr val="black"/>
                </a:solidFill>
                <a:latin typeface="Arial" panose="020B0604020202020204" pitchFamily="34" charset="0"/>
                <a:cs typeface="Arial" panose="020B0604020202020204" pitchFamily="34" charset="0"/>
              </a:rPr>
              <a:t>:</a:t>
            </a:r>
            <a:endPar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65710562"/>
      </p:ext>
    </p:extLst>
  </p:cSld>
  <p:clrMapOvr>
    <a:masterClrMapping/>
  </p:clrMapOvr>
  <mc:AlternateContent xmlns:mc="http://schemas.openxmlformats.org/markup-compatibility/2006" xmlns:p159="http://schemas.microsoft.com/office/powerpoint/2015/09/main">
    <mc:Choice Requires="p159">
      <p:transition spd="med">
        <p159:morph option="byCha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6" r="60999"/>
          <a:stretch>
            <a:fillRect/>
          </a:stretch>
        </p:blipFill>
        <p:spPr>
          <a:xfrm rot="143919" flipH="1">
            <a:off x="-1866767" y="-304990"/>
            <a:ext cx="3733533" cy="10896980"/>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56031" y="1091004"/>
            <a:ext cx="2321787" cy="995598"/>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137226" y="8802153"/>
            <a:ext cx="1330962" cy="1484847"/>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83107" y="1223292"/>
            <a:ext cx="698772" cy="710397"/>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595840">
            <a:off x="16302743" y="-286932"/>
            <a:ext cx="1732518" cy="1615966"/>
          </a:xfrm>
          <a:prstGeom prst="rect">
            <a:avLst/>
          </a:prstGeom>
        </p:spPr>
      </p:pic>
      <p:sp>
        <p:nvSpPr>
          <p:cNvPr id="5" name="TextBox 4">
            <a:extLst>
              <a:ext uri="{FF2B5EF4-FFF2-40B4-BE49-F238E27FC236}">
                <a16:creationId xmlns:a16="http://schemas.microsoft.com/office/drawing/2014/main" id="{6799BDA2-8465-4A9E-9CEA-5682C14D0B00}"/>
              </a:ext>
            </a:extLst>
          </p:cNvPr>
          <p:cNvSpPr txBox="1"/>
          <p:nvPr/>
        </p:nvSpPr>
        <p:spPr>
          <a:xfrm>
            <a:off x="3858305" y="1223292"/>
            <a:ext cx="191951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prstClr val="white"/>
                </a:solidFill>
                <a:effectLst/>
                <a:uLnTx/>
                <a:uFillTx/>
                <a:latin typeface="Arial" panose="020B0604020202020204"/>
                <a:ea typeface="+mn-ea"/>
                <a:cs typeface="+mn-cs"/>
              </a:rPr>
              <a:t>Trả</a:t>
            </a:r>
            <a:r>
              <a:rPr kumimoji="0" lang="en-US" sz="4000" b="1" i="0" u="sng" strike="noStrike" kern="1200" cap="none" spc="0" normalizeH="0" baseline="0" noProof="0" dirty="0">
                <a:ln>
                  <a:noFill/>
                </a:ln>
                <a:solidFill>
                  <a:prstClr val="white"/>
                </a:solidFill>
                <a:effectLst/>
                <a:uLnTx/>
                <a:uFillTx/>
                <a:latin typeface="Arial" panose="020B0604020202020204"/>
                <a:ea typeface="+mn-ea"/>
                <a:cs typeface="+mn-cs"/>
              </a:rPr>
              <a:t> </a:t>
            </a:r>
            <a:r>
              <a:rPr kumimoji="0" lang="en-US" sz="4000" b="1" i="0" u="sng" strike="noStrike" kern="1200" cap="none" spc="0" normalizeH="0" baseline="0" noProof="0" dirty="0" err="1">
                <a:ln>
                  <a:noFill/>
                </a:ln>
                <a:solidFill>
                  <a:prstClr val="white"/>
                </a:solidFill>
                <a:effectLst/>
                <a:uLnTx/>
                <a:uFillTx/>
                <a:latin typeface="Arial" panose="020B0604020202020204"/>
                <a:ea typeface="+mn-ea"/>
                <a:cs typeface="+mn-cs"/>
              </a:rPr>
              <a:t>lời</a:t>
            </a:r>
            <a:endParaRPr kumimoji="0" lang="en-US" sz="4000" b="1" i="0" u="sng"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7" name="Oval 16">
            <a:extLst>
              <a:ext uri="{FF2B5EF4-FFF2-40B4-BE49-F238E27FC236}">
                <a16:creationId xmlns:a16="http://schemas.microsoft.com/office/drawing/2014/main" id="{6450C7C6-E4E8-443D-AF42-A3AD04666357}"/>
              </a:ext>
            </a:extLst>
          </p:cNvPr>
          <p:cNvSpPr/>
          <p:nvPr/>
        </p:nvSpPr>
        <p:spPr>
          <a:xfrm>
            <a:off x="1635211" y="3074495"/>
            <a:ext cx="10972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a:ea typeface="+mn-ea"/>
                <a:cs typeface="+mn-cs"/>
              </a:rPr>
              <a:t>2</a:t>
            </a:r>
          </a:p>
        </p:txBody>
      </p:sp>
      <p:sp>
        <p:nvSpPr>
          <p:cNvPr id="31" name="AutoShape 2">
            <a:extLst>
              <a:ext uri="{FF2B5EF4-FFF2-40B4-BE49-F238E27FC236}">
                <a16:creationId xmlns:a16="http://schemas.microsoft.com/office/drawing/2014/main" id="{CF1E9329-1624-4137-9A78-F679071B0BCB}"/>
              </a:ext>
            </a:extLst>
          </p:cNvPr>
          <p:cNvSpPr/>
          <p:nvPr/>
        </p:nvSpPr>
        <p:spPr>
          <a:xfrm>
            <a:off x="2926386" y="3087432"/>
            <a:ext cx="14601321" cy="1676318"/>
          </a:xfrm>
          <a:prstGeom prst="rect">
            <a:avLst/>
          </a:prstGeom>
          <a:solidFill>
            <a:srgbClr val="FFCE6D"/>
          </a:solidFill>
        </p:spPr>
      </p:sp>
      <p:sp>
        <p:nvSpPr>
          <p:cNvPr id="19" name="TextBox 18">
            <a:extLst>
              <a:ext uri="{FF2B5EF4-FFF2-40B4-BE49-F238E27FC236}">
                <a16:creationId xmlns:a16="http://schemas.microsoft.com/office/drawing/2014/main" id="{DD247C3D-A94D-4033-927E-51DC3B319AB1}"/>
              </a:ext>
            </a:extLst>
          </p:cNvPr>
          <p:cNvSpPr txBox="1"/>
          <p:nvPr/>
        </p:nvSpPr>
        <p:spPr>
          <a:xfrm>
            <a:off x="3032493" y="2883926"/>
            <a:ext cx="14495214" cy="182492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4000" i="1" dirty="0" err="1">
                <a:solidFill>
                  <a:prstClr val="black"/>
                </a:solidFill>
                <a:latin typeface="Arial" panose="020B0604020202020204" pitchFamily="34" charset="0"/>
                <a:cs typeface="Arial" panose="020B0604020202020204" pitchFamily="34" charset="0"/>
              </a:rPr>
              <a:t>Trong</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thực</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tiễn</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thường</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dùng</a:t>
            </a:r>
            <a:r>
              <a:rPr lang="en-US" sz="4000" i="1" dirty="0">
                <a:solidFill>
                  <a:prstClr val="black"/>
                </a:solidFill>
                <a:latin typeface="Arial" panose="020B0604020202020204" pitchFamily="34" charset="0"/>
                <a:cs typeface="Arial" panose="020B0604020202020204" pitchFamily="34" charset="0"/>
              </a:rPr>
              <a:t> auxin ở </a:t>
            </a:r>
            <a:r>
              <a:rPr lang="en-US" sz="4000" i="1" dirty="0" err="1">
                <a:solidFill>
                  <a:prstClr val="black"/>
                </a:solidFill>
                <a:latin typeface="Arial" panose="020B0604020202020204" pitchFamily="34" charset="0"/>
                <a:cs typeface="Arial" panose="020B0604020202020204" pitchFamily="34" charset="0"/>
              </a:rPr>
              <a:t>nồng</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độ</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thấp</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trong</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giâm</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cành</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vì</a:t>
            </a:r>
            <a:r>
              <a:rPr lang="en-US" sz="4000" i="1" dirty="0">
                <a:solidFill>
                  <a:prstClr val="black"/>
                </a:solidFill>
                <a:latin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A7E3650B-2DBA-4EE2-8874-CF42405888FC}"/>
              </a:ext>
            </a:extLst>
          </p:cNvPr>
          <p:cNvSpPr txBox="1"/>
          <p:nvPr/>
        </p:nvSpPr>
        <p:spPr>
          <a:xfrm>
            <a:off x="2926386" y="5506173"/>
            <a:ext cx="14447214" cy="1651671"/>
          </a:xfrm>
          <a:prstGeom prst="rect">
            <a:avLst/>
          </a:prstGeom>
          <a:noFill/>
          <a:ln>
            <a:noFill/>
            <a:prstDash val="dash"/>
          </a:ln>
        </p:spPr>
        <p:txBody>
          <a:bodyPr wrap="square" rtlCol="0">
            <a:spAutoFit/>
          </a:bodyPr>
          <a:lstStyle/>
          <a:p>
            <a:pPr lvl="0">
              <a:lnSpc>
                <a:spcPct val="150000"/>
              </a:lnSpc>
            </a:pPr>
            <a:r>
              <a:rPr lang="vi-VN" sz="3600" dirty="0"/>
              <a:t>Auxin ở nồng độ thấp kích thích hình thành rễ bất định, auxin ở nồng độ cao ức chế kéo dài rễ.</a:t>
            </a:r>
            <a:endParaRPr lang="en-US" sz="3600" dirty="0"/>
          </a:p>
        </p:txBody>
      </p:sp>
    </p:spTree>
    <p:extLst>
      <p:ext uri="{BB962C8B-B14F-4D97-AF65-F5344CB8AC3E}">
        <p14:creationId xmlns:p14="http://schemas.microsoft.com/office/powerpoint/2010/main" val="1275930929"/>
      </p:ext>
    </p:extLst>
  </p:cSld>
  <p:clrMapOvr>
    <a:masterClrMapping/>
  </p:clrMapOvr>
  <mc:AlternateContent xmlns:mc="http://schemas.openxmlformats.org/markup-compatibility/2006" xmlns:p159="http://schemas.microsoft.com/office/powerpoint/2015/09/main">
    <mc:Choice Requires="p159">
      <p:transition spd="med">
        <p159:morph option="byCha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6" r="60999"/>
          <a:stretch>
            <a:fillRect/>
          </a:stretch>
        </p:blipFill>
        <p:spPr>
          <a:xfrm rot="143919" flipH="1">
            <a:off x="-1866767" y="-304990"/>
            <a:ext cx="3733533" cy="10896980"/>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38600" y="1395254"/>
            <a:ext cx="11372747" cy="995598"/>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137226" y="8802153"/>
            <a:ext cx="1330962" cy="1484847"/>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265677" y="1527542"/>
            <a:ext cx="698772" cy="710397"/>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595840">
            <a:off x="16302743" y="-286932"/>
            <a:ext cx="1732518" cy="1615966"/>
          </a:xfrm>
          <a:prstGeom prst="rect">
            <a:avLst/>
          </a:prstGeom>
        </p:spPr>
      </p:pic>
      <p:sp>
        <p:nvSpPr>
          <p:cNvPr id="5" name="TextBox 4">
            <a:extLst>
              <a:ext uri="{FF2B5EF4-FFF2-40B4-BE49-F238E27FC236}">
                <a16:creationId xmlns:a16="http://schemas.microsoft.com/office/drawing/2014/main" id="{6799BDA2-8465-4A9E-9CEA-5682C14D0B00}"/>
              </a:ext>
            </a:extLst>
          </p:cNvPr>
          <p:cNvSpPr txBox="1"/>
          <p:nvPr/>
        </p:nvSpPr>
        <p:spPr>
          <a:xfrm>
            <a:off x="5136964" y="1339055"/>
            <a:ext cx="984040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Arial" panose="020B0604020202020204"/>
                <a:ea typeface="+mn-ea"/>
                <a:cs typeface="+mn-cs"/>
              </a:rPr>
              <a:t>HƯỚNG DẪN VỀ NHÀ</a:t>
            </a:r>
          </a:p>
        </p:txBody>
      </p:sp>
      <p:sp>
        <p:nvSpPr>
          <p:cNvPr id="31" name="AutoShape 2">
            <a:extLst>
              <a:ext uri="{FF2B5EF4-FFF2-40B4-BE49-F238E27FC236}">
                <a16:creationId xmlns:a16="http://schemas.microsoft.com/office/drawing/2014/main" id="{CF1E9329-1624-4137-9A78-F679071B0BCB}"/>
              </a:ext>
            </a:extLst>
          </p:cNvPr>
          <p:cNvSpPr/>
          <p:nvPr/>
        </p:nvSpPr>
        <p:spPr>
          <a:xfrm>
            <a:off x="2062270" y="3118334"/>
            <a:ext cx="15356636" cy="1215779"/>
          </a:xfrm>
          <a:prstGeom prst="rect">
            <a:avLst/>
          </a:prstGeom>
          <a:solidFill>
            <a:srgbClr val="FFCE6D"/>
          </a:solidFill>
        </p:spPr>
      </p:sp>
      <p:sp>
        <p:nvSpPr>
          <p:cNvPr id="19" name="TextBox 18">
            <a:extLst>
              <a:ext uri="{FF2B5EF4-FFF2-40B4-BE49-F238E27FC236}">
                <a16:creationId xmlns:a16="http://schemas.microsoft.com/office/drawing/2014/main" id="{DD247C3D-A94D-4033-927E-51DC3B319AB1}"/>
              </a:ext>
            </a:extLst>
          </p:cNvPr>
          <p:cNvSpPr txBox="1"/>
          <p:nvPr/>
        </p:nvSpPr>
        <p:spPr>
          <a:xfrm>
            <a:off x="2062269" y="3145835"/>
            <a:ext cx="14311979" cy="901593"/>
          </a:xfrm>
          <a:prstGeom prst="rect">
            <a:avLst/>
          </a:prstGeom>
          <a:noFill/>
        </p:spPr>
        <p:txBody>
          <a:bodyPr wrap="square" rtlCol="0">
            <a:spAutoFit/>
          </a:bodyPr>
          <a:lstStyle/>
          <a:p>
            <a:pPr marL="571500" marR="0" lvl="0" indent="-571500" algn="l" defTabSz="914400" rtl="0" eaLnBrk="1" fontAlgn="auto" latinLnBrk="0" hangingPunct="1">
              <a:lnSpc>
                <a:spcPct val="150000"/>
              </a:lnSpc>
              <a:spcBef>
                <a:spcPts val="300"/>
              </a:spcBef>
              <a:spcAft>
                <a:spcPts val="0"/>
              </a:spcAft>
              <a:buClrTx/>
              <a:buSzTx/>
              <a:buFont typeface="Wingdings" panose="05000000000000000000" pitchFamily="2" charset="2"/>
              <a:buChar char="§"/>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Noto Sans Symbols"/>
              </a:rPr>
              <a:t>Ghi</a:t>
            </a:r>
            <a:r>
              <a:rPr kumimoji="0" lang="en-US" sz="4000" b="0"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Noto Sans Symbols"/>
              </a:rPr>
              <a:t> </a:t>
            </a:r>
            <a:r>
              <a:rPr kumimoji="0" lang="en-US" sz="4000" b="0" i="0" u="none" strike="noStrike" kern="120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Noto Sans Symbols"/>
              </a:rPr>
              <a:t>nhớ</a:t>
            </a:r>
            <a:r>
              <a:rPr kumimoji="0" lang="en-US" sz="4000" b="0" i="0" u="none" strike="noStrike" kern="1200" cap="none" spc="0" normalizeH="0" noProof="0" dirty="0">
                <a:ln>
                  <a:noFill/>
                </a:ln>
                <a:solidFill>
                  <a:srgbClr val="000000"/>
                </a:solidFill>
                <a:effectLst/>
                <a:uLnTx/>
                <a:uFillTx/>
                <a:latin typeface="Arial" panose="020B0604020202020204"/>
                <a:ea typeface="Times New Roman" panose="02020603050405020304" pitchFamily="18" charset="0"/>
                <a:cs typeface="Noto Sans Symbols"/>
              </a:rPr>
              <a:t> </a:t>
            </a:r>
            <a:r>
              <a:rPr kumimoji="0" lang="en-US" sz="4000" b="0" i="0" u="none" strike="noStrike" kern="1200" cap="none" spc="0" normalizeH="0" noProof="0" dirty="0" err="1">
                <a:ln>
                  <a:noFill/>
                </a:ln>
                <a:solidFill>
                  <a:srgbClr val="000000"/>
                </a:solidFill>
                <a:effectLst/>
                <a:uLnTx/>
                <a:uFillTx/>
                <a:latin typeface="Arial" panose="020B0604020202020204"/>
                <a:ea typeface="Times New Roman" panose="02020603050405020304" pitchFamily="18" charset="0"/>
                <a:cs typeface="Noto Sans Symbols"/>
              </a:rPr>
              <a:t>kiến</a:t>
            </a:r>
            <a:r>
              <a:rPr kumimoji="0" lang="en-US" sz="4000" b="0" i="0" u="none" strike="noStrike" kern="1200" cap="none" spc="0" normalizeH="0" noProof="0" dirty="0">
                <a:ln>
                  <a:noFill/>
                </a:ln>
                <a:solidFill>
                  <a:srgbClr val="000000"/>
                </a:solidFill>
                <a:effectLst/>
                <a:uLnTx/>
                <a:uFillTx/>
                <a:latin typeface="Arial" panose="020B0604020202020204"/>
                <a:ea typeface="Times New Roman" panose="02020603050405020304" pitchFamily="18" charset="0"/>
                <a:cs typeface="Noto Sans Symbols"/>
              </a:rPr>
              <a:t> </a:t>
            </a:r>
            <a:r>
              <a:rPr kumimoji="0" lang="en-US" sz="4000" b="0" i="0" u="none" strike="noStrike" kern="1200" cap="none" spc="0" normalizeH="0" noProof="0" dirty="0" err="1">
                <a:ln>
                  <a:noFill/>
                </a:ln>
                <a:solidFill>
                  <a:srgbClr val="000000"/>
                </a:solidFill>
                <a:effectLst/>
                <a:uLnTx/>
                <a:uFillTx/>
                <a:latin typeface="Arial" panose="020B0604020202020204"/>
                <a:ea typeface="Times New Roman" panose="02020603050405020304" pitchFamily="18" charset="0"/>
                <a:cs typeface="Noto Sans Symbols"/>
              </a:rPr>
              <a:t>thức</a:t>
            </a:r>
            <a:r>
              <a:rPr kumimoji="0" lang="en-US" sz="4000" b="0" i="0" u="none" strike="noStrike" kern="1200" cap="none" spc="0" normalizeH="0" noProof="0" dirty="0">
                <a:ln>
                  <a:noFill/>
                </a:ln>
                <a:solidFill>
                  <a:srgbClr val="000000"/>
                </a:solidFill>
                <a:effectLst/>
                <a:uLnTx/>
                <a:uFillTx/>
                <a:latin typeface="Arial" panose="020B0604020202020204"/>
                <a:ea typeface="Times New Roman" panose="02020603050405020304" pitchFamily="18" charset="0"/>
                <a:cs typeface="Noto Sans Symbols"/>
              </a:rPr>
              <a:t> </a:t>
            </a:r>
            <a:r>
              <a:rPr kumimoji="0" lang="en-US" sz="4000" b="0" i="0" u="none" strike="noStrike" kern="1200" cap="none" spc="0" normalizeH="0" noProof="0" dirty="0" err="1">
                <a:ln>
                  <a:noFill/>
                </a:ln>
                <a:solidFill>
                  <a:srgbClr val="000000"/>
                </a:solidFill>
                <a:effectLst/>
                <a:uLnTx/>
                <a:uFillTx/>
                <a:latin typeface="Arial" panose="020B0604020202020204"/>
                <a:ea typeface="Times New Roman" panose="02020603050405020304" pitchFamily="18" charset="0"/>
                <a:cs typeface="Noto Sans Symbols"/>
              </a:rPr>
              <a:t>trong</a:t>
            </a:r>
            <a:r>
              <a:rPr kumimoji="0" lang="en-US" sz="4000" b="0" i="0" u="none" strike="noStrike" kern="1200" cap="none" spc="0" normalizeH="0" noProof="0" dirty="0">
                <a:ln>
                  <a:noFill/>
                </a:ln>
                <a:solidFill>
                  <a:srgbClr val="000000"/>
                </a:solidFill>
                <a:effectLst/>
                <a:uLnTx/>
                <a:uFillTx/>
                <a:latin typeface="Arial" panose="020B0604020202020204"/>
                <a:ea typeface="Times New Roman" panose="02020603050405020304" pitchFamily="18" charset="0"/>
                <a:cs typeface="Noto Sans Symbols"/>
              </a:rPr>
              <a:t> </a:t>
            </a:r>
            <a:r>
              <a:rPr kumimoji="0" lang="en-US" sz="4000" b="0" i="0" u="none" strike="noStrike" kern="1200" cap="none" spc="0" normalizeH="0" noProof="0" dirty="0" err="1">
                <a:ln>
                  <a:noFill/>
                </a:ln>
                <a:solidFill>
                  <a:srgbClr val="000000"/>
                </a:solidFill>
                <a:effectLst/>
                <a:uLnTx/>
                <a:uFillTx/>
                <a:latin typeface="Arial" panose="020B0604020202020204"/>
                <a:ea typeface="Times New Roman" panose="02020603050405020304" pitchFamily="18" charset="0"/>
                <a:cs typeface="Noto Sans Symbols"/>
              </a:rPr>
              <a:t>bài</a:t>
            </a:r>
            <a:r>
              <a:rPr kumimoji="0" lang="en-US" sz="4000" b="0" i="0" u="none" strike="noStrike" kern="1200" cap="none" spc="0" normalizeH="0" noProof="0" dirty="0">
                <a:ln>
                  <a:noFill/>
                </a:ln>
                <a:solidFill>
                  <a:srgbClr val="000000"/>
                </a:solidFill>
                <a:effectLst/>
                <a:uLnTx/>
                <a:uFillTx/>
                <a:latin typeface="Arial" panose="020B0604020202020204"/>
                <a:ea typeface="Times New Roman" panose="02020603050405020304" pitchFamily="18" charset="0"/>
                <a:cs typeface="Noto Sans Symbols"/>
              </a:rPr>
              <a:t>.</a:t>
            </a:r>
            <a:endParaRPr kumimoji="0" lang="en-US" sz="4000" b="0" i="0" u="none" strike="noStrike" kern="1200" cap="none" spc="0" normalizeH="0" baseline="0" noProof="0" dirty="0">
              <a:ln>
                <a:noFill/>
              </a:ln>
              <a:solidFill>
                <a:prstClr val="black"/>
              </a:solidFill>
              <a:effectLst/>
              <a:uLnTx/>
              <a:uFillTx/>
              <a:latin typeface="Arial" panose="020B0604020202020204"/>
              <a:ea typeface="Noto Sans Symbols"/>
              <a:cs typeface="Noto Sans Symbols"/>
            </a:endParaRPr>
          </a:p>
        </p:txBody>
      </p:sp>
      <p:sp>
        <p:nvSpPr>
          <p:cNvPr id="18" name="AutoShape 2">
            <a:extLst>
              <a:ext uri="{FF2B5EF4-FFF2-40B4-BE49-F238E27FC236}">
                <a16:creationId xmlns:a16="http://schemas.microsoft.com/office/drawing/2014/main" id="{6606DA44-96BE-4413-A9F3-D69888AF42EE}"/>
              </a:ext>
            </a:extLst>
          </p:cNvPr>
          <p:cNvSpPr/>
          <p:nvPr/>
        </p:nvSpPr>
        <p:spPr>
          <a:xfrm>
            <a:off x="2093161" y="5219958"/>
            <a:ext cx="15356637" cy="1215779"/>
          </a:xfrm>
          <a:prstGeom prst="rect">
            <a:avLst/>
          </a:prstGeom>
          <a:solidFill>
            <a:srgbClr val="FFCE6D"/>
          </a:solidFill>
        </p:spPr>
      </p:sp>
      <p:sp>
        <p:nvSpPr>
          <p:cNvPr id="20" name="TextBox 19">
            <a:extLst>
              <a:ext uri="{FF2B5EF4-FFF2-40B4-BE49-F238E27FC236}">
                <a16:creationId xmlns:a16="http://schemas.microsoft.com/office/drawing/2014/main" id="{600BA03A-7235-4110-AC74-E63435DE883F}"/>
              </a:ext>
            </a:extLst>
          </p:cNvPr>
          <p:cNvSpPr txBox="1"/>
          <p:nvPr/>
        </p:nvSpPr>
        <p:spPr>
          <a:xfrm>
            <a:off x="2093162" y="5247459"/>
            <a:ext cx="14266102" cy="901593"/>
          </a:xfrm>
          <a:prstGeom prst="rect">
            <a:avLst/>
          </a:prstGeom>
          <a:noFill/>
        </p:spPr>
        <p:txBody>
          <a:bodyPr wrap="square" rtlCol="0">
            <a:spAutoFit/>
          </a:bodyPr>
          <a:lstStyle/>
          <a:p>
            <a:pPr marL="571500" marR="0" lvl="0" indent="-5715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Noto Sans Symbols"/>
              </a:rPr>
              <a:t>Hoàn</a:t>
            </a:r>
            <a:r>
              <a:rPr kumimoji="0" lang="en-US" sz="4000" b="0"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Noto Sans Symbols"/>
              </a:rPr>
              <a:t> </a:t>
            </a:r>
            <a:r>
              <a:rPr kumimoji="0" lang="en-US" sz="4000" b="0" i="0" u="none" strike="noStrike" kern="120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Noto Sans Symbols"/>
              </a:rPr>
              <a:t>thành</a:t>
            </a:r>
            <a:r>
              <a:rPr kumimoji="0" lang="en-US" sz="4000" b="0"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Noto Sans Symbols"/>
              </a:rPr>
              <a:t> </a:t>
            </a:r>
            <a:r>
              <a:rPr kumimoji="0" lang="en-US" sz="4000" b="0" i="0" u="none" strike="noStrike" kern="120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Noto Sans Symbols"/>
              </a:rPr>
              <a:t>bài</a:t>
            </a:r>
            <a:r>
              <a:rPr kumimoji="0" lang="en-US" sz="4000" b="0"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Noto Sans Symbols"/>
              </a:rPr>
              <a:t> </a:t>
            </a:r>
            <a:r>
              <a:rPr kumimoji="0" lang="en-US" sz="4000" b="0" i="0" u="none" strike="noStrike" kern="120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Noto Sans Symbols"/>
              </a:rPr>
              <a:t>tập</a:t>
            </a:r>
            <a:r>
              <a:rPr kumimoji="0" lang="en-US" sz="4000" b="0"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Noto Sans Symbols"/>
              </a:rPr>
              <a:t> </a:t>
            </a:r>
            <a:r>
              <a:rPr kumimoji="0" lang="en-US" sz="4000" b="0" i="0" u="none" strike="noStrike" kern="120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Noto Sans Symbols"/>
              </a:rPr>
              <a:t>trong</a:t>
            </a:r>
            <a:r>
              <a:rPr kumimoji="0" lang="en-US" sz="4000" b="0" i="0" u="none" strike="noStrike" kern="1200" cap="none" spc="0" normalizeH="0" noProof="0" dirty="0">
                <a:ln>
                  <a:noFill/>
                </a:ln>
                <a:solidFill>
                  <a:srgbClr val="000000"/>
                </a:solidFill>
                <a:effectLst/>
                <a:uLnTx/>
                <a:uFillTx/>
                <a:latin typeface="Arial" panose="020B0604020202020204"/>
                <a:ea typeface="Times New Roman" panose="02020603050405020304" pitchFamily="18" charset="0"/>
                <a:cs typeface="Noto Sans Symbols"/>
              </a:rPr>
              <a:t> SBT</a:t>
            </a:r>
            <a:endParaRPr kumimoji="0" lang="en-US" sz="4000" b="0" i="0" u="none" strike="noStrike" kern="1200" cap="none" spc="0" normalizeH="0" baseline="0" noProof="0" dirty="0">
              <a:ln>
                <a:noFill/>
              </a:ln>
              <a:solidFill>
                <a:prstClr val="black"/>
              </a:solidFill>
              <a:effectLst/>
              <a:uLnTx/>
              <a:uFillTx/>
              <a:latin typeface="Arial" panose="020B0604020202020204"/>
              <a:ea typeface="Noto Sans Symbols"/>
              <a:cs typeface="Noto Sans Symbols"/>
            </a:endParaRPr>
          </a:p>
        </p:txBody>
      </p:sp>
      <p:sp>
        <p:nvSpPr>
          <p:cNvPr id="23" name="AutoShape 2">
            <a:extLst>
              <a:ext uri="{FF2B5EF4-FFF2-40B4-BE49-F238E27FC236}">
                <a16:creationId xmlns:a16="http://schemas.microsoft.com/office/drawing/2014/main" id="{6D74319B-3D6B-4015-B8A1-45A371E0911A}"/>
              </a:ext>
            </a:extLst>
          </p:cNvPr>
          <p:cNvSpPr/>
          <p:nvPr/>
        </p:nvSpPr>
        <p:spPr>
          <a:xfrm>
            <a:off x="2093162" y="7259190"/>
            <a:ext cx="15356637" cy="2046912"/>
          </a:xfrm>
          <a:prstGeom prst="rect">
            <a:avLst/>
          </a:prstGeom>
          <a:solidFill>
            <a:srgbClr val="FFCE6D"/>
          </a:solidFill>
        </p:spPr>
      </p:sp>
      <p:sp>
        <p:nvSpPr>
          <p:cNvPr id="24" name="TextBox 23">
            <a:extLst>
              <a:ext uri="{FF2B5EF4-FFF2-40B4-BE49-F238E27FC236}">
                <a16:creationId xmlns:a16="http://schemas.microsoft.com/office/drawing/2014/main" id="{2AEABACB-CE36-4740-80FE-DBE968D3D41E}"/>
              </a:ext>
            </a:extLst>
          </p:cNvPr>
          <p:cNvSpPr txBox="1"/>
          <p:nvPr/>
        </p:nvSpPr>
        <p:spPr>
          <a:xfrm>
            <a:off x="2093162" y="7313467"/>
            <a:ext cx="15356638" cy="1863395"/>
          </a:xfrm>
          <a:prstGeom prst="rect">
            <a:avLst/>
          </a:prstGeom>
          <a:noFill/>
        </p:spPr>
        <p:txBody>
          <a:bodyPr wrap="square" rtlCol="0">
            <a:spAutoFit/>
          </a:bodyPr>
          <a:lstStyle/>
          <a:p>
            <a:pPr marL="571500" marR="0" lvl="0" indent="-571500" algn="l" defTabSz="914400" rtl="0" eaLnBrk="1" fontAlgn="auto" latinLnBrk="0" hangingPunct="1">
              <a:lnSpc>
                <a:spcPct val="150000"/>
              </a:lnSpc>
              <a:spcBef>
                <a:spcPts val="0"/>
              </a:spcBef>
              <a:spcAft>
                <a:spcPts val="300"/>
              </a:spcAft>
              <a:buClrTx/>
              <a:buSzTx/>
              <a:buFont typeface="Wingdings" panose="05000000000000000000" pitchFamily="2" charset="2"/>
              <a:buChar char="§"/>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Noto Sans Symbols"/>
              </a:rPr>
              <a:t>Chuẩn</a:t>
            </a:r>
            <a:r>
              <a:rPr kumimoji="0" lang="en-US" sz="4000" b="0" i="0" u="none" strike="noStrike" kern="1200" cap="none" spc="0" normalizeH="0" noProof="0" dirty="0">
                <a:ln>
                  <a:noFill/>
                </a:ln>
                <a:solidFill>
                  <a:srgbClr val="000000"/>
                </a:solidFill>
                <a:effectLst/>
                <a:uLnTx/>
                <a:uFillTx/>
                <a:latin typeface="Arial" panose="020B0604020202020204"/>
                <a:ea typeface="Times New Roman" panose="02020603050405020304" pitchFamily="18" charset="0"/>
                <a:cs typeface="Noto Sans Symbols"/>
              </a:rPr>
              <a:t> </a:t>
            </a:r>
            <a:r>
              <a:rPr kumimoji="0" lang="en-US" sz="4000" b="0" i="0" u="none" strike="noStrike" kern="1200" cap="none" spc="0" normalizeH="0" noProof="0" dirty="0" err="1">
                <a:ln>
                  <a:noFill/>
                </a:ln>
                <a:solidFill>
                  <a:srgbClr val="000000"/>
                </a:solidFill>
                <a:effectLst/>
                <a:uLnTx/>
                <a:uFillTx/>
                <a:latin typeface="Arial" panose="020B0604020202020204"/>
                <a:ea typeface="Times New Roman" panose="02020603050405020304" pitchFamily="18" charset="0"/>
                <a:cs typeface="Noto Sans Symbols"/>
              </a:rPr>
              <a:t>bị</a:t>
            </a:r>
            <a:r>
              <a:rPr kumimoji="0" lang="en-US" sz="4000" b="0" i="0" u="none" strike="noStrike" kern="1200" cap="none" spc="0" normalizeH="0" noProof="0" dirty="0">
                <a:ln>
                  <a:noFill/>
                </a:ln>
                <a:solidFill>
                  <a:srgbClr val="000000"/>
                </a:solidFill>
                <a:effectLst/>
                <a:uLnTx/>
                <a:uFillTx/>
                <a:latin typeface="Arial" panose="020B0604020202020204"/>
                <a:ea typeface="Times New Roman" panose="02020603050405020304" pitchFamily="18" charset="0"/>
                <a:cs typeface="Noto Sans Symbols"/>
              </a:rPr>
              <a:t>:</a:t>
            </a:r>
          </a:p>
          <a:p>
            <a:pPr marR="0" lvl="0" algn="ctr" defTabSz="914400" rtl="0" eaLnBrk="1" fontAlgn="auto" latinLnBrk="0" hangingPunct="1">
              <a:lnSpc>
                <a:spcPct val="150000"/>
              </a:lnSpc>
              <a:spcBef>
                <a:spcPts val="0"/>
              </a:spcBef>
              <a:spcAft>
                <a:spcPts val="300"/>
              </a:spcAft>
              <a:buClrTx/>
              <a:buSzTx/>
              <a:tabLst/>
              <a:defRPr/>
            </a:pPr>
            <a:r>
              <a:rPr kumimoji="0" lang="en-US" sz="4000" b="0" i="0" u="none" strike="noStrike" kern="1200" cap="none" spc="0" normalizeH="0" noProof="0" dirty="0">
                <a:ln>
                  <a:noFill/>
                </a:ln>
                <a:solidFill>
                  <a:srgbClr val="000000"/>
                </a:solidFill>
                <a:effectLst/>
                <a:uLnTx/>
                <a:uFillTx/>
                <a:latin typeface="Arial" panose="020B0604020202020204"/>
                <a:ea typeface="Times New Roman" panose="02020603050405020304" pitchFamily="18" charset="0"/>
                <a:cs typeface="Noto Sans Symbols"/>
              </a:rPr>
              <a:t> </a:t>
            </a:r>
            <a:r>
              <a:rPr kumimoji="0" lang="en-US" sz="4000" b="1" i="0" u="none" strike="noStrike" kern="1200" cap="none" spc="0" normalizeH="0" noProof="0" dirty="0" err="1">
                <a:ln>
                  <a:noFill/>
                </a:ln>
                <a:solidFill>
                  <a:srgbClr val="000000"/>
                </a:solidFill>
                <a:effectLst/>
                <a:uLnTx/>
                <a:uFillTx/>
                <a:latin typeface="Arial" panose="020B0604020202020204"/>
                <a:ea typeface="Times New Roman" panose="02020603050405020304" pitchFamily="18" charset="0"/>
                <a:cs typeface="Noto Sans Symbols"/>
              </a:rPr>
              <a:t>Bài</a:t>
            </a:r>
            <a:r>
              <a:rPr kumimoji="0" lang="en-US" sz="4000" b="1" i="0" u="none" strike="noStrike" kern="1200" cap="none" spc="0" normalizeH="0" noProof="0" dirty="0">
                <a:ln>
                  <a:noFill/>
                </a:ln>
                <a:solidFill>
                  <a:srgbClr val="000000"/>
                </a:solidFill>
                <a:effectLst/>
                <a:uLnTx/>
                <a:uFillTx/>
                <a:latin typeface="Arial" panose="020B0604020202020204"/>
                <a:ea typeface="Times New Roman" panose="02020603050405020304" pitchFamily="18" charset="0"/>
                <a:cs typeface="Noto Sans Symbols"/>
              </a:rPr>
              <a:t> 17</a:t>
            </a:r>
            <a:r>
              <a:rPr kumimoji="0" lang="en-US" sz="4000" b="1"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Noto Sans Symbols"/>
              </a:rPr>
              <a:t>. </a:t>
            </a:r>
            <a:r>
              <a:rPr kumimoji="0" lang="en-US" sz="4000" b="1" i="0" u="none" strike="noStrike" kern="120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Noto Sans Symbols"/>
              </a:rPr>
              <a:t>Trao</a:t>
            </a:r>
            <a:r>
              <a:rPr kumimoji="0" lang="en-US" sz="4000" b="1"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Noto Sans Symbols"/>
              </a:rPr>
              <a:t> </a:t>
            </a:r>
            <a:r>
              <a:rPr kumimoji="0" lang="en-US" sz="4000" b="1" i="0" u="none" strike="noStrike" kern="120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Noto Sans Symbols"/>
              </a:rPr>
              <a:t>đổi</a:t>
            </a:r>
            <a:r>
              <a:rPr kumimoji="0" lang="en-US" sz="4000" b="1"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Noto Sans Symbols"/>
              </a:rPr>
              <a:t> </a:t>
            </a:r>
            <a:r>
              <a:rPr kumimoji="0" lang="en-US" sz="4000" b="1" i="0" u="none" strike="noStrike" kern="120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Noto Sans Symbols"/>
              </a:rPr>
              <a:t>nước</a:t>
            </a:r>
            <a:r>
              <a:rPr kumimoji="0" lang="en-US" sz="4000" b="1"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Noto Sans Symbols"/>
              </a:rPr>
              <a:t> </a:t>
            </a:r>
            <a:r>
              <a:rPr kumimoji="0" lang="en-US" sz="4000" b="1" i="0" u="none" strike="noStrike" kern="120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Noto Sans Symbols"/>
              </a:rPr>
              <a:t>và</a:t>
            </a:r>
            <a:r>
              <a:rPr kumimoji="0" lang="en-US" sz="4000" b="1"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Noto Sans Symbols"/>
              </a:rPr>
              <a:t> </a:t>
            </a:r>
            <a:r>
              <a:rPr kumimoji="0" lang="en-US" sz="4000" b="1" i="0" u="none" strike="noStrike" kern="120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Noto Sans Symbols"/>
              </a:rPr>
              <a:t>các</a:t>
            </a:r>
            <a:r>
              <a:rPr kumimoji="0" lang="en-US" sz="4000" b="1"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Noto Sans Symbols"/>
              </a:rPr>
              <a:t> </a:t>
            </a:r>
            <a:r>
              <a:rPr kumimoji="0" lang="en-US" sz="4000" b="1" i="0" u="none" strike="noStrike" kern="120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Noto Sans Symbols"/>
              </a:rPr>
              <a:t>chất</a:t>
            </a:r>
            <a:r>
              <a:rPr kumimoji="0" lang="en-US" sz="4000" b="1"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Noto Sans Symbols"/>
              </a:rPr>
              <a:t> </a:t>
            </a:r>
            <a:r>
              <a:rPr kumimoji="0" lang="en-US" sz="4000" b="1" i="0" u="none" strike="noStrike" kern="120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Noto Sans Symbols"/>
              </a:rPr>
              <a:t>dinh</a:t>
            </a:r>
            <a:r>
              <a:rPr kumimoji="0" lang="en-US" sz="4000" b="1"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Noto Sans Symbols"/>
              </a:rPr>
              <a:t> </a:t>
            </a:r>
            <a:r>
              <a:rPr kumimoji="0" lang="en-US" sz="4000" b="1" i="0" u="none" strike="noStrike" kern="120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Noto Sans Symbols"/>
              </a:rPr>
              <a:t>dưỡng</a:t>
            </a:r>
            <a:r>
              <a:rPr kumimoji="0" lang="en-US" sz="4000" b="1"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Noto Sans Symbols"/>
              </a:rPr>
              <a:t> ở </a:t>
            </a:r>
            <a:r>
              <a:rPr kumimoji="0" lang="en-US" sz="4000" b="1" i="0" u="none" strike="noStrike" kern="120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Noto Sans Symbols"/>
              </a:rPr>
              <a:t>động</a:t>
            </a:r>
            <a:r>
              <a:rPr kumimoji="0" lang="en-US" sz="4000" b="1"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Noto Sans Symbols"/>
              </a:rPr>
              <a:t> </a:t>
            </a:r>
            <a:r>
              <a:rPr kumimoji="0" lang="en-US" sz="4000" b="1" i="0" u="none" strike="noStrike" kern="120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Noto Sans Symbols"/>
              </a:rPr>
              <a:t>vật</a:t>
            </a:r>
            <a:r>
              <a:rPr kumimoji="0" lang="en-US" sz="4000" b="1"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Noto Sans Symbols"/>
              </a:rPr>
              <a:t> </a:t>
            </a:r>
            <a:endParaRPr kumimoji="0" lang="en-US" sz="4000" b="1" i="0" u="none" strike="noStrike" kern="1200" cap="none" spc="0" normalizeH="0" baseline="0" noProof="0" dirty="0">
              <a:ln>
                <a:noFill/>
              </a:ln>
              <a:solidFill>
                <a:prstClr val="black"/>
              </a:solidFill>
              <a:effectLst/>
              <a:uLnTx/>
              <a:uFillTx/>
              <a:latin typeface="Arial" panose="020B0604020202020204"/>
              <a:ea typeface="Noto Sans Symbols"/>
              <a:cs typeface="Noto Sans Symbols"/>
            </a:endParaRPr>
          </a:p>
        </p:txBody>
      </p:sp>
    </p:spTree>
    <p:extLst>
      <p:ext uri="{BB962C8B-B14F-4D97-AF65-F5344CB8AC3E}">
        <p14:creationId xmlns:p14="http://schemas.microsoft.com/office/powerpoint/2010/main" val="3005884323"/>
      </p:ext>
    </p:extLst>
  </p:cSld>
  <p:clrMapOvr>
    <a:masterClrMapping/>
  </p:clrMapOvr>
  <mc:AlternateContent xmlns:mc="http://schemas.openxmlformats.org/markup-compatibility/2006" xmlns:p159="http://schemas.microsoft.com/office/powerpoint/2015/09/main">
    <mc:Choice Requires="p159">
      <p:transition spd="med">
        <p159:morph option="byCha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500" fill="hold"/>
                                        <p:tgtEl>
                                          <p:spTgt spid="31"/>
                                        </p:tgtEl>
                                        <p:attrNameLst>
                                          <p:attrName>ppt_x</p:attrName>
                                        </p:attrNameLst>
                                      </p:cBhvr>
                                      <p:tavLst>
                                        <p:tav tm="0">
                                          <p:val>
                                            <p:strVal val="#ppt_x"/>
                                          </p:val>
                                        </p:tav>
                                        <p:tav tm="100000">
                                          <p:val>
                                            <p:strVal val="#ppt_x"/>
                                          </p:val>
                                        </p:tav>
                                      </p:tavLst>
                                    </p:anim>
                                    <p:anim calcmode="lin" valueType="num">
                                      <p:cBhvr additive="base">
                                        <p:cTn id="19"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ppt_x"/>
                                          </p:val>
                                        </p:tav>
                                        <p:tav tm="100000">
                                          <p:val>
                                            <p:strVal val="#ppt_x"/>
                                          </p:val>
                                        </p:tav>
                                      </p:tavLst>
                                    </p:anim>
                                    <p:anim calcmode="lin" valueType="num">
                                      <p:cBhvr additive="base">
                                        <p:cTn id="3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500" fill="hold"/>
                                        <p:tgtEl>
                                          <p:spTgt spid="23"/>
                                        </p:tgtEl>
                                        <p:attrNameLst>
                                          <p:attrName>ppt_x</p:attrName>
                                        </p:attrNameLst>
                                      </p:cBhvr>
                                      <p:tavLst>
                                        <p:tav tm="0">
                                          <p:val>
                                            <p:strVal val="#ppt_x"/>
                                          </p:val>
                                        </p:tav>
                                        <p:tav tm="100000">
                                          <p:val>
                                            <p:strVal val="#ppt_x"/>
                                          </p:val>
                                        </p:tav>
                                      </p:tavLst>
                                    </p:anim>
                                    <p:anim calcmode="lin" valueType="num">
                                      <p:cBhvr additive="base">
                                        <p:cTn id="4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500" fill="hold"/>
                                        <p:tgtEl>
                                          <p:spTgt spid="24"/>
                                        </p:tgtEl>
                                        <p:attrNameLst>
                                          <p:attrName>ppt_x</p:attrName>
                                        </p:attrNameLst>
                                      </p:cBhvr>
                                      <p:tavLst>
                                        <p:tav tm="0">
                                          <p:val>
                                            <p:strVal val="#ppt_x"/>
                                          </p:val>
                                        </p:tav>
                                        <p:tav tm="100000">
                                          <p:val>
                                            <p:strVal val="#ppt_x"/>
                                          </p:val>
                                        </p:tav>
                                      </p:tavLst>
                                    </p:anim>
                                    <p:anim calcmode="lin" valueType="num">
                                      <p:cBhvr additive="base">
                                        <p:cTn id="4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P spid="20" grpId="0"/>
      <p:bldP spid="24"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57475">
            <a:off x="-4229600" y="4984833"/>
            <a:ext cx="9144144" cy="1164185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54650">
            <a:off x="12871252" y="-6056838"/>
            <a:ext cx="7771975" cy="10350088"/>
          </a:xfrm>
          <a:prstGeom prst="rect">
            <a:avLst/>
          </a:prstGeom>
        </p:spPr>
      </p:pic>
      <p:sp>
        <p:nvSpPr>
          <p:cNvPr id="4" name="AutoShape 4"/>
          <p:cNvSpPr/>
          <p:nvPr/>
        </p:nvSpPr>
        <p:spPr>
          <a:xfrm rot="-78937">
            <a:off x="2369084" y="2526740"/>
            <a:ext cx="13549831" cy="5502878"/>
          </a:xfrm>
          <a:prstGeom prst="rect">
            <a:avLst/>
          </a:prstGeom>
          <a:solidFill>
            <a:srgbClr val="FFCE6D"/>
          </a:solidFill>
        </p:spPr>
      </p:sp>
      <p:sp>
        <p:nvSpPr>
          <p:cNvPr id="5" name="AutoShape 5"/>
          <p:cNvSpPr/>
          <p:nvPr/>
        </p:nvSpPr>
        <p:spPr>
          <a:xfrm>
            <a:off x="2645130" y="2721682"/>
            <a:ext cx="13007265" cy="5123206"/>
          </a:xfrm>
          <a:prstGeom prst="rect">
            <a:avLst/>
          </a:prstGeom>
          <a:solidFill>
            <a:srgbClr val="F6F6E9"/>
          </a:solidFill>
        </p:spPr>
      </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07110">
            <a:off x="-1527793" y="-7744881"/>
            <a:ext cx="7211280" cy="8973312"/>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77071">
            <a:off x="13776348" y="9564071"/>
            <a:ext cx="3752093" cy="1091518"/>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50842">
            <a:off x="14642442" y="4676476"/>
            <a:ext cx="1790213" cy="3360468"/>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003523" y="2038857"/>
            <a:ext cx="1491940" cy="1664436"/>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323304">
            <a:off x="1742622" y="6869573"/>
            <a:ext cx="1505652" cy="566672"/>
          </a:xfrm>
          <a:prstGeom prst="rect">
            <a:avLst/>
          </a:prstGeom>
        </p:spPr>
      </p:pic>
      <p:sp>
        <p:nvSpPr>
          <p:cNvPr id="14" name="TextBox 13">
            <a:extLst>
              <a:ext uri="{FF2B5EF4-FFF2-40B4-BE49-F238E27FC236}">
                <a16:creationId xmlns:a16="http://schemas.microsoft.com/office/drawing/2014/main" id="{ECA92E35-EBFE-41A8-8AF5-630F234D1013}"/>
              </a:ext>
            </a:extLst>
          </p:cNvPr>
          <p:cNvSpPr txBox="1"/>
          <p:nvPr/>
        </p:nvSpPr>
        <p:spPr>
          <a:xfrm>
            <a:off x="2307697" y="3703293"/>
            <a:ext cx="13603011" cy="32110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Arial" panose="020B0604020202020204"/>
                <a:ea typeface="+mn-ea"/>
                <a:cs typeface="+mn-cs"/>
              </a:rPr>
              <a:t>CẢM ƠN CÁC EM ĐÃ CHÚ Ý THEO DÕI BÀI GIẢNG!</a:t>
            </a:r>
          </a:p>
        </p:txBody>
      </p:sp>
    </p:spTree>
    <p:extLst>
      <p:ext uri="{BB962C8B-B14F-4D97-AF65-F5344CB8AC3E}">
        <p14:creationId xmlns:p14="http://schemas.microsoft.com/office/powerpoint/2010/main" val="409244621"/>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110105" flipH="1" flipV="1">
            <a:off x="1625986" y="2790052"/>
            <a:ext cx="4512941" cy="644705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499" b="30850"/>
          <a:stretch>
            <a:fillRect/>
          </a:stretch>
        </p:blipFill>
        <p:spPr>
          <a:xfrm rot="678179">
            <a:off x="12127333" y="947016"/>
            <a:ext cx="4557566" cy="701088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2998419" y="-2707099"/>
            <a:ext cx="10502254" cy="13991069"/>
          </a:xfrm>
          <a:prstGeom prst="rect">
            <a:avLst/>
          </a:prstGeom>
        </p:spPr>
      </p:pic>
      <p:grpSp>
        <p:nvGrpSpPr>
          <p:cNvPr id="5" name="Group 5"/>
          <p:cNvGrpSpPr/>
          <p:nvPr/>
        </p:nvGrpSpPr>
        <p:grpSpPr>
          <a:xfrm rot="-125846">
            <a:off x="2297645" y="1622190"/>
            <a:ext cx="12774797" cy="6957949"/>
            <a:chOff x="0" y="0"/>
            <a:chExt cx="2973724" cy="1863832"/>
          </a:xfrm>
        </p:grpSpPr>
        <p:sp>
          <p:nvSpPr>
            <p:cNvPr id="6" name="Freeform 6"/>
            <p:cNvSpPr/>
            <p:nvPr/>
          </p:nvSpPr>
          <p:spPr>
            <a:xfrm>
              <a:off x="0" y="0"/>
              <a:ext cx="2973724" cy="1863832"/>
            </a:xfrm>
            <a:custGeom>
              <a:avLst/>
              <a:gdLst/>
              <a:ahLst/>
              <a:cxnLst/>
              <a:rect l="l" t="t" r="r" b="b"/>
              <a:pathLst>
                <a:path w="2973724" h="1863832">
                  <a:moveTo>
                    <a:pt x="0" y="0"/>
                  </a:moveTo>
                  <a:lnTo>
                    <a:pt x="2973724" y="0"/>
                  </a:lnTo>
                  <a:lnTo>
                    <a:pt x="2973724" y="1863832"/>
                  </a:lnTo>
                  <a:lnTo>
                    <a:pt x="0" y="1863832"/>
                  </a:lnTo>
                  <a:close/>
                </a:path>
              </a:pathLst>
            </a:custGeom>
            <a:solidFill>
              <a:srgbClr val="F6F6E9"/>
            </a:solidFill>
          </p:spPr>
        </p:sp>
      </p:grpSp>
      <p:sp>
        <p:nvSpPr>
          <p:cNvPr id="7" name="TextBox 7"/>
          <p:cNvSpPr txBox="1"/>
          <p:nvPr/>
        </p:nvSpPr>
        <p:spPr>
          <a:xfrm>
            <a:off x="3042919" y="2086413"/>
            <a:ext cx="11191225" cy="4780668"/>
          </a:xfrm>
          <a:prstGeom prst="rect">
            <a:avLst/>
          </a:prstGeom>
        </p:spPr>
        <p:txBody>
          <a:bodyPr wrap="square" lIns="0" tIns="0" rIns="0" bIns="0" rtlCol="0" anchor="t">
            <a:spAutoFit/>
          </a:bodyPr>
          <a:lstStyle/>
          <a:p>
            <a:pPr marL="0" lvl="0" indent="0" algn="ctr">
              <a:lnSpc>
                <a:spcPct val="150000"/>
              </a:lnSpc>
              <a:spcBef>
                <a:spcPct val="0"/>
              </a:spcBef>
            </a:pPr>
            <a:r>
              <a:rPr lang="en-US" sz="7200" b="1" u="none" dirty="0">
                <a:solidFill>
                  <a:srgbClr val="C00000"/>
                </a:solidFill>
                <a:latin typeface="Arial" panose="020B0604020202020204" pitchFamily="34" charset="0"/>
                <a:cs typeface="Arial" panose="020B0604020202020204" pitchFamily="34" charset="0"/>
              </a:rPr>
              <a:t>BÀI 16: </a:t>
            </a:r>
          </a:p>
          <a:p>
            <a:pPr marL="0" lvl="0" indent="0" algn="ctr">
              <a:lnSpc>
                <a:spcPct val="150000"/>
              </a:lnSpc>
              <a:spcBef>
                <a:spcPct val="0"/>
              </a:spcBef>
            </a:pPr>
            <a:r>
              <a:rPr lang="en-US" sz="7200" b="1" dirty="0">
                <a:solidFill>
                  <a:schemeClr val="accent3">
                    <a:lumMod val="50000"/>
                  </a:schemeClr>
                </a:solidFill>
                <a:latin typeface="Arial" panose="020B0604020202020204" pitchFamily="34" charset="0"/>
                <a:cs typeface="Arial" panose="020B0604020202020204" pitchFamily="34" charset="0"/>
              </a:rPr>
              <a:t>SINH TRƯỞNG VÀ PHÁT TRIỂN Ở THỰC VẬT</a:t>
            </a:r>
            <a:endParaRPr lang="en-US" sz="7200" b="1" u="none" dirty="0">
              <a:solidFill>
                <a:schemeClr val="accent3">
                  <a:lumMod val="50000"/>
                </a:schemeClr>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097999" y="6900281"/>
            <a:ext cx="2147081" cy="3589346"/>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750609">
            <a:off x="1715733" y="1359758"/>
            <a:ext cx="1505652" cy="56667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E6D"/>
        </a:solidFill>
        <a:effectLst/>
      </p:bgPr>
    </p:bg>
    <p:spTree>
      <p:nvGrpSpPr>
        <p:cNvPr id="1" name=""/>
        <p:cNvGrpSpPr/>
        <p:nvPr/>
      </p:nvGrpSpPr>
      <p:grpSpPr>
        <a:xfrm>
          <a:off x="0" y="0"/>
          <a:ext cx="0" cy="0"/>
          <a:chOff x="0" y="0"/>
          <a:chExt cx="0" cy="0"/>
        </a:xfrm>
      </p:grpSpPr>
      <p:sp>
        <p:nvSpPr>
          <p:cNvPr id="2" name="AutoShape 2"/>
          <p:cNvSpPr/>
          <p:nvPr/>
        </p:nvSpPr>
        <p:spPr>
          <a:xfrm rot="-5400000">
            <a:off x="9303307" y="-4783333"/>
            <a:ext cx="10833473" cy="19829952"/>
          </a:xfrm>
          <a:prstGeom prst="rect">
            <a:avLst/>
          </a:prstGeom>
          <a:solidFill>
            <a:srgbClr val="FFFFFF"/>
          </a:solidFill>
        </p:spPr>
      </p:sp>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24136" y="-285093"/>
            <a:ext cx="19705933" cy="11084587"/>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flipV="1">
            <a:off x="3197655" y="-842166"/>
            <a:ext cx="11892689" cy="16989556"/>
          </a:xfrm>
          <a:prstGeom prst="rect">
            <a:avLst/>
          </a:prstGeom>
        </p:spPr>
      </p:pic>
      <p:sp>
        <p:nvSpPr>
          <p:cNvPr id="5" name="AutoShape 5"/>
          <p:cNvSpPr/>
          <p:nvPr/>
        </p:nvSpPr>
        <p:spPr>
          <a:xfrm>
            <a:off x="8763001" y="2956970"/>
            <a:ext cx="8698614" cy="1915631"/>
          </a:xfrm>
          <a:prstGeom prst="rect">
            <a:avLst/>
          </a:prstGeom>
          <a:solidFill>
            <a:srgbClr val="FFCE6D"/>
          </a:solidFill>
        </p:spPr>
      </p:sp>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57618" y="1122520"/>
            <a:ext cx="6192897" cy="1478019"/>
          </a:xfrm>
          <a:prstGeom prst="rect">
            <a:avLst/>
          </a:prstGeom>
        </p:spPr>
      </p:pic>
      <p:sp>
        <p:nvSpPr>
          <p:cNvPr id="7" name="AutoShape 7"/>
          <p:cNvSpPr/>
          <p:nvPr/>
        </p:nvSpPr>
        <p:spPr>
          <a:xfrm>
            <a:off x="8763000" y="5133378"/>
            <a:ext cx="8626286" cy="1012514"/>
          </a:xfrm>
          <a:prstGeom prst="rect">
            <a:avLst/>
          </a:prstGeom>
          <a:solidFill>
            <a:srgbClr val="FFCE6D"/>
          </a:solidFill>
        </p:spPr>
      </p:sp>
      <p:sp>
        <p:nvSpPr>
          <p:cNvPr id="8" name="AutoShape 8"/>
          <p:cNvSpPr/>
          <p:nvPr/>
        </p:nvSpPr>
        <p:spPr>
          <a:xfrm>
            <a:off x="8763001" y="6496401"/>
            <a:ext cx="8698538" cy="1640851"/>
          </a:xfrm>
          <a:prstGeom prst="rect">
            <a:avLst/>
          </a:prstGeom>
          <a:solidFill>
            <a:srgbClr val="FFCE6D"/>
          </a:solidFill>
        </p:spPr>
      </p:sp>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38379">
            <a:off x="3632339" y="8148303"/>
            <a:ext cx="1769308" cy="3321227"/>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74689" flipH="1">
            <a:off x="5092119" y="9056544"/>
            <a:ext cx="1154391" cy="2460911"/>
          </a:xfrm>
          <a:prstGeom prst="rect">
            <a:avLst/>
          </a:prstGeom>
        </p:spPr>
      </p:pic>
      <p:sp>
        <p:nvSpPr>
          <p:cNvPr id="11" name="TextBox 11"/>
          <p:cNvSpPr txBox="1"/>
          <p:nvPr/>
        </p:nvSpPr>
        <p:spPr>
          <a:xfrm>
            <a:off x="1600200" y="5631395"/>
            <a:ext cx="7260047" cy="2079095"/>
          </a:xfrm>
          <a:prstGeom prst="rect">
            <a:avLst/>
          </a:prstGeom>
        </p:spPr>
        <p:txBody>
          <a:bodyPr wrap="square" lIns="0" tIns="0" rIns="0" bIns="0" rtlCol="0" anchor="t">
            <a:spAutoFit/>
          </a:bodyPr>
          <a:lstStyle/>
          <a:p>
            <a:pPr marL="0" lvl="0" indent="0" algn="ctr">
              <a:lnSpc>
                <a:spcPct val="150000"/>
              </a:lnSpc>
              <a:spcBef>
                <a:spcPct val="0"/>
              </a:spcBef>
            </a:pPr>
            <a:r>
              <a:rPr lang="en-US" sz="4800" b="1" dirty="0">
                <a:solidFill>
                  <a:schemeClr val="accent3">
                    <a:lumMod val="50000"/>
                  </a:schemeClr>
                </a:solidFill>
                <a:latin typeface="Arial" panose="020B0604020202020204" pitchFamily="34" charset="0"/>
                <a:cs typeface="Arial" panose="020B0604020202020204" pitchFamily="34" charset="0"/>
              </a:rPr>
              <a:t>SINH TRƯỞNG VÀ PHÁT TRIỂN Ở THỰC VẬT</a:t>
            </a:r>
            <a:endParaRPr lang="en-US" sz="4800" b="1" u="none" dirty="0">
              <a:solidFill>
                <a:schemeClr val="accent3">
                  <a:lumMod val="50000"/>
                </a:schemeClr>
              </a:solidFill>
              <a:latin typeface="Arial" panose="020B0604020202020204" pitchFamily="34" charset="0"/>
              <a:cs typeface="Arial" panose="020B0604020202020204" pitchFamily="34" charset="0"/>
            </a:endParaRPr>
          </a:p>
        </p:txBody>
      </p:sp>
      <p:sp>
        <p:nvSpPr>
          <p:cNvPr id="12" name="TextBox 12"/>
          <p:cNvSpPr txBox="1"/>
          <p:nvPr/>
        </p:nvSpPr>
        <p:spPr>
          <a:xfrm>
            <a:off x="8763000" y="2958455"/>
            <a:ext cx="8698539" cy="1559338"/>
          </a:xfrm>
          <a:prstGeom prst="rect">
            <a:avLst/>
          </a:prstGeom>
        </p:spPr>
        <p:txBody>
          <a:bodyPr wrap="square" lIns="0" tIns="0" rIns="0" bIns="0" rtlCol="0" anchor="t">
            <a:spAutoFit/>
          </a:bodyPr>
          <a:lstStyle/>
          <a:p>
            <a:pPr marL="0" lvl="0" indent="0" algn="just">
              <a:lnSpc>
                <a:spcPct val="150000"/>
              </a:lnSpc>
              <a:spcBef>
                <a:spcPct val="0"/>
              </a:spcBef>
            </a:pPr>
            <a:r>
              <a:rPr lang="en-US" sz="3600" b="1" dirty="0">
                <a:solidFill>
                  <a:srgbClr val="291B25"/>
                </a:solidFill>
              </a:rPr>
              <a:t>I. ĐẶC ĐIỂM SINH TRƯỞNG VÀ PHÁT TRIỂN Ở THỰC VẬT</a:t>
            </a:r>
            <a:endParaRPr lang="en-US" sz="3600" b="1" u="none" dirty="0">
              <a:solidFill>
                <a:srgbClr val="291B25"/>
              </a:solidFill>
            </a:endParaRPr>
          </a:p>
        </p:txBody>
      </p:sp>
      <p:sp>
        <p:nvSpPr>
          <p:cNvPr id="15" name="TextBox 14">
            <a:extLst>
              <a:ext uri="{FF2B5EF4-FFF2-40B4-BE49-F238E27FC236}">
                <a16:creationId xmlns:a16="http://schemas.microsoft.com/office/drawing/2014/main" id="{6216ABA8-2856-4FA7-B52C-BDEDB3ED5FF0}"/>
              </a:ext>
            </a:extLst>
          </p:cNvPr>
          <p:cNvSpPr txBox="1"/>
          <p:nvPr/>
        </p:nvSpPr>
        <p:spPr>
          <a:xfrm>
            <a:off x="7101366" y="1367395"/>
            <a:ext cx="5105400" cy="1107996"/>
          </a:xfrm>
          <a:prstGeom prst="rect">
            <a:avLst/>
          </a:prstGeom>
          <a:noFill/>
        </p:spPr>
        <p:txBody>
          <a:bodyPr wrap="square" rtlCol="0">
            <a:spAutoFit/>
          </a:bodyPr>
          <a:lstStyle/>
          <a:p>
            <a:pPr algn="ctr"/>
            <a:r>
              <a:rPr lang="en-US" sz="6600" b="1" dirty="0">
                <a:solidFill>
                  <a:schemeClr val="bg1"/>
                </a:solidFill>
              </a:rPr>
              <a:t>NỘI DUNG</a:t>
            </a:r>
          </a:p>
        </p:txBody>
      </p:sp>
      <p:sp>
        <p:nvSpPr>
          <p:cNvPr id="16" name="TextBox 12">
            <a:extLst>
              <a:ext uri="{FF2B5EF4-FFF2-40B4-BE49-F238E27FC236}">
                <a16:creationId xmlns:a16="http://schemas.microsoft.com/office/drawing/2014/main" id="{48FA1272-385C-492B-A19A-A4CADF67A90D}"/>
              </a:ext>
            </a:extLst>
          </p:cNvPr>
          <p:cNvSpPr txBox="1"/>
          <p:nvPr/>
        </p:nvSpPr>
        <p:spPr>
          <a:xfrm>
            <a:off x="8763000" y="5190219"/>
            <a:ext cx="8626286" cy="728341"/>
          </a:xfrm>
          <a:prstGeom prst="rect">
            <a:avLst/>
          </a:prstGeom>
        </p:spPr>
        <p:txBody>
          <a:bodyPr wrap="square" lIns="0" tIns="0" rIns="0" bIns="0" rtlCol="0" anchor="t">
            <a:spAutoFit/>
          </a:bodyPr>
          <a:lstStyle/>
          <a:p>
            <a:pPr marL="0" lvl="0" indent="0" algn="just">
              <a:lnSpc>
                <a:spcPct val="150000"/>
              </a:lnSpc>
              <a:spcBef>
                <a:spcPct val="0"/>
              </a:spcBef>
            </a:pPr>
            <a:r>
              <a:rPr lang="en-US" sz="3600" b="1" dirty="0">
                <a:solidFill>
                  <a:srgbClr val="291B25"/>
                </a:solidFill>
              </a:rPr>
              <a:t>II. MÔ PHÂN SINH</a:t>
            </a:r>
            <a:endParaRPr lang="en-US" sz="3600" b="1" u="none" dirty="0">
              <a:solidFill>
                <a:srgbClr val="291B25"/>
              </a:solidFill>
            </a:endParaRPr>
          </a:p>
        </p:txBody>
      </p:sp>
      <p:sp>
        <p:nvSpPr>
          <p:cNvPr id="17" name="TextBox 12">
            <a:extLst>
              <a:ext uri="{FF2B5EF4-FFF2-40B4-BE49-F238E27FC236}">
                <a16:creationId xmlns:a16="http://schemas.microsoft.com/office/drawing/2014/main" id="{94AE4F44-DDA4-4402-9331-EFFEC048FC53}"/>
              </a:ext>
            </a:extLst>
          </p:cNvPr>
          <p:cNvSpPr txBox="1"/>
          <p:nvPr/>
        </p:nvSpPr>
        <p:spPr>
          <a:xfrm>
            <a:off x="8798290" y="6425338"/>
            <a:ext cx="8626286" cy="1559338"/>
          </a:xfrm>
          <a:prstGeom prst="rect">
            <a:avLst/>
          </a:prstGeom>
        </p:spPr>
        <p:txBody>
          <a:bodyPr wrap="square" lIns="0" tIns="0" rIns="0" bIns="0" rtlCol="0" anchor="t">
            <a:spAutoFit/>
          </a:bodyPr>
          <a:lstStyle/>
          <a:p>
            <a:pPr marL="0" lvl="0" indent="0" algn="just">
              <a:lnSpc>
                <a:spcPct val="150000"/>
              </a:lnSpc>
              <a:spcBef>
                <a:spcPct val="0"/>
              </a:spcBef>
            </a:pPr>
            <a:r>
              <a:rPr lang="en-US" sz="3600" b="1" dirty="0">
                <a:solidFill>
                  <a:srgbClr val="291B25"/>
                </a:solidFill>
              </a:rPr>
              <a:t>III. SINH TRƯỞNG SƠ CẤP VÀ SINH TRƯỞNG THỨ CẤP Ở THỰC VẬT</a:t>
            </a:r>
            <a:endParaRPr lang="en-US" sz="3600" b="1" u="none" dirty="0">
              <a:solidFill>
                <a:srgbClr val="291B25"/>
              </a:solidFill>
            </a:endParaRPr>
          </a:p>
        </p:txBody>
      </p:sp>
      <p:sp>
        <p:nvSpPr>
          <p:cNvPr id="18" name="AutoShape 8">
            <a:extLst>
              <a:ext uri="{FF2B5EF4-FFF2-40B4-BE49-F238E27FC236}">
                <a16:creationId xmlns:a16="http://schemas.microsoft.com/office/drawing/2014/main" id="{E9C2B325-5560-481F-A4C6-6E9A1D9C17DD}"/>
              </a:ext>
            </a:extLst>
          </p:cNvPr>
          <p:cNvSpPr/>
          <p:nvPr/>
        </p:nvSpPr>
        <p:spPr>
          <a:xfrm>
            <a:off x="8761049" y="8580579"/>
            <a:ext cx="8698538" cy="1031599"/>
          </a:xfrm>
          <a:prstGeom prst="rect">
            <a:avLst/>
          </a:prstGeom>
          <a:solidFill>
            <a:srgbClr val="FFCE6D"/>
          </a:solidFill>
        </p:spPr>
      </p:sp>
      <p:sp>
        <p:nvSpPr>
          <p:cNvPr id="19" name="TextBox 12">
            <a:extLst>
              <a:ext uri="{FF2B5EF4-FFF2-40B4-BE49-F238E27FC236}">
                <a16:creationId xmlns:a16="http://schemas.microsoft.com/office/drawing/2014/main" id="{8A197B5F-B2BA-42BB-90C8-70D90833E500}"/>
              </a:ext>
            </a:extLst>
          </p:cNvPr>
          <p:cNvSpPr txBox="1"/>
          <p:nvPr/>
        </p:nvSpPr>
        <p:spPr>
          <a:xfrm>
            <a:off x="8796338" y="8509516"/>
            <a:ext cx="8626286" cy="728341"/>
          </a:xfrm>
          <a:prstGeom prst="rect">
            <a:avLst/>
          </a:prstGeom>
        </p:spPr>
        <p:txBody>
          <a:bodyPr wrap="square" lIns="0" tIns="0" rIns="0" bIns="0" rtlCol="0" anchor="t">
            <a:spAutoFit/>
          </a:bodyPr>
          <a:lstStyle/>
          <a:p>
            <a:pPr marL="0" lvl="0" indent="0" algn="just">
              <a:lnSpc>
                <a:spcPct val="150000"/>
              </a:lnSpc>
              <a:spcBef>
                <a:spcPct val="0"/>
              </a:spcBef>
            </a:pPr>
            <a:r>
              <a:rPr lang="en-US" sz="3600" b="1" dirty="0">
                <a:solidFill>
                  <a:srgbClr val="291B25"/>
                </a:solidFill>
              </a:rPr>
              <a:t>IV. PHÁT TRIỂN Ở THỰC VẬT CÓ HOA</a:t>
            </a:r>
            <a:endParaRPr lang="en-US" sz="3600" b="1" u="none" dirty="0">
              <a:solidFill>
                <a:srgbClr val="291B25"/>
              </a:solidFill>
            </a:endParaRPr>
          </a:p>
        </p:txBody>
      </p:sp>
    </p:spTree>
  </p:cSld>
  <p:clrMapOvr>
    <a:masterClrMapping/>
  </p:clrMapOvr>
  <p:transition spd="med">
    <p:circl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46DC267-7F47-4258-BADF-C01D3FE130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1476">
            <a:off x="2472583" y="768495"/>
            <a:ext cx="15575185" cy="9070145"/>
          </a:xfrm>
          <a:prstGeom prst="rect">
            <a:avLst/>
          </a:prstGeom>
        </p:spPr>
      </p:pic>
      <p:sp>
        <p:nvSpPr>
          <p:cNvPr id="3" name="AutoShape 3">
            <a:extLst>
              <a:ext uri="{FF2B5EF4-FFF2-40B4-BE49-F238E27FC236}">
                <a16:creationId xmlns:a16="http://schemas.microsoft.com/office/drawing/2014/main" id="{4BA9E864-5F46-4DAA-B362-98A383F71EA6}"/>
              </a:ext>
            </a:extLst>
          </p:cNvPr>
          <p:cNvSpPr/>
          <p:nvPr/>
        </p:nvSpPr>
        <p:spPr>
          <a:xfrm>
            <a:off x="3048000" y="2476500"/>
            <a:ext cx="11963400" cy="6400800"/>
          </a:xfrm>
          <a:prstGeom prst="rect">
            <a:avLst/>
          </a:prstGeom>
          <a:solidFill>
            <a:srgbClr val="F6F6E9"/>
          </a:solidFill>
        </p:spPr>
      </p:sp>
      <p:sp>
        <p:nvSpPr>
          <p:cNvPr id="8" name="Oval 7">
            <a:extLst>
              <a:ext uri="{FF2B5EF4-FFF2-40B4-BE49-F238E27FC236}">
                <a16:creationId xmlns:a16="http://schemas.microsoft.com/office/drawing/2014/main" id="{6485CB9F-3B9A-414D-9D4D-10EB9BB77D70}"/>
              </a:ext>
            </a:extLst>
          </p:cNvPr>
          <p:cNvSpPr/>
          <p:nvPr/>
        </p:nvSpPr>
        <p:spPr>
          <a:xfrm>
            <a:off x="3602343" y="2652595"/>
            <a:ext cx="1188720" cy="11887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a:solidFill>
                  <a:prstClr val="white"/>
                </a:solidFill>
                <a:latin typeface="Arial" panose="020B0604020202020204"/>
              </a:rPr>
              <a:t>I</a:t>
            </a:r>
            <a:endParaRPr kumimoji="0" lang="en-US" sz="6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FBE2A5EF-5A6A-4CB2-BE2A-6FD186D745AE}"/>
              </a:ext>
            </a:extLst>
          </p:cNvPr>
          <p:cNvSpPr txBox="1"/>
          <p:nvPr/>
        </p:nvSpPr>
        <p:spPr>
          <a:xfrm>
            <a:off x="4854274" y="2484701"/>
            <a:ext cx="8086846" cy="1998176"/>
          </a:xfrm>
          <a:prstGeom prst="rect">
            <a:avLst/>
          </a:prstGeom>
          <a:noFill/>
        </p:spPr>
        <p:txBody>
          <a:bodyPr wrap="square" rtlCol="0">
            <a:spAutoFit/>
          </a:bodyPr>
          <a:lstStyle/>
          <a:p>
            <a:pPr algn="ctr">
              <a:lnSpc>
                <a:spcPct val="150000"/>
              </a:lnSpc>
            </a:pPr>
            <a:r>
              <a:rPr lang="en-US" sz="4400" b="1" dirty="0">
                <a:solidFill>
                  <a:schemeClr val="accent5">
                    <a:lumMod val="50000"/>
                  </a:schemeClr>
                </a:solidFill>
              </a:rPr>
              <a:t>ĐẶC ĐIỂM SINH TRƯỞNG VÀ PHÁT TRIỂN Ở THỰC VẬT</a:t>
            </a:r>
            <a:endParaRPr lang="en-US" sz="4400" dirty="0">
              <a:solidFill>
                <a:schemeClr val="accent5">
                  <a:lumMod val="50000"/>
                </a:schemeClr>
              </a:solidFill>
            </a:endParaRPr>
          </a:p>
        </p:txBody>
      </p:sp>
      <p:sp>
        <p:nvSpPr>
          <p:cNvPr id="7" name="Oval 6">
            <a:extLst>
              <a:ext uri="{FF2B5EF4-FFF2-40B4-BE49-F238E27FC236}">
                <a16:creationId xmlns:a16="http://schemas.microsoft.com/office/drawing/2014/main" id="{889D5070-8CE4-48C1-BB91-FD361A7567FF}"/>
              </a:ext>
            </a:extLst>
          </p:cNvPr>
          <p:cNvSpPr/>
          <p:nvPr/>
        </p:nvSpPr>
        <p:spPr>
          <a:xfrm>
            <a:off x="3602343" y="4869180"/>
            <a:ext cx="1188720" cy="11887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a:solidFill>
                  <a:prstClr val="white"/>
                </a:solidFill>
                <a:latin typeface="Arial" panose="020B0604020202020204"/>
              </a:rPr>
              <a:t>II</a:t>
            </a:r>
            <a:endParaRPr kumimoji="0" lang="en-US" sz="6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112934A9-D8F3-4A28-AC89-DBBA557C7356}"/>
              </a:ext>
            </a:extLst>
          </p:cNvPr>
          <p:cNvSpPr txBox="1"/>
          <p:nvPr/>
        </p:nvSpPr>
        <p:spPr>
          <a:xfrm>
            <a:off x="5862475" y="4945739"/>
            <a:ext cx="6070444" cy="982513"/>
          </a:xfrm>
          <a:prstGeom prst="rect">
            <a:avLst/>
          </a:prstGeom>
          <a:noFill/>
        </p:spPr>
        <p:txBody>
          <a:bodyPr wrap="square" rtlCol="0">
            <a:spAutoFit/>
          </a:bodyPr>
          <a:lstStyle/>
          <a:p>
            <a:pPr algn="ctr">
              <a:lnSpc>
                <a:spcPct val="150000"/>
              </a:lnSpc>
            </a:pPr>
            <a:r>
              <a:rPr lang="en-US" sz="4400" b="1" dirty="0">
                <a:solidFill>
                  <a:schemeClr val="accent5">
                    <a:lumMod val="50000"/>
                  </a:schemeClr>
                </a:solidFill>
              </a:rPr>
              <a:t>MÔ PHÂN SINH</a:t>
            </a:r>
            <a:endParaRPr lang="en-US" sz="4400" dirty="0">
              <a:solidFill>
                <a:schemeClr val="accent5">
                  <a:lumMod val="50000"/>
                </a:schemeClr>
              </a:solidFill>
            </a:endParaRPr>
          </a:p>
        </p:txBody>
      </p:sp>
      <p:sp>
        <p:nvSpPr>
          <p:cNvPr id="11" name="Oval 10">
            <a:extLst>
              <a:ext uri="{FF2B5EF4-FFF2-40B4-BE49-F238E27FC236}">
                <a16:creationId xmlns:a16="http://schemas.microsoft.com/office/drawing/2014/main" id="{A346C47F-AAC9-4E8B-AE17-435CBF7AA335}"/>
              </a:ext>
            </a:extLst>
          </p:cNvPr>
          <p:cNvSpPr/>
          <p:nvPr/>
        </p:nvSpPr>
        <p:spPr>
          <a:xfrm>
            <a:off x="3602343" y="6972112"/>
            <a:ext cx="1188720" cy="11887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a:solidFill>
                  <a:prstClr val="white"/>
                </a:solidFill>
                <a:latin typeface="Arial" panose="020B0604020202020204"/>
              </a:rPr>
              <a:t>II</a:t>
            </a:r>
            <a:endParaRPr kumimoji="0" lang="en-US" sz="6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F5A9A4DA-E962-4DFB-9C12-87644A39E43F}"/>
              </a:ext>
            </a:extLst>
          </p:cNvPr>
          <p:cNvSpPr txBox="1"/>
          <p:nvPr/>
        </p:nvSpPr>
        <p:spPr>
          <a:xfrm>
            <a:off x="4607972" y="6567384"/>
            <a:ext cx="8579451" cy="1998176"/>
          </a:xfrm>
          <a:prstGeom prst="rect">
            <a:avLst/>
          </a:prstGeom>
          <a:noFill/>
        </p:spPr>
        <p:txBody>
          <a:bodyPr wrap="square" rtlCol="0">
            <a:spAutoFit/>
          </a:bodyPr>
          <a:lstStyle/>
          <a:p>
            <a:pPr algn="ctr">
              <a:lnSpc>
                <a:spcPct val="150000"/>
              </a:lnSpc>
            </a:pPr>
            <a:r>
              <a:rPr lang="en-US" sz="4400" b="1" dirty="0">
                <a:solidFill>
                  <a:schemeClr val="accent5">
                    <a:lumMod val="50000"/>
                  </a:schemeClr>
                </a:solidFill>
              </a:rPr>
              <a:t>SINH TRƯỞNG SƠ CẤP VÀ SINH TRƯỞNG THỨ CẤP</a:t>
            </a:r>
            <a:endParaRPr lang="en-US" sz="4400" dirty="0">
              <a:solidFill>
                <a:schemeClr val="accent5">
                  <a:lumMod val="50000"/>
                </a:schemeClr>
              </a:solidFill>
            </a:endParaRPr>
          </a:p>
        </p:txBody>
      </p:sp>
    </p:spTree>
    <p:extLst>
      <p:ext uri="{BB962C8B-B14F-4D97-AF65-F5344CB8AC3E}">
        <p14:creationId xmlns:p14="http://schemas.microsoft.com/office/powerpoint/2010/main" val="981144885"/>
      </p:ext>
    </p:extLst>
  </p:cSld>
  <p:clrMapOvr>
    <a:masterClrMapping/>
  </p:clrMapOvr>
  <mc:AlternateContent xmlns:mc="http://schemas.openxmlformats.org/markup-compatibility/2006" xmlns:p159="http://schemas.microsoft.com/office/powerpoint/2015/09/main">
    <mc:Choice Requires="p159">
      <p:transition spd="med">
        <p159:morph option="byCha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4"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7" grpId="0" animBg="1"/>
      <p:bldP spid="10" grpId="0"/>
      <p:bldP spid="11"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95840">
            <a:off x="-389897" y="8872406"/>
            <a:ext cx="2016426" cy="1880776"/>
          </a:xfrm>
          <a:prstGeom prst="rect">
            <a:avLst/>
          </a:prstGeom>
        </p:spPr>
      </p:pic>
      <p:sp>
        <p:nvSpPr>
          <p:cNvPr id="4" name="TextBox 3">
            <a:extLst>
              <a:ext uri="{FF2B5EF4-FFF2-40B4-BE49-F238E27FC236}">
                <a16:creationId xmlns:a16="http://schemas.microsoft.com/office/drawing/2014/main" id="{913D7940-0B3A-4EF9-86FA-F215C6244ED8}"/>
              </a:ext>
            </a:extLst>
          </p:cNvPr>
          <p:cNvSpPr txBox="1"/>
          <p:nvPr/>
        </p:nvSpPr>
        <p:spPr>
          <a:xfrm>
            <a:off x="362719" y="3678473"/>
            <a:ext cx="5620303" cy="3313664"/>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en-US" sz="3600" b="1" u="sng" dirty="0" err="1"/>
              <a:t>Nhiệm</a:t>
            </a:r>
            <a:r>
              <a:rPr lang="en-US" sz="3600" b="1" u="sng" dirty="0"/>
              <a:t> </a:t>
            </a:r>
            <a:r>
              <a:rPr lang="en-US" sz="3600" b="1" u="sng" dirty="0" err="1"/>
              <a:t>vụ</a:t>
            </a:r>
            <a:r>
              <a:rPr lang="en-US" sz="3600" b="1" u="sng" dirty="0"/>
              <a:t>: </a:t>
            </a:r>
          </a:p>
          <a:p>
            <a:pPr algn="just">
              <a:lnSpc>
                <a:spcPct val="150000"/>
              </a:lnSpc>
            </a:pPr>
            <a:r>
              <a:rPr lang="en-US" sz="3600" i="1" dirty="0" err="1"/>
              <a:t>Đọc</a:t>
            </a:r>
            <a:r>
              <a:rPr lang="en-US" sz="3600" i="1" dirty="0"/>
              <a:t> SGK + </a:t>
            </a:r>
            <a:r>
              <a:rPr lang="en-US" sz="3600" i="1" dirty="0" err="1"/>
              <a:t>quan</a:t>
            </a:r>
            <a:r>
              <a:rPr lang="en-US" sz="3600" i="1" dirty="0"/>
              <a:t> </a:t>
            </a:r>
            <a:r>
              <a:rPr lang="en-US" sz="3600" i="1" dirty="0" err="1"/>
              <a:t>sát</a:t>
            </a:r>
            <a:r>
              <a:rPr lang="en-US" sz="3600" i="1" dirty="0"/>
              <a:t> </a:t>
            </a:r>
            <a:r>
              <a:rPr lang="en-US" sz="3600" i="1" dirty="0" err="1"/>
              <a:t>hình</a:t>
            </a:r>
            <a:r>
              <a:rPr lang="en-US" sz="3600" i="1" dirty="0"/>
              <a:t> 16.2 -16.3, </a:t>
            </a:r>
            <a:r>
              <a:rPr lang="en-US" sz="3600" i="1" dirty="0" err="1"/>
              <a:t>thảo</a:t>
            </a:r>
            <a:r>
              <a:rPr lang="en-US" sz="3600" i="1" dirty="0"/>
              <a:t> </a:t>
            </a:r>
            <a:r>
              <a:rPr lang="en-US" sz="3600" i="1" dirty="0" err="1"/>
              <a:t>luận</a:t>
            </a:r>
            <a:r>
              <a:rPr lang="en-US" sz="3600" i="1" dirty="0"/>
              <a:t> </a:t>
            </a:r>
            <a:r>
              <a:rPr lang="en-US" sz="3600" b="1" i="1" dirty="0" err="1"/>
              <a:t>Phiếu</a:t>
            </a:r>
            <a:r>
              <a:rPr lang="en-US" sz="3600" b="1" i="1" dirty="0"/>
              <a:t> </a:t>
            </a:r>
            <a:r>
              <a:rPr lang="en-US" sz="3600" b="1" i="1" dirty="0" err="1"/>
              <a:t>học</a:t>
            </a:r>
            <a:r>
              <a:rPr lang="en-US" sz="3600" b="1" i="1" dirty="0"/>
              <a:t> </a:t>
            </a:r>
            <a:r>
              <a:rPr lang="en-US" sz="3600" b="1" i="1" dirty="0" err="1"/>
              <a:t>tập</a:t>
            </a:r>
            <a:r>
              <a:rPr lang="en-US" sz="3600" b="1" i="1" dirty="0"/>
              <a:t> </a:t>
            </a:r>
            <a:r>
              <a:rPr lang="en-US" sz="3600" b="1" i="1" dirty="0" err="1"/>
              <a:t>số</a:t>
            </a:r>
            <a:r>
              <a:rPr lang="en-US" sz="3600" b="1" i="1" dirty="0"/>
              <a:t> 1</a:t>
            </a:r>
            <a:r>
              <a:rPr lang="en-US" sz="3600" i="1" dirty="0"/>
              <a:t>)</a:t>
            </a:r>
          </a:p>
        </p:txBody>
      </p:sp>
      <p:sp>
        <p:nvSpPr>
          <p:cNvPr id="8" name="TextBox 7">
            <a:extLst>
              <a:ext uri="{FF2B5EF4-FFF2-40B4-BE49-F238E27FC236}">
                <a16:creationId xmlns:a16="http://schemas.microsoft.com/office/drawing/2014/main" id="{43F9802E-9710-4B89-8ED8-005C6A56F254}"/>
              </a:ext>
            </a:extLst>
          </p:cNvPr>
          <p:cNvSpPr txBox="1"/>
          <p:nvPr/>
        </p:nvSpPr>
        <p:spPr>
          <a:xfrm>
            <a:off x="253024" y="7766328"/>
            <a:ext cx="5477684" cy="820674"/>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en-US" sz="3600" b="1" u="sng" dirty="0" err="1"/>
              <a:t>Thời</a:t>
            </a:r>
            <a:r>
              <a:rPr lang="en-US" sz="3600" b="1" u="sng" dirty="0"/>
              <a:t> </a:t>
            </a:r>
            <a:r>
              <a:rPr lang="en-US" sz="3600" b="1" u="sng" dirty="0" err="1"/>
              <a:t>gian</a:t>
            </a:r>
            <a:r>
              <a:rPr lang="en-US" sz="3600" b="1" u="sng" dirty="0"/>
              <a:t>: </a:t>
            </a:r>
            <a:r>
              <a:rPr lang="en-US" sz="3600" dirty="0"/>
              <a:t> 10 </a:t>
            </a:r>
            <a:r>
              <a:rPr lang="en-US" sz="3600" dirty="0" err="1"/>
              <a:t>phút</a:t>
            </a:r>
            <a:endParaRPr lang="en-US" sz="3600" dirty="0"/>
          </a:p>
        </p:txBody>
      </p:sp>
      <p:grpSp>
        <p:nvGrpSpPr>
          <p:cNvPr id="14" name="Group 13">
            <a:extLst>
              <a:ext uri="{FF2B5EF4-FFF2-40B4-BE49-F238E27FC236}">
                <a16:creationId xmlns:a16="http://schemas.microsoft.com/office/drawing/2014/main" id="{3444D803-7040-40BA-ACE9-7E1649EA1F95}"/>
              </a:ext>
            </a:extLst>
          </p:cNvPr>
          <p:cNvGrpSpPr/>
          <p:nvPr/>
        </p:nvGrpSpPr>
        <p:grpSpPr>
          <a:xfrm>
            <a:off x="4684727" y="-483988"/>
            <a:ext cx="8715689" cy="3600503"/>
            <a:chOff x="2844444" y="1726794"/>
            <a:chExt cx="8715689" cy="3600503"/>
          </a:xfrm>
        </p:grpSpPr>
        <p:pic>
          <p:nvPicPr>
            <p:cNvPr id="13" name="Picture 12">
              <a:extLst>
                <a:ext uri="{FF2B5EF4-FFF2-40B4-BE49-F238E27FC236}">
                  <a16:creationId xmlns:a16="http://schemas.microsoft.com/office/drawing/2014/main" id="{9162715A-74BD-4CDC-A545-2FAF36B93AEF}"/>
                </a:ext>
              </a:extLst>
            </p:cNvPr>
            <p:cNvPicPr>
              <a:picLocks noChangeAspect="1"/>
            </p:cNvPicPr>
            <p:nvPr/>
          </p:nvPicPr>
          <p:blipFill>
            <a:blip r:embed="rId4">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2844444" y="1726794"/>
              <a:ext cx="3600506" cy="3600503"/>
            </a:xfrm>
            <a:prstGeom prst="rect">
              <a:avLst/>
            </a:prstGeom>
          </p:spPr>
        </p:pic>
        <p:sp>
          <p:nvSpPr>
            <p:cNvPr id="2" name="Rectangle: Rounded Corners 1">
              <a:extLst>
                <a:ext uri="{FF2B5EF4-FFF2-40B4-BE49-F238E27FC236}">
                  <a16:creationId xmlns:a16="http://schemas.microsoft.com/office/drawing/2014/main" id="{B835EE0A-E9DE-4ED3-8FA3-FC01802B2A78}"/>
                </a:ext>
              </a:extLst>
            </p:cNvPr>
            <p:cNvSpPr/>
            <p:nvPr/>
          </p:nvSpPr>
          <p:spPr>
            <a:xfrm>
              <a:off x="6378533" y="3371609"/>
              <a:ext cx="5181600" cy="14478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THẢO LUẬN NHÓM </a:t>
              </a:r>
            </a:p>
          </p:txBody>
        </p:sp>
      </p:grpSp>
      <p:pic>
        <p:nvPicPr>
          <p:cNvPr id="15" name="Picture 14">
            <a:extLst>
              <a:ext uri="{FF2B5EF4-FFF2-40B4-BE49-F238E27FC236}">
                <a16:creationId xmlns:a16="http://schemas.microsoft.com/office/drawing/2014/main" id="{70D6BC83-B00B-4E01-9BCA-9B70638092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966546" y="2962272"/>
            <a:ext cx="11774446" cy="72195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2" name="AutoShape 2"/>
          <p:cNvSpPr/>
          <p:nvPr/>
        </p:nvSpPr>
        <p:spPr>
          <a:xfrm rot="-5400000">
            <a:off x="4289985" y="-4289987"/>
            <a:ext cx="10551944" cy="19131917"/>
          </a:xfrm>
          <a:prstGeom prst="rect">
            <a:avLst/>
          </a:prstGeom>
          <a:solidFill>
            <a:srgbClr val="FFFFFF"/>
          </a:solidFill>
        </p:spPr>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216771">
            <a:off x="16657021" y="658893"/>
            <a:ext cx="1920183" cy="893758"/>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2256"/>
          <a:stretch>
            <a:fillRect/>
          </a:stretch>
        </p:blipFill>
        <p:spPr>
          <a:xfrm>
            <a:off x="7766242" y="-2781500"/>
            <a:ext cx="8057164" cy="2781499"/>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99503" y="8174539"/>
            <a:ext cx="2133484" cy="2380155"/>
          </a:xfrm>
          <a:prstGeom prst="rect">
            <a:avLst/>
          </a:prstGeom>
        </p:spPr>
      </p:pic>
      <p:sp>
        <p:nvSpPr>
          <p:cNvPr id="19" name="TextBox 18">
            <a:extLst>
              <a:ext uri="{FF2B5EF4-FFF2-40B4-BE49-F238E27FC236}">
                <a16:creationId xmlns:a16="http://schemas.microsoft.com/office/drawing/2014/main" id="{DC5F39E6-9F71-4DB2-8990-94C8EAC6FABD}"/>
              </a:ext>
            </a:extLst>
          </p:cNvPr>
          <p:cNvSpPr txBox="1"/>
          <p:nvPr/>
        </p:nvSpPr>
        <p:spPr>
          <a:xfrm>
            <a:off x="6057900" y="182388"/>
            <a:ext cx="6172200" cy="707886"/>
          </a:xfrm>
          <a:prstGeom prst="rect">
            <a:avLst/>
          </a:prstGeom>
          <a:noFill/>
        </p:spPr>
        <p:txBody>
          <a:bodyPr wrap="square" rtlCol="0">
            <a:spAutoFit/>
          </a:bodyPr>
          <a:lstStyle/>
          <a:p>
            <a:pPr algn="ctr"/>
            <a:r>
              <a:rPr lang="en-US" sz="4000" b="1" dirty="0">
                <a:solidFill>
                  <a:srgbClr val="C00000"/>
                </a:solidFill>
              </a:rPr>
              <a:t>PHIẾU HỌC TẬP SỐ 1</a:t>
            </a:r>
          </a:p>
        </p:txBody>
      </p:sp>
      <p:sp>
        <p:nvSpPr>
          <p:cNvPr id="25" name="TextBox 24">
            <a:extLst>
              <a:ext uri="{FF2B5EF4-FFF2-40B4-BE49-F238E27FC236}">
                <a16:creationId xmlns:a16="http://schemas.microsoft.com/office/drawing/2014/main" id="{70407477-C83B-49DB-A49E-10E97B723372}"/>
              </a:ext>
            </a:extLst>
          </p:cNvPr>
          <p:cNvSpPr txBox="1"/>
          <p:nvPr/>
        </p:nvSpPr>
        <p:spPr>
          <a:xfrm>
            <a:off x="2482562" y="816721"/>
            <a:ext cx="14024898" cy="1651671"/>
          </a:xfrm>
          <a:prstGeom prst="rect">
            <a:avLst/>
          </a:prstGeom>
          <a:noFill/>
        </p:spPr>
        <p:txBody>
          <a:bodyPr wrap="square">
            <a:spAutoFit/>
          </a:bodyPr>
          <a:lstStyle/>
          <a:p>
            <a:pPr marL="0" marR="0" algn="ctr">
              <a:lnSpc>
                <a:spcPct val="150000"/>
              </a:lnSpc>
              <a:spcBef>
                <a:spcPts val="0"/>
              </a:spcBef>
              <a:spcAft>
                <a:spcPts val="0"/>
              </a:spcAft>
            </a:pPr>
            <a:r>
              <a:rPr lang="vi-VN" sz="3600" b="1" dirty="0">
                <a:effectLst/>
                <a:ea typeface="Times New Roman" panose="02020603050405020304" pitchFamily="18" charset="0"/>
              </a:rPr>
              <a:t>Đặc điểm sinh trưởng và phát triển ở thực vật, mô phân sinh, sinh trưởng sơ cấp và thứ cấp ở thực vật</a:t>
            </a:r>
            <a:endParaRPr lang="en-US" sz="3600" dirty="0">
              <a:effectLst/>
              <a:ea typeface="Calibri" panose="020F0502020204030204" pitchFamily="34" charset="0"/>
            </a:endParaRPr>
          </a:p>
        </p:txBody>
      </p:sp>
      <p:sp>
        <p:nvSpPr>
          <p:cNvPr id="28" name="TextBox 27">
            <a:extLst>
              <a:ext uri="{FF2B5EF4-FFF2-40B4-BE49-F238E27FC236}">
                <a16:creationId xmlns:a16="http://schemas.microsoft.com/office/drawing/2014/main" id="{E46EB03D-9716-4020-8334-2A4931E1D754}"/>
              </a:ext>
            </a:extLst>
          </p:cNvPr>
          <p:cNvSpPr txBox="1"/>
          <p:nvPr/>
        </p:nvSpPr>
        <p:spPr>
          <a:xfrm>
            <a:off x="934480" y="2481097"/>
            <a:ext cx="16419040" cy="3866764"/>
          </a:xfrm>
          <a:prstGeom prst="rect">
            <a:avLst/>
          </a:prstGeom>
          <a:noFill/>
        </p:spPr>
        <p:txBody>
          <a:bodyPr wrap="square">
            <a:spAutoFit/>
          </a:bodyPr>
          <a:lstStyle/>
          <a:p>
            <a:pPr marL="0" marR="0" algn="just">
              <a:lnSpc>
                <a:spcPct val="130000"/>
              </a:lnSpc>
              <a:spcBef>
                <a:spcPts val="0"/>
              </a:spcBef>
              <a:spcAft>
                <a:spcPts val="0"/>
              </a:spcAft>
            </a:pPr>
            <a:r>
              <a:rPr lang="vi-VN" sz="3200" b="1" dirty="0">
                <a:effectLst/>
                <a:ea typeface="Times New Roman" panose="02020603050405020304" pitchFamily="18" charset="0"/>
              </a:rPr>
              <a:t>Câu 1. </a:t>
            </a:r>
            <a:r>
              <a:rPr lang="vi-VN" sz="3200" dirty="0">
                <a:effectLst/>
                <a:ea typeface="Times New Roman" panose="02020603050405020304" pitchFamily="18" charset="0"/>
              </a:rPr>
              <a:t>Sinh trưởng và phát triển ở thực vật có những đặc điểm gì?</a:t>
            </a:r>
            <a:endParaRPr lang="en-US" sz="3200" dirty="0">
              <a:effectLst/>
              <a:ea typeface="Calibri" panose="020F0502020204030204" pitchFamily="34" charset="0"/>
            </a:endParaRPr>
          </a:p>
          <a:p>
            <a:pPr marL="0" marR="0" algn="just">
              <a:lnSpc>
                <a:spcPct val="130000"/>
              </a:lnSpc>
              <a:spcBef>
                <a:spcPts val="0"/>
              </a:spcBef>
              <a:spcAft>
                <a:spcPts val="0"/>
              </a:spcAft>
            </a:pPr>
            <a:r>
              <a:rPr lang="en-US" sz="3200" dirty="0">
                <a:effectLst/>
                <a:ea typeface="Times New Roman" panose="02020603050405020304" pitchFamily="18" charset="0"/>
              </a:rPr>
              <a:t>………………………………………………………………………………………………………………………………………………………………………………………………………………………………………………………………………………………………………………………………………………………………………………………………………………………………………………………………………………………………………………………………………</a:t>
            </a:r>
            <a:endParaRPr lang="en-US" sz="3200" dirty="0">
              <a:effectLst/>
              <a:ea typeface="Calibri" panose="020F0502020204030204" pitchFamily="34" charset="0"/>
            </a:endParaRPr>
          </a:p>
        </p:txBody>
      </p:sp>
      <p:sp>
        <p:nvSpPr>
          <p:cNvPr id="29" name="TextBox 28">
            <a:extLst>
              <a:ext uri="{FF2B5EF4-FFF2-40B4-BE49-F238E27FC236}">
                <a16:creationId xmlns:a16="http://schemas.microsoft.com/office/drawing/2014/main" id="{43131DC5-2561-4618-B43B-CEE0464EBBE1}"/>
              </a:ext>
            </a:extLst>
          </p:cNvPr>
          <p:cNvSpPr txBox="1"/>
          <p:nvPr/>
        </p:nvSpPr>
        <p:spPr>
          <a:xfrm>
            <a:off x="934480" y="6173763"/>
            <a:ext cx="16419040" cy="4433073"/>
          </a:xfrm>
          <a:prstGeom prst="rect">
            <a:avLst/>
          </a:prstGeom>
          <a:noFill/>
        </p:spPr>
        <p:txBody>
          <a:bodyPr wrap="square">
            <a:spAutoFit/>
          </a:bodyPr>
          <a:lstStyle/>
          <a:p>
            <a:pPr marL="0" marR="0" algn="just">
              <a:lnSpc>
                <a:spcPct val="150000"/>
              </a:lnSpc>
              <a:spcBef>
                <a:spcPts val="0"/>
              </a:spcBef>
              <a:spcAft>
                <a:spcPts val="0"/>
              </a:spcAft>
            </a:pPr>
            <a:r>
              <a:rPr lang="vi-VN" sz="3200" b="1" dirty="0">
                <a:effectLst/>
                <a:ea typeface="Times New Roman" panose="02020603050405020304" pitchFamily="18" charset="0"/>
              </a:rPr>
              <a:t>Câu 2. </a:t>
            </a:r>
            <a:r>
              <a:rPr lang="vi-VN" sz="3200" dirty="0">
                <a:effectLst/>
                <a:ea typeface="Times New Roman" panose="02020603050405020304" pitchFamily="18" charset="0"/>
              </a:rPr>
              <a:t>Mô phân sinh là gì? Mô phân sinh có vai trò như thế nào đối với sinh trưởng thực vật? Trình bày đặc điểm của mỗi loại mô phân sinh.</a:t>
            </a:r>
            <a:endParaRPr lang="en-US" sz="3200" dirty="0">
              <a:effectLst/>
              <a:ea typeface="Calibri" panose="020F0502020204030204" pitchFamily="34" charset="0"/>
            </a:endParaRPr>
          </a:p>
          <a:p>
            <a:pPr marL="0" marR="0" algn="just">
              <a:lnSpc>
                <a:spcPct val="150000"/>
              </a:lnSpc>
              <a:spcBef>
                <a:spcPts val="0"/>
              </a:spcBef>
              <a:spcAft>
                <a:spcPts val="0"/>
              </a:spcAft>
            </a:pPr>
            <a:r>
              <a:rPr lang="en-US" sz="3200" i="1" dirty="0">
                <a:effectLst/>
                <a:ea typeface="Times New Roman" panose="02020603050405020304" pitchFamily="18" charset="0"/>
              </a:rPr>
              <a:t>………………………………………………………………………………………………………………………………………………………………………………………………………………………………………………………………………………………………………………………………………………………………………………………………………………………………</a:t>
            </a:r>
            <a:endParaRPr lang="en-US" sz="3200" dirty="0">
              <a:effectLst/>
              <a:ea typeface="Calibri" panose="020F0502020204030204" pitchFamily="34" charset="0"/>
            </a:endParaRPr>
          </a:p>
        </p:txBody>
      </p:sp>
    </p:spTree>
  </p:cSld>
  <p:clrMapOvr>
    <a:masterClrMapping/>
  </p:clrMapOvr>
  <p:transition spd="med">
    <p:cove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5175</TotalTime>
  <Words>3553</Words>
  <Application>Microsoft Macintosh PowerPoint</Application>
  <PresentationFormat>Custom</PresentationFormat>
  <Paragraphs>451</Paragraphs>
  <Slides>49</Slides>
  <Notes>7</Notes>
  <HiddenSlides>0</HiddenSlides>
  <MMClips>10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49</vt:i4>
      </vt:variant>
    </vt:vector>
  </HeadingPairs>
  <TitlesOfParts>
    <vt:vector size="58" baseType="lpstr">
      <vt:lpstr>Times New Roman</vt:lpstr>
      <vt:lpstr>Calibri</vt:lpstr>
      <vt:lpstr>Noto Sans Symbols</vt:lpstr>
      <vt:lpstr>Cambria Math</vt:lpstr>
      <vt:lpstr>Arial</vt:lpstr>
      <vt:lpstr>Wingdings</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Microsoft Office User</cp:lastModifiedBy>
  <cp:revision>170</cp:revision>
  <dcterms:created xsi:type="dcterms:W3CDTF">2006-08-16T00:00:00Z</dcterms:created>
  <dcterms:modified xsi:type="dcterms:W3CDTF">2025-02-25T22:50:34Z</dcterms:modified>
  <dc:identifier>DAFARKD_w7U</dc:identifier>
</cp:coreProperties>
</file>