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8" r:id="rId3"/>
    <p:sldId id="276" r:id="rId4"/>
    <p:sldId id="285" r:id="rId5"/>
    <p:sldId id="281" r:id="rId6"/>
    <p:sldId id="279" r:id="rId7"/>
    <p:sldId id="286" r:id="rId8"/>
    <p:sldId id="287" r:id="rId9"/>
    <p:sldId id="288" r:id="rId10"/>
    <p:sldId id="278" r:id="rId11"/>
    <p:sldId id="290" r:id="rId12"/>
    <p:sldId id="270" r:id="rId13"/>
    <p:sldId id="291" r:id="rId14"/>
    <p:sldId id="292" r:id="rId15"/>
    <p:sldId id="296" r:id="rId16"/>
    <p:sldId id="282" r:id="rId17"/>
    <p:sldId id="293" r:id="rId18"/>
    <p:sldId id="294" r:id="rId19"/>
    <p:sldId id="295" r:id="rId20"/>
    <p:sldId id="283" r:id="rId21"/>
    <p:sldId id="266" r:id="rId22"/>
  </p:sldIdLst>
  <p:sldSz cx="12192000" cy="6858000"/>
  <p:notesSz cx="6858000" cy="9144000"/>
  <p:embeddedFontLst>
    <p:embeddedFont>
      <p:font typeface="#9Slide03 Sofia Pro Soft Bold" panose="020B0000000000000000" pitchFamily="34" charset="77"/>
      <p:bold r:id="rId25"/>
    </p:embeddedFont>
    <p:embeddedFont>
      <p:font typeface="#9Slide05 Lobster" panose="02000506000000020003" pitchFamily="2" charset="77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Questrial" pitchFamily="2" charset="77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VNI-Times" pitchFamily="2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68"/>
    <a:srgbClr val="0172A7"/>
    <a:srgbClr val="DB4D30"/>
    <a:srgbClr val="1C2EDE"/>
    <a:srgbClr val="E8AF2E"/>
    <a:srgbClr val="D73B27"/>
    <a:srgbClr val="726F6F"/>
    <a:srgbClr val="72B5D2"/>
    <a:srgbClr val="FDC000"/>
    <a:srgbClr val="5AD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8" y="52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#9Slide03 Sofia Pro Soft Bold" panose="020B0000000000000000" pitchFamily="34" charset="0"/>
              </a:rPr>
              <a:t>2024/6/20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#9Slide03 Sofia Pro Soft Bold" panose="020B0000000000000000" pitchFamily="34" charset="0"/>
              </a:rPr>
              <a:t>‹#›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2024/6/20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BBA846-BFE6-4A6F-6ACC-424D822D5481}"/>
              </a:ext>
            </a:extLst>
          </p:cNvPr>
          <p:cNvGrpSpPr/>
          <p:nvPr userDrawn="1"/>
        </p:nvGrpSpPr>
        <p:grpSpPr>
          <a:xfrm>
            <a:off x="0" y="-3115"/>
            <a:ext cx="12192000" cy="6861116"/>
            <a:chOff x="0" y="-3115"/>
            <a:chExt cx="12192000" cy="6861116"/>
          </a:xfrm>
        </p:grpSpPr>
        <p:sp>
          <p:nvSpPr>
            <p:cNvPr id="2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-1"/>
              <a:ext cx="12192000" cy="48810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6" r="7389" b="84853"/>
            <a:stretch>
              <a:fillRect/>
            </a:stretch>
          </p:blipFill>
          <p:spPr>
            <a:xfrm>
              <a:off x="1687112" y="-3115"/>
              <a:ext cx="8772281" cy="4085718"/>
            </a:xfrm>
            <a:prstGeom prst="rect">
              <a:avLst/>
            </a:prstGeom>
          </p:spPr>
        </p:pic>
        <p:sp>
          <p:nvSpPr>
            <p:cNvPr id="2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3672498"/>
              <a:ext cx="12192000" cy="318550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1" t="2395" r="84645" b="93484"/>
            <a:stretch>
              <a:fillRect/>
            </a:stretch>
          </p:blipFill>
          <p:spPr>
            <a:xfrm>
              <a:off x="466892" y="292901"/>
              <a:ext cx="1123233" cy="103899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F3B753-0755-07AE-914C-EE42794D84D6}"/>
                </a:ext>
              </a:extLst>
            </p:cNvPr>
            <p:cNvGrpSpPr/>
            <p:nvPr userDrawn="1"/>
          </p:nvGrpSpPr>
          <p:grpSpPr>
            <a:xfrm>
              <a:off x="2634518" y="1337636"/>
              <a:ext cx="6810085" cy="2994182"/>
              <a:chOff x="2690957" y="2493218"/>
              <a:chExt cx="6810085" cy="2994182"/>
            </a:xfrm>
          </p:grpSpPr>
          <p:pic>
            <p:nvPicPr>
              <p:cNvPr id="9" name="图片 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22" t="724" r="34057" b="90923"/>
              <a:stretch>
                <a:fillRect/>
              </a:stretch>
            </p:blipFill>
            <p:spPr>
              <a:xfrm>
                <a:off x="4572000" y="2493218"/>
                <a:ext cx="2906631" cy="1895632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84" t="14646" r="12461" b="75553"/>
              <a:stretch>
                <a:fillRect/>
              </a:stretch>
            </p:blipFill>
            <p:spPr>
              <a:xfrm>
                <a:off x="2690957" y="3099800"/>
                <a:ext cx="6810085" cy="2387600"/>
              </a:xfrm>
              <a:prstGeom prst="rect">
                <a:avLst/>
              </a:prstGeom>
            </p:spPr>
          </p:pic>
        </p:grpSp>
        <p:pic>
          <p:nvPicPr>
            <p:cNvPr id="24" name="图片 2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56" t="20493" r="3839" b="71711"/>
            <a:stretch>
              <a:fillRect/>
            </a:stretch>
          </p:blipFill>
          <p:spPr>
            <a:xfrm>
              <a:off x="1098576" y="5296749"/>
              <a:ext cx="605307" cy="90152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48" r="80462" b="64472"/>
            <a:stretch>
              <a:fillRect/>
            </a:stretch>
          </p:blipFill>
          <p:spPr>
            <a:xfrm>
              <a:off x="10428450" y="5613283"/>
              <a:ext cx="850559" cy="656822"/>
            </a:xfrm>
            <a:prstGeom prst="rect">
              <a:avLst/>
            </a:prstGeom>
          </p:spPr>
        </p:pic>
      </p:grp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90125" y="5487673"/>
            <a:ext cx="9008206" cy="731055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rgbClr val="0F30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 err="1"/>
              <a:t>Bài</a:t>
            </a:r>
            <a:r>
              <a:rPr lang="en-US" altLang="zh-CN" dirty="0"/>
              <a:t> 19: NƯỚC CỨNG VÀ LÀM MỀM NƯỚC CỨNG</a:t>
            </a:r>
            <a:endParaRPr lang="zh-CN" alt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83B455-B473-BB86-ACA8-2EB9AFDB73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49642">
            <a:off x="10817020" y="4152106"/>
            <a:ext cx="986308" cy="986308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1EDE7FAB-DF6F-DE9B-C46A-859690A5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0499" y="3951234"/>
            <a:ext cx="7836289" cy="1325563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NGUYÊN TỐ NHÓM IA VÀ NHÓM IIA</a:t>
            </a:r>
          </a:p>
        </p:txBody>
      </p:sp>
      <p:sp>
        <p:nvSpPr>
          <p:cNvPr id="37" name="日期占位符 3">
            <a:extLst>
              <a:ext uri="{FF2B5EF4-FFF2-40B4-BE49-F238E27FC236}">
                <a16:creationId xmlns:a16="http://schemas.microsoft.com/office/drawing/2014/main" id="{81D632CC-86DF-7FCC-57F4-83C86D44E19D}"/>
              </a:ext>
            </a:extLst>
          </p:cNvPr>
          <p:cNvSpPr txBox="1">
            <a:spLocks/>
          </p:cNvSpPr>
          <p:nvPr userDrawn="1"/>
        </p:nvSpPr>
        <p:spPr>
          <a:xfrm>
            <a:off x="1179815" y="6423208"/>
            <a:ext cx="3106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SIÊU DỰ ÁN HÓA 12 CHƯƠNG TRÌNH MỚI</a:t>
            </a:r>
            <a:endParaRPr lang="zh-CN" altLang="en-US" dirty="0"/>
          </a:p>
        </p:txBody>
      </p:sp>
      <p:sp>
        <p:nvSpPr>
          <p:cNvPr id="39" name="Title 29">
            <a:extLst>
              <a:ext uri="{FF2B5EF4-FFF2-40B4-BE49-F238E27FC236}">
                <a16:creationId xmlns:a16="http://schemas.microsoft.com/office/drawing/2014/main" id="{DEA9E4EA-CEFB-5258-0574-9357F235F27F}"/>
              </a:ext>
            </a:extLst>
          </p:cNvPr>
          <p:cNvSpPr txBox="1">
            <a:spLocks/>
          </p:cNvSpPr>
          <p:nvPr userDrawn="1"/>
        </p:nvSpPr>
        <p:spPr>
          <a:xfrm>
            <a:off x="1173676" y="3931283"/>
            <a:ext cx="78362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CHỦ</a:t>
            </a:r>
            <a:r>
              <a:rPr lang="en-US" baseline="0" dirty="0">
                <a:solidFill>
                  <a:schemeClr val="accent5">
                    <a:lumMod val="50000"/>
                  </a:schemeClr>
                </a:solidFill>
              </a:rPr>
              <a:t> ĐỀ 7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7C6A2A0-4F75-0881-107A-D35F8C4A9A27}"/>
              </a:ext>
            </a:extLst>
          </p:cNvPr>
          <p:cNvSpPr/>
          <p:nvPr userDrawn="1"/>
        </p:nvSpPr>
        <p:spPr>
          <a:xfrm rot="8074440">
            <a:off x="1471429" y="2768302"/>
            <a:ext cx="290438" cy="4897918"/>
          </a:xfrm>
          <a:custGeom>
            <a:avLst/>
            <a:gdLst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66289 w 621718"/>
              <a:gd name="connsiteY3" fmla="*/ 6477856 h 6477856"/>
              <a:gd name="connsiteX4" fmla="*/ 0 w 621718"/>
              <a:gd name="connsiteY4" fmla="*/ 6477856 h 6477856"/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76450 w 621718"/>
              <a:gd name="connsiteY3" fmla="*/ 5111263 h 6477856"/>
              <a:gd name="connsiteX4" fmla="*/ 0 w 621718"/>
              <a:gd name="connsiteY4" fmla="*/ 6477856 h 6477856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54436 w 599704"/>
              <a:gd name="connsiteY3" fmla="*/ 5111263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73303 w 599704"/>
              <a:gd name="connsiteY3" fmla="*/ 4935802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92210 w 599704"/>
              <a:gd name="connsiteY3" fmla="*/ 4971938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21490 w 599704"/>
              <a:gd name="connsiteY3" fmla="*/ 4986851 h 5493430"/>
              <a:gd name="connsiteX4" fmla="*/ 0 w 599704"/>
              <a:gd name="connsiteY4" fmla="*/ 5493430 h 5493430"/>
              <a:gd name="connsiteX0" fmla="*/ 0 w 647147"/>
              <a:gd name="connsiteY0" fmla="*/ 5493430 h 5493430"/>
              <a:gd name="connsiteX1" fmla="*/ 133416 w 647147"/>
              <a:gd name="connsiteY1" fmla="*/ 0 h 5493430"/>
              <a:gd name="connsiteX2" fmla="*/ 647147 w 647147"/>
              <a:gd name="connsiteY2" fmla="*/ 536734 h 5493430"/>
              <a:gd name="connsiteX3" fmla="*/ 521490 w 647147"/>
              <a:gd name="connsiteY3" fmla="*/ 4986851 h 5493430"/>
              <a:gd name="connsiteX4" fmla="*/ 0 w 647147"/>
              <a:gd name="connsiteY4" fmla="*/ 5493430 h 5493430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516419 w 642076"/>
              <a:gd name="connsiteY3" fmla="*/ 4986851 h 5184845"/>
              <a:gd name="connsiteX4" fmla="*/ 1 w 642076"/>
              <a:gd name="connsiteY4" fmla="*/ 5184845 h 5184845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452173 w 642076"/>
              <a:gd name="connsiteY3" fmla="*/ 4942549 h 5184845"/>
              <a:gd name="connsiteX4" fmla="*/ 1 w 642076"/>
              <a:gd name="connsiteY4" fmla="*/ 5184845 h 5184845"/>
              <a:gd name="connsiteX0" fmla="*/ 1 w 642076"/>
              <a:gd name="connsiteY0" fmla="*/ 4942767 h 4942767"/>
              <a:gd name="connsiteX1" fmla="*/ 10663 w 642076"/>
              <a:gd name="connsiteY1" fmla="*/ 0 h 4942767"/>
              <a:gd name="connsiteX2" fmla="*/ 642076 w 642076"/>
              <a:gd name="connsiteY2" fmla="*/ 294656 h 4942767"/>
              <a:gd name="connsiteX3" fmla="*/ 452173 w 642076"/>
              <a:gd name="connsiteY3" fmla="*/ 4700471 h 4942767"/>
              <a:gd name="connsiteX4" fmla="*/ 1 w 642076"/>
              <a:gd name="connsiteY4" fmla="*/ 4942767 h 4942767"/>
              <a:gd name="connsiteX0" fmla="*/ 1 w 642076"/>
              <a:gd name="connsiteY0" fmla="*/ 4934927 h 4934927"/>
              <a:gd name="connsiteX1" fmla="*/ 156727 w 642076"/>
              <a:gd name="connsiteY1" fmla="*/ 0 h 4934927"/>
              <a:gd name="connsiteX2" fmla="*/ 642076 w 642076"/>
              <a:gd name="connsiteY2" fmla="*/ 286816 h 4934927"/>
              <a:gd name="connsiteX3" fmla="*/ 452173 w 642076"/>
              <a:gd name="connsiteY3" fmla="*/ 4692631 h 4934927"/>
              <a:gd name="connsiteX4" fmla="*/ 1 w 642076"/>
              <a:gd name="connsiteY4" fmla="*/ 4934927 h 4934927"/>
              <a:gd name="connsiteX0" fmla="*/ 1 w 642076"/>
              <a:gd name="connsiteY0" fmla="*/ 4897918 h 4897918"/>
              <a:gd name="connsiteX1" fmla="*/ 237335 w 642076"/>
              <a:gd name="connsiteY1" fmla="*/ 0 h 4897918"/>
              <a:gd name="connsiteX2" fmla="*/ 642076 w 642076"/>
              <a:gd name="connsiteY2" fmla="*/ 249807 h 4897918"/>
              <a:gd name="connsiteX3" fmla="*/ 452173 w 642076"/>
              <a:gd name="connsiteY3" fmla="*/ 4655622 h 4897918"/>
              <a:gd name="connsiteX4" fmla="*/ 1 w 642076"/>
              <a:gd name="connsiteY4" fmla="*/ 4897918 h 489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076" h="4897918">
                <a:moveTo>
                  <a:pt x="1" y="4897918"/>
                </a:moveTo>
                <a:lnTo>
                  <a:pt x="237335" y="0"/>
                </a:lnTo>
                <a:lnTo>
                  <a:pt x="642076" y="249807"/>
                </a:lnTo>
                <a:lnTo>
                  <a:pt x="452173" y="4655622"/>
                </a:lnTo>
                <a:lnTo>
                  <a:pt x="1" y="4897918"/>
                </a:ln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C6B19EB-00A6-024A-AE5E-A768B734BCD4}"/>
              </a:ext>
            </a:extLst>
          </p:cNvPr>
          <p:cNvSpPr/>
          <p:nvPr userDrawn="1"/>
        </p:nvSpPr>
        <p:spPr>
          <a:xfrm>
            <a:off x="0" y="3906982"/>
            <a:ext cx="2867891" cy="2951018"/>
          </a:xfrm>
          <a:prstGeom prst="rtTriangle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8584" y="1868486"/>
            <a:ext cx="10515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2CE909BE-5639-888B-4B69-D28E0C84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7254" y="289153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SIÊU DỰ ÁN HÓA 12 CHƯƠNG TRÌNH MỚI</a:t>
            </a:r>
            <a:endParaRPr lang="zh-CN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3A084-5693-AD05-A610-B1A7F100A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14566" y="654278"/>
            <a:ext cx="403895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B52CEC-C8CF-9CE5-3B24-56FB847E48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209" y="5634432"/>
            <a:ext cx="956989" cy="956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AE32C-2F30-350B-3B6C-F202C50057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00559" y="325245"/>
            <a:ext cx="658065" cy="658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FF70F6A-CAE4-535C-BF5B-2778D6D3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  <a:pPr/>
              <a:t>2024/6/20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41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E3E02AE-512E-32FD-FF19-25183AC9E500}"/>
              </a:ext>
            </a:extLst>
          </p:cNvPr>
          <p:cNvSpPr/>
          <p:nvPr userDrawn="1"/>
        </p:nvSpPr>
        <p:spPr>
          <a:xfrm>
            <a:off x="1" y="6365432"/>
            <a:ext cx="12192000" cy="6679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sp>
        <p:nvSpPr>
          <p:cNvPr id="1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40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385707DC-ABC0-B892-85C0-F3CCC6310A65}"/>
              </a:ext>
            </a:extLst>
          </p:cNvPr>
          <p:cNvSpPr txBox="1">
            <a:spLocks/>
          </p:cNvSpPr>
          <p:nvPr userDrawn="1"/>
        </p:nvSpPr>
        <p:spPr>
          <a:xfrm>
            <a:off x="2495508" y="131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en-US" altLang="zh-C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C2B1E8-675E-9769-AB1C-C747A8444B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692276"/>
            <a:ext cx="628414" cy="628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365AD7-171E-60E4-84B5-342AC925CC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86" y="1747363"/>
            <a:ext cx="628414" cy="628414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7052236C-E6A5-6066-0C3E-A62C807E2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6070089" y="-683473"/>
            <a:ext cx="4214454" cy="1962895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16197A58-DEBE-6791-219D-FB0662D23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2712306" y="-526209"/>
            <a:ext cx="3876797" cy="18056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E67157-5B93-BB35-4452-AEF6039DCA05}"/>
              </a:ext>
            </a:extLst>
          </p:cNvPr>
          <p:cNvSpPr txBox="1"/>
          <p:nvPr userDrawn="1"/>
        </p:nvSpPr>
        <p:spPr>
          <a:xfrm>
            <a:off x="2539830" y="333096"/>
            <a:ext cx="6504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NỘI DUNG BÀI HỌC</a:t>
            </a:r>
            <a:endParaRPr lang="zh-CN" altLang="en-US" sz="36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A87EA374-0413-9B9D-92EF-6FE52E127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9644670" y="-526209"/>
            <a:ext cx="4214454" cy="196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1267A8-1A68-EAF8-409A-2AFBF773F0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3810" y="61008"/>
            <a:ext cx="1248406" cy="12484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F5F7E4-98ED-40EB-9BD7-65B11D76C656}"/>
              </a:ext>
            </a:extLst>
          </p:cNvPr>
          <p:cNvSpPr/>
          <p:nvPr userDrawn="1"/>
        </p:nvSpPr>
        <p:spPr>
          <a:xfrm>
            <a:off x="402771" y="6399215"/>
            <a:ext cx="5769429" cy="51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14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withEffect" nodePh="1">
                  <p:stCondLst>
                    <p:cond delay="0"/>
                  </p:stCondLst>
                  <p:endCondLst>
                    <p:cond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7" presetClass="entr" presetSubtype="0" fill="hold" nodeType="withEffect" nodePh="1">
                  <p:stCondLst>
                    <p:cond delay="0"/>
                  </p:stCondLst>
                  <p:endCondLst>
                    <p:cond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A2A41DB-4420-A75C-6B3C-107D8BD86DBB}"/>
              </a:ext>
            </a:extLst>
          </p:cNvPr>
          <p:cNvGrpSpPr/>
          <p:nvPr userDrawn="1"/>
        </p:nvGrpSpPr>
        <p:grpSpPr>
          <a:xfrm flipH="1">
            <a:off x="0" y="0"/>
            <a:ext cx="13024311" cy="6858000"/>
            <a:chOff x="-832311" y="0"/>
            <a:chExt cx="13024311" cy="6858000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39A8F63F-E63B-E5EC-7A89-CB47D99CCB5F}"/>
                </a:ext>
              </a:extLst>
            </p:cNvPr>
            <p:cNvSpPr/>
            <p:nvPr userDrawn="1"/>
          </p:nvSpPr>
          <p:spPr>
            <a:xfrm rot="10800000">
              <a:off x="10387446" y="0"/>
              <a:ext cx="1804554" cy="1600200"/>
            </a:xfrm>
            <a:prstGeom prst="rtTriangle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F4D73A-43CB-9D3F-D0FF-2329D2088C42}"/>
                </a:ext>
              </a:extLst>
            </p:cNvPr>
            <p:cNvGrpSpPr/>
            <p:nvPr userDrawn="1"/>
          </p:nvGrpSpPr>
          <p:grpSpPr>
            <a:xfrm>
              <a:off x="-832311" y="3906982"/>
              <a:ext cx="4897918" cy="2951018"/>
              <a:chOff x="-832311" y="3906982"/>
              <a:chExt cx="4897918" cy="2951018"/>
            </a:xfrm>
          </p:grpSpPr>
          <p:sp>
            <p:nvSpPr>
              <p:cNvPr id="3" name="Parallelogram 12">
                <a:extLst>
                  <a:ext uri="{FF2B5EF4-FFF2-40B4-BE49-F238E27FC236}">
                    <a16:creationId xmlns:a16="http://schemas.microsoft.com/office/drawing/2014/main" id="{259C567D-2E7A-3FB2-1BBD-145B861C527E}"/>
                  </a:ext>
                </a:extLst>
              </p:cNvPr>
              <p:cNvSpPr/>
              <p:nvPr userDrawn="1"/>
            </p:nvSpPr>
            <p:spPr>
              <a:xfrm rot="8074440">
                <a:off x="1471429" y="2768302"/>
                <a:ext cx="290438" cy="4897918"/>
              </a:xfrm>
              <a:custGeom>
                <a:avLst/>
                <a:gdLst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66289 w 621718"/>
                  <a:gd name="connsiteY3" fmla="*/ 6477856 h 6477856"/>
                  <a:gd name="connsiteX4" fmla="*/ 0 w 621718"/>
                  <a:gd name="connsiteY4" fmla="*/ 6477856 h 6477856"/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76450 w 621718"/>
                  <a:gd name="connsiteY3" fmla="*/ 5111263 h 6477856"/>
                  <a:gd name="connsiteX4" fmla="*/ 0 w 621718"/>
                  <a:gd name="connsiteY4" fmla="*/ 6477856 h 6477856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54436 w 599704"/>
                  <a:gd name="connsiteY3" fmla="*/ 5111263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73303 w 599704"/>
                  <a:gd name="connsiteY3" fmla="*/ 4935802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92210 w 599704"/>
                  <a:gd name="connsiteY3" fmla="*/ 4971938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21490 w 599704"/>
                  <a:gd name="connsiteY3" fmla="*/ 4986851 h 5493430"/>
                  <a:gd name="connsiteX4" fmla="*/ 0 w 599704"/>
                  <a:gd name="connsiteY4" fmla="*/ 5493430 h 5493430"/>
                  <a:gd name="connsiteX0" fmla="*/ 0 w 647147"/>
                  <a:gd name="connsiteY0" fmla="*/ 5493430 h 5493430"/>
                  <a:gd name="connsiteX1" fmla="*/ 133416 w 647147"/>
                  <a:gd name="connsiteY1" fmla="*/ 0 h 5493430"/>
                  <a:gd name="connsiteX2" fmla="*/ 647147 w 647147"/>
                  <a:gd name="connsiteY2" fmla="*/ 536734 h 5493430"/>
                  <a:gd name="connsiteX3" fmla="*/ 521490 w 647147"/>
                  <a:gd name="connsiteY3" fmla="*/ 4986851 h 5493430"/>
                  <a:gd name="connsiteX4" fmla="*/ 0 w 647147"/>
                  <a:gd name="connsiteY4" fmla="*/ 5493430 h 5493430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516419 w 642076"/>
                  <a:gd name="connsiteY3" fmla="*/ 4986851 h 5184845"/>
                  <a:gd name="connsiteX4" fmla="*/ 1 w 642076"/>
                  <a:gd name="connsiteY4" fmla="*/ 5184845 h 5184845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452173 w 642076"/>
                  <a:gd name="connsiteY3" fmla="*/ 4942549 h 5184845"/>
                  <a:gd name="connsiteX4" fmla="*/ 1 w 642076"/>
                  <a:gd name="connsiteY4" fmla="*/ 5184845 h 5184845"/>
                  <a:gd name="connsiteX0" fmla="*/ 1 w 642076"/>
                  <a:gd name="connsiteY0" fmla="*/ 4942767 h 4942767"/>
                  <a:gd name="connsiteX1" fmla="*/ 10663 w 642076"/>
                  <a:gd name="connsiteY1" fmla="*/ 0 h 4942767"/>
                  <a:gd name="connsiteX2" fmla="*/ 642076 w 642076"/>
                  <a:gd name="connsiteY2" fmla="*/ 294656 h 4942767"/>
                  <a:gd name="connsiteX3" fmla="*/ 452173 w 642076"/>
                  <a:gd name="connsiteY3" fmla="*/ 4700471 h 4942767"/>
                  <a:gd name="connsiteX4" fmla="*/ 1 w 642076"/>
                  <a:gd name="connsiteY4" fmla="*/ 4942767 h 4942767"/>
                  <a:gd name="connsiteX0" fmla="*/ 1 w 642076"/>
                  <a:gd name="connsiteY0" fmla="*/ 4934927 h 4934927"/>
                  <a:gd name="connsiteX1" fmla="*/ 156727 w 642076"/>
                  <a:gd name="connsiteY1" fmla="*/ 0 h 4934927"/>
                  <a:gd name="connsiteX2" fmla="*/ 642076 w 642076"/>
                  <a:gd name="connsiteY2" fmla="*/ 286816 h 4934927"/>
                  <a:gd name="connsiteX3" fmla="*/ 452173 w 642076"/>
                  <a:gd name="connsiteY3" fmla="*/ 4692631 h 4934927"/>
                  <a:gd name="connsiteX4" fmla="*/ 1 w 642076"/>
                  <a:gd name="connsiteY4" fmla="*/ 4934927 h 4934927"/>
                  <a:gd name="connsiteX0" fmla="*/ 1 w 642076"/>
                  <a:gd name="connsiteY0" fmla="*/ 4897918 h 4897918"/>
                  <a:gd name="connsiteX1" fmla="*/ 237335 w 642076"/>
                  <a:gd name="connsiteY1" fmla="*/ 0 h 4897918"/>
                  <a:gd name="connsiteX2" fmla="*/ 642076 w 642076"/>
                  <a:gd name="connsiteY2" fmla="*/ 249807 h 4897918"/>
                  <a:gd name="connsiteX3" fmla="*/ 452173 w 642076"/>
                  <a:gd name="connsiteY3" fmla="*/ 4655622 h 4897918"/>
                  <a:gd name="connsiteX4" fmla="*/ 1 w 642076"/>
                  <a:gd name="connsiteY4" fmla="*/ 4897918 h 489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076" h="4897918">
                    <a:moveTo>
                      <a:pt x="1" y="4897918"/>
                    </a:moveTo>
                    <a:lnTo>
                      <a:pt x="237335" y="0"/>
                    </a:lnTo>
                    <a:lnTo>
                      <a:pt x="642076" y="249807"/>
                    </a:lnTo>
                    <a:lnTo>
                      <a:pt x="452173" y="4655622"/>
                    </a:lnTo>
                    <a:lnTo>
                      <a:pt x="1" y="4897918"/>
                    </a:lnTo>
                    <a:close/>
                  </a:path>
                </a:pathLst>
              </a:cu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9FA990B2-6E0D-202A-9471-D3175F6528A5}"/>
                  </a:ext>
                </a:extLst>
              </p:cNvPr>
              <p:cNvSpPr/>
              <p:nvPr userDrawn="1"/>
            </p:nvSpPr>
            <p:spPr>
              <a:xfrm>
                <a:off x="0" y="3906982"/>
                <a:ext cx="2867891" cy="2951018"/>
              </a:xfrm>
              <a:prstGeom prst="rtTriangle">
                <a:avLst/>
              </a:prstGeom>
              <a:solidFill>
                <a:srgbClr val="C5E0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73052F-4B08-5D2E-6FFB-78E5497A7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" contrast="-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209" y="5634432"/>
              <a:ext cx="956989" cy="9569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50973C-2772-4F59-1DB9-72A27CC73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289723" y="115896"/>
              <a:ext cx="658065" cy="6580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</p:nvPr>
        </p:nvSpPr>
        <p:spPr>
          <a:xfrm>
            <a:off x="1319809" y="542993"/>
            <a:ext cx="10515600" cy="13255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33B23E-01E3-256C-BF31-ED48C070A26E}"/>
              </a:ext>
            </a:extLst>
          </p:cNvPr>
          <p:cNvSpPr/>
          <p:nvPr userDrawn="1"/>
        </p:nvSpPr>
        <p:spPr>
          <a:xfrm>
            <a:off x="326571" y="6226629"/>
            <a:ext cx="5769429" cy="51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14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6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6ECE6A3D-C27E-A88E-A8BA-D00B87CC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2787DC0-AE3B-C909-93EE-27B39CDF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060ED3D-F3C4-E8A9-FD13-5F48F76A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0DCD5-2216-A9B6-E3AB-B3DFE8E5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970A3818-53E5-C23F-3BC9-1E6CAE67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24F58648-C7D2-F78B-F66C-841F766B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6000"/>
            <a:duotone>
              <a:schemeClr val="accent4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7BF248A-8300-D382-C0FD-7F2F2C7A5C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B924962-3816-43BA-9BCB-0E93DF6D0E52}" type="datetimeFigureOut">
              <a:rPr lang="zh-CN" altLang="en-US" smtClean="0"/>
              <a:pPr/>
              <a:t>2024/6/20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FE987BC6-219C-41BA-B7BF-D5EC59099B7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3" name="Google Shape;10;p15">
            <a:extLst>
              <a:ext uri="{FF2B5EF4-FFF2-40B4-BE49-F238E27FC236}">
                <a16:creationId xmlns:a16="http://schemas.microsoft.com/office/drawing/2014/main" id="{6921CDAB-DFFB-859D-D802-691E0FA918C0}"/>
              </a:ext>
            </a:extLst>
          </p:cNvPr>
          <p:cNvPicPr preferRelativeResize="0"/>
          <p:nvPr userDrawn="1"/>
        </p:nvPicPr>
        <p:blipFill rotWithShape="1"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>
            <a:fillRect/>
          </a:stretch>
        </p:blipFill>
        <p:spPr>
          <a:xfrm>
            <a:off x="1" y="-134029"/>
            <a:ext cx="12192000" cy="7431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;p15">
            <a:extLst>
              <a:ext uri="{FF2B5EF4-FFF2-40B4-BE49-F238E27FC236}">
                <a16:creationId xmlns:a16="http://schemas.microsoft.com/office/drawing/2014/main" id="{9BD8A69C-5D7E-EF8B-3234-6F3A827C6E25}"/>
              </a:ext>
            </a:extLst>
          </p:cNvPr>
          <p:cNvSpPr txBox="1"/>
          <p:nvPr userDrawn="1"/>
        </p:nvSpPr>
        <p:spPr>
          <a:xfrm>
            <a:off x="2782093" y="-99936"/>
            <a:ext cx="94837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NƯỚC</a:t>
            </a:r>
            <a:r>
              <a:rPr lang="en-US" sz="4000" b="1" i="0" u="none" strike="noStrike" cap="none" baseline="0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 CỨNG VÀ LÀM MỀM NƯỚC CỨNG</a:t>
            </a:r>
            <a:endParaRPr sz="4000" b="1" i="0" u="none" strike="noStrike" cap="none" dirty="0">
              <a:solidFill>
                <a:srgbClr val="0070C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5" name="Google Shape;12;p15">
            <a:extLst>
              <a:ext uri="{FF2B5EF4-FFF2-40B4-BE49-F238E27FC236}">
                <a16:creationId xmlns:a16="http://schemas.microsoft.com/office/drawing/2014/main" id="{96A0F8C4-F8D7-0459-A427-7C5A11B22A1C}"/>
              </a:ext>
            </a:extLst>
          </p:cNvPr>
          <p:cNvSpPr txBox="1"/>
          <p:nvPr userDrawn="1"/>
        </p:nvSpPr>
        <p:spPr>
          <a:xfrm>
            <a:off x="764380" y="-66937"/>
            <a:ext cx="99748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Chủ</a:t>
            </a:r>
            <a:r>
              <a:rPr lang="en-US" sz="2000" b="1" i="0" u="none" strike="noStrike" cap="none" baseline="0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b="1" i="0" u="none" strike="noStrike" cap="none" baseline="0" dirty="0" err="1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đề</a:t>
            </a:r>
            <a:r>
              <a:rPr lang="en-US" sz="2000" b="1" i="0" u="none" strike="noStrike" cap="none" baseline="0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baseline="0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7</a:t>
            </a:r>
            <a:endParaRPr sz="2000" b="1" dirty="0">
              <a:solidFill>
                <a:srgbClr val="0070C0"/>
              </a:solidFill>
            </a:endParaRPr>
          </a:p>
        </p:txBody>
      </p:sp>
      <p:sp>
        <p:nvSpPr>
          <p:cNvPr id="16" name="Google Shape;13;p15">
            <a:extLst>
              <a:ext uri="{FF2B5EF4-FFF2-40B4-BE49-F238E27FC236}">
                <a16:creationId xmlns:a16="http://schemas.microsoft.com/office/drawing/2014/main" id="{89A15E66-DA8A-FE5A-ACA4-636B266E65E5}"/>
              </a:ext>
            </a:extLst>
          </p:cNvPr>
          <p:cNvSpPr txBox="1"/>
          <p:nvPr userDrawn="1"/>
        </p:nvSpPr>
        <p:spPr>
          <a:xfrm>
            <a:off x="-200896" y="-51408"/>
            <a:ext cx="10738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CD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12</a:t>
            </a:r>
            <a:endParaRPr sz="3600" b="1" i="0" u="none" strike="noStrike" cap="none" dirty="0">
              <a:solidFill>
                <a:srgbClr val="0070C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Google Shape;14;p15">
            <a:extLst>
              <a:ext uri="{FF2B5EF4-FFF2-40B4-BE49-F238E27FC236}">
                <a16:creationId xmlns:a16="http://schemas.microsoft.com/office/drawing/2014/main" id="{F1D5915A-C034-98D8-6ED7-F2A120264595}"/>
              </a:ext>
            </a:extLst>
          </p:cNvPr>
          <p:cNvSpPr txBox="1"/>
          <p:nvPr userDrawn="1"/>
        </p:nvSpPr>
        <p:spPr>
          <a:xfrm>
            <a:off x="1337983" y="-21271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BÀI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19</a:t>
            </a:r>
            <a:endParaRPr sz="1800" b="1" i="0" u="none" strike="noStrike" cap="none" dirty="0">
              <a:solidFill>
                <a:srgbClr val="0070C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2" r:id="rId5"/>
    <p:sldLayoutId id="2147483654" r:id="rId6"/>
    <p:sldLayoutId id="2147483657" r:id="rId7"/>
    <p:sldLayoutId id="2147483655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4.pn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6.wmf"/><Relationship Id="rId5" Type="http://schemas.openxmlformats.org/officeDocument/2006/relationships/image" Target="../media/image13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3.png"/><Relationship Id="rId9" Type="http://schemas.openxmlformats.org/officeDocument/2006/relationships/image" Target="../media/image3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wmf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82E561-BEF2-AD24-3134-199446394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009" y="5269506"/>
            <a:ext cx="9144000" cy="656822"/>
          </a:xfrm>
        </p:spPr>
        <p:txBody>
          <a:bodyPr>
            <a:normAutofit lnSpcReduction="10000"/>
          </a:bodyPr>
          <a:lstStyle/>
          <a:p>
            <a:endParaRPr lang="en-US" sz="4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4B49D7C-AED9-F0D8-DE44-D3AC033DB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0888" y="3419856"/>
            <a:ext cx="8477641" cy="2387600"/>
          </a:xfrm>
        </p:spPr>
        <p:txBody>
          <a:bodyPr/>
          <a:lstStyle/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28492" y="137404"/>
            <a:ext cx="6654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Tác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hại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của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nước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cứng</a:t>
            </a:r>
            <a:endParaRPr lang="zh-CN" altLang="en-US" sz="48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8891105" y="381583"/>
            <a:ext cx="2813215" cy="619262"/>
          </a:xfrm>
          <a:prstGeom prst="rect">
            <a:avLst/>
          </a:prstGeom>
        </p:spPr>
      </p:pic>
      <p:pic>
        <p:nvPicPr>
          <p:cNvPr id="3074" name="Picture 2" descr="https://maylocnuocro.com.vn/wp-content/uploads/2021/11/tac-hai-cua-nuoc-cung-768x45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" y="1301497"/>
            <a:ext cx="12163447" cy="55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28492" y="137404"/>
            <a:ext cx="6654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Tác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hại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của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nước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cứng</a:t>
            </a:r>
            <a:endParaRPr lang="zh-CN" altLang="en-US" sz="48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8891105" y="381583"/>
            <a:ext cx="2813215" cy="6192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6354" l="9961" r="99414">
                        <a14:foregroundMark x1="66113" y1="46224" x2="64746" y2="76172"/>
                        <a14:foregroundMark x1="70508" y1="96484" x2="83691" y2="94661"/>
                        <a14:foregroundMark x1="85938" y1="33724" x2="80762" y2="57813"/>
                        <a14:foregroundMark x1="50879" y1="48307" x2="84082" y2="50911"/>
                        <a14:foregroundMark x1="51660" y1="52734" x2="72461" y2="52995"/>
                        <a14:foregroundMark x1="51074" y1="45443" x2="77148" y2="47526"/>
                        <a14:foregroundMark x1="51953" y1="53646" x2="53418" y2="52734"/>
                        <a14:foregroundMark x1="50781" y1="44922" x2="50781" y2="53516"/>
                        <a14:foregroundMark x1="84668" y1="31120" x2="99414" y2="35156"/>
                        <a14:foregroundMark x1="71289" y1="44531" x2="75488" y2="46615"/>
                        <a14:foregroundMark x1="77930" y1="51432" x2="79590" y2="50521"/>
                        <a14:foregroundMark x1="77246" y1="47656" x2="79590" y2="49609"/>
                        <a14:foregroundMark x1="81348" y1="37240" x2="82324" y2="35156"/>
                        <a14:foregroundMark x1="50391" y1="45573" x2="50293" y2="53906"/>
                        <a14:foregroundMark x1="50879" y1="44141" x2="60449" y2="44531"/>
                        <a14:foregroundMark x1="50488" y1="54688" x2="60645" y2="54427"/>
                        <a14:backgroundMark x1="75977" y1="52865" x2="74805" y2="8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8492" y="-457200"/>
            <a:ext cx="9753600" cy="7315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2BE5F1E-F6A4-7641-B483-D1483D236243}"/>
              </a:ext>
            </a:extLst>
          </p:cNvPr>
          <p:cNvGrpSpPr/>
          <p:nvPr/>
        </p:nvGrpSpPr>
        <p:grpSpPr>
          <a:xfrm>
            <a:off x="840376" y="2334604"/>
            <a:ext cx="5908767" cy="3874607"/>
            <a:chOff x="840376" y="2334604"/>
            <a:chExt cx="5908767" cy="3874607"/>
          </a:xfrm>
        </p:grpSpPr>
        <p:sp>
          <p:nvSpPr>
            <p:cNvPr id="4" name="Rectangle 3"/>
            <p:cNvSpPr/>
            <p:nvPr/>
          </p:nvSpPr>
          <p:spPr>
            <a:xfrm>
              <a:off x="840376" y="2334604"/>
              <a:ext cx="5908767" cy="3874607"/>
            </a:xfrm>
            <a:prstGeom prst="rect">
              <a:avLst/>
            </a:prstGeom>
            <a:solidFill>
              <a:srgbClr val="726F6F"/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indent="0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400" b="1" dirty="0">
                <a:latin typeface="Tahoma" pitchFamily="34" charset="0"/>
                <a:cs typeface="Tahoma" pitchFamily="34" charset="0"/>
              </a:endParaRPr>
            </a:p>
            <a:p>
              <a:pPr marL="0" marR="0" indent="0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-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Trong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nước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cứng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có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chứa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muối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bicarbonate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của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calcium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và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magnesium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sau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khi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đi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vào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cơ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thể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sẽ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tạo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thành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chất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kết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tủa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CaCO</a:t>
              </a:r>
              <a:r>
                <a:rPr lang="en-US" sz="2200" b="1" baseline="-25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3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.</a:t>
              </a:r>
            </a:p>
            <a:p>
              <a:pPr marL="0" marR="0" indent="0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2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  <a:p>
              <a:pPr marL="0" marR="0" indent="0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-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Chúng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sẽ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tích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tụ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trong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cơ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thể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con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người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lâu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dần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hình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thành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sỏi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thận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và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sỏi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tiết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niệu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.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1890" y="2426397"/>
              <a:ext cx="5625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E8AF2E"/>
                  </a:solidFill>
                </a:rPr>
                <a:t>ĐỐI VỚI SỨC KHỎE CỦA CON NGƯỜI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36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5508" y="66805"/>
            <a:ext cx="63001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II. PHƯƠNG PHÁP LÀM MỀM NƯỚC CỨNG</a:t>
            </a:r>
            <a:endParaRPr lang="zh-CN" altLang="en-US" sz="38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9012455" y="381583"/>
            <a:ext cx="2691865" cy="619262"/>
          </a:xfrm>
          <a:prstGeom prst="rect">
            <a:avLst/>
          </a:prstGeom>
        </p:spPr>
      </p:pic>
      <p:sp>
        <p:nvSpPr>
          <p:cNvPr id="26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00A69C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6921E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3440387" y="-1735497"/>
            <a:ext cx="997131" cy="1599112"/>
          </a:xfrm>
          <a:prstGeom prst="rect">
            <a:avLst/>
          </a:prstGeom>
          <a:solidFill>
            <a:srgbClr val="EC1C24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9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4437518" y="-1721867"/>
            <a:ext cx="997131" cy="1599112"/>
          </a:xfrm>
          <a:prstGeom prst="rect">
            <a:avLst/>
          </a:prstGeom>
          <a:solidFill>
            <a:srgbClr val="2B8F66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5434649" y="-1742161"/>
            <a:ext cx="997131" cy="1599112"/>
          </a:xfrm>
          <a:prstGeom prst="rect">
            <a:avLst/>
          </a:prstGeom>
          <a:solidFill>
            <a:srgbClr val="39A3C3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67" b="100000" l="10000" r="619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9303" y="2259711"/>
            <a:ext cx="8174736" cy="4598289"/>
          </a:xfrm>
          <a:prstGeom prst="rect">
            <a:avLst/>
          </a:prstGeom>
          <a:noFill/>
        </p:spPr>
      </p:pic>
      <p:sp>
        <p:nvSpPr>
          <p:cNvPr id="82" name="Cloud Callout 81"/>
          <p:cNvSpPr/>
          <p:nvPr/>
        </p:nvSpPr>
        <p:spPr>
          <a:xfrm>
            <a:off x="4920343" y="1308190"/>
            <a:ext cx="4915618" cy="2200525"/>
          </a:xfrm>
          <a:prstGeom prst="cloudCallout">
            <a:avLst>
              <a:gd name="adj1" fmla="val -31949"/>
              <a:gd name="adj2" fmla="val 73870"/>
            </a:avLst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mềm</a:t>
            </a:r>
            <a:r>
              <a:rPr lang="en-US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nước</a:t>
            </a:r>
            <a:r>
              <a:rPr lang="en-US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cứng</a:t>
            </a:r>
            <a:r>
              <a:rPr lang="en-US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?</a:t>
            </a:r>
            <a:endParaRPr lang="en-US" sz="24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4" name="文本框 30"/>
          <p:cNvSpPr txBox="1"/>
          <p:nvPr/>
        </p:nvSpPr>
        <p:spPr>
          <a:xfrm>
            <a:off x="1933408" y="1816107"/>
            <a:ext cx="8037906" cy="1179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 algn="just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FontTx/>
              <a:buChar char="-"/>
            </a:pPr>
            <a:r>
              <a:rPr lang="en-US" sz="3200" b="1" i="1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b="1" i="1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ion Ca</a:t>
            </a:r>
            <a:r>
              <a:rPr lang="en-US" sz="3200" baseline="300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Mg</a:t>
            </a:r>
            <a:r>
              <a:rPr lang="en-US" sz="3200" baseline="300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4274"/>
            <a:ext cx="1897352" cy="18973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7B9CFC-6EA3-E846-BB0F-5E0B976884AA}"/>
              </a:ext>
            </a:extLst>
          </p:cNvPr>
          <p:cNvSpPr txBox="1"/>
          <p:nvPr/>
        </p:nvSpPr>
        <p:spPr>
          <a:xfrm>
            <a:off x="2036203" y="3439265"/>
            <a:ext cx="6976252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cation Mg</a:t>
            </a:r>
            <a:r>
              <a:rPr lang="en-US" sz="2800" baseline="300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Ca</a:t>
            </a:r>
            <a:r>
              <a:rPr lang="en-US" sz="2800" baseline="300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tủa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cation Ca</a:t>
            </a:r>
            <a:r>
              <a:rPr lang="en-US" sz="2800" baseline="300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Mg</a:t>
            </a:r>
            <a:r>
              <a:rPr lang="en-US" sz="2800" baseline="300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cation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(pp </a:t>
            </a:r>
            <a:r>
              <a:rPr lang="en-US" sz="2800" i="1" dirty="0" err="1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ion).</a:t>
            </a:r>
          </a:p>
          <a:p>
            <a:r>
              <a:rPr lang="en-US" altLang="zh-CN" sz="2800" b="1" dirty="0">
                <a:solidFill>
                  <a:srgbClr val="1C2EDE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endParaRPr lang="zh-CN" altLang="en-US" sz="2800" b="1" dirty="0">
              <a:solidFill>
                <a:srgbClr val="1C2EDE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5508" y="66805"/>
            <a:ext cx="63001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II. PHƯƠNG PHÁP LÀM MỀM NƯỚC CỨNG</a:t>
            </a:r>
            <a:endParaRPr lang="zh-CN" altLang="en-US" sz="38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9012455" y="381583"/>
            <a:ext cx="2691865" cy="619262"/>
          </a:xfrm>
          <a:prstGeom prst="rect">
            <a:avLst/>
          </a:prstGeom>
        </p:spPr>
      </p:pic>
      <p:sp>
        <p:nvSpPr>
          <p:cNvPr id="26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00A69C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6921E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3440387" y="-1735497"/>
            <a:ext cx="997131" cy="1599112"/>
          </a:xfrm>
          <a:prstGeom prst="rect">
            <a:avLst/>
          </a:prstGeom>
          <a:solidFill>
            <a:srgbClr val="EC1C24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9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4437518" y="-1721867"/>
            <a:ext cx="997131" cy="1599112"/>
          </a:xfrm>
          <a:prstGeom prst="rect">
            <a:avLst/>
          </a:prstGeom>
          <a:solidFill>
            <a:srgbClr val="2B8F66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5434649" y="-1742161"/>
            <a:ext cx="997131" cy="1599112"/>
          </a:xfrm>
          <a:prstGeom prst="rect">
            <a:avLst/>
          </a:prstGeom>
          <a:solidFill>
            <a:srgbClr val="39A3C3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54" y="1366552"/>
            <a:ext cx="997131" cy="997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6916" y="1476001"/>
            <a:ext cx="4410391" cy="523220"/>
          </a:xfrm>
          <a:prstGeom prst="rect">
            <a:avLst/>
          </a:prstGeom>
          <a:solidFill>
            <a:srgbClr val="FDC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2EDE"/>
                </a:solidFill>
              </a:rPr>
              <a:t>1. </a:t>
            </a:r>
            <a:r>
              <a:rPr lang="en-US" sz="2800" dirty="0" err="1">
                <a:solidFill>
                  <a:srgbClr val="1C2EDE"/>
                </a:solidFill>
              </a:rPr>
              <a:t>Phương</a:t>
            </a:r>
            <a:r>
              <a:rPr lang="en-US" sz="2800" dirty="0">
                <a:solidFill>
                  <a:srgbClr val="1C2EDE"/>
                </a:solidFill>
              </a:rPr>
              <a:t> </a:t>
            </a:r>
            <a:r>
              <a:rPr lang="en-US" sz="2800" dirty="0" err="1">
                <a:solidFill>
                  <a:srgbClr val="1C2EDE"/>
                </a:solidFill>
              </a:rPr>
              <a:t>pháp</a:t>
            </a:r>
            <a:r>
              <a:rPr lang="en-US" sz="2800" dirty="0">
                <a:solidFill>
                  <a:srgbClr val="1C2EDE"/>
                </a:solidFill>
              </a:rPr>
              <a:t> </a:t>
            </a:r>
            <a:r>
              <a:rPr lang="en-US" sz="2800" dirty="0" err="1">
                <a:solidFill>
                  <a:srgbClr val="1C2EDE"/>
                </a:solidFill>
              </a:rPr>
              <a:t>kết</a:t>
            </a:r>
            <a:r>
              <a:rPr lang="en-US" sz="2800" dirty="0">
                <a:solidFill>
                  <a:srgbClr val="1C2EDE"/>
                </a:solidFill>
              </a:rPr>
              <a:t> </a:t>
            </a:r>
            <a:r>
              <a:rPr lang="en-US" sz="2800" dirty="0" err="1">
                <a:solidFill>
                  <a:srgbClr val="1C2EDE"/>
                </a:solidFill>
              </a:rPr>
              <a:t>tủa</a:t>
            </a:r>
            <a:endParaRPr lang="en-US" sz="2800" dirty="0">
              <a:solidFill>
                <a:srgbClr val="1C2ED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916" y="2105082"/>
            <a:ext cx="5853836" cy="1250380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Cross 10"/>
          <p:cNvSpPr/>
          <p:nvPr/>
        </p:nvSpPr>
        <p:spPr>
          <a:xfrm>
            <a:off x="1408794" y="2287944"/>
            <a:ext cx="394063" cy="351953"/>
          </a:xfrm>
          <a:prstGeom prst="plus">
            <a:avLst/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02857" y="2211513"/>
            <a:ext cx="307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Đun</a:t>
            </a:r>
            <a:r>
              <a:rPr lang="en-US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2000" b="1" dirty="0">
              <a:solidFill>
                <a:srgbClr val="0172A7"/>
              </a:solidFill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580887"/>
              </p:ext>
            </p:extLst>
          </p:nvPr>
        </p:nvGraphicFramePr>
        <p:xfrm>
          <a:off x="2016532" y="2558510"/>
          <a:ext cx="3732213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Equation" r:id="rId6" imgW="3924000" imgH="419040" progId="Equation.DSMT4">
                  <p:embed/>
                </p:oleObj>
              </mc:Choice>
              <mc:Fallback>
                <p:oleObj name="Equation" r:id="rId6" imgW="3924000" imgH="41904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16532" y="2558510"/>
                        <a:ext cx="3732213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235672"/>
              </p:ext>
            </p:extLst>
          </p:nvPr>
        </p:nvGraphicFramePr>
        <p:xfrm>
          <a:off x="1995852" y="2944337"/>
          <a:ext cx="3886200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Equation" r:id="rId8" imgW="4063680" imgH="419040" progId="Equation.DSMT4">
                  <p:embed/>
                </p:oleObj>
              </mc:Choice>
              <mc:Fallback>
                <p:oleObj name="Equation" r:id="rId8" imgW="4063680" imgH="41904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95852" y="2944337"/>
                        <a:ext cx="3886200" cy="401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3792763" y="3466971"/>
            <a:ext cx="5853836" cy="1161974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800" b="1" dirty="0">
              <a:solidFill>
                <a:srgbClr val="0172A7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Cross 34"/>
          <p:cNvSpPr/>
          <p:nvPr/>
        </p:nvSpPr>
        <p:spPr>
          <a:xfrm>
            <a:off x="3994641" y="3586293"/>
            <a:ext cx="394063" cy="351953"/>
          </a:xfrm>
          <a:prstGeom prst="plus">
            <a:avLst/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97319" y="3586293"/>
            <a:ext cx="1814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Ca(OH)</a:t>
            </a:r>
            <a:r>
              <a:rPr lang="en-US" sz="2000" b="1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172A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07594" y="4015003"/>
            <a:ext cx="46586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Ca(HCO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Ca(OH)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2CaCO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+ 2H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en-US" sz="2000" dirty="0">
              <a:solidFill>
                <a:srgbClr val="0172A7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50491" y="4748267"/>
            <a:ext cx="5853836" cy="1626407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srgbClr val="0172A7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" name="Cross 40"/>
          <p:cNvSpPr/>
          <p:nvPr/>
        </p:nvSpPr>
        <p:spPr>
          <a:xfrm>
            <a:off x="1315038" y="4910872"/>
            <a:ext cx="394063" cy="351953"/>
          </a:xfrm>
          <a:prstGeom prst="plus">
            <a:avLst/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30234" y="4860236"/>
            <a:ext cx="3432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 Na</a:t>
            </a:r>
            <a:r>
              <a:rPr lang="pt-BR" sz="2000" b="1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pt-BR" sz="2000" b="1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(hoặc Na</a:t>
            </a:r>
            <a:r>
              <a:rPr lang="pt-BR" sz="2000" b="1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</a:t>
            </a:r>
            <a:r>
              <a:rPr lang="pt-BR" sz="2000" b="1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pt-BR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2000" b="1" dirty="0">
              <a:solidFill>
                <a:srgbClr val="0172A7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30234" y="526034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Ca(HCO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+Na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+ 2NaHCO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000" dirty="0">
              <a:solidFill>
                <a:srgbClr val="0172A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CaSO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Na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Na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2000" dirty="0">
              <a:solidFill>
                <a:srgbClr val="0172A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923999"/>
              </p:ext>
            </p:extLst>
          </p:nvPr>
        </p:nvGraphicFramePr>
        <p:xfrm>
          <a:off x="1892284" y="5979279"/>
          <a:ext cx="4483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Equation" r:id="rId10" imgW="4483080" imgH="368280" progId="Equation.DSMT4">
                  <p:embed/>
                </p:oleObj>
              </mc:Choice>
              <mc:Fallback>
                <p:oleObj name="Equation" r:id="rId10" imgW="44830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92284" y="5979279"/>
                        <a:ext cx="44831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Brace 2">
            <a:extLst>
              <a:ext uri="{FF2B5EF4-FFF2-40B4-BE49-F238E27FC236}">
                <a16:creationId xmlns:a16="http://schemas.microsoft.com/office/drawing/2014/main" id="{48923332-5BDB-7741-B698-D7494EB3FA14}"/>
              </a:ext>
            </a:extLst>
          </p:cNvPr>
          <p:cNvSpPr/>
          <p:nvPr/>
        </p:nvSpPr>
        <p:spPr>
          <a:xfrm>
            <a:off x="9866174" y="1999221"/>
            <a:ext cx="347368" cy="2629724"/>
          </a:xfrm>
          <a:prstGeom prst="rightBrace">
            <a:avLst>
              <a:gd name="adj1" fmla="val 53014"/>
              <a:gd name="adj2" fmla="val 49368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D3AD2-65D2-6C49-B991-76EB02087AC7}"/>
              </a:ext>
            </a:extLst>
          </p:cNvPr>
          <p:cNvSpPr txBox="1"/>
          <p:nvPr/>
        </p:nvSpPr>
        <p:spPr>
          <a:xfrm>
            <a:off x="10330188" y="2888386"/>
            <a:ext cx="1802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DB4D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mềm NCTT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BCFE545D-3045-6943-8702-8E770C1C0DA5}"/>
              </a:ext>
            </a:extLst>
          </p:cNvPr>
          <p:cNvSpPr/>
          <p:nvPr/>
        </p:nvSpPr>
        <p:spPr>
          <a:xfrm>
            <a:off x="7379384" y="4860236"/>
            <a:ext cx="366736" cy="1626407"/>
          </a:xfrm>
          <a:prstGeom prst="rightBrace">
            <a:avLst>
              <a:gd name="adj1" fmla="val 53014"/>
              <a:gd name="adj2" fmla="val 49368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FD328E-4BC6-3443-B17E-EDC19EC0FC74}"/>
              </a:ext>
            </a:extLst>
          </p:cNvPr>
          <p:cNvSpPr txBox="1"/>
          <p:nvPr/>
        </p:nvSpPr>
        <p:spPr>
          <a:xfrm>
            <a:off x="8064046" y="5367762"/>
            <a:ext cx="1802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DB4D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mềm 3 loại NC</a:t>
            </a:r>
          </a:p>
        </p:txBody>
      </p:sp>
    </p:spTree>
    <p:extLst>
      <p:ext uri="{BB962C8B-B14F-4D97-AF65-F5344CB8AC3E}">
        <p14:creationId xmlns:p14="http://schemas.microsoft.com/office/powerpoint/2010/main" val="712242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11" grpId="0" animBg="1"/>
      <p:bldP spid="17" grpId="0"/>
      <p:bldP spid="34" grpId="0" animBg="1"/>
      <p:bldP spid="35" grpId="0" animBg="1"/>
      <p:bldP spid="23" grpId="0"/>
      <p:bldP spid="25" grpId="0"/>
      <p:bldP spid="40" grpId="0" animBg="1"/>
      <p:bldP spid="41" grpId="0" animBg="1"/>
      <p:bldP spid="36" grpId="0"/>
      <p:bldP spid="38" grpId="0"/>
      <p:bldP spid="3" grpId="0" animBg="1"/>
      <p:bldP spid="4" grpId="0"/>
      <p:bldP spid="33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5508" y="66805"/>
            <a:ext cx="63001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II. PHƯƠNG PHÁP LÀM MỀM NƯỚC CỨNG</a:t>
            </a:r>
            <a:endParaRPr lang="zh-CN" altLang="en-US" sz="38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9012455" y="381583"/>
            <a:ext cx="2691865" cy="619262"/>
          </a:xfrm>
          <a:prstGeom prst="rect">
            <a:avLst/>
          </a:prstGeom>
        </p:spPr>
      </p:pic>
      <p:sp>
        <p:nvSpPr>
          <p:cNvPr id="26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00A69C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6921E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3440387" y="-1735497"/>
            <a:ext cx="997131" cy="1599112"/>
          </a:xfrm>
          <a:prstGeom prst="rect">
            <a:avLst/>
          </a:prstGeom>
          <a:solidFill>
            <a:srgbClr val="EC1C24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9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4437518" y="-1721867"/>
            <a:ext cx="997131" cy="1599112"/>
          </a:xfrm>
          <a:prstGeom prst="rect">
            <a:avLst/>
          </a:prstGeom>
          <a:solidFill>
            <a:srgbClr val="2B8F66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5434649" y="-1742161"/>
            <a:ext cx="997131" cy="1599112"/>
          </a:xfrm>
          <a:prstGeom prst="rect">
            <a:avLst/>
          </a:prstGeom>
          <a:solidFill>
            <a:srgbClr val="39A3C3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54" y="1366552"/>
            <a:ext cx="997131" cy="997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6916" y="1476001"/>
            <a:ext cx="4505907" cy="523220"/>
          </a:xfrm>
          <a:prstGeom prst="rect">
            <a:avLst/>
          </a:prstGeom>
          <a:solidFill>
            <a:srgbClr val="FDC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2EDE"/>
                </a:solidFill>
              </a:rPr>
              <a:t>2. </a:t>
            </a:r>
            <a:r>
              <a:rPr lang="en-US" sz="2800" dirty="0" err="1">
                <a:solidFill>
                  <a:srgbClr val="1C2EDE"/>
                </a:solidFill>
              </a:rPr>
              <a:t>Phương</a:t>
            </a:r>
            <a:r>
              <a:rPr lang="en-US" sz="2800" dirty="0">
                <a:solidFill>
                  <a:srgbClr val="1C2EDE"/>
                </a:solidFill>
              </a:rPr>
              <a:t> </a:t>
            </a:r>
            <a:r>
              <a:rPr lang="en-US" sz="2800" dirty="0" err="1">
                <a:solidFill>
                  <a:srgbClr val="1C2EDE"/>
                </a:solidFill>
              </a:rPr>
              <a:t>pháp</a:t>
            </a:r>
            <a:r>
              <a:rPr lang="en-US" sz="2800" dirty="0">
                <a:solidFill>
                  <a:srgbClr val="1C2EDE"/>
                </a:solidFill>
              </a:rPr>
              <a:t> </a:t>
            </a:r>
            <a:r>
              <a:rPr lang="en-US" sz="2800" dirty="0" err="1">
                <a:solidFill>
                  <a:srgbClr val="1C2EDE"/>
                </a:solidFill>
              </a:rPr>
              <a:t>trao</a:t>
            </a:r>
            <a:r>
              <a:rPr lang="en-US" sz="2800" dirty="0">
                <a:solidFill>
                  <a:srgbClr val="1C2EDE"/>
                </a:solidFill>
              </a:rPr>
              <a:t> </a:t>
            </a:r>
            <a:r>
              <a:rPr lang="en-US" sz="2800" dirty="0" err="1">
                <a:solidFill>
                  <a:srgbClr val="1C2EDE"/>
                </a:solidFill>
              </a:rPr>
              <a:t>đổi</a:t>
            </a:r>
            <a:r>
              <a:rPr lang="en-US" sz="2800" dirty="0">
                <a:solidFill>
                  <a:srgbClr val="1C2EDE"/>
                </a:solidFill>
              </a:rPr>
              <a:t> ion</a:t>
            </a:r>
          </a:p>
        </p:txBody>
      </p:sp>
      <p:pic>
        <p:nvPicPr>
          <p:cNvPr id="4" name="RESIN LÀM MỀM NƯỚC CỨNG BẰNG PHƯƠNG PHÁP TRAO ĐỔI 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337" y="2081850"/>
            <a:ext cx="7855132" cy="41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34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8 chiến thuật củng cố kỹ năng tư duy phản biện của con bạn - Táo ...">
            <a:extLst>
              <a:ext uri="{FF2B5EF4-FFF2-40B4-BE49-F238E27FC236}">
                <a16:creationId xmlns:a16="http://schemas.microsoft.com/office/drawing/2014/main" id="{760E014F-7F6F-D74F-A324-BD07B579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531" y="1005840"/>
            <a:ext cx="6461760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C230C2-6E60-BA41-9C39-79172EC55A1D}"/>
              </a:ext>
            </a:extLst>
          </p:cNvPr>
          <p:cNvSpPr txBox="1"/>
          <p:nvPr/>
        </p:nvSpPr>
        <p:spPr>
          <a:xfrm>
            <a:off x="4932218" y="2767280"/>
            <a:ext cx="4644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dirty="0">
                <a:solidFill>
                  <a:srgbClr val="FF6668"/>
                </a:solidFill>
                <a:latin typeface="#9Slide05 Lobster" panose="02000506000000020003" pitchFamily="2" charset="77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7891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Box 2"/>
          <p:cNvSpPr txBox="1">
            <a:spLocks noChangeArrowheads="1"/>
          </p:cNvSpPr>
          <p:nvPr/>
        </p:nvSpPr>
        <p:spPr bwMode="auto">
          <a:xfrm>
            <a:off x="261257" y="1028113"/>
            <a:ext cx="10006149" cy="13849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600" b="1" u="sng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 1:</a:t>
            </a:r>
            <a:r>
              <a:rPr lang="en-US" altLang="en-US" sz="2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/>
              <a:t>Trong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một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cốc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nước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có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chứa</a:t>
            </a:r>
            <a:r>
              <a:rPr lang="en-US" altLang="en-US" sz="2800" dirty="0"/>
              <a:t> 0,01 </a:t>
            </a:r>
            <a:r>
              <a:rPr lang="en-US" altLang="en-US" sz="2800" dirty="0" err="1"/>
              <a:t>mol</a:t>
            </a:r>
            <a:r>
              <a:rPr lang="en-US" altLang="en-US" sz="2800" dirty="0"/>
              <a:t> Na</a:t>
            </a:r>
            <a:r>
              <a:rPr lang="en-US" altLang="en-US" sz="2800" baseline="30000" dirty="0"/>
              <a:t>+</a:t>
            </a:r>
            <a:r>
              <a:rPr lang="en-US" altLang="en-US" sz="2800" dirty="0"/>
              <a:t>, 0,02 </a:t>
            </a:r>
            <a:r>
              <a:rPr lang="en-US" altLang="en-US" sz="2800" dirty="0" err="1"/>
              <a:t>mol</a:t>
            </a:r>
            <a:r>
              <a:rPr lang="en-US" altLang="en-US" sz="2800" dirty="0"/>
              <a:t> Ca</a:t>
            </a:r>
            <a:r>
              <a:rPr lang="en-US" altLang="en-US" sz="2800" baseline="30000" dirty="0"/>
              <a:t>2+</a:t>
            </a:r>
            <a:r>
              <a:rPr lang="en-US" altLang="en-US" sz="2800" dirty="0"/>
              <a:t>, 0,01 </a:t>
            </a:r>
            <a:r>
              <a:rPr lang="en-US" altLang="en-US" sz="2800" dirty="0" err="1"/>
              <a:t>mol</a:t>
            </a:r>
            <a:r>
              <a:rPr lang="en-US" altLang="en-US" sz="2800" dirty="0"/>
              <a:t> Mg</a:t>
            </a:r>
            <a:r>
              <a:rPr lang="en-US" altLang="en-US" sz="2800" baseline="30000" dirty="0"/>
              <a:t>2+</a:t>
            </a:r>
            <a:r>
              <a:rPr lang="en-US" altLang="en-US" sz="2800" dirty="0"/>
              <a:t>, 0,05 </a:t>
            </a:r>
            <a:r>
              <a:rPr lang="en-US" altLang="en-US" sz="2800" dirty="0" err="1"/>
              <a:t>mol</a:t>
            </a:r>
            <a:r>
              <a:rPr lang="en-US" altLang="en-US" sz="2800" dirty="0"/>
              <a:t> HCO</a:t>
            </a:r>
            <a:r>
              <a:rPr lang="en-US" altLang="en-US" sz="2800" baseline="-25000" dirty="0"/>
              <a:t>3</a:t>
            </a:r>
            <a:r>
              <a:rPr lang="en-US" altLang="en-US" sz="2800" baseline="30000" dirty="0"/>
              <a:t>−</a:t>
            </a:r>
            <a:r>
              <a:rPr lang="en-US" altLang="en-US" sz="2800" dirty="0"/>
              <a:t>, 0,02 </a:t>
            </a:r>
            <a:r>
              <a:rPr lang="en-US" altLang="en-US" sz="2800" dirty="0" err="1"/>
              <a:t>mol</a:t>
            </a:r>
            <a:r>
              <a:rPr lang="en-US" altLang="en-US" sz="2800" dirty="0"/>
              <a:t> Cl</a:t>
            </a:r>
            <a:r>
              <a:rPr lang="en-US" altLang="en-US" sz="2800" baseline="30000" dirty="0"/>
              <a:t>−</a:t>
            </a:r>
            <a:r>
              <a:rPr lang="en-US" altLang="en-US" sz="2800" dirty="0"/>
              <a:t>. </a:t>
            </a:r>
            <a:r>
              <a:rPr lang="en-US" altLang="en-US" sz="2800" dirty="0" err="1"/>
              <a:t>Nước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trong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cốc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thuộc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loại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nào</a:t>
            </a:r>
            <a:r>
              <a:rPr lang="en-US" altLang="en-US" sz="2800" dirty="0"/>
              <a:t> ?</a:t>
            </a:r>
          </a:p>
        </p:txBody>
      </p:sp>
      <p:sp>
        <p:nvSpPr>
          <p:cNvPr id="75" name="Text Box 3"/>
          <p:cNvSpPr txBox="1">
            <a:spLocks noChangeArrowheads="1"/>
          </p:cNvSpPr>
          <p:nvPr/>
        </p:nvSpPr>
        <p:spPr bwMode="auto">
          <a:xfrm>
            <a:off x="567824" y="2604223"/>
            <a:ext cx="7019338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A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400" dirty="0" err="1"/>
              <a:t>Nước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cứng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tính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cứng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tạm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thời</a:t>
            </a:r>
            <a:r>
              <a:rPr lang="en-US" altLang="en-US" sz="2400" dirty="0"/>
              <a:t>.	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567824" y="3599868"/>
            <a:ext cx="7019338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B. </a:t>
            </a:r>
            <a:r>
              <a:rPr lang="en-US" altLang="en-US" sz="2400"/>
              <a:t>Nước cứng có tính cứng vĩnh cữu.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" name="Text Box 5"/>
          <p:cNvSpPr txBox="1">
            <a:spLocks noChangeArrowheads="1"/>
          </p:cNvSpPr>
          <p:nvPr/>
        </p:nvSpPr>
        <p:spPr bwMode="auto">
          <a:xfrm>
            <a:off x="567824" y="4433305"/>
            <a:ext cx="7019338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C</a:t>
            </a:r>
            <a:r>
              <a:rPr lang="en-US" altLang="en-US" sz="2400">
                <a:cs typeface="Arial" panose="020B0604020202020204" pitchFamily="34" charset="0"/>
              </a:rPr>
              <a:t>. </a:t>
            </a:r>
            <a:r>
              <a:rPr lang="en-US" altLang="en-US" sz="2400"/>
              <a:t>Nước cứng có tính cứng toàn phần.</a:t>
            </a:r>
            <a:r>
              <a:rPr lang="en-US" altLang="en-US" sz="2400" b="1"/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" name="AutoShape 6"/>
          <p:cNvSpPr>
            <a:spLocks noChangeArrowheads="1"/>
          </p:cNvSpPr>
          <p:nvPr/>
        </p:nvSpPr>
        <p:spPr bwMode="auto">
          <a:xfrm>
            <a:off x="10861250" y="2829915"/>
            <a:ext cx="912091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cs typeface="Arial" panose="020B0604020202020204" pitchFamily="34" charset="0"/>
              </a:rPr>
              <a:t>10</a:t>
            </a:r>
          </a:p>
        </p:txBody>
      </p:sp>
      <p:sp>
        <p:nvSpPr>
          <p:cNvPr id="79" name="AutoShape 7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9</a:t>
            </a:r>
          </a:p>
        </p:txBody>
      </p:sp>
      <p:sp>
        <p:nvSpPr>
          <p:cNvPr id="80" name="AutoShape 8"/>
          <p:cNvSpPr>
            <a:spLocks noChangeArrowheads="1"/>
          </p:cNvSpPr>
          <p:nvPr/>
        </p:nvSpPr>
        <p:spPr bwMode="auto">
          <a:xfrm>
            <a:off x="10926192" y="27802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8</a:t>
            </a:r>
          </a:p>
        </p:txBody>
      </p:sp>
      <p:sp>
        <p:nvSpPr>
          <p:cNvPr id="81" name="AutoShape 9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AutoShape 10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6</a:t>
            </a:r>
          </a:p>
        </p:txBody>
      </p:sp>
      <p:sp>
        <p:nvSpPr>
          <p:cNvPr id="83" name="AutoShape 11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5</a:t>
            </a:r>
          </a:p>
        </p:txBody>
      </p:sp>
      <p:sp>
        <p:nvSpPr>
          <p:cNvPr id="84" name="AutoShape 12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AutoShape 13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3</a:t>
            </a:r>
          </a:p>
        </p:txBody>
      </p:sp>
      <p:sp>
        <p:nvSpPr>
          <p:cNvPr id="86" name="AutoShape 14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87" name="AutoShape 15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88" name="AutoShape 16"/>
          <p:cNvSpPr>
            <a:spLocks noChangeArrowheads="1"/>
          </p:cNvSpPr>
          <p:nvPr/>
        </p:nvSpPr>
        <p:spPr bwMode="auto">
          <a:xfrm>
            <a:off x="10938892" y="272307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AutoShape 17"/>
          <p:cNvSpPr>
            <a:spLocks noChangeArrowheads="1"/>
          </p:cNvSpPr>
          <p:nvPr/>
        </p:nvSpPr>
        <p:spPr bwMode="auto">
          <a:xfrm>
            <a:off x="10783610" y="1791675"/>
            <a:ext cx="1067373" cy="919401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cs typeface="Arial" panose="020B0604020202020204" pitchFamily="34" charset="0"/>
              </a:rPr>
              <a:t>Thời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gian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90" name="Text Box 18"/>
          <p:cNvSpPr txBox="1">
            <a:spLocks noChangeArrowheads="1"/>
          </p:cNvSpPr>
          <p:nvPr/>
        </p:nvSpPr>
        <p:spPr bwMode="auto">
          <a:xfrm>
            <a:off x="567824" y="5285793"/>
            <a:ext cx="7019338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D. </a:t>
            </a:r>
            <a:r>
              <a:rPr lang="en-US" altLang="en-US" sz="2400"/>
              <a:t>Nước mềm.	</a:t>
            </a:r>
          </a:p>
        </p:txBody>
      </p:sp>
      <p:sp>
        <p:nvSpPr>
          <p:cNvPr id="91" name="Text Box 19"/>
          <p:cNvSpPr txBox="1">
            <a:spLocks noChangeArrowheads="1"/>
          </p:cNvSpPr>
          <p:nvPr/>
        </p:nvSpPr>
        <p:spPr bwMode="auto">
          <a:xfrm>
            <a:off x="9102003" y="4261439"/>
            <a:ext cx="2822208" cy="369332"/>
          </a:xfrm>
          <a:prstGeom prst="rect">
            <a:avLst/>
          </a:prstGeom>
          <a:solidFill>
            <a:srgbClr val="000099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FFFF"/>
                </a:solidFill>
                <a:latin typeface="Times New Roman" panose="02020603050405020304" pitchFamily="18" charset="0"/>
              </a:rPr>
              <a:t>CÂU TRẢ LỜI CỦA HS</a:t>
            </a:r>
            <a:endParaRPr lang="en-US" altLang="en-US" sz="1800" b="1" dirty="0">
              <a:solidFill>
                <a:srgbClr val="CCFFFF"/>
              </a:solidFill>
              <a:latin typeface="VNI-Times" pitchFamily="2" charset="0"/>
            </a:endParaRPr>
          </a:p>
        </p:txBody>
      </p:sp>
      <p:sp>
        <p:nvSpPr>
          <p:cNvPr id="92" name="Text Box 20"/>
          <p:cNvSpPr txBox="1">
            <a:spLocks noChangeArrowheads="1"/>
          </p:cNvSpPr>
          <p:nvPr/>
        </p:nvSpPr>
        <p:spPr bwMode="auto">
          <a:xfrm>
            <a:off x="9016295" y="4667562"/>
            <a:ext cx="1085465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1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93" name="Rectangle 21"/>
          <p:cNvSpPr>
            <a:spLocks noChangeArrowheads="1"/>
          </p:cNvSpPr>
          <p:nvPr/>
        </p:nvSpPr>
        <p:spPr bwMode="auto">
          <a:xfrm>
            <a:off x="10197139" y="4679826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94" name="Rectangle 22"/>
          <p:cNvSpPr>
            <a:spLocks noChangeArrowheads="1"/>
          </p:cNvSpPr>
          <p:nvPr/>
        </p:nvSpPr>
        <p:spPr bwMode="auto">
          <a:xfrm>
            <a:off x="10654339" y="4679826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95" name="Rectangle 23"/>
          <p:cNvSpPr>
            <a:spLocks noChangeArrowheads="1"/>
          </p:cNvSpPr>
          <p:nvPr/>
        </p:nvSpPr>
        <p:spPr bwMode="auto">
          <a:xfrm>
            <a:off x="11119477" y="4679826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96" name="Rectangle 24"/>
          <p:cNvSpPr>
            <a:spLocks noChangeArrowheads="1"/>
          </p:cNvSpPr>
          <p:nvPr/>
        </p:nvSpPr>
        <p:spPr bwMode="auto">
          <a:xfrm>
            <a:off x="11562389" y="4679826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97" name="Text Box 25"/>
          <p:cNvSpPr txBox="1">
            <a:spLocks noChangeArrowheads="1"/>
          </p:cNvSpPr>
          <p:nvPr/>
        </p:nvSpPr>
        <p:spPr bwMode="auto">
          <a:xfrm>
            <a:off x="9016295" y="5173920"/>
            <a:ext cx="1085465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2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98" name="Rectangle 26"/>
          <p:cNvSpPr>
            <a:spLocks noChangeArrowheads="1"/>
          </p:cNvSpPr>
          <p:nvPr/>
        </p:nvSpPr>
        <p:spPr bwMode="auto">
          <a:xfrm>
            <a:off x="10203489" y="5187772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99" name="Rectangle 27"/>
          <p:cNvSpPr>
            <a:spLocks noChangeArrowheads="1"/>
          </p:cNvSpPr>
          <p:nvPr/>
        </p:nvSpPr>
        <p:spPr bwMode="auto">
          <a:xfrm>
            <a:off x="10654339" y="5176659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100" name="Rectangle 28"/>
          <p:cNvSpPr>
            <a:spLocks noChangeArrowheads="1"/>
          </p:cNvSpPr>
          <p:nvPr/>
        </p:nvSpPr>
        <p:spPr bwMode="auto">
          <a:xfrm>
            <a:off x="11562389" y="5176659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101" name="Rectangle 29"/>
          <p:cNvSpPr>
            <a:spLocks noChangeArrowheads="1"/>
          </p:cNvSpPr>
          <p:nvPr/>
        </p:nvSpPr>
        <p:spPr bwMode="auto">
          <a:xfrm>
            <a:off x="11111539" y="5176659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103" name="Text Box 5"/>
          <p:cNvSpPr txBox="1">
            <a:spLocks noChangeArrowheads="1"/>
          </p:cNvSpPr>
          <p:nvPr/>
        </p:nvSpPr>
        <p:spPr bwMode="auto">
          <a:xfrm>
            <a:off x="567824" y="4433305"/>
            <a:ext cx="7019338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C</a:t>
            </a:r>
            <a:r>
              <a:rPr lang="en-US" altLang="en-US" sz="2400">
                <a:solidFill>
                  <a:srgbClr val="FF3300"/>
                </a:solidFill>
                <a:cs typeface="Arial" panose="020B0604020202020204" pitchFamily="34" charset="0"/>
              </a:rPr>
              <a:t>. </a:t>
            </a:r>
            <a:r>
              <a:rPr lang="en-US" altLang="en-US" sz="2400">
                <a:solidFill>
                  <a:srgbClr val="FF3300"/>
                </a:solidFill>
              </a:rPr>
              <a:t>Nước cứng có tính cứng toàn phần.</a:t>
            </a:r>
            <a:r>
              <a:rPr lang="en-US" altLang="en-US" sz="2400" b="1">
                <a:solidFill>
                  <a:srgbClr val="FF3300"/>
                </a:solidFill>
              </a:rPr>
              <a:t> </a:t>
            </a:r>
            <a:endParaRPr lang="en-US" altLang="en-US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66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10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17715" y="1114696"/>
            <a:ext cx="8283212" cy="9541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u="sng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  <a:r>
              <a:rPr lang="en-US" altLang="en-US" sz="2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pt-BR" altLang="en-US" sz="2800" dirty="0" err="1"/>
              <a:t>Có</a:t>
            </a:r>
            <a:r>
              <a:rPr lang="pt-BR" altLang="en-US" sz="2800" dirty="0"/>
              <a:t> </a:t>
            </a:r>
            <a:r>
              <a:rPr lang="pt-BR" altLang="en-US" sz="2800" dirty="0" err="1"/>
              <a:t>thể</a:t>
            </a:r>
            <a:r>
              <a:rPr lang="pt-BR" altLang="en-US" sz="2800" dirty="0"/>
              <a:t> </a:t>
            </a:r>
            <a:r>
              <a:rPr lang="pt-BR" altLang="en-US" sz="2800" dirty="0" err="1"/>
              <a:t>loại</a:t>
            </a:r>
            <a:r>
              <a:rPr lang="pt-BR" altLang="en-US" sz="2800" dirty="0"/>
              <a:t> </a:t>
            </a:r>
            <a:r>
              <a:rPr lang="pt-BR" altLang="en-US" sz="2800" dirty="0" err="1"/>
              <a:t>bỏ</a:t>
            </a:r>
            <a:r>
              <a:rPr lang="pt-BR" altLang="en-US" sz="2800" dirty="0"/>
              <a:t> </a:t>
            </a:r>
            <a:r>
              <a:rPr lang="pt-BR" altLang="en-US" sz="2800" dirty="0" err="1"/>
              <a:t>tính</a:t>
            </a:r>
            <a:r>
              <a:rPr lang="pt-BR" altLang="en-US" sz="2800" dirty="0"/>
              <a:t> </a:t>
            </a:r>
            <a:r>
              <a:rPr lang="pt-BR" altLang="en-US" sz="2800" dirty="0" err="1"/>
              <a:t>cứng</a:t>
            </a:r>
            <a:r>
              <a:rPr lang="pt-BR" altLang="en-US" sz="2800" dirty="0"/>
              <a:t> </a:t>
            </a:r>
            <a:r>
              <a:rPr lang="pt-BR" altLang="en-US" sz="2800" dirty="0" err="1"/>
              <a:t>tạm</a:t>
            </a:r>
            <a:r>
              <a:rPr lang="pt-BR" altLang="en-US" sz="2800" dirty="0"/>
              <a:t> </a:t>
            </a:r>
            <a:r>
              <a:rPr lang="pt-BR" altLang="en-US" sz="2800" dirty="0" err="1"/>
              <a:t>thời</a:t>
            </a:r>
            <a:r>
              <a:rPr lang="pt-BR" altLang="en-US" sz="2800" dirty="0"/>
              <a:t> </a:t>
            </a:r>
            <a:r>
              <a:rPr lang="pt-BR" altLang="en-US" sz="2800" dirty="0" err="1"/>
              <a:t>của</a:t>
            </a:r>
            <a:r>
              <a:rPr lang="pt-BR" altLang="en-US" sz="2800" dirty="0"/>
              <a:t> </a:t>
            </a:r>
            <a:r>
              <a:rPr lang="pt-BR" altLang="en-US" sz="2800" dirty="0" err="1"/>
              <a:t>nước</a:t>
            </a:r>
            <a:r>
              <a:rPr lang="pt-BR" altLang="en-US" sz="2800" dirty="0"/>
              <a:t> </a:t>
            </a:r>
            <a:r>
              <a:rPr lang="pt-BR" altLang="en-US" sz="2800" dirty="0" err="1"/>
              <a:t>bằng</a:t>
            </a:r>
            <a:r>
              <a:rPr lang="pt-BR" altLang="en-US" sz="2800" dirty="0"/>
              <a:t> </a:t>
            </a:r>
            <a:r>
              <a:rPr lang="pt-BR" altLang="en-US" sz="2800" dirty="0" err="1"/>
              <a:t>cách</a:t>
            </a:r>
            <a:r>
              <a:rPr lang="pt-BR" altLang="en-US" sz="2800" dirty="0"/>
              <a:t> </a:t>
            </a:r>
            <a:r>
              <a:rPr lang="pt-BR" altLang="en-US" sz="2800" dirty="0" err="1"/>
              <a:t>đun</a:t>
            </a:r>
            <a:r>
              <a:rPr lang="pt-BR" altLang="en-US" sz="2800" dirty="0"/>
              <a:t> </a:t>
            </a:r>
            <a:r>
              <a:rPr lang="pt-BR" altLang="en-US" sz="2800" dirty="0" err="1"/>
              <a:t>sôi</a:t>
            </a:r>
            <a:r>
              <a:rPr lang="pt-BR" altLang="en-US" sz="2800" dirty="0"/>
              <a:t> </a:t>
            </a:r>
            <a:r>
              <a:rPr lang="pt-BR" altLang="en-US" sz="2800" dirty="0" err="1"/>
              <a:t>vì</a:t>
            </a:r>
            <a:r>
              <a:rPr lang="pt-BR" altLang="en-US" sz="2800" dirty="0"/>
              <a:t> </a:t>
            </a:r>
            <a:r>
              <a:rPr lang="pt-BR" altLang="en-US" sz="2800" dirty="0" err="1"/>
              <a:t>lí</a:t>
            </a:r>
            <a:r>
              <a:rPr lang="pt-BR" altLang="en-US" sz="2800" dirty="0"/>
              <a:t> do </a:t>
            </a:r>
            <a:r>
              <a:rPr lang="pt-BR" altLang="en-US" sz="2800" dirty="0" err="1"/>
              <a:t>nào</a:t>
            </a:r>
            <a:r>
              <a:rPr lang="pt-BR" altLang="en-US" sz="2800" dirty="0"/>
              <a:t> </a:t>
            </a:r>
            <a:r>
              <a:rPr lang="pt-BR" altLang="en-US" sz="2800" dirty="0" err="1"/>
              <a:t>sau</a:t>
            </a:r>
            <a:r>
              <a:rPr lang="pt-BR" altLang="en-US" sz="2800" dirty="0"/>
              <a:t> </a:t>
            </a:r>
            <a:r>
              <a:rPr lang="pt-BR" altLang="en-US" sz="2800" dirty="0" err="1"/>
              <a:t>đây</a:t>
            </a:r>
            <a:r>
              <a:rPr lang="pt-BR" altLang="en-US" sz="2800" dirty="0"/>
              <a:t> ?</a:t>
            </a:r>
            <a:endParaRPr lang="en-US" altLang="en-US" sz="2800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17920" y="2197371"/>
            <a:ext cx="7001931" cy="9541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A</a:t>
            </a:r>
            <a:r>
              <a:rPr lang="en-US" altLang="en-US" b="1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pt-BR" altLang="en-US" sz="2400"/>
              <a:t>Nước sôi ở nhiệt độ cao (ở 100</a:t>
            </a:r>
            <a:r>
              <a:rPr lang="pt-BR" altLang="en-US" sz="2400" baseline="30000"/>
              <a:t>0</a:t>
            </a:r>
            <a:r>
              <a:rPr lang="pt-BR" altLang="en-US" sz="2400"/>
              <a:t>C, áp suất khí quyển).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7920" y="3229527"/>
            <a:ext cx="7001931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B. </a:t>
            </a:r>
            <a:r>
              <a:rPr lang="pt-BR" altLang="en-US" sz="2400"/>
              <a:t>Khi đun sôi đã làm tăng độ tan của các chất kết tủa.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17920" y="4296327"/>
            <a:ext cx="7001931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C</a:t>
            </a:r>
            <a:r>
              <a:rPr lang="en-US" altLang="en-US" sz="2400">
                <a:cs typeface="Arial" panose="020B0604020202020204" pitchFamily="34" charset="0"/>
              </a:rPr>
              <a:t>. </a:t>
            </a:r>
            <a:r>
              <a:rPr lang="pt-BR" altLang="en-US" sz="2400"/>
              <a:t>Khi đun sôi các chất khí hoà tan trong nước thoát ra.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0740473" y="3290184"/>
            <a:ext cx="824510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9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0727773" y="32774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8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10740473" y="3220334"/>
            <a:ext cx="824510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10605303" y="2197371"/>
            <a:ext cx="1064727" cy="919401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cs typeface="Arial" panose="020B0604020202020204" pitchFamily="34" charset="0"/>
              </a:rPr>
              <a:t>Thời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gian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17920" y="5286927"/>
            <a:ext cx="7001931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D. </a:t>
            </a:r>
            <a:r>
              <a:rPr lang="pt-BR" altLang="en-US" sz="2400" dirty="0" err="1"/>
              <a:t>Các</a:t>
            </a:r>
            <a:r>
              <a:rPr lang="pt-BR" altLang="en-US" sz="2400" dirty="0"/>
              <a:t> </a:t>
            </a:r>
            <a:r>
              <a:rPr lang="pt-BR" altLang="en-US" sz="2400" dirty="0" err="1"/>
              <a:t>muối</a:t>
            </a:r>
            <a:r>
              <a:rPr lang="pt-BR" altLang="en-US" sz="2400" dirty="0"/>
              <a:t> </a:t>
            </a:r>
            <a:r>
              <a:rPr lang="pt-BR" altLang="en-US" sz="2400" dirty="0" err="1"/>
              <a:t>hydrogencarbonate</a:t>
            </a:r>
            <a:r>
              <a:rPr lang="pt-BR" altLang="en-US" sz="2400" dirty="0"/>
              <a:t> </a:t>
            </a:r>
            <a:r>
              <a:rPr lang="pt-BR" altLang="en-US" sz="2400" dirty="0" err="1"/>
              <a:t>của</a:t>
            </a:r>
            <a:r>
              <a:rPr lang="pt-BR" altLang="en-US" sz="2400" dirty="0"/>
              <a:t> </a:t>
            </a:r>
            <a:r>
              <a:rPr lang="pt-BR" altLang="en-US" sz="2400" dirty="0" err="1"/>
              <a:t>magnesium</a:t>
            </a:r>
            <a:r>
              <a:rPr lang="pt-BR" altLang="en-US" sz="2400" dirty="0"/>
              <a:t> </a:t>
            </a:r>
            <a:r>
              <a:rPr lang="pt-BR" altLang="en-US" sz="2400" dirty="0" err="1"/>
              <a:t>và</a:t>
            </a:r>
            <a:r>
              <a:rPr lang="pt-BR" altLang="en-US" sz="2400" dirty="0"/>
              <a:t> </a:t>
            </a:r>
            <a:r>
              <a:rPr lang="pt-BR" altLang="en-US" sz="2400" dirty="0" err="1"/>
              <a:t>calcium</a:t>
            </a:r>
            <a:r>
              <a:rPr lang="pt-BR" altLang="en-US" sz="2400" dirty="0"/>
              <a:t> </a:t>
            </a:r>
            <a:r>
              <a:rPr lang="pt-BR" altLang="en-US" sz="2400" dirty="0" err="1"/>
              <a:t>bị</a:t>
            </a:r>
            <a:r>
              <a:rPr lang="pt-BR" altLang="en-US" sz="2400" dirty="0"/>
              <a:t> </a:t>
            </a:r>
            <a:r>
              <a:rPr lang="pt-BR" altLang="en-US" sz="2400" dirty="0" err="1"/>
              <a:t>phân</a:t>
            </a:r>
            <a:r>
              <a:rPr lang="pt-BR" altLang="en-US" sz="2400" dirty="0"/>
              <a:t> </a:t>
            </a:r>
            <a:r>
              <a:rPr lang="pt-BR" altLang="en-US" sz="2400" dirty="0" err="1"/>
              <a:t>huỷ</a:t>
            </a:r>
            <a:r>
              <a:rPr lang="pt-BR" altLang="en-US" sz="2400" dirty="0"/>
              <a:t> </a:t>
            </a:r>
            <a:r>
              <a:rPr lang="pt-BR" altLang="en-US" sz="2400" dirty="0" err="1"/>
              <a:t>bởi</a:t>
            </a:r>
            <a:r>
              <a:rPr lang="pt-BR" altLang="en-US" sz="2400" dirty="0"/>
              <a:t> </a:t>
            </a:r>
            <a:r>
              <a:rPr lang="pt-BR" altLang="en-US" sz="2400" dirty="0" err="1"/>
              <a:t>nhiệt</a:t>
            </a:r>
            <a:r>
              <a:rPr lang="pt-BR" altLang="en-US" sz="2400" dirty="0"/>
              <a:t> </a:t>
            </a:r>
            <a:r>
              <a:rPr lang="pt-BR" altLang="en-US" sz="2400" dirty="0" err="1"/>
              <a:t>để</a:t>
            </a:r>
            <a:r>
              <a:rPr lang="pt-BR" altLang="en-US" sz="2400" dirty="0"/>
              <a:t> </a:t>
            </a:r>
            <a:r>
              <a:rPr lang="pt-BR" altLang="en-US" sz="2400" dirty="0" err="1"/>
              <a:t>tạo</a:t>
            </a:r>
            <a:r>
              <a:rPr lang="pt-BR" altLang="en-US" sz="2400" dirty="0"/>
              <a:t> </a:t>
            </a:r>
            <a:r>
              <a:rPr lang="pt-BR" altLang="en-US" sz="2400" dirty="0" err="1"/>
              <a:t>ra</a:t>
            </a:r>
            <a:r>
              <a:rPr lang="pt-BR" altLang="en-US" sz="2400" dirty="0"/>
              <a:t> </a:t>
            </a:r>
            <a:r>
              <a:rPr lang="pt-BR" altLang="en-US" sz="2400" dirty="0" err="1"/>
              <a:t>kết</a:t>
            </a:r>
            <a:r>
              <a:rPr lang="pt-BR" altLang="en-US" sz="2400" dirty="0"/>
              <a:t> </a:t>
            </a:r>
            <a:r>
              <a:rPr lang="pt-BR" altLang="en-US" sz="2400" dirty="0" err="1"/>
              <a:t>tủa</a:t>
            </a:r>
            <a:r>
              <a:rPr lang="pt-BR" altLang="en-US" sz="2400" dirty="0"/>
              <a:t>.</a:t>
            </a:r>
            <a:r>
              <a:rPr lang="pt-BR" altLang="en-US" sz="2400" b="1" dirty="0"/>
              <a:t> </a:t>
            </a:r>
            <a:endParaRPr lang="en-US" altLang="en-US" sz="2400" dirty="0">
              <a:solidFill>
                <a:srgbClr val="0D0D0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8749773" y="4352933"/>
            <a:ext cx="2920256" cy="369332"/>
          </a:xfrm>
          <a:prstGeom prst="rect">
            <a:avLst/>
          </a:prstGeom>
          <a:solidFill>
            <a:srgbClr val="000099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FFFF"/>
                </a:solidFill>
                <a:latin typeface="Times New Roman" panose="02020603050405020304" pitchFamily="18" charset="0"/>
              </a:rPr>
              <a:t>CÂU TRẢ LỜI CỦA HS</a:t>
            </a:r>
            <a:endParaRPr lang="en-US" altLang="en-US" sz="1800" b="1" dirty="0">
              <a:solidFill>
                <a:srgbClr val="CCFFFF"/>
              </a:solidFill>
              <a:latin typeface="VNI-Times" pitchFamily="2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659759" y="4883158"/>
            <a:ext cx="139791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1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9838808" y="4883158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10296008" y="4883158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10761146" y="4883158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11204058" y="4883158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8659759" y="5383220"/>
            <a:ext cx="139791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2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9845158" y="5384808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0296008" y="5373695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11204058" y="5373695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0753208" y="5373695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30" name="AutoShape 17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0948180" y="6117924"/>
            <a:ext cx="721849" cy="552841"/>
          </a:xfrm>
          <a:prstGeom prst="curvedLeftArrow">
            <a:avLst>
              <a:gd name="adj1" fmla="val 39524"/>
              <a:gd name="adj2" fmla="val 6752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517920" y="5286927"/>
            <a:ext cx="7001931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D. </a:t>
            </a:r>
            <a:r>
              <a:rPr lang="pt-BR" altLang="en-US" sz="2400" dirty="0" err="1">
                <a:solidFill>
                  <a:srgbClr val="FF3300"/>
                </a:solidFill>
              </a:rPr>
              <a:t>Các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muối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hydrogencarbonate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của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magnesium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và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calcium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bị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phân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huỷ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bởi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nhiệt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để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tạo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ra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kết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tủa</a:t>
            </a:r>
            <a:r>
              <a:rPr lang="pt-BR" altLang="en-US" sz="2400" dirty="0">
                <a:solidFill>
                  <a:srgbClr val="FF3300"/>
                </a:solidFill>
              </a:rPr>
              <a:t>.</a:t>
            </a:r>
            <a:r>
              <a:rPr lang="pt-BR" altLang="en-US" sz="2400" b="1" dirty="0">
                <a:solidFill>
                  <a:srgbClr val="FF3300"/>
                </a:solidFill>
              </a:rPr>
              <a:t> </a:t>
            </a:r>
            <a:endParaRPr lang="en-US" altLang="en-US" sz="24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5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5546" y="1209766"/>
            <a:ext cx="9009380" cy="13849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sz="2800" b="1" u="sng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b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 b="1" u="sng" dirty="0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r>
              <a:rPr lang="en-US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vi-VN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Một loại nước cứng chứa các ion: Ca</a:t>
            </a:r>
            <a:r>
              <a:rPr lang="vi-VN" altLang="en-US" sz="2800" baseline="30000" dirty="0">
                <a:cs typeface="Arial" panose="020B0604020202020204" pitchFamily="34" charset="0"/>
              </a:rPr>
              <a:t>2+, </a:t>
            </a:r>
            <a:r>
              <a:rPr lang="vi-VN" altLang="en-US" sz="2800" dirty="0">
                <a:cs typeface="Arial" panose="020B0604020202020204" pitchFamily="34" charset="0"/>
              </a:rPr>
              <a:t>Mg</a:t>
            </a:r>
            <a:r>
              <a:rPr lang="vi-VN" altLang="en-US" sz="2800" baseline="30000" dirty="0">
                <a:cs typeface="Arial" panose="020B0604020202020204" pitchFamily="34" charset="0"/>
              </a:rPr>
              <a:t>2+, </a:t>
            </a:r>
            <a:r>
              <a:rPr lang="vi-VN" altLang="en-US" sz="2800" dirty="0">
                <a:cs typeface="Arial" panose="020B0604020202020204" pitchFamily="34" charset="0"/>
              </a:rPr>
              <a:t>HCO</a:t>
            </a:r>
            <a:r>
              <a:rPr lang="vi-VN" altLang="en-US" sz="2800" baseline="-25000" dirty="0">
                <a:cs typeface="Arial" panose="020B0604020202020204" pitchFamily="34" charset="0"/>
              </a:rPr>
              <a:t>3</a:t>
            </a:r>
            <a:r>
              <a:rPr lang="vi-VN" altLang="en-US" sz="2800" baseline="30000" dirty="0">
                <a:cs typeface="Arial" panose="020B0604020202020204" pitchFamily="34" charset="0"/>
              </a:rPr>
              <a:t>-</a:t>
            </a:r>
            <a:r>
              <a:rPr lang="vi-VN" altLang="en-US" sz="2800" dirty="0">
                <a:cs typeface="Arial" panose="020B0604020202020204" pitchFamily="34" charset="0"/>
              </a:rPr>
              <a:t>, Cl</a:t>
            </a:r>
            <a:r>
              <a:rPr lang="vi-VN" altLang="en-US" sz="2800" baseline="30000" dirty="0">
                <a:cs typeface="Arial" panose="020B0604020202020204" pitchFamily="34" charset="0"/>
              </a:rPr>
              <a:t>-</a:t>
            </a:r>
            <a:r>
              <a:rPr lang="vi-VN" altLang="en-US" sz="2800" dirty="0">
                <a:cs typeface="Arial" panose="020B0604020202020204" pitchFamily="34" charset="0"/>
              </a:rPr>
              <a:t>. Để làm giảm tính cứng của loại này tốt nhất ta dùng</a:t>
            </a:r>
            <a:endParaRPr lang="en-US" altLang="en-US" sz="2800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4476" y="2836604"/>
            <a:ext cx="7615772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A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vi-VN" altLang="en-US" sz="2600" b="1" dirty="0">
                <a:cs typeface="Arial" panose="020B0604020202020204" pitchFamily="34" charset="0"/>
              </a:rPr>
              <a:t> cách đun sôi nước</a:t>
            </a:r>
            <a:r>
              <a:rPr lang="en-US" altLang="en-US" sz="2400" dirty="0"/>
              <a:t>	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4476" y="3762466"/>
            <a:ext cx="7615772" cy="492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B. </a:t>
            </a:r>
            <a:r>
              <a:rPr lang="vi-VN" altLang="en-US" sz="2600" b="1" dirty="0">
                <a:cs typeface="Arial" panose="020B0604020202020204" pitchFamily="34" charset="0"/>
              </a:rPr>
              <a:t>dung dịch NaOH</a:t>
            </a:r>
            <a:endParaRPr lang="en-US" altLang="en-US" sz="2600" dirty="0"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4476" y="4595904"/>
            <a:ext cx="7615772" cy="4937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C</a:t>
            </a:r>
            <a:r>
              <a:rPr lang="en-US" altLang="en-US" sz="2400">
                <a:cs typeface="Arial" panose="020B0604020202020204" pitchFamily="34" charset="0"/>
              </a:rPr>
              <a:t>. </a:t>
            </a:r>
            <a:r>
              <a:rPr lang="vi-VN" altLang="en-US" sz="2600" b="1">
                <a:cs typeface="Arial" panose="020B0604020202020204" pitchFamily="34" charset="0"/>
              </a:rPr>
              <a:t>dung dịch Na</a:t>
            </a:r>
            <a:r>
              <a:rPr lang="vi-VN" altLang="en-US" sz="2600" b="1" baseline="-25000">
                <a:cs typeface="Arial" panose="020B0604020202020204" pitchFamily="34" charset="0"/>
              </a:rPr>
              <a:t>2</a:t>
            </a:r>
            <a:r>
              <a:rPr lang="vi-VN" altLang="en-US" sz="2600" b="1">
                <a:cs typeface="Arial" panose="020B0604020202020204" pitchFamily="34" charset="0"/>
              </a:rPr>
              <a:t>CO</a:t>
            </a:r>
            <a:r>
              <a:rPr lang="vi-VN" altLang="en-US" sz="2600" b="1" baseline="-25000">
                <a:cs typeface="Arial" panose="020B0604020202020204" pitchFamily="34" charset="0"/>
              </a:rPr>
              <a:t>3</a:t>
            </a:r>
            <a:r>
              <a:rPr lang="en-US" altLang="en-US" sz="2600" b="1"/>
              <a:t> </a:t>
            </a:r>
            <a:endParaRPr lang="en-US" altLang="en-US" sz="2600" b="1">
              <a:latin typeface="Times New Roman" panose="02020603050405020304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34476" y="5448391"/>
            <a:ext cx="7615772" cy="492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D. </a:t>
            </a:r>
            <a:r>
              <a:rPr lang="vi-VN" altLang="en-US" sz="2600" b="1">
                <a:cs typeface="Arial" panose="020B0604020202020204" pitchFamily="34" charset="0"/>
              </a:rPr>
              <a:t>d</a:t>
            </a:r>
            <a:r>
              <a:rPr lang="vi-VN" altLang="en-US" sz="2600" b="1"/>
              <a:t>ung dịch HCl</a:t>
            </a:r>
            <a:endParaRPr lang="en-US" altLang="en-US" sz="2400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8756650" y="3623469"/>
            <a:ext cx="2971800" cy="376237"/>
          </a:xfrm>
          <a:prstGeom prst="rect">
            <a:avLst/>
          </a:prstGeom>
          <a:solidFill>
            <a:srgbClr val="000099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FFFF"/>
                </a:solidFill>
                <a:latin typeface="Times New Roman" panose="02020603050405020304" pitchFamily="18" charset="0"/>
              </a:rPr>
              <a:t>CÂU TRẢ LỜI CỦA HS</a:t>
            </a:r>
            <a:endParaRPr lang="en-US" altLang="en-US" sz="1800" b="1" dirty="0">
              <a:solidFill>
                <a:srgbClr val="CCFFFF"/>
              </a:solidFill>
              <a:latin typeface="VNI-Times" pitchFamily="2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763000" y="4013994"/>
            <a:ext cx="11430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1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9982200" y="4039394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10439400" y="4039394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10904538" y="4039394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11347450" y="4039394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8763000" y="4514056"/>
            <a:ext cx="11430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2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9988550" y="4541044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0439400" y="4529931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11347450" y="4529931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0896600" y="4529931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34476" y="4595904"/>
            <a:ext cx="7615772" cy="492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C</a:t>
            </a:r>
            <a:r>
              <a:rPr lang="en-US" altLang="en-US" sz="2400">
                <a:solidFill>
                  <a:srgbClr val="FF3300"/>
                </a:solidFill>
                <a:cs typeface="Arial" panose="020B0604020202020204" pitchFamily="34" charset="0"/>
              </a:rPr>
              <a:t>. </a:t>
            </a:r>
            <a:r>
              <a:rPr lang="vi-VN" altLang="en-US" sz="2600" b="1">
                <a:solidFill>
                  <a:srgbClr val="FF3300"/>
                </a:solidFill>
                <a:cs typeface="Arial" panose="020B0604020202020204" pitchFamily="34" charset="0"/>
              </a:rPr>
              <a:t>dung dịch Na</a:t>
            </a:r>
            <a:r>
              <a:rPr lang="vi-VN" altLang="en-US" sz="2600" b="1" baseline="-25000">
                <a:solidFill>
                  <a:srgbClr val="FF3300"/>
                </a:solidFill>
                <a:cs typeface="Arial" panose="020B0604020202020204" pitchFamily="34" charset="0"/>
              </a:rPr>
              <a:t>2</a:t>
            </a:r>
            <a:r>
              <a:rPr lang="vi-VN" altLang="en-US" sz="2600" b="1">
                <a:solidFill>
                  <a:srgbClr val="FF3300"/>
                </a:solidFill>
                <a:cs typeface="Arial" panose="020B0604020202020204" pitchFamily="34" charset="0"/>
              </a:rPr>
              <a:t>CO</a:t>
            </a:r>
            <a:r>
              <a:rPr lang="vi-VN" altLang="en-US" sz="2600" b="1" baseline="-25000">
                <a:solidFill>
                  <a:srgbClr val="FF3300"/>
                </a:solidFill>
                <a:cs typeface="Arial" panose="020B0604020202020204" pitchFamily="34" charset="0"/>
              </a:rPr>
              <a:t>3</a:t>
            </a:r>
            <a:r>
              <a:rPr lang="en-US" altLang="en-US" sz="2600" b="1">
                <a:solidFill>
                  <a:srgbClr val="FF3300"/>
                </a:solidFill>
              </a:rPr>
              <a:t> </a:t>
            </a:r>
            <a:endParaRPr lang="en-US" altLang="en-US" sz="26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AutoShape 6">
            <a:extLst>
              <a:ext uri="{FF2B5EF4-FFF2-40B4-BE49-F238E27FC236}">
                <a16:creationId xmlns:a16="http://schemas.microsoft.com/office/drawing/2014/main" id="{76750B12-A02D-0443-804A-25E8A1B93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824510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AutoShape 7">
            <a:extLst>
              <a:ext uri="{FF2B5EF4-FFF2-40B4-BE49-F238E27FC236}">
                <a16:creationId xmlns:a16="http://schemas.microsoft.com/office/drawing/2014/main" id="{B580CD85-A76C-4647-AA4F-B5339B0B9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AutoShape 8">
            <a:extLst>
              <a:ext uri="{FF2B5EF4-FFF2-40B4-BE49-F238E27FC236}">
                <a16:creationId xmlns:a16="http://schemas.microsoft.com/office/drawing/2014/main" id="{0BC9D5C3-484D-DB47-BBEB-2EF65D7B8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4197" y="27414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AutoShape 9">
            <a:extLst>
              <a:ext uri="{FF2B5EF4-FFF2-40B4-BE49-F238E27FC236}">
                <a16:creationId xmlns:a16="http://schemas.microsoft.com/office/drawing/2014/main" id="{A2F5EAAE-5043-A549-AFF5-61A0A06AA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AutoShape 10">
            <a:extLst>
              <a:ext uri="{FF2B5EF4-FFF2-40B4-BE49-F238E27FC236}">
                <a16:creationId xmlns:a16="http://schemas.microsoft.com/office/drawing/2014/main" id="{44557E02-EC4B-6E42-BD13-6D74293E4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8538E933-FF5E-AC40-A305-DC9D0FF4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AutoShape 12">
            <a:extLst>
              <a:ext uri="{FF2B5EF4-FFF2-40B4-BE49-F238E27FC236}">
                <a16:creationId xmlns:a16="http://schemas.microsoft.com/office/drawing/2014/main" id="{85F760DB-60E5-584D-89CC-3029417B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AutoShape 13">
            <a:extLst>
              <a:ext uri="{FF2B5EF4-FFF2-40B4-BE49-F238E27FC236}">
                <a16:creationId xmlns:a16="http://schemas.microsoft.com/office/drawing/2014/main" id="{A8465DBE-83A6-6A45-97D1-E33524E08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AutoShape 14">
            <a:extLst>
              <a:ext uri="{FF2B5EF4-FFF2-40B4-BE49-F238E27FC236}">
                <a16:creationId xmlns:a16="http://schemas.microsoft.com/office/drawing/2014/main" id="{22ACA7B8-F369-F940-94CA-1D3B2BD67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AutoShape 15">
            <a:extLst>
              <a:ext uri="{FF2B5EF4-FFF2-40B4-BE49-F238E27FC236}">
                <a16:creationId xmlns:a16="http://schemas.microsoft.com/office/drawing/2014/main" id="{F014C700-D36F-7942-9FAA-C31FE42B1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AutoShape 16">
            <a:extLst>
              <a:ext uri="{FF2B5EF4-FFF2-40B4-BE49-F238E27FC236}">
                <a16:creationId xmlns:a16="http://schemas.microsoft.com/office/drawing/2014/main" id="{9C3BB69B-94F6-FA43-85A8-3D7C28AD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684316"/>
            <a:ext cx="824510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AutoShape 17">
            <a:extLst>
              <a:ext uri="{FF2B5EF4-FFF2-40B4-BE49-F238E27FC236}">
                <a16:creationId xmlns:a16="http://schemas.microsoft.com/office/drawing/2014/main" id="{C96BA775-F47E-E04E-B2CF-BC76BF683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1727" y="1661353"/>
            <a:ext cx="1064727" cy="919401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cs typeface="Arial" panose="020B0604020202020204" pitchFamily="34" charset="0"/>
              </a:rPr>
              <a:t>Thời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gian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animBg="1" autoUpdateAnimBg="0"/>
      <p:bldP spid="5" grpId="0" animBg="1" autoUpdateAnimBg="0"/>
      <p:bldP spid="18" grpId="0" animBg="1" autoUpdateAnimBg="0"/>
      <p:bldP spid="31" grpId="0" animBg="1" autoUpdateAnimBg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09302" y="888274"/>
            <a:ext cx="8821783" cy="13849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u="sng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  <a:r>
              <a:rPr lang="en-US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  <a:r>
              <a:rPr lang="en-US" altLang="en-US" sz="2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pt-BR" altLang="en-US" sz="2800" dirty="0" err="1"/>
              <a:t>Cần</a:t>
            </a:r>
            <a:r>
              <a:rPr lang="vi-VN" altLang="en-US" sz="2800" dirty="0"/>
              <a:t> bao nhiêu gam Na</a:t>
            </a:r>
            <a:r>
              <a:rPr lang="vi-VN" altLang="en-US" sz="2800" baseline="-25000" dirty="0"/>
              <a:t>2</a:t>
            </a:r>
            <a:r>
              <a:rPr lang="vi-VN" altLang="en-US" sz="2800" dirty="0"/>
              <a:t>CO</a:t>
            </a:r>
            <a:r>
              <a:rPr lang="vi-VN" altLang="en-US" sz="2800" baseline="-25000" dirty="0"/>
              <a:t>3</a:t>
            </a:r>
            <a:r>
              <a:rPr lang="vi-VN" altLang="en-US" sz="2800" dirty="0"/>
              <a:t> đủ để làm mềm một lượng nước cứng, biết trong lượng nước cứng đó chứa 0,06 mol CaSO</a:t>
            </a:r>
            <a:r>
              <a:rPr lang="vi-VN" altLang="en-US" sz="2800" baseline="-25000" dirty="0"/>
              <a:t>4 </a:t>
            </a:r>
            <a:r>
              <a:rPr lang="pt-BR" altLang="en-US" sz="2800" dirty="0"/>
              <a:t>?</a:t>
            </a:r>
            <a:endParaRPr lang="en-US" altLang="en-US" sz="2800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17239" y="2814733"/>
            <a:ext cx="7457194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A</a:t>
            </a:r>
            <a:r>
              <a:rPr lang="en-US" altLang="en-US" b="1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vi-VN" altLang="en-US" b="1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b="1">
                <a:cs typeface="Arial" panose="020B0604020202020204" pitchFamily="34" charset="0"/>
              </a:rPr>
              <a:t>0,636 gam</a:t>
            </a:r>
            <a:r>
              <a:rPr lang="en-US" altLang="en-US" b="1">
                <a:cs typeface="Arial" panose="020B0604020202020204" pitchFamily="34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9302" y="3686270"/>
            <a:ext cx="7457194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B. </a:t>
            </a:r>
            <a:r>
              <a:rPr lang="vi-VN" altLang="en-US" b="1"/>
              <a:t>6,36 gam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7239" y="4459383"/>
            <a:ext cx="7457194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C</a:t>
            </a:r>
            <a:r>
              <a:rPr lang="en-US" altLang="en-US" sz="2400">
                <a:cs typeface="Arial" panose="020B0604020202020204" pitchFamily="34" charset="0"/>
              </a:rPr>
              <a:t>. </a:t>
            </a:r>
            <a:r>
              <a:rPr lang="vi-VN" altLang="en-US" b="1"/>
              <a:t>8,16 gam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9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0650260" y="33172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8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10662960" y="326013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10509886" y="2344514"/>
            <a:ext cx="1133955" cy="919401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</a:rPr>
              <a:t>Thời gian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17239" y="5232495"/>
            <a:ext cx="7457194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D. </a:t>
            </a:r>
            <a:r>
              <a:rPr lang="vi-VN" altLang="en-US" b="1"/>
              <a:t>0,816 gam</a:t>
            </a:r>
            <a:r>
              <a:rPr lang="pt-BR" altLang="en-US" b="1"/>
              <a:t> </a:t>
            </a:r>
            <a:endParaRPr lang="en-US" altLang="en-US" b="1">
              <a:solidFill>
                <a:srgbClr val="0D0D0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8645588" y="4267870"/>
            <a:ext cx="2998253" cy="369332"/>
          </a:xfrm>
          <a:prstGeom prst="rect">
            <a:avLst/>
          </a:prstGeom>
          <a:solidFill>
            <a:srgbClr val="000099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FFFF"/>
                </a:solidFill>
                <a:latin typeface="Times New Roman" panose="02020603050405020304" pitchFamily="18" charset="0"/>
              </a:rPr>
              <a:t>CÂU TRẢ LỜI CỦA HS</a:t>
            </a:r>
            <a:endParaRPr lang="en-US" altLang="en-US" sz="1800" b="1" dirty="0">
              <a:solidFill>
                <a:srgbClr val="CCFFFF"/>
              </a:solidFill>
              <a:latin typeface="VNI-Times" pitchFamily="2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593558" y="4783101"/>
            <a:ext cx="1153175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1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9788434" y="4795727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10245634" y="4795727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10710772" y="4795727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11153684" y="4795727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8593558" y="5283163"/>
            <a:ext cx="1153175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2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9794784" y="5297377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0245634" y="5286264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11153684" y="5286264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0702834" y="5286264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409302" y="3683095"/>
            <a:ext cx="7457194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B. </a:t>
            </a:r>
            <a:r>
              <a:rPr lang="vi-VN" altLang="en-US" b="1">
                <a:solidFill>
                  <a:srgbClr val="FF3300"/>
                </a:solidFill>
              </a:rPr>
              <a:t>6,36 gam</a:t>
            </a:r>
            <a:endParaRPr lang="en-US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90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8A56D-426B-8D5E-F30E-D939C6A71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05666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I.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Nước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cứng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3600" dirty="0" err="1">
                <a:solidFill>
                  <a:srgbClr val="203864"/>
                </a:solidFill>
              </a:rPr>
              <a:t>Khái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niệm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Phân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loại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Tác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hại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nước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cứng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2A0921-B2A2-A3EC-0A9E-C1F93893D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1538" y="1805666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II.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mềm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nước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cứng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>
            <a:extLst>
              <a:ext uri="{FF2B5EF4-FFF2-40B4-BE49-F238E27FC236}">
                <a16:creationId xmlns:a16="http://schemas.microsoft.com/office/drawing/2014/main" id="{0D98B830-4990-E4BD-9C55-7BC67F4F0A50}"/>
              </a:ext>
            </a:extLst>
          </p:cNvPr>
          <p:cNvGrpSpPr/>
          <p:nvPr/>
        </p:nvGrpSpPr>
        <p:grpSpPr>
          <a:xfrm>
            <a:off x="113212" y="679269"/>
            <a:ext cx="6821703" cy="819228"/>
            <a:chOff x="13477876" y="4114800"/>
            <a:chExt cx="6962774" cy="960438"/>
          </a:xfrm>
        </p:grpSpPr>
        <p:sp>
          <p:nvSpPr>
            <p:cNvPr id="3" name="Freeform 71">
              <a:extLst>
                <a:ext uri="{FF2B5EF4-FFF2-40B4-BE49-F238E27FC236}">
                  <a16:creationId xmlns:a16="http://schemas.microsoft.com/office/drawing/2014/main" id="{1A4D9B33-BF44-6567-FCA4-19BFEB628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" name="Oval 72">
              <a:extLst>
                <a:ext uri="{FF2B5EF4-FFF2-40B4-BE49-F238E27FC236}">
                  <a16:creationId xmlns:a16="http://schemas.microsoft.com/office/drawing/2014/main" id="{7E900E80-6864-1C5B-7EE5-E79AD60BE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" name="Freeform 73">
              <a:extLst>
                <a:ext uri="{FF2B5EF4-FFF2-40B4-BE49-F238E27FC236}">
                  <a16:creationId xmlns:a16="http://schemas.microsoft.com/office/drawing/2014/main" id="{D442162F-F5AD-31EF-C127-EEFC7A24A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F6BECFA3-4218-84B4-23DE-B2CDE0E43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" name="Freeform 75">
              <a:extLst>
                <a:ext uri="{FF2B5EF4-FFF2-40B4-BE49-F238E27FC236}">
                  <a16:creationId xmlns:a16="http://schemas.microsoft.com/office/drawing/2014/main" id="{AF4B0E3F-D98E-9544-7454-BB557CA42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8" name="Freeform 76">
              <a:extLst>
                <a:ext uri="{FF2B5EF4-FFF2-40B4-BE49-F238E27FC236}">
                  <a16:creationId xmlns:a16="http://schemas.microsoft.com/office/drawing/2014/main" id="{919B6D88-0053-E7C2-039D-240AB9325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9" name="Freeform 77">
              <a:extLst>
                <a:ext uri="{FF2B5EF4-FFF2-40B4-BE49-F238E27FC236}">
                  <a16:creationId xmlns:a16="http://schemas.microsoft.com/office/drawing/2014/main" id="{FD47E749-88C1-3AD3-63DB-45E7EC9FC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0" name="Freeform 78">
              <a:extLst>
                <a:ext uri="{FF2B5EF4-FFF2-40B4-BE49-F238E27FC236}">
                  <a16:creationId xmlns:a16="http://schemas.microsoft.com/office/drawing/2014/main" id="{4C9D57FB-005C-6203-B1E8-0D04E2783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1" name="Freeform 79">
              <a:extLst>
                <a:ext uri="{FF2B5EF4-FFF2-40B4-BE49-F238E27FC236}">
                  <a16:creationId xmlns:a16="http://schemas.microsoft.com/office/drawing/2014/main" id="{62CEFAC3-E448-1144-A7CB-A57F3C99C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2" name="Freeform 80">
              <a:extLst>
                <a:ext uri="{FF2B5EF4-FFF2-40B4-BE49-F238E27FC236}">
                  <a16:creationId xmlns:a16="http://schemas.microsoft.com/office/drawing/2014/main" id="{498F5AEF-1ABB-AC01-1C20-18013A442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id="{7C6639BD-70DF-18DB-1ED5-D1BB43FC1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id="{DEF2D13F-7780-1F9B-AA81-6206C8037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5" name="Freeform 83">
              <a:extLst>
                <a:ext uri="{FF2B5EF4-FFF2-40B4-BE49-F238E27FC236}">
                  <a16:creationId xmlns:a16="http://schemas.microsoft.com/office/drawing/2014/main" id="{8FD0B4AB-8C98-B34F-C136-BE17637A3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6" name="Oval 84">
              <a:extLst>
                <a:ext uri="{FF2B5EF4-FFF2-40B4-BE49-F238E27FC236}">
                  <a16:creationId xmlns:a16="http://schemas.microsoft.com/office/drawing/2014/main" id="{9C764EEF-F0FB-380B-C9B8-5E498F721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id="{7F58A797-F3D5-39E2-1E8D-8C897D199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8" name="Freeform 86">
              <a:extLst>
                <a:ext uri="{FF2B5EF4-FFF2-40B4-BE49-F238E27FC236}">
                  <a16:creationId xmlns:a16="http://schemas.microsoft.com/office/drawing/2014/main" id="{EF1B0203-7040-FBE2-2358-2E3EEEAF5A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9" name="Freeform 87">
              <a:extLst>
                <a:ext uri="{FF2B5EF4-FFF2-40B4-BE49-F238E27FC236}">
                  <a16:creationId xmlns:a16="http://schemas.microsoft.com/office/drawing/2014/main" id="{E0AFA91A-1BA3-1AAD-A27A-0C695D244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0" name="Freeform 88">
              <a:extLst>
                <a:ext uri="{FF2B5EF4-FFF2-40B4-BE49-F238E27FC236}">
                  <a16:creationId xmlns:a16="http://schemas.microsoft.com/office/drawing/2014/main" id="{13667C3B-5629-6FC3-5406-332795C97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id="{E4552AB6-4DE1-2803-CB8C-73013F354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2" name="Freeform 90">
              <a:extLst>
                <a:ext uri="{FF2B5EF4-FFF2-40B4-BE49-F238E27FC236}">
                  <a16:creationId xmlns:a16="http://schemas.microsoft.com/office/drawing/2014/main" id="{5BBD3501-D3D3-0489-7D03-9A7ABAFFF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3" name="Freeform 91">
              <a:extLst>
                <a:ext uri="{FF2B5EF4-FFF2-40B4-BE49-F238E27FC236}">
                  <a16:creationId xmlns:a16="http://schemas.microsoft.com/office/drawing/2014/main" id="{A42A9304-7C3C-D543-3107-194538A54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4" name="Freeform 92">
              <a:extLst>
                <a:ext uri="{FF2B5EF4-FFF2-40B4-BE49-F238E27FC236}">
                  <a16:creationId xmlns:a16="http://schemas.microsoft.com/office/drawing/2014/main" id="{5A207F2E-264C-C401-8F83-A1044BA69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5" name="Freeform 93">
              <a:extLst>
                <a:ext uri="{FF2B5EF4-FFF2-40B4-BE49-F238E27FC236}">
                  <a16:creationId xmlns:a16="http://schemas.microsoft.com/office/drawing/2014/main" id="{A06386A4-A433-1D3C-A6CC-554375B622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6" name="Freeform 94">
              <a:extLst>
                <a:ext uri="{FF2B5EF4-FFF2-40B4-BE49-F238E27FC236}">
                  <a16:creationId xmlns:a16="http://schemas.microsoft.com/office/drawing/2014/main" id="{49B5FFB6-1DB8-934E-A073-E1EEF61C7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7" name="Rectangle 95">
              <a:extLst>
                <a:ext uri="{FF2B5EF4-FFF2-40B4-BE49-F238E27FC236}">
                  <a16:creationId xmlns:a16="http://schemas.microsoft.com/office/drawing/2014/main" id="{99E0F71A-288E-C7C2-0A34-FE4C49DFA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8" name="Freeform 96">
              <a:extLst>
                <a:ext uri="{FF2B5EF4-FFF2-40B4-BE49-F238E27FC236}">
                  <a16:creationId xmlns:a16="http://schemas.microsoft.com/office/drawing/2014/main" id="{F7B9EE35-B7EE-DD19-0939-776D8CBF0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CF8E5C67-7782-7FEB-673D-DD76107E43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id="{67A53516-DDA8-E15E-9A52-BBF259506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</p:grpSp>
      <p:pic>
        <p:nvPicPr>
          <p:cNvPr id="89" name="Picture 20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56" y="4338366"/>
            <a:ext cx="1782763" cy="3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44" y="4017691"/>
            <a:ext cx="1152525" cy="5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44" y="3871641"/>
            <a:ext cx="11684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794" y="3614466"/>
            <a:ext cx="8890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19" y="3871641"/>
            <a:ext cx="1566862" cy="66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931" y="3903391"/>
            <a:ext cx="2708275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69" y="4466953"/>
            <a:ext cx="2517775" cy="10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3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81" y="4281216"/>
            <a:ext cx="2289175" cy="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2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81" y="3754166"/>
            <a:ext cx="2119313" cy="8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1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731" y="3908153"/>
            <a:ext cx="1757363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0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656" y="3412853"/>
            <a:ext cx="1638300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06" y="3138216"/>
            <a:ext cx="1581150" cy="44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906" y="2734991"/>
            <a:ext cx="1587500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7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931" y="3273153"/>
            <a:ext cx="2098675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06" y="2714353"/>
            <a:ext cx="2419350" cy="9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5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44" y="3385866"/>
            <a:ext cx="1974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06" y="3511278"/>
            <a:ext cx="1416050" cy="11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68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0" y="-1"/>
            <a:ext cx="12192000" cy="4881093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1687112" y="-3115"/>
            <a:ext cx="8772281" cy="4085718"/>
          </a:xfrm>
          <a:prstGeom prst="rect">
            <a:avLst/>
          </a:prstGeom>
        </p:spPr>
      </p:pic>
      <p:sp>
        <p:nvSpPr>
          <p:cNvPr id="2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0" y="4881093"/>
            <a:ext cx="12192000" cy="1976908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2" t="724" r="34057" b="90923"/>
          <a:stretch>
            <a:fillRect/>
          </a:stretch>
        </p:blipFill>
        <p:spPr>
          <a:xfrm>
            <a:off x="4130369" y="677618"/>
            <a:ext cx="3967179" cy="25872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2395" r="84645" b="93484"/>
          <a:stretch>
            <a:fillRect/>
          </a:stretch>
        </p:blipFill>
        <p:spPr>
          <a:xfrm>
            <a:off x="984649" y="541975"/>
            <a:ext cx="1458608" cy="134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7630" r="75474" b="88472"/>
          <a:stretch>
            <a:fillRect/>
          </a:stretch>
        </p:blipFill>
        <p:spPr>
          <a:xfrm>
            <a:off x="2135534" y="2220329"/>
            <a:ext cx="1276283" cy="127628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2307" r="86125" b="83906"/>
          <a:stretch>
            <a:fillRect/>
          </a:stretch>
        </p:blipFill>
        <p:spPr>
          <a:xfrm>
            <a:off x="627017" y="3242030"/>
            <a:ext cx="1422143" cy="123981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2" t="9746" r="5952" b="86022"/>
          <a:stretch>
            <a:fillRect/>
          </a:stretch>
        </p:blipFill>
        <p:spPr>
          <a:xfrm>
            <a:off x="9929798" y="3030396"/>
            <a:ext cx="1349211" cy="13856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7" t="3174" r="3881" b="93039"/>
          <a:stretch>
            <a:fillRect/>
          </a:stretch>
        </p:blipFill>
        <p:spPr>
          <a:xfrm>
            <a:off x="9961570" y="388505"/>
            <a:ext cx="1385680" cy="123981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t="14646" r="12461" b="75553"/>
          <a:stretch>
            <a:fillRect/>
          </a:stretch>
        </p:blipFill>
        <p:spPr>
          <a:xfrm>
            <a:off x="2266487" y="2842467"/>
            <a:ext cx="7826715" cy="2744028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029275" y="5468967"/>
            <a:ext cx="808795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F7F9F8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Thank you</a:t>
            </a:r>
            <a:endParaRPr lang="zh-CN" altLang="en-US" sz="5400" b="1" dirty="0">
              <a:solidFill>
                <a:srgbClr val="F7F9F8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6" t="20493" r="3839" b="71711"/>
          <a:stretch>
            <a:fillRect/>
          </a:stretch>
        </p:blipFill>
        <p:spPr>
          <a:xfrm>
            <a:off x="1098576" y="5296749"/>
            <a:ext cx="605307" cy="90152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8" r="80462" b="64472"/>
          <a:stretch>
            <a:fillRect/>
          </a:stretch>
        </p:blipFill>
        <p:spPr>
          <a:xfrm>
            <a:off x="10428450" y="5613283"/>
            <a:ext cx="850559" cy="65682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2087528" y="4501639"/>
            <a:ext cx="957193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Kết</a:t>
            </a:r>
            <a:r>
              <a:rPr lang="en-US" altLang="zh-CN" sz="32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32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luận</a:t>
            </a:r>
            <a:r>
              <a:rPr lang="en-US" altLang="zh-CN" sz="32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endParaRPr lang="zh-CN" altLang="en-US" sz="3200" b="1" dirty="0">
              <a:solidFill>
                <a:srgbClr val="00A69C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274" y="884612"/>
            <a:ext cx="10515600" cy="795790"/>
          </a:xfrm>
          <a:prstGeom prst="round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2B8F66"/>
                </a:solidFill>
              </a:rPr>
              <a:t>I. </a:t>
            </a:r>
            <a:r>
              <a:rPr lang="en-US" dirty="0" err="1">
                <a:solidFill>
                  <a:srgbClr val="2B8F66"/>
                </a:solidFill>
              </a:rPr>
              <a:t>Nước</a:t>
            </a:r>
            <a:r>
              <a:rPr lang="en-US" dirty="0">
                <a:solidFill>
                  <a:srgbClr val="2B8F66"/>
                </a:solidFill>
              </a:rPr>
              <a:t> </a:t>
            </a:r>
            <a:r>
              <a:rPr lang="en-US" dirty="0" err="1">
                <a:solidFill>
                  <a:srgbClr val="2B8F66"/>
                </a:solidFill>
              </a:rPr>
              <a:t>cứng</a:t>
            </a:r>
            <a:endParaRPr lang="en-US" dirty="0">
              <a:solidFill>
                <a:srgbClr val="2B8F66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A56859-5624-115F-58FC-411319F0C6EF}"/>
              </a:ext>
            </a:extLst>
          </p:cNvPr>
          <p:cNvGrpSpPr/>
          <p:nvPr/>
        </p:nvGrpSpPr>
        <p:grpSpPr>
          <a:xfrm>
            <a:off x="558818" y="1587254"/>
            <a:ext cx="9929777" cy="2176722"/>
            <a:chOff x="558818" y="920009"/>
            <a:chExt cx="9929777" cy="2176722"/>
          </a:xfrm>
        </p:grpSpPr>
        <p:sp>
          <p:nvSpPr>
            <p:cNvPr id="23" name="文本框 22"/>
            <p:cNvSpPr txBox="1"/>
            <p:nvPr/>
          </p:nvSpPr>
          <p:spPr>
            <a:xfrm>
              <a:off x="1502762" y="1280849"/>
              <a:ext cx="898583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Câu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hỏi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thảo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luận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: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Các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bạn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hãy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xem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video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và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trả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lời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các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câu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hỏi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sau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:</a:t>
              </a:r>
            </a:p>
            <a:p>
              <a:pPr marL="514350" indent="-514350">
                <a:buAutoNum type="arabicPeriod"/>
              </a:pP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Nước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cứng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là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gì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?</a:t>
              </a:r>
            </a:p>
            <a:p>
              <a:pPr marL="514350" indent="-514350">
                <a:buAutoNum type="arabicPeriod"/>
              </a:pP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Nước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cứng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có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lợi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hay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có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hại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?</a:t>
              </a:r>
              <a:endParaRPr lang="zh-CN" altLang="en-US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8CA99A-95B9-3AA7-2419-9B57DE1B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818" y="920009"/>
              <a:ext cx="914400" cy="914400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10105812-507A-11C5-30F7-EFF013BC2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522" y="2685756"/>
            <a:ext cx="1343891" cy="1343891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465" y="4374639"/>
            <a:ext cx="711775" cy="7117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#5 Chuyên gia nước TV] Nước cứng có hại hay không có hại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33" y="753599"/>
            <a:ext cx="11786004" cy="6011275"/>
          </a:xfr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63C9FD48-EF58-4DE5-2BEF-8F41C4238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0103" y="5822977"/>
            <a:ext cx="941897" cy="9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2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3DA193B-4F37-1B41-84F2-E09673DE3D7B}"/>
              </a:ext>
            </a:extLst>
          </p:cNvPr>
          <p:cNvGrpSpPr/>
          <p:nvPr/>
        </p:nvGrpSpPr>
        <p:grpSpPr>
          <a:xfrm>
            <a:off x="529274" y="2794477"/>
            <a:ext cx="11300301" cy="3118362"/>
            <a:chOff x="573984" y="3420626"/>
            <a:chExt cx="11300301" cy="3118362"/>
          </a:xfrm>
        </p:grpSpPr>
        <p:grpSp>
          <p:nvGrpSpPr>
            <p:cNvPr id="22" name="Group 66">
              <a:extLst>
                <a:ext uri="{FF2B5EF4-FFF2-40B4-BE49-F238E27FC236}">
                  <a16:creationId xmlns:a16="http://schemas.microsoft.com/office/drawing/2014/main" id="{2690B90B-5169-2968-C8B8-CFEE7A81799F}"/>
                </a:ext>
              </a:extLst>
            </p:cNvPr>
            <p:cNvGrpSpPr/>
            <p:nvPr/>
          </p:nvGrpSpPr>
          <p:grpSpPr>
            <a:xfrm>
              <a:off x="573984" y="3420626"/>
              <a:ext cx="11300301" cy="3118362"/>
              <a:chOff x="4221718" y="3423080"/>
              <a:chExt cx="15942152" cy="11089682"/>
            </a:xfrm>
          </p:grpSpPr>
          <p:sp>
            <p:nvSpPr>
              <p:cNvPr id="23" name="Rounded Rectangle 67">
                <a:extLst>
                  <a:ext uri="{FF2B5EF4-FFF2-40B4-BE49-F238E27FC236}">
                    <a16:creationId xmlns:a16="http://schemas.microsoft.com/office/drawing/2014/main" id="{840DAA3E-FD31-472F-3D38-030444C74796}"/>
                  </a:ext>
                </a:extLst>
              </p:cNvPr>
              <p:cNvSpPr/>
              <p:nvPr/>
            </p:nvSpPr>
            <p:spPr>
              <a:xfrm>
                <a:off x="4221718" y="6369335"/>
                <a:ext cx="15942152" cy="8143427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4" name="Round Same Side Corner Rectangle 68">
                <a:extLst>
                  <a:ext uri="{FF2B5EF4-FFF2-40B4-BE49-F238E27FC236}">
                    <a16:creationId xmlns:a16="http://schemas.microsoft.com/office/drawing/2014/main" id="{54AAD57D-869A-3BDF-0B3F-953D352B9509}"/>
                  </a:ext>
                </a:extLst>
              </p:cNvPr>
              <p:cNvSpPr/>
              <p:nvPr/>
            </p:nvSpPr>
            <p:spPr>
              <a:xfrm>
                <a:off x="4221718" y="3423080"/>
                <a:ext cx="15942152" cy="2846143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69">
                <a:extLst>
                  <a:ext uri="{FF2B5EF4-FFF2-40B4-BE49-F238E27FC236}">
                    <a16:creationId xmlns:a16="http://schemas.microsoft.com/office/drawing/2014/main" id="{645B5C7D-B811-B9E1-8AF8-D06A334A911A}"/>
                  </a:ext>
                </a:extLst>
              </p:cNvPr>
              <p:cNvSpPr txBox="1"/>
              <p:nvPr/>
            </p:nvSpPr>
            <p:spPr>
              <a:xfrm>
                <a:off x="4386776" y="3523554"/>
                <a:ext cx="15612038" cy="2845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kumimoji="0" lang="en-US" alt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vi-VN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luận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884755" y="4449566"/>
              <a:ext cx="10725644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nhiều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ion 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Ca</a:t>
              </a:r>
              <a:r>
                <a:rPr lang="en-US" sz="3200" baseline="300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2+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Mg</a:t>
              </a:r>
              <a:r>
                <a:rPr lang="en-US" sz="3200" baseline="300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2+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gọi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cứng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ít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ion Mg</a:t>
              </a:r>
              <a:r>
                <a:rPr lang="en-US" sz="3200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2+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Ca</a:t>
              </a:r>
              <a:r>
                <a:rPr lang="en-US" sz="3200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2+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gọi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mềm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13963AD1-7CBE-154F-A5C1-E394DFB5658B}"/>
              </a:ext>
            </a:extLst>
          </p:cNvPr>
          <p:cNvSpPr txBox="1">
            <a:spLocks/>
          </p:cNvSpPr>
          <p:nvPr/>
        </p:nvSpPr>
        <p:spPr>
          <a:xfrm>
            <a:off x="529274" y="884612"/>
            <a:ext cx="10515600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>
                <a:solidFill>
                  <a:srgbClr val="2B8F66"/>
                </a:solidFill>
              </a:rPr>
              <a:t>I. Nước cứng</a:t>
            </a:r>
            <a:endParaRPr lang="en-US" dirty="0">
              <a:solidFill>
                <a:srgbClr val="2B8F66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8D0887E-3AB8-0448-8FD7-CAA54C75EE4A}"/>
              </a:ext>
            </a:extLst>
          </p:cNvPr>
          <p:cNvSpPr txBox="1">
            <a:spLocks/>
          </p:cNvSpPr>
          <p:nvPr/>
        </p:nvSpPr>
        <p:spPr>
          <a:xfrm>
            <a:off x="989777" y="1708553"/>
            <a:ext cx="10515600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4000" dirty="0">
                <a:solidFill>
                  <a:srgbClr val="0070C0"/>
                </a:solidFill>
              </a:rPr>
              <a:t>1. </a:t>
            </a:r>
            <a:r>
              <a:rPr lang="en-US" sz="4000" dirty="0" err="1">
                <a:solidFill>
                  <a:srgbClr val="0070C0"/>
                </a:solidFill>
              </a:rPr>
              <a:t>Khái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niệm</a:t>
            </a:r>
            <a:r>
              <a:rPr lang="vi-VN" sz="4000" dirty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6942" y="748521"/>
            <a:ext cx="10515600" cy="795790"/>
          </a:xfrm>
          <a:prstGeom prst="round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2B8F66"/>
                </a:solidFill>
              </a:rPr>
              <a:t>I. NƯỚC CỨNG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656942" y="1456420"/>
            <a:ext cx="10515600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4000" dirty="0">
                <a:solidFill>
                  <a:srgbClr val="0070C0"/>
                </a:solidFill>
              </a:rPr>
              <a:t>2. </a:t>
            </a:r>
            <a:r>
              <a:rPr lang="en-US" sz="4000" dirty="0" err="1">
                <a:solidFill>
                  <a:srgbClr val="0070C0"/>
                </a:solidFill>
              </a:rPr>
              <a:t>Phân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loại</a:t>
            </a:r>
            <a:r>
              <a:rPr lang="vi-VN" sz="4000" dirty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3272" y="3704694"/>
            <a:ext cx="3200400" cy="523220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Nước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tạm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thời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03272" y="4680054"/>
            <a:ext cx="3374136" cy="523220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Nước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toàn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phần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3272" y="5655414"/>
            <a:ext cx="3200400" cy="523220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Nước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vĩnh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cửu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24773" y="3704694"/>
            <a:ext cx="3264994" cy="523220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Chứa</a:t>
            </a:r>
            <a:r>
              <a:rPr lang="en-US" sz="2800" dirty="0">
                <a:solidFill>
                  <a:srgbClr val="0070C0"/>
                </a:solidFill>
              </a:rPr>
              <a:t> ion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24773" y="4680055"/>
            <a:ext cx="2804339" cy="523220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Chứa</a:t>
            </a:r>
            <a:r>
              <a:rPr lang="en-US" sz="2800" dirty="0">
                <a:solidFill>
                  <a:srgbClr val="0070C0"/>
                </a:solidFill>
              </a:rPr>
              <a:t> ion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24773" y="5655415"/>
            <a:ext cx="4186304" cy="523220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Chứa</a:t>
            </a:r>
            <a:r>
              <a:rPr lang="en-US" sz="2800" dirty="0">
                <a:solidFill>
                  <a:srgbClr val="0070C0"/>
                </a:solidFill>
              </a:rPr>
              <a:t> ion 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208281"/>
              </p:ext>
            </p:extLst>
          </p:nvPr>
        </p:nvGraphicFramePr>
        <p:xfrm>
          <a:off x="9045068" y="5724936"/>
          <a:ext cx="2420291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3" imgW="2108160" imgH="444240" progId="Equation.DSMT4">
                  <p:embed/>
                </p:oleObj>
              </mc:Choice>
              <mc:Fallback>
                <p:oleObj name="Equation" r:id="rId3" imgW="2108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45068" y="5724936"/>
                        <a:ext cx="2420291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821024"/>
              </p:ext>
            </p:extLst>
          </p:nvPr>
        </p:nvGraphicFramePr>
        <p:xfrm>
          <a:off x="9045068" y="3750164"/>
          <a:ext cx="1479676" cy="424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5" imgW="1168200" imgH="444240" progId="Equation.DSMT4">
                  <p:embed/>
                </p:oleObj>
              </mc:Choice>
              <mc:Fallback>
                <p:oleObj name="Equation" r:id="rId5" imgW="11682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45068" y="3750164"/>
                        <a:ext cx="1479676" cy="424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941981"/>
              </p:ext>
            </p:extLst>
          </p:nvPr>
        </p:nvGraphicFramePr>
        <p:xfrm>
          <a:off x="9045068" y="4738070"/>
          <a:ext cx="974431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7" imgW="799920" imgH="444240" progId="Equation.DSMT4">
                  <p:embed/>
                </p:oleObj>
              </mc:Choice>
              <mc:Fallback>
                <p:oleObj name="Equation" r:id="rId7" imgW="7999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45068" y="4738070"/>
                        <a:ext cx="974431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1211960" y="2240624"/>
            <a:ext cx="10515600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2800" dirty="0" err="1">
                <a:solidFill>
                  <a:srgbClr val="FF6668"/>
                </a:solidFill>
              </a:rPr>
              <a:t>Nghiên</a:t>
            </a:r>
            <a:r>
              <a:rPr lang="en-US" sz="2800" dirty="0">
                <a:solidFill>
                  <a:srgbClr val="FF6668"/>
                </a:solidFill>
              </a:rPr>
              <a:t> </a:t>
            </a:r>
            <a:r>
              <a:rPr lang="en-US" sz="2800" dirty="0" err="1">
                <a:solidFill>
                  <a:srgbClr val="FF6668"/>
                </a:solidFill>
              </a:rPr>
              <a:t>cứu</a:t>
            </a:r>
            <a:r>
              <a:rPr lang="en-US" sz="2800" dirty="0">
                <a:solidFill>
                  <a:srgbClr val="FF6668"/>
                </a:solidFill>
              </a:rPr>
              <a:t> </a:t>
            </a:r>
            <a:r>
              <a:rPr lang="en-US" sz="2800" dirty="0" err="1">
                <a:solidFill>
                  <a:srgbClr val="FF6668"/>
                </a:solidFill>
              </a:rPr>
              <a:t>sgk</a:t>
            </a:r>
            <a:r>
              <a:rPr lang="en-US" sz="2800" dirty="0">
                <a:solidFill>
                  <a:srgbClr val="FF6668"/>
                </a:solidFill>
              </a:rPr>
              <a:t> </a:t>
            </a:r>
            <a:r>
              <a:rPr lang="en-US" sz="2800" dirty="0" err="1">
                <a:solidFill>
                  <a:srgbClr val="FF6668"/>
                </a:solidFill>
              </a:rPr>
              <a:t>và</a:t>
            </a:r>
            <a:r>
              <a:rPr lang="en-US" sz="2800" dirty="0">
                <a:solidFill>
                  <a:srgbClr val="FF6668"/>
                </a:solidFill>
              </a:rPr>
              <a:t> n</a:t>
            </a:r>
            <a:r>
              <a:rPr lang="vi-VN" sz="2800" dirty="0">
                <a:solidFill>
                  <a:srgbClr val="FF6668"/>
                </a:solidFill>
              </a:rPr>
              <a:t>ối các ý ở cột A tương ứng với cột B</a:t>
            </a:r>
            <a:r>
              <a:rPr lang="en-US" sz="2800" dirty="0">
                <a:solidFill>
                  <a:srgbClr val="FF6668"/>
                </a:solidFill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36342" y="2952577"/>
            <a:ext cx="1107996" cy="584775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Cột A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23738" y="2965561"/>
            <a:ext cx="1107996" cy="584775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Cột B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8CA99A-95B9-3AA7-2419-9B57DE1B3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560" y="2045709"/>
            <a:ext cx="914400" cy="914400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3" idx="3"/>
            <a:endCxn id="28" idx="1"/>
          </p:cNvCxnSpPr>
          <p:nvPr/>
        </p:nvCxnSpPr>
        <p:spPr>
          <a:xfrm>
            <a:off x="6003672" y="3966304"/>
            <a:ext cx="1521101" cy="9753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6" idx="3"/>
            <a:endCxn id="27" idx="1"/>
          </p:cNvCxnSpPr>
          <p:nvPr/>
        </p:nvCxnSpPr>
        <p:spPr>
          <a:xfrm flipV="1">
            <a:off x="6003672" y="3966304"/>
            <a:ext cx="1521101" cy="19507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4" idx="3"/>
            <a:endCxn id="29" idx="1"/>
          </p:cNvCxnSpPr>
          <p:nvPr/>
        </p:nvCxnSpPr>
        <p:spPr>
          <a:xfrm>
            <a:off x="6177408" y="4941664"/>
            <a:ext cx="1347365" cy="9753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679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9" grpId="0"/>
      <p:bldP spid="3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0"/>
          <p:cNvSpPr txBox="1"/>
          <p:nvPr/>
        </p:nvSpPr>
        <p:spPr>
          <a:xfrm>
            <a:off x="1530359" y="981199"/>
            <a:ext cx="957193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Kết</a:t>
            </a:r>
            <a:r>
              <a:rPr lang="en-US" altLang="zh-CN" sz="32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32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luận</a:t>
            </a:r>
            <a:r>
              <a:rPr lang="en-US" altLang="zh-CN" sz="32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endParaRPr lang="zh-CN" altLang="en-US" sz="3200" b="1" dirty="0">
              <a:solidFill>
                <a:srgbClr val="00A69C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84" y="800904"/>
            <a:ext cx="711775" cy="711775"/>
          </a:xfrm>
          <a:prstGeom prst="rect">
            <a:avLst/>
          </a:prstGeom>
        </p:spPr>
      </p:pic>
      <p:pic>
        <p:nvPicPr>
          <p:cNvPr id="21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08" y="4778438"/>
            <a:ext cx="2629688" cy="8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58" y="4048189"/>
            <a:ext cx="3328902" cy="166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907" y="3873564"/>
            <a:ext cx="1783083" cy="80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58" y="3795775"/>
            <a:ext cx="3172520" cy="9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057" y="2611501"/>
            <a:ext cx="2020349" cy="8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108" y="2898839"/>
            <a:ext cx="3388217" cy="155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83" y="3186175"/>
            <a:ext cx="3733330" cy="160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19" y="1401826"/>
            <a:ext cx="2955029" cy="106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83" y="1846326"/>
            <a:ext cx="3950824" cy="214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20" y="2524189"/>
            <a:ext cx="2699789" cy="21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3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67" b="100000" l="10000" r="619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4208" y="1617344"/>
            <a:ext cx="8174736" cy="4598289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069848" y="801755"/>
            <a:ext cx="4407408" cy="1960361"/>
          </a:xfrm>
          <a:prstGeom prst="cloudCallout">
            <a:avLst>
              <a:gd name="adj1" fmla="val 25861"/>
              <a:gd name="adj2" fmla="val 66745"/>
            </a:avLst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Tại sao lại gọi là nước cứng tạm thời ?</a:t>
            </a:r>
            <a:endParaRPr lang="en-US" sz="24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681216" y="2170307"/>
            <a:ext cx="4401312" cy="2200525"/>
          </a:xfrm>
          <a:prstGeom prst="cloudCallout">
            <a:avLst>
              <a:gd name="adj1" fmla="val -69575"/>
              <a:gd name="adj2" fmla="val 92866"/>
            </a:avLst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Tại sao lại gọi là nước cứng vĩnh cửu?</a:t>
            </a:r>
            <a:endParaRPr lang="en-US" sz="24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37366" y="995089"/>
            <a:ext cx="993320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tạm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altLang="en-US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altLang="en-US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cứng 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Ca(HCO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Mg(HCO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Ca(HCO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Mg(HCO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huỷ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415534"/>
              </p:ext>
            </p:extLst>
          </p:nvPr>
        </p:nvGraphicFramePr>
        <p:xfrm>
          <a:off x="3495098" y="2828216"/>
          <a:ext cx="5201803" cy="53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3" imgW="4686120" imgH="482400" progId="Equation.DSMT4">
                  <p:embed/>
                </p:oleObj>
              </mc:Choice>
              <mc:Fallback>
                <p:oleObj name="Equation" r:id="rId3" imgW="46861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5098" y="2828216"/>
                        <a:ext cx="5201803" cy="535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679472"/>
              </p:ext>
            </p:extLst>
          </p:nvPr>
        </p:nvGraphicFramePr>
        <p:xfrm>
          <a:off x="3514725" y="3486254"/>
          <a:ext cx="5047384" cy="500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5" imgW="4863960" imgH="482400" progId="Equation.DSMT4">
                  <p:embed/>
                </p:oleObj>
              </mc:Choice>
              <mc:Fallback>
                <p:oleObj name="Equation" r:id="rId5" imgW="48639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14725" y="3486254"/>
                        <a:ext cx="5047384" cy="500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3514725" y="4349040"/>
            <a:ext cx="799147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altLang="en-US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 </a:t>
            </a:r>
            <a:r>
              <a:rPr lang="en-US" altLang="en-US" sz="24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cứng</a:t>
            </a:r>
            <a:r>
              <a:rPr lang="en-US" altLang="en-US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vĩnh cửu: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cứng 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ây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fat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lor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lcium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mag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nesium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huỷ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2395" r="84645" b="93484"/>
          <a:stretch>
            <a:fillRect/>
          </a:stretch>
        </p:blipFill>
        <p:spPr>
          <a:xfrm>
            <a:off x="540087" y="978489"/>
            <a:ext cx="1197279" cy="1107485"/>
          </a:xfrm>
          <a:prstGeom prst="rect">
            <a:avLst/>
          </a:prstGeom>
        </p:spPr>
      </p:pic>
      <p:pic>
        <p:nvPicPr>
          <p:cNvPr id="29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2395" r="84645" b="93484"/>
          <a:stretch>
            <a:fillRect/>
          </a:stretch>
        </p:blipFill>
        <p:spPr>
          <a:xfrm>
            <a:off x="2333625" y="4256926"/>
            <a:ext cx="1181100" cy="10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0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游ゴシック Light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BACC6">
            <a:lumMod val="50000"/>
          </a:srgbClr>
        </a:solidFill>
        <a:ln w="57150" cap="flat" cmpd="sng" algn="ctr">
          <a:solidFill>
            <a:sysClr val="window" lastClr="FFFFFF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a:spPr>
      <a:bodyPr rtlCol="0" anchor="ctr"/>
      <a:lstStyle>
        <a:defPPr marL="0" marR="0" indent="0" algn="ctr" defTabSz="217706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4800" b="1" dirty="0">
            <a:solidFill>
              <a:prstClr val="white"/>
            </a:solidFill>
            <a:latin typeface="Tahoma" pitchFamily="34" charset="0"/>
            <a:cs typeface="Tahoma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2557</TotalTime>
  <Words>922</Words>
  <Application>Microsoft Macintosh PowerPoint</Application>
  <PresentationFormat>Widescreen</PresentationFormat>
  <Paragraphs>177</Paragraphs>
  <Slides>21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#9Slide05 Lobster</vt:lpstr>
      <vt:lpstr>Times New Roman</vt:lpstr>
      <vt:lpstr>Calibri</vt:lpstr>
      <vt:lpstr>VNI-Times</vt:lpstr>
      <vt:lpstr>Arial</vt:lpstr>
      <vt:lpstr>Questrial</vt:lpstr>
      <vt:lpstr>#9Slide03 Sofia Pro Soft Bold</vt:lpstr>
      <vt:lpstr>Tahoma</vt:lpstr>
      <vt:lpstr>Office Theme</vt:lpstr>
      <vt:lpstr>Equation</vt:lpstr>
      <vt:lpstr>PowerPoint Presentation</vt:lpstr>
      <vt:lpstr>PowerPoint Presentation</vt:lpstr>
      <vt:lpstr>I. Nước cứng</vt:lpstr>
      <vt:lpstr>PowerPoint Presentation</vt:lpstr>
      <vt:lpstr>PowerPoint Presentation</vt:lpstr>
      <vt:lpstr>I. NƯỚC CỨNG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TGDD</dc:creator>
  <dc:description>9Slide.vn</dc:description>
  <cp:lastModifiedBy>Microsoft Office User</cp:lastModifiedBy>
  <cp:revision>92</cp:revision>
  <dcterms:created xsi:type="dcterms:W3CDTF">2018-03-12T09:20:00Z</dcterms:created>
  <dcterms:modified xsi:type="dcterms:W3CDTF">2024-06-20T11:17:03Z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1033-12.2.0.13489</vt:lpwstr>
  </property>
  <property fmtid="{D5CDD505-2E9C-101B-9397-08002B2CF9AE}" pid="3" name="ICV">
    <vt:lpwstr>188AE3FB7FFC4403850F92F3FBF5FDCA_13</vt:lpwstr>
  </property>
</Properties>
</file>