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1474" r:id="rId2"/>
    <p:sldId id="1065" r:id="rId3"/>
    <p:sldId id="1460" r:id="rId4"/>
    <p:sldId id="1462" r:id="rId5"/>
    <p:sldId id="1461" r:id="rId6"/>
    <p:sldId id="1463" r:id="rId7"/>
    <p:sldId id="1464" r:id="rId8"/>
    <p:sldId id="1465" r:id="rId9"/>
    <p:sldId id="1466" r:id="rId10"/>
    <p:sldId id="1467" r:id="rId11"/>
    <p:sldId id="1475" r:id="rId12"/>
    <p:sldId id="1473" r:id="rId13"/>
    <p:sldId id="1468" r:id="rId14"/>
    <p:sldId id="1469" r:id="rId15"/>
    <p:sldId id="1470" r:id="rId16"/>
    <p:sldId id="1471" r:id="rId17"/>
    <p:sldId id="14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427" autoAdjust="0"/>
  </p:normalViewPr>
  <p:slideViewPr>
    <p:cSldViewPr>
      <p:cViewPr varScale="1">
        <p:scale>
          <a:sx n="66" d="100"/>
          <a:sy n="66" d="100"/>
        </p:scale>
        <p:origin x="600"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73155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DC12-6428-6B2F-D4F8-33A3FF15974A}"/>
              </a:ext>
            </a:extLst>
          </p:cNvPr>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6B149583-985E-98EC-918E-17DD4F4A33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22" y="0"/>
            <a:ext cx="12169877" cy="6934200"/>
          </a:xfrm>
        </p:spPr>
      </p:pic>
      <p:sp>
        <p:nvSpPr>
          <p:cNvPr id="6" name="TextBox 5">
            <a:extLst>
              <a:ext uri="{FF2B5EF4-FFF2-40B4-BE49-F238E27FC236}">
                <a16:creationId xmlns:a16="http://schemas.microsoft.com/office/drawing/2014/main" id="{40FBADC3-E798-E8C3-7F99-663A2486492F}"/>
              </a:ext>
            </a:extLst>
          </p:cNvPr>
          <p:cNvSpPr txBox="1"/>
          <p:nvPr/>
        </p:nvSpPr>
        <p:spPr>
          <a:xfrm>
            <a:off x="4572000" y="2057400"/>
            <a:ext cx="3505200"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CHỦ ĐỀ 3</a:t>
            </a:r>
          </a:p>
        </p:txBody>
      </p:sp>
      <p:sp>
        <p:nvSpPr>
          <p:cNvPr id="7" name="TextBox 6">
            <a:extLst>
              <a:ext uri="{FF2B5EF4-FFF2-40B4-BE49-F238E27FC236}">
                <a16:creationId xmlns:a16="http://schemas.microsoft.com/office/drawing/2014/main" id="{CF83A838-2D4E-043C-362C-36AE317B4B14}"/>
              </a:ext>
            </a:extLst>
          </p:cNvPr>
          <p:cNvSpPr txBox="1"/>
          <p:nvPr/>
        </p:nvSpPr>
        <p:spPr>
          <a:xfrm>
            <a:off x="2590800" y="2899159"/>
            <a:ext cx="6477000" cy="1754326"/>
          </a:xfrm>
          <a:prstGeom prst="rect">
            <a:avLst/>
          </a:prstGeom>
          <a:noFill/>
        </p:spPr>
        <p:txBody>
          <a:bodyPr wrap="square" rtlCol="0">
            <a:spAutoFit/>
          </a:bodyPr>
          <a:lstStyle/>
          <a:p>
            <a:pPr algn="ctr"/>
            <a:r>
              <a:rPr lang="vi-VN" sz="5400" b="1">
                <a:latin typeface="Times New Roman" panose="02020603050405020304" pitchFamily="18" charset="0"/>
                <a:cs typeface="Times New Roman" panose="02020603050405020304" pitchFamily="18" charset="0"/>
              </a:rPr>
              <a:t>4. Khối lượng riêng Áp suất chất lỏng</a:t>
            </a:r>
          </a:p>
        </p:txBody>
      </p:sp>
    </p:spTree>
    <p:extLst>
      <p:ext uri="{BB962C8B-B14F-4D97-AF65-F5344CB8AC3E}">
        <p14:creationId xmlns:p14="http://schemas.microsoft.com/office/powerpoint/2010/main" val="3860829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72E41-E0D7-0D49-E4F1-18E632A5B48A}"/>
              </a:ext>
            </a:extLst>
          </p:cNvPr>
          <p:cNvPicPr>
            <a:picLocks noChangeAspect="1"/>
          </p:cNvPicPr>
          <p:nvPr/>
        </p:nvPicPr>
        <p:blipFill>
          <a:blip r:embed="rId2"/>
          <a:stretch>
            <a:fillRect/>
          </a:stretch>
        </p:blipFill>
        <p:spPr>
          <a:xfrm>
            <a:off x="320204" y="986785"/>
            <a:ext cx="11551592" cy="5407942"/>
          </a:xfrm>
          <a:prstGeom prst="rect">
            <a:avLst/>
          </a:prstGeom>
        </p:spPr>
      </p:pic>
      <p:sp>
        <p:nvSpPr>
          <p:cNvPr id="7" name="Rectangle 1026060">
            <a:extLst>
              <a:ext uri="{FF2B5EF4-FFF2-40B4-BE49-F238E27FC236}">
                <a16:creationId xmlns:a16="http://schemas.microsoft.com/office/drawing/2014/main" id="{1E04DB93-4290-B115-D681-6EFD482124F7}"/>
              </a:ext>
            </a:extLst>
          </p:cNvPr>
          <p:cNvSpPr>
            <a:spLocks noChangeArrowheads="1"/>
          </p:cNvSpPr>
          <p:nvPr/>
        </p:nvSpPr>
        <p:spPr bwMode="auto">
          <a:xfrm>
            <a:off x="259408" y="191554"/>
            <a:ext cx="3242109"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4FAAAF-6EC5-5530-233E-49A09E64AD7D}"/>
              </a:ext>
            </a:extLst>
          </p:cNvPr>
          <p:cNvSpPr txBox="1"/>
          <p:nvPr/>
        </p:nvSpPr>
        <p:spPr>
          <a:xfrm>
            <a:off x="590239" y="1288538"/>
            <a:ext cx="5638800" cy="885755"/>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lực tác dụng lên đáy bình bằng trọng lượng của chất lỏng trong bình:</a:t>
            </a:r>
          </a:p>
        </p:txBody>
      </p:sp>
      <p:sp>
        <p:nvSpPr>
          <p:cNvPr id="18" name="TextBox 17">
            <a:extLst>
              <a:ext uri="{FF2B5EF4-FFF2-40B4-BE49-F238E27FC236}">
                <a16:creationId xmlns:a16="http://schemas.microsoft.com/office/drawing/2014/main" id="{5B8A24B2-A8C3-13CF-E876-62A578444E14}"/>
              </a:ext>
            </a:extLst>
          </p:cNvPr>
          <p:cNvSpPr txBox="1"/>
          <p:nvPr/>
        </p:nvSpPr>
        <p:spPr>
          <a:xfrm>
            <a:off x="672035" y="3848387"/>
            <a:ext cx="3657600"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suất lên đáy bình là:</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27" name="TextBox 26">
            <a:extLst>
              <a:ext uri="{FF2B5EF4-FFF2-40B4-BE49-F238E27FC236}">
                <a16:creationId xmlns:a16="http://schemas.microsoft.com/office/drawing/2014/main" id="{6915788B-F28E-DC4E-8159-193F24A8A97B}"/>
              </a:ext>
            </a:extLst>
          </p:cNvPr>
          <p:cNvSpPr txBox="1"/>
          <p:nvPr/>
        </p:nvSpPr>
        <p:spPr>
          <a:xfrm>
            <a:off x="1181099" y="2600644"/>
            <a:ext cx="4395684" cy="5494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nSpc>
                <a:spcPct val="107000"/>
              </a:lnSpc>
              <a:spcBef>
                <a:spcPts val="0"/>
              </a:spcBef>
              <a:spcAft>
                <a:spcPts val="500"/>
              </a:spcAft>
            </a:pP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 = mg = (</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V)g = (</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A0290BD-6216-EF39-2323-C03624240187}"/>
                  </a:ext>
                </a:extLst>
              </p:cNvPr>
              <p:cNvSpPr txBox="1"/>
              <p:nvPr/>
            </p:nvSpPr>
            <p:spPr>
              <a:xfrm>
                <a:off x="1538183" y="4824184"/>
                <a:ext cx="4038600" cy="895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500"/>
                  </a:spcAft>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3000" i="1" smtClean="0">
                            <a:solidFill>
                              <a:srgbClr val="000000"/>
                            </a:solidFill>
                            <a:effectLst/>
                            <a:latin typeface="Cambria Math" panose="02040503050406030204" pitchFamily="18" charset="0"/>
                            <a:cs typeface="Times New Roman" panose="02020603050405020304" pitchFamily="18" charset="0"/>
                          </a:rPr>
                        </m:ctrlPr>
                      </m:fPr>
                      <m:num>
                        <m:r>
                          <m:rPr>
                            <m:nor/>
                          </m:rPr>
                          <a:rPr lang="en-US" sz="3000" b="0" i="0" smtClean="0">
                            <a:solidFill>
                              <a:srgbClr val="000000"/>
                            </a:solidFill>
                            <a:effectLst/>
                            <a:latin typeface="Times New Roman" panose="02020603050405020304" pitchFamily="18" charset="0"/>
                            <a:cs typeface="Times New Roman" panose="02020603050405020304" pitchFamily="18" charset="0"/>
                          </a:rPr>
                          <m:t>F</m:t>
                        </m:r>
                      </m:num>
                      <m:den>
                        <m:r>
                          <m:rPr>
                            <m:nor/>
                          </m:rPr>
                          <a:rPr lang="en-US" sz="3000" b="0" i="0" smtClean="0">
                            <a:solidFill>
                              <a:srgbClr val="000000"/>
                            </a:solidFill>
                            <a:effectLst/>
                            <a:latin typeface="Times New Roman" panose="02020603050405020304" pitchFamily="18" charset="0"/>
                            <a:cs typeface="Times New Roman" panose="02020603050405020304" pitchFamily="18" charset="0"/>
                          </a:rPr>
                          <m:t>S</m:t>
                        </m:r>
                      </m:den>
                    </m:f>
                  </m:oMath>
                </a14:m>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3000" i="1">
                            <a:solidFill>
                              <a:srgbClr val="000000"/>
                            </a:solidFill>
                            <a:latin typeface="Cambria Math" panose="02040503050406030204" pitchFamily="18" charset="0"/>
                            <a:cs typeface="Times New Roman" panose="02020603050405020304" pitchFamily="18" charset="0"/>
                          </a:rPr>
                        </m:ctrlPr>
                      </m:fPr>
                      <m:num>
                        <m:r>
                          <m:rPr>
                            <m:nor/>
                          </m:rP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Sh</m:t>
                        </m:r>
                        <m:r>
                          <m:rPr>
                            <m:nor/>
                          </m:rP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g</m:t>
                        </m:r>
                      </m:num>
                      <m:den>
                        <m:r>
                          <m:rPr>
                            <m:nor/>
                          </m:rPr>
                          <a:rPr lang="en-US" sz="3000" i="0">
                            <a:solidFill>
                              <a:srgbClr val="000000"/>
                            </a:solidFill>
                            <a:latin typeface="Times New Roman" panose="02020603050405020304" pitchFamily="18" charset="0"/>
                            <a:cs typeface="Times New Roman" panose="02020603050405020304" pitchFamily="18" charset="0"/>
                          </a:rPr>
                          <m:t>S</m:t>
                        </m:r>
                      </m:den>
                    </m:f>
                  </m:oMath>
                </a14:m>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a:t>
                </a:r>
                <a:endPar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1A0290BD-6216-EF39-2323-C03624240187}"/>
                  </a:ext>
                </a:extLst>
              </p:cNvPr>
              <p:cNvSpPr txBox="1">
                <a:spLocks noRot="1" noChangeAspect="1" noMove="1" noResize="1" noEditPoints="1" noAdjustHandles="1" noChangeArrowheads="1" noChangeShapeType="1" noTextEdit="1"/>
              </p:cNvSpPr>
              <p:nvPr/>
            </p:nvSpPr>
            <p:spPr>
              <a:xfrm>
                <a:off x="1538183" y="4824184"/>
                <a:ext cx="4038600" cy="895886"/>
              </a:xfrm>
              <a:prstGeom prst="rect">
                <a:avLst/>
              </a:prstGeom>
              <a:blipFill>
                <a:blip r:embed="rId3"/>
                <a:stretch>
                  <a:fillRect l="-3464" b="-6081"/>
                </a:stretch>
              </a:blipFill>
            </p:spPr>
            <p:txBody>
              <a:bodyPr/>
              <a:lstStyle/>
              <a:p>
                <a:r>
                  <a:rPr lang="en-US">
                    <a:noFill/>
                  </a:rPr>
                  <a:t> </a:t>
                </a:r>
              </a:p>
            </p:txBody>
          </p:sp>
        </mc:Fallback>
      </mc:AlternateContent>
      <p:pic>
        <p:nvPicPr>
          <p:cNvPr id="3" name="Picture 2" descr="A picture containing text, receipt&#10;&#10;Description automatically generated">
            <a:extLst>
              <a:ext uri="{FF2B5EF4-FFF2-40B4-BE49-F238E27FC236}">
                <a16:creationId xmlns:a16="http://schemas.microsoft.com/office/drawing/2014/main" id="{EA8D4C70-5312-4892-B751-B197516CCFE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4444" t="4419" r="25556" b="7580"/>
          <a:stretch/>
        </p:blipFill>
        <p:spPr>
          <a:xfrm rot="5400000">
            <a:off x="6549413" y="977534"/>
            <a:ext cx="4349752" cy="5741707"/>
          </a:xfrm>
          <a:prstGeom prst="rect">
            <a:avLst/>
          </a:prstGeom>
        </p:spPr>
      </p:pic>
    </p:spTree>
    <p:extLst>
      <p:ext uri="{BB962C8B-B14F-4D97-AF65-F5344CB8AC3E}">
        <p14:creationId xmlns:p14="http://schemas.microsoft.com/office/powerpoint/2010/main" val="66410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E7B5D-3FB5-16C9-53C7-7A4B6C7B3FF7}"/>
            </a:ext>
          </a:extLst>
        </p:cNvPr>
        <p:cNvGrpSpPr/>
        <p:nvPr/>
      </p:nvGrpSpPr>
      <p:grpSpPr>
        <a:xfrm>
          <a:off x="0" y="0"/>
          <a:ext cx="0" cy="0"/>
          <a:chOff x="0" y="0"/>
          <a:chExt cx="0" cy="0"/>
        </a:xfrm>
      </p:grpSpPr>
      <p:sp>
        <p:nvSpPr>
          <p:cNvPr id="7" name="Rectangle 1026060">
            <a:extLst>
              <a:ext uri="{FF2B5EF4-FFF2-40B4-BE49-F238E27FC236}">
                <a16:creationId xmlns:a16="http://schemas.microsoft.com/office/drawing/2014/main" id="{F7616A9E-211A-E924-B442-C6770FA70A65}"/>
              </a:ext>
            </a:extLst>
          </p:cNvPr>
          <p:cNvSpPr>
            <a:spLocks noChangeArrowheads="1"/>
          </p:cNvSpPr>
          <p:nvPr/>
        </p:nvSpPr>
        <p:spPr bwMode="auto">
          <a:xfrm>
            <a:off x="259408" y="191554"/>
            <a:ext cx="3242109"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1EDF3B2-28EA-38FE-89E1-E46F55F2C4CC}"/>
              </a:ext>
            </a:extLst>
          </p:cNvPr>
          <p:cNvPicPr>
            <a:picLocks noChangeAspect="1"/>
          </p:cNvPicPr>
          <p:nvPr/>
        </p:nvPicPr>
        <p:blipFill>
          <a:blip r:embed="rId2"/>
          <a:stretch>
            <a:fillRect/>
          </a:stretch>
        </p:blipFill>
        <p:spPr>
          <a:xfrm>
            <a:off x="320204" y="986785"/>
            <a:ext cx="11551592" cy="5407942"/>
          </a:xfrm>
          <a:prstGeom prst="rect">
            <a:avLst/>
          </a:prstGeom>
        </p:spPr>
      </p:pic>
      <p:pic>
        <p:nvPicPr>
          <p:cNvPr id="5" name="Picture 4">
            <a:extLst>
              <a:ext uri="{FF2B5EF4-FFF2-40B4-BE49-F238E27FC236}">
                <a16:creationId xmlns:a16="http://schemas.microsoft.com/office/drawing/2014/main" id="{7E501698-2ED3-6BE2-668D-81A0FE4A0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05000"/>
            <a:ext cx="4010660" cy="3664180"/>
          </a:xfrm>
          <a:prstGeom prst="rect">
            <a:avLst/>
          </a:prstGeom>
        </p:spPr>
      </p:pic>
    </p:spTree>
    <p:extLst>
      <p:ext uri="{BB962C8B-B14F-4D97-AF65-F5344CB8AC3E}">
        <p14:creationId xmlns:p14="http://schemas.microsoft.com/office/powerpoint/2010/main" val="3480270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20F130-0FFC-CC00-6D18-144F0CAD3FBE}"/>
              </a:ext>
            </a:extLst>
          </p:cNvPr>
          <p:cNvPicPr>
            <a:picLocks noChangeAspect="1"/>
          </p:cNvPicPr>
          <p:nvPr/>
        </p:nvPicPr>
        <p:blipFill>
          <a:blip r:embed="rId2"/>
          <a:stretch>
            <a:fillRect/>
          </a:stretch>
        </p:blipFill>
        <p:spPr>
          <a:xfrm>
            <a:off x="189646" y="883190"/>
            <a:ext cx="11748911" cy="5407621"/>
          </a:xfrm>
          <a:prstGeom prst="rect">
            <a:avLst/>
          </a:prstGeom>
        </p:spPr>
      </p:pic>
      <p:sp>
        <p:nvSpPr>
          <p:cNvPr id="7" name="Rectangle 1026060">
            <a:extLst>
              <a:ext uri="{FF2B5EF4-FFF2-40B4-BE49-F238E27FC236}">
                <a16:creationId xmlns:a16="http://schemas.microsoft.com/office/drawing/2014/main" id="{1E04DB93-4290-B115-D681-6EFD482124F7}"/>
              </a:ext>
            </a:extLst>
          </p:cNvPr>
          <p:cNvSpPr>
            <a:spLocks noChangeArrowheads="1"/>
          </p:cNvSpPr>
          <p:nvPr/>
        </p:nvSpPr>
        <p:spPr bwMode="auto">
          <a:xfrm>
            <a:off x="304800" y="232638"/>
            <a:ext cx="3103474"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D921BE4A-34EB-D918-B952-7350D6B7F801}"/>
              </a:ext>
            </a:extLst>
          </p:cNvPr>
          <p:cNvSpPr txBox="1"/>
          <p:nvPr/>
        </p:nvSpPr>
        <p:spPr>
          <a:xfrm>
            <a:off x="349045" y="3991910"/>
            <a:ext cx="6090822" cy="887872"/>
          </a:xfrm>
          <a:prstGeom prst="rect">
            <a:avLst/>
          </a:prstGeom>
          <a:noFill/>
        </p:spPr>
        <p:txBody>
          <a:bodyPr wrap="square">
            <a:spAutoFit/>
          </a:bodyPr>
          <a:lstStyle/>
          <a:p>
            <a:pPr>
              <a:lnSpc>
                <a:spcPct val="107000"/>
              </a:lnSpc>
              <a:spcAft>
                <a:spcPts val="500"/>
              </a:spcAft>
            </a:pP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 chênh lệch áp suất giữa hai điểm trong chất lỏng:</a:t>
            </a:r>
          </a:p>
        </p:txBody>
      </p:sp>
      <p:sp>
        <p:nvSpPr>
          <p:cNvPr id="41" name="TextBox 40">
            <a:extLst>
              <a:ext uri="{FF2B5EF4-FFF2-40B4-BE49-F238E27FC236}">
                <a16:creationId xmlns:a16="http://schemas.microsoft.com/office/drawing/2014/main" id="{0C5A07BB-C6CA-A79D-2303-320CA49E5015}"/>
              </a:ext>
            </a:extLst>
          </p:cNvPr>
          <p:cNvSpPr txBox="1"/>
          <p:nvPr/>
        </p:nvSpPr>
        <p:spPr>
          <a:xfrm>
            <a:off x="7315200" y="5546518"/>
            <a:ext cx="3327992" cy="473335"/>
          </a:xfrm>
          <a:prstGeom prst="rect">
            <a:avLst/>
          </a:prstGeom>
          <a:noFill/>
        </p:spPr>
        <p:txBody>
          <a:bodyPr wrap="square">
            <a:spAutoFit/>
          </a:bodyPr>
          <a:lstStyle/>
          <a:p>
            <a:pPr>
              <a:lnSpc>
                <a:spcPct val="107000"/>
              </a:lnSpc>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phụ thuộc p</a:t>
            </a:r>
            <a:r>
              <a:rPr lang="en-US" sz="25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0E5795F2-CE28-7E17-B98D-7B8FDFC0D4BD}"/>
              </a:ext>
            </a:extLst>
          </p:cNvPr>
          <p:cNvSpPr txBox="1"/>
          <p:nvPr/>
        </p:nvSpPr>
        <p:spPr>
          <a:xfrm>
            <a:off x="1641845" y="5044813"/>
            <a:ext cx="2590800" cy="5800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50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A picture containing text, receipt&#10;&#10;Description automatically generated">
            <a:extLst>
              <a:ext uri="{FF2B5EF4-FFF2-40B4-BE49-F238E27FC236}">
                <a16:creationId xmlns:a16="http://schemas.microsoft.com/office/drawing/2014/main" id="{EA8D4C70-5312-4892-B751-B197516CCFE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4444" t="4419" r="25556" b="7580"/>
          <a:stretch/>
        </p:blipFill>
        <p:spPr>
          <a:xfrm rot="5400000">
            <a:off x="6736448" y="876299"/>
            <a:ext cx="3867705" cy="5105401"/>
          </a:xfrm>
          <a:prstGeom prst="rect">
            <a:avLst/>
          </a:prstGeom>
        </p:spPr>
      </p:pic>
      <p:sp>
        <p:nvSpPr>
          <p:cNvPr id="33" name="TextBox 32">
            <a:extLst>
              <a:ext uri="{FF2B5EF4-FFF2-40B4-BE49-F238E27FC236}">
                <a16:creationId xmlns:a16="http://schemas.microsoft.com/office/drawing/2014/main" id="{B05565D6-4596-EF17-8AC4-51FD6433F1B6}"/>
              </a:ext>
            </a:extLst>
          </p:cNvPr>
          <p:cNvSpPr txBox="1"/>
          <p:nvPr/>
        </p:nvSpPr>
        <p:spPr>
          <a:xfrm>
            <a:off x="635779" y="1189959"/>
            <a:ext cx="5105400"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Áp suất tại mỗi điểm ở độ sâu h:</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id="{122EA8F7-CAE4-5A86-B669-CEF0B4170646}"/>
              </a:ext>
            </a:extLst>
          </p:cNvPr>
          <p:cNvSpPr txBox="1"/>
          <p:nvPr/>
        </p:nvSpPr>
        <p:spPr>
          <a:xfrm>
            <a:off x="1524483" y="1966678"/>
            <a:ext cx="2315639" cy="5494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500"/>
              </a:spcAft>
            </a:pP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 p</a:t>
            </a:r>
            <a:r>
              <a:rPr lang="en-US" sz="3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a:t>
            </a:r>
          </a:p>
        </p:txBody>
      </p:sp>
      <p:sp>
        <p:nvSpPr>
          <p:cNvPr id="45" name="TextBox 44">
            <a:extLst>
              <a:ext uri="{FF2B5EF4-FFF2-40B4-BE49-F238E27FC236}">
                <a16:creationId xmlns:a16="http://schemas.microsoft.com/office/drawing/2014/main" id="{14F357D7-AC75-15A0-20AE-51D25B61524C}"/>
              </a:ext>
            </a:extLst>
          </p:cNvPr>
          <p:cNvSpPr txBox="1"/>
          <p:nvPr/>
        </p:nvSpPr>
        <p:spPr>
          <a:xfrm>
            <a:off x="838200" y="2761199"/>
            <a:ext cx="4198090" cy="861774"/>
          </a:xfrm>
          <a:prstGeom prst="rect">
            <a:avLst/>
          </a:prstGeom>
          <a:noFill/>
        </p:spPr>
        <p:txBody>
          <a:bodyPr wrap="square">
            <a:spAutoFit/>
          </a:bodyPr>
          <a:lstStyle/>
          <a:p>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5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áp suất khí quyển trên mặt thoáng của chất lỏng</a:t>
            </a:r>
            <a:endParaRPr lang="en-US" sz="2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98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p:bldP spid="33"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3FFAF-2BF7-7F5D-E9BE-B708ED4F6EB2}"/>
              </a:ext>
            </a:extLst>
          </p:cNvPr>
          <p:cNvPicPr>
            <a:picLocks noChangeAspect="1"/>
          </p:cNvPicPr>
          <p:nvPr/>
        </p:nvPicPr>
        <p:blipFill>
          <a:blip r:embed="rId2"/>
          <a:stretch>
            <a:fillRect/>
          </a:stretch>
        </p:blipFill>
        <p:spPr>
          <a:xfrm>
            <a:off x="152400" y="942372"/>
            <a:ext cx="11748010" cy="5407621"/>
          </a:xfrm>
          <a:prstGeom prst="rect">
            <a:avLst/>
          </a:prstGeom>
        </p:spPr>
      </p:pic>
      <p:sp>
        <p:nvSpPr>
          <p:cNvPr id="7" name="Rectangle 1026060">
            <a:extLst>
              <a:ext uri="{FF2B5EF4-FFF2-40B4-BE49-F238E27FC236}">
                <a16:creationId xmlns:a16="http://schemas.microsoft.com/office/drawing/2014/main" id="{AE51FEE8-BC9A-1954-E161-58CD8D3F549E}"/>
              </a:ext>
            </a:extLst>
          </p:cNvPr>
          <p:cNvSpPr>
            <a:spLocks noChangeArrowheads="1"/>
          </p:cNvSpPr>
          <p:nvPr/>
        </p:nvSpPr>
        <p:spPr bwMode="auto">
          <a:xfrm>
            <a:off x="405126" y="293564"/>
            <a:ext cx="3330018"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0" name="Text Box 5">
            <a:extLst>
              <a:ext uri="{FF2B5EF4-FFF2-40B4-BE49-F238E27FC236}">
                <a16:creationId xmlns:a16="http://schemas.microsoft.com/office/drawing/2014/main" id="{5DDA3B2F-EC80-60D6-F4FA-4D9471EB9FA4}"/>
              </a:ext>
            </a:extLst>
          </p:cNvPr>
          <p:cNvSpPr txBox="1">
            <a:spLocks noChangeArrowheads="1"/>
          </p:cNvSpPr>
          <p:nvPr/>
        </p:nvSpPr>
        <p:spPr bwMode="auto">
          <a:xfrm>
            <a:off x="609600" y="1225205"/>
            <a:ext cx="197790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500" b="1" i="1">
                <a:solidFill>
                  <a:srgbClr val="0070C0"/>
                </a:solidFill>
                <a:effectLst/>
                <a:latin typeface="Times New Roman" panose="02020603050405020304" pitchFamily="18" charset="0"/>
                <a:ea typeface="游明朝" panose="02020400000000000000" pitchFamily="18" charset="-128"/>
                <a:cs typeface="Times New Roman" panose="02020603050405020304" pitchFamily="18" charset="0"/>
              </a:rPr>
              <a:t>Ứng dụng</a:t>
            </a:r>
          </a:p>
        </p:txBody>
      </p:sp>
      <p:sp>
        <p:nvSpPr>
          <p:cNvPr id="12" name="TextBox 11">
            <a:extLst>
              <a:ext uri="{FF2B5EF4-FFF2-40B4-BE49-F238E27FC236}">
                <a16:creationId xmlns:a16="http://schemas.microsoft.com/office/drawing/2014/main" id="{FC5E47EF-1B22-5D9D-39A7-A7556EAF0F4A}"/>
              </a:ext>
            </a:extLst>
          </p:cNvPr>
          <p:cNvSpPr txBox="1"/>
          <p:nvPr/>
        </p:nvSpPr>
        <p:spPr>
          <a:xfrm>
            <a:off x="6913307" y="2635881"/>
            <a:ext cx="4686495" cy="1446550"/>
          </a:xfrm>
          <a:prstGeom prst="rect">
            <a:avLst/>
          </a:prstGeom>
          <a:noFill/>
        </p:spPr>
        <p:txBody>
          <a:bodyPr wrap="square">
            <a:spAutoFit/>
          </a:bodyPr>
          <a:lstStyle/>
          <a:p>
            <a:pPr marL="0" marR="0" algn="ctr">
              <a:spcBef>
                <a:spcPts val="0"/>
              </a:spcBef>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riêng của nước biển lớn hơn của nước sông nên áp suất của nước biển lớn hơn áp suất ở cùng độ sâu trong nước sông</a:t>
            </a:r>
            <a:endParaRPr lang="en-US" sz="2200">
              <a:effectLst/>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16" name="Picture 15" descr="A picture containing text, sky, outdoor, water&#10;&#10;Description automatically generated">
            <a:extLst>
              <a:ext uri="{FF2B5EF4-FFF2-40B4-BE49-F238E27FC236}">
                <a16:creationId xmlns:a16="http://schemas.microsoft.com/office/drawing/2014/main" id="{6BCF3824-80F2-6B3C-1A5E-C60282417354}"/>
              </a:ext>
            </a:extLst>
          </p:cNvPr>
          <p:cNvPicPr>
            <a:picLocks noChangeAspect="1"/>
          </p:cNvPicPr>
          <p:nvPr/>
        </p:nvPicPr>
        <p:blipFill rotWithShape="1">
          <a:blip r:embed="rId3">
            <a:extLst>
              <a:ext uri="{28A0092B-C50C-407E-A947-70E740481C1C}">
                <a14:useLocalDpi xmlns:a14="http://schemas.microsoft.com/office/drawing/2010/main" val="0"/>
              </a:ext>
            </a:extLst>
          </a:blip>
          <a:srcRect l="-693" t="16667"/>
          <a:stretch/>
        </p:blipFill>
        <p:spPr>
          <a:xfrm>
            <a:off x="376157" y="1753878"/>
            <a:ext cx="6524860" cy="4038772"/>
          </a:xfrm>
          <a:prstGeom prst="rect">
            <a:avLst/>
          </a:prstGeom>
          <a:ln>
            <a:noFill/>
          </a:ln>
          <a:effectLst>
            <a:softEdge rad="112500"/>
          </a:effectLst>
        </p:spPr>
      </p:pic>
      <p:sp>
        <p:nvSpPr>
          <p:cNvPr id="19" name="TextBox 18">
            <a:extLst>
              <a:ext uri="{FF2B5EF4-FFF2-40B4-BE49-F238E27FC236}">
                <a16:creationId xmlns:a16="http://schemas.microsoft.com/office/drawing/2014/main" id="{749B7D9C-314D-F528-ABD2-58C7C82629D9}"/>
              </a:ext>
            </a:extLst>
          </p:cNvPr>
          <p:cNvSpPr txBox="1"/>
          <p:nvPr/>
        </p:nvSpPr>
        <p:spPr>
          <a:xfrm>
            <a:off x="8137477" y="1984515"/>
            <a:ext cx="2238154" cy="5494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500"/>
              </a:spcAft>
            </a:pP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 p</a:t>
            </a:r>
            <a:r>
              <a:rPr lang="en-US" sz="3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a:t>
            </a:r>
          </a:p>
        </p:txBody>
      </p:sp>
      <p:sp>
        <p:nvSpPr>
          <p:cNvPr id="14" name="TextBox 13">
            <a:extLst>
              <a:ext uri="{FF2B5EF4-FFF2-40B4-BE49-F238E27FC236}">
                <a16:creationId xmlns:a16="http://schemas.microsoft.com/office/drawing/2014/main" id="{E4A37427-53FB-0B29-5EFD-CF27D57BD3A1}"/>
              </a:ext>
            </a:extLst>
          </p:cNvPr>
          <p:cNvSpPr txBox="1"/>
          <p:nvPr/>
        </p:nvSpPr>
        <p:spPr>
          <a:xfrm>
            <a:off x="7066099" y="4286272"/>
            <a:ext cx="4506433" cy="1107996"/>
          </a:xfrm>
          <a:prstGeom prst="rect">
            <a:avLst/>
          </a:prstGeom>
          <a:noFill/>
        </p:spPr>
        <p:txBody>
          <a:bodyPr wrap="square">
            <a:spAutoFit/>
          </a:bodyPr>
          <a:lstStyle/>
          <a:p>
            <a:pPr marL="0" marR="0" algn="ctr">
              <a:spcBef>
                <a:spcPts val="0"/>
              </a:spcBef>
            </a:pPr>
            <a:r>
              <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cọc để xây dựng trong nước biển phải được thiết kế chịu lực tốt hơn cọc trong nước sông.</a:t>
            </a:r>
            <a:endParaRPr lang="en-US" sz="2200" b="1">
              <a:effectLst/>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8913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8D8E8A-EB2A-73E3-DF83-66B4AF9D2E3F}"/>
              </a:ext>
            </a:extLst>
          </p:cNvPr>
          <p:cNvPicPr>
            <a:picLocks noChangeAspect="1"/>
          </p:cNvPicPr>
          <p:nvPr/>
        </p:nvPicPr>
        <p:blipFill>
          <a:blip r:embed="rId2"/>
          <a:stretch>
            <a:fillRect/>
          </a:stretch>
        </p:blipFill>
        <p:spPr>
          <a:xfrm>
            <a:off x="262704" y="806300"/>
            <a:ext cx="11748010" cy="5857225"/>
          </a:xfrm>
          <a:prstGeom prst="rect">
            <a:avLst/>
          </a:prstGeom>
        </p:spPr>
      </p:pic>
      <p:sp>
        <p:nvSpPr>
          <p:cNvPr id="7" name="Rectangle 1026060">
            <a:extLst>
              <a:ext uri="{FF2B5EF4-FFF2-40B4-BE49-F238E27FC236}">
                <a16:creationId xmlns:a16="http://schemas.microsoft.com/office/drawing/2014/main" id="{AE51FEE8-BC9A-1954-E161-58CD8D3F549E}"/>
              </a:ext>
            </a:extLst>
          </p:cNvPr>
          <p:cNvSpPr>
            <a:spLocks noChangeArrowheads="1"/>
          </p:cNvSpPr>
          <p:nvPr/>
        </p:nvSpPr>
        <p:spPr bwMode="auto">
          <a:xfrm>
            <a:off x="216349" y="221514"/>
            <a:ext cx="3255874"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0" name="Text Box 5">
            <a:extLst>
              <a:ext uri="{FF2B5EF4-FFF2-40B4-BE49-F238E27FC236}">
                <a16:creationId xmlns:a16="http://schemas.microsoft.com/office/drawing/2014/main" id="{5DDA3B2F-EC80-60D6-F4FA-4D9471EB9FA4}"/>
              </a:ext>
            </a:extLst>
          </p:cNvPr>
          <p:cNvSpPr txBox="1">
            <a:spLocks noChangeArrowheads="1"/>
          </p:cNvSpPr>
          <p:nvPr/>
        </p:nvSpPr>
        <p:spPr bwMode="auto">
          <a:xfrm>
            <a:off x="548236" y="899291"/>
            <a:ext cx="197790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500" i="1">
                <a:solidFill>
                  <a:srgbClr val="0070C0"/>
                </a:solidFill>
                <a:effectLst/>
                <a:latin typeface="Times New Roman" panose="02020603050405020304" pitchFamily="18" charset="0"/>
                <a:ea typeface="游明朝" panose="02020400000000000000" pitchFamily="18" charset="-128"/>
                <a:cs typeface="Times New Roman" panose="02020603050405020304" pitchFamily="18" charset="0"/>
              </a:rPr>
              <a:t>Ứng dụng</a:t>
            </a:r>
          </a:p>
        </p:txBody>
      </p:sp>
      <p:sp>
        <p:nvSpPr>
          <p:cNvPr id="19" name="TextBox 18">
            <a:extLst>
              <a:ext uri="{FF2B5EF4-FFF2-40B4-BE49-F238E27FC236}">
                <a16:creationId xmlns:a16="http://schemas.microsoft.com/office/drawing/2014/main" id="{749B7D9C-314D-F528-ABD2-58C7C82629D9}"/>
              </a:ext>
            </a:extLst>
          </p:cNvPr>
          <p:cNvSpPr txBox="1"/>
          <p:nvPr/>
        </p:nvSpPr>
        <p:spPr>
          <a:xfrm>
            <a:off x="7996397" y="1365109"/>
            <a:ext cx="2229294" cy="5494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500"/>
              </a:spcAft>
            </a:pP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 p</a:t>
            </a:r>
            <a:r>
              <a:rPr lang="en-US" sz="30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a:t>
            </a:r>
          </a:p>
        </p:txBody>
      </p:sp>
      <p:pic>
        <p:nvPicPr>
          <p:cNvPr id="14" name="Picture 13">
            <a:extLst>
              <a:ext uri="{FF2B5EF4-FFF2-40B4-BE49-F238E27FC236}">
                <a16:creationId xmlns:a16="http://schemas.microsoft.com/office/drawing/2014/main" id="{20112D69-0649-BA0E-9716-37F21A2B0BE2}"/>
              </a:ext>
            </a:extLst>
          </p:cNvPr>
          <p:cNvPicPr>
            <a:picLocks noChangeAspect="1"/>
          </p:cNvPicPr>
          <p:nvPr/>
        </p:nvPicPr>
        <p:blipFill>
          <a:blip r:embed="rId3"/>
          <a:stretch>
            <a:fillRect/>
          </a:stretch>
        </p:blipFill>
        <p:spPr>
          <a:xfrm>
            <a:off x="906044" y="1507503"/>
            <a:ext cx="5461015" cy="2974074"/>
          </a:xfrm>
          <a:prstGeom prst="rect">
            <a:avLst/>
          </a:prstGeom>
          <a:ln>
            <a:noFill/>
          </a:ln>
          <a:effectLst>
            <a:softEdge rad="112500"/>
          </a:effectLst>
        </p:spPr>
      </p:pic>
      <p:sp>
        <p:nvSpPr>
          <p:cNvPr id="21" name="TextBox 20">
            <a:extLst>
              <a:ext uri="{FF2B5EF4-FFF2-40B4-BE49-F238E27FC236}">
                <a16:creationId xmlns:a16="http://schemas.microsoft.com/office/drawing/2014/main" id="{756DF811-AD73-FA11-1151-E179E274503A}"/>
              </a:ext>
            </a:extLst>
          </p:cNvPr>
          <p:cNvSpPr txBox="1"/>
          <p:nvPr/>
        </p:nvSpPr>
        <p:spPr>
          <a:xfrm>
            <a:off x="807649" y="4695748"/>
            <a:ext cx="10804450" cy="861774"/>
          </a:xfrm>
          <a:prstGeom prst="rect">
            <a:avLst/>
          </a:prstGeom>
          <a:solidFill>
            <a:schemeClr val="accent5">
              <a:lumMod val="60000"/>
              <a:lumOff val="40000"/>
            </a:schemeClr>
          </a:solidFill>
        </p:spPr>
        <p:txBody>
          <a:bodyPr wrap="square">
            <a:spAutoFit/>
          </a:bodyPr>
          <a:lstStyle/>
          <a:p>
            <a:pPr marR="0">
              <a:spcBef>
                <a:spcPts val="0"/>
              </a:spcBef>
            </a:pP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suất của nước tăng dần theo độ sâu nên lực do nước tác động lên con đê cũng tăng dần theo độ sâu. </a:t>
            </a:r>
          </a:p>
        </p:txBody>
      </p:sp>
      <p:pic>
        <p:nvPicPr>
          <p:cNvPr id="11" name="Picture 10" descr="Letter&#10;&#10;Description automatically generated with medium confidence">
            <a:extLst>
              <a:ext uri="{FF2B5EF4-FFF2-40B4-BE49-F238E27FC236}">
                <a16:creationId xmlns:a16="http://schemas.microsoft.com/office/drawing/2014/main" id="{B88BCD6B-5A42-2AC9-B28A-89454B84265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4444" t="8518" r="35150" b="2593"/>
          <a:stretch/>
        </p:blipFill>
        <p:spPr>
          <a:xfrm rot="5400000">
            <a:off x="8253789" y="938000"/>
            <a:ext cx="2085221" cy="4572000"/>
          </a:xfrm>
          <a:prstGeom prst="rect">
            <a:avLst/>
          </a:prstGeom>
          <a:ln>
            <a:noFill/>
          </a:ln>
          <a:effectLst>
            <a:softEdge rad="112500"/>
          </a:effectLst>
        </p:spPr>
      </p:pic>
      <p:sp>
        <p:nvSpPr>
          <p:cNvPr id="22" name="TextBox 21">
            <a:extLst>
              <a:ext uri="{FF2B5EF4-FFF2-40B4-BE49-F238E27FC236}">
                <a16:creationId xmlns:a16="http://schemas.microsoft.com/office/drawing/2014/main" id="{582ACB9C-B74D-8267-3AA4-D040148D1531}"/>
              </a:ext>
            </a:extLst>
          </p:cNvPr>
          <p:cNvSpPr txBox="1"/>
          <p:nvPr/>
        </p:nvSpPr>
        <p:spPr>
          <a:xfrm>
            <a:off x="807648" y="5550659"/>
            <a:ext cx="10774751" cy="861774"/>
          </a:xfrm>
          <a:prstGeom prst="rect">
            <a:avLst/>
          </a:prstGeom>
          <a:solidFill>
            <a:schemeClr val="accent5">
              <a:lumMod val="60000"/>
              <a:lumOff val="40000"/>
            </a:schemeClr>
          </a:solidFill>
        </p:spPr>
        <p:txBody>
          <a:bodyPr wrap="square">
            <a:spAutoFit/>
          </a:bodyPr>
          <a:lstStyle/>
          <a:p>
            <a:pPr marR="0" algn="ctr">
              <a:spcBef>
                <a:spcPts val="0"/>
              </a:spcBef>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C</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ó thể thiết kế con đê, đập thủy điện… có độ dày giảm dần từ chân đê lên mặt đê, vẫn đạt hiệu quả bảo vệ mà tiết kiệm được vật liệu.</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23" name="TextBox 22">
            <a:extLst>
              <a:ext uri="{FF2B5EF4-FFF2-40B4-BE49-F238E27FC236}">
                <a16:creationId xmlns:a16="http://schemas.microsoft.com/office/drawing/2014/main" id="{03996807-2251-2C10-E276-3F40CA2651B8}"/>
              </a:ext>
            </a:extLst>
          </p:cNvPr>
          <p:cNvSpPr txBox="1"/>
          <p:nvPr/>
        </p:nvSpPr>
        <p:spPr>
          <a:xfrm>
            <a:off x="8016062" y="4112245"/>
            <a:ext cx="2560674" cy="369332"/>
          </a:xfrm>
          <a:prstGeom prst="rect">
            <a:avLst/>
          </a:prstGeom>
          <a:noFill/>
        </p:spPr>
        <p:txBody>
          <a:bodyPr wrap="square">
            <a:spAutoFit/>
          </a:bodyPr>
          <a:lstStyle/>
          <a:p>
            <a:pPr algn="ct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 cắt của đê</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2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97359-44CC-5C15-0AAE-D3ECC621FC9D}"/>
              </a:ext>
            </a:extLst>
          </p:cNvPr>
          <p:cNvPicPr>
            <a:picLocks noChangeAspect="1"/>
          </p:cNvPicPr>
          <p:nvPr/>
        </p:nvPicPr>
        <p:blipFill>
          <a:blip r:embed="rId2"/>
          <a:stretch>
            <a:fillRect/>
          </a:stretch>
        </p:blipFill>
        <p:spPr>
          <a:xfrm>
            <a:off x="139190" y="798916"/>
            <a:ext cx="11748010" cy="5858764"/>
          </a:xfrm>
          <a:prstGeom prst="rect">
            <a:avLst/>
          </a:prstGeom>
        </p:spPr>
      </p:pic>
      <p:sp>
        <p:nvSpPr>
          <p:cNvPr id="7" name="Rectangle 1026060">
            <a:extLst>
              <a:ext uri="{FF2B5EF4-FFF2-40B4-BE49-F238E27FC236}">
                <a16:creationId xmlns:a16="http://schemas.microsoft.com/office/drawing/2014/main" id="{AE51FEE8-BC9A-1954-E161-58CD8D3F549E}"/>
              </a:ext>
            </a:extLst>
          </p:cNvPr>
          <p:cNvSpPr>
            <a:spLocks noChangeArrowheads="1"/>
          </p:cNvSpPr>
          <p:nvPr/>
        </p:nvSpPr>
        <p:spPr bwMode="auto">
          <a:xfrm>
            <a:off x="455897" y="135959"/>
            <a:ext cx="3201703"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0" name="Text Box 5">
            <a:extLst>
              <a:ext uri="{FF2B5EF4-FFF2-40B4-BE49-F238E27FC236}">
                <a16:creationId xmlns:a16="http://schemas.microsoft.com/office/drawing/2014/main" id="{5DDA3B2F-EC80-60D6-F4FA-4D9471EB9FA4}"/>
              </a:ext>
            </a:extLst>
          </p:cNvPr>
          <p:cNvSpPr txBox="1">
            <a:spLocks noChangeArrowheads="1"/>
          </p:cNvSpPr>
          <p:nvPr/>
        </p:nvSpPr>
        <p:spPr bwMode="auto">
          <a:xfrm>
            <a:off x="455897" y="879954"/>
            <a:ext cx="197790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500" i="1">
                <a:solidFill>
                  <a:srgbClr val="0070C0"/>
                </a:solidFill>
                <a:effectLst/>
                <a:latin typeface="Times New Roman" panose="02020603050405020304" pitchFamily="18" charset="0"/>
                <a:ea typeface="游明朝" panose="02020400000000000000" pitchFamily="18" charset="-128"/>
                <a:cs typeface="Times New Roman" panose="02020603050405020304" pitchFamily="18" charset="0"/>
              </a:rPr>
              <a:t>Ứng dụng</a:t>
            </a:r>
          </a:p>
        </p:txBody>
      </p:sp>
      <p:sp>
        <p:nvSpPr>
          <p:cNvPr id="21" name="TextBox 20">
            <a:extLst>
              <a:ext uri="{FF2B5EF4-FFF2-40B4-BE49-F238E27FC236}">
                <a16:creationId xmlns:a16="http://schemas.microsoft.com/office/drawing/2014/main" id="{756DF811-AD73-FA11-1151-E179E274503A}"/>
              </a:ext>
            </a:extLst>
          </p:cNvPr>
          <p:cNvSpPr txBox="1"/>
          <p:nvPr/>
        </p:nvSpPr>
        <p:spPr>
          <a:xfrm>
            <a:off x="5905500" y="1828800"/>
            <a:ext cx="5638800" cy="3554819"/>
          </a:xfrm>
          <a:prstGeom prst="rect">
            <a:avLst/>
          </a:prstGeom>
          <a:solidFill>
            <a:schemeClr val="accent5">
              <a:lumMod val="60000"/>
              <a:lumOff val="40000"/>
            </a:schemeClr>
          </a:solidFill>
        </p:spPr>
        <p:txBody>
          <a:bodyPr wrap="square">
            <a:spAutoFit/>
          </a:bodyPr>
          <a:lstStyle/>
          <a:p>
            <a:pPr marL="342900" marR="0" indent="-342900" algn="just">
              <a:spcBef>
                <a:spcPts val="0"/>
              </a:spcBef>
              <a:buFont typeface="Wingdings" panose="05000000000000000000" pitchFamily="2" charset="2"/>
              <a:buChar char="§"/>
            </a:pP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gn="just">
              <a:spcBef>
                <a:spcPts val="0"/>
              </a:spcBef>
              <a:buFont typeface="Wingdings" panose="05000000000000000000" pitchFamily="2"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ép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gn="just">
              <a:spcBef>
                <a:spcPts val="0"/>
              </a:spcBef>
              <a:buFont typeface="Wingdings" panose="05000000000000000000" pitchFamily="2"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chênh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11" name="Picture 10" descr="A person in scuba gear under water&#10;&#10;Description automatically generated with medium confidence">
            <a:extLst>
              <a:ext uri="{FF2B5EF4-FFF2-40B4-BE49-F238E27FC236}">
                <a16:creationId xmlns:a16="http://schemas.microsoft.com/office/drawing/2014/main" id="{E51460E7-9CDF-B632-8AF5-3B532AADC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8242"/>
            <a:ext cx="5257800" cy="3503606"/>
          </a:xfrm>
          <a:prstGeom prst="rect">
            <a:avLst/>
          </a:prstGeom>
          <a:ln>
            <a:noFill/>
          </a:ln>
          <a:effectLst>
            <a:softEdge rad="112500"/>
          </a:effectLst>
        </p:spPr>
      </p:pic>
      <p:sp>
        <p:nvSpPr>
          <p:cNvPr id="22" name="TextBox 21">
            <a:extLst>
              <a:ext uri="{FF2B5EF4-FFF2-40B4-BE49-F238E27FC236}">
                <a16:creationId xmlns:a16="http://schemas.microsoft.com/office/drawing/2014/main" id="{94AC0B7C-DAD2-EF22-A4BD-47890F7F7CF2}"/>
              </a:ext>
            </a:extLst>
          </p:cNvPr>
          <p:cNvSpPr txBox="1"/>
          <p:nvPr/>
        </p:nvSpPr>
        <p:spPr>
          <a:xfrm>
            <a:off x="455897" y="4903082"/>
            <a:ext cx="4934257" cy="1323439"/>
          </a:xfrm>
          <a:prstGeom prst="rect">
            <a:avLst/>
          </a:prstGeom>
          <a:noFill/>
        </p:spPr>
        <p:txBody>
          <a:bodyPr wrap="square">
            <a:spAutoFit/>
          </a:bodyPr>
          <a:lstStyle/>
          <a:p>
            <a:pPr marR="0">
              <a:spcBef>
                <a:spcPts val="0"/>
              </a:spcBef>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latin typeface="Times New Roman" panose="02020603050405020304" pitchFamily="18" charset="0"/>
                <a:ea typeface="游明朝" panose="02020400000000000000" pitchFamily="18" charset="-128"/>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092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55D30-972D-31A3-00F4-2DE8089501E4}"/>
              </a:ext>
            </a:extLst>
          </p:cNvPr>
          <p:cNvPicPr>
            <a:picLocks noChangeAspect="1"/>
          </p:cNvPicPr>
          <p:nvPr/>
        </p:nvPicPr>
        <p:blipFill>
          <a:blip r:embed="rId2"/>
          <a:stretch>
            <a:fillRect/>
          </a:stretch>
        </p:blipFill>
        <p:spPr>
          <a:xfrm>
            <a:off x="139839" y="821274"/>
            <a:ext cx="11748010" cy="5858764"/>
          </a:xfrm>
          <a:prstGeom prst="rect">
            <a:avLst/>
          </a:prstGeom>
        </p:spPr>
      </p:pic>
      <p:sp>
        <p:nvSpPr>
          <p:cNvPr id="7" name="Rectangle 1026060">
            <a:extLst>
              <a:ext uri="{FF2B5EF4-FFF2-40B4-BE49-F238E27FC236}">
                <a16:creationId xmlns:a16="http://schemas.microsoft.com/office/drawing/2014/main" id="{760C61B2-4CA5-69D6-099B-4387F3AA24C9}"/>
              </a:ext>
            </a:extLst>
          </p:cNvPr>
          <p:cNvSpPr>
            <a:spLocks noChangeArrowheads="1"/>
          </p:cNvSpPr>
          <p:nvPr/>
        </p:nvSpPr>
        <p:spPr bwMode="auto">
          <a:xfrm>
            <a:off x="304800" y="156989"/>
            <a:ext cx="3158429"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ADDC87E-3FCD-EDA3-763E-E279836DCA9D}"/>
              </a:ext>
            </a:extLst>
          </p:cNvPr>
          <p:cNvSpPr txBox="1"/>
          <p:nvPr/>
        </p:nvSpPr>
        <p:spPr>
          <a:xfrm>
            <a:off x="4669890" y="1057628"/>
            <a:ext cx="6781800" cy="5267852"/>
          </a:xfrm>
          <a:prstGeom prst="rect">
            <a:avLst/>
          </a:prstGeom>
          <a:solidFill>
            <a:schemeClr val="accent5">
              <a:lumMod val="40000"/>
              <a:lumOff val="60000"/>
            </a:schemeClr>
          </a:solidFill>
        </p:spPr>
        <p:txBody>
          <a:bodyPr wrap="square">
            <a:spAutoFit/>
          </a:bodyPr>
          <a:lstStyle/>
          <a:p>
            <a:pPr marR="0" algn="just">
              <a:lnSpc>
                <a:spcPct val="107000"/>
              </a:lnSpc>
              <a:spcBef>
                <a:spcPts val="0"/>
              </a:spcBef>
              <a:spcAft>
                <a:spcPts val="500"/>
              </a:spcAft>
            </a:pPr>
            <a:r>
              <a:rPr lang="en-US" sz="2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gn="just">
              <a:lnSpc>
                <a:spcPct val="107000"/>
              </a:lnSpc>
              <a:spcBef>
                <a:spcPts val="0"/>
              </a:spcBef>
              <a:spcAft>
                <a:spcPts val="500"/>
              </a:spcAft>
              <a:buFont typeface="Arial" panose="020B0604020202020204" pitchFamily="34" charset="0"/>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nhánh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nhánh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gn="just">
              <a:lnSpc>
                <a:spcPct val="107000"/>
              </a:lnSpc>
              <a:spcBef>
                <a:spcPts val="0"/>
              </a:spcBef>
              <a:spcAft>
                <a:spcPts val="500"/>
              </a:spcAft>
              <a:buFont typeface="Arial" panose="020B0604020202020204" pitchFamily="34" charset="0"/>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chênh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chênh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gn="just">
              <a:lnSpc>
                <a:spcPct val="107000"/>
              </a:lnSpc>
              <a:spcBef>
                <a:spcPts val="0"/>
              </a:spcBef>
              <a:spcAft>
                <a:spcPts val="500"/>
              </a:spcAft>
              <a:buFont typeface="Arial" panose="020B0604020202020204" pitchFamily="34" charset="0"/>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mmH</a:t>
            </a:r>
            <a:r>
              <a:rPr lang="en-US" sz="25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milimét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algn="ctr">
              <a:lnSpc>
                <a:spcPct val="107000"/>
              </a:lnSpc>
              <a:spcBef>
                <a:spcPts val="0"/>
              </a:spcBef>
              <a:spcAft>
                <a:spcPts val="500"/>
              </a:spcAft>
            </a:pP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1mmH</a:t>
            </a:r>
            <a:r>
              <a:rPr lang="en-US" sz="25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 9,8 Pa</a:t>
            </a:r>
            <a:endParaRPr lang="en-US" sz="2500" dirty="0">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16" name="Text Box 5">
            <a:extLst>
              <a:ext uri="{FF2B5EF4-FFF2-40B4-BE49-F238E27FC236}">
                <a16:creationId xmlns:a16="http://schemas.microsoft.com/office/drawing/2014/main" id="{A06BB563-703E-B22E-191C-732450161B3E}"/>
              </a:ext>
            </a:extLst>
          </p:cNvPr>
          <p:cNvSpPr txBox="1">
            <a:spLocks noChangeArrowheads="1"/>
          </p:cNvSpPr>
          <p:nvPr/>
        </p:nvSpPr>
        <p:spPr bwMode="auto">
          <a:xfrm>
            <a:off x="431688" y="904706"/>
            <a:ext cx="197790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ctr">
              <a:spcBef>
                <a:spcPts val="0"/>
              </a:spcBef>
              <a:buNone/>
            </a:pPr>
            <a:r>
              <a:rPr lang="en-US" sz="2500" i="1">
                <a:solidFill>
                  <a:srgbClr val="0070C0"/>
                </a:solidFill>
                <a:effectLst/>
                <a:latin typeface="Times New Roman" panose="02020603050405020304" pitchFamily="18" charset="0"/>
                <a:ea typeface="游明朝" panose="02020400000000000000" pitchFamily="18" charset="-128"/>
                <a:cs typeface="Times New Roman" panose="02020603050405020304" pitchFamily="18" charset="0"/>
              </a:rPr>
              <a:t>Ứng dụng</a:t>
            </a:r>
          </a:p>
        </p:txBody>
      </p:sp>
      <p:pic>
        <p:nvPicPr>
          <p:cNvPr id="3" name="Picture 2" descr="Diagram, schematic&#10;&#10;Description automatically generated">
            <a:extLst>
              <a:ext uri="{FF2B5EF4-FFF2-40B4-BE49-F238E27FC236}">
                <a16:creationId xmlns:a16="http://schemas.microsoft.com/office/drawing/2014/main" id="{7F4B0537-8FA8-D4EA-13C9-6EF182E182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5555" r="10000"/>
          <a:stretch/>
        </p:blipFill>
        <p:spPr>
          <a:xfrm rot="5400000">
            <a:off x="-104891" y="1822883"/>
            <a:ext cx="5039176" cy="3966018"/>
          </a:xfrm>
          <a:prstGeom prst="rect">
            <a:avLst/>
          </a:prstGeom>
          <a:ln>
            <a:noFill/>
          </a:ln>
          <a:effectLst>
            <a:softEdge rad="112500"/>
          </a:effectLst>
        </p:spPr>
      </p:pic>
    </p:spTree>
    <p:extLst>
      <p:ext uri="{BB962C8B-B14F-4D97-AF65-F5344CB8AC3E}">
        <p14:creationId xmlns:p14="http://schemas.microsoft.com/office/powerpoint/2010/main" val="40311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B2B6E-B0F6-711A-0F7E-4D32C71417C6}"/>
              </a:ext>
            </a:extLst>
          </p:cNvPr>
          <p:cNvPicPr>
            <a:picLocks noChangeAspect="1"/>
          </p:cNvPicPr>
          <p:nvPr/>
        </p:nvPicPr>
        <p:blipFill>
          <a:blip r:embed="rId2"/>
          <a:stretch>
            <a:fillRect/>
          </a:stretch>
        </p:blipFill>
        <p:spPr>
          <a:xfrm>
            <a:off x="322195" y="993104"/>
            <a:ext cx="11748010" cy="4170710"/>
          </a:xfrm>
          <a:prstGeom prst="rect">
            <a:avLst/>
          </a:prstGeom>
        </p:spPr>
      </p:pic>
      <p:grpSp>
        <p:nvGrpSpPr>
          <p:cNvPr id="4" name="Group 56">
            <a:extLst>
              <a:ext uri="{FF2B5EF4-FFF2-40B4-BE49-F238E27FC236}">
                <a16:creationId xmlns:a16="http://schemas.microsoft.com/office/drawing/2014/main" id="{F16A578F-F983-4D39-91D8-71D769D4E311}"/>
              </a:ext>
            </a:extLst>
          </p:cNvPr>
          <p:cNvGrpSpPr/>
          <p:nvPr/>
        </p:nvGrpSpPr>
        <p:grpSpPr>
          <a:xfrm>
            <a:off x="3804614" y="677649"/>
            <a:ext cx="4721554" cy="531988"/>
            <a:chOff x="2193" y="0"/>
            <a:chExt cx="2245706" cy="1239104"/>
          </a:xfrm>
          <a:solidFill>
            <a:schemeClr val="accent5">
              <a:lumMod val="40000"/>
              <a:lumOff val="60000"/>
            </a:schemeClr>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23B88B46-93E1-4864-9F6A-CA797DA500AE}"/>
                </a:ext>
              </a:extLst>
            </p:cNvPr>
            <p:cNvSpPr/>
            <p:nvPr/>
          </p:nvSpPr>
          <p:spPr>
            <a:xfrm>
              <a:off x="2193" y="0"/>
              <a:ext cx="2245706" cy="1239104"/>
            </a:xfrm>
            <a:prstGeom prst="roundRect">
              <a:avLst/>
            </a:prstGeom>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134AFC57-E2AB-465C-A0C2-C9F99C3BD527}"/>
                </a:ext>
              </a:extLst>
            </p:cNvPr>
            <p:cNvSpPr/>
            <p:nvPr/>
          </p:nvSpPr>
          <p:spPr>
            <a:xfrm>
              <a:off x="77334" y="60488"/>
              <a:ext cx="2124730" cy="1118127"/>
            </a:xfrm>
            <a:prstGeom prst="rect">
              <a:avLst/>
            </a:prstGeom>
          </p:spPr>
          <p:style>
            <a:lnRef idx="1">
              <a:schemeClr val="accent5"/>
            </a:lnRef>
            <a:fillRef idx="3">
              <a:schemeClr val="accent5"/>
            </a:fillRef>
            <a:effectRef idx="2">
              <a:schemeClr val="accent5"/>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anose="02020603050405020304" pitchFamily="18" charset="0"/>
                  <a:cs typeface="Times New Roman" panose="02020603050405020304" pitchFamily="18" charset="0"/>
                </a:rPr>
                <a:t>Kiến thức, kĩ năng cốt lõi</a:t>
              </a:r>
            </a:p>
          </p:txBody>
        </p:sp>
      </p:grpSp>
      <p:sp>
        <p:nvSpPr>
          <p:cNvPr id="7" name="Rectangle: Rounded Corners 6">
            <a:extLst>
              <a:ext uri="{FF2B5EF4-FFF2-40B4-BE49-F238E27FC236}">
                <a16:creationId xmlns:a16="http://schemas.microsoft.com/office/drawing/2014/main" id="{08679E84-2231-4160-B8B2-AD6690AD6E77}"/>
              </a:ext>
            </a:extLst>
          </p:cNvPr>
          <p:cNvSpPr/>
          <p:nvPr/>
        </p:nvSpPr>
        <p:spPr>
          <a:xfrm>
            <a:off x="575433" y="1479656"/>
            <a:ext cx="11308861" cy="3397144"/>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671B89F9-7415-46C4-8971-00919F6DDB1B}"/>
              </a:ext>
            </a:extLst>
          </p:cNvPr>
          <p:cNvSpPr txBox="1"/>
          <p:nvPr/>
        </p:nvSpPr>
        <p:spPr>
          <a:xfrm>
            <a:off x="616334" y="1775829"/>
            <a:ext cx="11098115" cy="2819746"/>
          </a:xfrm>
          <a:prstGeom prst="rect">
            <a:avLst/>
          </a:prstGeom>
          <a:noFill/>
        </p:spPr>
        <p:txBody>
          <a:bodyPr wrap="square">
            <a:spAutoFit/>
          </a:bodyPr>
          <a:lstStyle/>
          <a:p>
            <a:pPr marL="285750" indent="-285750">
              <a:lnSpc>
                <a:spcPct val="107000"/>
              </a:lnSpc>
              <a:spcAft>
                <a:spcPts val="500"/>
              </a:spcAft>
              <a:buFont typeface="Wingdings" panose="05000000000000000000" pitchFamily="2" charset="2"/>
              <a:buChar char="Ø"/>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riêng của một chất là khối lượng của một đơn vị thể tích chất đó. </a:t>
            </a:r>
          </a:p>
          <a:p>
            <a:pPr marL="285750" indent="-285750">
              <a:lnSpc>
                <a:spcPct val="107000"/>
              </a:lnSpc>
              <a:spcAft>
                <a:spcPts val="500"/>
              </a:spcAft>
              <a:buFont typeface="Wingdings" panose="05000000000000000000" pitchFamily="2" charset="2"/>
              <a:buChar char="Ø"/>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Chênh lệch áp suất giữa hai điểm trong chất lỏng: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p>
          <a:p>
            <a:pPr marL="285750" indent="-285750">
              <a:lnSpc>
                <a:spcPct val="107000"/>
              </a:lnSpc>
              <a:spcAft>
                <a:spcPts val="500"/>
              </a:spcAft>
              <a:buFont typeface="Wingdings" panose="05000000000000000000" pitchFamily="2" charset="2"/>
              <a:buChar char="Ø"/>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Chênh lệch mực chất lỏng giữa hai nhánh của bình thông nhau chứa chất lỏng thường được ứng dụng để đo áp suất.</a:t>
            </a:r>
            <a:endParaRPr lang="en-US" sz="3200">
              <a:effectLst/>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49071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33F671-EE6F-4B86-803D-25AAAD7B34C0}"/>
              </a:ext>
            </a:extLst>
          </p:cNvPr>
          <p:cNvSpPr/>
          <p:nvPr/>
        </p:nvSpPr>
        <p:spPr>
          <a:xfrm>
            <a:off x="721182" y="718933"/>
            <a:ext cx="11073384" cy="1336721"/>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anose="02020603050405020304" pitchFamily="18" charset="0"/>
              <a:cs typeface="Times New Roman" panose="02020603050405020304" pitchFamily="18" charset="0"/>
            </a:endParaRPr>
          </a:p>
        </p:txBody>
      </p:sp>
      <p:grpSp>
        <p:nvGrpSpPr>
          <p:cNvPr id="8" name="Group 56">
            <a:extLst>
              <a:ext uri="{FF2B5EF4-FFF2-40B4-BE49-F238E27FC236}">
                <a16:creationId xmlns:a16="http://schemas.microsoft.com/office/drawing/2014/main" id="{711FC771-894C-4847-ACC1-06DE7C0098A4}"/>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471FDB34-2A15-4139-B94F-6E6D419299ED}"/>
                </a:ext>
              </a:extLst>
            </p:cNvPr>
            <p:cNvSpPr/>
            <p:nvPr/>
          </p:nvSpPr>
          <p:spPr>
            <a:xfrm>
              <a:off x="2193" y="0"/>
              <a:ext cx="2245706" cy="1239104"/>
            </a:xfrm>
            <a:prstGeom prst="roundRect">
              <a:avLst/>
            </a:prstGeom>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ounded Rectangle 4">
              <a:extLst>
                <a:ext uri="{FF2B5EF4-FFF2-40B4-BE49-F238E27FC236}">
                  <a16:creationId xmlns:a16="http://schemas.microsoft.com/office/drawing/2014/main" id="{F46984CC-D66C-4275-B680-B413D0649C7A}"/>
                </a:ext>
              </a:extLst>
            </p:cNvPr>
            <p:cNvSpPr/>
            <p:nvPr/>
          </p:nvSpPr>
          <p:spPr>
            <a:xfrm>
              <a:off x="77334" y="60488"/>
              <a:ext cx="2124730" cy="1118127"/>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anose="02020603050405020304" pitchFamily="18" charset="0"/>
                  <a:cs typeface="Times New Roman" panose="02020603050405020304" pitchFamily="18" charset="0"/>
                </a:rPr>
                <a:t>Khởi động</a:t>
              </a:r>
            </a:p>
          </p:txBody>
        </p:sp>
      </p:grpSp>
      <p:grpSp>
        <p:nvGrpSpPr>
          <p:cNvPr id="2" name="Group 1">
            <a:extLst>
              <a:ext uri="{FF2B5EF4-FFF2-40B4-BE49-F238E27FC236}">
                <a16:creationId xmlns:a16="http://schemas.microsoft.com/office/drawing/2014/main" id="{50A71570-980C-341F-A9C7-7161EEE83A69}"/>
              </a:ext>
            </a:extLst>
          </p:cNvPr>
          <p:cNvGrpSpPr/>
          <p:nvPr/>
        </p:nvGrpSpPr>
        <p:grpSpPr>
          <a:xfrm>
            <a:off x="76791" y="387058"/>
            <a:ext cx="11394027" cy="1754786"/>
            <a:chOff x="406655" y="376641"/>
            <a:chExt cx="11394027" cy="1754786"/>
          </a:xfrm>
        </p:grpSpPr>
        <p:grpSp>
          <p:nvGrpSpPr>
            <p:cNvPr id="21" name="Group 20">
              <a:extLst>
                <a:ext uri="{FF2B5EF4-FFF2-40B4-BE49-F238E27FC236}">
                  <a16:creationId xmlns:a16="http://schemas.microsoft.com/office/drawing/2014/main" id="{731CB9B2-E5CB-4569-90C0-4076F3D20D02}"/>
                </a:ext>
              </a:extLst>
            </p:cNvPr>
            <p:cNvGrpSpPr/>
            <p:nvPr/>
          </p:nvGrpSpPr>
          <p:grpSpPr>
            <a:xfrm>
              <a:off x="406655" y="376641"/>
              <a:ext cx="629053" cy="615878"/>
              <a:chOff x="1971697" y="5029561"/>
              <a:chExt cx="685800" cy="691672"/>
            </a:xfrm>
          </p:grpSpPr>
          <p:sp>
            <p:nvSpPr>
              <p:cNvPr id="18" name="Oval 17">
                <a:extLst>
                  <a:ext uri="{FF2B5EF4-FFF2-40B4-BE49-F238E27FC236}">
                    <a16:creationId xmlns:a16="http://schemas.microsoft.com/office/drawing/2014/main" id="{AD930F08-B6EC-4B30-A5CA-BB0E65C07D3A}"/>
                  </a:ext>
                </a:extLst>
              </p:cNvPr>
              <p:cNvSpPr/>
              <p:nvPr/>
            </p:nvSpPr>
            <p:spPr>
              <a:xfrm>
                <a:off x="1971697" y="5061602"/>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descr="A pair of light bulbs&#10;&#10;Description automatically generated with medium confidence">
                <a:extLst>
                  <a:ext uri="{FF2B5EF4-FFF2-40B4-BE49-F238E27FC236}">
                    <a16:creationId xmlns:a16="http://schemas.microsoft.com/office/drawing/2014/main" id="{36F63716-23A9-4144-8A85-6C5A4C01176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595" b="80665" l="56705" r="89080">
                            <a14:foregroundMark x1="75096" y1="80665" x2="75096" y2="80665"/>
                            <a14:foregroundMark x1="65709" y1="53172" x2="65709" y2="53172"/>
                          </a14:backgroundRemoval>
                        </a14:imgEffect>
                      </a14:imgLayer>
                    </a14:imgProps>
                  </a:ext>
                  <a:ext uri="{28A0092B-C50C-407E-A947-70E740481C1C}">
                    <a14:useLocalDpi xmlns:a14="http://schemas.microsoft.com/office/drawing/2010/main" val="0"/>
                  </a:ext>
                </a:extLst>
              </a:blip>
              <a:srcRect l="52713" t="5967" r="6684" b="17370"/>
              <a:stretch/>
            </p:blipFill>
            <p:spPr>
              <a:xfrm>
                <a:off x="2046964" y="5029561"/>
                <a:ext cx="600097" cy="659631"/>
              </a:xfrm>
              <a:prstGeom prst="rect">
                <a:avLst/>
              </a:prstGeom>
              <a:noFill/>
            </p:spPr>
          </p:pic>
        </p:grpSp>
        <p:sp>
          <p:nvSpPr>
            <p:cNvPr id="15" name="Text Box 29">
              <a:extLst>
                <a:ext uri="{FF2B5EF4-FFF2-40B4-BE49-F238E27FC236}">
                  <a16:creationId xmlns:a16="http://schemas.microsoft.com/office/drawing/2014/main" id="{A0CE2FAB-B96A-EF21-7936-43D209AE9916}"/>
                </a:ext>
              </a:extLst>
            </p:cNvPr>
            <p:cNvSpPr txBox="1">
              <a:spLocks noChangeArrowheads="1"/>
            </p:cNvSpPr>
            <p:nvPr/>
          </p:nvSpPr>
          <p:spPr bwMode="auto">
            <a:xfrm>
              <a:off x="928440" y="693657"/>
              <a:ext cx="10872242" cy="1437770"/>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ctr">
                <a:lnSpc>
                  <a:spcPct val="107000"/>
                </a:lnSpc>
                <a:spcBef>
                  <a:spcPts val="0"/>
                </a:spcBef>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phật Di Lặc tại chùa Vĩnh Tràng (Mỹ Tho, Tiền Giang) là một trong những tượng phật khổng lồ nổi tiếng thế giới. Trong cao 20 m và nặng 250 tấn. Có loại cân nào giúp “cần” bức tượng để có được số liệu trên ?</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grpSp>
      <p:sp>
        <p:nvSpPr>
          <p:cNvPr id="50" name="TextBox 49">
            <a:extLst>
              <a:ext uri="{FF2B5EF4-FFF2-40B4-BE49-F238E27FC236}">
                <a16:creationId xmlns:a16="http://schemas.microsoft.com/office/drawing/2014/main" id="{0B2F5603-9AB7-5271-810A-DE4795934968}"/>
              </a:ext>
            </a:extLst>
          </p:cNvPr>
          <p:cNvSpPr txBox="1"/>
          <p:nvPr/>
        </p:nvSpPr>
        <p:spPr>
          <a:xfrm>
            <a:off x="774716" y="5029200"/>
            <a:ext cx="457200" cy="477054"/>
          </a:xfrm>
          <a:prstGeom prst="rect">
            <a:avLst/>
          </a:prstGeom>
          <a:noFill/>
        </p:spPr>
        <p:txBody>
          <a:bodyPr wrap="square">
            <a:spAutoFit/>
          </a:bodyPr>
          <a:lstStyle/>
          <a:p>
            <a:r>
              <a:rPr lang="en-US" sz="2500">
                <a:solidFill>
                  <a:schemeClr val="bg1"/>
                </a:solidFill>
                <a:latin typeface="Times New Roman" panose="02020603050405020304" pitchFamily="18" charset="0"/>
                <a:cs typeface="Times New Roman" panose="02020603050405020304" pitchFamily="18" charset="0"/>
              </a:rPr>
              <a:t>1</a:t>
            </a:r>
          </a:p>
        </p:txBody>
      </p:sp>
      <p:sp>
        <p:nvSpPr>
          <p:cNvPr id="51" name="TextBox 50">
            <a:extLst>
              <a:ext uri="{FF2B5EF4-FFF2-40B4-BE49-F238E27FC236}">
                <a16:creationId xmlns:a16="http://schemas.microsoft.com/office/drawing/2014/main" id="{ED253199-F776-F553-DAA0-8F6D616CE542}"/>
              </a:ext>
            </a:extLst>
          </p:cNvPr>
          <p:cNvSpPr txBox="1"/>
          <p:nvPr/>
        </p:nvSpPr>
        <p:spPr>
          <a:xfrm>
            <a:off x="2514600" y="4572000"/>
            <a:ext cx="457200" cy="477054"/>
          </a:xfrm>
          <a:prstGeom prst="rect">
            <a:avLst/>
          </a:prstGeom>
          <a:noFill/>
        </p:spPr>
        <p:txBody>
          <a:bodyPr wrap="square">
            <a:spAutoFit/>
          </a:bodyPr>
          <a:lstStyle/>
          <a:p>
            <a:r>
              <a:rPr lang="en-US" sz="2500">
                <a:solidFill>
                  <a:schemeClr val="bg1"/>
                </a:solidFill>
                <a:latin typeface="Times New Roman" panose="02020603050405020304" pitchFamily="18" charset="0"/>
                <a:cs typeface="Times New Roman" panose="02020603050405020304" pitchFamily="18" charset="0"/>
              </a:rPr>
              <a:t>2</a:t>
            </a:r>
          </a:p>
        </p:txBody>
      </p:sp>
      <p:pic>
        <p:nvPicPr>
          <p:cNvPr id="4" name="Picture 3" descr="A picture containing sky, outdoor&#10;&#10;Description automatically generated">
            <a:extLst>
              <a:ext uri="{FF2B5EF4-FFF2-40B4-BE49-F238E27FC236}">
                <a16:creationId xmlns:a16="http://schemas.microsoft.com/office/drawing/2014/main" id="{87CB194E-CACE-1F66-8556-0D5F677D6246}"/>
              </a:ext>
            </a:extLst>
          </p:cNvPr>
          <p:cNvPicPr>
            <a:picLocks noChangeAspect="1"/>
          </p:cNvPicPr>
          <p:nvPr/>
        </p:nvPicPr>
        <p:blipFill rotWithShape="1">
          <a:blip r:embed="rId4">
            <a:extLst>
              <a:ext uri="{28A0092B-C50C-407E-A947-70E740481C1C}">
                <a14:useLocalDpi xmlns:a14="http://schemas.microsoft.com/office/drawing/2010/main" val="0"/>
              </a:ext>
            </a:extLst>
          </a:blip>
          <a:srcRect l="20068" t="1" r="2344" b="20032"/>
          <a:stretch/>
        </p:blipFill>
        <p:spPr>
          <a:xfrm>
            <a:off x="1377672" y="2245193"/>
            <a:ext cx="9470466" cy="4661996"/>
          </a:xfrm>
          <a:prstGeom prst="rect">
            <a:avLst/>
          </a:prstGeom>
          <a:ln>
            <a:noFill/>
          </a:ln>
          <a:effectLst>
            <a:softEdge rad="112500"/>
          </a:effectLst>
        </p:spPr>
      </p:pic>
    </p:spTree>
    <p:extLst>
      <p:ext uri="{BB962C8B-B14F-4D97-AF65-F5344CB8AC3E}">
        <p14:creationId xmlns:p14="http://schemas.microsoft.com/office/powerpoint/2010/main" val="388751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F39FA1E-8A03-EDF2-4282-11AB65482065}"/>
              </a:ext>
            </a:extLst>
          </p:cNvPr>
          <p:cNvSpPr/>
          <p:nvPr/>
        </p:nvSpPr>
        <p:spPr>
          <a:xfrm>
            <a:off x="171448" y="1767232"/>
            <a:ext cx="11849101" cy="4819948"/>
          </a:xfrm>
          <a:prstGeom prst="roundRect">
            <a:avLst/>
          </a:prstGeom>
          <a:solidFill>
            <a:schemeClr val="bg1">
              <a:alpha val="68000"/>
            </a:schemeClr>
          </a:solidFill>
          <a:ln w="38100">
            <a:solidFill>
              <a:srgbClr val="00B0F0"/>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26060">
            <a:extLst>
              <a:ext uri="{FF2B5EF4-FFF2-40B4-BE49-F238E27FC236}">
                <a16:creationId xmlns:a16="http://schemas.microsoft.com/office/drawing/2014/main" id="{8ED66EF1-63E7-F1DA-DA17-3530B29A2176}"/>
              </a:ext>
            </a:extLst>
          </p:cNvPr>
          <p:cNvSpPr>
            <a:spLocks noChangeArrowheads="1"/>
          </p:cNvSpPr>
          <p:nvPr/>
        </p:nvSpPr>
        <p:spPr bwMode="auto">
          <a:xfrm>
            <a:off x="579348" y="270820"/>
            <a:ext cx="3201154"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 Khối lượng riêng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8F452BE-845E-906C-DD9A-2C312B346AE9}"/>
              </a:ext>
            </a:extLst>
          </p:cNvPr>
          <p:cNvSpPr txBox="1"/>
          <p:nvPr/>
        </p:nvSpPr>
        <p:spPr>
          <a:xfrm>
            <a:off x="579348" y="881477"/>
            <a:ext cx="10850652" cy="885755"/>
          </a:xfrm>
          <a:prstGeom prst="rect">
            <a:avLst/>
          </a:prstGeom>
          <a:noFill/>
        </p:spPr>
        <p:txBody>
          <a:bodyPr wrap="square">
            <a:spAutoFit/>
          </a:bodyPr>
          <a:lstStyle/>
          <a:p>
            <a:pPr marR="0" algn="just">
              <a:lnSpc>
                <a:spcPct val="107000"/>
              </a:lnSpc>
              <a:spcBef>
                <a:spcPts val="0"/>
              </a:spcBef>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"cân" một vật khổng lồ hay vật rất nhỏ có thể thực hiện chính xác khi biết khối lượng riêng (hay còn gọi là mật độ khối lượng) và thể tích. </a:t>
            </a:r>
          </a:p>
        </p:txBody>
      </p:sp>
      <p:sp>
        <p:nvSpPr>
          <p:cNvPr id="13" name="TextBox 12">
            <a:extLst>
              <a:ext uri="{FF2B5EF4-FFF2-40B4-BE49-F238E27FC236}">
                <a16:creationId xmlns:a16="http://schemas.microsoft.com/office/drawing/2014/main" id="{1EF0359A-A66E-555F-C1EB-F449BCEFF0AF}"/>
              </a:ext>
            </a:extLst>
          </p:cNvPr>
          <p:cNvSpPr txBox="1"/>
          <p:nvPr/>
        </p:nvSpPr>
        <p:spPr>
          <a:xfrm>
            <a:off x="608624" y="2054783"/>
            <a:ext cx="10974751" cy="4770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R="0" algn="just">
              <a:spcBef>
                <a:spcPts val="0"/>
              </a:spcBef>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riêng của một chất là khối lượng của </a:t>
            </a: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 vị thể tích chất đó</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33C3EF2-F179-ADC9-A3A1-0C240BBB5AFB}"/>
                  </a:ext>
                </a:extLst>
              </p:cNvPr>
              <p:cNvSpPr txBox="1"/>
              <p:nvPr/>
            </p:nvSpPr>
            <p:spPr>
              <a:xfrm>
                <a:off x="2126215" y="3381149"/>
                <a:ext cx="2940241" cy="71025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3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a:rPr lang="en-US" sz="3000" b="0" i="1" smtClean="0">
                            <a:solidFill>
                              <a:srgbClr val="000000"/>
                            </a:solidFill>
                            <a:effectLst/>
                            <a:latin typeface="Cambria Math" panose="02040503050406030204" pitchFamily="18" charset="0"/>
                          </a:rPr>
                          <m:t>𝑚</m:t>
                        </m:r>
                      </m:num>
                      <m:den>
                        <m:r>
                          <a:rPr lang="en-US" sz="3000" b="0" i="1" smtClean="0">
                            <a:solidFill>
                              <a:srgbClr val="000000"/>
                            </a:solidFill>
                            <a:effectLst/>
                            <a:latin typeface="Cambria Math" panose="02040503050406030204" pitchFamily="18" charset="0"/>
                          </a:rPr>
                          <m:t>𝑉</m:t>
                        </m:r>
                      </m:den>
                    </m:f>
                    <m:r>
                      <a:rPr lang="en-US" sz="3000" i="1" smtClean="0">
                        <a:solidFill>
                          <a:srgbClr val="000000"/>
                        </a:solidFill>
                        <a:effectLst/>
                        <a:latin typeface="Cambria Math" panose="02040503050406030204" pitchFamily="18" charset="0"/>
                        <a:ea typeface="Times New Roman" panose="02020603050405020304" pitchFamily="18" charset="0"/>
                      </a:rPr>
                      <m:t> </m:t>
                    </m:r>
                  </m:oMath>
                </a14:m>
                <a:endParaRPr lang="en-US" sz="3000">
                  <a:effectLst/>
                  <a:latin typeface="Times New Roman" panose="02020603050405020304" pitchFamily="18" charset="0"/>
                  <a:ea typeface="游明朝" panose="02020400000000000000" pitchFamily="18" charset="-128"/>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133C3EF2-F179-ADC9-A3A1-0C240BBB5AFB}"/>
                  </a:ext>
                </a:extLst>
              </p:cNvPr>
              <p:cNvSpPr txBox="1">
                <a:spLocks noRot="1" noChangeAspect="1" noMove="1" noResize="1" noEditPoints="1" noAdjustHandles="1" noChangeArrowheads="1" noChangeShapeType="1" noTextEdit="1"/>
              </p:cNvSpPr>
              <p:nvPr/>
            </p:nvSpPr>
            <p:spPr>
              <a:xfrm>
                <a:off x="2126215" y="3381149"/>
                <a:ext cx="2940241" cy="710259"/>
              </a:xfrm>
              <a:prstGeom prst="rect">
                <a:avLst/>
              </a:prstGeom>
              <a:blipFill>
                <a:blip r:embed="rId2"/>
                <a:stretch>
                  <a:fillRect t="-4274" b="-11111"/>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046739DD-3C2C-B4DC-A275-234C88954CB0}"/>
              </a:ext>
            </a:extLst>
          </p:cNvPr>
          <p:cNvSpPr txBox="1"/>
          <p:nvPr/>
        </p:nvSpPr>
        <p:spPr>
          <a:xfrm>
            <a:off x="5708868" y="2920671"/>
            <a:ext cx="4334794" cy="1631216"/>
          </a:xfrm>
          <a:prstGeom prst="rect">
            <a:avLst/>
          </a:prstGeom>
          <a:noFill/>
        </p:spPr>
        <p:txBody>
          <a:bodyPr wrap="square">
            <a:spAutoFit/>
          </a:bodyPr>
          <a:lstStyle/>
          <a:p>
            <a:pPr marL="342900" indent="-342900">
              <a:buFont typeface="Arial" panose="020B0604020202020204" pitchFamily="34" charset="0"/>
              <a:buChar char="•"/>
            </a:pPr>
            <a:r>
              <a:rPr lang="en-US" sz="25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(rô): khối lượng riêng,</a:t>
            </a:r>
          </a:p>
          <a:p>
            <a:pPr marL="342900" indent="-342900">
              <a:buFont typeface="Arial" panose="020B0604020202020204" pitchFamily="34" charset="0"/>
              <a:buChar char="•"/>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 khối lượng </a:t>
            </a:r>
          </a:p>
          <a:p>
            <a:pPr marL="342900" indent="-342900">
              <a:buFont typeface="Arial" panose="020B0604020202020204" pitchFamily="34" charset="0"/>
              <a:buChar char="•"/>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  thể tích.</a:t>
            </a:r>
          </a:p>
          <a:p>
            <a:pPr marL="342900" indent="-342900">
              <a:buFont typeface="Arial" panose="020B0604020202020204" pitchFamily="34" charset="0"/>
              <a:buChar char="•"/>
            </a:pPr>
            <a:r>
              <a:rPr lang="en-US" sz="2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 vị: kg/m</a:t>
            </a:r>
            <a:r>
              <a:rPr lang="en-US" sz="2500" baseline="30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6C8D2CF5-489B-FAB1-BBE1-BD9C01500470}"/>
              </a:ext>
            </a:extLst>
          </p:cNvPr>
          <p:cNvSpPr txBox="1"/>
          <p:nvPr/>
        </p:nvSpPr>
        <p:spPr>
          <a:xfrm>
            <a:off x="1523727" y="5303278"/>
            <a:ext cx="8458473" cy="861774"/>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riêng là một thuộc tính của các chất, có thể đo được qua phép đo khối lượng và thể tích. </a:t>
            </a:r>
          </a:p>
        </p:txBody>
      </p:sp>
    </p:spTree>
    <p:extLst>
      <p:ext uri="{BB962C8B-B14F-4D97-AF65-F5344CB8AC3E}">
        <p14:creationId xmlns:p14="http://schemas.microsoft.com/office/powerpoint/2010/main" val="8307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P spid="22" grpId="0"/>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7A0D0-364A-5B14-C836-875F56A9D96C}"/>
              </a:ext>
            </a:extLst>
          </p:cNvPr>
          <p:cNvPicPr>
            <a:picLocks noChangeAspect="1"/>
          </p:cNvPicPr>
          <p:nvPr/>
        </p:nvPicPr>
        <p:blipFill>
          <a:blip r:embed="rId3"/>
          <a:stretch>
            <a:fillRect/>
          </a:stretch>
        </p:blipFill>
        <p:spPr>
          <a:xfrm>
            <a:off x="139840" y="2197451"/>
            <a:ext cx="11888230" cy="4398147"/>
          </a:xfrm>
          <a:prstGeom prst="rect">
            <a:avLst/>
          </a:prstGeom>
        </p:spPr>
      </p:pic>
      <p:sp>
        <p:nvSpPr>
          <p:cNvPr id="4" name="TextBox 3">
            <a:extLst>
              <a:ext uri="{FF2B5EF4-FFF2-40B4-BE49-F238E27FC236}">
                <a16:creationId xmlns:a16="http://schemas.microsoft.com/office/drawing/2014/main" id="{D553BB9F-DE9D-E4EF-6932-1D2AE16AD527}"/>
              </a:ext>
            </a:extLst>
          </p:cNvPr>
          <p:cNvSpPr txBox="1"/>
          <p:nvPr/>
        </p:nvSpPr>
        <p:spPr>
          <a:xfrm>
            <a:off x="619386" y="2542464"/>
            <a:ext cx="3836363" cy="3554819"/>
          </a:xfrm>
          <a:prstGeom prst="rect">
            <a:avLst/>
          </a:prstGeom>
          <a:noFill/>
        </p:spPr>
        <p:txBody>
          <a:bodyPr wrap="square">
            <a:spAutoFit/>
          </a:bodyPr>
          <a:lstStyle/>
          <a:p>
            <a:pPr algn="just"/>
            <a:r>
              <a:rPr lang="en-US" sz="25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 </a:t>
            </a:r>
          </a:p>
          <a:p>
            <a:pPr algn="just"/>
            <a:r>
              <a:rPr lang="en-US" sz="25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5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 biết một khối lập phương có cạnh dài 10 cm bằng đá hoa cương có khối lượng 2,75 kg, người ta tính được khối lượng của các khối đá dùng để dựng lên các kim tự tháp hùng vĩ ở Ai Cập. </a:t>
            </a:r>
            <a:endParaRPr lang="en-US" sz="2500" i="1">
              <a:latin typeface="Times New Roman" panose="02020603050405020304" pitchFamily="18" charset="0"/>
              <a:cs typeface="Times New Roman" panose="02020603050405020304" pitchFamily="18" charset="0"/>
            </a:endParaRPr>
          </a:p>
        </p:txBody>
      </p:sp>
      <p:sp>
        <p:nvSpPr>
          <p:cNvPr id="8" name="Rectangle 1026060">
            <a:extLst>
              <a:ext uri="{FF2B5EF4-FFF2-40B4-BE49-F238E27FC236}">
                <a16:creationId xmlns:a16="http://schemas.microsoft.com/office/drawing/2014/main" id="{9D26D242-493E-D5A3-8CD1-45037BDB143B}"/>
              </a:ext>
            </a:extLst>
          </p:cNvPr>
          <p:cNvSpPr>
            <a:spLocks noChangeArrowheads="1"/>
          </p:cNvSpPr>
          <p:nvPr/>
        </p:nvSpPr>
        <p:spPr bwMode="auto">
          <a:xfrm>
            <a:off x="381000" y="261292"/>
            <a:ext cx="3001937"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 Khối lượng riêng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7C201AA-419D-4BE0-F6CE-DF7B4CA525E8}"/>
              </a:ext>
            </a:extLst>
          </p:cNvPr>
          <p:cNvSpPr txBox="1"/>
          <p:nvPr/>
        </p:nvSpPr>
        <p:spPr>
          <a:xfrm>
            <a:off x="792756" y="1057306"/>
            <a:ext cx="10553061" cy="8617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khối lượng riêng của một chất giúp ta xác định được khối lượng hoặc thể tích của vật có cùng chất liệu trong trường hợp khó đo trực tiếp.</a:t>
            </a:r>
            <a:endParaRPr lang="en-US" sz="250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54D96588-74C2-5BA5-CCBB-F2638E4A6A82}"/>
              </a:ext>
            </a:extLst>
          </p:cNvPr>
          <p:cNvPicPr>
            <a:picLocks noChangeAspect="1"/>
          </p:cNvPicPr>
          <p:nvPr/>
        </p:nvPicPr>
        <p:blipFill>
          <a:blip r:embed="rId4"/>
          <a:stretch>
            <a:fillRect/>
          </a:stretch>
        </p:blipFill>
        <p:spPr>
          <a:xfrm>
            <a:off x="4648200" y="2443449"/>
            <a:ext cx="7211359" cy="3752850"/>
          </a:xfrm>
          <a:prstGeom prst="rect">
            <a:avLst/>
          </a:prstGeom>
        </p:spPr>
      </p:pic>
      <p:sp>
        <p:nvSpPr>
          <p:cNvPr id="24" name="Callout: Line 23">
            <a:extLst>
              <a:ext uri="{FF2B5EF4-FFF2-40B4-BE49-F238E27FC236}">
                <a16:creationId xmlns:a16="http://schemas.microsoft.com/office/drawing/2014/main" id="{414A0751-3458-CF78-9FB3-D3431326BF5D}"/>
              </a:ext>
            </a:extLst>
          </p:cNvPr>
          <p:cNvSpPr/>
          <p:nvPr/>
        </p:nvSpPr>
        <p:spPr>
          <a:xfrm>
            <a:off x="4876800" y="2659572"/>
            <a:ext cx="1600200" cy="1538856"/>
          </a:xfrm>
          <a:prstGeom prst="borderCallout1">
            <a:avLst>
              <a:gd name="adj1" fmla="val 52083"/>
              <a:gd name="adj2" fmla="val 100397"/>
              <a:gd name="adj3" fmla="val 106667"/>
              <a:gd name="adj4" fmla="val 197381"/>
            </a:avLst>
          </a:prstGeom>
          <a:solidFill>
            <a:schemeClr val="bg1">
              <a:lumMod val="95000"/>
              <a:alpha val="84000"/>
            </a:schemeClr>
          </a:solid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Picture 24" descr="A picture containing floor, indoor, building, tile&#10;&#10;Description automatically generated">
            <a:extLst>
              <a:ext uri="{FF2B5EF4-FFF2-40B4-BE49-F238E27FC236}">
                <a16:creationId xmlns:a16="http://schemas.microsoft.com/office/drawing/2014/main" id="{97D6ABEA-A07E-0E4F-7C6C-9AB61664B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352" y="2659572"/>
            <a:ext cx="1593752" cy="1538856"/>
          </a:xfrm>
          <a:prstGeom prst="rect">
            <a:avLst/>
          </a:prstGeom>
        </p:spPr>
      </p:pic>
    </p:spTree>
    <p:extLst>
      <p:ext uri="{BB962C8B-B14F-4D97-AF65-F5344CB8AC3E}">
        <p14:creationId xmlns:p14="http://schemas.microsoft.com/office/powerpoint/2010/main" val="253474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5452B-64D6-C6D1-1C9F-0AF80774772C}"/>
              </a:ext>
            </a:extLst>
          </p:cNvPr>
          <p:cNvPicPr>
            <a:picLocks noChangeAspect="1"/>
          </p:cNvPicPr>
          <p:nvPr/>
        </p:nvPicPr>
        <p:blipFill>
          <a:blip r:embed="rId2"/>
          <a:stretch>
            <a:fillRect/>
          </a:stretch>
        </p:blipFill>
        <p:spPr>
          <a:xfrm>
            <a:off x="109799" y="1935352"/>
            <a:ext cx="11888230" cy="4519059"/>
          </a:xfrm>
          <a:prstGeom prst="rect">
            <a:avLst/>
          </a:prstGeom>
        </p:spPr>
      </p:pic>
      <p:grpSp>
        <p:nvGrpSpPr>
          <p:cNvPr id="8" name="Group 56">
            <a:extLst>
              <a:ext uri="{FF2B5EF4-FFF2-40B4-BE49-F238E27FC236}">
                <a16:creationId xmlns:a16="http://schemas.microsoft.com/office/drawing/2014/main" id="{4C5C0CED-3EE3-42AC-86D5-E73B980B5EB6}"/>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25AB490D-6995-4741-BC87-24BBBA14984D}"/>
                </a:ext>
              </a:extLst>
            </p:cNvPr>
            <p:cNvSpPr/>
            <p:nvPr/>
          </p:nvSpPr>
          <p:spPr>
            <a:xfrm>
              <a:off x="2193" y="0"/>
              <a:ext cx="2245706" cy="1239104"/>
            </a:xfrm>
            <a:prstGeom prst="roundRect">
              <a:avLst/>
            </a:prstGeom>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10" name="Rounded Rectangle 4">
              <a:extLst>
                <a:ext uri="{FF2B5EF4-FFF2-40B4-BE49-F238E27FC236}">
                  <a16:creationId xmlns:a16="http://schemas.microsoft.com/office/drawing/2014/main" id="{42EF7128-32D8-4009-80AF-FB484A13C754}"/>
                </a:ext>
              </a:extLst>
            </p:cNvPr>
            <p:cNvSpPr/>
            <p:nvPr/>
          </p:nvSpPr>
          <p:spPr>
            <a:xfrm>
              <a:off x="77334" y="60488"/>
              <a:ext cx="2124730" cy="1118127"/>
            </a:xfrm>
            <a:prstGeom prst="rect">
              <a:avLst/>
            </a:prstGeom>
          </p:spPr>
          <p:style>
            <a:lnRef idx="1">
              <a:schemeClr val="accent5"/>
            </a:lnRef>
            <a:fillRef idx="3">
              <a:schemeClr val="accent5"/>
            </a:fillRef>
            <a:effectRef idx="2">
              <a:schemeClr val="accent5"/>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anose="02020603050405020304" pitchFamily="18" charset="0"/>
                  <a:cs typeface="Times New Roman" panose="02020603050405020304" pitchFamily="18" charset="0"/>
                </a:rPr>
                <a:t>Vận dụng</a:t>
              </a:r>
            </a:p>
          </p:txBody>
        </p:sp>
      </p:grpSp>
      <p:sp>
        <p:nvSpPr>
          <p:cNvPr id="12" name="Rectangle: Rounded Corners 11">
            <a:extLst>
              <a:ext uri="{FF2B5EF4-FFF2-40B4-BE49-F238E27FC236}">
                <a16:creationId xmlns:a16="http://schemas.microsoft.com/office/drawing/2014/main" id="{A74AC7BA-482B-42C2-96E3-E915C5B2504F}"/>
              </a:ext>
            </a:extLst>
          </p:cNvPr>
          <p:cNvSpPr/>
          <p:nvPr/>
        </p:nvSpPr>
        <p:spPr>
          <a:xfrm>
            <a:off x="457200" y="762001"/>
            <a:ext cx="11540829" cy="990600"/>
          </a:xfrm>
          <a:prstGeom prst="roundRect">
            <a:avLst>
              <a:gd name="adj" fmla="val 8564"/>
            </a:avLst>
          </a:prstGeom>
          <a:solidFill>
            <a:schemeClr val="accent5">
              <a:lumMod val="20000"/>
              <a:lumOff val="80000"/>
            </a:schemeClr>
          </a:solidFill>
          <a:ln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AC1FF2A9-F176-46DB-8767-3194060D033D}"/>
              </a:ext>
            </a:extLst>
          </p:cNvPr>
          <p:cNvSpPr/>
          <p:nvPr/>
        </p:nvSpPr>
        <p:spPr>
          <a:xfrm>
            <a:off x="188779" y="320506"/>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2AB9CFB-2E6D-4547-9E2B-C8AA0D39AAD2}"/>
              </a:ext>
            </a:extLst>
          </p:cNvPr>
          <p:cNvSpPr txBox="1"/>
          <p:nvPr/>
        </p:nvSpPr>
        <p:spPr>
          <a:xfrm>
            <a:off x="711771" y="790895"/>
            <a:ext cx="11023029" cy="8878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07000"/>
              </a:lnSpc>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 khối lượng của một khối đá hoa cương dạng hình hộp chữ nhật có kích thước 2,0 m x 3,0 m x 1,5 m.</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28" name="Picture 27" descr="Icon&#10;&#10;Description automatically generated">
            <a:extLst>
              <a:ext uri="{FF2B5EF4-FFF2-40B4-BE49-F238E27FC236}">
                <a16:creationId xmlns:a16="http://schemas.microsoft.com/office/drawing/2014/main" id="{2B0703B7-611E-4DC9-A483-B8F8992ED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35" y="403589"/>
            <a:ext cx="887872" cy="887872"/>
          </a:xfrm>
          <a:prstGeom prst="rect">
            <a:avLst/>
          </a:prstGeom>
          <a:ln>
            <a:noFill/>
          </a:ln>
        </p:spPr>
      </p:pic>
      <p:graphicFrame>
        <p:nvGraphicFramePr>
          <p:cNvPr id="18" name="Table 13">
            <a:extLst>
              <a:ext uri="{FF2B5EF4-FFF2-40B4-BE49-F238E27FC236}">
                <a16:creationId xmlns:a16="http://schemas.microsoft.com/office/drawing/2014/main" id="{29043E15-761D-64B2-545A-4CDCE1D702CD}"/>
              </a:ext>
            </a:extLst>
          </p:cNvPr>
          <p:cNvGraphicFramePr>
            <a:graphicFrameLocks noGrp="1"/>
          </p:cNvGraphicFramePr>
          <p:nvPr>
            <p:extLst>
              <p:ext uri="{D42A27DB-BD31-4B8C-83A1-F6EECF244321}">
                <p14:modId xmlns:p14="http://schemas.microsoft.com/office/powerpoint/2010/main" val="93085357"/>
              </p:ext>
            </p:extLst>
          </p:nvPr>
        </p:nvGraphicFramePr>
        <p:xfrm>
          <a:off x="7931399" y="2467777"/>
          <a:ext cx="3733800" cy="3120966"/>
        </p:xfrm>
        <a:graphic>
          <a:graphicData uri="http://schemas.openxmlformats.org/drawingml/2006/table">
            <a:tbl>
              <a:tblPr firstRow="1" bandRow="1">
                <a:tableStyleId>{7DF18680-E054-41AD-8BC1-D1AEF772440D}</a:tableStyleId>
              </a:tblPr>
              <a:tblGrid>
                <a:gridCol w="2069872">
                  <a:extLst>
                    <a:ext uri="{9D8B030D-6E8A-4147-A177-3AD203B41FA5}">
                      <a16:colId xmlns:a16="http://schemas.microsoft.com/office/drawing/2014/main" val="397702833"/>
                    </a:ext>
                  </a:extLst>
                </a:gridCol>
                <a:gridCol w="1663928">
                  <a:extLst>
                    <a:ext uri="{9D8B030D-6E8A-4147-A177-3AD203B41FA5}">
                      <a16:colId xmlns:a16="http://schemas.microsoft.com/office/drawing/2014/main" val="2741692590"/>
                    </a:ext>
                  </a:extLst>
                </a:gridCol>
              </a:tblGrid>
              <a:tr h="746666">
                <a:tc>
                  <a:txBody>
                    <a:bodyPr/>
                    <a:lstStyle/>
                    <a:p>
                      <a:pPr marL="0" marR="0" lvl="0" indent="0" algn="ctr" defTabSz="914400" rtl="0" eaLnBrk="1" fontAlgn="auto" latinLnBrk="0" hangingPunct="1">
                        <a:lnSpc>
                          <a:spcPts val="2300"/>
                        </a:lnSpc>
                        <a:spcBef>
                          <a:spcPts val="600"/>
                        </a:spcBef>
                        <a:spcAft>
                          <a:spcPts val="600"/>
                        </a:spcAft>
                        <a:buClrTx/>
                        <a:buSzTx/>
                        <a:buFontTx/>
                        <a:buNone/>
                        <a:tabLst/>
                        <a:defRPr/>
                      </a:pPr>
                      <a:r>
                        <a:rPr lang="en-US" sz="2000"/>
                        <a:t>Chất </a:t>
                      </a:r>
                      <a:endParaRPr lang="en-US" sz="200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sym typeface="Symbol" panose="05050102010706020507" pitchFamily="18" charset="2"/>
                        </a:rPr>
                        <a:t> </a:t>
                      </a:r>
                      <a:r>
                        <a:rPr lang="en-US" sz="2000"/>
                        <a:t>(kg/m</a:t>
                      </a:r>
                      <a:r>
                        <a:rPr lang="en-US" sz="2000" baseline="30000"/>
                        <a:t>3</a:t>
                      </a:r>
                      <a:r>
                        <a:rPr lang="en-US" sz="2000"/>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r h="474860">
                <a:tc>
                  <a:txBody>
                    <a:bodyPr/>
                    <a:lstStyle/>
                    <a:p>
                      <a:pPr algn="ctr">
                        <a:lnSpc>
                          <a:spcPts val="2300"/>
                        </a:lnSpc>
                        <a:spcBef>
                          <a:spcPts val="600"/>
                        </a:spcBef>
                        <a:spcAft>
                          <a:spcPts val="600"/>
                        </a:spcAft>
                      </a:pPr>
                      <a:r>
                        <a:rPr lang="en-US" sz="2000"/>
                        <a:t>Không khí</a:t>
                      </a:r>
                      <a:endParaRPr lang="en-US" sz="2000">
                        <a:latin typeface="Arial" panose="020B0604020202020204" pitchFamily="34" charset="0"/>
                        <a:cs typeface="Arial" panose="020B0604020202020204" pitchFamily="34" charset="0"/>
                      </a:endParaRPr>
                    </a:p>
                  </a:txBody>
                  <a:tcPr/>
                </a:tc>
                <a:tc>
                  <a:txBody>
                    <a:bodyPr/>
                    <a:lstStyle/>
                    <a:p>
                      <a:pPr algn="ctr">
                        <a:lnSpc>
                          <a:spcPts val="2300"/>
                        </a:lnSpc>
                        <a:spcBef>
                          <a:spcPts val="600"/>
                        </a:spcBef>
                        <a:spcAft>
                          <a:spcPts val="600"/>
                        </a:spcAft>
                      </a:pPr>
                      <a:r>
                        <a:rPr lang="en-US" sz="2000"/>
                        <a:t>1,29</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0734960"/>
                  </a:ext>
                </a:extLst>
              </a:tr>
              <a:tr h="474860">
                <a:tc>
                  <a:txBody>
                    <a:bodyPr/>
                    <a:lstStyle/>
                    <a:p>
                      <a:pPr algn="ctr">
                        <a:lnSpc>
                          <a:spcPts val="2300"/>
                        </a:lnSpc>
                        <a:spcBef>
                          <a:spcPts val="600"/>
                        </a:spcBef>
                        <a:spcAft>
                          <a:spcPts val="600"/>
                        </a:spcAft>
                      </a:pPr>
                      <a:r>
                        <a:rPr lang="en-US" sz="2000"/>
                        <a:t>Oxygen</a:t>
                      </a:r>
                      <a:endParaRPr lang="en-US" sz="2000">
                        <a:latin typeface="Arial" panose="020B0604020202020204" pitchFamily="34" charset="0"/>
                        <a:cs typeface="Arial" panose="020B0604020202020204" pitchFamily="34" charset="0"/>
                      </a:endParaRPr>
                    </a:p>
                  </a:txBody>
                  <a:tcPr/>
                </a:tc>
                <a:tc>
                  <a:txBody>
                    <a:bodyPr/>
                    <a:lstStyle/>
                    <a:p>
                      <a:pPr algn="ctr">
                        <a:lnSpc>
                          <a:spcPts val="2300"/>
                        </a:lnSpc>
                        <a:spcBef>
                          <a:spcPts val="600"/>
                        </a:spcBef>
                        <a:spcAft>
                          <a:spcPts val="600"/>
                        </a:spcAft>
                      </a:pPr>
                      <a:r>
                        <a:rPr lang="en-US" sz="2000"/>
                        <a:t>1,43</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03968110"/>
                  </a:ext>
                </a:extLst>
              </a:tr>
              <a:tr h="474860">
                <a:tc>
                  <a:txBody>
                    <a:bodyPr/>
                    <a:lstStyle/>
                    <a:p>
                      <a:pPr algn="ctr">
                        <a:lnSpc>
                          <a:spcPts val="2300"/>
                        </a:lnSpc>
                        <a:spcBef>
                          <a:spcPts val="600"/>
                        </a:spcBef>
                        <a:spcAft>
                          <a:spcPts val="600"/>
                        </a:spcAft>
                      </a:pPr>
                      <a:r>
                        <a:rPr lang="en-US" sz="2000"/>
                        <a:t>Nước</a:t>
                      </a:r>
                      <a:endParaRPr lang="en-US" sz="2000">
                        <a:latin typeface="Arial" panose="020B0604020202020204" pitchFamily="34" charset="0"/>
                        <a:cs typeface="Arial" panose="020B0604020202020204" pitchFamily="34" charset="0"/>
                      </a:endParaRPr>
                    </a:p>
                  </a:txBody>
                  <a:tcPr/>
                </a:tc>
                <a:tc>
                  <a:txBody>
                    <a:bodyPr/>
                    <a:lstStyle/>
                    <a:p>
                      <a:pPr algn="ctr">
                        <a:lnSpc>
                          <a:spcPts val="2300"/>
                        </a:lnSpc>
                        <a:spcBef>
                          <a:spcPts val="600"/>
                        </a:spcBef>
                        <a:spcAft>
                          <a:spcPts val="600"/>
                        </a:spcAft>
                      </a:pPr>
                      <a:r>
                        <a:rPr lang="en-US" sz="2000"/>
                        <a:t>1 000</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459681"/>
                  </a:ext>
                </a:extLst>
              </a:tr>
              <a:tr h="474860">
                <a:tc>
                  <a:txBody>
                    <a:bodyPr/>
                    <a:lstStyle/>
                    <a:p>
                      <a:pPr algn="ctr">
                        <a:lnSpc>
                          <a:spcPts val="2300"/>
                        </a:lnSpc>
                        <a:spcBef>
                          <a:spcPts val="600"/>
                        </a:spcBef>
                        <a:spcAft>
                          <a:spcPts val="600"/>
                        </a:spcAft>
                      </a:pPr>
                      <a:r>
                        <a:rPr lang="en-US" sz="2000">
                          <a:solidFill>
                            <a:srgbClr val="FF0000"/>
                          </a:solidFill>
                        </a:rPr>
                        <a:t>Đá hoa cương</a:t>
                      </a:r>
                      <a:endParaRPr lang="en-US" sz="2000">
                        <a:solidFill>
                          <a:srgbClr val="FF0000"/>
                        </a:solidFill>
                        <a:latin typeface="Arial" panose="020B0604020202020204" pitchFamily="34" charset="0"/>
                        <a:cs typeface="Arial" panose="020B0604020202020204" pitchFamily="34" charset="0"/>
                      </a:endParaRPr>
                    </a:p>
                  </a:txBody>
                  <a:tcPr/>
                </a:tc>
                <a:tc>
                  <a:txBody>
                    <a:bodyPr/>
                    <a:lstStyle/>
                    <a:p>
                      <a:pPr algn="ctr">
                        <a:lnSpc>
                          <a:spcPts val="2300"/>
                        </a:lnSpc>
                        <a:spcBef>
                          <a:spcPts val="600"/>
                        </a:spcBef>
                        <a:spcAft>
                          <a:spcPts val="600"/>
                        </a:spcAft>
                      </a:pPr>
                      <a:r>
                        <a:rPr lang="en-US" sz="2000">
                          <a:solidFill>
                            <a:srgbClr val="FF0000"/>
                          </a:solidFill>
                        </a:rPr>
                        <a:t>2 750</a:t>
                      </a:r>
                      <a:endParaRPr lang="en-US" sz="200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504639"/>
                  </a:ext>
                </a:extLst>
              </a:tr>
              <a:tr h="474860">
                <a:tc>
                  <a:txBody>
                    <a:bodyPr/>
                    <a:lstStyle/>
                    <a:p>
                      <a:pPr algn="ctr">
                        <a:lnSpc>
                          <a:spcPts val="2300"/>
                        </a:lnSpc>
                        <a:spcBef>
                          <a:spcPts val="600"/>
                        </a:spcBef>
                        <a:spcAft>
                          <a:spcPts val="600"/>
                        </a:spcAft>
                      </a:pPr>
                      <a:r>
                        <a:rPr lang="en-US" sz="2000"/>
                        <a:t>Đồng</a:t>
                      </a:r>
                      <a:endParaRPr lang="en-US" sz="2000">
                        <a:latin typeface="Arial" panose="020B0604020202020204" pitchFamily="34" charset="0"/>
                        <a:cs typeface="Arial" panose="020B0604020202020204" pitchFamily="34" charset="0"/>
                      </a:endParaRPr>
                    </a:p>
                  </a:txBody>
                  <a:tcPr/>
                </a:tc>
                <a:tc>
                  <a:txBody>
                    <a:bodyPr/>
                    <a:lstStyle/>
                    <a:p>
                      <a:pPr algn="ctr">
                        <a:lnSpc>
                          <a:spcPts val="2300"/>
                        </a:lnSpc>
                        <a:spcBef>
                          <a:spcPts val="600"/>
                        </a:spcBef>
                        <a:spcAft>
                          <a:spcPts val="600"/>
                        </a:spcAft>
                      </a:pPr>
                      <a:r>
                        <a:rPr lang="en-US" sz="2000"/>
                        <a:t>8 900</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34872724"/>
                  </a:ext>
                </a:extLst>
              </a:tr>
            </a:tbl>
          </a:graphicData>
        </a:graphic>
      </p:graphicFrame>
      <p:pic>
        <p:nvPicPr>
          <p:cNvPr id="19" name="Picture 18" descr="A picture containing floor, indoor, building, tile&#10;&#10;Description automatically generated">
            <a:extLst>
              <a:ext uri="{FF2B5EF4-FFF2-40B4-BE49-F238E27FC236}">
                <a16:creationId xmlns:a16="http://schemas.microsoft.com/office/drawing/2014/main" id="{EC1E8719-D6AF-ACB5-B3A0-554AEA93E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11" y="2538605"/>
            <a:ext cx="3430721" cy="3312552"/>
          </a:xfrm>
          <a:prstGeom prst="rect">
            <a:avLst/>
          </a:prstGeom>
          <a:ln>
            <a:noFill/>
          </a:ln>
          <a:effectLst>
            <a:softEdge rad="112500"/>
          </a:effectLst>
        </p:spPr>
      </p:pic>
      <p:sp>
        <p:nvSpPr>
          <p:cNvPr id="7" name="Cube 6">
            <a:extLst>
              <a:ext uri="{FF2B5EF4-FFF2-40B4-BE49-F238E27FC236}">
                <a16:creationId xmlns:a16="http://schemas.microsoft.com/office/drawing/2014/main" id="{E3FEB063-C0A8-FD48-2E15-85879975AB37}"/>
              </a:ext>
            </a:extLst>
          </p:cNvPr>
          <p:cNvSpPr/>
          <p:nvPr/>
        </p:nvSpPr>
        <p:spPr>
          <a:xfrm>
            <a:off x="4012302" y="2786031"/>
            <a:ext cx="3620679" cy="2817699"/>
          </a:xfrm>
          <a:prstGeom prst="cube">
            <a:avLst>
              <a:gd name="adj" fmla="val 31511"/>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88D0428-A7E3-21E3-DBC2-20005A46B276}"/>
              </a:ext>
            </a:extLst>
          </p:cNvPr>
          <p:cNvSpPr txBox="1"/>
          <p:nvPr/>
        </p:nvSpPr>
        <p:spPr>
          <a:xfrm rot="16200000">
            <a:off x="3706638" y="4264094"/>
            <a:ext cx="990600" cy="477054"/>
          </a:xfrm>
          <a:prstGeom prst="rect">
            <a:avLst/>
          </a:prstGeom>
          <a:noFill/>
        </p:spPr>
        <p:txBody>
          <a:bodyPr wrap="square">
            <a:spAutoFit/>
          </a:bodyPr>
          <a:lstStyle/>
          <a:p>
            <a:r>
              <a:rPr lang="en-US" sz="25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2 m </a:t>
            </a:r>
            <a:endParaRPr lang="en-US" sz="2500">
              <a:solidFill>
                <a:srgbClr val="FFFF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65F56D3-45C7-647D-B351-D9DD48CEA86D}"/>
              </a:ext>
            </a:extLst>
          </p:cNvPr>
          <p:cNvSpPr txBox="1"/>
          <p:nvPr/>
        </p:nvSpPr>
        <p:spPr>
          <a:xfrm>
            <a:off x="5045979" y="3283732"/>
            <a:ext cx="990600" cy="477054"/>
          </a:xfrm>
          <a:prstGeom prst="rect">
            <a:avLst/>
          </a:prstGeom>
          <a:noFill/>
        </p:spPr>
        <p:txBody>
          <a:bodyPr wrap="square">
            <a:spAutoFit/>
          </a:bodyPr>
          <a:lstStyle/>
          <a:p>
            <a:r>
              <a:rPr lang="en-US" sz="25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3 m </a:t>
            </a:r>
            <a:endParaRPr lang="en-US" sz="2500">
              <a:solidFill>
                <a:srgbClr val="FFFF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1012613-C8B7-DD7F-12B5-5FEF13263A54}"/>
              </a:ext>
            </a:extLst>
          </p:cNvPr>
          <p:cNvSpPr txBox="1"/>
          <p:nvPr/>
        </p:nvSpPr>
        <p:spPr>
          <a:xfrm rot="18867108">
            <a:off x="6319966" y="2851431"/>
            <a:ext cx="1371600" cy="477054"/>
          </a:xfrm>
          <a:prstGeom prst="rect">
            <a:avLst/>
          </a:prstGeom>
          <a:noFill/>
        </p:spPr>
        <p:txBody>
          <a:bodyPr wrap="square">
            <a:spAutoFit/>
          </a:bodyPr>
          <a:lstStyle/>
          <a:p>
            <a:r>
              <a:rPr lang="en-US" sz="25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1,5 m </a:t>
            </a:r>
            <a:endParaRPr lang="en-US" sz="2500">
              <a:solidFill>
                <a:srgbClr val="FFFF00"/>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74310EB-5FD1-96A7-7D46-72B8B36C5455}"/>
              </a:ext>
            </a:extLst>
          </p:cNvPr>
          <p:cNvCxnSpPr>
            <a:cxnSpLocks/>
          </p:cNvCxnSpPr>
          <p:nvPr/>
        </p:nvCxnSpPr>
        <p:spPr>
          <a:xfrm flipV="1">
            <a:off x="2819400" y="3112017"/>
            <a:ext cx="1169576" cy="12975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E8DB52-914D-DAFA-4ABA-E718DF3AC42F}"/>
              </a:ext>
            </a:extLst>
          </p:cNvPr>
          <p:cNvCxnSpPr>
            <a:cxnSpLocks/>
          </p:cNvCxnSpPr>
          <p:nvPr/>
        </p:nvCxnSpPr>
        <p:spPr>
          <a:xfrm flipV="1">
            <a:off x="3201363" y="4911701"/>
            <a:ext cx="862636" cy="862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24"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18F20-5451-F58C-104C-C2626E3C392A}"/>
              </a:ext>
            </a:extLst>
          </p:cNvPr>
          <p:cNvPicPr>
            <a:picLocks noChangeAspect="1"/>
          </p:cNvPicPr>
          <p:nvPr/>
        </p:nvPicPr>
        <p:blipFill>
          <a:blip r:embed="rId2"/>
          <a:stretch>
            <a:fillRect/>
          </a:stretch>
        </p:blipFill>
        <p:spPr>
          <a:xfrm>
            <a:off x="151885" y="2646538"/>
            <a:ext cx="11888230" cy="4157425"/>
          </a:xfrm>
          <a:prstGeom prst="rect">
            <a:avLst/>
          </a:prstGeom>
        </p:spPr>
      </p:pic>
      <p:sp>
        <p:nvSpPr>
          <p:cNvPr id="6" name="Rectangle 1026060">
            <a:extLst>
              <a:ext uri="{FF2B5EF4-FFF2-40B4-BE49-F238E27FC236}">
                <a16:creationId xmlns:a16="http://schemas.microsoft.com/office/drawing/2014/main" id="{8528DBD5-868E-F4F2-49CE-7B506775F6CD}"/>
              </a:ext>
            </a:extLst>
          </p:cNvPr>
          <p:cNvSpPr>
            <a:spLocks noChangeArrowheads="1"/>
          </p:cNvSpPr>
          <p:nvPr/>
        </p:nvSpPr>
        <p:spPr bwMode="auto">
          <a:xfrm>
            <a:off x="381000" y="200901"/>
            <a:ext cx="1804807"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9C05C7D-F225-32B9-8ED8-23BFB4112125}"/>
              </a:ext>
            </a:extLst>
          </p:cNvPr>
          <p:cNvSpPr txBox="1"/>
          <p:nvPr/>
        </p:nvSpPr>
        <p:spPr>
          <a:xfrm>
            <a:off x="630081" y="1885691"/>
            <a:ext cx="10799920" cy="474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 suất đặc trưng cho tác dụng của áp lực lên mỗi đơn vị diện tích bị ép. </a:t>
            </a:r>
          </a:p>
        </p:txBody>
      </p:sp>
      <p:sp>
        <p:nvSpPr>
          <p:cNvPr id="14" name="TextBox 13">
            <a:extLst>
              <a:ext uri="{FF2B5EF4-FFF2-40B4-BE49-F238E27FC236}">
                <a16:creationId xmlns:a16="http://schemas.microsoft.com/office/drawing/2014/main" id="{A67A5704-A464-E23F-4222-EAAFAEF58D6A}"/>
              </a:ext>
            </a:extLst>
          </p:cNvPr>
          <p:cNvSpPr txBox="1"/>
          <p:nvPr/>
        </p:nvSpPr>
        <p:spPr>
          <a:xfrm>
            <a:off x="1115140" y="5122871"/>
            <a:ext cx="10314860" cy="1446550"/>
          </a:xfrm>
          <a:prstGeom prst="rect">
            <a:avLst/>
          </a:prstGeom>
          <a:noFill/>
        </p:spPr>
        <p:txBody>
          <a:bodyPr wrap="square">
            <a:spAutoFit/>
          </a:bodyPr>
          <a:lstStyle/>
          <a:p>
            <a:pPr marL="342900" marR="0" indent="-342900">
              <a:spcBef>
                <a:spcPts val="0"/>
              </a:spcBef>
              <a:buFont typeface="Wingdings" panose="05000000000000000000" pitchFamily="2" charset="2"/>
              <a:buChar char="v"/>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 nghiệm dùng các vật giống nhau đặt vào khay đựng bột mịn, độ lún của bột cho biết tác dụng của áp lực bởi các vật lên bột.</a:t>
            </a:r>
            <a:endParaRPr lang="en-US" sz="2200">
              <a:effectLst/>
              <a:latin typeface="Times New Roman" panose="02020603050405020304" pitchFamily="18" charset="0"/>
              <a:ea typeface="游明朝" panose="02020400000000000000" pitchFamily="18" charset="-128"/>
              <a:cs typeface="Times New Roman" panose="02020603050405020304" pitchFamily="18" charset="0"/>
            </a:endParaRPr>
          </a:p>
          <a:p>
            <a:pPr marL="342900" marR="0" indent="-342900">
              <a:spcBef>
                <a:spcPts val="0"/>
              </a:spcBef>
              <a:buFont typeface="Wingdings" panose="05000000000000000000" pitchFamily="2" charset="2"/>
              <a:buChar char="v"/>
            </a:pPr>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độ lún của bột trong các trường hợp, chỉ ra mối liên hệ giữa áp suất với áp lực và diện tích bị ép.</a:t>
            </a:r>
            <a:endParaRPr lang="en-US" sz="2200">
              <a:effectLst/>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13" name="Picture 12" descr="Text&#10;&#10;Description automatically generated">
            <a:extLst>
              <a:ext uri="{FF2B5EF4-FFF2-40B4-BE49-F238E27FC236}">
                <a16:creationId xmlns:a16="http://schemas.microsoft.com/office/drawing/2014/main" id="{64AECF2C-56A0-2035-0251-6768981B54C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445" t="29092" b="29259"/>
          <a:stretch/>
        </p:blipFill>
        <p:spPr>
          <a:xfrm>
            <a:off x="2936754" y="2739403"/>
            <a:ext cx="6186572" cy="2408049"/>
          </a:xfrm>
          <a:prstGeom prst="rect">
            <a:avLst/>
          </a:prstGeom>
          <a:ln>
            <a:noFill/>
          </a:ln>
          <a:effectLst>
            <a:softEdge rad="112500"/>
          </a:effectLst>
        </p:spPr>
      </p:pic>
      <p:sp>
        <p:nvSpPr>
          <p:cNvPr id="15" name="TextBox 14">
            <a:extLst>
              <a:ext uri="{FF2B5EF4-FFF2-40B4-BE49-F238E27FC236}">
                <a16:creationId xmlns:a16="http://schemas.microsoft.com/office/drawing/2014/main" id="{B4DF0617-1C2C-E9AC-590E-C2402B16F19D}"/>
              </a:ext>
            </a:extLst>
          </p:cNvPr>
          <p:cNvSpPr txBox="1"/>
          <p:nvPr/>
        </p:nvSpPr>
        <p:spPr>
          <a:xfrm>
            <a:off x="630080" y="987272"/>
            <a:ext cx="10799920" cy="8878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đứng trên sân, bàn chân của ta tác dụng áp lực (lực ép vuông góc) lên sàn. Lực này tác dụng lên mọi điểm thuộc diện tích bị ép giữa bàn chân và mặt sàn.</a:t>
            </a:r>
          </a:p>
        </p:txBody>
      </p:sp>
    </p:spTree>
    <p:extLst>
      <p:ext uri="{BB962C8B-B14F-4D97-AF65-F5344CB8AC3E}">
        <p14:creationId xmlns:p14="http://schemas.microsoft.com/office/powerpoint/2010/main" val="19950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970E97-FCA5-96D3-C871-A071F9EE56E1}"/>
              </a:ext>
            </a:extLst>
          </p:cNvPr>
          <p:cNvPicPr>
            <a:picLocks noChangeAspect="1"/>
          </p:cNvPicPr>
          <p:nvPr/>
        </p:nvPicPr>
        <p:blipFill>
          <a:blip r:embed="rId2"/>
          <a:stretch>
            <a:fillRect/>
          </a:stretch>
        </p:blipFill>
        <p:spPr>
          <a:xfrm>
            <a:off x="215900" y="799688"/>
            <a:ext cx="11888230" cy="5847600"/>
          </a:xfrm>
          <a:prstGeom prst="rect">
            <a:avLst/>
          </a:prstGeom>
        </p:spPr>
      </p:pic>
      <p:sp>
        <p:nvSpPr>
          <p:cNvPr id="6" name="Rectangle 1026060">
            <a:extLst>
              <a:ext uri="{FF2B5EF4-FFF2-40B4-BE49-F238E27FC236}">
                <a16:creationId xmlns:a16="http://schemas.microsoft.com/office/drawing/2014/main" id="{8528DBD5-868E-F4F2-49CE-7B506775F6CD}"/>
              </a:ext>
            </a:extLst>
          </p:cNvPr>
          <p:cNvSpPr>
            <a:spLocks noChangeArrowheads="1"/>
          </p:cNvSpPr>
          <p:nvPr/>
        </p:nvSpPr>
        <p:spPr bwMode="auto">
          <a:xfrm>
            <a:off x="457200" y="210712"/>
            <a:ext cx="1808074"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9C05C7D-F225-32B9-8ED8-23BFB4112125}"/>
              </a:ext>
            </a:extLst>
          </p:cNvPr>
          <p:cNvSpPr txBox="1"/>
          <p:nvPr/>
        </p:nvSpPr>
        <p:spPr>
          <a:xfrm>
            <a:off x="6307796" y="1407943"/>
            <a:ext cx="5548228" cy="1063689"/>
          </a:xfrm>
          <a:prstGeom prst="rect">
            <a:avLst/>
          </a:prstGeom>
          <a:noFill/>
        </p:spPr>
        <p:txBody>
          <a:bodyPr wrap="square">
            <a:spAutoFit/>
          </a:bodyPr>
          <a:lstStyle/>
          <a:p>
            <a:pPr marR="0">
              <a:lnSpc>
                <a:spcPct val="107000"/>
              </a:lnSpc>
              <a:spcBef>
                <a:spcPts val="0"/>
              </a:spcBef>
              <a:spcAft>
                <a:spcPts val="500"/>
              </a:spcAft>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mô tả thí nghiệm dùng các vật giống nhau đặt vào khay đựng bột mịn, độ lún của bột cho biết tác dụng của áp lực bởi các vật lên bột.</a:t>
            </a:r>
            <a:endParaRPr lang="en-US" sz="2000" i="1">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id="{4F6B9760-49A5-38EC-8318-961C32DDFA88}"/>
              </a:ext>
            </a:extLst>
          </p:cNvPr>
          <p:cNvSpPr txBox="1"/>
          <p:nvPr/>
        </p:nvSpPr>
        <p:spPr>
          <a:xfrm>
            <a:off x="990600" y="3034742"/>
            <a:ext cx="9829800" cy="894860"/>
          </a:xfrm>
          <a:prstGeom prst="rect">
            <a:avLst/>
          </a:prstGeom>
          <a:solidFill>
            <a:schemeClr val="accent5">
              <a:lumMod val="60000"/>
              <a:lumOff val="40000"/>
            </a:schemeClr>
          </a:solidFill>
        </p:spPr>
        <p:txBody>
          <a:bodyPr wrap="square">
            <a:spAutoFit/>
          </a:bodyPr>
          <a:lstStyle/>
          <a:p>
            <a:pPr marR="0" algn="ctr">
              <a:lnSpc>
                <a:spcPct val="107000"/>
              </a:lnSpc>
              <a:spcBef>
                <a:spcPts val="0"/>
              </a:spcBef>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 một áp lực nhất định, diện tích bị ép càng lớn thì tác dụng của áp lực lên diện tích đó càng nhỏ, hay áp suất càng nhỏ. </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7B8182C-691C-F008-C6F6-6F47EDC23C4C}"/>
                  </a:ext>
                </a:extLst>
              </p:cNvPr>
              <p:cNvSpPr txBox="1"/>
              <p:nvPr/>
            </p:nvSpPr>
            <p:spPr>
              <a:xfrm>
                <a:off x="2255442" y="4331913"/>
                <a:ext cx="2667000" cy="8270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3000" i="1" smtClean="0">
                            <a:solidFill>
                              <a:srgbClr val="000000"/>
                            </a:solidFill>
                            <a:effectLst/>
                            <a:latin typeface="Cambria Math" panose="02040503050406030204" pitchFamily="18" charset="0"/>
                          </a:rPr>
                        </m:ctrlPr>
                      </m:fPr>
                      <m:num>
                        <m:r>
                          <m:rPr>
                            <m:nor/>
                          </m:rPr>
                          <a:rPr lang="en-US" sz="3000" b="0" i="0" smtClean="0">
                            <a:solidFill>
                              <a:srgbClr val="000000"/>
                            </a:solidFill>
                            <a:effectLst/>
                            <a:latin typeface="Times New Roman" panose="02020603050405020304" pitchFamily="18" charset="0"/>
                            <a:cs typeface="Times New Roman" panose="02020603050405020304" pitchFamily="18" charset="0"/>
                          </a:rPr>
                          <m:t>F</m:t>
                        </m:r>
                      </m:num>
                      <m:den>
                        <m:r>
                          <m:rPr>
                            <m:nor/>
                          </m:rPr>
                          <a:rPr lang="en-US" sz="3000" b="0" i="0" smtClean="0">
                            <a:solidFill>
                              <a:srgbClr val="000000"/>
                            </a:solidFill>
                            <a:effectLst/>
                            <a:latin typeface="Times New Roman" panose="02020603050405020304" pitchFamily="18" charset="0"/>
                            <a:cs typeface="Times New Roman" panose="02020603050405020304" pitchFamily="18" charset="0"/>
                          </a:rPr>
                          <m:t>S</m:t>
                        </m:r>
                      </m:den>
                    </m:f>
                    <m:r>
                      <m:rPr>
                        <m:nor/>
                      </m:rPr>
                      <a:rPr lang="en-US" sz="3000" i="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 </m:t>
                    </m:r>
                  </m:oMath>
                </a14:m>
                <a:endParaRPr lang="en-US" sz="3000" dirty="0">
                  <a:effectLst/>
                  <a:latin typeface="Times New Roman" panose="02020603050405020304" pitchFamily="18" charset="0"/>
                  <a:ea typeface="游明朝" panose="02020400000000000000" pitchFamily="18" charset="-128"/>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17B8182C-691C-F008-C6F6-6F47EDC23C4C}"/>
                  </a:ext>
                </a:extLst>
              </p:cNvPr>
              <p:cNvSpPr txBox="1">
                <a:spLocks noRot="1" noChangeAspect="1" noMove="1" noResize="1" noEditPoints="1" noAdjustHandles="1" noChangeArrowheads="1" noChangeShapeType="1" noTextEdit="1"/>
              </p:cNvSpPr>
              <p:nvPr/>
            </p:nvSpPr>
            <p:spPr>
              <a:xfrm>
                <a:off x="2255442" y="4331913"/>
                <a:ext cx="2667000" cy="827086"/>
              </a:xfrm>
              <a:prstGeom prst="rect">
                <a:avLst/>
              </a:prstGeom>
              <a:blipFill>
                <a:blip r:embed="rId3"/>
                <a:stretch>
                  <a:fillRect b="-882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EFFC365-669A-3814-5C4D-D5D375A683D2}"/>
              </a:ext>
            </a:extLst>
          </p:cNvPr>
          <p:cNvSpPr txBox="1"/>
          <p:nvPr/>
        </p:nvSpPr>
        <p:spPr>
          <a:xfrm>
            <a:off x="5167836" y="4198384"/>
            <a:ext cx="6127530" cy="1015663"/>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t>
            </a:r>
          </a:p>
          <a:p>
            <a:pPr marL="342900" indent="-342900">
              <a:buFont typeface="Arial" panose="020B0604020202020204" pitchFamily="34" charset="0"/>
              <a:buChar char="•"/>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t>
            </a:r>
            <a:r>
              <a:rPr lang="en-US" sz="20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Pa = 1 N/m</a:t>
            </a:r>
            <a:r>
              <a:rPr lang="en-US" sz="20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1E44B87A-F928-7CC3-6F89-BFBA9AB720E3}"/>
              </a:ext>
            </a:extLst>
          </p:cNvPr>
          <p:cNvSpPr txBox="1"/>
          <p:nvPr/>
        </p:nvSpPr>
        <p:spPr>
          <a:xfrm>
            <a:off x="1961647" y="5552810"/>
            <a:ext cx="8692298" cy="8628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a:lnSpc>
                <a:spcPct val="107000"/>
              </a:lnSpc>
              <a:spcBef>
                <a:spcPts val="0"/>
              </a:spcBef>
              <a:spcAft>
                <a:spcPts val="500"/>
              </a:spcAft>
            </a:pPr>
            <a:r>
              <a:rPr lang="en-US"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atmôtphe</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(atm), mmHg,... :</a:t>
            </a:r>
          </a:p>
          <a:p>
            <a:pPr marL="0" marR="0" algn="ctr">
              <a:lnSpc>
                <a:spcPct val="107000"/>
              </a:lnSpc>
              <a:spcBef>
                <a:spcPts val="0"/>
              </a:spcBef>
              <a:spcAft>
                <a:spcPts val="5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atm = 760 mmHg </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a:t>
            </a:r>
            <a:endParaRPr lang="en-US" sz="2200" b="1" dirty="0">
              <a:latin typeface="Times New Roman" panose="02020603050405020304" pitchFamily="18" charset="0"/>
              <a:cs typeface="Times New Roman" panose="02020603050405020304" pitchFamily="18" charset="0"/>
            </a:endParaRPr>
          </a:p>
        </p:txBody>
      </p:sp>
      <p:pic>
        <p:nvPicPr>
          <p:cNvPr id="10" name="Picture 9" descr="Text&#10;&#10;Description automatically generated">
            <a:extLst>
              <a:ext uri="{FF2B5EF4-FFF2-40B4-BE49-F238E27FC236}">
                <a16:creationId xmlns:a16="http://schemas.microsoft.com/office/drawing/2014/main" id="{0C2373B8-0843-0A2D-07AC-08A66CEF1EE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4445" t="29092" b="29259"/>
          <a:stretch/>
        </p:blipFill>
        <p:spPr>
          <a:xfrm>
            <a:off x="424787" y="993409"/>
            <a:ext cx="5883009" cy="1923119"/>
          </a:xfrm>
          <a:prstGeom prst="rect">
            <a:avLst/>
          </a:prstGeom>
          <a:ln>
            <a:noFill/>
          </a:ln>
          <a:effectLst>
            <a:softEdge rad="112500"/>
          </a:effectLst>
        </p:spPr>
      </p:pic>
    </p:spTree>
    <p:extLst>
      <p:ext uri="{BB962C8B-B14F-4D97-AF65-F5344CB8AC3E}">
        <p14:creationId xmlns:p14="http://schemas.microsoft.com/office/powerpoint/2010/main" val="50098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44150" y="243215"/>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p:spPr>
          <p:style>
            <a:lnRef idx="1">
              <a:schemeClr val="accent5"/>
            </a:lnRef>
            <a:fillRef idx="3">
              <a:schemeClr val="accent5"/>
            </a:fillRef>
            <a:effectRef idx="2">
              <a:schemeClr val="accent5"/>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Times New Roman" panose="02020603050405020304" pitchFamily="18" charset="0"/>
                  <a:cs typeface="Times New Roman" panose="02020603050405020304" pitchFamily="18"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1192439" y="856963"/>
            <a:ext cx="9694223" cy="526882"/>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0" marR="0">
              <a:lnSpc>
                <a:spcPct val="107000"/>
              </a:lnSpc>
              <a:spcBef>
                <a:spcPts val="0"/>
              </a:spcBef>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 tính áp suất do một người tạo ra trên sàn khi đứng bằng cả hai chân.</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541000" y="473249"/>
            <a:ext cx="734062" cy="767428"/>
          </a:xfrm>
          <a:prstGeom prst="rect">
            <a:avLst/>
          </a:prstGeom>
        </p:spPr>
      </p:pic>
      <p:pic>
        <p:nvPicPr>
          <p:cNvPr id="10" name="Picture 9" descr="A person's legs and feet&#10;&#10;Description automatically generated with medium confidence">
            <a:extLst>
              <a:ext uri="{FF2B5EF4-FFF2-40B4-BE49-F238E27FC236}">
                <a16:creationId xmlns:a16="http://schemas.microsoft.com/office/drawing/2014/main" id="{7B90E156-DFCE-12E7-84A1-448D42FA4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24391"/>
            <a:ext cx="10515600" cy="4724400"/>
          </a:xfrm>
          <a:prstGeom prst="rect">
            <a:avLst/>
          </a:prstGeom>
          <a:ln>
            <a:noFill/>
          </a:ln>
          <a:effectLst>
            <a:softEdge rad="112500"/>
          </a:effectLst>
        </p:spPr>
      </p:pic>
    </p:spTree>
    <p:extLst>
      <p:ext uri="{BB962C8B-B14F-4D97-AF65-F5344CB8AC3E}">
        <p14:creationId xmlns:p14="http://schemas.microsoft.com/office/powerpoint/2010/main" val="211124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310E6-1BDF-CA86-81B3-C18E706EDF9A}"/>
              </a:ext>
            </a:extLst>
          </p:cNvPr>
          <p:cNvPicPr>
            <a:picLocks noChangeAspect="1"/>
          </p:cNvPicPr>
          <p:nvPr/>
        </p:nvPicPr>
        <p:blipFill>
          <a:blip r:embed="rId2"/>
          <a:stretch>
            <a:fillRect/>
          </a:stretch>
        </p:blipFill>
        <p:spPr>
          <a:xfrm>
            <a:off x="599462" y="1943563"/>
            <a:ext cx="10993075" cy="4611631"/>
          </a:xfrm>
          <a:prstGeom prst="rect">
            <a:avLst/>
          </a:prstGeom>
        </p:spPr>
      </p:pic>
      <p:sp>
        <p:nvSpPr>
          <p:cNvPr id="7" name="Rectangle 1026060">
            <a:extLst>
              <a:ext uri="{FF2B5EF4-FFF2-40B4-BE49-F238E27FC236}">
                <a16:creationId xmlns:a16="http://schemas.microsoft.com/office/drawing/2014/main" id="{A802E527-2208-8EC6-3A75-1D13E00B0C7A}"/>
              </a:ext>
            </a:extLst>
          </p:cNvPr>
          <p:cNvSpPr>
            <a:spLocks noChangeArrowheads="1"/>
          </p:cNvSpPr>
          <p:nvPr/>
        </p:nvSpPr>
        <p:spPr bwMode="auto">
          <a:xfrm>
            <a:off x="181286" y="159029"/>
            <a:ext cx="3179674" cy="49552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b="1" i="1">
                <a:solidFill>
                  <a:schemeClr val="bg1"/>
                </a:solidFill>
                <a:latin typeface="Times New Roman" panose="02020603050405020304" pitchFamily="18" charset="0"/>
                <a:cs typeface="Times New Roman" panose="02020603050405020304" pitchFamily="18" charset="0"/>
              </a:rPr>
              <a:t>II. Áp suất chất lỏng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4AD4A2-99AF-65BC-0009-CE32E86DBEE9}"/>
              </a:ext>
            </a:extLst>
          </p:cNvPr>
          <p:cNvSpPr txBox="1"/>
          <p:nvPr/>
        </p:nvSpPr>
        <p:spPr>
          <a:xfrm>
            <a:off x="658063" y="860229"/>
            <a:ext cx="10776179" cy="894860"/>
          </a:xfrm>
          <a:prstGeom prst="rect">
            <a:avLst/>
          </a:prstGeom>
          <a:solidFill>
            <a:schemeClr val="accent5">
              <a:lumMod val="60000"/>
              <a:lumOff val="40000"/>
            </a:schemeClr>
          </a:solidFill>
        </p:spPr>
        <p:txBody>
          <a:bodyPr wrap="square">
            <a:spAutoFit/>
          </a:bodyPr>
          <a:lstStyle/>
          <a:p>
            <a:pPr marL="0" marR="0" algn="ctr">
              <a:lnSpc>
                <a:spcPct val="107000"/>
              </a:lnSpc>
              <a:spcBef>
                <a:spcPts val="0"/>
              </a:spcBef>
              <a:spcAft>
                <a:spcPts val="500"/>
              </a:spcAft>
            </a:pPr>
            <a:r>
              <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 lỏng gây ra áp suất không chỉ lên đáy bình chứa mà còn lên thành bình và lên mọi điểm trong chất lỏng. </a:t>
            </a:r>
            <a:endParaRPr lang="en-US" sz="2500">
              <a:effectLst/>
              <a:latin typeface="Times New Roman" panose="02020603050405020304" pitchFamily="18" charset="0"/>
              <a:ea typeface="游明朝"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id="{669EE3B7-4641-5CB7-D876-863E0D7E703F}"/>
              </a:ext>
            </a:extLst>
          </p:cNvPr>
          <p:cNvSpPr txBox="1"/>
          <p:nvPr/>
        </p:nvSpPr>
        <p:spPr>
          <a:xfrm>
            <a:off x="1107801" y="5908815"/>
            <a:ext cx="10875874" cy="430887"/>
          </a:xfrm>
          <a:prstGeom prst="rect">
            <a:avLst/>
          </a:prstGeom>
          <a:noFill/>
        </p:spPr>
        <p:txBody>
          <a:bodyPr wrap="square">
            <a:spAutoFit/>
          </a:bodyPr>
          <a:lstStyle/>
          <a:p>
            <a:r>
              <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 mỗi điểm, áp lực lên diện tích bị ép được biểu thị bằng một mũi tên như trên hình </a:t>
            </a:r>
            <a:endParaRPr lang="en-US" sz="2200">
              <a:latin typeface="Times New Roman" panose="02020603050405020304" pitchFamily="18" charset="0"/>
              <a:cs typeface="Times New Roman" panose="02020603050405020304" pitchFamily="18" charset="0"/>
            </a:endParaRPr>
          </a:p>
        </p:txBody>
      </p:sp>
      <p:pic>
        <p:nvPicPr>
          <p:cNvPr id="3" name="Picture 2" descr="Diagram&#10;&#10;Description automatically generated">
            <a:extLst>
              <a:ext uri="{FF2B5EF4-FFF2-40B4-BE49-F238E27FC236}">
                <a16:creationId xmlns:a16="http://schemas.microsoft.com/office/drawing/2014/main" id="{E73974CB-C1DE-EBFD-E49F-4656D833E34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12" t="24005" b="17407"/>
          <a:stretch/>
        </p:blipFill>
        <p:spPr>
          <a:xfrm>
            <a:off x="1143000" y="1950937"/>
            <a:ext cx="9448800" cy="4198487"/>
          </a:xfrm>
          <a:prstGeom prst="rect">
            <a:avLst/>
          </a:prstGeom>
          <a:ln>
            <a:noFill/>
          </a:ln>
          <a:effectLst>
            <a:softEdge rad="112500"/>
          </a:effectLst>
        </p:spPr>
      </p:pic>
    </p:spTree>
    <p:extLst>
      <p:ext uri="{BB962C8B-B14F-4D97-AF65-F5344CB8AC3E}">
        <p14:creationId xmlns:p14="http://schemas.microsoft.com/office/powerpoint/2010/main" val="15369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14052</TotalTime>
  <Words>1210</Words>
  <Application>Microsoft Office PowerPoint</Application>
  <PresentationFormat>Widescreen</PresentationFormat>
  <Paragraphs>97</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kimthoa2395@gmail.com</cp:lastModifiedBy>
  <cp:revision>388</cp:revision>
  <dcterms:created xsi:type="dcterms:W3CDTF">2007-10-27T08:09:53Z</dcterms:created>
  <dcterms:modified xsi:type="dcterms:W3CDTF">2024-12-18T09:02:39Z</dcterms:modified>
</cp:coreProperties>
</file>