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386" r:id="rId3"/>
    <p:sldId id="389" r:id="rId4"/>
    <p:sldId id="387" r:id="rId5"/>
    <p:sldId id="307" r:id="rId6"/>
    <p:sldId id="388" r:id="rId7"/>
    <p:sldId id="408" r:id="rId8"/>
    <p:sldId id="391" r:id="rId9"/>
  </p:sldIdLst>
  <p:sldSz cx="24688800" cy="13076238"/>
  <p:notesSz cx="6858000" cy="9144000"/>
  <p:custDataLst>
    <p:tags r:id="rId12"/>
  </p:custDataLst>
  <p:defaultTextStyle>
    <a:defPPr>
      <a:defRPr lang="en-US"/>
    </a:defPPr>
    <a:lvl1pPr marL="0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8639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7278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5917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54556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43195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31834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20472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709111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9" userDrawn="1">
          <p15:clr>
            <a:srgbClr val="A4A3A4"/>
          </p15:clr>
        </p15:guide>
        <p15:guide id="2" pos="777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5F82"/>
    <a:srgbClr val="0000FF"/>
    <a:srgbClr val="FF0000"/>
    <a:srgbClr val="0033CC"/>
    <a:srgbClr val="FF0066"/>
    <a:srgbClr val="3333FF"/>
    <a:srgbClr val="0000CC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3554" autoAdjust="0"/>
  </p:normalViewPr>
  <p:slideViewPr>
    <p:cSldViewPr>
      <p:cViewPr varScale="1">
        <p:scale>
          <a:sx n="29" d="100"/>
          <a:sy n="29" d="100"/>
        </p:scale>
        <p:origin x="92" y="312"/>
      </p:cViewPr>
      <p:guideLst>
        <p:guide orient="horz" pos="4119"/>
        <p:guide pos="77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285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73459-3C5F-4D56-B75D-37FA3432D55A}" type="datetimeFigureOut">
              <a:rPr lang="vi-VN" smtClean="0"/>
              <a:t>27/01/2026</a:t>
            </a:fld>
            <a:endParaRPr lang="vi-VN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B7ADD8-99C5-4EAF-AF9F-B60B83F587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00204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BB293-0719-4B19-A181-EE36FD0623AD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92088" y="685800"/>
            <a:ext cx="6473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A8B73-FCCD-4D4C-BC4E-0CE5120A1B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6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88639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77278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65917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354556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443195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531834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620472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709111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2088" y="685800"/>
            <a:ext cx="6473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623D8C-BCC6-453A-B078-455701A554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2088" y="685800"/>
            <a:ext cx="6473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Kí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/>
              <a:t> equation ạ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A8B73-FCCD-4D4C-BC4E-0CE5120A1B5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44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r"/>
            <a:fld id="{2290A368-92A3-4A30-883D-9E4EF1A23BFE}" type="slidenum">
              <a:rPr lang="en-US" altLang="en-US" sz="1200">
                <a:latin typeface="Times New Roman" panose="02020603050405020304" pitchFamily="18" charset="0"/>
              </a:rPr>
              <a:pPr algn="r"/>
              <a:t>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2088" y="685800"/>
            <a:ext cx="6473825" cy="34290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5620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2088" y="685800"/>
            <a:ext cx="6473825" cy="34290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err="1"/>
                  <a:t>Kí</a:t>
                </a:r>
                <a:r>
                  <a:rPr lang="en-US" dirty="0"/>
                  <a:t> </a:t>
                </a:r>
                <a:r>
                  <a:rPr lang="en-US" dirty="0" err="1"/>
                  <a:t>hiệu</a:t>
                </a:r>
                <a:r>
                  <a:rPr lang="en-US" dirty="0"/>
                  <a:t> </a:t>
                </a:r>
                <a:r>
                  <a:rPr lang="en-US" dirty="0" err="1"/>
                  <a:t>để</a:t>
                </a:r>
                <a:r>
                  <a:rPr lang="en-US" dirty="0"/>
                  <a:t> </a:t>
                </a:r>
                <a:r>
                  <a:rPr lang="en-US" dirty="0" err="1"/>
                  <a:t>trong</a:t>
                </a:r>
                <a:r>
                  <a:rPr lang="en-US"/>
                  <a:t> equation ạ</a:t>
                </a:r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.</a:t>
                </a:r>
                <a:r>
                  <a:rPr lang="en-US" dirty="0" err="1"/>
                  <a:t>Nên</a:t>
                </a:r>
                <a:r>
                  <a:rPr lang="en-US" dirty="0"/>
                  <a:t> </a:t>
                </a:r>
                <a:r>
                  <a:rPr lang="en-US" dirty="0" err="1"/>
                  <a:t>đảo</a:t>
                </a:r>
                <a:r>
                  <a:rPr lang="en-US" dirty="0"/>
                  <a:t> </a:t>
                </a:r>
                <a:r>
                  <a:rPr lang="en-US" dirty="0" err="1"/>
                  <a:t>lại</a:t>
                </a:r>
                <a:r>
                  <a:rPr lang="en-US" dirty="0"/>
                  <a:t> </a:t>
                </a:r>
                <a:r>
                  <a:rPr lang="en-US" dirty="0" err="1"/>
                  <a:t>tử</a:t>
                </a:r>
                <a:r>
                  <a:rPr lang="en-US" dirty="0"/>
                  <a:t> </a:t>
                </a:r>
                <a:r>
                  <a:rPr lang="en-US" dirty="0" err="1"/>
                  <a:t>mẫu</a:t>
                </a:r>
                <a:r>
                  <a:rPr lang="en-US" dirty="0"/>
                  <a:t> </a:t>
                </a:r>
                <a:r>
                  <a:rPr lang="en-US" dirty="0" err="1"/>
                  <a:t>giống</a:t>
                </a:r>
                <a:r>
                  <a:rPr lang="en-US" dirty="0"/>
                  <a:t> SGK </a:t>
                </a:r>
                <a:r>
                  <a:rPr lang="en-US" dirty="0" err="1"/>
                  <a:t>cho</a:t>
                </a:r>
                <a:r>
                  <a:rPr lang="en-US" dirty="0"/>
                  <a:t> HS </a:t>
                </a:r>
                <a:r>
                  <a:rPr lang="en-US" dirty="0" err="1"/>
                  <a:t>dễ</a:t>
                </a:r>
                <a:r>
                  <a:rPr lang="en-US" dirty="0"/>
                  <a:t> </a:t>
                </a:r>
                <a:r>
                  <a:rPr lang="en-US" dirty="0" err="1"/>
                  <a:t>theo</a:t>
                </a:r>
                <a:r>
                  <a:rPr lang="en-US" dirty="0"/>
                  <a:t> </a:t>
                </a:r>
                <a:r>
                  <a:rPr lang="en-US" dirty="0" err="1"/>
                  <a:t>dõi</a:t>
                </a:r>
                <a:r>
                  <a:rPr lang="en-US" dirty="0"/>
                  <a:t>. </a:t>
                </a:r>
                <a:r>
                  <a:rPr lang="en-US" dirty="0" err="1"/>
                  <a:t>Chỗ</a:t>
                </a:r>
                <a:r>
                  <a:rPr lang="en-US" dirty="0"/>
                  <a:t> </a:t>
                </a:r>
                <a:r>
                  <a:rPr lang="en-US" dirty="0" err="1"/>
                  <a:t>nhận</a:t>
                </a:r>
                <a:r>
                  <a:rPr lang="en-US" dirty="0"/>
                  <a:t> </a:t>
                </a:r>
                <a:r>
                  <a:rPr lang="en-US" dirty="0" err="1"/>
                  <a:t>xét</a:t>
                </a:r>
                <a:r>
                  <a:rPr lang="en-US" dirty="0"/>
                  <a:t> </a:t>
                </a:r>
                <a:r>
                  <a:rPr lang="en-US" dirty="0" err="1"/>
                  <a:t>ch</a:t>
                </a:r>
                <a:r>
                  <a:rPr lang="vi-VN" dirty="0"/>
                  <a:t>ư</a:t>
                </a:r>
                <a:r>
                  <a:rPr lang="en-US" dirty="0"/>
                  <a:t>a </a:t>
                </a:r>
                <a:r>
                  <a:rPr lang="en-US" dirty="0" err="1"/>
                  <a:t>đúng</a:t>
                </a:r>
                <a:r>
                  <a:rPr lang="en-US" dirty="0"/>
                  <a:t> . </a:t>
                </a:r>
                <a:r>
                  <a:rPr lang="en-US" dirty="0" err="1"/>
                  <a:t>Phải</a:t>
                </a:r>
                <a:r>
                  <a:rPr lang="en-US" dirty="0"/>
                  <a:t> </a:t>
                </a:r>
                <a:r>
                  <a:rPr lang="en-US" dirty="0" err="1"/>
                  <a:t>thay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 “ Th</a:t>
                </a:r>
                <a:r>
                  <a:rPr lang="vi-VN" dirty="0"/>
                  <a:t>ư</a:t>
                </a:r>
                <a:r>
                  <a:rPr lang="en-US" dirty="0" err="1"/>
                  <a:t>ơng</a:t>
                </a:r>
                <a:r>
                  <a:rPr lang="en-US" dirty="0"/>
                  <a:t> ….” </a:t>
                </a:r>
                <a:r>
                  <a:rPr lang="en-US" dirty="0" err="1"/>
                  <a:t>nh</a:t>
                </a:r>
                <a:r>
                  <a:rPr lang="vi-VN" dirty="0"/>
                  <a:t>ư</a:t>
                </a:r>
                <a:r>
                  <a:rPr lang="en-US" dirty="0"/>
                  <a:t> </a:t>
                </a:r>
                <a:r>
                  <a:rPr lang="en-US" dirty="0" err="1"/>
                  <a:t>sách</a:t>
                </a:r>
                <a:r>
                  <a:rPr lang="en-US" dirty="0"/>
                  <a:t> </a:t>
                </a:r>
                <a:r>
                  <a:rPr lang="en-US" dirty="0" err="1"/>
                  <a:t>giáo</a:t>
                </a:r>
                <a:r>
                  <a:rPr lang="en-US" dirty="0"/>
                  <a:t> khoa.</a:t>
                </a:r>
              </a:p>
              <a:p>
                <a:r>
                  <a:rPr lang="en-US" dirty="0" err="1"/>
                  <a:t>Số</a:t>
                </a:r>
                <a:r>
                  <a:rPr lang="en-US" dirty="0"/>
                  <a:t> </a:t>
                </a:r>
                <a:r>
                  <a:rPr lang="en-US" dirty="0" err="1"/>
                  <a:t>phức</a:t>
                </a:r>
                <a:r>
                  <a:rPr lang="en-US" dirty="0"/>
                  <a:t> </a:t>
                </a:r>
                <a:r>
                  <a:rPr lang="en-US" dirty="0" err="1"/>
                  <a:t>nghịch</a:t>
                </a:r>
                <a:r>
                  <a:rPr lang="en-US" dirty="0"/>
                  <a:t> </a:t>
                </a:r>
                <a:r>
                  <a:rPr lang="en-US" dirty="0" err="1"/>
                  <a:t>đảo</a:t>
                </a:r>
                <a:r>
                  <a:rPr lang="en-US" dirty="0"/>
                  <a:t> </a:t>
                </a:r>
                <a:r>
                  <a:rPr lang="en-US" dirty="0" err="1"/>
                  <a:t>không</a:t>
                </a:r>
                <a:r>
                  <a:rPr lang="en-US" dirty="0"/>
                  <a:t> đ</a:t>
                </a:r>
                <a:r>
                  <a:rPr lang="vi-VN" dirty="0"/>
                  <a:t>ư</a:t>
                </a:r>
                <a:r>
                  <a:rPr lang="en-US" dirty="0" err="1"/>
                  <a:t>ợc</a:t>
                </a:r>
                <a:r>
                  <a:rPr lang="en-US" dirty="0"/>
                  <a:t> </a:t>
                </a:r>
                <a:r>
                  <a:rPr lang="en-US" dirty="0" err="1"/>
                  <a:t>kí</a:t>
                </a:r>
                <a:r>
                  <a:rPr lang="en-US" dirty="0"/>
                  <a:t> </a:t>
                </a:r>
                <a:r>
                  <a:rPr lang="en-US" dirty="0" err="1"/>
                  <a:t>hiệu</a:t>
                </a:r>
                <a:r>
                  <a:rPr lang="en-US" dirty="0"/>
                  <a:t> </a:t>
                </a:r>
                <a:r>
                  <a:rPr lang="en-US" dirty="0" err="1"/>
                  <a:t>là</a:t>
                </a:r>
                <a:r>
                  <a:rPr lang="en-US" dirty="0"/>
                  <a:t> </a:t>
                </a:r>
                <a:r>
                  <a:rPr lang="en-US" baseline="0" dirty="0"/>
                  <a:t> </a:t>
                </a:r>
                <a:r>
                  <a:rPr lang="en-US" b="0" i="0">
                    <a:latin typeface="Cambria Math" panose="02040503050406030204" pitchFamily="18" charset="0"/>
                  </a:rPr>
                  <a:t>𝑧^(−1)</a:t>
                </a:r>
                <a:r>
                  <a:rPr lang="en-US" dirty="0"/>
                  <a:t>.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A8B73-FCCD-4D4C-BC4E-0CE5120A1B5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726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2088" y="685800"/>
            <a:ext cx="6473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Kí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/>
              <a:t> equation ạ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A8B73-FCCD-4D4C-BC4E-0CE5120A1B5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060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2088" y="685800"/>
            <a:ext cx="6473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Kí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/>
              <a:t> equation ạ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A8B73-FCCD-4D4C-BC4E-0CE5120A1B5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5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1660" y="4062110"/>
            <a:ext cx="20985480" cy="28029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03320" y="7409868"/>
            <a:ext cx="17282160" cy="33417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37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75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13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512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1890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226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264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3024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34441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35340" y="12119736"/>
            <a:ext cx="7818120" cy="6961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693640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34441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35340" y="12119736"/>
            <a:ext cx="7818120" cy="6961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693640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899380" y="523657"/>
            <a:ext cx="5554980" cy="11157179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4440" y="523657"/>
            <a:ext cx="16253460" cy="111571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34441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35340" y="12119736"/>
            <a:ext cx="7818120" cy="6961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693640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34441" y="12119741"/>
            <a:ext cx="5760721" cy="696189"/>
          </a:xfrm>
          <a:prstGeom prst="rect">
            <a:avLst/>
          </a:prstGeom>
        </p:spPr>
        <p:txBody>
          <a:bodyPr lIns="91426" tIns="45713" rIns="91426" bIns="45713"/>
          <a:lstStyle/>
          <a:p>
            <a:fld id="{D15044BE-B3F3-4258-B55D-9238C2EBFDF1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35346" y="12119741"/>
            <a:ext cx="7818121" cy="696189"/>
          </a:xfrm>
          <a:prstGeom prst="rect">
            <a:avLst/>
          </a:prstGeom>
        </p:spPr>
        <p:txBody>
          <a:bodyPr lIns="91426" tIns="45713" rIns="91426" bIns="45713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693645" y="12119741"/>
            <a:ext cx="5760721" cy="696189"/>
          </a:xfrm>
          <a:prstGeom prst="rect">
            <a:avLst/>
          </a:prstGeom>
        </p:spPr>
        <p:txBody>
          <a:bodyPr lIns="91426" tIns="45713" rIns="91426" bIns="45713"/>
          <a:lstStyle/>
          <a:p>
            <a:fld id="{E56A0A80-8336-46B1-B89F-89FB7E7362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11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4440" y="523656"/>
            <a:ext cx="22219920" cy="217937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4440" y="3051123"/>
            <a:ext cx="22219920" cy="86297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34441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35340" y="12119736"/>
            <a:ext cx="7818120" cy="6961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693640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0246" y="8402695"/>
            <a:ext cx="20985480" cy="2597086"/>
          </a:xfrm>
          <a:prstGeom prst="rect">
            <a:avLst/>
          </a:prstGeom>
        </p:spPr>
        <p:txBody>
          <a:bodyPr anchor="t"/>
          <a:lstStyle>
            <a:lvl1pPr algn="l">
              <a:defRPr sz="905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0246" y="5542269"/>
            <a:ext cx="20985480" cy="286042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576">
                <a:solidFill>
                  <a:schemeClr val="tx1">
                    <a:tint val="75000"/>
                  </a:schemeClr>
                </a:solidFill>
              </a:defRPr>
            </a:lvl1pPr>
            <a:lvl2pPr marL="1037805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2pPr>
            <a:lvl3pPr marL="2075609" indent="0">
              <a:buNone/>
              <a:defRPr sz="3623">
                <a:solidFill>
                  <a:schemeClr val="tx1">
                    <a:tint val="75000"/>
                  </a:schemeClr>
                </a:solidFill>
              </a:defRPr>
            </a:lvl3pPr>
            <a:lvl4pPr marL="3113414" indent="0">
              <a:buNone/>
              <a:defRPr sz="3146">
                <a:solidFill>
                  <a:schemeClr val="tx1">
                    <a:tint val="75000"/>
                  </a:schemeClr>
                </a:solidFill>
              </a:defRPr>
            </a:lvl4pPr>
            <a:lvl5pPr marL="4151219" indent="0">
              <a:buNone/>
              <a:defRPr sz="3146">
                <a:solidFill>
                  <a:schemeClr val="tx1">
                    <a:tint val="75000"/>
                  </a:schemeClr>
                </a:solidFill>
              </a:defRPr>
            </a:lvl5pPr>
            <a:lvl6pPr marL="5189023" indent="0">
              <a:buNone/>
              <a:defRPr sz="3146">
                <a:solidFill>
                  <a:schemeClr val="tx1">
                    <a:tint val="75000"/>
                  </a:schemeClr>
                </a:solidFill>
              </a:defRPr>
            </a:lvl6pPr>
            <a:lvl7pPr marL="6226828" indent="0">
              <a:buNone/>
              <a:defRPr sz="3146">
                <a:solidFill>
                  <a:schemeClr val="tx1">
                    <a:tint val="75000"/>
                  </a:schemeClr>
                </a:solidFill>
              </a:defRPr>
            </a:lvl7pPr>
            <a:lvl8pPr marL="7264632" indent="0">
              <a:buNone/>
              <a:defRPr sz="3146">
                <a:solidFill>
                  <a:schemeClr val="tx1">
                    <a:tint val="75000"/>
                  </a:schemeClr>
                </a:solidFill>
              </a:defRPr>
            </a:lvl8pPr>
            <a:lvl9pPr marL="8302436" indent="0">
              <a:buNone/>
              <a:defRPr sz="31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34441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35340" y="12119736"/>
            <a:ext cx="7818120" cy="6961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693640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4440" y="523656"/>
            <a:ext cx="22219920" cy="217937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4440" y="3051123"/>
            <a:ext cx="10904220" cy="8629713"/>
          </a:xfrm>
          <a:prstGeom prst="rect">
            <a:avLst/>
          </a:prstGeom>
        </p:spPr>
        <p:txBody>
          <a:bodyPr/>
          <a:lstStyle>
            <a:lvl1pPr>
              <a:defRPr sz="6387"/>
            </a:lvl1pPr>
            <a:lvl2pPr>
              <a:defRPr sz="5433"/>
            </a:lvl2pPr>
            <a:lvl3pPr>
              <a:defRPr sz="4576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50140" y="3051123"/>
            <a:ext cx="10904220" cy="8629713"/>
          </a:xfrm>
          <a:prstGeom prst="rect">
            <a:avLst/>
          </a:prstGeom>
        </p:spPr>
        <p:txBody>
          <a:bodyPr/>
          <a:lstStyle>
            <a:lvl1pPr>
              <a:defRPr sz="6387"/>
            </a:lvl1pPr>
            <a:lvl2pPr>
              <a:defRPr sz="5433"/>
            </a:lvl2pPr>
            <a:lvl3pPr>
              <a:defRPr sz="4576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34441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435340" y="12119736"/>
            <a:ext cx="7818120" cy="6961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693640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4440" y="523656"/>
            <a:ext cx="22219920" cy="217937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4440" y="2927020"/>
            <a:ext cx="10908508" cy="121984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433" b="1"/>
            </a:lvl1pPr>
            <a:lvl2pPr marL="1037805" indent="0">
              <a:buNone/>
              <a:defRPr sz="4576" b="1"/>
            </a:lvl2pPr>
            <a:lvl3pPr marL="2075609" indent="0">
              <a:buNone/>
              <a:defRPr sz="4100" b="1"/>
            </a:lvl3pPr>
            <a:lvl4pPr marL="3113414" indent="0">
              <a:buNone/>
              <a:defRPr sz="3623" b="1"/>
            </a:lvl4pPr>
            <a:lvl5pPr marL="4151219" indent="0">
              <a:buNone/>
              <a:defRPr sz="3623" b="1"/>
            </a:lvl5pPr>
            <a:lvl6pPr marL="5189023" indent="0">
              <a:buNone/>
              <a:defRPr sz="3623" b="1"/>
            </a:lvl6pPr>
            <a:lvl7pPr marL="6226828" indent="0">
              <a:buNone/>
              <a:defRPr sz="3623" b="1"/>
            </a:lvl7pPr>
            <a:lvl8pPr marL="7264632" indent="0">
              <a:buNone/>
              <a:defRPr sz="3623" b="1"/>
            </a:lvl8pPr>
            <a:lvl9pPr marL="8302436" indent="0">
              <a:buNone/>
              <a:defRPr sz="36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" y="4146863"/>
            <a:ext cx="10908508" cy="7533972"/>
          </a:xfrm>
          <a:prstGeom prst="rect">
            <a:avLst/>
          </a:prstGeom>
        </p:spPr>
        <p:txBody>
          <a:bodyPr/>
          <a:lstStyle>
            <a:lvl1pPr>
              <a:defRPr sz="5433"/>
            </a:lvl1pPr>
            <a:lvl2pPr>
              <a:defRPr sz="4576"/>
            </a:lvl2pPr>
            <a:lvl3pPr>
              <a:defRPr sz="4100"/>
            </a:lvl3pPr>
            <a:lvl4pPr>
              <a:defRPr sz="3623"/>
            </a:lvl4pPr>
            <a:lvl5pPr>
              <a:defRPr sz="3623"/>
            </a:lvl5pPr>
            <a:lvl6pPr>
              <a:defRPr sz="3623"/>
            </a:lvl6pPr>
            <a:lvl7pPr>
              <a:defRPr sz="3623"/>
            </a:lvl7pPr>
            <a:lvl8pPr>
              <a:defRPr sz="3623"/>
            </a:lvl8pPr>
            <a:lvl9pPr>
              <a:defRPr sz="362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541570" y="2927020"/>
            <a:ext cx="10912793" cy="121984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433" b="1"/>
            </a:lvl1pPr>
            <a:lvl2pPr marL="1037805" indent="0">
              <a:buNone/>
              <a:defRPr sz="4576" b="1"/>
            </a:lvl2pPr>
            <a:lvl3pPr marL="2075609" indent="0">
              <a:buNone/>
              <a:defRPr sz="4100" b="1"/>
            </a:lvl3pPr>
            <a:lvl4pPr marL="3113414" indent="0">
              <a:buNone/>
              <a:defRPr sz="3623" b="1"/>
            </a:lvl4pPr>
            <a:lvl5pPr marL="4151219" indent="0">
              <a:buNone/>
              <a:defRPr sz="3623" b="1"/>
            </a:lvl5pPr>
            <a:lvl6pPr marL="5189023" indent="0">
              <a:buNone/>
              <a:defRPr sz="3623" b="1"/>
            </a:lvl6pPr>
            <a:lvl7pPr marL="6226828" indent="0">
              <a:buNone/>
              <a:defRPr sz="3623" b="1"/>
            </a:lvl7pPr>
            <a:lvl8pPr marL="7264632" indent="0">
              <a:buNone/>
              <a:defRPr sz="3623" b="1"/>
            </a:lvl8pPr>
            <a:lvl9pPr marL="8302436" indent="0">
              <a:buNone/>
              <a:defRPr sz="36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541570" y="4146863"/>
            <a:ext cx="10912793" cy="7533972"/>
          </a:xfrm>
          <a:prstGeom prst="rect">
            <a:avLst/>
          </a:prstGeom>
        </p:spPr>
        <p:txBody>
          <a:bodyPr/>
          <a:lstStyle>
            <a:lvl1pPr>
              <a:defRPr sz="5433"/>
            </a:lvl1pPr>
            <a:lvl2pPr>
              <a:defRPr sz="4576"/>
            </a:lvl2pPr>
            <a:lvl3pPr>
              <a:defRPr sz="4100"/>
            </a:lvl3pPr>
            <a:lvl4pPr>
              <a:defRPr sz="3623"/>
            </a:lvl4pPr>
            <a:lvl5pPr>
              <a:defRPr sz="3623"/>
            </a:lvl5pPr>
            <a:lvl6pPr>
              <a:defRPr sz="3623"/>
            </a:lvl6pPr>
            <a:lvl7pPr>
              <a:defRPr sz="3623"/>
            </a:lvl7pPr>
            <a:lvl8pPr>
              <a:defRPr sz="3623"/>
            </a:lvl8pPr>
            <a:lvl9pPr>
              <a:defRPr sz="362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234441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435340" y="12119736"/>
            <a:ext cx="7818120" cy="6961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7693640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4440" y="523656"/>
            <a:ext cx="22219920" cy="217937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34441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435340" y="12119736"/>
            <a:ext cx="7818120" cy="6961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7693640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234441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435340" y="12119736"/>
            <a:ext cx="7818120" cy="6961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7693640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4442" y="2736325"/>
            <a:ext cx="8122445" cy="89445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46"/>
            </a:lvl1pPr>
            <a:lvl2pPr marL="1037805" indent="0">
              <a:buNone/>
              <a:defRPr sz="2765"/>
            </a:lvl2pPr>
            <a:lvl3pPr marL="2075609" indent="0">
              <a:buNone/>
              <a:defRPr sz="2288"/>
            </a:lvl3pPr>
            <a:lvl4pPr marL="3113414" indent="0">
              <a:buNone/>
              <a:defRPr sz="2002"/>
            </a:lvl4pPr>
            <a:lvl5pPr marL="4151219" indent="0">
              <a:buNone/>
              <a:defRPr sz="2002"/>
            </a:lvl5pPr>
            <a:lvl6pPr marL="5189023" indent="0">
              <a:buNone/>
              <a:defRPr sz="2002"/>
            </a:lvl6pPr>
            <a:lvl7pPr marL="6226828" indent="0">
              <a:buNone/>
              <a:defRPr sz="2002"/>
            </a:lvl7pPr>
            <a:lvl8pPr marL="7264632" indent="0">
              <a:buNone/>
              <a:defRPr sz="2002"/>
            </a:lvl8pPr>
            <a:lvl9pPr marL="8302436" indent="0">
              <a:buNone/>
              <a:defRPr sz="20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34441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435340" y="12119736"/>
            <a:ext cx="7818120" cy="6961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693640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9178" y="9153366"/>
            <a:ext cx="14813280" cy="1080607"/>
          </a:xfrm>
          <a:prstGeom prst="rect">
            <a:avLst/>
          </a:prstGeom>
        </p:spPr>
        <p:txBody>
          <a:bodyPr anchor="b"/>
          <a:lstStyle>
            <a:lvl1pPr algn="l">
              <a:defRPr sz="457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39178" y="1168386"/>
            <a:ext cx="14813280" cy="78457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45"/>
            </a:lvl1pPr>
            <a:lvl2pPr marL="1037805" indent="0">
              <a:buNone/>
              <a:defRPr sz="6387"/>
            </a:lvl2pPr>
            <a:lvl3pPr marL="2075609" indent="0">
              <a:buNone/>
              <a:defRPr sz="5433"/>
            </a:lvl3pPr>
            <a:lvl4pPr marL="3113414" indent="0">
              <a:buNone/>
              <a:defRPr sz="4576"/>
            </a:lvl4pPr>
            <a:lvl5pPr marL="4151219" indent="0">
              <a:buNone/>
              <a:defRPr sz="4576"/>
            </a:lvl5pPr>
            <a:lvl6pPr marL="5189023" indent="0">
              <a:buNone/>
              <a:defRPr sz="4576"/>
            </a:lvl6pPr>
            <a:lvl7pPr marL="6226828" indent="0">
              <a:buNone/>
              <a:defRPr sz="4576"/>
            </a:lvl7pPr>
            <a:lvl8pPr marL="7264632" indent="0">
              <a:buNone/>
              <a:defRPr sz="4576"/>
            </a:lvl8pPr>
            <a:lvl9pPr marL="8302436" indent="0">
              <a:buNone/>
              <a:defRPr sz="4576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39178" y="10233973"/>
            <a:ext cx="14813280" cy="153464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46"/>
            </a:lvl1pPr>
            <a:lvl2pPr marL="1037805" indent="0">
              <a:buNone/>
              <a:defRPr sz="2765"/>
            </a:lvl2pPr>
            <a:lvl3pPr marL="2075609" indent="0">
              <a:buNone/>
              <a:defRPr sz="2288"/>
            </a:lvl3pPr>
            <a:lvl4pPr marL="3113414" indent="0">
              <a:buNone/>
              <a:defRPr sz="2002"/>
            </a:lvl4pPr>
            <a:lvl5pPr marL="4151219" indent="0">
              <a:buNone/>
              <a:defRPr sz="2002"/>
            </a:lvl5pPr>
            <a:lvl6pPr marL="5189023" indent="0">
              <a:buNone/>
              <a:defRPr sz="2002"/>
            </a:lvl6pPr>
            <a:lvl7pPr marL="6226828" indent="0">
              <a:buNone/>
              <a:defRPr sz="2002"/>
            </a:lvl7pPr>
            <a:lvl8pPr marL="7264632" indent="0">
              <a:buNone/>
              <a:defRPr sz="2002"/>
            </a:lvl8pPr>
            <a:lvl9pPr marL="8302436" indent="0">
              <a:buNone/>
              <a:defRPr sz="20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34441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F9E5E443-43CC-47C0-B016-9A203293290C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435340" y="12119736"/>
            <a:ext cx="7818120" cy="6961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693640" y="12119736"/>
            <a:ext cx="5760720" cy="696189"/>
          </a:xfrm>
          <a:prstGeom prst="rect">
            <a:avLst/>
          </a:prstGeom>
        </p:spPr>
        <p:txBody>
          <a:bodyPr/>
          <a:lstStyle/>
          <a:p>
            <a:fld id="{24C77148-22BA-41E4-AAE6-AAE78D0077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14" cstate="print">
            <a:duotone>
              <a:prstClr val="black"/>
              <a:srgbClr val="3333FF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3" y="3359"/>
            <a:ext cx="24688671" cy="1362268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  <p:sp>
        <p:nvSpPr>
          <p:cNvPr id="9" name="TextBox 8"/>
          <p:cNvSpPr txBox="1"/>
          <p:nvPr userDrawn="1"/>
        </p:nvSpPr>
        <p:spPr>
          <a:xfrm>
            <a:off x="3698384" y="434017"/>
            <a:ext cx="1212448" cy="6204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432" b="0" baseline="0" dirty="0">
                <a:solidFill>
                  <a:schemeClr val="bg1"/>
                </a:solidFill>
                <a:latin typeface="Chu Van An" panose="02020603050405020304" pitchFamily="18" charset="0"/>
                <a:ea typeface="AvantGarde-Demi" pitchFamily="18" charset="0"/>
                <a:cs typeface="Chu Van An" panose="02020603050405020304" pitchFamily="18" charset="0"/>
              </a:rPr>
              <a:t>TOÁN</a:t>
            </a:r>
            <a:endParaRPr lang="en-US" sz="3432" b="0" dirty="0">
              <a:solidFill>
                <a:schemeClr val="bg1"/>
              </a:solidFill>
              <a:latin typeface="Chu Van An" panose="02020603050405020304" pitchFamily="18" charset="0"/>
              <a:ea typeface="AvantGarde-Demi" pitchFamily="18" charset="0"/>
              <a:cs typeface="Chu Van An" panose="02020603050405020304" pitchFamily="18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2054599" y="177274"/>
            <a:ext cx="1098762" cy="11606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4290"/>
              </a:lnSpc>
            </a:pPr>
            <a:r>
              <a:rPr lang="en-US" sz="3051" dirty="0">
                <a:solidFill>
                  <a:schemeClr val="bg1"/>
                </a:solidFill>
                <a:latin typeface="Chu Van An" panose="02020603050405020304" pitchFamily="18" charset="0"/>
                <a:ea typeface="AvantGarde-Demi" pitchFamily="18" charset="0"/>
                <a:cs typeface="Chu Van An" panose="02020603050405020304" pitchFamily="18" charset="0"/>
              </a:rPr>
              <a:t>GIÁO</a:t>
            </a:r>
            <a:r>
              <a:rPr lang="en-US" sz="3051" baseline="0" dirty="0">
                <a:solidFill>
                  <a:schemeClr val="bg1"/>
                </a:solidFill>
                <a:latin typeface="Chu Van An" panose="02020603050405020304" pitchFamily="18" charset="0"/>
                <a:ea typeface="AvantGarde-Demi" pitchFamily="18" charset="0"/>
                <a:cs typeface="Chu Van An" panose="02020603050405020304" pitchFamily="18" charset="0"/>
              </a:rPr>
              <a:t> </a:t>
            </a:r>
          </a:p>
          <a:p>
            <a:pPr algn="ctr">
              <a:lnSpc>
                <a:spcPts val="4290"/>
              </a:lnSpc>
            </a:pPr>
            <a:r>
              <a:rPr lang="en-US" sz="3051" baseline="0" dirty="0">
                <a:solidFill>
                  <a:schemeClr val="bg1"/>
                </a:solidFill>
                <a:latin typeface="Chu Van An" panose="02020603050405020304" pitchFamily="18" charset="0"/>
                <a:ea typeface="AvantGarde-Demi" pitchFamily="18" charset="0"/>
                <a:cs typeface="Chu Van An" panose="02020603050405020304" pitchFamily="18" charset="0"/>
              </a:rPr>
              <a:t>DỤC</a:t>
            </a:r>
            <a:endParaRPr lang="en-US" sz="3051" dirty="0">
              <a:solidFill>
                <a:schemeClr val="bg1"/>
              </a:solidFill>
              <a:latin typeface="Chu Van An" panose="02020603050405020304" pitchFamily="18" charset="0"/>
              <a:ea typeface="AvantGarde-Demi" pitchFamily="18" charset="0"/>
              <a:cs typeface="Chu Van 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787557" y="435876"/>
            <a:ext cx="1114088" cy="6204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3432" b="0" baseline="0" dirty="0">
                <a:solidFill>
                  <a:schemeClr val="bg1"/>
                </a:solidFill>
                <a:latin typeface="Chu Van An" panose="02020603050405020304" pitchFamily="18" charset="0"/>
                <a:ea typeface="AvantGarde-Demi" pitchFamily="18" charset="0"/>
                <a:cs typeface="Chu Van An" panose="02020603050405020304" pitchFamily="18" charset="0"/>
              </a:rPr>
              <a:t>THPT</a:t>
            </a:r>
            <a:endParaRPr lang="en-US" sz="3432" b="1" dirty="0">
              <a:solidFill>
                <a:schemeClr val="bg1"/>
              </a:solidFill>
              <a:latin typeface="Chu Van An" panose="02020603050405020304" pitchFamily="18" charset="0"/>
              <a:ea typeface="AvantGarde-Demi" pitchFamily="18" charset="0"/>
              <a:cs typeface="Chu Van An" panose="02020603050405020304" pitchFamily="18" charset="0"/>
            </a:endParaRPr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84F4051B-2BBE-412A-BD7D-D20EFA046DC9}"/>
              </a:ext>
            </a:extLst>
          </p:cNvPr>
          <p:cNvSpPr txBox="1">
            <a:spLocks/>
          </p:cNvSpPr>
          <p:nvPr userDrawn="1"/>
        </p:nvSpPr>
        <p:spPr bwMode="black">
          <a:xfrm>
            <a:off x="7339314" y="305945"/>
            <a:ext cx="17349486" cy="931011"/>
          </a:xfrm>
          <a:prstGeom prst="rect">
            <a:avLst/>
          </a:prstGeom>
          <a:pattFill prst="pct80">
            <a:fgClr>
              <a:schemeClr val="bg1">
                <a:lumMod val="95000"/>
              </a:schemeClr>
            </a:fgClr>
            <a:bgClr>
              <a:schemeClr val="accent4">
                <a:lumMod val="40000"/>
                <a:lumOff val="60000"/>
              </a:schemeClr>
            </a:bgClr>
          </a:pattFill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vert="horz" wrap="square" lIns="87163" tIns="43582" rIns="87163" bIns="43582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576" kern="0" dirty="0" err="1">
                <a:solidFill>
                  <a:srgbClr val="FF0066"/>
                </a:solidFill>
                <a:latin typeface="Chu Van An" panose="02020603050405020304" pitchFamily="18" charset="0"/>
                <a:ea typeface="MS Mincho" panose="02020609040205080304" pitchFamily="49" charset="-128"/>
                <a:cs typeface="Chu Van An" panose="02020603050405020304" pitchFamily="18" charset="0"/>
              </a:rPr>
              <a:t>TRƯỜNG</a:t>
            </a:r>
            <a:r>
              <a:rPr lang="en-US" sz="4576" kern="0" dirty="0">
                <a:solidFill>
                  <a:srgbClr val="FF0066"/>
                </a:solidFill>
                <a:latin typeface="Chu Van An" panose="02020603050405020304" pitchFamily="18" charset="0"/>
                <a:ea typeface="MS Mincho" panose="02020609040205080304" pitchFamily="49" charset="-128"/>
                <a:cs typeface="Chu Van An" panose="02020603050405020304" pitchFamily="18" charset="0"/>
              </a:rPr>
              <a:t> </a:t>
            </a:r>
            <a:r>
              <a:rPr lang="en-US" sz="4576" kern="0" dirty="0" err="1">
                <a:solidFill>
                  <a:srgbClr val="FF0066"/>
                </a:solidFill>
                <a:latin typeface="Chu Van An" panose="02020603050405020304" pitchFamily="18" charset="0"/>
                <a:ea typeface="MS Mincho" panose="02020609040205080304" pitchFamily="49" charset="-128"/>
                <a:cs typeface="Chu Van An" panose="02020603050405020304" pitchFamily="18" charset="0"/>
              </a:rPr>
              <a:t>THPT</a:t>
            </a:r>
            <a:r>
              <a:rPr lang="en-US" sz="4576" kern="0" dirty="0">
                <a:solidFill>
                  <a:srgbClr val="FF0066"/>
                </a:solidFill>
                <a:latin typeface="Chu Van An" panose="02020603050405020304" pitchFamily="18" charset="0"/>
                <a:ea typeface="MS Mincho" panose="02020609040205080304" pitchFamily="49" charset="-128"/>
                <a:cs typeface="Chu Van An" panose="02020603050405020304" pitchFamily="18" charset="0"/>
              </a:rPr>
              <a:t> </a:t>
            </a:r>
            <a:r>
              <a:rPr lang="en-US" sz="4576" kern="0" dirty="0" err="1">
                <a:solidFill>
                  <a:srgbClr val="FF0066"/>
                </a:solidFill>
                <a:latin typeface="Chu Van An" panose="02020603050405020304" pitchFamily="18" charset="0"/>
                <a:ea typeface="MS Mincho" panose="02020609040205080304" pitchFamily="49" charset="-128"/>
                <a:cs typeface="Chu Van An" panose="02020603050405020304" pitchFamily="18" charset="0"/>
              </a:rPr>
              <a:t>SỐ</a:t>
            </a:r>
            <a:r>
              <a:rPr lang="en-US" sz="4576" kern="0" dirty="0">
                <a:solidFill>
                  <a:srgbClr val="FF0066"/>
                </a:solidFill>
                <a:latin typeface="Chu Van An" panose="02020603050405020304" pitchFamily="18" charset="0"/>
                <a:ea typeface="MS Mincho" panose="02020609040205080304" pitchFamily="49" charset="-128"/>
                <a:cs typeface="Chu Van An" panose="02020603050405020304" pitchFamily="18" charset="0"/>
              </a:rPr>
              <a:t> 1 </a:t>
            </a:r>
            <a:r>
              <a:rPr lang="en-US" sz="4576" kern="0" dirty="0" err="1">
                <a:solidFill>
                  <a:srgbClr val="FF0066"/>
                </a:solidFill>
                <a:latin typeface="Chu Van An" panose="02020603050405020304" pitchFamily="18" charset="0"/>
                <a:ea typeface="MS Mincho" panose="02020609040205080304" pitchFamily="49" charset="-128"/>
                <a:cs typeface="Chu Van An" panose="02020603050405020304" pitchFamily="18" charset="0"/>
              </a:rPr>
              <a:t>NGUYỄN</a:t>
            </a:r>
            <a:r>
              <a:rPr lang="en-US" sz="4576" kern="0" dirty="0">
                <a:solidFill>
                  <a:srgbClr val="FF0066"/>
                </a:solidFill>
                <a:latin typeface="Chu Van An" panose="02020603050405020304" pitchFamily="18" charset="0"/>
                <a:ea typeface="MS Mincho" panose="02020609040205080304" pitchFamily="49" charset="-128"/>
                <a:cs typeface="Chu Van An" panose="02020603050405020304" pitchFamily="18" charset="0"/>
              </a:rPr>
              <a:t> DU</a:t>
            </a:r>
            <a:r>
              <a:rPr lang="en-US" sz="4576" kern="0" baseline="0" dirty="0">
                <a:solidFill>
                  <a:srgbClr val="FF0066"/>
                </a:solidFill>
                <a:latin typeface="Chu Van An" panose="02020603050405020304" pitchFamily="18" charset="0"/>
                <a:ea typeface="MS Mincho" panose="02020609040205080304" pitchFamily="49" charset="-128"/>
                <a:cs typeface="Chu Van An" panose="02020603050405020304" pitchFamily="18" charset="0"/>
              </a:rPr>
              <a:t>- </a:t>
            </a:r>
            <a:r>
              <a:rPr lang="en-US" sz="4576" kern="0" baseline="0" dirty="0" err="1">
                <a:solidFill>
                  <a:srgbClr val="FF0066"/>
                </a:solidFill>
                <a:latin typeface="Chu Van An" panose="02020603050405020304" pitchFamily="18" charset="0"/>
                <a:ea typeface="MS Mincho" panose="02020609040205080304" pitchFamily="49" charset="-128"/>
                <a:cs typeface="Chu Van An" panose="02020603050405020304" pitchFamily="18" charset="0"/>
              </a:rPr>
              <a:t>LỚP</a:t>
            </a:r>
            <a:r>
              <a:rPr lang="en-US" sz="4576" kern="0" baseline="0" dirty="0">
                <a:solidFill>
                  <a:srgbClr val="FF0066"/>
                </a:solidFill>
                <a:latin typeface="Chu Van An" panose="02020603050405020304" pitchFamily="18" charset="0"/>
                <a:ea typeface="MS Mincho" panose="02020609040205080304" pitchFamily="49" charset="-128"/>
                <a:cs typeface="Chu Van An" panose="02020603050405020304" pitchFamily="18" charset="0"/>
              </a:rPr>
              <a:t> </a:t>
            </a:r>
            <a:r>
              <a:rPr lang="en-US" sz="4576" kern="0" baseline="0" dirty="0" err="1">
                <a:solidFill>
                  <a:srgbClr val="FF0066"/>
                </a:solidFill>
                <a:latin typeface="Chu Van An" panose="02020603050405020304" pitchFamily="18" charset="0"/>
                <a:ea typeface="MS Mincho" panose="02020609040205080304" pitchFamily="49" charset="-128"/>
                <a:cs typeface="Chu Van An" panose="02020603050405020304" pitchFamily="18" charset="0"/>
              </a:rPr>
              <a:t>11A3</a:t>
            </a:r>
            <a:endParaRPr lang="vi-VN" sz="4576" kern="0" dirty="0">
              <a:solidFill>
                <a:srgbClr val="FF0066"/>
              </a:solidFill>
              <a:latin typeface="Chu Van An" panose="02020603050405020304" pitchFamily="18" charset="0"/>
              <a:cs typeface="Chu Van 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075609" rtl="0" eaLnBrk="1" latinLnBrk="0" hangingPunct="1">
        <a:spcBef>
          <a:spcPct val="0"/>
        </a:spcBef>
        <a:buNone/>
        <a:defRPr sz="100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8353" indent="-778353" algn="l" defTabSz="2075609" rtl="0" eaLnBrk="1" latinLnBrk="0" hangingPunct="1">
        <a:spcBef>
          <a:spcPct val="20000"/>
        </a:spcBef>
        <a:buFont typeface="Arial" pitchFamily="34" charset="0"/>
        <a:buChar char="•"/>
        <a:defRPr sz="7245" kern="1200">
          <a:solidFill>
            <a:schemeClr val="tx1"/>
          </a:solidFill>
          <a:latin typeface="+mn-lt"/>
          <a:ea typeface="+mn-ea"/>
          <a:cs typeface="+mn-cs"/>
        </a:defRPr>
      </a:lvl1pPr>
      <a:lvl2pPr marL="1686432" indent="-648628" algn="l" defTabSz="2075609" rtl="0" eaLnBrk="1" latinLnBrk="0" hangingPunct="1">
        <a:spcBef>
          <a:spcPct val="20000"/>
        </a:spcBef>
        <a:buFont typeface="Arial" pitchFamily="34" charset="0"/>
        <a:buChar char="–"/>
        <a:defRPr sz="6387" kern="1200">
          <a:solidFill>
            <a:schemeClr val="tx1"/>
          </a:solidFill>
          <a:latin typeface="+mn-lt"/>
          <a:ea typeface="+mn-ea"/>
          <a:cs typeface="+mn-cs"/>
        </a:defRPr>
      </a:lvl2pPr>
      <a:lvl3pPr marL="2594511" indent="-518902" algn="l" defTabSz="2075609" rtl="0" eaLnBrk="1" latinLnBrk="0" hangingPunct="1">
        <a:spcBef>
          <a:spcPct val="20000"/>
        </a:spcBef>
        <a:buFont typeface="Arial" pitchFamily="34" charset="0"/>
        <a:buChar char="•"/>
        <a:defRPr sz="5433" kern="1200">
          <a:solidFill>
            <a:schemeClr val="tx1"/>
          </a:solidFill>
          <a:latin typeface="+mn-lt"/>
          <a:ea typeface="+mn-ea"/>
          <a:cs typeface="+mn-cs"/>
        </a:defRPr>
      </a:lvl3pPr>
      <a:lvl4pPr marL="3632316" indent="-518902" algn="l" defTabSz="2075609" rtl="0" eaLnBrk="1" latinLnBrk="0" hangingPunct="1">
        <a:spcBef>
          <a:spcPct val="20000"/>
        </a:spcBef>
        <a:buFont typeface="Arial" pitchFamily="34" charset="0"/>
        <a:buChar char="–"/>
        <a:defRPr sz="4576" kern="1200">
          <a:solidFill>
            <a:schemeClr val="tx1"/>
          </a:solidFill>
          <a:latin typeface="+mn-lt"/>
          <a:ea typeface="+mn-ea"/>
          <a:cs typeface="+mn-cs"/>
        </a:defRPr>
      </a:lvl4pPr>
      <a:lvl5pPr marL="4670120" indent="-518902" algn="l" defTabSz="2075609" rtl="0" eaLnBrk="1" latinLnBrk="0" hangingPunct="1">
        <a:spcBef>
          <a:spcPct val="20000"/>
        </a:spcBef>
        <a:buFont typeface="Arial" pitchFamily="34" charset="0"/>
        <a:buChar char="»"/>
        <a:defRPr sz="4576" kern="1200">
          <a:solidFill>
            <a:schemeClr val="tx1"/>
          </a:solidFill>
          <a:latin typeface="+mn-lt"/>
          <a:ea typeface="+mn-ea"/>
          <a:cs typeface="+mn-cs"/>
        </a:defRPr>
      </a:lvl5pPr>
      <a:lvl6pPr marL="5707925" indent="-518902" algn="l" defTabSz="2075609" rtl="0" eaLnBrk="1" latinLnBrk="0" hangingPunct="1">
        <a:spcBef>
          <a:spcPct val="20000"/>
        </a:spcBef>
        <a:buFont typeface="Arial" pitchFamily="34" charset="0"/>
        <a:buChar char="•"/>
        <a:defRPr sz="4576" kern="1200">
          <a:solidFill>
            <a:schemeClr val="tx1"/>
          </a:solidFill>
          <a:latin typeface="+mn-lt"/>
          <a:ea typeface="+mn-ea"/>
          <a:cs typeface="+mn-cs"/>
        </a:defRPr>
      </a:lvl6pPr>
      <a:lvl7pPr marL="6745729" indent="-518902" algn="l" defTabSz="2075609" rtl="0" eaLnBrk="1" latinLnBrk="0" hangingPunct="1">
        <a:spcBef>
          <a:spcPct val="20000"/>
        </a:spcBef>
        <a:buFont typeface="Arial" pitchFamily="34" charset="0"/>
        <a:buChar char="•"/>
        <a:defRPr sz="4576" kern="1200">
          <a:solidFill>
            <a:schemeClr val="tx1"/>
          </a:solidFill>
          <a:latin typeface="+mn-lt"/>
          <a:ea typeface="+mn-ea"/>
          <a:cs typeface="+mn-cs"/>
        </a:defRPr>
      </a:lvl7pPr>
      <a:lvl8pPr marL="7783535" indent="-518902" algn="l" defTabSz="2075609" rtl="0" eaLnBrk="1" latinLnBrk="0" hangingPunct="1">
        <a:spcBef>
          <a:spcPct val="20000"/>
        </a:spcBef>
        <a:buFont typeface="Arial" pitchFamily="34" charset="0"/>
        <a:buChar char="•"/>
        <a:defRPr sz="4576" kern="1200">
          <a:solidFill>
            <a:schemeClr val="tx1"/>
          </a:solidFill>
          <a:latin typeface="+mn-lt"/>
          <a:ea typeface="+mn-ea"/>
          <a:cs typeface="+mn-cs"/>
        </a:defRPr>
      </a:lvl8pPr>
      <a:lvl9pPr marL="8821339" indent="-518902" algn="l" defTabSz="2075609" rtl="0" eaLnBrk="1" latinLnBrk="0" hangingPunct="1">
        <a:spcBef>
          <a:spcPct val="20000"/>
        </a:spcBef>
        <a:buFont typeface="Arial" pitchFamily="34" charset="0"/>
        <a:buChar char="•"/>
        <a:defRPr sz="45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560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37805" algn="l" defTabSz="207560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75609" algn="l" defTabSz="207560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113414" algn="l" defTabSz="207560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51219" algn="l" defTabSz="207560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189023" algn="l" defTabSz="207560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226828" algn="l" defTabSz="207560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264632" algn="l" defTabSz="207560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302436" algn="l" defTabSz="2075609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14.wmf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17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8.bin"/><Relationship Id="rId4" Type="http://schemas.openxmlformats.org/officeDocument/2006/relationships/image" Target="../media/image16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3845008" y="2167105"/>
            <a:ext cx="17434983" cy="1848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7135" tIns="43567" rIns="87135" bIns="43567" rtlCol="0">
            <a:spAutoFit/>
          </a:bodyPr>
          <a:lstStyle/>
          <a:p>
            <a:pPr algn="ctr"/>
            <a:r>
              <a:rPr lang="en-US" sz="5720" b="1" dirty="0" err="1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CHƯƠNG</a:t>
            </a:r>
            <a:r>
              <a:rPr lang="en-US" sz="5720" b="1" dirty="0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 VII: QUAN </a:t>
            </a:r>
            <a:r>
              <a:rPr lang="en-US" sz="5720" b="1" dirty="0" err="1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HỆ</a:t>
            </a:r>
            <a:r>
              <a:rPr lang="en-US" sz="5720" b="1" dirty="0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 </a:t>
            </a:r>
            <a:r>
              <a:rPr lang="en-US" sz="5720" b="1" dirty="0" err="1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VUÔNG</a:t>
            </a:r>
            <a:r>
              <a:rPr lang="en-US" sz="5720" b="1" dirty="0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 </a:t>
            </a:r>
            <a:r>
              <a:rPr lang="en-US" sz="5720" b="1" dirty="0" err="1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GÓC</a:t>
            </a:r>
            <a:r>
              <a:rPr lang="en-US" sz="5720" b="1" dirty="0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 </a:t>
            </a:r>
            <a:r>
              <a:rPr lang="en-US" sz="5720" b="1" dirty="0" err="1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TRONG</a:t>
            </a:r>
            <a:r>
              <a:rPr lang="en-US" sz="5720" b="1" dirty="0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 </a:t>
            </a:r>
            <a:r>
              <a:rPr lang="en-US" sz="5720" b="1" dirty="0" err="1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KHÔNG</a:t>
            </a:r>
            <a:r>
              <a:rPr lang="en-US" sz="5720" b="1" dirty="0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 GIAN. </a:t>
            </a:r>
            <a:r>
              <a:rPr lang="en-US" sz="5720" b="1" dirty="0" err="1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PHÉP</a:t>
            </a:r>
            <a:r>
              <a:rPr lang="en-US" sz="5720" b="1" dirty="0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 </a:t>
            </a:r>
            <a:r>
              <a:rPr lang="en-US" sz="5720" b="1" dirty="0" err="1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CHIẾU</a:t>
            </a:r>
            <a:r>
              <a:rPr lang="en-US" sz="5720" b="1" dirty="0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 </a:t>
            </a:r>
            <a:r>
              <a:rPr lang="en-US" sz="5720" b="1" dirty="0" err="1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VUÔNG</a:t>
            </a:r>
            <a:r>
              <a:rPr lang="en-US" sz="5720" b="1" dirty="0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 </a:t>
            </a:r>
            <a:r>
              <a:rPr lang="en-US" sz="5720" b="1" dirty="0" err="1">
                <a:latin typeface="Times New Roman" panose="02020603050405020304" pitchFamily="18" charset="0"/>
                <a:ea typeface="Tahoma" pitchFamily="34" charset="0"/>
                <a:cs typeface="Chu Van An" panose="02020603050405020304" pitchFamily="18" charset="0"/>
              </a:rPr>
              <a:t>GÓC</a:t>
            </a:r>
            <a:endParaRPr lang="en-US" sz="5720" b="1" dirty="0">
              <a:latin typeface="Times New Roman" panose="02020603050405020304" pitchFamily="18" charset="0"/>
              <a:ea typeface="Tahoma" pitchFamily="34" charset="0"/>
              <a:cs typeface="Chu Van 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44171" y="6211507"/>
            <a:ext cx="22436682" cy="10560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none" lIns="87135" tIns="43567" rIns="87135" bIns="43567" rtlCol="0">
            <a:spAutoFit/>
          </a:bodyPr>
          <a:lstStyle/>
          <a:p>
            <a:pPr algn="ctr"/>
            <a:r>
              <a:rPr lang="vi-VN" sz="6291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Bài 3</a:t>
            </a:r>
            <a:r>
              <a:rPr lang="en-US" sz="6291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-</a:t>
            </a:r>
            <a:r>
              <a:rPr lang="en-US" sz="5720" b="1" dirty="0" err="1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TIẾT</a:t>
            </a:r>
            <a:r>
              <a:rPr lang="en-US" sz="572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vi-VN" sz="572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2</a:t>
            </a:r>
            <a:r>
              <a:rPr lang="en-US" sz="572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2</a:t>
            </a:r>
            <a:r>
              <a:rPr lang="vi-VN" sz="572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: </a:t>
            </a:r>
            <a:r>
              <a:rPr lang="en-US" sz="5720" b="1" dirty="0" err="1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GÓC</a:t>
            </a:r>
            <a:r>
              <a:rPr lang="en-US" sz="572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en-US" sz="5720" b="1" dirty="0" err="1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GIỮA</a:t>
            </a:r>
            <a:r>
              <a:rPr lang="en-US" sz="572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en-US" sz="5720" b="1" dirty="0" err="1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ĐƯỜNG</a:t>
            </a:r>
            <a:r>
              <a:rPr lang="en-US" sz="572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en-US" sz="5720" b="1" dirty="0" err="1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THẲNG</a:t>
            </a:r>
            <a:r>
              <a:rPr lang="en-US" sz="572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en-US" sz="5720" b="1" dirty="0" err="1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VÀ</a:t>
            </a:r>
            <a:r>
              <a:rPr lang="en-US" sz="572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en-US" sz="5720" b="1" dirty="0" err="1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MẶT</a:t>
            </a:r>
            <a:r>
              <a:rPr lang="en-US" sz="572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en-US" sz="5720" b="1" dirty="0" err="1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PHẲNG</a:t>
            </a:r>
            <a:r>
              <a:rPr lang="en-US" sz="572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. </a:t>
            </a:r>
            <a:r>
              <a:rPr lang="en-US" sz="5720" b="1" dirty="0" err="1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GÓC</a:t>
            </a:r>
            <a:r>
              <a:rPr lang="en-US" sz="572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en-US" sz="5720" b="1" dirty="0" err="1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NHỊ</a:t>
            </a:r>
            <a:r>
              <a:rPr lang="en-US" sz="5720" b="1" dirty="0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</a:t>
            </a:r>
            <a:r>
              <a:rPr lang="en-US" sz="5720" b="1" dirty="0" err="1">
                <a:solidFill>
                  <a:srgbClr val="135F82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DIỆN</a:t>
            </a:r>
            <a:endParaRPr lang="en-US" sz="5720" b="1" dirty="0">
              <a:solidFill>
                <a:srgbClr val="135F82"/>
              </a:solidFill>
              <a:latin typeface="AvantGarde-Demi" pitchFamily="18" charset="0"/>
              <a:ea typeface="AvantGarde-Demi" pitchFamily="18" charset="0"/>
              <a:cs typeface="AvantGarde-Demi" pitchFamily="18" charset="0"/>
            </a:endParaRPr>
          </a:p>
        </p:txBody>
      </p:sp>
      <p:pic>
        <p:nvPicPr>
          <p:cNvPr id="52" name="Picture 3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163" y="1341413"/>
            <a:ext cx="3007480" cy="3048633"/>
          </a:xfrm>
          <a:prstGeom prst="rect">
            <a:avLst/>
          </a:prstGeom>
          <a:noFill/>
        </p:spPr>
      </p:pic>
      <p:pic>
        <p:nvPicPr>
          <p:cNvPr id="53" name="Picture 27">
            <a:extLst>
              <a:ext uri="{FF2B5EF4-FFF2-40B4-BE49-F238E27FC236}">
                <a16:creationId xmlns:a16="http://schemas.microsoft.com/office/drawing/2014/main" id="{70E0D186-02F4-4066-B916-5BC17329F7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673" y="7850194"/>
            <a:ext cx="3226294" cy="3226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082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6" name="TextBox 12">
            <a:extLst>
              <a:ext uri="{FF2B5EF4-FFF2-40B4-BE49-F238E27FC236}">
                <a16:creationId xmlns:a16="http://schemas.microsoft.com/office/drawing/2014/main" id="{20BF3F8B-173E-4664-B7B0-8A97A0234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17942" y="10573391"/>
            <a:ext cx="12640363" cy="79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576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sz="457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576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nghiêng</a:t>
            </a:r>
            <a:r>
              <a:rPr lang="en-US" altLang="en-US" sz="457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576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457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576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457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576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gậy</a:t>
            </a:r>
            <a:r>
              <a:rPr lang="en-US" altLang="en-US" sz="457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576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57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576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457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576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457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576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4576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65</a:t>
            </a:r>
            <a:r>
              <a:rPr lang="en-US" altLang="en-US" sz="4576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en-US" sz="4576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3AA71D3F-A573-4FC3-B782-67DE9057D3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l="33876" t="21888" r="42041" b="23681"/>
          <a:stretch/>
        </p:blipFill>
        <p:spPr bwMode="auto">
          <a:xfrm>
            <a:off x="12889243" y="2106728"/>
            <a:ext cx="9262335" cy="8354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3BBC7BF2-A7ED-4DBD-BEEC-41857A8A7F40}"/>
              </a:ext>
            </a:extLst>
          </p:cNvPr>
          <p:cNvGrpSpPr/>
          <p:nvPr/>
        </p:nvGrpSpPr>
        <p:grpSpPr>
          <a:xfrm>
            <a:off x="1600200" y="3337719"/>
            <a:ext cx="9406581" cy="5486400"/>
            <a:chOff x="685800" y="2880519"/>
            <a:chExt cx="9406581" cy="54864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/>
            <a:srcRect l="73554" t="10170" b="18644"/>
            <a:stretch/>
          </p:blipFill>
          <p:spPr>
            <a:xfrm>
              <a:off x="7767717" y="5012558"/>
              <a:ext cx="2324664" cy="3051122"/>
            </a:xfrm>
            <a:prstGeom prst="rect">
              <a:avLst/>
            </a:prstGeom>
          </p:spPr>
        </p:pic>
        <p:sp>
          <p:nvSpPr>
            <p:cNvPr id="2" name="Cloud 1">
              <a:extLst>
                <a:ext uri="{FF2B5EF4-FFF2-40B4-BE49-F238E27FC236}">
                  <a16:creationId xmlns:a16="http://schemas.microsoft.com/office/drawing/2014/main" id="{60D1A3C2-6808-4913-99FC-5E2ECD8DF34E}"/>
                </a:ext>
              </a:extLst>
            </p:cNvPr>
            <p:cNvSpPr/>
            <p:nvPr/>
          </p:nvSpPr>
          <p:spPr>
            <a:xfrm>
              <a:off x="685800" y="2880519"/>
              <a:ext cx="6705600" cy="54864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1176DF5-0D36-463A-B6E5-9D4976BE3074}"/>
                </a:ext>
              </a:extLst>
            </p:cNvPr>
            <p:cNvSpPr txBox="1"/>
            <p:nvPr/>
          </p:nvSpPr>
          <p:spPr>
            <a:xfrm>
              <a:off x="1600200" y="3871119"/>
              <a:ext cx="5105400" cy="3170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0" dirty="0" err="1">
                  <a:solidFill>
                    <a:srgbClr val="FF0000"/>
                  </a:solidFill>
                </a:rPr>
                <a:t>Góc</a:t>
              </a:r>
              <a:r>
                <a:rPr lang="en-US" sz="5000" dirty="0">
                  <a:solidFill>
                    <a:srgbClr val="FF0000"/>
                  </a:solidFill>
                </a:rPr>
                <a:t> </a:t>
              </a:r>
              <a:r>
                <a:rPr lang="en-US" sz="5000" dirty="0" err="1">
                  <a:solidFill>
                    <a:srgbClr val="FF0000"/>
                  </a:solidFill>
                </a:rPr>
                <a:t>nghiêng</a:t>
              </a:r>
              <a:r>
                <a:rPr lang="en-US" sz="5000" dirty="0">
                  <a:solidFill>
                    <a:srgbClr val="FF0000"/>
                  </a:solidFill>
                </a:rPr>
                <a:t> </a:t>
              </a:r>
              <a:r>
                <a:rPr lang="en-US" sz="5000" dirty="0" err="1">
                  <a:solidFill>
                    <a:srgbClr val="FF0000"/>
                  </a:solidFill>
                </a:rPr>
                <a:t>giữa</a:t>
              </a:r>
              <a:r>
                <a:rPr lang="en-US" sz="5000" dirty="0">
                  <a:solidFill>
                    <a:srgbClr val="FF0000"/>
                  </a:solidFill>
                </a:rPr>
                <a:t> </a:t>
              </a:r>
              <a:r>
                <a:rPr lang="en-US" sz="5000" dirty="0" err="1">
                  <a:solidFill>
                    <a:srgbClr val="FF0000"/>
                  </a:solidFill>
                </a:rPr>
                <a:t>chiếc</a:t>
              </a:r>
              <a:r>
                <a:rPr lang="en-US" sz="5000" dirty="0">
                  <a:solidFill>
                    <a:srgbClr val="FF0000"/>
                  </a:solidFill>
                </a:rPr>
                <a:t> </a:t>
              </a:r>
              <a:r>
                <a:rPr lang="en-US" sz="5000" dirty="0" err="1">
                  <a:solidFill>
                    <a:srgbClr val="FF0000"/>
                  </a:solidFill>
                </a:rPr>
                <a:t>gậy</a:t>
              </a:r>
              <a:r>
                <a:rPr lang="en-US" sz="5000" dirty="0">
                  <a:solidFill>
                    <a:srgbClr val="FF0000"/>
                  </a:solidFill>
                </a:rPr>
                <a:t> </a:t>
              </a:r>
              <a:r>
                <a:rPr lang="en-US" sz="5000" dirty="0" err="1">
                  <a:solidFill>
                    <a:srgbClr val="FF0000"/>
                  </a:solidFill>
                </a:rPr>
                <a:t>và</a:t>
              </a:r>
              <a:r>
                <a:rPr lang="en-US" sz="5000" dirty="0">
                  <a:solidFill>
                    <a:srgbClr val="FF0000"/>
                  </a:solidFill>
                </a:rPr>
                <a:t> </a:t>
              </a:r>
              <a:r>
                <a:rPr lang="en-US" sz="5000" dirty="0" err="1">
                  <a:solidFill>
                    <a:srgbClr val="FF0000"/>
                  </a:solidFill>
                </a:rPr>
                <a:t>mặt</a:t>
              </a:r>
              <a:r>
                <a:rPr lang="en-US" sz="5000" dirty="0">
                  <a:solidFill>
                    <a:srgbClr val="FF0000"/>
                  </a:solidFill>
                </a:rPr>
                <a:t> </a:t>
              </a:r>
              <a:r>
                <a:rPr lang="en-US" sz="5000" dirty="0" err="1">
                  <a:solidFill>
                    <a:srgbClr val="FF0000"/>
                  </a:solidFill>
                </a:rPr>
                <a:t>đất</a:t>
              </a:r>
              <a:r>
                <a:rPr lang="en-US" sz="5000" dirty="0">
                  <a:solidFill>
                    <a:srgbClr val="FF0000"/>
                  </a:solidFill>
                </a:rPr>
                <a:t> </a:t>
              </a:r>
              <a:r>
                <a:rPr lang="en-US" sz="5000" dirty="0" err="1">
                  <a:solidFill>
                    <a:srgbClr val="FF0000"/>
                  </a:solidFill>
                </a:rPr>
                <a:t>được</a:t>
              </a:r>
              <a:r>
                <a:rPr lang="en-US" sz="5000" dirty="0">
                  <a:solidFill>
                    <a:srgbClr val="FF0000"/>
                  </a:solidFill>
                </a:rPr>
                <a:t> </a:t>
              </a:r>
              <a:r>
                <a:rPr lang="en-US" sz="5000" dirty="0" err="1">
                  <a:solidFill>
                    <a:srgbClr val="FF0000"/>
                  </a:solidFill>
                </a:rPr>
                <a:t>hiểu</a:t>
              </a:r>
              <a:r>
                <a:rPr lang="en-US" sz="5000" dirty="0">
                  <a:solidFill>
                    <a:srgbClr val="FF0000"/>
                  </a:solidFill>
                </a:rPr>
                <a:t> </a:t>
              </a:r>
              <a:r>
                <a:rPr lang="en-US" sz="5000" dirty="0" err="1">
                  <a:solidFill>
                    <a:srgbClr val="FF0000"/>
                  </a:solidFill>
                </a:rPr>
                <a:t>như</a:t>
              </a:r>
              <a:r>
                <a:rPr lang="en-US" sz="5000" dirty="0">
                  <a:solidFill>
                    <a:srgbClr val="FF0000"/>
                  </a:solidFill>
                </a:rPr>
                <a:t> </a:t>
              </a:r>
              <a:r>
                <a:rPr lang="en-US" sz="5000" dirty="0" err="1">
                  <a:solidFill>
                    <a:srgbClr val="FF0000"/>
                  </a:solidFill>
                </a:rPr>
                <a:t>thế</a:t>
              </a:r>
              <a:r>
                <a:rPr lang="en-US" sz="5000" dirty="0">
                  <a:solidFill>
                    <a:srgbClr val="FF0000"/>
                  </a:solidFill>
                </a:rPr>
                <a:t> </a:t>
              </a:r>
              <a:r>
                <a:rPr lang="en-US" sz="5000" dirty="0" err="1">
                  <a:solidFill>
                    <a:srgbClr val="FF0000"/>
                  </a:solidFill>
                </a:rPr>
                <a:t>nào</a:t>
              </a:r>
              <a:r>
                <a:rPr lang="en-US" sz="5000" dirty="0">
                  <a:solidFill>
                    <a:srgbClr val="FF0000"/>
                  </a:solidFill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669583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26"/>
          <p:cNvGrpSpPr/>
          <p:nvPr/>
        </p:nvGrpSpPr>
        <p:grpSpPr>
          <a:xfrm>
            <a:off x="1303682" y="1743503"/>
            <a:ext cx="19322336" cy="898573"/>
            <a:chOff x="7459670" y="7543799"/>
            <a:chExt cx="33479713" cy="942659"/>
          </a:xfrm>
        </p:grpSpPr>
        <p:sp>
          <p:nvSpPr>
            <p:cNvPr id="44" name="TextBox 43"/>
            <p:cNvSpPr txBox="1"/>
            <p:nvPr/>
          </p:nvSpPr>
          <p:spPr>
            <a:xfrm>
              <a:off x="7459672" y="7620004"/>
              <a:ext cx="33479711" cy="8664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vi-VN" sz="4767" b="1" dirty="0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47" name="Isosceles Triangle 44"/>
            <p:cNvSpPr/>
            <p:nvPr/>
          </p:nvSpPr>
          <p:spPr>
            <a:xfrm rot="16200000">
              <a:off x="7469937" y="7533532"/>
              <a:ext cx="143688" cy="164221"/>
            </a:xfrm>
            <a:custGeom>
              <a:avLst/>
              <a:gdLst>
                <a:gd name="connsiteX0" fmla="*/ 0 w 293725"/>
                <a:gd name="connsiteY0" fmla="*/ 164224 h 164224"/>
                <a:gd name="connsiteX1" fmla="*/ 146863 w 293725"/>
                <a:gd name="connsiteY1" fmla="*/ 0 h 164224"/>
                <a:gd name="connsiteX2" fmla="*/ 293725 w 293725"/>
                <a:gd name="connsiteY2" fmla="*/ 164224 h 164224"/>
                <a:gd name="connsiteX3" fmla="*/ 0 w 293725"/>
                <a:gd name="connsiteY3" fmla="*/ 164224 h 164224"/>
                <a:gd name="connsiteX0" fmla="*/ 2363 w 296088"/>
                <a:gd name="connsiteY0" fmla="*/ 164221 h 164221"/>
                <a:gd name="connsiteX1" fmla="*/ 0 w 296088"/>
                <a:gd name="connsiteY1" fmla="*/ 0 h 164221"/>
                <a:gd name="connsiteX2" fmla="*/ 296088 w 296088"/>
                <a:gd name="connsiteY2" fmla="*/ 164221 h 164221"/>
                <a:gd name="connsiteX3" fmla="*/ 2363 w 296088"/>
                <a:gd name="connsiteY3" fmla="*/ 164221 h 16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088" h="164221">
                  <a:moveTo>
                    <a:pt x="2363" y="164221"/>
                  </a:moveTo>
                  <a:cubicBezTo>
                    <a:pt x="1575" y="109481"/>
                    <a:pt x="788" y="54740"/>
                    <a:pt x="0" y="0"/>
                  </a:cubicBezTo>
                  <a:lnTo>
                    <a:pt x="296088" y="164221"/>
                  </a:lnTo>
                  <a:lnTo>
                    <a:pt x="2363" y="164221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100"/>
            </a:p>
          </p:txBody>
        </p:sp>
      </p:grpSp>
      <p:sp>
        <p:nvSpPr>
          <p:cNvPr id="20" name="TextBox 1">
            <a:extLst>
              <a:ext uri="{FF2B5EF4-FFF2-40B4-BE49-F238E27FC236}">
                <a16:creationId xmlns:a16="http://schemas.microsoft.com/office/drawing/2014/main" id="{F07FD5E6-9F3F-4498-BA72-C215395E2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8461" y="4534223"/>
            <a:ext cx="10437419" cy="273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vi-VN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thẳng 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vi-VN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vi-VN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mặt phẳng (P)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738119" y="1888780"/>
            <a:ext cx="14383861" cy="8259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4767" b="1" dirty="0">
                <a:latin typeface="Times New Roman" panose="02020603050405020304" pitchFamily="18" charset="0"/>
              </a:rPr>
              <a:t>I- </a:t>
            </a:r>
            <a:r>
              <a:rPr lang="en-US" altLang="en-US" sz="4767" b="1" dirty="0" err="1">
                <a:latin typeface="Times New Roman" panose="02020603050405020304" pitchFamily="18" charset="0"/>
              </a:rPr>
              <a:t>GÓC</a:t>
            </a:r>
            <a:r>
              <a:rPr lang="en-US" altLang="en-US" sz="4767" b="1" dirty="0">
                <a:latin typeface="Times New Roman" panose="02020603050405020304" pitchFamily="18" charset="0"/>
              </a:rPr>
              <a:t> </a:t>
            </a:r>
            <a:r>
              <a:rPr lang="en-US" altLang="en-US" sz="4767" b="1" dirty="0" err="1">
                <a:latin typeface="Times New Roman" panose="02020603050405020304" pitchFamily="18" charset="0"/>
              </a:rPr>
              <a:t>GIỮA</a:t>
            </a:r>
            <a:r>
              <a:rPr lang="en-US" altLang="en-US" sz="4767" b="1" dirty="0">
                <a:latin typeface="Times New Roman" panose="02020603050405020304" pitchFamily="18" charset="0"/>
              </a:rPr>
              <a:t> </a:t>
            </a:r>
            <a:r>
              <a:rPr lang="vi-VN" altLang="en-US" sz="4767" b="1" dirty="0">
                <a:latin typeface="Times New Roman" panose="02020603050405020304" pitchFamily="18" charset="0"/>
              </a:rPr>
              <a:t>ĐƯỜNG THẲNG </a:t>
            </a:r>
            <a:r>
              <a:rPr lang="en-US" altLang="en-US" sz="4767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4767" b="1" dirty="0">
                <a:latin typeface="Times New Roman" panose="02020603050405020304" pitchFamily="18" charset="0"/>
              </a:rPr>
              <a:t> </a:t>
            </a:r>
            <a:r>
              <a:rPr lang="vi-VN" altLang="en-US" sz="4767" b="1" dirty="0">
                <a:latin typeface="Times New Roman" panose="02020603050405020304" pitchFamily="18" charset="0"/>
              </a:rPr>
              <a:t>MẶT PHẲNG</a:t>
            </a:r>
            <a:endParaRPr lang="en-US" altLang="en-US" sz="4767" b="1" dirty="0">
              <a:latin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8118" y="2978478"/>
            <a:ext cx="1961436" cy="1113240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E22B7F1F-C336-4641-BA5F-51D0BEF652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/>
          <a:srcRect l="32317" t="24191" r="25075" b="15331"/>
          <a:stretch/>
        </p:blipFill>
        <p:spPr bwMode="auto">
          <a:xfrm>
            <a:off x="11981171" y="3341705"/>
            <a:ext cx="11361813" cy="784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">
            <a:extLst>
              <a:ext uri="{FF2B5EF4-FFF2-40B4-BE49-F238E27FC236}">
                <a16:creationId xmlns:a16="http://schemas.microsoft.com/office/drawing/2014/main" id="{D98D974D-A0BE-4598-A74F-2C226F7B1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3682" y="7555160"/>
            <a:ext cx="10437419" cy="273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giưa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72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altLang="en-US" sz="572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38692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7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866369" y="1897322"/>
            <a:ext cx="17434983" cy="8259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4767" b="1" dirty="0">
                <a:latin typeface="Times New Roman" panose="02020603050405020304" pitchFamily="18" charset="0"/>
              </a:rPr>
              <a:t>I- </a:t>
            </a:r>
            <a:r>
              <a:rPr lang="en-US" altLang="en-US" sz="4767" b="1" dirty="0" err="1">
                <a:latin typeface="Times New Roman" panose="02020603050405020304" pitchFamily="18" charset="0"/>
              </a:rPr>
              <a:t>GÓC</a:t>
            </a:r>
            <a:r>
              <a:rPr lang="en-US" altLang="en-US" sz="4767" b="1" dirty="0">
                <a:latin typeface="Times New Roman" panose="02020603050405020304" pitchFamily="18" charset="0"/>
              </a:rPr>
              <a:t> </a:t>
            </a:r>
            <a:r>
              <a:rPr lang="en-US" altLang="en-US" sz="4767" b="1" dirty="0" err="1">
                <a:latin typeface="Times New Roman" panose="02020603050405020304" pitchFamily="18" charset="0"/>
              </a:rPr>
              <a:t>GIỮA</a:t>
            </a:r>
            <a:r>
              <a:rPr lang="en-US" altLang="en-US" sz="4767" b="1" dirty="0">
                <a:latin typeface="Times New Roman" panose="02020603050405020304" pitchFamily="18" charset="0"/>
              </a:rPr>
              <a:t> </a:t>
            </a:r>
            <a:r>
              <a:rPr lang="vi-VN" altLang="en-US" sz="4767" b="1" dirty="0">
                <a:latin typeface="Times New Roman" panose="02020603050405020304" pitchFamily="18" charset="0"/>
              </a:rPr>
              <a:t>ĐƯỜNG THẲNG </a:t>
            </a:r>
            <a:r>
              <a:rPr lang="en-US" altLang="en-US" sz="4767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4767" b="1" dirty="0">
                <a:latin typeface="Times New Roman" panose="02020603050405020304" pitchFamily="18" charset="0"/>
              </a:rPr>
              <a:t> </a:t>
            </a:r>
            <a:r>
              <a:rPr lang="vi-VN" altLang="en-US" sz="4767" b="1" dirty="0">
                <a:latin typeface="Times New Roman" panose="02020603050405020304" pitchFamily="18" charset="0"/>
              </a:rPr>
              <a:t>MẶT PHẲNG</a:t>
            </a:r>
            <a:endParaRPr lang="en-US" altLang="en-US" sz="4767" b="1" dirty="0">
              <a:latin typeface="Times New Roman" panose="02020603050405020304" pitchFamily="18" charset="0"/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229598" y="3125566"/>
            <a:ext cx="16708526" cy="79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4576" b="1" dirty="0">
                <a:latin typeface="Times New Roman" panose="02020603050405020304" pitchFamily="18" charset="0"/>
              </a:rPr>
              <a:t>Cho đ</a:t>
            </a:r>
            <a:r>
              <a:rPr lang="vi-VN" altLang="en-US" sz="4576" b="1" dirty="0">
                <a:latin typeface="Times New Roman" panose="02020603050405020304" pitchFamily="18" charset="0"/>
              </a:rPr>
              <a:t>ư</a:t>
            </a:r>
            <a:r>
              <a:rPr lang="en-US" altLang="en-US" sz="4576" b="1" dirty="0" err="1">
                <a:latin typeface="Times New Roman" panose="02020603050405020304" pitchFamily="18" charset="0"/>
              </a:rPr>
              <a:t>ờng</a:t>
            </a:r>
            <a:r>
              <a:rPr lang="en-US" altLang="en-US" sz="4576" b="1" dirty="0">
                <a:latin typeface="Times New Roman" panose="02020603050405020304" pitchFamily="18" charset="0"/>
              </a:rPr>
              <a:t> </a:t>
            </a:r>
            <a:r>
              <a:rPr lang="en-US" altLang="en-US" sz="4576" b="1" dirty="0" err="1">
                <a:latin typeface="Times New Roman" panose="02020603050405020304" pitchFamily="18" charset="0"/>
              </a:rPr>
              <a:t>thẳng</a:t>
            </a:r>
            <a:r>
              <a:rPr lang="en-US" altLang="en-US" sz="4576" b="1" dirty="0">
                <a:latin typeface="Times New Roman" panose="02020603050405020304" pitchFamily="18" charset="0"/>
              </a:rPr>
              <a:t> </a:t>
            </a:r>
            <a:r>
              <a:rPr lang="vi-VN" altLang="en-US" sz="4576" b="1" dirty="0">
                <a:latin typeface="Times New Roman" panose="02020603050405020304" pitchFamily="18" charset="0"/>
              </a:rPr>
              <a:t>d</a:t>
            </a:r>
            <a:r>
              <a:rPr lang="en-US" altLang="en-US" sz="4576" b="1" dirty="0">
                <a:latin typeface="Times New Roman" panose="02020603050405020304" pitchFamily="18" charset="0"/>
              </a:rPr>
              <a:t> </a:t>
            </a:r>
            <a:r>
              <a:rPr lang="en-US" altLang="en-US" sz="4576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4576" b="1" dirty="0">
                <a:latin typeface="Times New Roman" panose="02020603050405020304" pitchFamily="18" charset="0"/>
              </a:rPr>
              <a:t> </a:t>
            </a:r>
            <a:r>
              <a:rPr lang="en-US" altLang="en-US" sz="4576" b="1" dirty="0" err="1">
                <a:latin typeface="Times New Roman" panose="02020603050405020304" pitchFamily="18" charset="0"/>
              </a:rPr>
              <a:t>mặt</a:t>
            </a:r>
            <a:r>
              <a:rPr lang="en-US" altLang="en-US" sz="4576" b="1" dirty="0">
                <a:latin typeface="Times New Roman" panose="02020603050405020304" pitchFamily="18" charset="0"/>
              </a:rPr>
              <a:t> </a:t>
            </a:r>
            <a:r>
              <a:rPr lang="en-US" altLang="en-US" sz="4576" b="1" dirty="0" err="1">
                <a:latin typeface="Times New Roman" panose="02020603050405020304" pitchFamily="18" charset="0"/>
              </a:rPr>
              <a:t>phẳng</a:t>
            </a:r>
            <a:r>
              <a:rPr lang="en-US" altLang="en-US" sz="4576" b="1" dirty="0">
                <a:latin typeface="Times New Roman" panose="02020603050405020304" pitchFamily="18" charset="0"/>
              </a:rPr>
              <a:t> (</a:t>
            </a:r>
            <a:r>
              <a:rPr lang="vi-VN" altLang="en-US" sz="4576" b="1" dirty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altLang="en-US" sz="4576" b="1" dirty="0">
                <a:latin typeface="Times New Roman" panose="02020603050405020304" pitchFamily="18" charset="0"/>
              </a:rPr>
              <a:t>) </a:t>
            </a:r>
          </a:p>
        </p:txBody>
      </p:sp>
      <p:sp>
        <p:nvSpPr>
          <p:cNvPr id="4117" name="Text Box 27"/>
          <p:cNvSpPr txBox="1">
            <a:spLocks noChangeArrowheads="1"/>
          </p:cNvSpPr>
          <p:nvPr/>
        </p:nvSpPr>
        <p:spPr bwMode="auto">
          <a:xfrm>
            <a:off x="28611671" y="7119286"/>
            <a:ext cx="3341705" cy="79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4576">
              <a:latin typeface="Times New Roman" panose="02020603050405020304" pitchFamily="18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601279B-646A-40A5-854B-4F0F397CC782}"/>
              </a:ext>
            </a:extLst>
          </p:cNvPr>
          <p:cNvGrpSpPr/>
          <p:nvPr/>
        </p:nvGrpSpPr>
        <p:grpSpPr>
          <a:xfrm>
            <a:off x="1294665" y="5260594"/>
            <a:ext cx="5838506" cy="6017701"/>
            <a:chOff x="1294665" y="5260594"/>
            <a:chExt cx="5838506" cy="6017701"/>
          </a:xfrm>
        </p:grpSpPr>
        <p:pic>
          <p:nvPicPr>
            <p:cNvPr id="32" name="Picture 2">
              <a:extLst>
                <a:ext uri="{FF2B5EF4-FFF2-40B4-BE49-F238E27FC236}">
                  <a16:creationId xmlns:a16="http://schemas.microsoft.com/office/drawing/2014/main" id="{70079211-A59D-4ADA-9D2B-7822FFCB547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/>
            <a:srcRect l="17929" t="18082" r="49029" b="41879"/>
            <a:stretch/>
          </p:blipFill>
          <p:spPr bwMode="auto">
            <a:xfrm>
              <a:off x="1294665" y="5954950"/>
              <a:ext cx="5838506" cy="5323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5" name="Text Box 6">
              <a:extLst>
                <a:ext uri="{FF2B5EF4-FFF2-40B4-BE49-F238E27FC236}">
                  <a16:creationId xmlns:a16="http://schemas.microsoft.com/office/drawing/2014/main" id="{71D89B28-7E83-4CB2-9377-13E4468982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6639" y="5260594"/>
              <a:ext cx="4286100" cy="796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ctr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algn="ctr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algn="ctr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algn="ctr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algn="ctr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vi-VN" altLang="en-US" sz="4576" b="1" dirty="0">
                  <a:latin typeface="Times New Roman" panose="02020603050405020304" pitchFamily="18" charset="0"/>
                </a:rPr>
                <a:t>d</a:t>
              </a:r>
              <a:r>
                <a:rPr lang="en-US" altLang="en-US" sz="4576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4576" b="1" dirty="0" err="1">
                  <a:latin typeface="Times New Roman" panose="02020603050405020304" pitchFamily="18" charset="0"/>
                </a:rPr>
                <a:t>vuông</a:t>
              </a:r>
              <a:r>
                <a:rPr lang="en-US" altLang="en-US" sz="4576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4576" b="1" dirty="0" err="1">
                  <a:latin typeface="Times New Roman" panose="02020603050405020304" pitchFamily="18" charset="0"/>
                </a:rPr>
                <a:t>góc</a:t>
              </a:r>
              <a:r>
                <a:rPr lang="en-US" altLang="en-US" sz="4576" b="1" dirty="0">
                  <a:latin typeface="Times New Roman" panose="02020603050405020304" pitchFamily="18" charset="0"/>
                </a:rPr>
                <a:t> (</a:t>
              </a:r>
              <a:r>
                <a:rPr lang="vi-VN" altLang="en-US" sz="4576" b="1" dirty="0">
                  <a:latin typeface="Times New Roman" panose="02020603050405020304" pitchFamily="18" charset="0"/>
                  <a:sym typeface="Symbol" panose="05050102010706020507" pitchFamily="18" charset="2"/>
                </a:rPr>
                <a:t>P</a:t>
              </a:r>
              <a:r>
                <a:rPr lang="en-US" altLang="en-US" sz="4576" b="1" dirty="0">
                  <a:latin typeface="Times New Roman" panose="02020603050405020304" pitchFamily="18" charset="0"/>
                </a:rPr>
                <a:t>) 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986485C-82DC-47AC-9DBD-3C36CC760F90}"/>
              </a:ext>
            </a:extLst>
          </p:cNvPr>
          <p:cNvGrpSpPr/>
          <p:nvPr/>
        </p:nvGrpSpPr>
        <p:grpSpPr>
          <a:xfrm>
            <a:off x="7612438" y="4170916"/>
            <a:ext cx="6674204" cy="7468606"/>
            <a:chOff x="7612438" y="4170916"/>
            <a:chExt cx="6674204" cy="7468606"/>
          </a:xfrm>
        </p:grpSpPr>
        <p:pic>
          <p:nvPicPr>
            <p:cNvPr id="33" name="Picture 2">
              <a:extLst>
                <a:ext uri="{FF2B5EF4-FFF2-40B4-BE49-F238E27FC236}">
                  <a16:creationId xmlns:a16="http://schemas.microsoft.com/office/drawing/2014/main" id="{0B690080-F906-482B-A8F7-38291207529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/>
            <a:srcRect l="54858" t="18082" r="13071" b="41879"/>
            <a:stretch/>
          </p:blipFill>
          <p:spPr bwMode="auto">
            <a:xfrm>
              <a:off x="7612438" y="5369818"/>
              <a:ext cx="6674204" cy="62697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6" name="Text Box 6">
              <a:extLst>
                <a:ext uri="{FF2B5EF4-FFF2-40B4-BE49-F238E27FC236}">
                  <a16:creationId xmlns:a16="http://schemas.microsoft.com/office/drawing/2014/main" id="{376E7C3E-31DC-45CB-BE42-5823967FCE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47090" y="4170916"/>
              <a:ext cx="3026835" cy="796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ctr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algn="ctr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algn="ctr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algn="ctr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algn="ctr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vi-VN" altLang="en-US" sz="4576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d</a:t>
              </a:r>
              <a:r>
                <a:rPr lang="en-US" altLang="en-US" sz="4576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4576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cắt</a:t>
              </a:r>
              <a:r>
                <a:rPr lang="en-US" altLang="en-US" sz="4576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(</a:t>
              </a:r>
              <a:r>
                <a:rPr lang="vi-VN" altLang="en-US" sz="4576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Symbol" panose="05050102010706020507" pitchFamily="18" charset="2"/>
                </a:rPr>
                <a:t>P</a:t>
              </a:r>
              <a:r>
                <a:rPr lang="en-US" altLang="en-US" sz="4576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) 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1F1C01FA-2025-4813-88A2-9D282131AADF}"/>
              </a:ext>
            </a:extLst>
          </p:cNvPr>
          <p:cNvGrpSpPr/>
          <p:nvPr/>
        </p:nvGrpSpPr>
        <p:grpSpPr>
          <a:xfrm>
            <a:off x="14527561" y="5968903"/>
            <a:ext cx="8729797" cy="4805504"/>
            <a:chOff x="14527561" y="5968903"/>
            <a:chExt cx="8729797" cy="4805504"/>
          </a:xfrm>
        </p:grpSpPr>
        <p:pic>
          <p:nvPicPr>
            <p:cNvPr id="34" name="Picture 2">
              <a:extLst>
                <a:ext uri="{FF2B5EF4-FFF2-40B4-BE49-F238E27FC236}">
                  <a16:creationId xmlns:a16="http://schemas.microsoft.com/office/drawing/2014/main" id="{21C73895-1E98-448D-BDBC-92A7E97032F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/>
            <a:srcRect l="18902" t="68333" r="17929" b="4424"/>
            <a:stretch/>
          </p:blipFill>
          <p:spPr bwMode="auto">
            <a:xfrm>
              <a:off x="14527561" y="6851537"/>
              <a:ext cx="8688436" cy="39228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7" name="Text Box 6">
              <a:extLst>
                <a:ext uri="{FF2B5EF4-FFF2-40B4-BE49-F238E27FC236}">
                  <a16:creationId xmlns:a16="http://schemas.microsoft.com/office/drawing/2014/main" id="{D694AF6B-783D-42B0-A27D-5F88E6B2D6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051160" y="5968903"/>
              <a:ext cx="8206198" cy="796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ctr">
                <a:defRPr sz="24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algn="ctr">
                <a:defRPr sz="24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algn="ctr">
                <a:defRPr sz="24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algn="ctr">
                <a:defRPr sz="24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algn="ctr">
                <a:defRPr sz="24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l">
                <a:spcBef>
                  <a:spcPct val="50000"/>
                </a:spcBef>
              </a:pPr>
              <a:r>
                <a:rPr lang="vi-VN" altLang="en-US" sz="4576" b="1" dirty="0">
                  <a:latin typeface="Times New Roman" panose="02020603050405020304" pitchFamily="18" charset="0"/>
                </a:rPr>
                <a:t>d</a:t>
              </a:r>
              <a:r>
                <a:rPr lang="en-US" altLang="en-US" sz="4576" b="1" dirty="0">
                  <a:latin typeface="Times New Roman" panose="02020603050405020304" pitchFamily="18" charset="0"/>
                </a:rPr>
                <a:t> song </a:t>
              </a:r>
              <a:r>
                <a:rPr lang="en-US" altLang="en-US" sz="4576" b="1" dirty="0" err="1">
                  <a:latin typeface="Times New Roman" panose="02020603050405020304" pitchFamily="18" charset="0"/>
                </a:rPr>
                <a:t>song</a:t>
              </a:r>
              <a:r>
                <a:rPr lang="en-US" altLang="en-US" sz="4576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4576" b="1" dirty="0" err="1">
                  <a:latin typeface="Times New Roman" panose="02020603050405020304" pitchFamily="18" charset="0"/>
                </a:rPr>
                <a:t>hoặc</a:t>
              </a:r>
              <a:r>
                <a:rPr lang="en-US" altLang="en-US" sz="4576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4576" b="1" dirty="0" err="1">
                  <a:latin typeface="Times New Roman" panose="02020603050405020304" pitchFamily="18" charset="0"/>
                </a:rPr>
                <a:t>nằm</a:t>
              </a:r>
              <a:r>
                <a:rPr lang="en-US" altLang="en-US" sz="4576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4576" b="1" dirty="0" err="1">
                  <a:latin typeface="Times New Roman" panose="02020603050405020304" pitchFamily="18" charset="0"/>
                </a:rPr>
                <a:t>trong</a:t>
              </a:r>
              <a:r>
                <a:rPr lang="en-US" altLang="en-US" sz="4576" b="1" dirty="0">
                  <a:latin typeface="Times New Roman" panose="02020603050405020304" pitchFamily="18" charset="0"/>
                </a:rPr>
                <a:t> (</a:t>
              </a:r>
              <a:r>
                <a:rPr lang="vi-VN" altLang="en-US" sz="4576" b="1" dirty="0">
                  <a:latin typeface="Times New Roman" panose="02020603050405020304" pitchFamily="18" charset="0"/>
                  <a:sym typeface="Symbol" panose="05050102010706020507" pitchFamily="18" charset="2"/>
                </a:rPr>
                <a:t>P</a:t>
              </a:r>
              <a:r>
                <a:rPr lang="en-US" altLang="en-US" sz="4576" b="1" dirty="0">
                  <a:latin typeface="Times New Roman" panose="02020603050405020304" pitchFamily="18" charset="0"/>
                </a:rPr>
                <a:t>)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6025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 autoUpdateAnimBg="0"/>
      <p:bldP spid="102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26"/>
          <p:cNvGrpSpPr/>
          <p:nvPr/>
        </p:nvGrpSpPr>
        <p:grpSpPr>
          <a:xfrm>
            <a:off x="1303682" y="1743500"/>
            <a:ext cx="19322336" cy="1701100"/>
            <a:chOff x="7459670" y="7543799"/>
            <a:chExt cx="33479713" cy="178456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7459672" y="7620004"/>
                  <a:ext cx="33479711" cy="17083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vi-VN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Ví dụ 1: Cho hình chóp S.ABC có 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SA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vuông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góc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với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(ABC), SA=a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vi-VN" sz="4767" b="1" i="1">
                              <a:solidFill>
                                <a:srgbClr val="135F8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4767" b="1" i="1">
                              <a:solidFill>
                                <a:srgbClr val="135F8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4767" b="1">
                          <a:solidFill>
                            <a:srgbClr val="135F8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, AB= a.</a:t>
                  </a:r>
                  <a:endParaRPr lang="vi-VN" sz="4767" b="1" dirty="0">
                    <a:solidFill>
                      <a:srgbClr val="135F82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59672" y="7620004"/>
                  <a:ext cx="33479711" cy="1708356"/>
                </a:xfrm>
                <a:prstGeom prst="rect">
                  <a:avLst/>
                </a:prstGeom>
                <a:blipFill>
                  <a:blip r:embed="rId4"/>
                  <a:stretch>
                    <a:fillRect l="-1420" t="-8614" b="-1797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7" name="Isosceles Triangle 44"/>
            <p:cNvSpPr/>
            <p:nvPr/>
          </p:nvSpPr>
          <p:spPr>
            <a:xfrm rot="16200000">
              <a:off x="7469937" y="7533532"/>
              <a:ext cx="143688" cy="164221"/>
            </a:xfrm>
            <a:custGeom>
              <a:avLst/>
              <a:gdLst>
                <a:gd name="connsiteX0" fmla="*/ 0 w 293725"/>
                <a:gd name="connsiteY0" fmla="*/ 164224 h 164224"/>
                <a:gd name="connsiteX1" fmla="*/ 146863 w 293725"/>
                <a:gd name="connsiteY1" fmla="*/ 0 h 164224"/>
                <a:gd name="connsiteX2" fmla="*/ 293725 w 293725"/>
                <a:gd name="connsiteY2" fmla="*/ 164224 h 164224"/>
                <a:gd name="connsiteX3" fmla="*/ 0 w 293725"/>
                <a:gd name="connsiteY3" fmla="*/ 164224 h 164224"/>
                <a:gd name="connsiteX0" fmla="*/ 2363 w 296088"/>
                <a:gd name="connsiteY0" fmla="*/ 164221 h 164221"/>
                <a:gd name="connsiteX1" fmla="*/ 0 w 296088"/>
                <a:gd name="connsiteY1" fmla="*/ 0 h 164221"/>
                <a:gd name="connsiteX2" fmla="*/ 296088 w 296088"/>
                <a:gd name="connsiteY2" fmla="*/ 164221 h 164221"/>
                <a:gd name="connsiteX3" fmla="*/ 2363 w 296088"/>
                <a:gd name="connsiteY3" fmla="*/ 164221 h 16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088" h="164221">
                  <a:moveTo>
                    <a:pt x="2363" y="164221"/>
                  </a:moveTo>
                  <a:cubicBezTo>
                    <a:pt x="1575" y="109481"/>
                    <a:pt x="788" y="54740"/>
                    <a:pt x="0" y="0"/>
                  </a:cubicBezTo>
                  <a:lnTo>
                    <a:pt x="296088" y="164221"/>
                  </a:lnTo>
                  <a:lnTo>
                    <a:pt x="2363" y="164221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100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ACE21DAB-E539-4311-BDA1-6686EA06D1B6}"/>
              </a:ext>
            </a:extLst>
          </p:cNvPr>
          <p:cNvGrpSpPr/>
          <p:nvPr/>
        </p:nvGrpSpPr>
        <p:grpSpPr>
          <a:xfrm>
            <a:off x="2365600" y="7201198"/>
            <a:ext cx="18942985" cy="2373761"/>
            <a:chOff x="400051" y="4368101"/>
            <a:chExt cx="19869782" cy="2489899"/>
          </a:xfrm>
        </p:grpSpPr>
        <p:sp>
          <p:nvSpPr>
            <p:cNvPr id="20" name="TextBox 1">
              <a:extLst>
                <a:ext uri="{FF2B5EF4-FFF2-40B4-BE49-F238E27FC236}">
                  <a16:creationId xmlns:a16="http://schemas.microsoft.com/office/drawing/2014/main" id="{F07FD5E6-9F3F-4498-BA72-C215395E22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051" y="4368101"/>
              <a:ext cx="17483732" cy="1112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en-US" sz="4767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altLang="en-US" sz="476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1.</a:t>
              </a:r>
              <a:r>
                <a:rPr lang="vi-VN" altLang="en-US" sz="476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4767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Góc</a:t>
              </a:r>
              <a:r>
                <a:rPr lang="en-US" altLang="en-US" sz="476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4767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giữa</a:t>
              </a:r>
              <a:r>
                <a:rPr lang="en-US" altLang="en-US" sz="476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4767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altLang="en-US" sz="476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4767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thẳng</a:t>
              </a:r>
              <a:r>
                <a:rPr lang="en-US" altLang="en-US" sz="476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SB </a:t>
              </a:r>
              <a:r>
                <a:rPr lang="en-US" altLang="en-US" sz="4767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altLang="en-US" sz="476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(ABC) </a:t>
              </a:r>
              <a:r>
                <a:rPr lang="en-US" altLang="en-US" sz="4767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476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4767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góc</a:t>
              </a:r>
              <a:endParaRPr lang="en-US" altLang="en-US" sz="4767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" name="Object 2">
              <a:extLst>
                <a:ext uri="{FF2B5EF4-FFF2-40B4-BE49-F238E27FC236}">
                  <a16:creationId xmlns:a16="http://schemas.microsoft.com/office/drawing/2014/main" id="{97FC23C5-7746-42BA-8A73-2457543DD1D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83965487"/>
                </p:ext>
              </p:extLst>
            </p:nvPr>
          </p:nvGraphicFramePr>
          <p:xfrm>
            <a:off x="1752600" y="5519738"/>
            <a:ext cx="2794000" cy="1338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2" name="Equation" r:id="rId5" imgW="558720" imgH="291960" progId="Equation.DSMT4">
                    <p:embed/>
                  </p:oleObj>
                </mc:Choice>
                <mc:Fallback>
                  <p:oleObj name="Equation" r:id="rId5" imgW="558720" imgH="291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752600" y="5519738"/>
                          <a:ext cx="2794000" cy="13382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7">
              <a:extLst>
                <a:ext uri="{FF2B5EF4-FFF2-40B4-BE49-F238E27FC236}">
                  <a16:creationId xmlns:a16="http://schemas.microsoft.com/office/drawing/2014/main" id="{D4AD2F2A-3DDA-44DA-AEC1-D4DF0F7FA12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43589500"/>
                </p:ext>
              </p:extLst>
            </p:nvPr>
          </p:nvGraphicFramePr>
          <p:xfrm>
            <a:off x="7086600" y="5466625"/>
            <a:ext cx="2667000" cy="1338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3" name="Equation" r:id="rId7" imgW="533160" imgH="291960" progId="Equation.DSMT4">
                    <p:embed/>
                  </p:oleObj>
                </mc:Choice>
                <mc:Fallback>
                  <p:oleObj name="Equation" r:id="rId7" imgW="533160" imgH="291960" progId="Equation.DSMT4">
                    <p:embed/>
                    <p:pic>
                      <p:nvPicPr>
                        <p:cNvPr id="3" name="Object 2">
                          <a:extLst>
                            <a:ext uri="{FF2B5EF4-FFF2-40B4-BE49-F238E27FC236}">
                              <a16:creationId xmlns:a16="http://schemas.microsoft.com/office/drawing/2014/main" id="{97FC23C5-7746-42BA-8A73-2457543DD1D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086600" y="5466625"/>
                          <a:ext cx="2667000" cy="13382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>
              <a:extLst>
                <a:ext uri="{FF2B5EF4-FFF2-40B4-BE49-F238E27FC236}">
                  <a16:creationId xmlns:a16="http://schemas.microsoft.com/office/drawing/2014/main" id="{9AF2E14A-F407-43A3-A6C0-4AF7D459F49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10520327"/>
                </p:ext>
              </p:extLst>
            </p:nvPr>
          </p:nvGraphicFramePr>
          <p:xfrm>
            <a:off x="11887200" y="5513388"/>
            <a:ext cx="2730500" cy="1338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4" name="Equation" r:id="rId9" imgW="545760" imgH="291960" progId="Equation.DSMT4">
                    <p:embed/>
                  </p:oleObj>
                </mc:Choice>
                <mc:Fallback>
                  <p:oleObj name="Equation" r:id="rId9" imgW="545760" imgH="291960" progId="Equation.DSMT4">
                    <p:embed/>
                    <p:pic>
                      <p:nvPicPr>
                        <p:cNvPr id="8" name="Object 7">
                          <a:extLst>
                            <a:ext uri="{FF2B5EF4-FFF2-40B4-BE49-F238E27FC236}">
                              <a16:creationId xmlns:a16="http://schemas.microsoft.com/office/drawing/2014/main" id="{D4AD2F2A-3DDA-44DA-AEC1-D4DF0F7FA12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1887200" y="5513388"/>
                          <a:ext cx="2730500" cy="133826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7E8F00D8-9E19-44DD-9AF8-400626899CA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8922917"/>
                </p:ext>
              </p:extLst>
            </p:nvPr>
          </p:nvGraphicFramePr>
          <p:xfrm>
            <a:off x="17412333" y="5463476"/>
            <a:ext cx="2857500" cy="1338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5" name="Equation" r:id="rId11" imgW="571320" imgH="291960" progId="Equation.DSMT4">
                    <p:embed/>
                  </p:oleObj>
                </mc:Choice>
                <mc:Fallback>
                  <p:oleObj name="Equation" r:id="rId11" imgW="571320" imgH="291960" progId="Equation.DSMT4">
                    <p:embed/>
                    <p:pic>
                      <p:nvPicPr>
                        <p:cNvPr id="9" name="Object 8">
                          <a:extLst>
                            <a:ext uri="{FF2B5EF4-FFF2-40B4-BE49-F238E27FC236}">
                              <a16:creationId xmlns:a16="http://schemas.microsoft.com/office/drawing/2014/main" id="{9AF2E14A-F407-43A3-A6C0-4AF7D459F49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7412333" y="5463476"/>
                          <a:ext cx="2857500" cy="13382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5FD6BB3-F301-4796-9F8E-631C8717D5B3}"/>
              </a:ext>
            </a:extLst>
          </p:cNvPr>
          <p:cNvGrpSpPr/>
          <p:nvPr/>
        </p:nvGrpSpPr>
        <p:grpSpPr>
          <a:xfrm>
            <a:off x="2356380" y="9728690"/>
            <a:ext cx="18730499" cy="2317304"/>
            <a:chOff x="400051" y="4368101"/>
            <a:chExt cx="19646900" cy="2430679"/>
          </a:xfrm>
        </p:grpSpPr>
        <p:sp>
          <p:nvSpPr>
            <p:cNvPr id="13" name="TextBox 1">
              <a:extLst>
                <a:ext uri="{FF2B5EF4-FFF2-40B4-BE49-F238E27FC236}">
                  <a16:creationId xmlns:a16="http://schemas.microsoft.com/office/drawing/2014/main" id="{A53CF6A6-2E21-4AE9-96B1-1AF3F077F4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051" y="4368101"/>
              <a:ext cx="17483732" cy="1112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altLang="en-US" sz="4767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altLang="en-US" sz="476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2.</a:t>
              </a:r>
              <a:r>
                <a:rPr lang="vi-VN" altLang="en-US" sz="476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4767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Góc</a:t>
              </a:r>
              <a:r>
                <a:rPr lang="en-US" altLang="en-US" sz="476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4767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giữa</a:t>
              </a:r>
              <a:r>
                <a:rPr lang="en-US" altLang="en-US" sz="476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4767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altLang="en-US" sz="476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4767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thẳng</a:t>
              </a:r>
              <a:r>
                <a:rPr lang="en-US" altLang="en-US" sz="476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SB </a:t>
              </a:r>
              <a:r>
                <a:rPr lang="en-US" altLang="en-US" sz="4767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altLang="en-US" sz="476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(ABC) </a:t>
              </a:r>
              <a:r>
                <a:rPr lang="en-US" altLang="en-US" sz="4767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endParaRPr lang="en-US" altLang="en-US" sz="4767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4" name="Object 13">
              <a:extLst>
                <a:ext uri="{FF2B5EF4-FFF2-40B4-BE49-F238E27FC236}">
                  <a16:creationId xmlns:a16="http://schemas.microsoft.com/office/drawing/2014/main" id="{DC5F74ED-FA54-483B-A60F-949C9416E8C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6542372"/>
                </p:ext>
              </p:extLst>
            </p:nvPr>
          </p:nvGraphicFramePr>
          <p:xfrm>
            <a:off x="2006601" y="5576405"/>
            <a:ext cx="2286000" cy="12223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6" name="Equation" r:id="rId13" imgW="457200" imgH="266400" progId="Equation.DSMT4">
                    <p:embed/>
                  </p:oleObj>
                </mc:Choice>
                <mc:Fallback>
                  <p:oleObj name="Equation" r:id="rId13" imgW="457200" imgH="266400" progId="Equation.DSMT4">
                    <p:embed/>
                    <p:pic>
                      <p:nvPicPr>
                        <p:cNvPr id="3" name="Object 2">
                          <a:extLst>
                            <a:ext uri="{FF2B5EF4-FFF2-40B4-BE49-F238E27FC236}">
                              <a16:creationId xmlns:a16="http://schemas.microsoft.com/office/drawing/2014/main" id="{97FC23C5-7746-42BA-8A73-2457543DD1D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2006601" y="5576405"/>
                          <a:ext cx="2286000" cy="12223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>
              <a:extLst>
                <a:ext uri="{FF2B5EF4-FFF2-40B4-BE49-F238E27FC236}">
                  <a16:creationId xmlns:a16="http://schemas.microsoft.com/office/drawing/2014/main" id="{F55FF6C2-40E4-4B68-8E43-7DD489CDE0B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90191889"/>
                </p:ext>
              </p:extLst>
            </p:nvPr>
          </p:nvGraphicFramePr>
          <p:xfrm>
            <a:off x="7277101" y="5524018"/>
            <a:ext cx="2286000" cy="12223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7" name="Equation" r:id="rId15" imgW="457200" imgH="266400" progId="Equation.DSMT4">
                    <p:embed/>
                  </p:oleObj>
                </mc:Choice>
                <mc:Fallback>
                  <p:oleObj name="Equation" r:id="rId15" imgW="457200" imgH="266400" progId="Equation.DSMT4">
                    <p:embed/>
                    <p:pic>
                      <p:nvPicPr>
                        <p:cNvPr id="8" name="Object 7">
                          <a:extLst>
                            <a:ext uri="{FF2B5EF4-FFF2-40B4-BE49-F238E27FC236}">
                              <a16:creationId xmlns:a16="http://schemas.microsoft.com/office/drawing/2014/main" id="{D4AD2F2A-3DDA-44DA-AEC1-D4DF0F7FA12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7277101" y="5524018"/>
                          <a:ext cx="2286000" cy="12223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5">
              <a:extLst>
                <a:ext uri="{FF2B5EF4-FFF2-40B4-BE49-F238E27FC236}">
                  <a16:creationId xmlns:a16="http://schemas.microsoft.com/office/drawing/2014/main" id="{89109175-4B38-4F36-AFBA-7B09118ED8F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21410931"/>
                </p:ext>
              </p:extLst>
            </p:nvPr>
          </p:nvGraphicFramePr>
          <p:xfrm>
            <a:off x="12141201" y="5657368"/>
            <a:ext cx="2222500" cy="1047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8" name="Equation" r:id="rId17" imgW="444240" imgH="228600" progId="Equation.DSMT4">
                    <p:embed/>
                  </p:oleObj>
                </mc:Choice>
                <mc:Fallback>
                  <p:oleObj name="Equation" r:id="rId17" imgW="444240" imgH="228600" progId="Equation.DSMT4">
                    <p:embed/>
                    <p:pic>
                      <p:nvPicPr>
                        <p:cNvPr id="9" name="Object 8">
                          <a:extLst>
                            <a:ext uri="{FF2B5EF4-FFF2-40B4-BE49-F238E27FC236}">
                              <a16:creationId xmlns:a16="http://schemas.microsoft.com/office/drawing/2014/main" id="{9AF2E14A-F407-43A3-A6C0-4AF7D459F49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2141201" y="5657368"/>
                          <a:ext cx="2222500" cy="10477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6">
              <a:extLst>
                <a:ext uri="{FF2B5EF4-FFF2-40B4-BE49-F238E27FC236}">
                  <a16:creationId xmlns:a16="http://schemas.microsoft.com/office/drawing/2014/main" id="{93DECC43-E262-45FD-AAF8-015CFA0CA3F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21279518"/>
                </p:ext>
              </p:extLst>
            </p:nvPr>
          </p:nvGraphicFramePr>
          <p:xfrm>
            <a:off x="17633951" y="5520843"/>
            <a:ext cx="2413000" cy="12223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9" name="Equation" r:id="rId19" imgW="482400" imgH="266400" progId="Equation.DSMT4">
                    <p:embed/>
                  </p:oleObj>
                </mc:Choice>
                <mc:Fallback>
                  <p:oleObj name="Equation" r:id="rId19" imgW="482400" imgH="266400" progId="Equation.DSMT4">
                    <p:embed/>
                    <p:pic>
                      <p:nvPicPr>
                        <p:cNvPr id="10" name="Object 9">
                          <a:extLst>
                            <a:ext uri="{FF2B5EF4-FFF2-40B4-BE49-F238E27FC236}">
                              <a16:creationId xmlns:a16="http://schemas.microsoft.com/office/drawing/2014/main" id="{7E8F00D8-9E19-44DD-9AF8-400626899CA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17633951" y="5520843"/>
                          <a:ext cx="2413000" cy="12223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8" name="Picture 2">
            <a:extLst>
              <a:ext uri="{FF2B5EF4-FFF2-40B4-BE49-F238E27FC236}">
                <a16:creationId xmlns:a16="http://schemas.microsoft.com/office/drawing/2014/main" id="{011BD73D-BAEE-4176-8C2B-32B43BB475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1"/>
          <a:srcRect l="33508" t="11616" r="34508" b="39093"/>
          <a:stretch/>
        </p:blipFill>
        <p:spPr bwMode="auto">
          <a:xfrm>
            <a:off x="8199179" y="2760540"/>
            <a:ext cx="5350702" cy="4702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lowchart: Connector 1">
            <a:extLst>
              <a:ext uri="{FF2B5EF4-FFF2-40B4-BE49-F238E27FC236}">
                <a16:creationId xmlns:a16="http://schemas.microsoft.com/office/drawing/2014/main" id="{5DE7216D-79B9-49E8-B7D5-D5070EF40338}"/>
              </a:ext>
            </a:extLst>
          </p:cNvPr>
          <p:cNvSpPr/>
          <p:nvPr/>
        </p:nvSpPr>
        <p:spPr>
          <a:xfrm>
            <a:off x="8557346" y="8385911"/>
            <a:ext cx="1108851" cy="1108851"/>
          </a:xfrm>
          <a:prstGeom prst="flowChartConnector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79BE8813-29D9-439B-B4BB-F6305DDF1284}"/>
              </a:ext>
            </a:extLst>
          </p:cNvPr>
          <p:cNvSpPr/>
          <p:nvPr/>
        </p:nvSpPr>
        <p:spPr>
          <a:xfrm>
            <a:off x="8703566" y="10855917"/>
            <a:ext cx="1108851" cy="1108851"/>
          </a:xfrm>
          <a:prstGeom prst="flowChartConnector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312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26"/>
          <p:cNvGrpSpPr/>
          <p:nvPr/>
        </p:nvGrpSpPr>
        <p:grpSpPr>
          <a:xfrm>
            <a:off x="1303682" y="1743498"/>
            <a:ext cx="21937582" cy="1770029"/>
            <a:chOff x="7459670" y="7543799"/>
            <a:chExt cx="38011136" cy="185687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7459670" y="7620004"/>
                  <a:ext cx="38011136" cy="17806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vi-VN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Luyện tập: Cho hình chóp S.ABC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D</a:t>
                  </a:r>
                  <a:r>
                    <a:rPr lang="vi-VN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có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đáy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là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hình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vuông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cạnh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a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vi-VN" sz="4767" b="1" i="1">
                              <a:solidFill>
                                <a:srgbClr val="135F8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4767" b="1" i="1">
                              <a:solidFill>
                                <a:srgbClr val="135F8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a14:m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,</a:t>
                  </a:r>
                  <a:r>
                    <a:rPr lang="vi-VN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SA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vuông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góc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với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đáy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, SA=a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vi-VN" sz="4767" b="1" i="1">
                              <a:solidFill>
                                <a:srgbClr val="135F8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4767" b="1" i="1">
                              <a:solidFill>
                                <a:srgbClr val="135F82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4767" b="1">
                          <a:solidFill>
                            <a:srgbClr val="135F8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.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Xác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định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và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tính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góc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giữa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SC </a:t>
                  </a:r>
                  <a:r>
                    <a:rPr lang="en-US" sz="4767" b="1" dirty="0" err="1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và</a:t>
                  </a:r>
                  <a:r>
                    <a:rPr lang="en-US" sz="4767" b="1" dirty="0">
                      <a:solidFill>
                        <a:srgbClr val="135F82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(SAD).</a:t>
                  </a:r>
                </a:p>
              </p:txBody>
            </p:sp>
          </mc:Choice>
          <mc:Fallback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59670" y="7620004"/>
                  <a:ext cx="38011136" cy="1780668"/>
                </a:xfrm>
                <a:prstGeom prst="rect">
                  <a:avLst/>
                </a:prstGeom>
                <a:blipFill>
                  <a:blip r:embed="rId3"/>
                  <a:stretch>
                    <a:fillRect l="-1250" t="-5036" b="-1726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7" name="Isosceles Triangle 44"/>
            <p:cNvSpPr/>
            <p:nvPr/>
          </p:nvSpPr>
          <p:spPr>
            <a:xfrm rot="16200000">
              <a:off x="7469937" y="7533532"/>
              <a:ext cx="143688" cy="164221"/>
            </a:xfrm>
            <a:custGeom>
              <a:avLst/>
              <a:gdLst>
                <a:gd name="connsiteX0" fmla="*/ 0 w 293725"/>
                <a:gd name="connsiteY0" fmla="*/ 164224 h 164224"/>
                <a:gd name="connsiteX1" fmla="*/ 146863 w 293725"/>
                <a:gd name="connsiteY1" fmla="*/ 0 h 164224"/>
                <a:gd name="connsiteX2" fmla="*/ 293725 w 293725"/>
                <a:gd name="connsiteY2" fmla="*/ 164224 h 164224"/>
                <a:gd name="connsiteX3" fmla="*/ 0 w 293725"/>
                <a:gd name="connsiteY3" fmla="*/ 164224 h 164224"/>
                <a:gd name="connsiteX0" fmla="*/ 2363 w 296088"/>
                <a:gd name="connsiteY0" fmla="*/ 164221 h 164221"/>
                <a:gd name="connsiteX1" fmla="*/ 0 w 296088"/>
                <a:gd name="connsiteY1" fmla="*/ 0 h 164221"/>
                <a:gd name="connsiteX2" fmla="*/ 296088 w 296088"/>
                <a:gd name="connsiteY2" fmla="*/ 164221 h 164221"/>
                <a:gd name="connsiteX3" fmla="*/ 2363 w 296088"/>
                <a:gd name="connsiteY3" fmla="*/ 164221 h 16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088" h="164221">
                  <a:moveTo>
                    <a:pt x="2363" y="164221"/>
                  </a:moveTo>
                  <a:cubicBezTo>
                    <a:pt x="1575" y="109481"/>
                    <a:pt x="788" y="54740"/>
                    <a:pt x="0" y="0"/>
                  </a:cubicBezTo>
                  <a:lnTo>
                    <a:pt x="296088" y="164221"/>
                  </a:lnTo>
                  <a:lnTo>
                    <a:pt x="2363" y="164221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100"/>
            </a:p>
          </p:txBody>
        </p:sp>
      </p:grpSp>
      <p:pic>
        <p:nvPicPr>
          <p:cNvPr id="7" name="Picture 2">
            <a:extLst>
              <a:ext uri="{FF2B5EF4-FFF2-40B4-BE49-F238E27FC236}">
                <a16:creationId xmlns:a16="http://schemas.microsoft.com/office/drawing/2014/main" id="{773BBE72-3DA7-4EBE-903C-09A05EC8EC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/>
          <a:srcRect l="38338" t="11577" r="37344" b="35060"/>
          <a:stretch/>
        </p:blipFill>
        <p:spPr bwMode="auto">
          <a:xfrm>
            <a:off x="8153400" y="3947319"/>
            <a:ext cx="7620000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40157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26"/>
          <p:cNvGrpSpPr/>
          <p:nvPr/>
        </p:nvGrpSpPr>
        <p:grpSpPr>
          <a:xfrm>
            <a:off x="1303682" y="1743499"/>
            <a:ext cx="21937582" cy="3099367"/>
            <a:chOff x="7459670" y="7543799"/>
            <a:chExt cx="38011136" cy="3251433"/>
          </a:xfrm>
        </p:grpSpPr>
        <p:sp>
          <p:nvSpPr>
            <p:cNvPr id="44" name="TextBox 43"/>
            <p:cNvSpPr txBox="1"/>
            <p:nvPr/>
          </p:nvSpPr>
          <p:spPr>
            <a:xfrm>
              <a:off x="7459670" y="7620004"/>
              <a:ext cx="38011136" cy="3175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Vận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dụng</a:t>
              </a:r>
              <a:r>
                <a:rPr lang="vi-VN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: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Để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ước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lượng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chiều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cao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của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một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ngôi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tháp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,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người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ta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đo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góc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chiếu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qua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đỉnh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tháp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và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mặt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đất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là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góc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40</a:t>
              </a:r>
              <a:r>
                <a:rPr lang="en-US" sz="4767" b="1" baseline="30000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0</a:t>
              </a:r>
              <a:r>
                <a:rPr lang="en-US" sz="4767" b="1" baseline="-25000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và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đo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được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chiều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dài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của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bóng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tháp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là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114m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.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Tính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chiều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cao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của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tháp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theo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đơn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vị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mét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(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kết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quả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làm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tròn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đến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hàng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phần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4767" b="1" dirty="0" err="1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mười</a:t>
              </a:r>
              <a:r>
                <a:rPr lang="en-US" sz="4767" b="1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)</a:t>
              </a:r>
              <a:r>
                <a:rPr lang="en-US" sz="4767" b="1" baseline="30000" dirty="0">
                  <a:solidFill>
                    <a:srgbClr val="135F8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endParaRPr lang="en-US" sz="4767" b="1" dirty="0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47" name="Isosceles Triangle 44"/>
            <p:cNvSpPr/>
            <p:nvPr/>
          </p:nvSpPr>
          <p:spPr>
            <a:xfrm rot="16200000">
              <a:off x="7469937" y="7533532"/>
              <a:ext cx="143688" cy="164221"/>
            </a:xfrm>
            <a:custGeom>
              <a:avLst/>
              <a:gdLst>
                <a:gd name="connsiteX0" fmla="*/ 0 w 293725"/>
                <a:gd name="connsiteY0" fmla="*/ 164224 h 164224"/>
                <a:gd name="connsiteX1" fmla="*/ 146863 w 293725"/>
                <a:gd name="connsiteY1" fmla="*/ 0 h 164224"/>
                <a:gd name="connsiteX2" fmla="*/ 293725 w 293725"/>
                <a:gd name="connsiteY2" fmla="*/ 164224 h 164224"/>
                <a:gd name="connsiteX3" fmla="*/ 0 w 293725"/>
                <a:gd name="connsiteY3" fmla="*/ 164224 h 164224"/>
                <a:gd name="connsiteX0" fmla="*/ 2363 w 296088"/>
                <a:gd name="connsiteY0" fmla="*/ 164221 h 164221"/>
                <a:gd name="connsiteX1" fmla="*/ 0 w 296088"/>
                <a:gd name="connsiteY1" fmla="*/ 0 h 164221"/>
                <a:gd name="connsiteX2" fmla="*/ 296088 w 296088"/>
                <a:gd name="connsiteY2" fmla="*/ 164221 h 164221"/>
                <a:gd name="connsiteX3" fmla="*/ 2363 w 296088"/>
                <a:gd name="connsiteY3" fmla="*/ 164221 h 16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6088" h="164221">
                  <a:moveTo>
                    <a:pt x="2363" y="164221"/>
                  </a:moveTo>
                  <a:cubicBezTo>
                    <a:pt x="1575" y="109481"/>
                    <a:pt x="788" y="54740"/>
                    <a:pt x="0" y="0"/>
                  </a:cubicBezTo>
                  <a:lnTo>
                    <a:pt x="296088" y="164221"/>
                  </a:lnTo>
                  <a:lnTo>
                    <a:pt x="2363" y="164221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100"/>
            </a:p>
          </p:txBody>
        </p:sp>
      </p:grpSp>
      <p:pic>
        <p:nvPicPr>
          <p:cNvPr id="6" name="Picture 1">
            <a:extLst>
              <a:ext uri="{FF2B5EF4-FFF2-40B4-BE49-F238E27FC236}">
                <a16:creationId xmlns:a16="http://schemas.microsoft.com/office/drawing/2014/main" id="{ECB54CF6-E8AC-4FDE-AF68-64ADD321D6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/>
          <a:srcRect l="23426" t="29231" r="51833" b="24150"/>
          <a:stretch/>
        </p:blipFill>
        <p:spPr bwMode="auto">
          <a:xfrm>
            <a:off x="8382000" y="4842866"/>
            <a:ext cx="9005249" cy="7337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">
            <a:extLst>
              <a:ext uri="{FF2B5EF4-FFF2-40B4-BE49-F238E27FC236}">
                <a16:creationId xmlns:a16="http://schemas.microsoft.com/office/drawing/2014/main" id="{A4B87D0B-63FD-42E8-BE90-5DEAD04ED8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/>
          <a:srcRect l="52749" t="29231" r="23426" b="24150"/>
          <a:stretch/>
        </p:blipFill>
        <p:spPr bwMode="auto">
          <a:xfrm>
            <a:off x="1306730" y="5721379"/>
            <a:ext cx="6560356" cy="5551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">
            <a:extLst>
              <a:ext uri="{FF2B5EF4-FFF2-40B4-BE49-F238E27FC236}">
                <a16:creationId xmlns:a16="http://schemas.microsoft.com/office/drawing/2014/main" id="{BB0580AC-27CE-4638-A75A-4573AEF9BB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/>
          <a:srcRect l="41193" t="29231" r="51833" b="24150"/>
          <a:stretch/>
        </p:blipFill>
        <p:spPr bwMode="auto">
          <a:xfrm>
            <a:off x="17816704" y="3971233"/>
            <a:ext cx="3062096" cy="885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93254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>
            <a:extLst>
              <a:ext uri="{FF2B5EF4-FFF2-40B4-BE49-F238E27FC236}">
                <a16:creationId xmlns:a16="http://schemas.microsoft.com/office/drawing/2014/main" id="{CD0BD230-DB81-47B6-9D01-177839C7C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5835" y="1641621"/>
            <a:ext cx="4589718" cy="737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buNone/>
            </a:pPr>
            <a:r>
              <a:rPr lang="en-US" sz="4195" b="1" dirty="0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Giao </a:t>
            </a:r>
            <a:r>
              <a:rPr lang="en-US" sz="4195" b="1" dirty="0" err="1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việc</a:t>
            </a:r>
            <a:r>
              <a:rPr lang="en-US" sz="4195" b="1" dirty="0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195" b="1" dirty="0" err="1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về</a:t>
            </a:r>
            <a:r>
              <a:rPr lang="en-US" sz="4195" b="1" dirty="0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195" b="1" dirty="0" err="1">
                <a:solidFill>
                  <a:srgbClr val="135F8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nhà</a:t>
            </a:r>
            <a:endParaRPr lang="en-US" sz="4195" b="1" dirty="0">
              <a:solidFill>
                <a:srgbClr val="135F8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71135" y="2615036"/>
            <a:ext cx="17191470" cy="930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5148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514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148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514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148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514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148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tham</a:t>
            </a:r>
            <a:r>
              <a:rPr lang="en-US" sz="514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148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khảo</a:t>
            </a:r>
            <a:r>
              <a:rPr lang="en-US" sz="514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148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514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5148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trang</a:t>
            </a:r>
            <a:r>
              <a:rPr lang="en-US" sz="514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90, </a:t>
            </a:r>
            <a:r>
              <a:rPr lang="en-US" sz="5148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514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148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2a</a:t>
            </a:r>
            <a:r>
              <a:rPr lang="en-US" sz="5148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b </a:t>
            </a:r>
            <a:r>
              <a:rPr lang="en-US" sz="5148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trang</a:t>
            </a:r>
            <a:r>
              <a:rPr lang="en-US" sz="514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94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80C3C6D-DB65-4820-913E-712AA9643EA8}"/>
              </a:ext>
            </a:extLst>
          </p:cNvPr>
          <p:cNvSpPr/>
          <p:nvPr/>
        </p:nvSpPr>
        <p:spPr>
          <a:xfrm>
            <a:off x="5250691" y="4252119"/>
            <a:ext cx="17191470" cy="930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5148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Xem</a:t>
            </a:r>
            <a:r>
              <a:rPr lang="en-US" sz="514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148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514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148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514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5148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II. </a:t>
            </a:r>
            <a:r>
              <a:rPr lang="en-US" sz="5148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Góc</a:t>
            </a:r>
            <a:r>
              <a:rPr lang="en-US" sz="5148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148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nhị</a:t>
            </a:r>
            <a:r>
              <a:rPr lang="en-US" sz="5148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148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endParaRPr lang="en-US" sz="5148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63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2&quot;/&gt;&lt;/object&gt;&lt;object type=&quot;3&quot; unique_id=&quot;10008&quot;&gt;&lt;property id=&quot;20148&quot; value=&quot;5&quot;/&gt;&lt;property id=&quot;20300&quot; value=&quot;Slide 6&quot;/&gt;&lt;property id=&quot;20307&quot; value=&quot;263&quot;/&gt;&lt;/object&gt;&lt;object type=&quot;3&quot; unique_id=&quot;10009&quot;&gt;&lt;property id=&quot;20148&quot; value=&quot;5&quot;/&gt;&lt;property id=&quot;20300&quot; value=&quot;Slide 7&quot;/&gt;&lt;property id=&quot;20307&quot; value=&quot;264&quot;/&gt;&lt;/object&gt;&lt;object type=&quot;3&quot; unique_id=&quot;10010&quot;&gt;&lt;property id=&quot;20148&quot; value=&quot;5&quot;/&gt;&lt;property id=&quot;20300&quot; value=&quot;Slide 8&quot;/&gt;&lt;property id=&quot;20307&quot; value=&quot;265&quot;/&gt;&lt;/object&gt;&lt;object type=&quot;3&quot; unique_id=&quot;10011&quot;&gt;&lt;property id=&quot;20148&quot; value=&quot;5&quot;/&gt;&lt;property id=&quot;20300&quot; value=&quot;Slide 9&quot;/&gt;&lt;property id=&quot;20307&quot; value=&quot;266&quot;/&gt;&lt;/object&gt;&lt;object type=&quot;3&quot; unique_id=&quot;10012&quot;&gt;&lt;property id=&quot;20148&quot; value=&quot;5&quot;/&gt;&lt;property id=&quot;20300&quot; value=&quot;Slide 10&quot;/&gt;&lt;property id=&quot;20307&quot; value=&quot;267&quot;/&gt;&lt;/object&gt;&lt;object type=&quot;3&quot; unique_id=&quot;10013&quot;&gt;&lt;property id=&quot;20148&quot; value=&quot;5&quot;/&gt;&lt;property id=&quot;20300&quot; value=&quot;Slide 11&quot;/&gt;&lt;property id=&quot;20307&quot; value=&quot;269&quot;/&gt;&lt;/object&gt;&lt;object type=&quot;3&quot; unique_id=&quot;10014&quot;&gt;&lt;property id=&quot;20148&quot; value=&quot;5&quot;/&gt;&lt;property id=&quot;20300&quot; value=&quot;Slide 12&quot;/&gt;&lt;property id=&quot;20307&quot; value=&quot;270&quot;/&gt;&lt;/object&gt;&lt;object type=&quot;3&quot; unique_id=&quot;10015&quot;&gt;&lt;property id=&quot;20148&quot; value=&quot;5&quot;/&gt;&lt;property id=&quot;20300&quot; value=&quot;Slide 13&quot;/&gt;&lt;property id=&quot;20307&quot; value=&quot;274&quot;/&gt;&lt;/object&gt;&lt;object type=&quot;3&quot; unique_id=&quot;10016&quot;&gt;&lt;property id=&quot;20148&quot; value=&quot;5&quot;/&gt;&lt;property id=&quot;20300&quot; value=&quot;Slide 14&quot;/&gt;&lt;property id=&quot;20307&quot; value=&quot;275&quot;/&gt;&lt;/object&gt;&lt;object type=&quot;3&quot; unique_id=&quot;10017&quot;&gt;&lt;property id=&quot;20148&quot; value=&quot;5&quot;/&gt;&lt;property id=&quot;20300&quot; value=&quot;Slide 15&quot;/&gt;&lt;property id=&quot;20307&quot; value=&quot;276&quot;/&gt;&lt;/object&gt;&lt;object type=&quot;3&quot; unique_id=&quot;10018&quot;&gt;&lt;property id=&quot;20148&quot; value=&quot;5&quot;/&gt;&lt;property id=&quot;20300&quot; value=&quot;Slide 16&quot;/&gt;&lt;property id=&quot;20307&quot; value=&quot;277&quot;/&gt;&lt;/object&gt;&lt;object type=&quot;3&quot; unique_id=&quot;10019&quot;&gt;&lt;property id=&quot;20148&quot; value=&quot;5&quot;/&gt;&lt;property id=&quot;20300&quot; value=&quot;Slide 17&quot;/&gt;&lt;property id=&quot;20307&quot; value=&quot;271&quot;/&gt;&lt;/object&gt;&lt;object type=&quot;3&quot; unique_id=&quot;10020&quot;&gt;&lt;property id=&quot;20148&quot; value=&quot;5&quot;/&gt;&lt;property id=&quot;20300&quot; value=&quot;Slide 18&quot;/&gt;&lt;property id=&quot;20307&quot; value=&quot;278&quot;/&gt;&lt;/object&gt;&lt;object type=&quot;3&quot; unique_id=&quot;10021&quot;&gt;&lt;property id=&quot;20148&quot; value=&quot;5&quot;/&gt;&lt;property id=&quot;20300&quot; value=&quot;Slide 19&quot;/&gt;&lt;property id=&quot;20307&quot; value=&quot;279&quot;/&gt;&lt;/object&gt;&lt;object type=&quot;3&quot; unique_id=&quot;10022&quot;&gt;&lt;property id=&quot;20148&quot; value=&quot;5&quot;/&gt;&lt;property id=&quot;20300&quot; value=&quot;Slide 20&quot;/&gt;&lt;property id=&quot;20307&quot; value=&quot;272&quot;/&gt;&lt;/object&gt;&lt;object type=&quot;3&quot; unique_id=&quot;10023&quot;&gt;&lt;property id=&quot;20148&quot; value=&quot;5&quot;/&gt;&lt;property id=&quot;20300&quot; value=&quot;Slide 21&quot;/&gt;&lt;property id=&quot;20307&quot; value=&quot;273&quot;/&gt;&lt;/object&gt;&lt;object type=&quot;3&quot; unique_id=&quot;10024&quot;&gt;&lt;property id=&quot;20148&quot; value=&quot;5&quot;/&gt;&lt;property id=&quot;20300&quot; value=&quot;Slide 22&quot;/&gt;&lt;property id=&quot;20307&quot; value=&quot;268&quot;/&gt;&lt;/object&gt;&lt;object type=&quot;3&quot; unique_id=&quot;10025&quot;&gt;&lt;property id=&quot;20148&quot; value=&quot;5&quot;/&gt;&lt;property id=&quot;20300&quot; value=&quot;Slide 23&quot;/&gt;&lt;property id=&quot;20307&quot; value=&quot;280&quot;/&gt;&lt;/object&gt;&lt;object type=&quot;3&quot; unique_id=&quot;10026&quot;&gt;&lt;property id=&quot;20148&quot; value=&quot;5&quot;/&gt;&lt;property id=&quot;20300&quot; value=&quot;Slide 24&quot;/&gt;&lt;property id=&quot;20307&quot; value=&quot;281&quot;/&gt;&lt;/object&gt;&lt;object type=&quot;3&quot; unique_id=&quot;10027&quot;&gt;&lt;property id=&quot;20148&quot; value=&quot;5&quot;/&gt;&lt;property id=&quot;20300&quot; value=&quot;Slide 25&quot;/&gt;&lt;property id=&quot;20307&quot; value=&quot;282&quot;/&gt;&lt;/object&gt;&lt;/object&gt;&lt;object type=&quot;8&quot; unique_id=&quot;1005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Giấy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6162</TotalTime>
  <Words>352</Words>
  <Application>Microsoft Office PowerPoint</Application>
  <PresentationFormat>Custom</PresentationFormat>
  <Paragraphs>30</Paragraphs>
  <Slides>8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AvantGarde-Demi</vt:lpstr>
      <vt:lpstr>Calibri</vt:lpstr>
      <vt:lpstr>Cambria Math</vt:lpstr>
      <vt:lpstr>Chu Van An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admin</cp:lastModifiedBy>
  <cp:revision>612</cp:revision>
  <dcterms:created xsi:type="dcterms:W3CDTF">2013-08-31T11:42:51Z</dcterms:created>
  <dcterms:modified xsi:type="dcterms:W3CDTF">2026-01-27T11:02:42Z</dcterms:modified>
</cp:coreProperties>
</file>