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87" r:id="rId3"/>
    <p:sldId id="288" r:id="rId4"/>
    <p:sldId id="289" r:id="rId5"/>
    <p:sldId id="315" r:id="rId6"/>
    <p:sldId id="316" r:id="rId7"/>
    <p:sldId id="317" r:id="rId8"/>
    <p:sldId id="258" r:id="rId9"/>
    <p:sldId id="262" r:id="rId10"/>
    <p:sldId id="257" r:id="rId11"/>
    <p:sldId id="259" r:id="rId12"/>
    <p:sldId id="260" r:id="rId13"/>
    <p:sldId id="267" r:id="rId14"/>
    <p:sldId id="271" r:id="rId15"/>
    <p:sldId id="291" r:id="rId16"/>
    <p:sldId id="269" r:id="rId17"/>
    <p:sldId id="270" r:id="rId18"/>
    <p:sldId id="292" r:id="rId19"/>
    <p:sldId id="273" r:id="rId20"/>
    <p:sldId id="293" r:id="rId21"/>
    <p:sldId id="294" r:id="rId22"/>
    <p:sldId id="277" r:id="rId23"/>
    <p:sldId id="290" r:id="rId24"/>
    <p:sldId id="263" r:id="rId25"/>
    <p:sldId id="265" r:id="rId26"/>
  </p:sldIdLst>
  <p:sldSz cx="18288000" cy="10287000"/>
  <p:notesSz cx="6858000" cy="9144000"/>
  <p:embeddedFontLst>
    <p:embeddedFont>
      <p:font typeface=".VnHelvetInsH" panose="020B7200000000000000"/>
      <p:regular r:id="rId28"/>
    </p:embeddedFont>
    <p:embeddedFont>
      <p:font typeface="Cambria Math" panose="02040503050406030204" pitchFamily="18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3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94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8E86-84D1-40AD-991C-D41E134A56B3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080D6-A84F-42AE-BEBF-A79AA7F96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18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3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928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10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630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E64C6-84CC-84F2-174B-FCA0B48D4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A82633-03F3-1C76-3ABC-62DE35942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7B7FF5-AD88-F4E8-08D9-95C693CC4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8E698-B9C9-45B8-91FD-6AC526C34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00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C2DC9-8226-C2BF-CF14-FF3D7063C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F6ED14-27EF-54AE-F738-EA9CDC3B43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C23C1E-86E5-2DC3-99D0-A60E2F9FE3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782E4-BEA2-195B-F6B3-C54774C3D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489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611A7-BED0-42DF-969A-C209A3277F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5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svg"/><Relationship Id="rId7" Type="http://schemas.openxmlformats.org/officeDocument/2006/relationships/image" Target="../media/image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2.sv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14" Type="http://schemas.openxmlformats.org/officeDocument/2006/relationships/image" Target="../media/image1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svg"/><Relationship Id="rId15" Type="http://schemas.openxmlformats.org/officeDocument/2006/relationships/image" Target="../media/image23.png"/><Relationship Id="rId4" Type="http://schemas.openxmlformats.org/officeDocument/2006/relationships/image" Target="../media/image3.png"/><Relationship Id="rId1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.sv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4800600" y="-5219700"/>
            <a:ext cx="7777012" cy="777701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399494" y="6398494"/>
            <a:ext cx="7777012" cy="777701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992600" y="-2557596"/>
            <a:ext cx="4447864" cy="44508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32350" y="-424164"/>
            <a:ext cx="2263111" cy="22631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8301178"/>
            <a:ext cx="4447864" cy="445087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9155444"/>
            <a:ext cx="2263111" cy="22631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36192" y="929350"/>
            <a:ext cx="14120102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TẤT CẢ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ĐÃ 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757E98AA-24CC-4767-ADCD-63775AD72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6972300"/>
            <a:ext cx="6251754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9419" y="1175550"/>
            <a:ext cx="512872" cy="53022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5925800" y="-2695195"/>
            <a:ext cx="5390390" cy="539039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7722" b="17666"/>
          <a:stretch>
            <a:fillRect/>
          </a:stretch>
        </p:blipFill>
        <p:spPr>
          <a:xfrm>
            <a:off x="15697200" y="8301178"/>
            <a:ext cx="4447864" cy="44508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853253" y="9460245"/>
            <a:ext cx="2263111" cy="22631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7722" b="17666"/>
          <a:stretch>
            <a:fillRect/>
          </a:stretch>
        </p:blipFill>
        <p:spPr>
          <a:xfrm>
            <a:off x="-2514600" y="5524500"/>
            <a:ext cx="4447864" cy="44508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85900" y="6378766"/>
            <a:ext cx="2263111" cy="2263111"/>
          </a:xfrm>
          <a:prstGeom prst="rect">
            <a:avLst/>
          </a:prstGeom>
        </p:spPr>
      </p:pic>
      <p:sp>
        <p:nvSpPr>
          <p:cNvPr id="18" name="Google Shape;7771;p33"/>
          <p:cNvSpPr txBox="1">
            <a:spLocks/>
          </p:cNvSpPr>
          <p:nvPr/>
        </p:nvSpPr>
        <p:spPr>
          <a:xfrm>
            <a:off x="1779814" y="1027100"/>
            <a:ext cx="8888186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60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NỘI DUNG BÀI HỌC</a:t>
            </a:r>
            <a:endParaRPr lang="vi-VN" sz="6000" b="1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29600" y="2628900"/>
            <a:ext cx="9553994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nl-NL" sz="4500" b="1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4500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29600" y="4762500"/>
            <a:ext cx="402546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500" b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 các tổ hợp</a:t>
            </a:r>
            <a:endParaRPr lang="en-US" sz="45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CC7EEA1-06B5-4E56-BBE7-D902714160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9419" y="6992420"/>
            <a:ext cx="3863079" cy="298295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782662" y="4545933"/>
            <a:ext cx="1207168" cy="120716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chemeClr val="bg2"/>
                </a:solidFill>
                <a:latin typeface=".VnHelvetInsH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6747445" y="2628900"/>
            <a:ext cx="1207168" cy="120716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chemeClr val="bg2"/>
                </a:solidFill>
                <a:latin typeface=".VnHelvetInsH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064068" y="7777654"/>
            <a:ext cx="4447864" cy="445087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2676911" y="8592666"/>
            <a:ext cx="3433122" cy="338866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753197" y="-2232356"/>
            <a:ext cx="5069606" cy="446471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410" y="1742230"/>
            <a:ext cx="950078" cy="8866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15400" y="18448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7400" y="660707"/>
            <a:ext cx="9553994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nl-NL" sz="4500" b="1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4500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5245" y="558998"/>
            <a:ext cx="1207168" cy="120716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chemeClr val="bg2"/>
                </a:solidFill>
                <a:latin typeface=".VnHelvetInsH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565466" y="2798951"/>
            <a:ext cx="1711293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Đội tuyển bóng bàn nam của trường có 4 bạn Mạnh, Phong, Cường, Tiến. Huấn luyện viên muốn chọn 2 bạn để tạo thành một cặp đấu đôi nam.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a) Nêu 3 cách chọn cặp đấu.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b) Mỗi cặp đấu là một tập con gồm bao nhiêu phần tử được lấy ra từ tập hợp gồm 4 bạn nói trên?</a:t>
            </a:r>
            <a:endParaRPr lang="vi-VN" sz="38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8399" y="7289660"/>
            <a:ext cx="3167701" cy="2654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6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ular Callout 17"/>
          <p:cNvSpPr/>
          <p:nvPr/>
        </p:nvSpPr>
        <p:spPr>
          <a:xfrm>
            <a:off x="1041400" y="3021786"/>
            <a:ext cx="16344900" cy="4693958"/>
          </a:xfrm>
          <a:prstGeom prst="wedgeRectCallout">
            <a:avLst>
              <a:gd name="adj1" fmla="val -21708"/>
              <a:gd name="adj2" fmla="val 62204"/>
            </a:avLst>
          </a:prstGeom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6306800" y="7353300"/>
            <a:ext cx="9217214" cy="921721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4215693" y="-3422178"/>
            <a:ext cx="4447864" cy="44508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56444" y="-1131556"/>
            <a:ext cx="2263111" cy="22631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3422178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14400" y="8801100"/>
            <a:ext cx="2119091" cy="21190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39000" y="9525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24000" y="3240387"/>
                <a:ext cx="14935200" cy="2865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gồm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 </a:t>
                </a:r>
                <a14:m>
                  <m:oMath xmlns:m="http://schemas.openxmlformats.org/officeDocument/2006/math"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gồm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240387"/>
                <a:ext cx="14935200" cy="2865528"/>
              </a:xfrm>
              <a:prstGeom prst="rect">
                <a:avLst/>
              </a:prstGeom>
              <a:blipFill>
                <a:blip r:embed="rId6"/>
                <a:stretch>
                  <a:fillRect l="-1429" r="-1429" b="-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>
            <a:extLst>
              <a:ext uri="{FF2B5EF4-FFF2-40B4-BE49-F238E27FC236}">
                <a16:creationId xmlns:a16="http://schemas.microsoft.com/office/drawing/2014/main" id="{5EAB0314-8F76-4681-9068-C12A4B9C5D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74257" y="6640989"/>
            <a:ext cx="2246943" cy="2023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4038600" y="8197358"/>
            <a:ext cx="6067955" cy="53005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306800" y="-2095500"/>
            <a:ext cx="4343400" cy="396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7221200" y="8026303"/>
            <a:ext cx="2819400" cy="28213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053224" y="57150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10079" y="987956"/>
              <a:ext cx="2007281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914400" y="1575225"/>
            <a:ext cx="15939338" cy="2629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Đội tuyển bóng bàn nam của trường có 4 bạn Mạnh, Phong, Cường, Tiến. Huấn luyện viên muốn chọn 2 bạn để tạo thành một cặp đấu đôi nam.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cáh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huấn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7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459200" y="-2225439"/>
            <a:ext cx="4447864" cy="44508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65342" y="-709767"/>
            <a:ext cx="2263111" cy="22631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-1" y="-3295347"/>
            <a:ext cx="4447864" cy="44508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31557" y="9155444"/>
            <a:ext cx="2263111" cy="2263111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697200" y="7253991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19" name="Rectangle 18"/>
          <p:cNvSpPr/>
          <p:nvPr/>
        </p:nvSpPr>
        <p:spPr>
          <a:xfrm>
            <a:off x="7619138" y="768514"/>
            <a:ext cx="402546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500" b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 các tổ hợp</a:t>
            </a:r>
            <a:endParaRPr lang="en-US" sz="45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172200" y="551947"/>
            <a:ext cx="1207168" cy="120716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chemeClr val="bg2"/>
                </a:solidFill>
                <a:latin typeface=".VnHelvetInsH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22344"/>
            <a:ext cx="950078" cy="8866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62390" y="2024928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26295" y="2761714"/>
                <a:ext cx="14565645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295" y="2761714"/>
                <a:ext cx="14565645" cy="3600986"/>
              </a:xfrm>
              <a:prstGeom prst="rect">
                <a:avLst/>
              </a:prstGeom>
              <a:blipFill>
                <a:blip r:embed="rId8"/>
                <a:stretch>
                  <a:fillRect l="-1381" b="-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Callout 23"/>
          <p:cNvSpPr/>
          <p:nvPr/>
        </p:nvSpPr>
        <p:spPr>
          <a:xfrm>
            <a:off x="8305800" y="65913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30518" y="1868418"/>
                <a:ext cx="6535122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e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518" y="1868418"/>
                <a:ext cx="6535122" cy="969496"/>
              </a:xfrm>
              <a:prstGeom prst="rect">
                <a:avLst/>
              </a:prstGeom>
              <a:blipFill>
                <a:blip r:embed="rId9"/>
                <a:stretch>
                  <a:fillRect l="-3078" r="-2146" b="-1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483478" y="7810500"/>
            <a:ext cx="13604122" cy="175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</a:t>
            </a:r>
          </a:p>
          <a:p>
            <a:pPr algn="just"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{a; b; c}.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1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3" grpId="0"/>
      <p:bldP spid="2" grpId="0"/>
      <p:bldP spid="24" grpId="0" animBg="1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53309" y="-800100"/>
            <a:ext cx="2263111" cy="226311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73600" y="9155444"/>
            <a:ext cx="2263111" cy="22631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5116" y="193188"/>
            <a:ext cx="169484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{c; b; a}.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3695700"/>
            <a:ext cx="8044289" cy="43998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116" y="3904714"/>
            <a:ext cx="9144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So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lnSpc>
                <a:spcPct val="150000"/>
              </a:lnSpc>
            </a:pP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3!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3!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hoán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5116" y="8173641"/>
            <a:ext cx="159578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3!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3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1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316200" y="-4152900"/>
            <a:ext cx="7563722" cy="723423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5544800" y="8945370"/>
            <a:ext cx="4447864" cy="44508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-3228664" y="7273320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14400" y="8801100"/>
            <a:ext cx="2119091" cy="21190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600" y="48387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00600" y="3619500"/>
            <a:ext cx="11617611" cy="6352137"/>
            <a:chOff x="-1539240" y="2634309"/>
            <a:chExt cx="11617611" cy="6352137"/>
          </a:xfrm>
        </p:grpSpPr>
        <p:grpSp>
          <p:nvGrpSpPr>
            <p:cNvPr id="11" name="Group 10"/>
            <p:cNvGrpSpPr/>
            <p:nvPr/>
          </p:nvGrpSpPr>
          <p:grpSpPr>
            <a:xfrm>
              <a:off x="-1539240" y="2634309"/>
              <a:ext cx="11617611" cy="6352137"/>
              <a:chOff x="-855263" y="3266040"/>
              <a:chExt cx="11617611" cy="6352137"/>
            </a:xfrm>
          </p:grpSpPr>
          <p:sp>
            <p:nvSpPr>
              <p:cNvPr id="3" name="Oval Callout 2"/>
              <p:cNvSpPr/>
              <p:nvPr/>
            </p:nvSpPr>
            <p:spPr>
              <a:xfrm>
                <a:off x="1237348" y="3266040"/>
                <a:ext cx="9525000" cy="4987792"/>
              </a:xfrm>
              <a:prstGeom prst="wedgeEllipseCallout">
                <a:avLst>
                  <a:gd name="adj1" fmla="val -43465"/>
                  <a:gd name="adj2" fmla="val 39062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2">
                <a:extLst>
                  <a:ext uri="{FF2B5EF4-FFF2-40B4-BE49-F238E27FC236}">
                    <a16:creationId xmlns:a16="http://schemas.microsoft.com/office/drawing/2014/main" id="{5EAB0314-8F76-4681-9068-C12A4B9C5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-855263" y="6501851"/>
                <a:ext cx="3459859" cy="3116326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122269" y="3777309"/>
                  <a:ext cx="8511497" cy="33296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4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Kí</a:t>
                  </a:r>
                  <a:r>
                    <a:rPr lang="en-US" sz="4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sz="4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𝐂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𝐧</m:t>
                          </m:r>
                        </m:sub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𝐤</m:t>
                          </m:r>
                        </m:sup>
                      </m:sSubSup>
                    </m:oMath>
                  </a14:m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tổ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chập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k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n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tử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1 </a:t>
                  </a:r>
                  <a14:m>
                    <m:oMath xmlns:m="http://schemas.openxmlformats.org/officeDocument/2006/math">
                      <m:r>
                        <a:rPr lang="en-US" sz="40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≤</m:t>
                      </m:r>
                    </m:oMath>
                  </a14:m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k </a:t>
                  </a:r>
                  <a14:m>
                    <m:oMath xmlns:m="http://schemas.openxmlformats.org/officeDocument/2006/math">
                      <m:r>
                        <a:rPr lang="en-US" sz="40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≤</m:t>
                      </m:r>
                    </m:oMath>
                  </a14:m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n. Ta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</a:p>
                <a:p>
                  <a:pPr algn="ctr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𝐂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𝐧</m:t>
                          </m:r>
                        </m:sub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𝐤</m:t>
                          </m:r>
                        </m:sup>
                      </m:sSubSup>
                      <m:r>
                        <a:rPr lang="en-US" sz="40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𝐧</m:t>
                              </m:r>
                            </m:sub>
                            <m:sup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𝐤</m:t>
                              </m:r>
                            </m:sup>
                          </m:sSubSup>
                          <m:r>
                            <a:rPr lang="en-US" sz="4000" b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𝐤</m:t>
                          </m:r>
                          <m:r>
                            <a:rPr lang="en-US" sz="40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!</m:t>
                          </m:r>
                        </m:den>
                      </m:f>
                    </m:oMath>
                  </a14:m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269" y="3777309"/>
                  <a:ext cx="8511497" cy="3329629"/>
                </a:xfrm>
                <a:prstGeom prst="rect">
                  <a:avLst/>
                </a:prstGeom>
                <a:blipFill>
                  <a:blip r:embed="rId14"/>
                  <a:stretch>
                    <a:fillRect l="-2507" r="-2579" b="-27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/>
          <p:cNvSpPr/>
          <p:nvPr/>
        </p:nvSpPr>
        <p:spPr>
          <a:xfrm>
            <a:off x="1295400" y="419100"/>
            <a:ext cx="1249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k!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6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4191000" y="7962900"/>
            <a:ext cx="6067955" cy="53005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535400" y="-3086100"/>
            <a:ext cx="4343400" cy="396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687800" y="8267700"/>
            <a:ext cx="2819400" cy="28213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62962" y="-1552639"/>
            <a:ext cx="2263111" cy="226311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404963" y="886354"/>
            <a:ext cx="3548037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89334" y="987956"/>
              <a:ext cx="3448776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1</a:t>
              </a:r>
            </a:p>
          </p:txBody>
        </p:sp>
      </p:grpSp>
      <p:sp>
        <p:nvSpPr>
          <p:cNvPr id="20" name="Oval Callout 19"/>
          <p:cNvSpPr/>
          <p:nvPr/>
        </p:nvSpPr>
        <p:spPr>
          <a:xfrm>
            <a:off x="8686800" y="25773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40964" y="807222"/>
                <a:ext cx="8694816" cy="1074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!(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1≤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k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964" y="807222"/>
                <a:ext cx="8694816" cy="1074205"/>
              </a:xfrm>
              <a:prstGeom prst="rect">
                <a:avLst/>
              </a:prstGeom>
              <a:blipFill>
                <a:blip r:embed="rId6"/>
                <a:stretch>
                  <a:fillRect l="-2314" r="-1403" b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76985" y="4059304"/>
                <a:ext cx="15222775" cy="4208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1)…(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k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+1)=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1)…(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+1)(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)…2.1</m:t>
                        </m:r>
                      </m:num>
                      <m:den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)…2.1</m:t>
                        </m:r>
                      </m:den>
                    </m:f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n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k</m:t>
                            </m:r>
                          </m:sup>
                        </m:sSubSup>
                      </m:num>
                      <m:den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!(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985" y="4059304"/>
                <a:ext cx="15222775" cy="4208396"/>
              </a:xfrm>
              <a:prstGeom prst="rect">
                <a:avLst/>
              </a:prstGeom>
              <a:blipFill>
                <a:blip r:embed="rId7"/>
                <a:stretch>
                  <a:fillRect l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01800" y="7353300"/>
            <a:ext cx="3204029" cy="268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4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ular Callout 17"/>
          <p:cNvSpPr/>
          <p:nvPr/>
        </p:nvSpPr>
        <p:spPr>
          <a:xfrm>
            <a:off x="1551214" y="4709141"/>
            <a:ext cx="14935200" cy="3825333"/>
          </a:xfrm>
          <a:prstGeom prst="wedgeRectCallout">
            <a:avLst>
              <a:gd name="adj1" fmla="val -21708"/>
              <a:gd name="adj2" fmla="val 62204"/>
            </a:avLst>
          </a:prstGeom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271406" y="7962900"/>
            <a:ext cx="9217214" cy="921721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4215693" y="-3422178"/>
            <a:ext cx="4447864" cy="44508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56444" y="-1131556"/>
            <a:ext cx="2263111" cy="22631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3422178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14400" y="8801100"/>
            <a:ext cx="2119091" cy="21190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91400" y="28575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5EAB0314-8F76-4681-9068-C12A4B9C5D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04611" y="6836290"/>
            <a:ext cx="2773604" cy="24982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62100" y="959473"/>
                <a:ext cx="7405909" cy="101566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571500" indent="-571500" algn="ctr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0! = 1;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959473"/>
                <a:ext cx="7405909" cy="10156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94114" y="5005256"/>
                <a:ext cx="14377292" cy="3080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những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ước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n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k</m:t>
                          </m:r>
                        </m:sup>
                      </m:sSubSup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n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!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k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n</m:t>
                              </m:r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!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v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i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0 ≤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k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n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14" y="5005256"/>
                <a:ext cx="14377292" cy="3080139"/>
              </a:xfrm>
              <a:prstGeom prst="rect">
                <a:avLst/>
              </a:prstGeom>
              <a:blipFill>
                <a:blip r:embed="rId15"/>
                <a:stretch>
                  <a:fillRect l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7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5621000" y="-5893109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355815" y="-322519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29005" y="-1131556"/>
            <a:ext cx="2263111" cy="226311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1392396" y="411631"/>
            <a:ext cx="5988909" cy="1674886"/>
            <a:chOff x="-750102" y="489750"/>
            <a:chExt cx="5988909" cy="1674886"/>
          </a:xfrm>
        </p:grpSpPr>
        <p:sp>
          <p:nvSpPr>
            <p:cNvPr id="17" name="Rectangle 16"/>
            <p:cNvSpPr/>
            <p:nvPr/>
          </p:nvSpPr>
          <p:spPr>
            <a:xfrm>
              <a:off x="-750102" y="1060744"/>
              <a:ext cx="5988909" cy="11038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000" b="1" dirty="0">
                  <a:ln w="0"/>
                  <a:solidFill>
                    <a:srgbClr val="AA3F3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</a:t>
              </a:r>
              <a:r>
                <a:rPr kumimoji="0" lang="nl-NL" sz="5000" b="1" i="0" u="none" strike="noStrike" kern="1200" cap="none" spc="0" normalizeH="0" noProof="0" dirty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5000" b="1" i="0" u="none" strike="noStrike" kern="1200" cap="none" spc="0" normalizeH="0" baseline="0" noProof="0" dirty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5000" b="1" i="0" u="none" strike="noStrike" kern="1200" cap="none" spc="0" normalizeH="0" baseline="0" noProof="0" dirty="0">
                <a:ln w="0"/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31481" y="489750"/>
              <a:ext cx="512872" cy="53022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8200" y="1174117"/>
                <a:ext cx="16535400" cy="9166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Trong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buổi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huấn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bí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thư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chị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đoàn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chơi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m:rPr>
                        <m:nor/>
                      </m:rPr>
                      <a:rPr lang="en-US" sz="38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nữ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nam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sub>
                      <m:sup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nữ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nữ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sub>
                      <m:sup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nam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nam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sub>
                      <m:sup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r>
                      <a:rPr lang="en-US" sz="3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sSubSup>
                      <m:sSub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sub>
                      <m:sup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kích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gồm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nữ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nam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38</m:t>
                        </m:r>
                      </m:sub>
                      <m:sup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10A.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3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74117"/>
                <a:ext cx="16535400" cy="9166868"/>
              </a:xfrm>
              <a:prstGeom prst="rect">
                <a:avLst/>
              </a:prstGeom>
              <a:blipFill>
                <a:blip r:embed="rId8"/>
                <a:stretch>
                  <a:fillRect l="-1217" r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45525" y="8277726"/>
            <a:ext cx="5268444" cy="19954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BF7DA4-AF65-6B30-90FD-0F7B00935F7E}"/>
              </a:ext>
            </a:extLst>
          </p:cNvPr>
          <p:cNvSpPr/>
          <p:nvPr/>
        </p:nvSpPr>
        <p:spPr>
          <a:xfrm>
            <a:off x="-1392396" y="2857500"/>
            <a:ext cx="5988909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nl-NL" sz="5000" b="1" dirty="0">
                <a:ln w="0"/>
                <a:solidFill>
                  <a:srgbClr val="AA3F3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</a:t>
            </a:r>
            <a:r>
              <a:rPr kumimoji="0" lang="nl-NL" sz="5000" b="1" i="0" u="none" strike="noStrike" kern="1200" cap="none" spc="0" normalizeH="0" noProof="0" dirty="0">
                <a:ln w="0"/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5000" b="1" dirty="0">
                <a:ln w="0"/>
                <a:solidFill>
                  <a:srgbClr val="AA3F3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kumimoji="0" lang="en-US" sz="5000" b="1" i="0" u="none" strike="noStrike" kern="1200" cap="none" spc="0" normalizeH="0" baseline="0" noProof="0" dirty="0">
              <a:ln w="0"/>
              <a:solidFill>
                <a:srgbClr val="AA3F3C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2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507066" y="1985308"/>
            <a:ext cx="15093872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1: Cho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hợp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gồm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n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phần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tử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(n ∈ N*).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hoán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vị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n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phần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tử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52700" y="7334100"/>
            <a:ext cx="2485862" cy="24641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410814" y="4314708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10857" y="3970749"/>
            <a:ext cx="14990081" cy="543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Một kết quả của sự sắp xếp thứ tự n phần tử của tập hợp A.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Tất cả kết quả của sự sắp xếp thứ tự n phần tử của tập hợp A.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Một số được tính bằng n(n -1). ... .2 . 1.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Một số được tính bằng n!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535400" y="-2583978"/>
            <a:ext cx="4447864" cy="44508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65342" y="-709767"/>
            <a:ext cx="2263111" cy="22631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3879378"/>
            <a:ext cx="4447864" cy="44508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43911" y="8801100"/>
            <a:ext cx="2263111" cy="2263111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697200" y="7253991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52" y="1257300"/>
            <a:ext cx="950078" cy="8866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339742" y="135988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0752" y="2269819"/>
            <a:ext cx="13299346" cy="861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Ta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thể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tổ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bằng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máy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cầm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tay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</p:txBody>
      </p:sp>
      <p:pic>
        <p:nvPicPr>
          <p:cNvPr id="17" name="Picture 16" descr="Icon&#10;&#10;Description automatically generated"/>
          <p:cNvPicPr/>
          <p:nvPr/>
        </p:nvPicPr>
        <p:blipFill>
          <a:blip r:embed="rId8"/>
          <a:stretch>
            <a:fillRect/>
          </a:stretch>
        </p:blipFill>
        <p:spPr>
          <a:xfrm>
            <a:off x="9359542" y="3583078"/>
            <a:ext cx="1828800" cy="114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63942" y="3669830"/>
            <a:ext cx="2747868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Nút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tổ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hợp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r>
              <a:rPr lang="en-US" sz="3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38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1947" y="5419725"/>
            <a:ext cx="130397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1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5621000" y="-5600700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355815" y="-2932781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43000" y="-1028700"/>
            <a:ext cx="2263111" cy="226311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28685" y="485522"/>
            <a:ext cx="5988909" cy="1246495"/>
            <a:chOff x="1676400" y="38100"/>
            <a:chExt cx="5988909" cy="1246495"/>
          </a:xfrm>
        </p:grpSpPr>
        <p:sp>
          <p:nvSpPr>
            <p:cNvPr id="17" name="Rectangle 16"/>
            <p:cNvSpPr/>
            <p:nvPr/>
          </p:nvSpPr>
          <p:spPr>
            <a:xfrm>
              <a:off x="1676400" y="38100"/>
              <a:ext cx="5988909" cy="124649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000" b="1" i="0" u="none" strike="noStrike" kern="1200" cap="none" spc="0" normalizeH="0" baseline="0" noProof="0" dirty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3</a:t>
              </a:r>
              <a:endParaRPr kumimoji="0" lang="en-US" sz="5000" b="1" i="0" u="none" strike="noStrike" kern="1200" cap="none" spc="0" normalizeH="0" baseline="0" noProof="0" dirty="0">
                <a:ln w="0"/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31481" y="489750"/>
              <a:ext cx="512872" cy="530225"/>
            </a:xfrm>
            <a:prstGeom prst="rect">
              <a:avLst/>
            </a:prstGeom>
          </p:spPr>
        </p:pic>
      </p:grpSp>
      <p:sp>
        <p:nvSpPr>
          <p:cNvPr id="24" name="Oval Callout 23"/>
          <p:cNvSpPr/>
          <p:nvPr/>
        </p:nvSpPr>
        <p:spPr>
          <a:xfrm>
            <a:off x="8467870" y="4381500"/>
            <a:ext cx="1766345" cy="78226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90684" y="1758085"/>
                <a:ext cx="12263515" cy="1984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Dùng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tay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a)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sub>
                      <m:sup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13</m:t>
                        </m:r>
                      </m:sup>
                    </m:sSubSup>
                    <m:r>
                      <a:rPr lang="en-US" sz="3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b)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30</m:t>
                        </m:r>
                      </m:sub>
                      <m:sup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sup>
                    </m:sSub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684" y="1758085"/>
                <a:ext cx="12263515" cy="1984454"/>
              </a:xfrm>
              <a:prstGeom prst="rect">
                <a:avLst/>
              </a:prstGeom>
              <a:blipFill>
                <a:blip r:embed="rId9"/>
                <a:stretch>
                  <a:fillRect l="-1641" b="-5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15">
                <a:extLst>
                  <a:ext uri="{FF2B5EF4-FFF2-40B4-BE49-F238E27FC236}">
                    <a16:creationId xmlns:a16="http://schemas.microsoft.com/office/drawing/2014/main" id="{319BC49D-A28D-AAB0-C3E9-FE7364CC6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1767184"/>
                  </p:ext>
                </p:extLst>
              </p:nvPr>
            </p:nvGraphicFramePr>
            <p:xfrm>
              <a:off x="1584475" y="5969309"/>
              <a:ext cx="15331925" cy="36127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20982">
                      <a:extLst>
                        <a:ext uri="{9D8B030D-6E8A-4147-A177-3AD203B41FA5}">
                          <a16:colId xmlns:a16="http://schemas.microsoft.com/office/drawing/2014/main" val="352594786"/>
                        </a:ext>
                      </a:extLst>
                    </a:gridCol>
                    <a:gridCol w="8783847">
                      <a:extLst>
                        <a:ext uri="{9D8B030D-6E8A-4147-A177-3AD203B41FA5}">
                          <a16:colId xmlns:a16="http://schemas.microsoft.com/office/drawing/2014/main" val="2641661923"/>
                        </a:ext>
                      </a:extLst>
                    </a:gridCol>
                    <a:gridCol w="4727096">
                      <a:extLst>
                        <a:ext uri="{9D8B030D-6E8A-4147-A177-3AD203B41FA5}">
                          <a16:colId xmlns:a16="http://schemas.microsoft.com/office/drawing/2014/main" val="2837030106"/>
                        </a:ext>
                      </a:extLst>
                    </a:gridCol>
                  </a:tblGrid>
                  <a:tr h="12401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Tính</a:t>
                          </a:r>
                          <a:endParaRPr lang="en-US" sz="4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Nút</a:t>
                          </a:r>
                          <a:r>
                            <a:rPr lang="en-US" sz="4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ấn</a:t>
                          </a:r>
                          <a:endParaRPr lang="en-US" sz="4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Kết</a:t>
                          </a:r>
                          <a:r>
                            <a:rPr lang="en-US" sz="4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quả</a:t>
                          </a:r>
                          <a:endParaRPr lang="en-US" sz="4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 anchor="ctr"/>
                    </a:tc>
                    <a:extLst>
                      <a:ext uri="{0D108BD9-81ED-4DB2-BD59-A6C34878D82A}">
                        <a16:rowId xmlns:a16="http://schemas.microsoft.com/office/drawing/2014/main" val="2178869882"/>
                      </a:ext>
                    </a:extLst>
                  </a:tr>
                  <a:tr h="113237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800" b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800" b="0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sub>
                                  <m:sup>
                                    <m:r>
                                      <a:rPr lang="en-US" sz="3800" b="0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endParaRPr lang="en-US" sz="4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5200300</a:t>
                          </a:r>
                        </a:p>
                      </a:txBody>
                      <a:tcPr marL="137160" marR="137160" marT="68580" marB="68580" anchor="ctr"/>
                    </a:tc>
                    <a:extLst>
                      <a:ext uri="{0D108BD9-81ED-4DB2-BD59-A6C34878D82A}">
                        <a16:rowId xmlns:a16="http://schemas.microsoft.com/office/drawing/2014/main" val="2463334136"/>
                      </a:ext>
                    </a:extLst>
                  </a:tr>
                  <a:tr h="12401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800" b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800" b="0" i="0" smtClean="0"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sub>
                                  <m:sup>
                                    <m:r>
                                      <a:rPr lang="en-US" sz="3800" b="0" i="0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endParaRPr lang="en-US" sz="41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155117520</a:t>
                          </a:r>
                        </a:p>
                      </a:txBody>
                      <a:tcPr marL="137160" marR="137160" marT="68580" marB="68580" anchor="ctr"/>
                    </a:tc>
                    <a:extLst>
                      <a:ext uri="{0D108BD9-81ED-4DB2-BD59-A6C34878D82A}">
                        <a16:rowId xmlns:a16="http://schemas.microsoft.com/office/drawing/2014/main" val="39779742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15">
                <a:extLst>
                  <a:ext uri="{FF2B5EF4-FFF2-40B4-BE49-F238E27FC236}">
                    <a16:creationId xmlns:a16="http://schemas.microsoft.com/office/drawing/2014/main" id="{319BC49D-A28D-AAB0-C3E9-FE7364CC6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1767184"/>
                  </p:ext>
                </p:extLst>
              </p:nvPr>
            </p:nvGraphicFramePr>
            <p:xfrm>
              <a:off x="1584475" y="5969309"/>
              <a:ext cx="15331925" cy="36127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20982">
                      <a:extLst>
                        <a:ext uri="{9D8B030D-6E8A-4147-A177-3AD203B41FA5}">
                          <a16:colId xmlns:a16="http://schemas.microsoft.com/office/drawing/2014/main" val="352594786"/>
                        </a:ext>
                      </a:extLst>
                    </a:gridCol>
                    <a:gridCol w="8783847">
                      <a:extLst>
                        <a:ext uri="{9D8B030D-6E8A-4147-A177-3AD203B41FA5}">
                          <a16:colId xmlns:a16="http://schemas.microsoft.com/office/drawing/2014/main" val="2641661923"/>
                        </a:ext>
                      </a:extLst>
                    </a:gridCol>
                    <a:gridCol w="4727096">
                      <a:extLst>
                        <a:ext uri="{9D8B030D-6E8A-4147-A177-3AD203B41FA5}">
                          <a16:colId xmlns:a16="http://schemas.microsoft.com/office/drawing/2014/main" val="2837030106"/>
                        </a:ext>
                      </a:extLst>
                    </a:gridCol>
                  </a:tblGrid>
                  <a:tr h="12401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Tính</a:t>
                          </a:r>
                          <a:endParaRPr lang="en-US" sz="4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Nút</a:t>
                          </a:r>
                          <a:r>
                            <a:rPr lang="en-US" sz="4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ấn</a:t>
                          </a:r>
                          <a:endParaRPr lang="en-US" sz="4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Kết</a:t>
                          </a:r>
                          <a:r>
                            <a:rPr lang="en-US" sz="4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quả</a:t>
                          </a:r>
                          <a:endParaRPr lang="en-US" sz="4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 anchor="ctr"/>
                    </a:tc>
                    <a:extLst>
                      <a:ext uri="{0D108BD9-81ED-4DB2-BD59-A6C34878D82A}">
                        <a16:rowId xmlns:a16="http://schemas.microsoft.com/office/drawing/2014/main" val="2178869882"/>
                      </a:ext>
                    </a:extLst>
                  </a:tr>
                  <a:tr h="11323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68580" marB="68580" anchor="ctr">
                        <a:blipFill>
                          <a:blip r:embed="rId10"/>
                          <a:stretch>
                            <a:fillRect l="-334" t="-110811" r="-742475" b="-11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5200300</a:t>
                          </a:r>
                        </a:p>
                      </a:txBody>
                      <a:tcPr marL="137160" marR="137160" marT="68580" marB="68580" anchor="ctr"/>
                    </a:tc>
                    <a:extLst>
                      <a:ext uri="{0D108BD9-81ED-4DB2-BD59-A6C34878D82A}">
                        <a16:rowId xmlns:a16="http://schemas.microsoft.com/office/drawing/2014/main" val="2463334136"/>
                      </a:ext>
                    </a:extLst>
                  </a:tr>
                  <a:tr h="12401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68580" marB="68580" anchor="ctr">
                        <a:blipFill>
                          <a:blip r:embed="rId10"/>
                          <a:stretch>
                            <a:fillRect l="-334" t="-191176" r="-742475" b="-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1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155117520</a:t>
                          </a:r>
                        </a:p>
                      </a:txBody>
                      <a:tcPr marL="137160" marR="137160" marT="68580" marB="68580" anchor="ctr"/>
                    </a:tc>
                    <a:extLst>
                      <a:ext uri="{0D108BD9-81ED-4DB2-BD59-A6C34878D82A}">
                        <a16:rowId xmlns:a16="http://schemas.microsoft.com/office/drawing/2014/main" val="397797425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42E5BF98-1EA0-AFAA-CE58-5415C334932B}"/>
              </a:ext>
            </a:extLst>
          </p:cNvPr>
          <p:cNvGrpSpPr/>
          <p:nvPr/>
        </p:nvGrpSpPr>
        <p:grpSpPr>
          <a:xfrm>
            <a:off x="4317717" y="7473681"/>
            <a:ext cx="6895568" cy="604008"/>
            <a:chOff x="2245220" y="1558064"/>
            <a:chExt cx="4597045" cy="402672"/>
          </a:xfrm>
        </p:grpSpPr>
        <p:sp>
          <p:nvSpPr>
            <p:cNvPr id="36" name="Rectangle: Rounded Corners 18">
              <a:extLst>
                <a:ext uri="{FF2B5EF4-FFF2-40B4-BE49-F238E27FC236}">
                  <a16:creationId xmlns:a16="http://schemas.microsoft.com/office/drawing/2014/main" id="{E152AFAB-32DE-9FF2-D6FA-98CCA80B43C0}"/>
                </a:ext>
              </a:extLst>
            </p:cNvPr>
            <p:cNvSpPr/>
            <p:nvPr/>
          </p:nvSpPr>
          <p:spPr>
            <a:xfrm>
              <a:off x="2245220" y="1558064"/>
              <a:ext cx="587581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>
                  <a:solidFill>
                    <a:prstClr val="black"/>
                  </a:solidFill>
                  <a:latin typeface="Calibri" panose="020F0502020204030204"/>
                </a:rPr>
                <a:t>25</a:t>
              </a:r>
            </a:p>
          </p:txBody>
        </p:sp>
        <p:sp>
          <p:nvSpPr>
            <p:cNvPr id="37" name="Rectangle: Rounded Corners 19">
              <a:extLst>
                <a:ext uri="{FF2B5EF4-FFF2-40B4-BE49-F238E27FC236}">
                  <a16:creationId xmlns:a16="http://schemas.microsoft.com/office/drawing/2014/main" id="{07B9250D-7491-15B5-3E93-E201C319EAEE}"/>
                </a:ext>
              </a:extLst>
            </p:cNvPr>
            <p:cNvSpPr/>
            <p:nvPr/>
          </p:nvSpPr>
          <p:spPr>
            <a:xfrm>
              <a:off x="3174593" y="1558064"/>
              <a:ext cx="812334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>
                  <a:solidFill>
                    <a:prstClr val="black"/>
                  </a:solidFill>
                  <a:latin typeface="Calibri" panose="020F0502020204030204"/>
                </a:rPr>
                <a:t>SHIFT</a:t>
              </a:r>
            </a:p>
          </p:txBody>
        </p:sp>
        <p:sp>
          <p:nvSpPr>
            <p:cNvPr id="38" name="Rectangle: Rounded Corners 20">
              <a:extLst>
                <a:ext uri="{FF2B5EF4-FFF2-40B4-BE49-F238E27FC236}">
                  <a16:creationId xmlns:a16="http://schemas.microsoft.com/office/drawing/2014/main" id="{723830E8-46C0-B01B-FF49-A6C2C7D59BDD}"/>
                </a:ext>
              </a:extLst>
            </p:cNvPr>
            <p:cNvSpPr/>
            <p:nvPr/>
          </p:nvSpPr>
          <p:spPr>
            <a:xfrm>
              <a:off x="4328719" y="1558064"/>
              <a:ext cx="612396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 err="1">
                  <a:solidFill>
                    <a:prstClr val="black"/>
                  </a:solidFill>
                  <a:latin typeface="Calibri" panose="020F0502020204030204"/>
                </a:rPr>
                <a:t>nCr</a:t>
              </a:r>
              <a:endParaRPr lang="en-US" sz="2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Rectangle: Rounded Corners 21">
              <a:extLst>
                <a:ext uri="{FF2B5EF4-FFF2-40B4-BE49-F238E27FC236}">
                  <a16:creationId xmlns:a16="http://schemas.microsoft.com/office/drawing/2014/main" id="{F9A3BA4C-3B6B-3396-5908-0B2B588EA62B}"/>
                </a:ext>
              </a:extLst>
            </p:cNvPr>
            <p:cNvSpPr/>
            <p:nvPr/>
          </p:nvSpPr>
          <p:spPr>
            <a:xfrm>
              <a:off x="5227503" y="1558064"/>
              <a:ext cx="612396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>
                  <a:solidFill>
                    <a:prstClr val="black"/>
                  </a:solidFill>
                  <a:latin typeface="Calibri" panose="020F0502020204030204"/>
                </a:rPr>
                <a:t>13</a:t>
              </a:r>
            </a:p>
          </p:txBody>
        </p:sp>
        <p:sp>
          <p:nvSpPr>
            <p:cNvPr id="40" name="Rectangle: Rounded Corners 22">
              <a:extLst>
                <a:ext uri="{FF2B5EF4-FFF2-40B4-BE49-F238E27FC236}">
                  <a16:creationId xmlns:a16="http://schemas.microsoft.com/office/drawing/2014/main" id="{2B3D2B1E-20C3-7242-D88A-BDAAEF2059C8}"/>
                </a:ext>
              </a:extLst>
            </p:cNvPr>
            <p:cNvSpPr/>
            <p:nvPr/>
          </p:nvSpPr>
          <p:spPr>
            <a:xfrm>
              <a:off x="6229869" y="1558064"/>
              <a:ext cx="612396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>
                  <a:solidFill>
                    <a:prstClr val="black"/>
                  </a:solidFill>
                  <a:latin typeface="Calibri" panose="020F0502020204030204"/>
                </a:rPr>
                <a:t>=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096964E-F7D4-023B-6B16-696E1EEB00BB}"/>
              </a:ext>
            </a:extLst>
          </p:cNvPr>
          <p:cNvGrpSpPr/>
          <p:nvPr/>
        </p:nvGrpSpPr>
        <p:grpSpPr>
          <a:xfrm>
            <a:off x="4301116" y="8559983"/>
            <a:ext cx="6912168" cy="628269"/>
            <a:chOff x="2234153" y="2287620"/>
            <a:chExt cx="4608112" cy="418846"/>
          </a:xfrm>
        </p:grpSpPr>
        <p:sp>
          <p:nvSpPr>
            <p:cNvPr id="42" name="Rectangle: Rounded Corners 23">
              <a:extLst>
                <a:ext uri="{FF2B5EF4-FFF2-40B4-BE49-F238E27FC236}">
                  <a16:creationId xmlns:a16="http://schemas.microsoft.com/office/drawing/2014/main" id="{CA7342C6-9C21-2B16-99D6-5B1166F8D54A}"/>
                </a:ext>
              </a:extLst>
            </p:cNvPr>
            <p:cNvSpPr/>
            <p:nvPr/>
          </p:nvSpPr>
          <p:spPr>
            <a:xfrm>
              <a:off x="2234153" y="2297693"/>
              <a:ext cx="587581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>
                  <a:solidFill>
                    <a:prstClr val="black"/>
                  </a:solidFill>
                  <a:latin typeface="Calibri" panose="020F0502020204030204"/>
                </a:rPr>
                <a:t>30</a:t>
              </a:r>
            </a:p>
          </p:txBody>
        </p:sp>
        <p:sp>
          <p:nvSpPr>
            <p:cNvPr id="43" name="Rectangle: Rounded Corners 25">
              <a:extLst>
                <a:ext uri="{FF2B5EF4-FFF2-40B4-BE49-F238E27FC236}">
                  <a16:creationId xmlns:a16="http://schemas.microsoft.com/office/drawing/2014/main" id="{FD14BD4E-6DB4-5FAA-046B-6148BA856420}"/>
                </a:ext>
              </a:extLst>
            </p:cNvPr>
            <p:cNvSpPr/>
            <p:nvPr/>
          </p:nvSpPr>
          <p:spPr>
            <a:xfrm>
              <a:off x="3174593" y="2303794"/>
              <a:ext cx="812334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>
                  <a:solidFill>
                    <a:prstClr val="black"/>
                  </a:solidFill>
                  <a:latin typeface="Calibri" panose="020F0502020204030204"/>
                </a:rPr>
                <a:t>SHIFT</a:t>
              </a:r>
            </a:p>
          </p:txBody>
        </p:sp>
        <p:sp>
          <p:nvSpPr>
            <p:cNvPr id="44" name="Rectangle: Rounded Corners 28">
              <a:extLst>
                <a:ext uri="{FF2B5EF4-FFF2-40B4-BE49-F238E27FC236}">
                  <a16:creationId xmlns:a16="http://schemas.microsoft.com/office/drawing/2014/main" id="{37C44E82-B3B6-556F-6D67-4C34E64E746C}"/>
                </a:ext>
              </a:extLst>
            </p:cNvPr>
            <p:cNvSpPr/>
            <p:nvPr/>
          </p:nvSpPr>
          <p:spPr>
            <a:xfrm>
              <a:off x="4312356" y="2296851"/>
              <a:ext cx="612396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 err="1">
                  <a:solidFill>
                    <a:prstClr val="black"/>
                  </a:solidFill>
                  <a:latin typeface="Calibri" panose="020F0502020204030204"/>
                </a:rPr>
                <a:t>nCr</a:t>
              </a:r>
              <a:endParaRPr lang="en-US" sz="2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Rectangle: Rounded Corners 29">
              <a:extLst>
                <a:ext uri="{FF2B5EF4-FFF2-40B4-BE49-F238E27FC236}">
                  <a16:creationId xmlns:a16="http://schemas.microsoft.com/office/drawing/2014/main" id="{397A28B7-BE40-6D6C-91C0-82B1A485E8DA}"/>
                </a:ext>
              </a:extLst>
            </p:cNvPr>
            <p:cNvSpPr/>
            <p:nvPr/>
          </p:nvSpPr>
          <p:spPr>
            <a:xfrm>
              <a:off x="5227503" y="2287620"/>
              <a:ext cx="612396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>
                  <a:solidFill>
                    <a:prstClr val="black"/>
                  </a:solidFill>
                  <a:latin typeface="Calibri" panose="020F0502020204030204"/>
                </a:rPr>
                <a:t>15</a:t>
              </a:r>
            </a:p>
          </p:txBody>
        </p:sp>
        <p:sp>
          <p:nvSpPr>
            <p:cNvPr id="46" name="Rectangle: Rounded Corners 30">
              <a:extLst>
                <a:ext uri="{FF2B5EF4-FFF2-40B4-BE49-F238E27FC236}">
                  <a16:creationId xmlns:a16="http://schemas.microsoft.com/office/drawing/2014/main" id="{A4A8736E-26FD-9091-0E0D-2BC92FA8806A}"/>
                </a:ext>
              </a:extLst>
            </p:cNvPr>
            <p:cNvSpPr/>
            <p:nvPr/>
          </p:nvSpPr>
          <p:spPr>
            <a:xfrm>
              <a:off x="6229869" y="2303794"/>
              <a:ext cx="612396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>
                  <a:solidFill>
                    <a:prstClr val="black"/>
                  </a:solidFill>
                  <a:latin typeface="Calibri" panose="020F0502020204030204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75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5609555" y="-2781300"/>
            <a:ext cx="5638800" cy="489939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84701" y="4577981"/>
            <a:ext cx="1302776" cy="13027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40726" y="8953500"/>
            <a:ext cx="2263111" cy="2263111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8215855" y="4838700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63919" y="-125155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nl-NL" sz="6000" b="1" dirty="0">
                <a:ln w="0"/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7800" y="1257300"/>
            <a:ext cx="5659986" cy="6864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2019300"/>
            <a:ext cx="156972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đợt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71600" y="5600700"/>
                <a:ext cx="15925800" cy="4564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cách chọn 3 HS bất kì trong 34 HS 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34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cách chọn.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cách chọn 3 HS nam trong 34 HS 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cách chọn.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cách chọn 3 HS nữ trong 34 HS 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16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cách chọn.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cách chọn 3 HS gồm cả nam và nữ trong 34 HS là: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34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16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4 608 cách chọn.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600700"/>
                <a:ext cx="15925800" cy="4564648"/>
              </a:xfrm>
              <a:prstGeom prst="rect">
                <a:avLst/>
              </a:prstGeom>
              <a:blipFill>
                <a:blip r:embed="rId6"/>
                <a:stretch>
                  <a:fillRect l="-1148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798" y="59272"/>
            <a:ext cx="17830802" cy="10646828"/>
            <a:chOff x="-28818" y="-250757"/>
            <a:chExt cx="4428304" cy="2621609"/>
          </a:xfrm>
        </p:grpSpPr>
        <p:sp>
          <p:nvSpPr>
            <p:cNvPr id="3" name="Freeform 3"/>
            <p:cNvSpPr/>
            <p:nvPr/>
          </p:nvSpPr>
          <p:spPr>
            <a:xfrm>
              <a:off x="-28818" y="-250757"/>
              <a:ext cx="4428304" cy="2621609"/>
            </a:xfrm>
            <a:custGeom>
              <a:avLst/>
              <a:gdLst/>
              <a:ahLst/>
              <a:cxnLst/>
              <a:rect l="l" t="t" r="r" b="b"/>
              <a:pathLst>
                <a:path w="4399486" h="2321167">
                  <a:moveTo>
                    <a:pt x="23637" y="0"/>
                  </a:moveTo>
                  <a:lnTo>
                    <a:pt x="4375850" y="0"/>
                  </a:lnTo>
                  <a:cubicBezTo>
                    <a:pt x="4382119" y="0"/>
                    <a:pt x="4388131" y="2490"/>
                    <a:pt x="4392563" y="6923"/>
                  </a:cubicBezTo>
                  <a:cubicBezTo>
                    <a:pt x="4396996" y="11356"/>
                    <a:pt x="4399486" y="17368"/>
                    <a:pt x="4399486" y="23637"/>
                  </a:cubicBezTo>
                  <a:lnTo>
                    <a:pt x="4399486" y="2297530"/>
                  </a:lnTo>
                  <a:cubicBezTo>
                    <a:pt x="4399486" y="2303799"/>
                    <a:pt x="4396996" y="2309811"/>
                    <a:pt x="4392563" y="2314244"/>
                  </a:cubicBezTo>
                  <a:cubicBezTo>
                    <a:pt x="4388131" y="2318677"/>
                    <a:pt x="4382119" y="2321167"/>
                    <a:pt x="4375850" y="2321167"/>
                  </a:cubicBezTo>
                  <a:lnTo>
                    <a:pt x="23637" y="2321167"/>
                  </a:lnTo>
                  <a:cubicBezTo>
                    <a:pt x="10583" y="2321167"/>
                    <a:pt x="0" y="2310584"/>
                    <a:pt x="0" y="2297530"/>
                  </a:cubicBezTo>
                  <a:lnTo>
                    <a:pt x="0" y="23637"/>
                  </a:lnTo>
                  <a:cubicBezTo>
                    <a:pt x="0" y="17368"/>
                    <a:pt x="2490" y="11356"/>
                    <a:pt x="6923" y="6923"/>
                  </a:cubicBezTo>
                  <a:cubicBezTo>
                    <a:pt x="11356" y="2490"/>
                    <a:pt x="17368" y="0"/>
                    <a:pt x="23637" y="0"/>
                  </a:cubicBezTo>
                  <a:close/>
                </a:path>
              </a:pathLst>
            </a:custGeom>
            <a:solidFill>
              <a:srgbClr val="EDE8EA"/>
            </a:solidFill>
          </p:spPr>
          <p:txBody>
            <a:bodyPr/>
            <a:lstStyle/>
            <a:p>
              <a:r>
                <a:rPr lang="vi-VN" sz="4000" dirty="0">
                  <a:latin typeface="Times New Roman" pitchFamily="18" charset="0"/>
                  <a:cs typeface="Times New Roman" pitchFamily="18" charset="0"/>
                </a:rPr>
                <a:t>                                  </a:t>
              </a:r>
              <a:r>
                <a:rPr lang="vi-VN" sz="6000" b="1" dirty="0">
                  <a:latin typeface="Times New Roman" pitchFamily="18" charset="0"/>
                  <a:cs typeface="Times New Roman" pitchFamily="18" charset="0"/>
                </a:rPr>
                <a:t>CỦNG CỐ KIẾN THỨC     </a:t>
              </a:r>
            </a:p>
            <a:p>
              <a:r>
                <a:rPr lang="vi-VN" sz="6000" b="1" dirty="0">
                  <a:latin typeface="Times New Roman" pitchFamily="18" charset="0"/>
                  <a:cs typeface="Times New Roman" pitchFamily="18" charset="0"/>
                </a:rPr>
                <a:t>                                      </a:t>
              </a:r>
              <a:endParaRPr lang="vi-VN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50000"/>
                </a:lnSpc>
              </a:pPr>
              <a:endParaRPr lang="vi-VN" sz="6600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66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vi-VN" sz="6600" dirty="0">
                  <a:latin typeface="Times New Roman" pitchFamily="18" charset="0"/>
                  <a:cs typeface="Times New Roman" pitchFamily="18" charset="0"/>
                </a:rPr>
                <a:t>    </a:t>
              </a:r>
              <a:endParaRPr lang="en-US" sz="6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487400" y="9876617"/>
            <a:ext cx="2885456" cy="5875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89459" flipH="1">
            <a:off x="-44735" y="-564895"/>
            <a:ext cx="699067" cy="1248334"/>
          </a:xfrm>
          <a:prstGeom prst="rect">
            <a:avLst/>
          </a:prstGeom>
        </p:spPr>
      </p:pic>
      <p:sp>
        <p:nvSpPr>
          <p:cNvPr id="15" name="Round Single Corner Rectangle 14"/>
          <p:cNvSpPr/>
          <p:nvPr/>
        </p:nvSpPr>
        <p:spPr>
          <a:xfrm>
            <a:off x="6096000" y="1181100"/>
            <a:ext cx="5181600" cy="1164840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 hợp 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 Single Corner Rectangle 17"/>
              <p:cNvSpPr/>
              <p:nvPr/>
            </p:nvSpPr>
            <p:spPr>
              <a:xfrm>
                <a:off x="1313409" y="4000500"/>
                <a:ext cx="6400800" cy="6028519"/>
              </a:xfrm>
              <a:prstGeom prst="round1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Cho tập hợp A gồm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/>
                      </a:rPr>
                      <m:t>𝑛</m:t>
                    </m:r>
                    <m:r>
                      <a:rPr lang="vi-VN" sz="4000" i="1">
                        <a:latin typeface="Cambria Math"/>
                      </a:rPr>
                      <m:t> </m:t>
                    </m:r>
                  </m:oMath>
                </a14:m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phần tử và một số nguyên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/>
                      </a:rPr>
                      <m:t>𝑘</m:t>
                    </m:r>
                    <m:r>
                      <a:rPr lang="vi-VN" sz="4000" i="1">
                        <a:latin typeface="Cambria Math"/>
                      </a:rPr>
                      <m:t> </m:t>
                    </m:r>
                  </m:oMath>
                </a14:m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/>
                      </a:rPr>
                      <m:t>1 ≤ </m:t>
                    </m:r>
                    <m:r>
                      <a:rPr lang="vi-VN" sz="4000" i="1">
                        <a:latin typeface="Cambria Math"/>
                      </a:rPr>
                      <m:t>𝑘</m:t>
                    </m:r>
                    <m:r>
                      <a:rPr lang="vi-VN" sz="4000" i="1">
                        <a:latin typeface="Cambria Math"/>
                      </a:rPr>
                      <m:t> ≤ </m:t>
                    </m:r>
                    <m:r>
                      <a:rPr lang="vi-VN" sz="4000" i="1">
                        <a:latin typeface="Cambria Math"/>
                      </a:rPr>
                      <m:t>𝑛</m:t>
                    </m:r>
                    <m:r>
                      <a:rPr lang="vi-VN" sz="4000" i="1">
                        <a:latin typeface="Cambria Math"/>
                      </a:rPr>
                      <m:t>.</m:t>
                    </m:r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Mỗi tập con gồm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/>
                      </a:rPr>
                      <m:t>𝑘</m:t>
                    </m:r>
                    <m:r>
                      <a:rPr lang="vi-VN" sz="4000" i="1">
                        <a:latin typeface="Cambria Math"/>
                      </a:rPr>
                      <m:t> </m:t>
                    </m:r>
                  </m:oMath>
                </a14:m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phần tử được lấy ra từ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/>
                      </a:rPr>
                      <m:t>𝑛</m:t>
                    </m:r>
                    <m:r>
                      <a:rPr lang="vi-VN" sz="4000" i="1">
                        <a:latin typeface="Cambria Math"/>
                      </a:rPr>
                      <m:t> </m:t>
                    </m:r>
                  </m:oMath>
                </a14:m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phần tử của A được gọi là một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/>
                      </a:rPr>
                      <m:t>𝑡</m:t>
                    </m:r>
                    <m:r>
                      <a:rPr lang="vi-VN" sz="4000" i="1">
                        <a:latin typeface="Cambria Math"/>
                      </a:rPr>
                      <m:t>ổ </m:t>
                    </m:r>
                    <m:r>
                      <a:rPr lang="vi-VN" sz="4000" i="1">
                        <a:latin typeface="Cambria Math"/>
                      </a:rPr>
                      <m:t>h</m:t>
                    </m:r>
                    <m:r>
                      <a:rPr lang="vi-VN" sz="4000" i="1">
                        <a:latin typeface="Cambria Math"/>
                      </a:rPr>
                      <m:t>ợ</m:t>
                    </m:r>
                    <m:r>
                      <a:rPr lang="vi-VN" sz="4000" i="1">
                        <a:latin typeface="Cambria Math"/>
                      </a:rPr>
                      <m:t>𝑝</m:t>
                    </m:r>
                    <m:r>
                      <a:rPr lang="vi-VN" sz="4000" i="1">
                        <a:latin typeface="Cambria Math"/>
                      </a:rPr>
                      <m:t> </m:t>
                    </m:r>
                    <m:r>
                      <a:rPr lang="vi-VN" sz="4000" i="1">
                        <a:latin typeface="Cambria Math"/>
                      </a:rPr>
                      <m:t>𝑐h</m:t>
                    </m:r>
                    <m:r>
                      <a:rPr lang="vi-VN" sz="4000" i="1">
                        <a:latin typeface="Cambria Math"/>
                      </a:rPr>
                      <m:t>ậ</m:t>
                    </m:r>
                    <m:r>
                      <a:rPr lang="vi-VN" sz="4000" i="1">
                        <a:latin typeface="Cambria Math"/>
                      </a:rPr>
                      <m:t>𝑝</m:t>
                    </m:r>
                    <m:r>
                      <a:rPr lang="vi-VN" sz="4000" i="1">
                        <a:latin typeface="Cambria Math"/>
                      </a:rPr>
                      <m:t> </m:t>
                    </m:r>
                    <m:r>
                      <a:rPr lang="vi-VN" sz="4000" i="1">
                        <a:latin typeface="Cambria Math"/>
                      </a:rPr>
                      <m:t>𝑘</m:t>
                    </m:r>
                    <m:r>
                      <a:rPr lang="vi-VN" sz="4000" i="1">
                        <a:latin typeface="Cambria Math"/>
                      </a:rPr>
                      <m:t> </m:t>
                    </m:r>
                    <m:r>
                      <a:rPr lang="vi-VN" sz="4000" i="1">
                        <a:latin typeface="Cambria Math"/>
                      </a:rPr>
                      <m:t>𝑐</m:t>
                    </m:r>
                    <m:r>
                      <a:rPr lang="vi-VN" sz="4000" i="1">
                        <a:latin typeface="Cambria Math"/>
                      </a:rPr>
                      <m:t>ủ</m:t>
                    </m:r>
                    <m:r>
                      <a:rPr lang="vi-VN" sz="4000" i="1">
                        <a:latin typeface="Cambria Math"/>
                      </a:rPr>
                      <m:t>𝑎</m:t>
                    </m:r>
                    <m:r>
                      <a:rPr lang="vi-VN" sz="4000" i="1">
                        <a:latin typeface="Cambria Math"/>
                      </a:rPr>
                      <m:t> </m:t>
                    </m:r>
                    <m:r>
                      <a:rPr lang="vi-VN" sz="4000" i="1">
                        <a:latin typeface="Cambria Math"/>
                      </a:rPr>
                      <m:t>𝑛</m:t>
                    </m:r>
                    <m:r>
                      <a:rPr lang="vi-VN" sz="4000" i="1">
                        <a:latin typeface="Cambria Math"/>
                      </a:rPr>
                      <m:t> </m:t>
                    </m:r>
                    <m:r>
                      <a:rPr lang="vi-VN" sz="4000" i="1">
                        <a:latin typeface="Cambria Math"/>
                      </a:rPr>
                      <m:t>𝑝h</m:t>
                    </m:r>
                    <m:r>
                      <a:rPr lang="vi-VN" sz="4000" i="1">
                        <a:latin typeface="Cambria Math"/>
                      </a:rPr>
                      <m:t>ầ</m:t>
                    </m:r>
                    <m:r>
                      <a:rPr lang="vi-VN" sz="4000" i="1">
                        <a:latin typeface="Cambria Math"/>
                      </a:rPr>
                      <m:t>𝑛</m:t>
                    </m:r>
                    <m:r>
                      <a:rPr lang="vi-VN" sz="4000" i="1">
                        <a:latin typeface="Cambria Math"/>
                      </a:rPr>
                      <m:t> </m:t>
                    </m:r>
                    <m:r>
                      <a:rPr lang="vi-VN" sz="4000" i="1">
                        <a:latin typeface="Cambria Math"/>
                      </a:rPr>
                      <m:t>𝑡</m:t>
                    </m:r>
                    <m:r>
                      <a:rPr lang="vi-VN" sz="4000" i="1">
                        <a:latin typeface="Cambria Math"/>
                      </a:rPr>
                      <m:t>ử </m:t>
                    </m:r>
                  </m:oMath>
                </a14:m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đó</a:t>
                </a:r>
                <a:endParaRPr lang="en-US" sz="4000" dirty="0"/>
              </a:p>
            </p:txBody>
          </p:sp>
        </mc:Choice>
        <mc:Fallback xmlns="">
          <p:sp>
            <p:nvSpPr>
              <p:cNvPr id="18" name="Round Single Corner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409" y="4000500"/>
                <a:ext cx="6400800" cy="6028519"/>
              </a:xfrm>
              <a:prstGeom prst="round1Rect">
                <a:avLst/>
              </a:prstGeom>
              <a:blipFill>
                <a:blip r:embed="rId7"/>
                <a:stretch>
                  <a:fillRect l="-3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 Single Corner Rectangle 18"/>
              <p:cNvSpPr/>
              <p:nvPr/>
            </p:nvSpPr>
            <p:spPr>
              <a:xfrm>
                <a:off x="9753600" y="3882204"/>
                <a:ext cx="4876800" cy="5960307"/>
              </a:xfrm>
              <a:prstGeom prst="round1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í hiệu</a:t>
                </a:r>
                <a14:m>
                  <m:oMath xmlns:m="http://schemas.openxmlformats.org/officeDocument/2006/math">
                    <m:r>
                      <a:rPr lang="vi-VN" sz="4800" b="0" i="0" smtClean="0">
                        <a:latin typeface="Cambria Math"/>
                      </a:rPr>
                      <m:t>:</m:t>
                    </m:r>
                    <m:r>
                      <a:rPr lang="vi-VN" sz="480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800" i="1">
                            <a:latin typeface="Cambria Math"/>
                          </a:rPr>
                          <m:t>𝐶</m:t>
                        </m:r>
                        <m:r>
                          <a:rPr lang="vi-VN" sz="4800" i="1">
                            <a:latin typeface="Cambria Math"/>
                          </a:rPr>
                          <m:t> </m:t>
                        </m:r>
                      </m:e>
                      <m:sub>
                        <m:r>
                          <a:rPr lang="vi-VN" sz="4800" i="1">
                            <a:latin typeface="Cambria Math"/>
                          </a:rPr>
                          <m:t>𝑛</m:t>
                        </m:r>
                        <m:r>
                          <a:rPr lang="vi-VN" sz="4800" i="1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vi-VN" sz="4800" i="1">
                            <a:latin typeface="Cambria Math"/>
                          </a:rPr>
                          <m:t>𝑘</m:t>
                        </m:r>
                      </m:sup>
                    </m:sSubSup>
                    <m:r>
                      <a:rPr lang="vi-VN" sz="4800" i="1">
                        <a:latin typeface="Cambria Math"/>
                      </a:rPr>
                      <m:t> </m:t>
                    </m:r>
                  </m:oMath>
                </a14:m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/>
                      </a:rPr>
                      <m:t>1 ≤ </m:t>
                    </m:r>
                    <m:r>
                      <a:rPr lang="vi-VN" sz="4800" i="1">
                        <a:latin typeface="Cambria Math"/>
                      </a:rPr>
                      <m:t>𝑘</m:t>
                    </m:r>
                    <m:r>
                      <a:rPr lang="vi-VN" sz="4800" i="1">
                        <a:latin typeface="Cambria Math"/>
                      </a:rPr>
                      <m:t> ≤ </m:t>
                    </m:r>
                    <m:r>
                      <a:rPr lang="vi-VN" sz="4800" i="1">
                        <a:latin typeface="Cambria Math"/>
                      </a:rPr>
                      <m:t>𝑛</m:t>
                    </m:r>
                    <m:r>
                      <a:rPr lang="vi-VN" sz="4800" i="1">
                        <a:latin typeface="Cambria Math"/>
                      </a:rPr>
                      <m:t>.</m:t>
                    </m:r>
                  </m:oMath>
                </a14:m>
                <a:endParaRPr lang="vi-VN" sz="4800" dirty="0">
                  <a:latin typeface="Times New Roman" pitchFamily="18" charset="0"/>
                </a:endParaRPr>
              </a:p>
              <a:p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Ta có:</a:t>
                </a:r>
              </a:p>
              <a:p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vi-VN" sz="4800" i="1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  <m:r>
                          <a:rPr lang="vi-VN" sz="48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  <m:sub>
                        <m:r>
                          <a:rPr lang="vi-VN" sz="4800" i="1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vi-VN" sz="48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  <m:sup>
                        <m:r>
                          <a:rPr lang="vi-VN" sz="4800" i="1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  <m:r>
                          <a:rPr lang="vi-VN" sz="48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p>
                    </m:sSubSup>
                    <m:r>
                      <a:rPr lang="vi-VN" sz="4800" i="1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vi-VN" sz="4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vi-VN" sz="4800" b="0" i="1" smtClean="0">
                            <a:latin typeface="Cambria Math"/>
                            <a:cs typeface="Times New Roman" pitchFamily="18" charset="0"/>
                          </a:rPr>
                          <m:t> !</m:t>
                        </m:r>
                      </m:num>
                      <m:den>
                        <m:r>
                          <a:rPr lang="vi-VN" sz="4800" i="1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  <m:r>
                          <a:rPr lang="vi-VN" sz="4800" i="1">
                            <a:latin typeface="Cambria Math"/>
                            <a:cs typeface="Times New Roman" pitchFamily="18" charset="0"/>
                          </a:rPr>
                          <m:t> !(</m:t>
                        </m:r>
                        <m:r>
                          <a:rPr lang="vi-VN" sz="48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vi-VN" sz="48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vi-VN" sz="48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  <m:r>
                          <a:rPr lang="vi-VN" sz="4800" b="0" i="1" smtClean="0">
                            <a:latin typeface="Cambria Math"/>
                            <a:cs typeface="Times New Roman" pitchFamily="18" charset="0"/>
                          </a:rPr>
                          <m:t>)!</m:t>
                        </m:r>
                      </m:den>
                    </m:f>
                  </m:oMath>
                </a14:m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ound Single Corner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0" y="3882204"/>
                <a:ext cx="4876800" cy="5960307"/>
              </a:xfrm>
              <a:prstGeom prst="round1Rect">
                <a:avLst/>
              </a:prstGeom>
              <a:blipFill>
                <a:blip r:embed="rId8"/>
                <a:stretch>
                  <a:fillRect l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>
            <a:cxnSpLocks/>
            <a:endCxn id="19" idx="0"/>
          </p:cNvCxnSpPr>
          <p:nvPr/>
        </p:nvCxnSpPr>
        <p:spPr>
          <a:xfrm>
            <a:off x="8686800" y="2367004"/>
            <a:ext cx="3505200" cy="1515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096000" y="2650740"/>
            <a:ext cx="0" cy="130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stCxn id="15" idx="2"/>
          </p:cNvCxnSpPr>
          <p:nvPr/>
        </p:nvCxnSpPr>
        <p:spPr>
          <a:xfrm flipH="1">
            <a:off x="5764924" y="2345940"/>
            <a:ext cx="2921876" cy="1578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6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2890651" y="7396349"/>
            <a:ext cx="5781302" cy="57813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064068" y="0"/>
            <a:ext cx="4447864" cy="44508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88995" y="-1544608"/>
            <a:ext cx="2263111" cy="22631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2328294"/>
            <a:ext cx="4447864" cy="44508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36692" y="-424055"/>
            <a:ext cx="2263111" cy="2263111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397349" y="7396349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638C00F-E8A5-4110-A1AA-8DBFC98EA542}"/>
              </a:ext>
            </a:extLst>
          </p:cNvPr>
          <p:cNvSpPr txBox="1"/>
          <p:nvPr/>
        </p:nvSpPr>
        <p:spPr>
          <a:xfrm>
            <a:off x="4953000" y="974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1499" y="2937428"/>
            <a:ext cx="5406547" cy="3730072"/>
            <a:chOff x="924909" y="3568797"/>
            <a:chExt cx="5411428" cy="4241703"/>
          </a:xfrm>
        </p:grpSpPr>
        <p:grpSp>
          <p:nvGrpSpPr>
            <p:cNvPr id="19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21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2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Rectangle 19"/>
            <p:cNvSpPr/>
            <p:nvPr/>
          </p:nvSpPr>
          <p:spPr>
            <a:xfrm>
              <a:off x="1115582" y="4599147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24600" y="2960003"/>
            <a:ext cx="5480307" cy="3693752"/>
            <a:chOff x="6840639" y="3553166"/>
            <a:chExt cx="5422223" cy="5001862"/>
          </a:xfrm>
        </p:grpSpPr>
        <p:grpSp>
          <p:nvGrpSpPr>
            <p:cNvPr id="24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6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7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5" name="Rectangle 24"/>
            <p:cNvSpPr/>
            <p:nvPr/>
          </p:nvSpPr>
          <p:spPr>
            <a:xfrm>
              <a:off x="7396370" y="4652589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192001" y="2897346"/>
            <a:ext cx="5548298" cy="3732273"/>
            <a:chOff x="12590807" y="3479846"/>
            <a:chExt cx="5538234" cy="4709752"/>
          </a:xfrm>
        </p:grpSpPr>
        <p:grpSp>
          <p:nvGrpSpPr>
            <p:cNvPr id="29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31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32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0" name="Rectangle 29"/>
            <p:cNvSpPr/>
            <p:nvPr/>
          </p:nvSpPr>
          <p:spPr>
            <a:xfrm>
              <a:off x="12590807" y="4006505"/>
              <a:ext cx="5538234" cy="3611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endParaRPr lang="en-US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“Bài 4: Nhị thức Newton"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3" name="Picture 2">
            <a:extLst>
              <a:ext uri="{FF2B5EF4-FFF2-40B4-BE49-F238E27FC236}">
                <a16:creationId xmlns:a16="http://schemas.microsoft.com/office/drawing/2014/main" id="{5EAB0314-8F76-4681-9068-C12A4B9C5D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7430931"/>
            <a:ext cx="2873375" cy="2588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3888506" y="-3888506"/>
            <a:ext cx="7777012" cy="777701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399494" y="6398494"/>
            <a:ext cx="7777012" cy="777701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5697200" y="-1592974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73600" y="632465"/>
            <a:ext cx="2263111" cy="22631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8301178"/>
            <a:ext cx="4447864" cy="44508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9155444"/>
            <a:ext cx="2263111" cy="2263111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6384457"/>
            <a:ext cx="6928366" cy="2624119"/>
          </a:xfrm>
          <a:prstGeom prst="rect">
            <a:avLst/>
          </a:prstGeom>
        </p:spPr>
      </p:pic>
      <p:sp>
        <p:nvSpPr>
          <p:cNvPr id="15" name="TextBox 18">
            <a:extLst>
              <a:ext uri="{FF2B5EF4-FFF2-40B4-BE49-F238E27FC236}">
                <a16:creationId xmlns:a16="http://schemas.microsoft.com/office/drawing/2014/main" id="{8F5E62F2-E99E-4F19-B9B0-2063558D038E}"/>
              </a:ext>
            </a:extLst>
          </p:cNvPr>
          <p:cNvSpPr txBox="1"/>
          <p:nvPr/>
        </p:nvSpPr>
        <p:spPr>
          <a:xfrm>
            <a:off x="2389860" y="1764020"/>
            <a:ext cx="13883445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ƠN </a:t>
            </a: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DÕI BÀI HỌC</a:t>
            </a:r>
            <a:r>
              <a:rPr lang="vi-VN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lang="en-US" sz="7000" b="1" kern="1200" dirty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38203" y="876300"/>
            <a:ext cx="16687797" cy="9410700"/>
            <a:chOff x="0" y="0"/>
            <a:chExt cx="6038062" cy="6076340"/>
          </a:xfrm>
        </p:grpSpPr>
        <p:sp>
          <p:nvSpPr>
            <p:cNvPr id="5" name="Freeform 5"/>
            <p:cNvSpPr/>
            <p:nvPr/>
          </p:nvSpPr>
          <p:spPr>
            <a:xfrm>
              <a:off x="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638800" y="724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19252" y="1451908"/>
                <a:ext cx="1514474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2: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tập hợp A gồm n phần tử và một số nguyên k với 1 </a:t>
                </a:r>
                <a14:m>
                  <m:oMath xmlns:m="http://schemas.openxmlformats.org/officeDocument/2006/math">
                    <m:r>
                      <a:rPr lang="nl-NL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 </a:t>
                </a:r>
                <a14:m>
                  <m:oMath xmlns:m="http://schemas.openxmlformats.org/officeDocument/2006/math">
                    <m:r>
                      <a:rPr lang="nl-NL" sz="40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n. Mỗi chỉnh hợp chập k của n phần tử đã cho là:</a:t>
                </a:r>
                <a:endPara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52" y="1451908"/>
                <a:ext cx="15144748" cy="1938992"/>
              </a:xfrm>
              <a:prstGeom prst="rect">
                <a:avLst/>
              </a:prstGeom>
              <a:blipFill>
                <a:blip r:embed="rId3"/>
                <a:stretch>
                  <a:fillRect l="-1449" r="-1409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01800" y="7734300"/>
            <a:ext cx="2038355" cy="2020521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435732" y="650001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19252" y="3458221"/>
            <a:ext cx="15373348" cy="605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Một kết quả của sự sắp xếp thứ tự n phần tử của tập hợp A.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Tất cả kết quả của việc lấy k phần tử từ n phần tử của tập hợp A và sắp xếp chúng theo một thứ tự nào đó.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Một kết quả của việc lấy k phần tử từ n phần tử của tập hợp A và sắp xếp chúng theo một thứ tự nào đó.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Một số được tính bằng n(n – 1)...(n – k + 1).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0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43100" y="2061508"/>
                <a:ext cx="143637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3: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k, n là các số nguyên dương, k </a:t>
                </a:r>
                <a14:m>
                  <m:oMath xmlns:m="http://schemas.openxmlformats.org/officeDocument/2006/math">
                    <m:r>
                      <a:rPr lang="nl-NL" sz="40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n. Trong các phát biểu sau, phát biểu nào sai?</a:t>
                </a:r>
                <a:endPara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0" y="2061508"/>
                <a:ext cx="14363700" cy="1938992"/>
              </a:xfrm>
              <a:prstGeom prst="rect">
                <a:avLst/>
              </a:prstGeom>
              <a:blipFill>
                <a:blip r:embed="rId3"/>
                <a:stretch>
                  <a:fillRect l="-1528" r="-1486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2860" y="8039100"/>
            <a:ext cx="1895017" cy="187843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134600" y="6806634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83856" y="4071471"/>
                <a:ext cx="14249400" cy="4049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800"/>
                  </a:spcAft>
                  <a:tabLst>
                    <a:tab pos="3420745" algn="l"/>
                  </a:tabLs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k</m:t>
                        </m:r>
                      </m:sup>
                    </m:sSubSup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n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…(</m:t>
                    </m:r>
                    <m:r>
                      <m:rPr>
                        <m:sty m:val="p"/>
                      </m:rP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k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B. P</a:t>
                </a:r>
                <a:r>
                  <a:rPr lang="nl-NL" sz="4000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n(n – 1). ... .2.1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800"/>
                  </a:spcAft>
                  <a:tabLst>
                    <a:tab pos="3420745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P</a:t>
                </a:r>
                <a:r>
                  <a:rPr lang="nl-NL" sz="4000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n!							D.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k</m:t>
                        </m:r>
                      </m:sup>
                    </m:sSubSup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856" y="4071471"/>
                <a:ext cx="14249400" cy="4049057"/>
              </a:xfrm>
              <a:prstGeom prst="rect">
                <a:avLst/>
              </a:prstGeom>
              <a:blipFill>
                <a:blip r:embed="rId6"/>
                <a:stretch>
                  <a:fillRect l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56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19200" y="2075433"/>
            <a:ext cx="1591425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vi-VN" sz="4000" b="1" dirty="0">
                <a:solidFill>
                  <a:prstClr val="black"/>
                </a:solidFill>
                <a:ea typeface="Calibri" panose="020F0502020204030204" pitchFamily="34" charset="0"/>
              </a:rPr>
              <a:t>Câu 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4</a:t>
            </a:r>
            <a:r>
              <a:rPr lang="vi-VN" sz="4000" b="1" dirty="0">
                <a:solidFill>
                  <a:prstClr val="black"/>
                </a:solidFill>
                <a:ea typeface="Calibri" panose="020F0502020204030204" pitchFamily="34" charset="0"/>
              </a:rPr>
              <a:t>: Từ 7 chữ số 1, 2, 3, 4, 5, 6, 7 có thể lập được bao nhiêu số từ 4 chữ số khác nhau?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743700"/>
            <a:ext cx="2818727" cy="279406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429500" y="4548747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4478804"/>
            <a:ext cx="160782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800"/>
              </a:spcAft>
              <a:tabLst>
                <a:tab pos="1260475" algn="l"/>
                <a:tab pos="2340610" algn="l"/>
                <a:tab pos="2610485" algn="l"/>
                <a:tab pos="4500880" algn="l"/>
              </a:tabLs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7!			    B. 7</a:t>
            </a:r>
            <a:r>
              <a:rPr lang="nl-NL" sz="40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    C. 7 . 6 . 5 . 4			D. 7! . 6! . 5! . 4!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DC85C-BC97-7373-2FBF-B22B48A8C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3B84BF60-9A19-F502-AC1B-255D908A6168}"/>
              </a:ext>
            </a:extLst>
          </p:cNvPr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84C6F5F-3F9F-2F1B-F891-1F64F70B2679}"/>
                </a:ext>
              </a:extLst>
            </p:cNvPr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8F3EA0D-7E50-1AE3-BCD1-4C5FBC9F0405}"/>
                </a:ext>
              </a:extLst>
            </p:cNvPr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318B2D3-669D-1060-0151-38644B501747}"/>
              </a:ext>
            </a:extLst>
          </p:cNvPr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A9AB012D-475B-8D97-6D82-0B2CDFF132CE}"/>
                </a:ext>
              </a:extLst>
            </p:cNvPr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A62E2DBB-7863-8AF2-6970-058B98CE5BBE}"/>
                  </a:ext>
                </a:extLst>
              </p:cNvPr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5E92B8E0-2ACD-26D4-6956-C665C2538809}"/>
                  </a:ext>
                </a:extLst>
              </p:cNvPr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B984C0-00A4-5C35-F15A-FB5072570FBA}"/>
                </a:ext>
              </a:extLst>
            </p:cNvPr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F760A9-5E76-C282-98FE-29FB93C5B48C}"/>
                  </a:ext>
                </a:extLst>
              </p:cNvPr>
              <p:cNvSpPr/>
              <p:nvPr/>
            </p:nvSpPr>
            <p:spPr>
              <a:xfrm>
                <a:off x="1219200" y="2075433"/>
                <a:ext cx="1591425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1,2,3,4</m:t>
                        </m:r>
                      </m:e>
                    </m:d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r>
                  <a:rPr 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thể lập được bao nhiêu số từ 4 chữ số khác nhau?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F760A9-5E76-C282-98FE-29FB93C5B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075433"/>
                <a:ext cx="15914250" cy="1839606"/>
              </a:xfrm>
              <a:prstGeom prst="rect">
                <a:avLst/>
              </a:prstGeom>
              <a:blipFill>
                <a:blip r:embed="rId3"/>
                <a:stretch>
                  <a:fillRect l="-1340" r="-689" b="-12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>
            <a:extLst>
              <a:ext uri="{FF2B5EF4-FFF2-40B4-BE49-F238E27FC236}">
                <a16:creationId xmlns:a16="http://schemas.microsoft.com/office/drawing/2014/main" id="{04C179E4-D5EC-54AC-0378-5DAABAB49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743700"/>
            <a:ext cx="2818727" cy="279406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ECD18F7-199A-9776-9211-274E27787541}"/>
              </a:ext>
            </a:extLst>
          </p:cNvPr>
          <p:cNvSpPr/>
          <p:nvPr/>
        </p:nvSpPr>
        <p:spPr>
          <a:xfrm>
            <a:off x="4419600" y="4459954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59E622-30D3-7982-7B14-06DB0D70A389}"/>
              </a:ext>
            </a:extLst>
          </p:cNvPr>
          <p:cNvSpPr/>
          <p:nvPr/>
        </p:nvSpPr>
        <p:spPr>
          <a:xfrm>
            <a:off x="1600200" y="4411493"/>
            <a:ext cx="160782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800"/>
              </a:spcAft>
              <a:tabLst>
                <a:tab pos="1260475" algn="l"/>
                <a:tab pos="2340610" algn="l"/>
                <a:tab pos="2610485" algn="l"/>
                <a:tab pos="4500880" algn="l"/>
              </a:tabLs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32			    B. 24			      C. 256			D. 1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65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A1D85-43B2-5EC3-A1BE-007BFD3A7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34F03E93-CC44-553D-6A64-127EAC6BEAB8}"/>
              </a:ext>
            </a:extLst>
          </p:cNvPr>
          <p:cNvGrpSpPr/>
          <p:nvPr/>
        </p:nvGrpSpPr>
        <p:grpSpPr>
          <a:xfrm>
            <a:off x="621153" y="1714500"/>
            <a:ext cx="16828644" cy="8953850"/>
            <a:chOff x="-50962" y="-26206"/>
            <a:chExt cx="6089024" cy="610254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1D09853-D5B7-86B2-85DA-D99DD621F984}"/>
                </a:ext>
              </a:extLst>
            </p:cNvPr>
            <p:cNvSpPr/>
            <p:nvPr/>
          </p:nvSpPr>
          <p:spPr>
            <a:xfrm>
              <a:off x="-50962" y="-26206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923C85D-6660-B22F-3A89-697D8759787A}"/>
                </a:ext>
              </a:extLst>
            </p:cNvPr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BA21CA9-DDF6-641B-E0F9-757329DE550A}"/>
              </a:ext>
            </a:extLst>
          </p:cNvPr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D4CD7645-5141-B294-E38D-334821BDF5FF}"/>
                </a:ext>
              </a:extLst>
            </p:cNvPr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D1EF4A70-35CA-9929-50B9-522E9AC0F8EF}"/>
                  </a:ext>
                </a:extLst>
              </p:cNvPr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CB56E193-3C40-5E9D-6533-45AF9019232C}"/>
                  </a:ext>
                </a:extLst>
              </p:cNvPr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621BF9-79B0-C9EA-EAAB-A1B99C983DE0}"/>
                </a:ext>
              </a:extLst>
            </p:cNvPr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5F963AE-8B5C-AE1D-1573-EBEC6A0BD3C8}"/>
              </a:ext>
            </a:extLst>
          </p:cNvPr>
          <p:cNvSpPr/>
          <p:nvPr/>
        </p:nvSpPr>
        <p:spPr>
          <a:xfrm>
            <a:off x="1219200" y="2075433"/>
            <a:ext cx="1591425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vi-VN" sz="4000" b="1" dirty="0">
                <a:solidFill>
                  <a:prstClr val="black"/>
                </a:solidFill>
                <a:ea typeface="Calibri" panose="020F0502020204030204" pitchFamily="34" charset="0"/>
              </a:rPr>
              <a:t>Câu 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6</a:t>
            </a:r>
            <a:r>
              <a:rPr lang="vi-VN" sz="4000" b="1" dirty="0">
                <a:solidFill>
                  <a:prstClr val="black"/>
                </a:solidFill>
                <a:ea typeface="Calibri" panose="020F0502020204030204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tổ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 10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.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Hỏi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 bao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nhiêu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cách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ra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tổ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giữ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hai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chức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vụ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tổ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trưởng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tổ</a:t>
            </a:r>
            <a:r>
              <a:rPr lang="en-US" sz="40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Calibri" panose="020F0502020204030204" pitchFamily="34" charset="0"/>
              </a:rPr>
              <a:t>phó</a:t>
            </a:r>
            <a:r>
              <a:rPr lang="vi-VN" sz="4000" b="1" dirty="0">
                <a:solidFill>
                  <a:prstClr val="black"/>
                </a:solidFill>
                <a:ea typeface="Calibri" panose="020F050202020403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CC5A4429-171D-6417-808A-0783E1146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743700"/>
            <a:ext cx="2818727" cy="279406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A91498D-3461-800D-7ED1-C8E6153B2FAE}"/>
              </a:ext>
            </a:extLst>
          </p:cNvPr>
          <p:cNvSpPr/>
          <p:nvPr/>
        </p:nvSpPr>
        <p:spPr>
          <a:xfrm>
            <a:off x="1066800" y="4566617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1265C79-B87E-12B9-193F-7A77AC892091}"/>
                  </a:ext>
                </a:extLst>
              </p:cNvPr>
              <p:cNvSpPr/>
              <p:nvPr/>
            </p:nvSpPr>
            <p:spPr>
              <a:xfrm>
                <a:off x="1371597" y="4361146"/>
                <a:ext cx="16078200" cy="935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260475" algn="l"/>
                    <a:tab pos="2340610" algn="l"/>
                    <a:tab pos="2610485" algn="l"/>
                    <a:tab pos="4500880" algn="l"/>
                  </a:tabLs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sz="4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    B. 45			     C.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bSup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D. 10!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1265C79-B87E-12B9-193F-7A77AC8920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7" y="4361146"/>
                <a:ext cx="16078200" cy="935577"/>
              </a:xfrm>
              <a:prstGeom prst="rect">
                <a:avLst/>
              </a:prstGeom>
              <a:blipFill>
                <a:blip r:embed="rId4"/>
                <a:stretch>
                  <a:fillRect l="-1327" b="-2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5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3586928" y="7962900"/>
            <a:ext cx="7059616" cy="681775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7116736" y="-890339"/>
            <a:ext cx="4447864" cy="44508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-2133600" y="8953500"/>
            <a:ext cx="4447864" cy="4450878"/>
          </a:xfrm>
          <a:prstGeom prst="rect">
            <a:avLst/>
          </a:prstGeom>
        </p:spPr>
      </p:pic>
      <p:sp>
        <p:nvSpPr>
          <p:cNvPr id="17" name="Google Shape;7771;p33"/>
          <p:cNvSpPr txBox="1">
            <a:spLocks/>
          </p:cNvSpPr>
          <p:nvPr/>
        </p:nvSpPr>
        <p:spPr>
          <a:xfrm>
            <a:off x="6172200" y="646100"/>
            <a:ext cx="594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60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2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0497" y="-625322"/>
            <a:ext cx="1193246" cy="11932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0497" y="2019300"/>
            <a:ext cx="16459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một giải bóng bàn đôi nam, mỗi đội 8 người chọn 2 vận động viên để tạo thành một cặp đấu. 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191" y="4246959"/>
            <a:ext cx="5647452" cy="3775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77000" y="4113936"/>
            <a:ext cx="1085047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toán học, mỗi cách chọn 2 vận động viên từ 8 vận động viên để tạo thành một cặp đấu được gọi là gì?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896600" y="7391156"/>
            <a:ext cx="1219200" cy="18265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4724400" y="-5112584"/>
            <a:ext cx="7777012" cy="777701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4625788" y="6510488"/>
            <a:ext cx="7777012" cy="777701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639800" y="-3706258"/>
            <a:ext cx="4447864" cy="44508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57908" y="-1273945"/>
            <a:ext cx="2263111" cy="22631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8301178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9155444"/>
            <a:ext cx="2263111" cy="22631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95252" y="2324100"/>
            <a:ext cx="16530748" cy="1609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7500" b="1" cap="all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CHƯƠNG V: ĐẠI SỐ TỔ HỢP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23081" y="4533900"/>
            <a:ext cx="9725739" cy="1534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vi-VN" sz="7000" b="1" kern="0" cap="all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 3: TỔ HỢP</a:t>
            </a:r>
            <a:r>
              <a:rPr lang="en-US" sz="7000" b="1" kern="0" cap="all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 TIẾT 1)</a:t>
            </a:r>
            <a:endParaRPr lang="en-US" sz="7000" b="1" kern="0" dirty="0">
              <a:solidFill>
                <a:schemeClr val="accent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1635</Words>
  <Application>Microsoft Office PowerPoint</Application>
  <PresentationFormat>Custom</PresentationFormat>
  <Paragraphs>147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Times New Roman</vt:lpstr>
      <vt:lpstr>.VnHelvetInsH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Đinh Du Lê</cp:lastModifiedBy>
  <cp:revision>22</cp:revision>
  <dcterms:created xsi:type="dcterms:W3CDTF">2006-08-16T00:00:00Z</dcterms:created>
  <dcterms:modified xsi:type="dcterms:W3CDTF">2026-02-03T03:35:13Z</dcterms:modified>
  <dc:identifier>DAFSQ4Qx1jE</dc:identifier>
</cp:coreProperties>
</file>