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354" r:id="rId2"/>
    <p:sldId id="355" r:id="rId3"/>
    <p:sldId id="324" r:id="rId4"/>
    <p:sldId id="345" r:id="rId5"/>
    <p:sldId id="311" r:id="rId6"/>
    <p:sldId id="310" r:id="rId7"/>
    <p:sldId id="322" r:id="rId8"/>
    <p:sldId id="357" r:id="rId9"/>
    <p:sldId id="341" r:id="rId10"/>
    <p:sldId id="350" r:id="rId11"/>
    <p:sldId id="349" r:id="rId12"/>
    <p:sldId id="358" r:id="rId13"/>
    <p:sldId id="359" r:id="rId14"/>
    <p:sldId id="343" r:id="rId15"/>
    <p:sldId id="351" r:id="rId16"/>
    <p:sldId id="344" r:id="rId17"/>
    <p:sldId id="352" r:id="rId18"/>
    <p:sldId id="348" r:id="rId19"/>
    <p:sldId id="325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90636" autoAdjust="0"/>
  </p:normalViewPr>
  <p:slideViewPr>
    <p:cSldViewPr snapToGrid="0" showGuides="1">
      <p:cViewPr varScale="1">
        <p:scale>
          <a:sx n="61" d="100"/>
          <a:sy n="61" d="100"/>
        </p:scale>
        <p:origin x="8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5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5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0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48FB9-34BD-4D45-985E-A796398D2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088593" y="3538193"/>
            <a:ext cx="406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NGUYEN DU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NUMBER 1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HIGH SCHOOL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73922" y="2816949"/>
            <a:ext cx="476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72A"/>
                </a:solidFill>
              </a:rPr>
              <a:t>WELCOME TO</a:t>
            </a:r>
          </a:p>
        </p:txBody>
      </p:sp>
      <p:sp>
        <p:nvSpPr>
          <p:cNvPr id="6" name="Freeform 5"/>
          <p:cNvSpPr/>
          <p:nvPr/>
        </p:nvSpPr>
        <p:spPr>
          <a:xfrm>
            <a:off x="25884" y="0"/>
            <a:ext cx="12192000" cy="6858000"/>
          </a:xfrm>
          <a:custGeom>
            <a:avLst/>
            <a:gdLst>
              <a:gd name="connsiteX0" fmla="*/ 6096000 w 12192000"/>
              <a:gd name="connsiteY0" fmla="*/ 905783 h 6858000"/>
              <a:gd name="connsiteX1" fmla="*/ 3572783 w 12192000"/>
              <a:gd name="connsiteY1" fmla="*/ 3429000 h 6858000"/>
              <a:gd name="connsiteX2" fmla="*/ 6096000 w 12192000"/>
              <a:gd name="connsiteY2" fmla="*/ 5952217 h 6858000"/>
              <a:gd name="connsiteX3" fmla="*/ 8619217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96000" y="905783"/>
                </a:moveTo>
                <a:lnTo>
                  <a:pt x="3572783" y="3429000"/>
                </a:lnTo>
                <a:lnTo>
                  <a:pt x="6096000" y="5952217"/>
                </a:lnTo>
                <a:lnTo>
                  <a:pt x="8619217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977620" y="1282106"/>
            <a:ext cx="2355112" cy="4245048"/>
            <a:chOff x="6945719" y="1297172"/>
            <a:chExt cx="2355111" cy="4245048"/>
          </a:xfrm>
          <a:solidFill>
            <a:schemeClr val="bg1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6945719" y="1297172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169002" y="1315778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 flipH="1">
            <a:off x="2876979" y="1300711"/>
            <a:ext cx="2355112" cy="4245048"/>
            <a:chOff x="6945719" y="1297172"/>
            <a:chExt cx="2355111" cy="4245048"/>
          </a:xfrm>
          <a:solidFill>
            <a:schemeClr val="bg1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6945719" y="1297172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169002" y="1315778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/>
          <p:cNvSpPr/>
          <p:nvPr/>
        </p:nvSpPr>
        <p:spPr>
          <a:xfrm rot="2540587">
            <a:off x="2903600" y="2333431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540587">
            <a:off x="7450643" y="1262039"/>
            <a:ext cx="413524" cy="34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827024" flipH="1">
            <a:off x="8719242" y="4058250"/>
            <a:ext cx="397625" cy="34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540587">
            <a:off x="5147071" y="4574718"/>
            <a:ext cx="393323" cy="403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540587">
            <a:off x="5316749" y="5918754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00526" y="4452040"/>
            <a:ext cx="430965" cy="430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30409" y="846673"/>
            <a:ext cx="321064" cy="321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81212" y="4751855"/>
            <a:ext cx="321064" cy="321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42958" y="1638270"/>
            <a:ext cx="430965" cy="430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2540587">
            <a:off x="4046160" y="2634820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540587">
            <a:off x="7602144" y="3972242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" presetClass="exit" presetSubtype="2" fill="hold" grpId="1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6" grpId="1"/>
          <p:bldP spid="35" grpId="0"/>
          <p:bldP spid="35" grpId="1"/>
          <p:bldP spid="22" grpId="0" bldLvl="0" animBg="1"/>
          <p:bldP spid="25" grpId="0" bldLvl="0" animBg="1"/>
          <p:bldP spid="26" grpId="0" bldLvl="0" animBg="1"/>
          <p:bldP spid="27" grpId="0" bldLvl="0" animBg="1"/>
          <p:bldP spid="28" grpId="0" bldLvl="0" animBg="1"/>
          <p:bldP spid="29" grpId="0" bldLvl="0" animBg="1"/>
          <p:bldP spid="30" grpId="0" bldLvl="0" animBg="1"/>
          <p:bldP spid="31" grpId="0" bldLvl="0" animBg="1"/>
          <p:bldP spid="32" grpId="0" bldLvl="0" animBg="1"/>
          <p:bldP spid="33" grpId="0" bldLvl="0" animBg="1"/>
          <p:bldP spid="34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" presetClass="exit" presetSubtype="2" fill="hold" grpId="1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6" grpId="1"/>
          <p:bldP spid="35" grpId="0"/>
          <p:bldP spid="35" grpId="1"/>
          <p:bldP spid="22" grpId="0" bldLvl="0" animBg="1"/>
          <p:bldP spid="25" grpId="0" bldLvl="0" animBg="1"/>
          <p:bldP spid="26" grpId="0" bldLvl="0" animBg="1"/>
          <p:bldP spid="27" grpId="0" bldLvl="0" animBg="1"/>
          <p:bldP spid="28" grpId="0" bldLvl="0" animBg="1"/>
          <p:bldP spid="29" grpId="0" bldLvl="0" animBg="1"/>
          <p:bldP spid="30" grpId="0" bldLvl="0" animBg="1"/>
          <p:bldP spid="31" grpId="0" bldLvl="0" animBg="1"/>
          <p:bldP spid="32" grpId="0" bldLvl="0" animBg="1"/>
          <p:bldP spid="33" grpId="0" bldLvl="0" animBg="1"/>
          <p:bldP spid="34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4666" y="1037803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sentences using the correct forms of the words and phrases in </a:t>
            </a:r>
            <a:r>
              <a:rPr lang="en-US" sz="2400" b="1" dirty="0">
                <a:solidFill>
                  <a:srgbClr val="00CD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4B718-B9CF-9C44-97F0-040CB526CA31}"/>
              </a:ext>
            </a:extLst>
          </p:cNvPr>
          <p:cNvSpPr txBox="1"/>
          <p:nvPr/>
        </p:nvSpPr>
        <p:spPr>
          <a:xfrm>
            <a:off x="494438" y="2101719"/>
            <a:ext cx="115607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E4000"/>
                </a:solidFill>
                <a:effectLst/>
              </a:rPr>
              <a:t>4</a:t>
            </a:r>
            <a:r>
              <a:rPr lang="en-US" sz="4000" dirty="0">
                <a:solidFill>
                  <a:srgbClr val="EE4000"/>
                </a:solidFill>
                <a:effectLst/>
              </a:rPr>
              <a:t>. </a:t>
            </a:r>
            <a:r>
              <a:rPr lang="en-US" sz="4000" dirty="0">
                <a:effectLst/>
              </a:rPr>
              <a:t>More and more young people prefer </a:t>
            </a:r>
            <a:r>
              <a:rPr lang="en-US" sz="4000" dirty="0">
                <a:solidFill>
                  <a:srgbClr val="455B63"/>
                </a:solidFill>
                <a:effectLst/>
              </a:rPr>
              <a:t>___________________ </a:t>
            </a:r>
            <a:r>
              <a:rPr lang="en-US" sz="4000" dirty="0">
                <a:effectLst/>
              </a:rPr>
              <a:t>because they like to learn practical skills</a:t>
            </a:r>
            <a:r>
              <a:rPr lang="en-US" sz="4000" dirty="0" smtClean="0">
                <a:effectLst/>
              </a:rPr>
              <a:t>.</a:t>
            </a:r>
          </a:p>
          <a:p>
            <a:endParaRPr lang="en-US" sz="4000" dirty="0">
              <a:effectLst/>
            </a:endParaRPr>
          </a:p>
          <a:p>
            <a:r>
              <a:rPr lang="en-US" sz="4000" dirty="0">
                <a:solidFill>
                  <a:srgbClr val="EE4000"/>
                </a:solidFill>
                <a:effectLst/>
              </a:rPr>
              <a:t>5. </a:t>
            </a:r>
            <a:r>
              <a:rPr lang="en-US" sz="4000" dirty="0">
                <a:effectLst/>
              </a:rPr>
              <a:t>Many young people find it hard to get a job immediately after </a:t>
            </a:r>
            <a:r>
              <a:rPr lang="en-US" sz="4000" dirty="0" smtClean="0">
                <a:solidFill>
                  <a:srgbClr val="455B63"/>
                </a:solidFill>
                <a:effectLst/>
              </a:rPr>
              <a:t>____________</a:t>
            </a:r>
            <a:r>
              <a:rPr lang="en-US" sz="4000" dirty="0" smtClean="0">
                <a:effectLst/>
              </a:rPr>
              <a:t>.</a:t>
            </a:r>
            <a:endParaRPr lang="en-US" sz="4000" dirty="0"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7A372E-6854-5A44-BEE9-FF212D5EB7E1}"/>
              </a:ext>
            </a:extLst>
          </p:cNvPr>
          <p:cNvSpPr txBox="1"/>
          <p:nvPr/>
        </p:nvSpPr>
        <p:spPr>
          <a:xfrm>
            <a:off x="494438" y="2692597"/>
            <a:ext cx="5153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</a:rPr>
              <a:t>vocational </a:t>
            </a:r>
            <a:r>
              <a:rPr lang="en-SG" sz="4400" dirty="0" smtClean="0">
                <a:solidFill>
                  <a:srgbClr val="FF0000"/>
                </a:solidFill>
              </a:rPr>
              <a:t>education</a:t>
            </a:r>
            <a:endParaRPr lang="x-none" sz="4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9A884-BCC1-BF42-8C9B-15004A4A1089}"/>
              </a:ext>
            </a:extLst>
          </p:cNvPr>
          <p:cNvSpPr txBox="1"/>
          <p:nvPr/>
        </p:nvSpPr>
        <p:spPr>
          <a:xfrm>
            <a:off x="4584386" y="5117930"/>
            <a:ext cx="3380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</a:rPr>
              <a:t>graduation</a:t>
            </a:r>
            <a:r>
              <a:rPr lang="en-SG" sz="4400" b="1" dirty="0">
                <a:solidFill>
                  <a:srgbClr val="FF0000"/>
                </a:solidFill>
              </a:rPr>
              <a:t> </a:t>
            </a:r>
            <a:r>
              <a:rPr lang="en-SG" sz="4400" dirty="0">
                <a:solidFill>
                  <a:srgbClr val="FF0000"/>
                </a:solidFill>
              </a:rPr>
              <a:t>	</a:t>
            </a:r>
            <a:r>
              <a:rPr lang="x-none" sz="4400" dirty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VOCABULARY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2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67" y="893201"/>
            <a:ext cx="5412657" cy="5964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70" y="1786402"/>
            <a:ext cx="5599330" cy="5071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7075751" y="1140071"/>
            <a:ext cx="5116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Perfect participle clauses</a:t>
            </a:r>
            <a:endParaRPr lang="x-none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0" y="1006989"/>
            <a:ext cx="16045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Perfect </a:t>
            </a:r>
            <a:r>
              <a:rPr lang="en-US" sz="35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gerund</a:t>
            </a:r>
            <a:endParaRPr lang="x-none" sz="35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GRAMMAR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GRAMMAR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1036098" y="668247"/>
            <a:ext cx="819198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Perfect </a:t>
            </a:r>
            <a:r>
              <a:rPr lang="en-US" sz="35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gerund (</a:t>
            </a:r>
            <a:r>
              <a:rPr lang="en-US" sz="35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Danh</a:t>
            </a:r>
            <a:r>
              <a:rPr lang="en-US" sz="35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35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US" sz="35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sz="35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sz="35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)</a:t>
            </a:r>
            <a:endParaRPr lang="x-none" sz="35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662" y="1134141"/>
            <a:ext cx="109938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DĐTHT (Having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V3/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DĐTHT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0" y="2519136"/>
            <a:ext cx="10678660" cy="41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GRAMMAR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9327" y="1439561"/>
            <a:ext cx="10013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(having + V3/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570237" y="793230"/>
            <a:ext cx="11401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Perfect participle </a:t>
            </a:r>
            <a:r>
              <a:rPr lang="en-US" sz="3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clauses (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mệnh</a:t>
            </a:r>
            <a:r>
              <a:rPr lang="en-US" sz="3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đề</a:t>
            </a:r>
            <a:r>
              <a:rPr lang="en-US" sz="3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hoàn</a:t>
            </a:r>
            <a:r>
              <a:rPr lang="en-US" sz="3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)</a:t>
            </a:r>
            <a:endParaRPr lang="x-none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5" y="2624896"/>
            <a:ext cx="11656611" cy="38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4913" y="1153278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Find and correct the mistakes in the following sentences.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E789C-68A8-4041-AE74-45473B7CED62}"/>
              </a:ext>
            </a:extLst>
          </p:cNvPr>
          <p:cNvSpPr txBox="1"/>
          <p:nvPr/>
        </p:nvSpPr>
        <p:spPr>
          <a:xfrm>
            <a:off x="683602" y="2176335"/>
            <a:ext cx="11467998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SG" sz="4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 I </a:t>
            </a:r>
            <a:r>
              <a:rPr lang="en-SG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forgot have discussed this topic with you. </a:t>
            </a:r>
            <a:endParaRPr lang="en-SG" sz="44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720"/>
              </a:spcBef>
            </a:pPr>
            <a:endParaRPr lang="en-SG" sz="4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spcBef>
                <a:spcPts val="720"/>
              </a:spcBef>
            </a:pPr>
            <a:r>
              <a:rPr lang="en-SG" sz="4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 Had </a:t>
            </a:r>
            <a:r>
              <a:rPr lang="en-SG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won many maths competitions helped me to win a place at university</a:t>
            </a:r>
            <a:r>
              <a:rPr lang="en-SG" sz="44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x-none" sz="4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B7053-3A20-114F-A9C2-E36F681CB21D}"/>
              </a:ext>
            </a:extLst>
          </p:cNvPr>
          <p:cNvSpPr txBox="1"/>
          <p:nvPr/>
        </p:nvSpPr>
        <p:spPr>
          <a:xfrm>
            <a:off x="2933102" y="2898734"/>
            <a:ext cx="1690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having</a:t>
            </a:r>
            <a:endParaRPr lang="x-none" sz="4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60AEA-AEDA-A245-8410-414798CB02BE}"/>
              </a:ext>
            </a:extLst>
          </p:cNvPr>
          <p:cNvSpPr txBox="1"/>
          <p:nvPr/>
        </p:nvSpPr>
        <p:spPr>
          <a:xfrm>
            <a:off x="908213" y="5022084"/>
            <a:ext cx="2001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SG" sz="4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Having </a:t>
            </a:r>
            <a:endParaRPr lang="x-none" sz="4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2F9FF0-8735-FF46-8746-2A1DF5839122}"/>
              </a:ext>
            </a:extLst>
          </p:cNvPr>
          <p:cNvCxnSpPr>
            <a:cxnSpLocks/>
          </p:cNvCxnSpPr>
          <p:nvPr/>
        </p:nvCxnSpPr>
        <p:spPr>
          <a:xfrm>
            <a:off x="3036620" y="2808778"/>
            <a:ext cx="11558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B9980E-0E63-4F46-9885-841D37FFD045}"/>
              </a:ext>
            </a:extLst>
          </p:cNvPr>
          <p:cNvCxnSpPr>
            <a:cxnSpLocks/>
          </p:cNvCxnSpPr>
          <p:nvPr/>
        </p:nvCxnSpPr>
        <p:spPr>
          <a:xfrm>
            <a:off x="1306275" y="5022084"/>
            <a:ext cx="9710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-502618" y="195072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GRAMMAR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4913" y="1153278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Find and correct the mistakes in the following sentences.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E789C-68A8-4041-AE74-45473B7CED62}"/>
              </a:ext>
            </a:extLst>
          </p:cNvPr>
          <p:cNvSpPr txBox="1"/>
          <p:nvPr/>
        </p:nvSpPr>
        <p:spPr>
          <a:xfrm>
            <a:off x="624550" y="1738053"/>
            <a:ext cx="11467998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SG" sz="4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SG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Nam regretted not having choose a more interesting course at university. </a:t>
            </a:r>
            <a:endParaRPr lang="x-none" sz="4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SG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SG" sz="4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SG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 was proud of had won the first place </a:t>
            </a:r>
            <a:r>
              <a:rPr lang="en-SG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</a:t>
            </a:r>
            <a:r>
              <a:rPr lang="en-SG" sz="4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SG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SG" sz="4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biology competition.  </a:t>
            </a:r>
            <a:endParaRPr lang="x-none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B9057-B5D7-4941-A358-38C1CC2FBEEF}"/>
              </a:ext>
            </a:extLst>
          </p:cNvPr>
          <p:cNvSpPr txBox="1"/>
          <p:nvPr/>
        </p:nvSpPr>
        <p:spPr>
          <a:xfrm>
            <a:off x="6505752" y="2883613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chosen</a:t>
            </a:r>
            <a:endParaRPr lang="x-none" sz="44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E92C9-C9D8-8B41-9E37-B158B36D1695}"/>
              </a:ext>
            </a:extLst>
          </p:cNvPr>
          <p:cNvSpPr txBox="1"/>
          <p:nvPr/>
        </p:nvSpPr>
        <p:spPr>
          <a:xfrm>
            <a:off x="4221366" y="5306450"/>
            <a:ext cx="1690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having</a:t>
            </a:r>
            <a:endParaRPr lang="x-none" sz="44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BDEF6C-AE5F-2040-82B5-0E224636524E}"/>
              </a:ext>
            </a:extLst>
          </p:cNvPr>
          <p:cNvCxnSpPr>
            <a:cxnSpLocks/>
          </p:cNvCxnSpPr>
          <p:nvPr/>
        </p:nvCxnSpPr>
        <p:spPr>
          <a:xfrm>
            <a:off x="6677860" y="2759739"/>
            <a:ext cx="13885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970E56-8C68-434D-884D-79F718FEA243}"/>
              </a:ext>
            </a:extLst>
          </p:cNvPr>
          <p:cNvCxnSpPr>
            <a:cxnSpLocks/>
          </p:cNvCxnSpPr>
          <p:nvPr/>
        </p:nvCxnSpPr>
        <p:spPr>
          <a:xfrm>
            <a:off x="4700872" y="5393306"/>
            <a:ext cx="731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GRAMMAR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25692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Rewrite these sentences using perfect participle clauses.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1D2F4-8398-D94C-9FEE-07F5905056E8}"/>
              </a:ext>
            </a:extLst>
          </p:cNvPr>
          <p:cNvSpPr txBox="1"/>
          <p:nvPr/>
        </p:nvSpPr>
        <p:spPr>
          <a:xfrm>
            <a:off x="197892" y="1942186"/>
            <a:ext cx="11796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E4000"/>
                </a:solidFill>
                <a:effectLst/>
              </a:rPr>
              <a:t>1. </a:t>
            </a:r>
            <a:r>
              <a:rPr lang="en-US" sz="3600" dirty="0">
                <a:effectLst/>
              </a:rPr>
              <a:t>After we listened to an introduction to the course, we asked some questions.</a:t>
            </a:r>
          </a:p>
          <a:p>
            <a:r>
              <a:rPr lang="en-US" sz="3600" dirty="0" smtClean="0">
                <a:solidFill>
                  <a:srgbClr val="000000"/>
                </a:solidFill>
                <a:sym typeface="Symbol" panose="05050102010706020507" pitchFamily="18" charset="2"/>
              </a:rPr>
              <a:t> 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smtClean="0">
                <a:solidFill>
                  <a:srgbClr val="455B63"/>
                </a:solidFill>
                <a:effectLst/>
              </a:rPr>
              <a:t>___________________________________________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>
                <a:solidFill>
                  <a:srgbClr val="000000"/>
                </a:solidFill>
                <a:effectLst/>
              </a:rPr>
              <a:t>we asked some questions</a:t>
            </a:r>
            <a:r>
              <a:rPr lang="en-US" sz="3600" dirty="0" smtClean="0">
                <a:solidFill>
                  <a:srgbClr val="000000"/>
                </a:solidFill>
                <a:effectLst/>
              </a:rPr>
              <a:t>.</a:t>
            </a:r>
            <a:endParaRPr lang="en-US" sz="3600" dirty="0">
              <a:solidFill>
                <a:srgbClr val="455B63"/>
              </a:solidFill>
              <a:effectLst/>
            </a:endParaRP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2. </a:t>
            </a:r>
            <a:r>
              <a:rPr lang="en-US" sz="3600" dirty="0">
                <a:effectLst/>
              </a:rPr>
              <a:t>He failed the university entrance exams, then he decided to train to become a car mechanic.</a:t>
            </a:r>
          </a:p>
          <a:p>
            <a:r>
              <a:rPr lang="en-US" sz="3600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________________________________________</a:t>
            </a:r>
            <a:r>
              <a:rPr lang="en-US" sz="3600" dirty="0">
                <a:effectLst/>
              </a:rPr>
              <a:t>, he decided to train to become a car mechanic</a:t>
            </a:r>
            <a:r>
              <a:rPr lang="en-US" sz="3600" dirty="0" smtClean="0">
                <a:effectLst/>
              </a:rPr>
              <a:t>.</a:t>
            </a:r>
            <a:endParaRPr lang="en-US" sz="36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1AB8C-0F9A-D74B-BC50-C444B73F05F4}"/>
              </a:ext>
            </a:extLst>
          </p:cNvPr>
          <p:cNvSpPr txBox="1"/>
          <p:nvPr/>
        </p:nvSpPr>
        <p:spPr>
          <a:xfrm>
            <a:off x="908213" y="3079401"/>
            <a:ext cx="920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Having listened to an introduction </a:t>
            </a:r>
            <a:r>
              <a:rPr lang="en-SG" sz="36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SG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x-none" sz="3600" dirty="0">
                <a:solidFill>
                  <a:srgbClr val="FF0000"/>
                </a:solidFill>
                <a:effectLst/>
              </a:rPr>
              <a:t> 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504A2-1D69-D04A-90D6-C4E82D5F14FB}"/>
              </a:ext>
            </a:extLst>
          </p:cNvPr>
          <p:cNvSpPr txBox="1"/>
          <p:nvPr/>
        </p:nvSpPr>
        <p:spPr>
          <a:xfrm>
            <a:off x="908213" y="5252118"/>
            <a:ext cx="831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dirty="0">
                <a:solidFill>
                  <a:srgbClr val="FF0000"/>
                </a:solidFill>
              </a:rPr>
              <a:t>Having </a:t>
            </a:r>
            <a:r>
              <a:rPr lang="en-SG" sz="3600" dirty="0" smtClean="0">
                <a:solidFill>
                  <a:srgbClr val="FF0000"/>
                </a:solidFill>
              </a:rPr>
              <a:t>failed the university entrance exams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GRAMMAR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25692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Rewrite these sentences using perfect participle clauses.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1D2F4-8398-D94C-9FEE-07F5905056E8}"/>
              </a:ext>
            </a:extLst>
          </p:cNvPr>
          <p:cNvSpPr txBox="1"/>
          <p:nvPr/>
        </p:nvSpPr>
        <p:spPr>
          <a:xfrm>
            <a:off x="494438" y="1942186"/>
            <a:ext cx="11796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E4000"/>
                </a:solidFill>
                <a:effectLst/>
              </a:rPr>
              <a:t>3</a:t>
            </a:r>
            <a:r>
              <a:rPr lang="en-US" sz="3600" dirty="0">
                <a:solidFill>
                  <a:srgbClr val="EE4000"/>
                </a:solidFill>
                <a:effectLst/>
              </a:rPr>
              <a:t>. </a:t>
            </a:r>
            <a:r>
              <a:rPr lang="en-US" sz="3600" dirty="0">
                <a:effectLst/>
              </a:rPr>
              <a:t>His brother had not studied hard enough, so he failed the exams.</a:t>
            </a:r>
          </a:p>
          <a:p>
            <a:r>
              <a:rPr lang="en-US" sz="3600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_______________________</a:t>
            </a:r>
            <a:r>
              <a:rPr lang="en-US" sz="3600" dirty="0">
                <a:solidFill>
                  <a:srgbClr val="000000"/>
                </a:solidFill>
                <a:effectLst/>
              </a:rPr>
              <a:t>, his brother failed the exams.</a:t>
            </a:r>
            <a:endParaRPr lang="en-US" sz="3600" dirty="0">
              <a:solidFill>
                <a:srgbClr val="455B63"/>
              </a:solidFill>
              <a:effectLst/>
            </a:endParaRP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4. </a:t>
            </a:r>
            <a:r>
              <a:rPr lang="en-US" sz="3600" dirty="0">
                <a:effectLst/>
              </a:rPr>
              <a:t>After I answered the job interview questions, I was asked to prepare a short presentation.</a:t>
            </a:r>
          </a:p>
          <a:p>
            <a:r>
              <a:rPr lang="en-US" sz="3600" dirty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________________________________________</a:t>
            </a:r>
            <a:r>
              <a:rPr lang="en-US" sz="3600" dirty="0">
                <a:effectLst/>
              </a:rPr>
              <a:t>, I was asked to prepare a short presentation</a:t>
            </a:r>
            <a:r>
              <a:rPr lang="en-US" sz="3600" dirty="0" smtClean="0">
                <a:effectLst/>
              </a:rPr>
              <a:t>.</a:t>
            </a:r>
            <a:endParaRPr lang="en-US" sz="36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1FAC6-00C1-8747-8FB9-D20046EBBF7B}"/>
              </a:ext>
            </a:extLst>
          </p:cNvPr>
          <p:cNvSpPr txBox="1"/>
          <p:nvPr/>
        </p:nvSpPr>
        <p:spPr>
          <a:xfrm>
            <a:off x="1129344" y="3080621"/>
            <a:ext cx="5637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Not having studied </a:t>
            </a:r>
            <a:r>
              <a:rPr lang="en-SG" sz="3200" dirty="0" smtClean="0">
                <a:solidFill>
                  <a:srgbClr val="FF0000"/>
                </a:solidFill>
              </a:rPr>
              <a:t>hard enough</a:t>
            </a:r>
            <a:r>
              <a:rPr lang="x-none" sz="3200" dirty="0" smtClean="0">
                <a:solidFill>
                  <a:srgbClr val="FF0000"/>
                </a:solidFill>
              </a:rPr>
              <a:t> 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054C5-F209-4345-AD26-2060224825D1}"/>
              </a:ext>
            </a:extLst>
          </p:cNvPr>
          <p:cNvSpPr txBox="1"/>
          <p:nvPr/>
        </p:nvSpPr>
        <p:spPr>
          <a:xfrm>
            <a:off x="1146597" y="4697498"/>
            <a:ext cx="8702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dirty="0">
                <a:solidFill>
                  <a:srgbClr val="FF0000"/>
                </a:solidFill>
              </a:rPr>
              <a:t>Having answered the job interview questions 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eorgia" panose="02040502050405020303" pitchFamily="18" charset="0"/>
              </a:rPr>
              <a:t>GRAMMAR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1150" y="963961"/>
            <a:ext cx="9922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Work in pairs. Make sentences, using perfect gerunds and perfect participle clauses.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4421102" y="3195614"/>
            <a:ext cx="3856994" cy="36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1AFD4B4E-F65A-8C49-945A-1698EA721C2E}"/>
              </a:ext>
            </a:extLst>
          </p:cNvPr>
          <p:cNvSpPr/>
          <p:nvPr/>
        </p:nvSpPr>
        <p:spPr>
          <a:xfrm>
            <a:off x="0" y="2164253"/>
            <a:ext cx="5986732" cy="2062723"/>
          </a:xfrm>
          <a:prstGeom prst="cloudCallout">
            <a:avLst>
              <a:gd name="adj1" fmla="val 48241"/>
              <a:gd name="adj2" fmla="val 546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Having completed </a:t>
            </a:r>
            <a:r>
              <a:rPr lang="en-US" sz="3200" dirty="0"/>
              <a:t>the project gave us a feeling of satisfaction.</a:t>
            </a:r>
            <a:endParaRPr lang="x-none" sz="3200" dirty="0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5D218AB8-F72E-DE42-8A42-7F2F33CA48B4}"/>
              </a:ext>
            </a:extLst>
          </p:cNvPr>
          <p:cNvSpPr/>
          <p:nvPr/>
        </p:nvSpPr>
        <p:spPr>
          <a:xfrm>
            <a:off x="6987397" y="1721629"/>
            <a:ext cx="5073446" cy="1793535"/>
          </a:xfrm>
          <a:prstGeom prst="cloudCallout">
            <a:avLst>
              <a:gd name="adj1" fmla="val -51732"/>
              <a:gd name="adj2" fmla="val 1209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Having finished </a:t>
            </a:r>
            <a:r>
              <a:rPr lang="en-US" sz="3200" dirty="0"/>
              <a:t>school, I can apply to university.</a:t>
            </a:r>
            <a:r>
              <a:rPr lang="x-none" sz="3200" dirty="0"/>
              <a:t> </a:t>
            </a:r>
            <a:endParaRPr lang="x-none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GRAMMAR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 options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after leaving school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Intonation in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 and Yes/ No questions</a:t>
            </a:r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Perfect gerunds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erfect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participle clauses</a:t>
            </a:r>
            <a:r>
              <a:rPr lang="x-non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329198" y="140413"/>
            <a:ext cx="6341505" cy="579119"/>
          </a:xfrm>
          <a:prstGeom prst="round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CONSOLIDATION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6273000" y="1091400"/>
            <a:ext cx="4287520" cy="4328161"/>
          </a:xfrm>
          <a:custGeom>
            <a:avLst/>
            <a:gdLst>
              <a:gd name="connsiteX0" fmla="*/ 1 w 4328161"/>
              <a:gd name="connsiteY0" fmla="*/ 3228992 h 4328161"/>
              <a:gd name="connsiteX1" fmla="*/ 1099170 w 4328161"/>
              <a:gd name="connsiteY1" fmla="*/ 4328161 h 4328161"/>
              <a:gd name="connsiteX2" fmla="*/ 1 w 4328161"/>
              <a:gd name="connsiteY2" fmla="*/ 4328161 h 4328161"/>
              <a:gd name="connsiteX3" fmla="*/ 4328160 w 4328161"/>
              <a:gd name="connsiteY3" fmla="*/ 2469508 h 4328161"/>
              <a:gd name="connsiteX4" fmla="*/ 4328160 w 4328161"/>
              <a:gd name="connsiteY4" fmla="*/ 2863231 h 4328161"/>
              <a:gd name="connsiteX5" fmla="*/ 3595688 w 4328161"/>
              <a:gd name="connsiteY5" fmla="*/ 3595704 h 4328161"/>
              <a:gd name="connsiteX6" fmla="*/ 4328161 w 4328161"/>
              <a:gd name="connsiteY6" fmla="*/ 2863230 h 4328161"/>
              <a:gd name="connsiteX7" fmla="*/ 4328161 w 4328161"/>
              <a:gd name="connsiteY7" fmla="*/ 4328160 h 4328161"/>
              <a:gd name="connsiteX8" fmla="*/ 2863232 w 4328161"/>
              <a:gd name="connsiteY8" fmla="*/ 4328160 h 4328161"/>
              <a:gd name="connsiteX9" fmla="*/ 2863231 w 4328161"/>
              <a:gd name="connsiteY9" fmla="*/ 4328161 h 4328161"/>
              <a:gd name="connsiteX10" fmla="*/ 2469508 w 4328161"/>
              <a:gd name="connsiteY10" fmla="*/ 4328161 h 4328161"/>
              <a:gd name="connsiteX11" fmla="*/ 0 w 4328161"/>
              <a:gd name="connsiteY11" fmla="*/ 1 h 4328161"/>
              <a:gd name="connsiteX12" fmla="*/ 1493519 w 4328161"/>
              <a:gd name="connsiteY12" fmla="*/ 1 h 4328161"/>
              <a:gd name="connsiteX13" fmla="*/ 0 w 4328161"/>
              <a:gd name="connsiteY13" fmla="*/ 1493519 h 4328161"/>
              <a:gd name="connsiteX14" fmla="*/ 2895600 w 4328161"/>
              <a:gd name="connsiteY14" fmla="*/ 0 h 4328161"/>
              <a:gd name="connsiteX15" fmla="*/ 4328160 w 4328161"/>
              <a:gd name="connsiteY15" fmla="*/ 0 h 4328161"/>
              <a:gd name="connsiteX16" fmla="*/ 4328160 w 4328161"/>
              <a:gd name="connsiteY16" fmla="*/ 1432560 h 4328161"/>
              <a:gd name="connsiteX17" fmla="*/ 1493520 w 4328161"/>
              <a:gd name="connsiteY17" fmla="*/ 0 h 4328161"/>
              <a:gd name="connsiteX18" fmla="*/ 1887242 w 4328161"/>
              <a:gd name="connsiteY18" fmla="*/ 0 h 4328161"/>
              <a:gd name="connsiteX19" fmla="*/ 2501878 w 4328161"/>
              <a:gd name="connsiteY19" fmla="*/ 0 h 4328161"/>
              <a:gd name="connsiteX20" fmla="*/ 4328160 w 4328161"/>
              <a:gd name="connsiteY20" fmla="*/ 1826283 h 4328161"/>
              <a:gd name="connsiteX21" fmla="*/ 4328160 w 4328161"/>
              <a:gd name="connsiteY21" fmla="*/ 2469507 h 4328161"/>
              <a:gd name="connsiteX22" fmla="*/ 2469508 w 4328161"/>
              <a:gd name="connsiteY22" fmla="*/ 4328160 h 4328161"/>
              <a:gd name="connsiteX23" fmla="*/ 1492892 w 4328161"/>
              <a:gd name="connsiteY23" fmla="*/ 4328160 h 4328161"/>
              <a:gd name="connsiteX24" fmla="*/ 0 w 4328161"/>
              <a:gd name="connsiteY24" fmla="*/ 2835268 h 4328161"/>
              <a:gd name="connsiteX25" fmla="*/ 0 w 4328161"/>
              <a:gd name="connsiteY25" fmla="*/ 1887242 h 4328161"/>
              <a:gd name="connsiteX26" fmla="*/ 0 w 4328161"/>
              <a:gd name="connsiteY26" fmla="*/ 1493520 h 4328161"/>
              <a:gd name="connsiteX27" fmla="*/ 1493520 w 4328161"/>
              <a:gd name="connsiteY27" fmla="*/ 1 h 4328161"/>
              <a:gd name="connsiteX28" fmla="*/ 1493519 w 4328161"/>
              <a:gd name="connsiteY28" fmla="*/ 1 h 432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28161" h="4328161">
                <a:moveTo>
                  <a:pt x="1" y="3228992"/>
                </a:moveTo>
                <a:lnTo>
                  <a:pt x="1099170" y="4328161"/>
                </a:lnTo>
                <a:lnTo>
                  <a:pt x="1" y="4328161"/>
                </a:lnTo>
                <a:close/>
                <a:moveTo>
                  <a:pt x="4328160" y="2469508"/>
                </a:moveTo>
                <a:lnTo>
                  <a:pt x="4328160" y="2863231"/>
                </a:lnTo>
                <a:lnTo>
                  <a:pt x="3595688" y="3595704"/>
                </a:lnTo>
                <a:lnTo>
                  <a:pt x="4328161" y="2863230"/>
                </a:lnTo>
                <a:lnTo>
                  <a:pt x="4328161" y="4328160"/>
                </a:lnTo>
                <a:lnTo>
                  <a:pt x="2863232" y="4328160"/>
                </a:lnTo>
                <a:lnTo>
                  <a:pt x="2863231" y="4328161"/>
                </a:lnTo>
                <a:lnTo>
                  <a:pt x="2469508" y="4328161"/>
                </a:lnTo>
                <a:close/>
                <a:moveTo>
                  <a:pt x="0" y="1"/>
                </a:moveTo>
                <a:lnTo>
                  <a:pt x="1493519" y="1"/>
                </a:lnTo>
                <a:lnTo>
                  <a:pt x="0" y="1493519"/>
                </a:lnTo>
                <a:close/>
                <a:moveTo>
                  <a:pt x="2895600" y="0"/>
                </a:moveTo>
                <a:lnTo>
                  <a:pt x="4328160" y="0"/>
                </a:lnTo>
                <a:lnTo>
                  <a:pt x="4328160" y="1432560"/>
                </a:lnTo>
                <a:close/>
                <a:moveTo>
                  <a:pt x="1493520" y="0"/>
                </a:moveTo>
                <a:lnTo>
                  <a:pt x="1887242" y="0"/>
                </a:lnTo>
                <a:lnTo>
                  <a:pt x="2501878" y="0"/>
                </a:lnTo>
                <a:lnTo>
                  <a:pt x="4328160" y="1826283"/>
                </a:lnTo>
                <a:lnTo>
                  <a:pt x="4328160" y="2469507"/>
                </a:lnTo>
                <a:lnTo>
                  <a:pt x="2469508" y="4328160"/>
                </a:lnTo>
                <a:lnTo>
                  <a:pt x="1492892" y="4328160"/>
                </a:lnTo>
                <a:lnTo>
                  <a:pt x="0" y="2835268"/>
                </a:lnTo>
                <a:lnTo>
                  <a:pt x="0" y="1887242"/>
                </a:lnTo>
                <a:lnTo>
                  <a:pt x="0" y="1493520"/>
                </a:lnTo>
                <a:lnTo>
                  <a:pt x="1493520" y="1"/>
                </a:lnTo>
                <a:lnTo>
                  <a:pt x="1493519" y="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380664" y="386080"/>
            <a:ext cx="5911232" cy="5911232"/>
          </a:xfrm>
          <a:custGeom>
            <a:avLst/>
            <a:gdLst>
              <a:gd name="connsiteX0" fmla="*/ 1966905 w 5911232"/>
              <a:gd name="connsiteY0" fmla="*/ 5029201 h 5911232"/>
              <a:gd name="connsiteX1" fmla="*/ 2360628 w 5911232"/>
              <a:gd name="connsiteY1" fmla="*/ 5029201 h 5911232"/>
              <a:gd name="connsiteX2" fmla="*/ 2848936 w 5911232"/>
              <a:gd name="connsiteY2" fmla="*/ 5517509 h 5911232"/>
              <a:gd name="connsiteX3" fmla="*/ 3337244 w 5911232"/>
              <a:gd name="connsiteY3" fmla="*/ 5029201 h 5911232"/>
              <a:gd name="connsiteX4" fmla="*/ 3730967 w 5911232"/>
              <a:gd name="connsiteY4" fmla="*/ 5029201 h 5911232"/>
              <a:gd name="connsiteX5" fmla="*/ 2848936 w 5911232"/>
              <a:gd name="connsiteY5" fmla="*/ 5911232 h 5911232"/>
              <a:gd name="connsiteX6" fmla="*/ 867736 w 5911232"/>
              <a:gd name="connsiteY6" fmla="*/ 2194559 h 5911232"/>
              <a:gd name="connsiteX7" fmla="*/ 867736 w 5911232"/>
              <a:gd name="connsiteY7" fmla="*/ 2588282 h 5911232"/>
              <a:gd name="connsiteX8" fmla="*/ 393723 w 5911232"/>
              <a:gd name="connsiteY8" fmla="*/ 3062295 h 5911232"/>
              <a:gd name="connsiteX9" fmla="*/ 867736 w 5911232"/>
              <a:gd name="connsiteY9" fmla="*/ 3536308 h 5911232"/>
              <a:gd name="connsiteX10" fmla="*/ 2360628 w 5911232"/>
              <a:gd name="connsiteY10" fmla="*/ 5029200 h 5911232"/>
              <a:gd name="connsiteX11" fmla="*/ 1966905 w 5911232"/>
              <a:gd name="connsiteY11" fmla="*/ 5029200 h 5911232"/>
              <a:gd name="connsiteX12" fmla="*/ 867736 w 5911232"/>
              <a:gd name="connsiteY12" fmla="*/ 3930031 h 5911232"/>
              <a:gd name="connsiteX13" fmla="*/ 0 w 5911232"/>
              <a:gd name="connsiteY13" fmla="*/ 3062295 h 5911232"/>
              <a:gd name="connsiteX14" fmla="*/ 5195897 w 5911232"/>
              <a:gd name="connsiteY14" fmla="*/ 2133600 h 5911232"/>
              <a:gd name="connsiteX15" fmla="*/ 5911232 w 5911232"/>
              <a:gd name="connsiteY15" fmla="*/ 2848935 h 5911232"/>
              <a:gd name="connsiteX16" fmla="*/ 5195897 w 5911232"/>
              <a:gd name="connsiteY16" fmla="*/ 3564270 h 5911232"/>
              <a:gd name="connsiteX17" fmla="*/ 5195897 w 5911232"/>
              <a:gd name="connsiteY17" fmla="*/ 3170547 h 5911232"/>
              <a:gd name="connsiteX18" fmla="*/ 5517509 w 5911232"/>
              <a:gd name="connsiteY18" fmla="*/ 2848935 h 5911232"/>
              <a:gd name="connsiteX19" fmla="*/ 5195897 w 5911232"/>
              <a:gd name="connsiteY19" fmla="*/ 2527323 h 5911232"/>
              <a:gd name="connsiteX20" fmla="*/ 3369614 w 5911232"/>
              <a:gd name="connsiteY20" fmla="*/ 701041 h 5911232"/>
              <a:gd name="connsiteX21" fmla="*/ 3763336 w 5911232"/>
              <a:gd name="connsiteY21" fmla="*/ 701041 h 5911232"/>
              <a:gd name="connsiteX22" fmla="*/ 5195896 w 5911232"/>
              <a:gd name="connsiteY22" fmla="*/ 2133601 h 5911232"/>
              <a:gd name="connsiteX23" fmla="*/ 5195896 w 5911232"/>
              <a:gd name="connsiteY23" fmla="*/ 2527324 h 5911232"/>
              <a:gd name="connsiteX24" fmla="*/ 3062296 w 5911232"/>
              <a:gd name="connsiteY24" fmla="*/ 0 h 5911232"/>
              <a:gd name="connsiteX25" fmla="*/ 3763336 w 5911232"/>
              <a:gd name="connsiteY25" fmla="*/ 701040 h 5911232"/>
              <a:gd name="connsiteX26" fmla="*/ 3369614 w 5911232"/>
              <a:gd name="connsiteY26" fmla="*/ 701040 h 5911232"/>
              <a:gd name="connsiteX27" fmla="*/ 3062296 w 5911232"/>
              <a:gd name="connsiteY27" fmla="*/ 393722 h 5911232"/>
              <a:gd name="connsiteX28" fmla="*/ 2754978 w 5911232"/>
              <a:gd name="connsiteY28" fmla="*/ 701040 h 5911232"/>
              <a:gd name="connsiteX29" fmla="*/ 2361256 w 5911232"/>
              <a:gd name="connsiteY29" fmla="*/ 701040 h 59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11232" h="5911232">
                <a:moveTo>
                  <a:pt x="1966905" y="5029201"/>
                </a:moveTo>
                <a:lnTo>
                  <a:pt x="2360628" y="5029201"/>
                </a:lnTo>
                <a:lnTo>
                  <a:pt x="2848936" y="5517509"/>
                </a:lnTo>
                <a:lnTo>
                  <a:pt x="3337244" y="5029201"/>
                </a:lnTo>
                <a:lnTo>
                  <a:pt x="3730967" y="5029201"/>
                </a:lnTo>
                <a:lnTo>
                  <a:pt x="2848936" y="5911232"/>
                </a:lnTo>
                <a:close/>
                <a:moveTo>
                  <a:pt x="867736" y="2194559"/>
                </a:moveTo>
                <a:lnTo>
                  <a:pt x="867736" y="2588282"/>
                </a:lnTo>
                <a:lnTo>
                  <a:pt x="393723" y="3062295"/>
                </a:lnTo>
                <a:lnTo>
                  <a:pt x="867736" y="3536308"/>
                </a:lnTo>
                <a:lnTo>
                  <a:pt x="2360628" y="5029200"/>
                </a:lnTo>
                <a:lnTo>
                  <a:pt x="1966905" y="5029200"/>
                </a:lnTo>
                <a:lnTo>
                  <a:pt x="867736" y="3930031"/>
                </a:lnTo>
                <a:lnTo>
                  <a:pt x="0" y="3062295"/>
                </a:lnTo>
                <a:close/>
                <a:moveTo>
                  <a:pt x="5195897" y="2133600"/>
                </a:moveTo>
                <a:lnTo>
                  <a:pt x="5911232" y="2848935"/>
                </a:lnTo>
                <a:lnTo>
                  <a:pt x="5195897" y="3564270"/>
                </a:lnTo>
                <a:lnTo>
                  <a:pt x="5195897" y="3170547"/>
                </a:lnTo>
                <a:lnTo>
                  <a:pt x="5517509" y="2848935"/>
                </a:lnTo>
                <a:lnTo>
                  <a:pt x="5195897" y="2527323"/>
                </a:lnTo>
                <a:close/>
                <a:moveTo>
                  <a:pt x="3369614" y="701041"/>
                </a:moveTo>
                <a:lnTo>
                  <a:pt x="3763336" y="701041"/>
                </a:lnTo>
                <a:lnTo>
                  <a:pt x="5195896" y="2133601"/>
                </a:lnTo>
                <a:lnTo>
                  <a:pt x="5195896" y="2527324"/>
                </a:lnTo>
                <a:close/>
                <a:moveTo>
                  <a:pt x="3062296" y="0"/>
                </a:moveTo>
                <a:lnTo>
                  <a:pt x="3763336" y="701040"/>
                </a:lnTo>
                <a:lnTo>
                  <a:pt x="3369614" y="701040"/>
                </a:lnTo>
                <a:lnTo>
                  <a:pt x="3062296" y="393722"/>
                </a:lnTo>
                <a:lnTo>
                  <a:pt x="2754978" y="701040"/>
                </a:lnTo>
                <a:lnTo>
                  <a:pt x="2361256" y="7010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Right Triangle 30"/>
          <p:cNvSpPr/>
          <p:nvPr/>
        </p:nvSpPr>
        <p:spPr>
          <a:xfrm rot="5400000">
            <a:off x="0" y="0"/>
            <a:ext cx="1107440" cy="110744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rot="16200000">
            <a:off x="11084560" y="5749387"/>
            <a:ext cx="1107440" cy="110744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2447" y="1758240"/>
            <a:ext cx="6062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972A"/>
                </a:solidFill>
                <a:latin typeface="Algerian" panose="04020705040A02060702" pitchFamily="82" charset="0"/>
              </a:rPr>
              <a:t>Unit </a:t>
            </a:r>
            <a:r>
              <a:rPr lang="en-US" sz="36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7:</a:t>
            </a:r>
            <a:endParaRPr lang="en-US" sz="3600" b="1" dirty="0">
              <a:solidFill>
                <a:srgbClr val="FF972A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6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Education options for school-leavers</a:t>
            </a:r>
            <a:endParaRPr lang="en-US" sz="3600" b="1" dirty="0">
              <a:solidFill>
                <a:srgbClr val="FF972A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581" y="3512566"/>
            <a:ext cx="584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2: LANGUAGE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200" y="20605"/>
            <a:ext cx="1365504" cy="1360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923" y="4479414"/>
            <a:ext cx="2428703" cy="19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329198" y="140413"/>
            <a:ext cx="6341505" cy="579119"/>
          </a:xfrm>
          <a:prstGeom prst="round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CONSOLIDATION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96897" y="101370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36347" y="2153637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9685" y="3293567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6818" y="1002446"/>
            <a:ext cx="608381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Solve the crossword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1012" y="2017380"/>
            <a:ext cx="6083812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and repeat.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and mark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intonation.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01012" y="3105226"/>
            <a:ext cx="6083813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atch the words and phrases with their meanings.</a:t>
            </a: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2: Complete </a:t>
            </a:r>
            <a:r>
              <a:rPr lang="en-GB" sz="2000" dirty="0" smtClean="0">
                <a:solidFill>
                  <a:schemeClr val="tx1"/>
                </a:solidFill>
              </a:rPr>
              <a:t>the 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80664" y="1341409"/>
            <a:ext cx="689116" cy="81222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5053" y="2481339"/>
            <a:ext cx="661295" cy="81222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6817" y="5797600"/>
            <a:ext cx="6083810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50418" y="3648670"/>
            <a:ext cx="791248" cy="101539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01012" y="4417711"/>
            <a:ext cx="6083810" cy="1210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1: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Find and correct the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mistakes.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2: 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Rewrite these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3: 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Make 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1" y="990479"/>
            <a:ext cx="6714970" cy="57728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-821448" y="144319"/>
            <a:ext cx="5403959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WARM</a:t>
            </a:r>
            <a:r>
              <a:rPr lang="en-US" sz="3600" dirty="0" smtClean="0">
                <a:latin typeface="Georgia" panose="02040502050405020303" pitchFamily="18" charset="0"/>
              </a:rPr>
              <a:t> - </a:t>
            </a:r>
            <a:r>
              <a:rPr lang="en-US" sz="3600" b="1" dirty="0" smtClean="0">
                <a:latin typeface="Georgia" panose="02040502050405020303" pitchFamily="18" charset="0"/>
              </a:rPr>
              <a:t>UP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575" y="1851449"/>
            <a:ext cx="4668184" cy="912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9456"/>
          <a:stretch/>
        </p:blipFill>
        <p:spPr>
          <a:xfrm>
            <a:off x="7271575" y="2764223"/>
            <a:ext cx="4668184" cy="3075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40" y="967545"/>
            <a:ext cx="6147411" cy="58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0993" y="1056623"/>
            <a:ext cx="10451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repeat. Pay attention to the falling or rising intonation in each of the following questions.</a:t>
            </a:r>
            <a:r>
              <a:rPr lang="x-none" sz="2800" b="1" dirty="0">
                <a:effectLst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BCD633-170D-5642-89C9-81E3B426BC90}"/>
              </a:ext>
            </a:extLst>
          </p:cNvPr>
          <p:cNvSpPr txBox="1"/>
          <p:nvPr/>
        </p:nvSpPr>
        <p:spPr>
          <a:xfrm>
            <a:off x="494438" y="2309665"/>
            <a:ext cx="11009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EE4000"/>
                </a:solidFill>
                <a:effectLst/>
              </a:rPr>
              <a:t>1. </a:t>
            </a:r>
            <a:r>
              <a:rPr lang="en-US" sz="4400" dirty="0">
                <a:effectLst/>
              </a:rPr>
              <a:t>Did anyone go?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EE4000"/>
                </a:solidFill>
                <a:effectLst/>
              </a:rPr>
              <a:t>2. </a:t>
            </a:r>
            <a:r>
              <a:rPr lang="en-US" sz="4400" dirty="0">
                <a:effectLst/>
              </a:rPr>
              <a:t>Is academic education important nowadays?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EE4000"/>
                </a:solidFill>
                <a:effectLst/>
              </a:rPr>
              <a:t>3. </a:t>
            </a:r>
            <a:r>
              <a:rPr lang="en-US" sz="4400" dirty="0">
                <a:effectLst/>
              </a:rPr>
              <a:t>What are your plans for the future?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EE4000"/>
                </a:solidFill>
                <a:effectLst/>
              </a:rPr>
              <a:t>4. </a:t>
            </a:r>
            <a:r>
              <a:rPr lang="en-US" sz="4400" dirty="0">
                <a:effectLst/>
              </a:rPr>
              <a:t>When does the course start</a:t>
            </a:r>
            <a:r>
              <a:rPr lang="en-US" sz="4400" dirty="0" smtClean="0">
                <a:effectLst/>
              </a:rPr>
              <a:t>?</a:t>
            </a:r>
            <a:endParaRPr lang="en-US" sz="4400" dirty="0">
              <a:effectLst/>
            </a:endParaRPr>
          </a:p>
        </p:txBody>
      </p:sp>
      <p:pic>
        <p:nvPicPr>
          <p:cNvPr id="2" name="Track 52">
            <a:hlinkClick r:id="" action="ppaction://media"/>
            <a:extLst>
              <a:ext uri="{FF2B5EF4-FFF2-40B4-BE49-F238E27FC236}">
                <a16:creationId xmlns:a16="http://schemas.microsoft.com/office/drawing/2014/main" id="{AF977589-4C5F-BD9B-F39D-0C1E0C6CA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4676" y="82208"/>
            <a:ext cx="752172" cy="752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801" y="4586678"/>
            <a:ext cx="937546" cy="6547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742" y="5588501"/>
            <a:ext cx="937546" cy="6547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748941" y="2596582"/>
            <a:ext cx="937546" cy="6547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1254454" y="3614396"/>
            <a:ext cx="937546" cy="65479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-655018" y="140515"/>
            <a:ext cx="6341505" cy="5791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PRONUNCIATION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EC90C-9314-674B-ACEA-00B4FE2D99A6}"/>
              </a:ext>
            </a:extLst>
          </p:cNvPr>
          <p:cNvSpPr txBox="1"/>
          <p:nvPr/>
        </p:nvSpPr>
        <p:spPr>
          <a:xfrm>
            <a:off x="247219" y="2386356"/>
            <a:ext cx="11697562" cy="351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EE4000"/>
                </a:solidFill>
                <a:effectLst/>
              </a:rPr>
              <a:t>1. </a:t>
            </a:r>
            <a:r>
              <a:rPr lang="en-US" sz="3800" dirty="0">
                <a:effectLst/>
              </a:rPr>
              <a:t>Do you want to go to university?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EE4000"/>
                </a:solidFill>
                <a:effectLst/>
              </a:rPr>
              <a:t>2. </a:t>
            </a:r>
            <a:r>
              <a:rPr lang="en-US" sz="3800" dirty="0">
                <a:effectLst/>
              </a:rPr>
              <a:t>Have you talked with your parents about your plans?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EE4000"/>
                </a:solidFill>
                <a:effectLst/>
              </a:rPr>
              <a:t>3. </a:t>
            </a:r>
            <a:r>
              <a:rPr lang="en-US" sz="3800" dirty="0">
                <a:effectLst/>
              </a:rPr>
              <a:t>How much does it cost to study at university?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EE4000"/>
                </a:solidFill>
                <a:effectLst/>
              </a:rPr>
              <a:t>4. </a:t>
            </a:r>
            <a:r>
              <a:rPr lang="en-US" sz="3800" dirty="0">
                <a:effectLst/>
              </a:rPr>
              <a:t>What’s your </a:t>
            </a:r>
            <a:r>
              <a:rPr lang="en-US" sz="3800" dirty="0" err="1">
                <a:effectLst/>
              </a:rPr>
              <a:t>favourite</a:t>
            </a:r>
            <a:r>
              <a:rPr lang="en-US" sz="3800" dirty="0">
                <a:effectLst/>
              </a:rPr>
              <a:t> subject at school</a:t>
            </a:r>
            <a:r>
              <a:rPr lang="en-US" sz="3800" dirty="0" smtClean="0">
                <a:effectLst/>
              </a:rPr>
              <a:t>?</a:t>
            </a:r>
            <a:endParaRPr lang="en-US" sz="3800" dirty="0">
              <a:effectLst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mark the intonation in </a:t>
            </a:r>
            <a:r>
              <a:rPr lang="en-US" sz="2800" b="1">
                <a:effectLst/>
                <a:ea typeface="Calibri" panose="020F0502020204030204" pitchFamily="34" charset="0"/>
              </a:rPr>
              <a:t>these </a:t>
            </a:r>
            <a:r>
              <a:rPr lang="en-US" sz="2800" b="1" smtClean="0">
                <a:effectLst/>
                <a:ea typeface="Calibri" panose="020F0502020204030204" pitchFamily="34" charset="0"/>
              </a:rPr>
              <a:t>questions</a:t>
            </a:r>
            <a:r>
              <a:rPr lang="en-US" sz="2800" b="1">
                <a:ea typeface="Calibri" panose="020F0502020204030204" pitchFamily="34" charset="0"/>
              </a:rPr>
              <a:t> </a:t>
            </a:r>
            <a:r>
              <a:rPr lang="en-US" sz="2800" b="1" smtClean="0">
                <a:ea typeface="Calibri" panose="020F0502020204030204" pitchFamily="34" charset="0"/>
              </a:rPr>
              <a:t>using </a:t>
            </a:r>
            <a:r>
              <a:rPr lang="en-US" sz="2800" b="1" smtClean="0">
                <a:effectLst/>
                <a:ea typeface="Calibri" panose="020F0502020204030204" pitchFamily="34" charset="0"/>
              </a:rPr>
              <a:t>         or           .      Then </a:t>
            </a:r>
            <a:r>
              <a:rPr lang="en-US" sz="2800" b="1" dirty="0" err="1">
                <a:effectLst/>
                <a:ea typeface="Calibri" panose="020F0502020204030204" pitchFamily="34" charset="0"/>
              </a:rPr>
              <a:t>practise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 saying them in pairs.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cs typeface="Arial" panose="020B0604020202020204" pitchFamily="34" charset="0"/>
            </a:endParaRPr>
          </a:p>
        </p:txBody>
      </p:sp>
      <p:pic>
        <p:nvPicPr>
          <p:cNvPr id="3" name="Track 53">
            <a:hlinkClick r:id="" action="ppaction://media"/>
            <a:extLst>
              <a:ext uri="{FF2B5EF4-FFF2-40B4-BE49-F238E27FC236}">
                <a16:creationId xmlns:a16="http://schemas.microsoft.com/office/drawing/2014/main" id="{8B688CAE-9527-F7CC-8CBB-25787BADA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6334" y="274036"/>
            <a:ext cx="593060" cy="5930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312527" y="2615678"/>
            <a:ext cx="937546" cy="6547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1149054" y="3486723"/>
            <a:ext cx="937546" cy="6547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318" y="4325420"/>
            <a:ext cx="937546" cy="6547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772" y="5192896"/>
            <a:ext cx="937546" cy="6547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675747" y="1008515"/>
            <a:ext cx="750587" cy="524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4821" y="1058315"/>
            <a:ext cx="693006" cy="48400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PRONUNCIATION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206" y="112963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Times New Roman" panose="02020603050405020304" pitchFamily="18" charset="0"/>
              </a:rPr>
              <a:t>M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atch the words and phrases with their meanings.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209160" y="1891225"/>
            <a:ext cx="2753496" cy="69962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400" dirty="0" smtClean="0">
                <a:effectLst/>
                <a:latin typeface="Helvetica" pitchFamily="2" charset="0"/>
              </a:rPr>
              <a:t>1. school-leaver </a:t>
            </a:r>
            <a:r>
              <a:rPr lang="en-US" sz="2400" dirty="0">
                <a:effectLst/>
                <a:latin typeface="Helvetica" pitchFamily="2" charset="0"/>
              </a:rPr>
              <a:t>(n)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209160" y="2849232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400" dirty="0">
                <a:effectLst/>
                <a:latin typeface="Helvetica" pitchFamily="2" charset="0"/>
              </a:rPr>
              <a:t>2. </a:t>
            </a:r>
            <a:r>
              <a:rPr lang="en-US" sz="2400" dirty="0">
                <a:latin typeface="Helvetica" pitchFamily="2" charset="0"/>
              </a:rPr>
              <a:t>v</a:t>
            </a:r>
            <a:r>
              <a:rPr lang="en-US" sz="2400" dirty="0">
                <a:effectLst/>
                <a:latin typeface="Helvetica" pitchFamily="2" charset="0"/>
              </a:rPr>
              <a:t>ocational education (np)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204163" y="3985244"/>
            <a:ext cx="2758492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400" dirty="0">
                <a:effectLst/>
                <a:latin typeface="Helvetica" pitchFamily="2" charset="0"/>
              </a:rPr>
              <a:t>3. </a:t>
            </a:r>
            <a:r>
              <a:rPr lang="en-US" sz="2400" dirty="0" smtClean="0">
                <a:effectLst/>
                <a:latin typeface="Helvetica" pitchFamily="2" charset="0"/>
              </a:rPr>
              <a:t>higher </a:t>
            </a:r>
          </a:p>
          <a:p>
            <a:r>
              <a:rPr lang="en-US" sz="2400" dirty="0" smtClean="0">
                <a:effectLst/>
                <a:latin typeface="Helvetica" pitchFamily="2" charset="0"/>
              </a:rPr>
              <a:t>education</a:t>
            </a:r>
            <a:r>
              <a:rPr lang="en-US" sz="2400" dirty="0" smtClean="0">
                <a:latin typeface="Helvetica" pitchFamily="2" charset="0"/>
              </a:rPr>
              <a:t> </a:t>
            </a:r>
            <a:r>
              <a:rPr lang="en-US" sz="2400" dirty="0" smtClean="0">
                <a:effectLst/>
                <a:latin typeface="Helvetica" pitchFamily="2" charset="0"/>
              </a:rPr>
              <a:t>(n)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204164" y="5053977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  <a:latin typeface="Helvetica" pitchFamily="2" charset="0"/>
            </a:endParaRPr>
          </a:p>
          <a:p>
            <a:r>
              <a:rPr lang="en-US" sz="2400" dirty="0">
                <a:effectLst/>
                <a:latin typeface="Helvetica" pitchFamily="2" charset="0"/>
              </a:rPr>
              <a:t>4. qualification (n)</a:t>
            </a: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4581687" y="1784641"/>
            <a:ext cx="7401152" cy="74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  <a:latin typeface="Helvetica" pitchFamily="2" charset="0"/>
              </a:rPr>
              <a:t>a. education at a college or university</a:t>
            </a: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4581687" y="2953044"/>
            <a:ext cx="7401153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  <a:latin typeface="Helvetica" pitchFamily="2" charset="0"/>
              </a:rPr>
              <a:t>b. the act of completing a university degree or a course of study</a:t>
            </a: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4661079" y="4066515"/>
            <a:ext cx="7321760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  <a:latin typeface="Helvetica" pitchFamily="2" charset="0"/>
              </a:rPr>
              <a:t>c. a person who has just left school</a:t>
            </a: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4684577" y="5043763"/>
            <a:ext cx="7298262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  <a:latin typeface="Helvetica" pitchFamily="2" charset="0"/>
              </a:rPr>
              <a:t>d. education that prepares students for work in a specific trade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39" idx="1"/>
          </p:cNvCxnSpPr>
          <p:nvPr/>
        </p:nvCxnSpPr>
        <p:spPr>
          <a:xfrm>
            <a:off x="2962656" y="2241036"/>
            <a:ext cx="1698423" cy="2167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2962656" y="3271872"/>
            <a:ext cx="1721921" cy="2114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962656" y="2156341"/>
            <a:ext cx="1619031" cy="2279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950906" y="5478156"/>
            <a:ext cx="1721922" cy="833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ternate Process 22">
            <a:extLst>
              <a:ext uri="{FF2B5EF4-FFF2-40B4-BE49-F238E27FC236}">
                <a16:creationId xmlns:a16="http://schemas.microsoft.com/office/drawing/2014/main" id="{22F2C2C3-B8C5-7042-91F2-A0E906C1AB8F}"/>
              </a:ext>
            </a:extLst>
          </p:cNvPr>
          <p:cNvSpPr/>
          <p:nvPr/>
        </p:nvSpPr>
        <p:spPr>
          <a:xfrm>
            <a:off x="204163" y="6043435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5</a:t>
            </a:r>
            <a:r>
              <a:rPr lang="en-US" sz="2400" dirty="0">
                <a:effectLst/>
                <a:latin typeface="Helvetica" pitchFamily="2" charset="0"/>
              </a:rPr>
              <a:t>. graduation (n)</a:t>
            </a:r>
          </a:p>
          <a:p>
            <a:endParaRPr lang="en-US" sz="2400" dirty="0">
              <a:effectLst/>
              <a:latin typeface="Helvetica" pitchFamily="2" charset="0"/>
            </a:endParaRPr>
          </a:p>
          <a:p>
            <a:endParaRPr lang="en-US" sz="2400" dirty="0">
              <a:effectLst/>
              <a:latin typeface="Helvetica" pitchFamily="2" charset="0"/>
            </a:endParaRPr>
          </a:p>
        </p:txBody>
      </p:sp>
      <p:sp>
        <p:nvSpPr>
          <p:cNvPr id="26" name="Alternate Process 25">
            <a:extLst>
              <a:ext uri="{FF2B5EF4-FFF2-40B4-BE49-F238E27FC236}">
                <a16:creationId xmlns:a16="http://schemas.microsoft.com/office/drawing/2014/main" id="{C7AB5A41-14CE-4640-975F-DA85143DFFC5}"/>
              </a:ext>
            </a:extLst>
          </p:cNvPr>
          <p:cNvSpPr/>
          <p:nvPr/>
        </p:nvSpPr>
        <p:spPr>
          <a:xfrm>
            <a:off x="4672828" y="5917517"/>
            <a:ext cx="7298262" cy="78809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Helvetica" pitchFamily="2" charset="0"/>
              </a:rPr>
              <a:t>e</a:t>
            </a:r>
            <a:r>
              <a:rPr lang="en-US" sz="2400" dirty="0">
                <a:effectLst/>
                <a:latin typeface="Helvetica" pitchFamily="2" charset="0"/>
              </a:rPr>
              <a:t>. an official record showing that you have finished a training course or have the necessary skills, etc</a:t>
            </a:r>
            <a:r>
              <a:rPr lang="en-US" sz="2400" dirty="0" smtClean="0">
                <a:effectLst/>
                <a:latin typeface="Helvetica" pitchFamily="2" charset="0"/>
              </a:rPr>
              <a:t>.</a:t>
            </a:r>
            <a:endParaRPr lang="en-US" sz="2400" dirty="0">
              <a:effectLst/>
              <a:latin typeface="Helvetica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890E0E-8C25-E643-B39F-CC8890611EDD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2962655" y="3295345"/>
            <a:ext cx="1619032" cy="3137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VOCABULARY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936116" y="774255"/>
            <a:ext cx="533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VOCABULARY</a:t>
            </a:r>
            <a:endParaRPr lang="en-US" sz="3600" b="1" dirty="0">
              <a:solidFill>
                <a:srgbClr val="FF972A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99804" y="1308194"/>
            <a:ext cx="6502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1. 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126136" y="1338683"/>
            <a:ext cx="2665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/ˈ</a:t>
            </a:r>
            <a:r>
              <a:rPr lang="en-US" sz="3200" b="1" dirty="0" err="1">
                <a:solidFill>
                  <a:srgbClr val="C00000"/>
                </a:solidFill>
              </a:rPr>
              <a:t>skuːl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liːvə</a:t>
            </a:r>
            <a:r>
              <a:rPr lang="en-US" sz="3200" b="1" dirty="0">
                <a:solidFill>
                  <a:srgbClr val="C00000"/>
                </a:solidFill>
              </a:rPr>
              <a:t>(r)/</a:t>
            </a:r>
            <a:endParaRPr lang="x-none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275990" y="1336475"/>
            <a:ext cx="1092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(n)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148417" y="1390744"/>
            <a:ext cx="4094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0070C0"/>
                </a:solidFill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sinh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đã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tốt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nghiệp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75797" y="2188551"/>
            <a:ext cx="660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2. 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912099" y="2191071"/>
            <a:ext cx="5708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vəʊˈ</a:t>
            </a:r>
            <a:r>
              <a:rPr lang="x-none" sz="3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x-none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ɪʃ</a:t>
            </a:r>
            <a:r>
              <a:rPr lang="x-none" sz="3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ənəl</a:t>
            </a:r>
            <a:r>
              <a:rPr lang="en-US" sz="3200" b="1" dirty="0" smtClean="0">
                <a:solidFill>
                  <a:srgbClr val="C00000"/>
                </a:solidFill>
              </a:rPr>
              <a:t>ˌ</a:t>
            </a:r>
            <a:r>
              <a:rPr lang="en-US" sz="3200" b="1" dirty="0" err="1">
                <a:solidFill>
                  <a:srgbClr val="C00000"/>
                </a:solidFill>
              </a:rPr>
              <a:t>edʒuˈkeɪʃn</a:t>
            </a:r>
            <a:r>
              <a:rPr lang="en-US" sz="3200" b="1" dirty="0" smtClean="0">
                <a:solidFill>
                  <a:srgbClr val="C00000"/>
                </a:solidFill>
              </a:rPr>
              <a:t>/</a:t>
            </a:r>
            <a:endParaRPr lang="en-US" sz="3200" b="1" dirty="0" smtClean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298559" y="2230121"/>
            <a:ext cx="1092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(np)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205177" y="2211679"/>
            <a:ext cx="4396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dục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nghiệp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71848" y="3444552"/>
            <a:ext cx="665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cs typeface="Times New Roman" panose="02020603050405020304" pitchFamily="18" charset="0"/>
              </a:rPr>
              <a:t>.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3584284" y="3419901"/>
            <a:ext cx="3891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/ˈ</a:t>
            </a:r>
            <a:r>
              <a:rPr lang="en-US" sz="3200" b="1" dirty="0" err="1">
                <a:solidFill>
                  <a:srgbClr val="C00000"/>
                </a:solidFill>
              </a:rPr>
              <a:t>haɪə</a:t>
            </a:r>
            <a:r>
              <a:rPr lang="en-US" sz="3200" b="1" dirty="0">
                <a:solidFill>
                  <a:srgbClr val="C00000"/>
                </a:solidFill>
              </a:rPr>
              <a:t>(r</a:t>
            </a:r>
            <a:r>
              <a:rPr lang="en-US" sz="3200" b="1" dirty="0" smtClean="0">
                <a:solidFill>
                  <a:srgbClr val="C00000"/>
                </a:solidFill>
              </a:rPr>
              <a:t>)ˌ</a:t>
            </a:r>
            <a:r>
              <a:rPr lang="en-US" sz="3200" b="1" dirty="0" err="1">
                <a:solidFill>
                  <a:srgbClr val="C00000"/>
                </a:solidFill>
              </a:rPr>
              <a:t>edʒuˈkeɪʃn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endParaRPr lang="en-US" sz="3200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371902" y="3393204"/>
            <a:ext cx="744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(n)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190577" y="3405783"/>
            <a:ext cx="3217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0070C0"/>
                </a:solidFill>
              </a:rPr>
              <a:t>giáo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dục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học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73876" y="4536057"/>
            <a:ext cx="650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4.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4126136" y="4536056"/>
            <a:ext cx="293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/ˌ</a:t>
            </a:r>
            <a:r>
              <a:rPr lang="en-US" sz="3200" b="1" dirty="0" err="1">
                <a:solidFill>
                  <a:srgbClr val="C00000"/>
                </a:solidFill>
              </a:rPr>
              <a:t>kwɒlɪfɪˈkeɪʃn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endParaRPr lang="x-none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383157" y="4545194"/>
            <a:ext cx="817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(n)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8201087" y="4609422"/>
            <a:ext cx="2089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cấp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965077" y="1324596"/>
            <a:ext cx="3364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school-leaver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65078" y="2225624"/>
            <a:ext cx="27433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vocational education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66958" y="3431850"/>
            <a:ext cx="24561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cs typeface="Times New Roman" panose="02020603050405020304" pitchFamily="18" charset="0"/>
              </a:rPr>
              <a:t>igher </a:t>
            </a:r>
          </a:p>
          <a:p>
            <a:r>
              <a:rPr lang="en-US" sz="3200" b="1" dirty="0" smtClean="0">
                <a:cs typeface="Times New Roman" panose="02020603050405020304" pitchFamily="18" charset="0"/>
              </a:rPr>
              <a:t>education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54437" y="4574940"/>
            <a:ext cx="2479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qualification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-1042166" y="223726"/>
            <a:ext cx="6897190" cy="5791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PRESENTATION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380999" y="5445197"/>
            <a:ext cx="650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5.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4138461" y="5481117"/>
            <a:ext cx="2934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/ˌ</a:t>
            </a:r>
            <a:r>
              <a:rPr lang="en-US" sz="3200" b="1" dirty="0" err="1">
                <a:solidFill>
                  <a:srgbClr val="C00000"/>
                </a:solidFill>
              </a:rPr>
              <a:t>ɡrædʒuˈeɪʃn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endParaRPr lang="x-none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7377389" y="5484080"/>
            <a:ext cx="817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(n)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279917" y="5518562"/>
            <a:ext cx="2089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nghiệp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033267" y="5484080"/>
            <a:ext cx="2479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cs typeface="Times New Roman" panose="02020603050405020304" pitchFamily="18" charset="0"/>
              </a:rPr>
              <a:t>graduation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51" grpId="0"/>
      <p:bldP spid="52" grpId="0"/>
      <p:bldP spid="53" grpId="0"/>
      <p:bldP spid="54" grpId="0"/>
      <p:bldP spid="63" grpId="0"/>
      <p:bldP spid="64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4666" y="1037803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sentences using the correct forms of the words and phrases in </a:t>
            </a:r>
            <a:r>
              <a:rPr lang="en-US" sz="2400" b="1" dirty="0">
                <a:solidFill>
                  <a:srgbClr val="00CD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4B718-B9CF-9C44-97F0-040CB526CA31}"/>
              </a:ext>
            </a:extLst>
          </p:cNvPr>
          <p:cNvSpPr txBox="1"/>
          <p:nvPr/>
        </p:nvSpPr>
        <p:spPr>
          <a:xfrm>
            <a:off x="494438" y="2101719"/>
            <a:ext cx="115607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E4000"/>
                </a:solidFill>
                <a:effectLst/>
              </a:rPr>
              <a:t>1. </a:t>
            </a:r>
            <a:r>
              <a:rPr lang="en-US" sz="4000" dirty="0">
                <a:effectLst/>
              </a:rPr>
              <a:t>Many parents nowadays want their</a:t>
            </a:r>
            <a:r>
              <a:rPr lang="en-US" sz="4000" dirty="0"/>
              <a:t> </a:t>
            </a:r>
            <a:r>
              <a:rPr lang="en-US" sz="4000" dirty="0">
                <a:effectLst/>
              </a:rPr>
              <a:t>children to pursue </a:t>
            </a:r>
            <a:r>
              <a:rPr lang="en-US" sz="4000" dirty="0" smtClean="0">
                <a:effectLst/>
              </a:rPr>
              <a:t>__</a:t>
            </a:r>
            <a:r>
              <a:rPr lang="en-US" sz="4000" dirty="0" smtClean="0">
                <a:solidFill>
                  <a:srgbClr val="455B63"/>
                </a:solidFill>
                <a:effectLst/>
              </a:rPr>
              <a:t>_____________ </a:t>
            </a:r>
            <a:r>
              <a:rPr lang="en-US" sz="4000" dirty="0">
                <a:effectLst/>
              </a:rPr>
              <a:t>at universities after leaving school.</a:t>
            </a:r>
          </a:p>
          <a:p>
            <a:r>
              <a:rPr lang="en-US" sz="4000" dirty="0">
                <a:solidFill>
                  <a:srgbClr val="EE4000"/>
                </a:solidFill>
                <a:effectLst/>
              </a:rPr>
              <a:t>2. </a:t>
            </a:r>
            <a:r>
              <a:rPr lang="en-US" sz="4000" dirty="0">
                <a:effectLst/>
              </a:rPr>
              <a:t>He didn’t get the job he wanted because he didn’t have the right </a:t>
            </a:r>
            <a:r>
              <a:rPr lang="en-US" sz="4000" dirty="0">
                <a:solidFill>
                  <a:srgbClr val="455B63"/>
                </a:solidFill>
                <a:effectLst/>
              </a:rPr>
              <a:t>_________________</a:t>
            </a:r>
            <a:r>
              <a:rPr lang="en-US" sz="4000" dirty="0">
                <a:effectLst/>
              </a:rPr>
              <a:t>.</a:t>
            </a:r>
          </a:p>
          <a:p>
            <a:r>
              <a:rPr lang="en-US" sz="4000" dirty="0">
                <a:solidFill>
                  <a:srgbClr val="EE4000"/>
                </a:solidFill>
                <a:effectLst/>
              </a:rPr>
              <a:t>3. </a:t>
            </a:r>
            <a:r>
              <a:rPr lang="en-US" sz="4000" dirty="0">
                <a:effectLst/>
              </a:rPr>
              <a:t>Many </a:t>
            </a:r>
            <a:r>
              <a:rPr lang="en-US" sz="40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4000" dirty="0">
                <a:effectLst/>
              </a:rPr>
              <a:t>choose to go to university to study academic subjects</a:t>
            </a:r>
            <a:r>
              <a:rPr lang="en-US" sz="4000" dirty="0" smtClean="0">
                <a:effectLst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7AF7B-1227-364D-961C-88DC548D04AB}"/>
              </a:ext>
            </a:extLst>
          </p:cNvPr>
          <p:cNvSpPr txBox="1"/>
          <p:nvPr/>
        </p:nvSpPr>
        <p:spPr>
          <a:xfrm>
            <a:off x="2076387" y="2748244"/>
            <a:ext cx="447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</a:rPr>
              <a:t> higher </a:t>
            </a:r>
            <a:r>
              <a:rPr lang="en-SG" sz="4000" dirty="0" smtClean="0">
                <a:solidFill>
                  <a:srgbClr val="FF0000"/>
                </a:solidFill>
              </a:rPr>
              <a:t>education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9470E-F45A-0649-B4A6-8BC77DE2AA41}"/>
              </a:ext>
            </a:extLst>
          </p:cNvPr>
          <p:cNvSpPr txBox="1"/>
          <p:nvPr/>
        </p:nvSpPr>
        <p:spPr>
          <a:xfrm>
            <a:off x="4252793" y="4581417"/>
            <a:ext cx="3686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</a:rPr>
              <a:t> qualifications</a:t>
            </a:r>
            <a:r>
              <a:rPr lang="x-none" sz="4000" dirty="0">
                <a:solidFill>
                  <a:srgbClr val="FF0000"/>
                </a:solidFill>
              </a:rPr>
              <a:t> </a:t>
            </a:r>
            <a:r>
              <a:rPr lang="en-SG" sz="4000" dirty="0">
                <a:solidFill>
                  <a:srgbClr val="FF0000"/>
                </a:solidFill>
              </a:rPr>
              <a:t>	</a:t>
            </a:r>
            <a:r>
              <a:rPr lang="x-none" sz="4000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46FC2-70A7-764A-8275-F6356A073A1B}"/>
              </a:ext>
            </a:extLst>
          </p:cNvPr>
          <p:cNvSpPr txBox="1"/>
          <p:nvPr/>
        </p:nvSpPr>
        <p:spPr>
          <a:xfrm>
            <a:off x="2780438" y="5179485"/>
            <a:ext cx="3686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</a:rPr>
              <a:t> </a:t>
            </a:r>
            <a:r>
              <a:rPr lang="en-SG" sz="4000" dirty="0" smtClean="0">
                <a:solidFill>
                  <a:srgbClr val="FF0000"/>
                </a:solidFill>
              </a:rPr>
              <a:t>school-leavers</a:t>
            </a:r>
            <a:r>
              <a:rPr lang="x-none" sz="4000" dirty="0" smtClean="0">
                <a:solidFill>
                  <a:srgbClr val="FF0000"/>
                </a:solidFill>
              </a:rPr>
              <a:t>  </a:t>
            </a:r>
            <a:r>
              <a:rPr lang="en-SG" sz="4000" dirty="0">
                <a:solidFill>
                  <a:srgbClr val="FF0000"/>
                </a:solidFill>
              </a:rPr>
              <a:t>	</a:t>
            </a:r>
            <a:r>
              <a:rPr lang="x-none" sz="4000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655018" y="66943"/>
            <a:ext cx="6341505" cy="579119"/>
          </a:xfrm>
          <a:prstGeom prst="round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VOCABULARY</a:t>
            </a:r>
            <a:endParaRPr lang="en-US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4062</TotalTime>
  <Words>938</Words>
  <Application>Microsoft Office PowerPoint</Application>
  <PresentationFormat>Widescreen</PresentationFormat>
  <Paragraphs>165</Paragraphs>
  <Slides>20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Algerian</vt:lpstr>
      <vt:lpstr>Arial</vt:lpstr>
      <vt:lpstr>Bookman Old Style</vt:lpstr>
      <vt:lpstr>Calibri</vt:lpstr>
      <vt:lpstr>Calibri Light</vt:lpstr>
      <vt:lpstr>Georgia</vt:lpstr>
      <vt:lpstr>Helvetica</vt:lpstr>
      <vt:lpstr>Montserrat Medium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Thach Do Thi Ngoc</cp:lastModifiedBy>
  <cp:revision>187</cp:revision>
  <dcterms:created xsi:type="dcterms:W3CDTF">2020-12-09T02:04:09Z</dcterms:created>
  <dcterms:modified xsi:type="dcterms:W3CDTF">2026-01-27T02:15:31Z</dcterms:modified>
</cp:coreProperties>
</file>