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18288000" cy="10287000"/>
  <p:notesSz cx="6858000" cy="9144000"/>
  <p:embeddedFontLst>
    <p:embeddedFont>
      <p:font typeface="Chau Philomene"/>
      <p:regular r:id="rId34"/>
    </p:embeddedFont>
    <p:embeddedFont>
      <p:font typeface="Clear Sans"/>
      <p:regular r:id="rId35"/>
    </p:embeddedFont>
    <p:embeddedFont>
      <p:font typeface="Clear Sans Bold"/>
      <p:regular r:id="rId36"/>
    </p:embeddedFont>
    <p:embeddedFont>
      <p:font typeface="Krabuler" panose="00000500000000000000"/>
      <p:regular r:id="rId37"/>
    </p:embeddedFont>
    <p:embeddedFont>
      <p:font typeface="Clear Sans" charset="0"/>
      <p:regular r:id="rId38"/>
    </p:embeddedFont>
    <p:embeddedFont>
      <p:font typeface="Chau Philomene" charset="0"/>
      <p:regular r:id="rId39"/>
    </p:embeddedFont>
    <p:embeddedFont>
      <p:font typeface="Arimo Bold"/>
      <p:regular r:id="rId40"/>
    </p:embeddedFont>
    <p:embeddedFont>
      <p:font typeface="Calibri" panose="020F050202020403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0AF"/>
    <a:srgbClr val="FFBD5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22" autoAdjust="0"/>
  </p:normalViewPr>
  <p:slideViewPr>
    <p:cSldViewPr>
      <p:cViewPr varScale="1">
        <p:scale>
          <a:sx n="61" d="100"/>
          <a:sy n="61" d="100"/>
        </p:scale>
        <p:origin x="168" y="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hyperlink" Target="https://dictionary.cambridge.org/vi/dictionary/english/face" TargetMode="External"/><Relationship Id="rId4" Type="http://schemas.openxmlformats.org/officeDocument/2006/relationships/image" Target="../media/image20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1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dictionary.cambridge.org/vi/dictionary/english/robot" TargetMode="External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hyperlink" Target="https://dictionary.cambridge.org/vi/dictionary/english/robot" TargetMode="External"/><Relationship Id="rId4" Type="http://schemas.openxmlformats.org/officeDocument/2006/relationships/image" Target="../media/image22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22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2.sv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hyperlink" Target="https://dictionary.cambridge.org/vi/dictionary/english/face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13.png"/><Relationship Id="rId2" Type="http://schemas.openxmlformats.org/officeDocument/2006/relationships/hyperlink" Target="https://dictionary.cambridge.org/vi/dictionary/english/robot" TargetMode="Externa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sv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sv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svg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svg"/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hyperlink" Target="https://www.youtube.com/watch?v=sj1t3msy8dc" TargetMode="Externa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svg"/><Relationship Id="rId8" Type="http://schemas.openxmlformats.org/officeDocument/2006/relationships/image" Target="../media/image13.png"/><Relationship Id="rId7" Type="http://schemas.openxmlformats.org/officeDocument/2006/relationships/image" Target="../media/image5.svg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11.png"/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svg"/><Relationship Id="rId10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8.png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dictionary.cambridge.org/vi/dictionary/english/face" TargetMode="External"/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27282" y="5143500"/>
            <a:ext cx="6573360" cy="5692234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1255" r="-2125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608830" y="1714656"/>
            <a:ext cx="7381477" cy="639202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865" r="-1486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27282" y="-813871"/>
            <a:ext cx="6402081" cy="5543913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7220" r="-2722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2877489" y="1244573"/>
            <a:ext cx="15957940" cy="7797854"/>
            <a:chOff x="0" y="0"/>
            <a:chExt cx="1205021" cy="5888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259300" y="8686383"/>
            <a:ext cx="5262047" cy="4522072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927779" y="-2807416"/>
            <a:ext cx="5262047" cy="4522072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966605" y="809364"/>
            <a:ext cx="13977303" cy="6830015"/>
            <a:chOff x="0" y="0"/>
            <a:chExt cx="1205021" cy="5888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94877" y="2109843"/>
            <a:ext cx="8849123" cy="2114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0"/>
              </a:lnSpc>
            </a:pPr>
            <a:r>
              <a:rPr lang="en-US" sz="13705" dirty="0">
                <a:solidFill>
                  <a:srgbClr val="FFBD59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UNIT 6 </a:t>
            </a:r>
            <a:endParaRPr lang="en-US" sz="13705" dirty="0">
              <a:solidFill>
                <a:srgbClr val="FFBD59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101481" y="2139060"/>
            <a:ext cx="4474422" cy="102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7915" dirty="0">
                <a:solidFill>
                  <a:srgbClr val="FFFFFF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ARTIFICIAL</a:t>
            </a:r>
            <a:endParaRPr lang="en-US" sz="7915" dirty="0">
              <a:solidFill>
                <a:srgbClr val="FFFFFF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81590" y="3652005"/>
            <a:ext cx="5145732" cy="87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en-US" sz="6890" dirty="0">
                <a:solidFill>
                  <a:srgbClr val="FFFFFF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INTELLIGENCE</a:t>
            </a:r>
            <a:endParaRPr lang="en-US" sz="6890" dirty="0">
              <a:solidFill>
                <a:srgbClr val="FFFFFF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75100" y="4739567"/>
            <a:ext cx="11235598" cy="270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5"/>
              </a:lnSpc>
            </a:pPr>
            <a:r>
              <a:rPr lang="en-US" sz="17405" dirty="0">
                <a:solidFill>
                  <a:srgbClr val="FF914D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WRITING</a:t>
            </a:r>
            <a:endParaRPr lang="en-US" sz="17405" dirty="0">
              <a:solidFill>
                <a:srgbClr val="FF914D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41136" y="1121808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srgbClr val="2970AF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954322"/>
            <a:ext cx="10508465" cy="275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5"/>
              </a:lnSpc>
            </a:pPr>
            <a:r>
              <a:rPr lang="en-US" sz="1110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FACIAL RECOGNITION  (N)</a:t>
            </a:r>
            <a:endParaRPr lang="en-US" sz="1110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50306" r="-5030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788549" y="5086481"/>
            <a:ext cx="6988767" cy="59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4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/ˌfeɪ.ʃəl rek.əɡˈnɪʃ.ən/</a:t>
            </a:r>
            <a:endParaRPr lang="en-US" sz="44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9514" y="6158109"/>
            <a:ext cx="9933623" cy="230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5"/>
              </a:lnSpc>
              <a:spcBef>
                <a:spcPct val="0"/>
              </a:spcBef>
            </a:pPr>
            <a:r>
              <a:rPr lang="en-US" sz="4400" dirty="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Technology that makes it possible for a computer to recognize a digital image of someone's face</a:t>
            </a:r>
            <a:endParaRPr lang="en-US" sz="4400" dirty="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  <a:hlinkClick r:id="rId5" tooltip="https://dictionary.cambridge.org/vi/dictionary/english/face"/>
            </a:endParaRPr>
          </a:p>
        </p:txBody>
      </p:sp>
      <p:pic>
        <p:nvPicPr>
          <p:cNvPr id="13" name="facial recognition noun - Definition pictures pronunciation and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700" y="4472325"/>
            <a:ext cx="1687130" cy="1687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21504" y="1038031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14605" y="6407604"/>
            <a:ext cx="4691893" cy="86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A. human-like</a:t>
            </a:r>
            <a:endParaRPr lang="en-US" sz="500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41890" y="6407604"/>
            <a:ext cx="4338518" cy="86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B. human race</a:t>
            </a:r>
            <a:endParaRPr lang="en-US" sz="500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4605" y="3290382"/>
            <a:ext cx="1476580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2970AF"/>
                </a:solidFill>
                <a:latin typeface="Clear Sans" charset="0"/>
                <a:cs typeface="Clear Sans" charset="0"/>
              </a:rPr>
              <a:t>With its ............. appearance and ability to walk and talk, Sophia is considered the most advanced robot in the world.</a:t>
            </a:r>
            <a:endParaRPr lang="en-US" sz="5000" b="1" dirty="0">
              <a:solidFill>
                <a:srgbClr val="2970AF"/>
              </a:solidFill>
              <a:latin typeface="Clear Sans" charset="0"/>
              <a:cs typeface="Clear San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21504" y="1038031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14605" y="6407604"/>
            <a:ext cx="4691893" cy="82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latin typeface="Clear Sans"/>
                <a:ea typeface="Clear Sans"/>
                <a:cs typeface="Clear Sans"/>
                <a:sym typeface="Clear Sans"/>
              </a:rPr>
              <a:t>A. human-like</a:t>
            </a:r>
            <a:endParaRPr lang="en-US" sz="5000" dirty="0">
              <a:solidFill>
                <a:srgbClr val="FF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41890" y="6407604"/>
            <a:ext cx="4338518" cy="86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B. human race</a:t>
            </a:r>
            <a:endParaRPr lang="en-US" sz="500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4605" y="3086690"/>
            <a:ext cx="1450639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2970AF"/>
                </a:solidFill>
                <a:latin typeface="Clear Sans" charset="0"/>
                <a:cs typeface="Clear Sans" charset="0"/>
              </a:rPr>
              <a:t>With its ............. appearance and ability to walk and talk, Sophia is considered the most advanced robot in the world.</a:t>
            </a:r>
            <a:endParaRPr lang="en-US" sz="5000" b="1" dirty="0">
              <a:solidFill>
                <a:srgbClr val="2970AF"/>
              </a:solidFill>
              <a:latin typeface="Clear Sans" charset="0"/>
              <a:cs typeface="Clear San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16896" y="1028700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878569"/>
            <a:ext cx="10508465" cy="141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5"/>
              </a:lnSpc>
            </a:pPr>
            <a:r>
              <a:rPr lang="en-US" sz="1110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HUMAN-LIKE (A)</a:t>
            </a:r>
            <a:endParaRPr lang="en-US" sz="1110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524494" y="1028700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3" y="0"/>
                </a:lnTo>
                <a:lnTo>
                  <a:pt x="4033553" y="1583169"/>
                </a:lnTo>
                <a:lnTo>
                  <a:pt x="0" y="1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102660" y="4979356"/>
            <a:ext cx="6988767" cy="59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4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/ˌhjuː.mən laik/</a:t>
            </a:r>
            <a:endParaRPr lang="en-US" sz="44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9514" y="6148584"/>
            <a:ext cx="9756935" cy="1588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5"/>
              </a:lnSpc>
              <a:spcBef>
                <a:spcPct val="0"/>
              </a:spcBef>
            </a:pPr>
            <a:r>
              <a:rPr lang="en-US" sz="46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To be very similar to a human in appearance, actions...</a:t>
            </a:r>
            <a:endParaRPr lang="en-US" sz="46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pic>
        <p:nvPicPr>
          <p:cNvPr id="13" name="Humanlike la gi Tu đien Anh - Viet ZIM Diction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820" y="4174875"/>
            <a:ext cx="1937249" cy="193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21504" y="1269044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0683" y="3906357"/>
            <a:ext cx="9648720" cy="1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0"/>
              </a:lnSpc>
            </a:pPr>
            <a:r>
              <a:rPr lang="en-US" sz="12095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O/B/R/O/I/C/T</a:t>
            </a:r>
            <a:endParaRPr lang="en-US" sz="12095" dirty="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960828" y="4053073"/>
            <a:ext cx="16058789" cy="97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8000" dirty="0">
                <a:solidFill>
                  <a:srgbClr val="2970AF"/>
                </a:solidFill>
                <a:latin typeface="Chau Philomene" charset="0"/>
                <a:ea typeface="Clear Sans"/>
                <a:cs typeface="Clear Sans"/>
                <a:sym typeface="Clear Sans"/>
              </a:rPr>
              <a:t>= </a:t>
            </a:r>
            <a:r>
              <a:rPr lang="en-US" sz="8000" dirty="0" err="1">
                <a:solidFill>
                  <a:srgbClr val="2970AF"/>
                </a:solidFill>
                <a:latin typeface="Chau Philomene" charset="0"/>
                <a:ea typeface="Clear Sans"/>
                <a:cs typeface="Clear Sans"/>
                <a:sym typeface="Clear Sans"/>
              </a:rPr>
              <a:t>mechanial</a:t>
            </a:r>
            <a:endParaRPr lang="en-US" sz="8000" dirty="0">
              <a:solidFill>
                <a:srgbClr val="2970AF"/>
              </a:solidFill>
              <a:latin typeface="Chau Philomene" charset="0"/>
              <a:ea typeface="Clear Sans"/>
              <a:cs typeface="Clear Sans"/>
              <a:sym typeface="Clear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40683" y="6301566"/>
            <a:ext cx="16058789" cy="87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  <a:spcBef>
                <a:spcPct val="0"/>
              </a:spcBef>
            </a:pPr>
            <a:r>
              <a:rPr lang="en-US" sz="5300" dirty="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Relating to or like a robot</a:t>
            </a:r>
            <a:endParaRPr lang="en-US" sz="5300" dirty="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  <a:hlinkClick r:id="rId4" tooltip="https://dictionary.cambridge.org/vi/dictionary/english/robo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41136" y="1121808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13206" y="3038668"/>
            <a:ext cx="10508465" cy="141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5"/>
              </a:lnSpc>
            </a:pPr>
            <a:r>
              <a:rPr lang="en-US" sz="1110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ROBOTIC (A)</a:t>
            </a:r>
            <a:endParaRPr lang="en-US" sz="1110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966466" y="4884480"/>
            <a:ext cx="6988767" cy="59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4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 /rəʊˈbɒt.ɪk/</a:t>
            </a:r>
            <a:endParaRPr lang="en-US" sz="44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72168" y="6395070"/>
            <a:ext cx="16058789" cy="90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5"/>
              </a:lnSpc>
              <a:spcBef>
                <a:spcPct val="0"/>
              </a:spcBef>
            </a:pPr>
            <a:r>
              <a:rPr lang="en-US" sz="5300" dirty="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Relating to or like a robot</a:t>
            </a:r>
            <a:endParaRPr lang="en-US" sz="5300" dirty="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  <a:hlinkClick r:id="rId5" tooltip="https://dictionary.cambridge.org/vi/dictionary/english/robot"/>
            </a:endParaRPr>
          </a:p>
        </p:txBody>
      </p:sp>
      <p:pic>
        <p:nvPicPr>
          <p:cNvPr id="13" name="robotic adjective - Definition pictures pronunciation and usage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3980" y="4305319"/>
            <a:ext cx="1752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21504" y="1038031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12176036" y="49171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3" y="0"/>
                </a:lnTo>
                <a:lnTo>
                  <a:pt x="4033553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9742" y="1527566"/>
            <a:ext cx="1734082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5"/>
              </a:lnSpc>
              <a:spcBef>
                <a:spcPct val="0"/>
              </a:spcBef>
            </a:pPr>
            <a:r>
              <a:rPr lang="en-US" sz="5500" dirty="0">
                <a:solidFill>
                  <a:srgbClr val="1A1A1A"/>
                </a:solidFill>
                <a:latin typeface="Clear Sans"/>
                <a:ea typeface="Clear Sans"/>
                <a:cs typeface="Clear Sans"/>
                <a:sym typeface="Clear Sans"/>
              </a:rPr>
              <a:t>Ex 1: The process of template match is to search the template library and find the least distort template compared with the </a:t>
            </a:r>
            <a:r>
              <a:rPr lang="en-US" sz="5500" dirty="0">
                <a:solidFill>
                  <a:srgbClr val="E20B18"/>
                </a:solidFill>
                <a:latin typeface="Clear Sans"/>
                <a:ea typeface="Clear Sans"/>
                <a:cs typeface="Clear Sans"/>
                <a:sym typeface="Clear Sans"/>
              </a:rPr>
              <a:t>voice command.</a:t>
            </a:r>
            <a:endParaRPr lang="en-US" sz="5500" dirty="0">
              <a:solidFill>
                <a:srgbClr val="E20B18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9742" y="4807712"/>
            <a:ext cx="1734082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Ex 2: </a:t>
            </a:r>
            <a:r>
              <a:rPr lang="en-US" sz="5500" dirty="0">
                <a:solidFill>
                  <a:srgbClr val="E20B18"/>
                </a:solidFill>
                <a:latin typeface="Clear Sans"/>
                <a:ea typeface="Clear Sans"/>
                <a:cs typeface="Clear Sans"/>
                <a:sym typeface="Clear Sans"/>
              </a:rPr>
              <a:t>Voice command</a:t>
            </a:r>
            <a:r>
              <a:rPr lang="en-US" sz="5500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devices are becoming more widely available, and innovative ways for using the human voice are always being created.</a:t>
            </a:r>
            <a:endParaRPr lang="en-US" sz="5500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16896" y="1028700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1184" y="2878569"/>
            <a:ext cx="11607854" cy="275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5"/>
              </a:lnSpc>
            </a:pPr>
            <a:r>
              <a:rPr lang="en-US" sz="11100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VOICE COMMAND    (NP)</a:t>
            </a:r>
            <a:endParaRPr lang="en-US" sz="11100" dirty="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760078" y="1028700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69"/>
                </a:lnTo>
                <a:lnTo>
                  <a:pt x="0" y="1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788087" y="5864488"/>
            <a:ext cx="6988767" cy="59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4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/vɔɪs kəˈmɑːnd/</a:t>
            </a:r>
            <a:endParaRPr lang="en-US" sz="44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67656" y="6830332"/>
            <a:ext cx="12171664" cy="77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5"/>
              </a:lnSpc>
              <a:spcBef>
                <a:spcPct val="0"/>
              </a:spcBef>
            </a:pPr>
            <a:r>
              <a:rPr lang="en-US" sz="46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To control something by voice</a:t>
            </a:r>
            <a:endParaRPr lang="en-US" sz="46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pic>
        <p:nvPicPr>
          <p:cNvPr id="17" name="VOICE COMMAND definition and meaning Collins English Diction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236" y="4895328"/>
            <a:ext cx="19812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44227" y="0"/>
            <a:ext cx="24322146" cy="10450922"/>
            <a:chOff x="0" y="0"/>
            <a:chExt cx="32429528" cy="13934563"/>
          </a:xfrm>
        </p:grpSpPr>
        <p:grpSp>
          <p:nvGrpSpPr>
            <p:cNvPr id="4" name="Group 4"/>
            <p:cNvGrpSpPr/>
            <p:nvPr/>
          </p:nvGrpSpPr>
          <p:grpSpPr>
            <a:xfrm>
              <a:off x="4053691" y="0"/>
              <a:ext cx="8107382" cy="6967281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6967281"/>
              <a:ext cx="8107382" cy="6967281"/>
              <a:chOff x="0" y="0"/>
              <a:chExt cx="812800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107382" y="6967281"/>
              <a:ext cx="8107382" cy="6967281"/>
              <a:chOff x="0" y="0"/>
              <a:chExt cx="812800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214764" y="6967281"/>
              <a:ext cx="8107382" cy="6967281"/>
              <a:chOff x="0" y="0"/>
              <a:chExt cx="812800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4322146" y="6967281"/>
              <a:ext cx="8107382" cy="6967281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61073" y="0"/>
              <a:ext cx="8107382" cy="6967281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0268455" y="0"/>
              <a:ext cx="8107382" cy="6967281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0" y="0"/>
          <a:ext cx="18288000" cy="10287001"/>
        </p:xfrm>
        <a:graphic>
          <a:graphicData uri="http://schemas.openxmlformats.org/drawingml/2006/table">
            <a:tbl>
              <a:tblPr/>
              <a:tblGrid>
                <a:gridCol w="2957737"/>
                <a:gridCol w="4295245"/>
                <a:gridCol w="6924266"/>
                <a:gridCol w="4110752"/>
              </a:tblGrid>
              <a:tr h="103252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FORM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PRONUNCIATION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MEANING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VIETNAMESE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979005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ArtIficial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endParaRPr lang="en-US" sz="1100" dirty="0"/>
                    </a:p>
                    <a:p>
                      <a:pPr algn="ctr">
                        <a:lnSpc>
                          <a:spcPts val="392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Intelligence (n)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defRPr/>
                      </a:pPr>
                      <a:r>
                        <a:rPr lang="en-US" sz="2500" b="1" dirty="0">
                          <a:solidFill>
                            <a:srgbClr val="12121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/ˌɑː.</a:t>
                      </a:r>
                      <a:r>
                        <a:rPr lang="en-US" sz="2500" b="1" dirty="0" err="1">
                          <a:solidFill>
                            <a:srgbClr val="12121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tɪ.fɪʃ.əl</a:t>
                      </a:r>
                      <a:r>
                        <a:rPr lang="en-US" sz="2500" b="1" dirty="0">
                          <a:solidFill>
                            <a:srgbClr val="12121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12121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ɪnˈtel.ɪ.dʒəns</a:t>
                      </a:r>
                      <a:r>
                        <a:rPr lang="en-US" sz="2500" b="1" dirty="0">
                          <a:solidFill>
                            <a:srgbClr val="12121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Computer technology that allows something to be done in a way that is similar to the way a human would do it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Trí thông minh nhân tạo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979005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Facial recognition (n)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/ˌ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feɪ.ʃəl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rek.əɡˈnɪʃ.ən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Technology that makes it possible for a computer to recognize a digital image of someone's face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Khả năng nhận diện khuôn mặt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554779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Human-like (a)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defRPr/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/ˌhjuː.mən laik/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To be very similar to a human in appearance, actions...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Giống con người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936484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Robotic (a)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defRPr/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 /rəʊˈbɒt.ɪk/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Relating to or like a robot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Thuộc rô bốt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1805204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Voice command (np)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1B70E1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defRPr/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/vɔɪs kəˈmænd/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To control something by voice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lệnh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nói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0CCF9">
                            <a:alpha val="100000"/>
                          </a:srgbClr>
                        </a:gs>
                        <a:gs pos="50000">
                          <a:srgbClr val="95F3F7">
                            <a:alpha val="100000"/>
                          </a:srgbClr>
                        </a:gs>
                        <a:gs pos="100000">
                          <a:srgbClr val="C5FC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9379" y="2359878"/>
            <a:ext cx="15955971" cy="5289549"/>
            <a:chOff x="0" y="0"/>
            <a:chExt cx="2791520" cy="92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925414"/>
            </a:xfrm>
            <a:custGeom>
              <a:avLst/>
              <a:gdLst/>
              <a:ahLst/>
              <a:cxnLst/>
              <a:rect l="l" t="t" r="r" b="b"/>
              <a:pathLst>
                <a:path w="2791520" h="925414">
                  <a:moveTo>
                    <a:pt x="2791520" y="462707"/>
                  </a:moveTo>
                  <a:lnTo>
                    <a:pt x="2588320" y="925414"/>
                  </a:lnTo>
                  <a:lnTo>
                    <a:pt x="203200" y="925414"/>
                  </a:lnTo>
                  <a:lnTo>
                    <a:pt x="0" y="462707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462707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953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8474" y="3195850"/>
            <a:ext cx="9330500" cy="3923069"/>
            <a:chOff x="0" y="0"/>
            <a:chExt cx="3009342" cy="1265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342" cy="1265297"/>
            </a:xfrm>
            <a:custGeom>
              <a:avLst/>
              <a:gdLst/>
              <a:ahLst/>
              <a:cxnLst/>
              <a:rect l="l" t="t" r="r" b="b"/>
              <a:pathLst>
                <a:path w="3009342" h="1265297">
                  <a:moveTo>
                    <a:pt x="3009342" y="632649"/>
                  </a:moveTo>
                  <a:lnTo>
                    <a:pt x="2806142" y="1265297"/>
                  </a:lnTo>
                  <a:lnTo>
                    <a:pt x="203200" y="1265297"/>
                  </a:lnTo>
                  <a:lnTo>
                    <a:pt x="0" y="632649"/>
                  </a:lnTo>
                  <a:lnTo>
                    <a:pt x="203200" y="0"/>
                  </a:lnTo>
                  <a:lnTo>
                    <a:pt x="2806142" y="0"/>
                  </a:lnTo>
                  <a:lnTo>
                    <a:pt x="3009342" y="63264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780742" cy="1293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07464" y="-1584031"/>
            <a:ext cx="6080536" cy="5225461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88040" y="6359526"/>
            <a:ext cx="6274924" cy="5225461"/>
            <a:chOff x="0" y="0"/>
            <a:chExt cx="838784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8784" cy="698500"/>
            </a:xfrm>
            <a:custGeom>
              <a:avLst/>
              <a:gdLst/>
              <a:ahLst/>
              <a:cxnLst/>
              <a:rect l="l" t="t" r="r" b="b"/>
              <a:pathLst>
                <a:path w="838784" h="698500">
                  <a:moveTo>
                    <a:pt x="838784" y="349250"/>
                  </a:moveTo>
                  <a:lnTo>
                    <a:pt x="63558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35584" y="0"/>
                  </a:lnTo>
                  <a:lnTo>
                    <a:pt x="838784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610184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  <a:blipFill>
            <a:blip r:embed="rId2"/>
            <a:stretch>
              <a:fillRect l="-26803" r="-26803"/>
            </a:stretch>
          </a:blip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TextBox 19"/>
          <p:cNvSpPr txBox="1"/>
          <p:nvPr/>
        </p:nvSpPr>
        <p:spPr>
          <a:xfrm>
            <a:off x="3140710" y="3709670"/>
            <a:ext cx="12947015" cy="348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85"/>
              </a:lnSpc>
            </a:pPr>
            <a:r>
              <a:rPr lang="en-US" sz="14300" dirty="0">
                <a:latin typeface="Chau Philomene"/>
                <a:ea typeface="Chau Philomene"/>
                <a:cs typeface="Chau Philomene"/>
                <a:sym typeface="Chau Philomene"/>
              </a:rPr>
              <a:t>CHECKING VOCABULARY</a:t>
            </a:r>
            <a:endParaRPr lang="en-US" sz="14300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grpSp>
        <p:nvGrpSpPr>
          <p:cNvPr id="20" name="Group 7"/>
          <p:cNvGrpSpPr>
            <a:grpSpLocks noChangeAspect="1"/>
          </p:cNvGrpSpPr>
          <p:nvPr/>
        </p:nvGrpSpPr>
        <p:grpSpPr>
          <a:xfrm>
            <a:off x="12985277" y="-1510352"/>
            <a:ext cx="6402081" cy="5543913"/>
            <a:chOff x="0" y="0"/>
            <a:chExt cx="4282440" cy="370840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7220" r="-2722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80591" y="781050"/>
            <a:ext cx="18322727" cy="4114800"/>
            <a:chOff x="0" y="0"/>
            <a:chExt cx="2830213" cy="6355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213" cy="635591"/>
            </a:xfrm>
            <a:custGeom>
              <a:avLst/>
              <a:gdLst/>
              <a:ahLst/>
              <a:cxnLst/>
              <a:rect l="l" t="t" r="r" b="b"/>
              <a:pathLst>
                <a:path w="2830213" h="635591">
                  <a:moveTo>
                    <a:pt x="2830213" y="317795"/>
                  </a:moveTo>
                  <a:lnTo>
                    <a:pt x="2627013" y="635591"/>
                  </a:lnTo>
                  <a:lnTo>
                    <a:pt x="203200" y="635591"/>
                  </a:lnTo>
                  <a:lnTo>
                    <a:pt x="0" y="317795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317795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601613" cy="664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9525146" y="-96305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461318" y="1044050"/>
            <a:ext cx="18322727" cy="4114800"/>
            <a:chOff x="0" y="0"/>
            <a:chExt cx="2830213" cy="6355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30213" cy="635591"/>
            </a:xfrm>
            <a:custGeom>
              <a:avLst/>
              <a:gdLst/>
              <a:ahLst/>
              <a:cxnLst/>
              <a:rect l="l" t="t" r="r" b="b"/>
              <a:pathLst>
                <a:path w="2830213" h="635591">
                  <a:moveTo>
                    <a:pt x="2830213" y="317795"/>
                  </a:moveTo>
                  <a:lnTo>
                    <a:pt x="2627013" y="635591"/>
                  </a:lnTo>
                  <a:lnTo>
                    <a:pt x="203200" y="635591"/>
                  </a:lnTo>
                  <a:lnTo>
                    <a:pt x="0" y="317795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3177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2601613" cy="664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237566" y="781050"/>
            <a:ext cx="7050434" cy="705043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24572" r="-2457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861409" y="6730620"/>
            <a:ext cx="4001552" cy="3556380"/>
          </a:xfrm>
          <a:custGeom>
            <a:avLst/>
            <a:gdLst/>
            <a:ahLst/>
            <a:cxnLst/>
            <a:rect l="l" t="t" r="r" b="b"/>
            <a:pathLst>
              <a:path w="4001552" h="3556380">
                <a:moveTo>
                  <a:pt x="0" y="0"/>
                </a:moveTo>
                <a:lnTo>
                  <a:pt x="4001553" y="0"/>
                </a:lnTo>
                <a:lnTo>
                  <a:pt x="4001553" y="3556380"/>
                </a:lnTo>
                <a:lnTo>
                  <a:pt x="0" y="355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8932" y="1044050"/>
            <a:ext cx="1916553" cy="3262217"/>
          </a:xfrm>
          <a:custGeom>
            <a:avLst/>
            <a:gdLst/>
            <a:ahLst/>
            <a:cxnLst/>
            <a:rect l="l" t="t" r="r" b="b"/>
            <a:pathLst>
              <a:path w="1916553" h="3262217">
                <a:moveTo>
                  <a:pt x="0" y="0"/>
                </a:moveTo>
                <a:lnTo>
                  <a:pt x="1916552" y="0"/>
                </a:lnTo>
                <a:lnTo>
                  <a:pt x="1916552" y="3262217"/>
                </a:lnTo>
                <a:lnTo>
                  <a:pt x="0" y="3262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364" y="1044050"/>
            <a:ext cx="818402" cy="1092526"/>
          </a:xfrm>
          <a:custGeom>
            <a:avLst/>
            <a:gdLst/>
            <a:ahLst/>
            <a:cxnLst/>
            <a:rect l="l" t="t" r="r" b="b"/>
            <a:pathLst>
              <a:path w="818402" h="1092526">
                <a:moveTo>
                  <a:pt x="0" y="0"/>
                </a:moveTo>
                <a:lnTo>
                  <a:pt x="818401" y="0"/>
                </a:lnTo>
                <a:lnTo>
                  <a:pt x="818401" y="1092526"/>
                </a:lnTo>
                <a:lnTo>
                  <a:pt x="0" y="1092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42391" y="2120847"/>
            <a:ext cx="8849123" cy="175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0"/>
              </a:lnSpc>
            </a:pPr>
            <a:r>
              <a:rPr lang="en-US" sz="13705" dirty="0">
                <a:latin typeface="Chau Philomene"/>
                <a:ea typeface="Chau Philomene"/>
                <a:cs typeface="Chau Philomene"/>
                <a:sym typeface="Chau Philomene"/>
              </a:rPr>
              <a:t>WARM UP</a:t>
            </a:r>
            <a:endParaRPr lang="en-US" sz="13705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8932" y="6392432"/>
            <a:ext cx="11532582" cy="279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55"/>
              </a:lnSpc>
            </a:pPr>
            <a:r>
              <a:rPr lang="en-US" sz="532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Let's work together on a short video about a home robot. What are some cool things you think it could do?</a:t>
            </a:r>
            <a:endParaRPr lang="en-US" sz="532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33285" y="229234"/>
            <a:ext cx="16150985" cy="1267098"/>
            <a:chOff x="0" y="0"/>
            <a:chExt cx="2942660" cy="2308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2660" cy="230861"/>
            </a:xfrm>
            <a:custGeom>
              <a:avLst/>
              <a:gdLst/>
              <a:ahLst/>
              <a:cxnLst/>
              <a:rect l="l" t="t" r="r" b="b"/>
              <a:pathLst>
                <a:path w="2942660" h="230861">
                  <a:moveTo>
                    <a:pt x="2942660" y="115431"/>
                  </a:moveTo>
                  <a:lnTo>
                    <a:pt x="2739460" y="230861"/>
                  </a:lnTo>
                  <a:lnTo>
                    <a:pt x="203200" y="230861"/>
                  </a:lnTo>
                  <a:lnTo>
                    <a:pt x="0" y="115431"/>
                  </a:lnTo>
                  <a:lnTo>
                    <a:pt x="203200" y="0"/>
                  </a:lnTo>
                  <a:lnTo>
                    <a:pt x="2739460" y="0"/>
                  </a:lnTo>
                  <a:lnTo>
                    <a:pt x="2942660" y="115431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2714060" cy="288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AutoShape 7"/>
          <p:cNvSpPr/>
          <p:nvPr/>
        </p:nvSpPr>
        <p:spPr>
          <a:xfrm>
            <a:off x="5902518" y="2864504"/>
            <a:ext cx="2602188" cy="307801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8" name="Group 8"/>
          <p:cNvGrpSpPr/>
          <p:nvPr/>
        </p:nvGrpSpPr>
        <p:grpSpPr>
          <a:xfrm>
            <a:off x="1424874" y="1895643"/>
            <a:ext cx="4477644" cy="1411570"/>
            <a:chOff x="0" y="0"/>
            <a:chExt cx="1289376" cy="4064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9376" cy="406474"/>
            </a:xfrm>
            <a:custGeom>
              <a:avLst/>
              <a:gdLst/>
              <a:ahLst/>
              <a:cxnLst/>
              <a:rect l="l" t="t" r="r" b="b"/>
              <a:pathLst>
                <a:path w="1289376" h="406474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344229"/>
                  </a:lnTo>
                  <a:cubicBezTo>
                    <a:pt x="1289376" y="378606"/>
                    <a:pt x="1261508" y="406474"/>
                    <a:pt x="1227131" y="406474"/>
                  </a:cubicBezTo>
                  <a:lnTo>
                    <a:pt x="62245" y="406474"/>
                  </a:lnTo>
                  <a:cubicBezTo>
                    <a:pt x="27868" y="406474"/>
                    <a:pt x="0" y="378606"/>
                    <a:pt x="0" y="344229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A4B9F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289376" cy="36837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Artificial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Intelligence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04706" y="1937796"/>
            <a:ext cx="8416115" cy="1369417"/>
            <a:chOff x="0" y="0"/>
            <a:chExt cx="2423492" cy="3943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3492" cy="394335"/>
            </a:xfrm>
            <a:custGeom>
              <a:avLst/>
              <a:gdLst/>
              <a:ahLst/>
              <a:cxnLst/>
              <a:rect l="l" t="t" r="r" b="b"/>
              <a:pathLst>
                <a:path w="2423492" h="394335">
                  <a:moveTo>
                    <a:pt x="33116" y="0"/>
                  </a:moveTo>
                  <a:lnTo>
                    <a:pt x="2390376" y="0"/>
                  </a:lnTo>
                  <a:cubicBezTo>
                    <a:pt x="2399159" y="0"/>
                    <a:pt x="2407582" y="3489"/>
                    <a:pt x="2413792" y="9699"/>
                  </a:cubicBezTo>
                  <a:cubicBezTo>
                    <a:pt x="2420003" y="15910"/>
                    <a:pt x="2423492" y="24333"/>
                    <a:pt x="2423492" y="33116"/>
                  </a:cubicBezTo>
                  <a:lnTo>
                    <a:pt x="2423492" y="361219"/>
                  </a:lnTo>
                  <a:cubicBezTo>
                    <a:pt x="2423492" y="370002"/>
                    <a:pt x="2420003" y="378425"/>
                    <a:pt x="2413792" y="384636"/>
                  </a:cubicBezTo>
                  <a:cubicBezTo>
                    <a:pt x="2407582" y="390846"/>
                    <a:pt x="2399159" y="394335"/>
                    <a:pt x="2390376" y="394335"/>
                  </a:cubicBezTo>
                  <a:lnTo>
                    <a:pt x="33116" y="394335"/>
                  </a:lnTo>
                  <a:cubicBezTo>
                    <a:pt x="24333" y="394335"/>
                    <a:pt x="15910" y="390846"/>
                    <a:pt x="9699" y="384636"/>
                  </a:cubicBezTo>
                  <a:cubicBezTo>
                    <a:pt x="3489" y="378425"/>
                    <a:pt x="0" y="370002"/>
                    <a:pt x="0" y="361219"/>
                  </a:cubicBezTo>
                  <a:lnTo>
                    <a:pt x="0" y="33116"/>
                  </a:lnTo>
                  <a:cubicBezTo>
                    <a:pt x="0" y="24333"/>
                    <a:pt x="3489" y="15910"/>
                    <a:pt x="9699" y="9699"/>
                  </a:cubicBezTo>
                  <a:cubicBezTo>
                    <a:pt x="15910" y="3489"/>
                    <a:pt x="24333" y="0"/>
                    <a:pt x="33116" y="0"/>
                  </a:cubicBezTo>
                  <a:close/>
                </a:path>
              </a:pathLst>
            </a:custGeom>
            <a:solidFill>
              <a:srgbClr val="4AAD9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2423492" cy="34671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600" b="1" spc="109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Relating to or like a robot</a:t>
              </a:r>
              <a:endParaRPr lang="en-US" sz="2600" b="1" spc="10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2" tooltip="https://dictionary.cambridge.org/vi/dictionary/english/robot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9583" y="229234"/>
            <a:ext cx="899084" cy="1028700"/>
          </a:xfrm>
          <a:custGeom>
            <a:avLst/>
            <a:gdLst/>
            <a:ahLst/>
            <a:cxnLst/>
            <a:rect l="l" t="t" r="r" b="b"/>
            <a:pathLst>
              <a:path w="899084" h="1028700">
                <a:moveTo>
                  <a:pt x="0" y="0"/>
                </a:moveTo>
                <a:lnTo>
                  <a:pt x="899084" y="0"/>
                </a:lnTo>
                <a:lnTo>
                  <a:pt x="89908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182033" y="328038"/>
            <a:ext cx="16317688" cy="1257646"/>
            <a:chOff x="0" y="0"/>
            <a:chExt cx="3094957" cy="2385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4957" cy="238536"/>
            </a:xfrm>
            <a:custGeom>
              <a:avLst/>
              <a:gdLst/>
              <a:ahLst/>
              <a:cxnLst/>
              <a:rect l="l" t="t" r="r" b="b"/>
              <a:pathLst>
                <a:path w="3094957" h="238536">
                  <a:moveTo>
                    <a:pt x="3094957" y="119268"/>
                  </a:moveTo>
                  <a:lnTo>
                    <a:pt x="2891757" y="238536"/>
                  </a:lnTo>
                  <a:lnTo>
                    <a:pt x="203200" y="238536"/>
                  </a:lnTo>
                  <a:lnTo>
                    <a:pt x="0" y="119268"/>
                  </a:lnTo>
                  <a:lnTo>
                    <a:pt x="203200" y="0"/>
                  </a:lnTo>
                  <a:lnTo>
                    <a:pt x="2891757" y="0"/>
                  </a:lnTo>
                  <a:lnTo>
                    <a:pt x="3094957" y="1192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2866357" cy="295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287224" y="7656198"/>
            <a:ext cx="4001552" cy="3556380"/>
          </a:xfrm>
          <a:custGeom>
            <a:avLst/>
            <a:gdLst/>
            <a:ahLst/>
            <a:cxnLst/>
            <a:rect l="l" t="t" r="r" b="b"/>
            <a:pathLst>
              <a:path w="4001552" h="3556380">
                <a:moveTo>
                  <a:pt x="0" y="0"/>
                </a:moveTo>
                <a:lnTo>
                  <a:pt x="4001552" y="0"/>
                </a:lnTo>
                <a:lnTo>
                  <a:pt x="4001552" y="3556379"/>
                </a:lnTo>
                <a:lnTo>
                  <a:pt x="0" y="3556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424874" y="3701681"/>
            <a:ext cx="4477644" cy="1194175"/>
            <a:chOff x="0" y="0"/>
            <a:chExt cx="1289376" cy="3438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89376" cy="343873"/>
            </a:xfrm>
            <a:custGeom>
              <a:avLst/>
              <a:gdLst/>
              <a:ahLst/>
              <a:cxnLst/>
              <a:rect l="l" t="t" r="r" b="b"/>
              <a:pathLst>
                <a:path w="1289376" h="343873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281628"/>
                  </a:lnTo>
                  <a:cubicBezTo>
                    <a:pt x="1289376" y="316005"/>
                    <a:pt x="1261508" y="343873"/>
                    <a:pt x="1227131" y="343873"/>
                  </a:cubicBezTo>
                  <a:lnTo>
                    <a:pt x="62245" y="343873"/>
                  </a:lnTo>
                  <a:cubicBezTo>
                    <a:pt x="27868" y="343873"/>
                    <a:pt x="0" y="316005"/>
                    <a:pt x="0" y="281628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1289376" cy="30577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Facial recognition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24874" y="5290324"/>
            <a:ext cx="4477644" cy="1194175"/>
            <a:chOff x="0" y="0"/>
            <a:chExt cx="1289376" cy="34387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89376" cy="343873"/>
            </a:xfrm>
            <a:custGeom>
              <a:avLst/>
              <a:gdLst/>
              <a:ahLst/>
              <a:cxnLst/>
              <a:rect l="l" t="t" r="r" b="b"/>
              <a:pathLst>
                <a:path w="1289376" h="343873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281628"/>
                  </a:lnTo>
                  <a:cubicBezTo>
                    <a:pt x="1289376" y="316005"/>
                    <a:pt x="1261508" y="343873"/>
                    <a:pt x="1227131" y="343873"/>
                  </a:cubicBezTo>
                  <a:lnTo>
                    <a:pt x="62245" y="343873"/>
                  </a:lnTo>
                  <a:cubicBezTo>
                    <a:pt x="27868" y="343873"/>
                    <a:pt x="0" y="316005"/>
                    <a:pt x="0" y="281628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A4B9F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1289376" cy="30577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Human-like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24874" y="8661213"/>
            <a:ext cx="4477644" cy="1194175"/>
            <a:chOff x="0" y="0"/>
            <a:chExt cx="1289376" cy="34387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89376" cy="343873"/>
            </a:xfrm>
            <a:custGeom>
              <a:avLst/>
              <a:gdLst/>
              <a:ahLst/>
              <a:cxnLst/>
              <a:rect l="l" t="t" r="r" b="b"/>
              <a:pathLst>
                <a:path w="1289376" h="343873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281628"/>
                  </a:lnTo>
                  <a:cubicBezTo>
                    <a:pt x="1289376" y="316005"/>
                    <a:pt x="1261508" y="343873"/>
                    <a:pt x="1227131" y="343873"/>
                  </a:cubicBezTo>
                  <a:lnTo>
                    <a:pt x="62245" y="343873"/>
                  </a:lnTo>
                  <a:cubicBezTo>
                    <a:pt x="27868" y="343873"/>
                    <a:pt x="0" y="316005"/>
                    <a:pt x="0" y="281628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A4B9FB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1289376" cy="30577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Voice command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24874" y="7059110"/>
            <a:ext cx="4477644" cy="1194175"/>
            <a:chOff x="0" y="0"/>
            <a:chExt cx="1289376" cy="3438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89376" cy="343873"/>
            </a:xfrm>
            <a:custGeom>
              <a:avLst/>
              <a:gdLst/>
              <a:ahLst/>
              <a:cxnLst/>
              <a:rect l="l" t="t" r="r" b="b"/>
              <a:pathLst>
                <a:path w="1289376" h="343873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281628"/>
                  </a:lnTo>
                  <a:cubicBezTo>
                    <a:pt x="1289376" y="316005"/>
                    <a:pt x="1261508" y="343873"/>
                    <a:pt x="1227131" y="343873"/>
                  </a:cubicBezTo>
                  <a:lnTo>
                    <a:pt x="62245" y="343873"/>
                  </a:lnTo>
                  <a:cubicBezTo>
                    <a:pt x="27868" y="343873"/>
                    <a:pt x="0" y="316005"/>
                    <a:pt x="0" y="281628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38100"/>
              <a:ext cx="1289376" cy="30577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800" b="1" spc="117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Robotic </a:t>
              </a:r>
              <a:endParaRPr lang="en-US" sz="2800" b="1" spc="117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504706" y="3701681"/>
            <a:ext cx="8416115" cy="1312275"/>
            <a:chOff x="0" y="0"/>
            <a:chExt cx="2423492" cy="37788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23492" cy="377881"/>
            </a:xfrm>
            <a:custGeom>
              <a:avLst/>
              <a:gdLst/>
              <a:ahLst/>
              <a:cxnLst/>
              <a:rect l="l" t="t" r="r" b="b"/>
              <a:pathLst>
                <a:path w="2423492" h="377881">
                  <a:moveTo>
                    <a:pt x="33116" y="0"/>
                  </a:moveTo>
                  <a:lnTo>
                    <a:pt x="2390376" y="0"/>
                  </a:lnTo>
                  <a:cubicBezTo>
                    <a:pt x="2399159" y="0"/>
                    <a:pt x="2407582" y="3489"/>
                    <a:pt x="2413792" y="9699"/>
                  </a:cubicBezTo>
                  <a:cubicBezTo>
                    <a:pt x="2420003" y="15910"/>
                    <a:pt x="2423492" y="24333"/>
                    <a:pt x="2423492" y="33116"/>
                  </a:cubicBezTo>
                  <a:lnTo>
                    <a:pt x="2423492" y="344765"/>
                  </a:lnTo>
                  <a:cubicBezTo>
                    <a:pt x="2423492" y="353548"/>
                    <a:pt x="2420003" y="361971"/>
                    <a:pt x="2413792" y="368181"/>
                  </a:cubicBezTo>
                  <a:cubicBezTo>
                    <a:pt x="2407582" y="374392"/>
                    <a:pt x="2399159" y="377881"/>
                    <a:pt x="2390376" y="377881"/>
                  </a:cubicBezTo>
                  <a:lnTo>
                    <a:pt x="33116" y="377881"/>
                  </a:lnTo>
                  <a:cubicBezTo>
                    <a:pt x="24333" y="377881"/>
                    <a:pt x="15910" y="374392"/>
                    <a:pt x="9699" y="368181"/>
                  </a:cubicBezTo>
                  <a:cubicBezTo>
                    <a:pt x="3489" y="361971"/>
                    <a:pt x="0" y="353548"/>
                    <a:pt x="0" y="344765"/>
                  </a:cubicBezTo>
                  <a:lnTo>
                    <a:pt x="0" y="33116"/>
                  </a:lnTo>
                  <a:cubicBezTo>
                    <a:pt x="0" y="24333"/>
                    <a:pt x="3489" y="15910"/>
                    <a:pt x="9699" y="9699"/>
                  </a:cubicBezTo>
                  <a:cubicBezTo>
                    <a:pt x="15910" y="3489"/>
                    <a:pt x="24333" y="0"/>
                    <a:pt x="33116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2423492" cy="330256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600" b="1" spc="109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Technology that makes it possible for a computer to recognize a digital image of someone's face</a:t>
              </a:r>
              <a:endParaRPr lang="en-US" sz="2600" b="1" spc="10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7" tooltip="https://dictionary.cambridge.org/vi/dictionary/english/face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504706" y="5286381"/>
            <a:ext cx="8416115" cy="1312275"/>
            <a:chOff x="0" y="0"/>
            <a:chExt cx="2423492" cy="37788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423492" cy="377881"/>
            </a:xfrm>
            <a:custGeom>
              <a:avLst/>
              <a:gdLst/>
              <a:ahLst/>
              <a:cxnLst/>
              <a:rect l="l" t="t" r="r" b="b"/>
              <a:pathLst>
                <a:path w="2423492" h="377881">
                  <a:moveTo>
                    <a:pt x="33116" y="0"/>
                  </a:moveTo>
                  <a:lnTo>
                    <a:pt x="2390376" y="0"/>
                  </a:lnTo>
                  <a:cubicBezTo>
                    <a:pt x="2399159" y="0"/>
                    <a:pt x="2407582" y="3489"/>
                    <a:pt x="2413792" y="9699"/>
                  </a:cubicBezTo>
                  <a:cubicBezTo>
                    <a:pt x="2420003" y="15910"/>
                    <a:pt x="2423492" y="24333"/>
                    <a:pt x="2423492" y="33116"/>
                  </a:cubicBezTo>
                  <a:lnTo>
                    <a:pt x="2423492" y="344765"/>
                  </a:lnTo>
                  <a:cubicBezTo>
                    <a:pt x="2423492" y="353548"/>
                    <a:pt x="2420003" y="361971"/>
                    <a:pt x="2413792" y="368181"/>
                  </a:cubicBezTo>
                  <a:cubicBezTo>
                    <a:pt x="2407582" y="374392"/>
                    <a:pt x="2399159" y="377881"/>
                    <a:pt x="2390376" y="377881"/>
                  </a:cubicBezTo>
                  <a:lnTo>
                    <a:pt x="33116" y="377881"/>
                  </a:lnTo>
                  <a:cubicBezTo>
                    <a:pt x="24333" y="377881"/>
                    <a:pt x="15910" y="374392"/>
                    <a:pt x="9699" y="368181"/>
                  </a:cubicBezTo>
                  <a:cubicBezTo>
                    <a:pt x="3489" y="361971"/>
                    <a:pt x="0" y="353548"/>
                    <a:pt x="0" y="344765"/>
                  </a:cubicBezTo>
                  <a:lnTo>
                    <a:pt x="0" y="33116"/>
                  </a:lnTo>
                  <a:cubicBezTo>
                    <a:pt x="0" y="24333"/>
                    <a:pt x="3489" y="15910"/>
                    <a:pt x="9699" y="9699"/>
                  </a:cubicBezTo>
                  <a:cubicBezTo>
                    <a:pt x="15910" y="3489"/>
                    <a:pt x="24333" y="0"/>
                    <a:pt x="33116" y="0"/>
                  </a:cubicBezTo>
                  <a:close/>
                </a:path>
              </a:pathLst>
            </a:custGeom>
            <a:solidFill>
              <a:srgbClr val="4AAD9A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2423492" cy="330256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600" b="1" spc="109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Computer technology that allows something to be done in a way that is similar to the way a human would do it</a:t>
              </a:r>
              <a:endParaRPr lang="en-US" sz="2600" b="1" spc="10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504706" y="7059110"/>
            <a:ext cx="8416115" cy="1194175"/>
            <a:chOff x="0" y="0"/>
            <a:chExt cx="2423492" cy="34387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423492" cy="343873"/>
            </a:xfrm>
            <a:custGeom>
              <a:avLst/>
              <a:gdLst/>
              <a:ahLst/>
              <a:cxnLst/>
              <a:rect l="l" t="t" r="r" b="b"/>
              <a:pathLst>
                <a:path w="2423492" h="343873">
                  <a:moveTo>
                    <a:pt x="33116" y="0"/>
                  </a:moveTo>
                  <a:lnTo>
                    <a:pt x="2390376" y="0"/>
                  </a:lnTo>
                  <a:cubicBezTo>
                    <a:pt x="2399159" y="0"/>
                    <a:pt x="2407582" y="3489"/>
                    <a:pt x="2413792" y="9699"/>
                  </a:cubicBezTo>
                  <a:cubicBezTo>
                    <a:pt x="2420003" y="15910"/>
                    <a:pt x="2423492" y="24333"/>
                    <a:pt x="2423492" y="33116"/>
                  </a:cubicBezTo>
                  <a:lnTo>
                    <a:pt x="2423492" y="310757"/>
                  </a:lnTo>
                  <a:cubicBezTo>
                    <a:pt x="2423492" y="319540"/>
                    <a:pt x="2420003" y="327963"/>
                    <a:pt x="2413792" y="334173"/>
                  </a:cubicBezTo>
                  <a:cubicBezTo>
                    <a:pt x="2407582" y="340384"/>
                    <a:pt x="2399159" y="343873"/>
                    <a:pt x="2390376" y="343873"/>
                  </a:cubicBezTo>
                  <a:lnTo>
                    <a:pt x="33116" y="343873"/>
                  </a:lnTo>
                  <a:cubicBezTo>
                    <a:pt x="24333" y="343873"/>
                    <a:pt x="15910" y="340384"/>
                    <a:pt x="9699" y="334173"/>
                  </a:cubicBezTo>
                  <a:cubicBezTo>
                    <a:pt x="3489" y="327963"/>
                    <a:pt x="0" y="319540"/>
                    <a:pt x="0" y="310757"/>
                  </a:cubicBezTo>
                  <a:lnTo>
                    <a:pt x="0" y="33116"/>
                  </a:lnTo>
                  <a:cubicBezTo>
                    <a:pt x="0" y="24333"/>
                    <a:pt x="3489" y="15910"/>
                    <a:pt x="9699" y="9699"/>
                  </a:cubicBezTo>
                  <a:cubicBezTo>
                    <a:pt x="15910" y="3489"/>
                    <a:pt x="24333" y="0"/>
                    <a:pt x="33116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47625"/>
              <a:ext cx="2423492" cy="29624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600" b="1" spc="109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To control something by voice</a:t>
              </a:r>
              <a:endParaRPr lang="en-US" sz="2600" b="1" spc="10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504706" y="8691435"/>
            <a:ext cx="8416115" cy="1211577"/>
            <a:chOff x="0" y="0"/>
            <a:chExt cx="2423492" cy="34888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23492" cy="348884"/>
            </a:xfrm>
            <a:custGeom>
              <a:avLst/>
              <a:gdLst/>
              <a:ahLst/>
              <a:cxnLst/>
              <a:rect l="l" t="t" r="r" b="b"/>
              <a:pathLst>
                <a:path w="2423492" h="348884">
                  <a:moveTo>
                    <a:pt x="33116" y="0"/>
                  </a:moveTo>
                  <a:lnTo>
                    <a:pt x="2390376" y="0"/>
                  </a:lnTo>
                  <a:cubicBezTo>
                    <a:pt x="2399159" y="0"/>
                    <a:pt x="2407582" y="3489"/>
                    <a:pt x="2413792" y="9699"/>
                  </a:cubicBezTo>
                  <a:cubicBezTo>
                    <a:pt x="2420003" y="15910"/>
                    <a:pt x="2423492" y="24333"/>
                    <a:pt x="2423492" y="33116"/>
                  </a:cubicBezTo>
                  <a:lnTo>
                    <a:pt x="2423492" y="315768"/>
                  </a:lnTo>
                  <a:cubicBezTo>
                    <a:pt x="2423492" y="324551"/>
                    <a:pt x="2420003" y="332974"/>
                    <a:pt x="2413792" y="339185"/>
                  </a:cubicBezTo>
                  <a:cubicBezTo>
                    <a:pt x="2407582" y="345395"/>
                    <a:pt x="2399159" y="348884"/>
                    <a:pt x="2390376" y="348884"/>
                  </a:cubicBezTo>
                  <a:lnTo>
                    <a:pt x="33116" y="348884"/>
                  </a:lnTo>
                  <a:cubicBezTo>
                    <a:pt x="24333" y="348884"/>
                    <a:pt x="15910" y="345395"/>
                    <a:pt x="9699" y="339185"/>
                  </a:cubicBezTo>
                  <a:cubicBezTo>
                    <a:pt x="3489" y="332974"/>
                    <a:pt x="0" y="324551"/>
                    <a:pt x="0" y="315768"/>
                  </a:cubicBezTo>
                  <a:lnTo>
                    <a:pt x="0" y="33116"/>
                  </a:lnTo>
                  <a:cubicBezTo>
                    <a:pt x="0" y="24333"/>
                    <a:pt x="3489" y="15910"/>
                    <a:pt x="9699" y="9699"/>
                  </a:cubicBezTo>
                  <a:cubicBezTo>
                    <a:pt x="15910" y="3489"/>
                    <a:pt x="24333" y="0"/>
                    <a:pt x="33116" y="0"/>
                  </a:cubicBezTo>
                  <a:close/>
                </a:path>
              </a:pathLst>
            </a:custGeom>
            <a:solidFill>
              <a:srgbClr val="4AAD9A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47625"/>
              <a:ext cx="2423492" cy="301259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600" b="1" spc="109" dirty="0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To be very similar to a human in appearance, actions, </a:t>
              </a:r>
              <a:r>
                <a:rPr lang="en-US" sz="2600" b="1" spc="109" dirty="0" err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etc</a:t>
              </a:r>
              <a:endParaRPr lang="en-US" sz="2600" b="1" spc="109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242121" y="522740"/>
            <a:ext cx="1278656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dirty="0">
                <a:solidFill>
                  <a:srgbClr val="1A1A1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Task: Read and match the vocabulary with the correct meaning  </a:t>
            </a:r>
            <a:endParaRPr lang="en-US" sz="3400" b="1" dirty="0">
              <a:solidFill>
                <a:srgbClr val="1A1A1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5902518" y="4298768"/>
            <a:ext cx="2602188" cy="5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45" name="AutoShape 45"/>
          <p:cNvSpPr/>
          <p:nvPr/>
        </p:nvSpPr>
        <p:spPr>
          <a:xfrm>
            <a:off x="5902518" y="5887411"/>
            <a:ext cx="2602188" cy="30508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46" name="AutoShape 46"/>
          <p:cNvSpPr/>
          <p:nvPr/>
        </p:nvSpPr>
        <p:spPr>
          <a:xfrm flipV="1">
            <a:off x="5972944" y="2667885"/>
            <a:ext cx="2531762" cy="48891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47" name="AutoShape 47"/>
          <p:cNvSpPr/>
          <p:nvPr/>
        </p:nvSpPr>
        <p:spPr>
          <a:xfrm flipV="1">
            <a:off x="5902518" y="7867946"/>
            <a:ext cx="2602188" cy="139035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9379" y="2359878"/>
            <a:ext cx="15955971" cy="5289549"/>
            <a:chOff x="0" y="0"/>
            <a:chExt cx="2791520" cy="92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925414"/>
            </a:xfrm>
            <a:custGeom>
              <a:avLst/>
              <a:gdLst/>
              <a:ahLst/>
              <a:cxnLst/>
              <a:rect l="l" t="t" r="r" b="b"/>
              <a:pathLst>
                <a:path w="2791520" h="925414">
                  <a:moveTo>
                    <a:pt x="2791520" y="462707"/>
                  </a:moveTo>
                  <a:lnTo>
                    <a:pt x="2588320" y="925414"/>
                  </a:lnTo>
                  <a:lnTo>
                    <a:pt x="203200" y="925414"/>
                  </a:lnTo>
                  <a:lnTo>
                    <a:pt x="0" y="462707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462707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953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8474" y="3195850"/>
            <a:ext cx="9330500" cy="3923069"/>
            <a:chOff x="0" y="0"/>
            <a:chExt cx="3009342" cy="1265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342" cy="1265297"/>
            </a:xfrm>
            <a:custGeom>
              <a:avLst/>
              <a:gdLst/>
              <a:ahLst/>
              <a:cxnLst/>
              <a:rect l="l" t="t" r="r" b="b"/>
              <a:pathLst>
                <a:path w="3009342" h="1265297">
                  <a:moveTo>
                    <a:pt x="3009342" y="632649"/>
                  </a:moveTo>
                  <a:lnTo>
                    <a:pt x="2806142" y="1265297"/>
                  </a:lnTo>
                  <a:lnTo>
                    <a:pt x="203200" y="1265297"/>
                  </a:lnTo>
                  <a:lnTo>
                    <a:pt x="0" y="632649"/>
                  </a:lnTo>
                  <a:lnTo>
                    <a:pt x="203200" y="0"/>
                  </a:lnTo>
                  <a:lnTo>
                    <a:pt x="2806142" y="0"/>
                  </a:lnTo>
                  <a:lnTo>
                    <a:pt x="3009342" y="63264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780742" cy="1293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07464" y="-1584031"/>
            <a:ext cx="6080536" cy="5225461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88040" y="6359526"/>
            <a:ext cx="6274924" cy="5225461"/>
            <a:chOff x="0" y="0"/>
            <a:chExt cx="838784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8784" cy="698500"/>
            </a:xfrm>
            <a:custGeom>
              <a:avLst/>
              <a:gdLst/>
              <a:ahLst/>
              <a:cxnLst/>
              <a:rect l="l" t="t" r="r" b="b"/>
              <a:pathLst>
                <a:path w="838784" h="698500">
                  <a:moveTo>
                    <a:pt x="838784" y="349250"/>
                  </a:moveTo>
                  <a:lnTo>
                    <a:pt x="63558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35584" y="0"/>
                  </a:lnTo>
                  <a:lnTo>
                    <a:pt x="838784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610184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891346" y="-1224207"/>
            <a:ext cx="6087287" cy="5271316"/>
            <a:chOff x="0" y="0"/>
            <a:chExt cx="4282440" cy="3708400"/>
          </a:xfrm>
          <a:blipFill>
            <a:blip r:embed="rId2"/>
            <a:stretch>
              <a:fillRect l="-26803" r="-26803"/>
            </a:stretch>
          </a:blip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  <a:blipFill>
            <a:blip r:embed="rId3"/>
            <a:stretch>
              <a:fillRect l="-26803" r="-26803"/>
            </a:stretch>
          </a:blip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TextBox 19"/>
          <p:cNvSpPr txBox="1"/>
          <p:nvPr/>
        </p:nvSpPr>
        <p:spPr>
          <a:xfrm>
            <a:off x="3163938" y="4308474"/>
            <a:ext cx="11399571" cy="205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0"/>
              </a:lnSpc>
            </a:pPr>
            <a:r>
              <a:rPr lang="en-US" sz="16000" dirty="0">
                <a:latin typeface="Chau Philomene"/>
                <a:ea typeface="Chau Philomene"/>
                <a:cs typeface="Chau Philomene"/>
                <a:sym typeface="Chau Philomene"/>
              </a:rPr>
              <a:t>ACTIVITIES</a:t>
            </a:r>
            <a:endParaRPr lang="en-US" sz="16000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44227" y="0"/>
            <a:ext cx="24322146" cy="10450922"/>
            <a:chOff x="0" y="0"/>
            <a:chExt cx="32429528" cy="13934563"/>
          </a:xfrm>
        </p:grpSpPr>
        <p:grpSp>
          <p:nvGrpSpPr>
            <p:cNvPr id="4" name="Group 4"/>
            <p:cNvGrpSpPr/>
            <p:nvPr/>
          </p:nvGrpSpPr>
          <p:grpSpPr>
            <a:xfrm>
              <a:off x="4053691" y="0"/>
              <a:ext cx="8107382" cy="6967281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6967281"/>
              <a:ext cx="8107382" cy="6967281"/>
              <a:chOff x="0" y="0"/>
              <a:chExt cx="812800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107382" y="6967281"/>
              <a:ext cx="8107382" cy="6967281"/>
              <a:chOff x="0" y="0"/>
              <a:chExt cx="812800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214764" y="6967281"/>
              <a:ext cx="8107382" cy="6967281"/>
              <a:chOff x="0" y="0"/>
              <a:chExt cx="812800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4322146" y="6967281"/>
              <a:ext cx="8107382" cy="6967281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61073" y="0"/>
              <a:ext cx="8107382" cy="6967281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0268455" y="0"/>
              <a:ext cx="8107382" cy="6967281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967105" y="1672590"/>
            <a:ext cx="15990570" cy="5598795"/>
            <a:chOff x="0" y="0"/>
            <a:chExt cx="3960080" cy="10132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960080" cy="1013299"/>
            </a:xfrm>
            <a:custGeom>
              <a:avLst/>
              <a:gdLst/>
              <a:ahLst/>
              <a:cxnLst/>
              <a:rect l="l" t="t" r="r" b="b"/>
              <a:pathLst>
                <a:path w="3960080" h="1013299">
                  <a:moveTo>
                    <a:pt x="3960080" y="506650"/>
                  </a:moveTo>
                  <a:lnTo>
                    <a:pt x="3756880" y="1013299"/>
                  </a:lnTo>
                  <a:lnTo>
                    <a:pt x="203200" y="1013299"/>
                  </a:lnTo>
                  <a:lnTo>
                    <a:pt x="0" y="506650"/>
                  </a:lnTo>
                  <a:lnTo>
                    <a:pt x="203200" y="0"/>
                  </a:lnTo>
                  <a:lnTo>
                    <a:pt x="3756880" y="0"/>
                  </a:lnTo>
                  <a:lnTo>
                    <a:pt x="3960080" y="5066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3731480" cy="1041874"/>
            </a:xfrm>
            <a:prstGeom prst="rect">
              <a:avLst/>
            </a:prstGeom>
          </p:spPr>
          <p:txBody>
            <a:bodyPr lIns="43431" tIns="43431" rIns="43431" bIns="4343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00200" y="2476500"/>
            <a:ext cx="14690090" cy="3919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95"/>
              </a:lnSpc>
            </a:pPr>
            <a:r>
              <a:rPr lang="en-US" sz="6600" u="sng" dirty="0">
                <a:latin typeface="Chau Philomene"/>
                <a:ea typeface="Chau Philomene"/>
                <a:cs typeface="Chau Philomene"/>
                <a:sym typeface="Chau Philomene"/>
              </a:rPr>
              <a:t>ACT 1: </a:t>
            </a:r>
            <a:r>
              <a:rPr lang="en-US" sz="5365" dirty="0">
                <a:latin typeface="Chau Philomene"/>
                <a:ea typeface="Chau Philomene"/>
                <a:cs typeface="Chau Philomene"/>
                <a:sym typeface="Chau Philomene"/>
              </a:rPr>
              <a:t>WORK IN PAIRS. DECIDE WHETHER THE FOLLOWING IDEAS (A-D) ARE ADVANTAGES (+) OR DISADVANTAGES (-) OF HOME ROBOTS. THEN COMPLETE THE NOTES USING THE SENTENCES (A-D) IN THE BOX</a:t>
            </a:r>
            <a:endParaRPr lang="en-US" sz="5365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44227" y="0"/>
            <a:ext cx="24322146" cy="10450922"/>
            <a:chOff x="0" y="0"/>
            <a:chExt cx="32429528" cy="13934563"/>
          </a:xfrm>
        </p:grpSpPr>
        <p:grpSp>
          <p:nvGrpSpPr>
            <p:cNvPr id="4" name="Group 4"/>
            <p:cNvGrpSpPr/>
            <p:nvPr/>
          </p:nvGrpSpPr>
          <p:grpSpPr>
            <a:xfrm>
              <a:off x="4053691" y="0"/>
              <a:ext cx="8107382" cy="6967281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6967281"/>
              <a:ext cx="8107382" cy="6967281"/>
              <a:chOff x="0" y="0"/>
              <a:chExt cx="812800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107382" y="6967281"/>
              <a:ext cx="8107382" cy="6967281"/>
              <a:chOff x="0" y="0"/>
              <a:chExt cx="812800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214764" y="6967281"/>
              <a:ext cx="8107382" cy="6967281"/>
              <a:chOff x="0" y="0"/>
              <a:chExt cx="812800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4322146" y="6967281"/>
              <a:ext cx="8107382" cy="6967281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61073" y="0"/>
              <a:ext cx="8107382" cy="6967281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0268455" y="0"/>
              <a:ext cx="8107382" cy="6967281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0" y="0"/>
          <a:ext cx="16903207" cy="10115552"/>
        </p:xfrm>
        <a:graphic>
          <a:graphicData uri="http://schemas.openxmlformats.org/drawingml/2006/table">
            <a:tbl>
              <a:tblPr/>
              <a:tblGrid>
                <a:gridCol w="3253535"/>
                <a:gridCol w="13649672"/>
              </a:tblGrid>
              <a:tr h="1587128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Advantages/</a:t>
                      </a:r>
                      <a:endParaRPr lang="en-US" sz="1100"/>
                    </a:p>
                    <a:p>
                      <a:pPr algn="ctr">
                        <a:lnSpc>
                          <a:spcPts val="4340"/>
                        </a:lnSpc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Disadvantages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Ideas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132106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People will have more time for leisure activities and family bonding.</a:t>
                      </a:r>
                      <a:endParaRPr lang="en-US" sz="110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can do repetitive and boring jobs.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(1)__________________________________________</a:t>
                      </a: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132106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Humans can become dependent on AI technology.</a:t>
                      </a:r>
                      <a:endParaRPr lang="en-US" sz="110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(2)___________________________________</a:t>
                      </a:r>
                      <a:endParaRPr lang="en-US" sz="3100">
                        <a:solidFill>
                          <a:srgbClr val="000000"/>
                        </a:solidFill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become lazy.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132106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are expensive to develop and maintain.</a:t>
                      </a:r>
                      <a:endParaRPr lang="en-US" sz="110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need expensive spare parts.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(3)________________________________</a:t>
                      </a:r>
                      <a:endParaRPr lang="en-US" sz="3100">
                        <a:solidFill>
                          <a:srgbClr val="000000"/>
                        </a:solidFill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132106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answer questions about many topics.</a:t>
                      </a:r>
                      <a:endParaRPr lang="en-US" sz="110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(4)______________________________________</a:t>
                      </a:r>
                      <a:endParaRPr lang="en-US" sz="3100">
                        <a:solidFill>
                          <a:srgbClr val="000000"/>
                        </a:solidFill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provide information and entertainment.</a:t>
                      </a:r>
                      <a:endParaRPr lang="en-US" sz="3100" b="1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13435709" y="2437705"/>
            <a:ext cx="4852291" cy="7849295"/>
            <a:chOff x="0" y="0"/>
            <a:chExt cx="6469722" cy="10465727"/>
          </a:xfrm>
        </p:grpSpPr>
        <p:sp>
          <p:nvSpPr>
            <p:cNvPr id="27" name="Freeform 27"/>
            <p:cNvSpPr/>
            <p:nvPr/>
          </p:nvSpPr>
          <p:spPr>
            <a:xfrm rot="5400000">
              <a:off x="-1998002" y="1998002"/>
              <a:ext cx="10465727" cy="6469722"/>
            </a:xfrm>
            <a:custGeom>
              <a:avLst/>
              <a:gdLst/>
              <a:ahLst/>
              <a:cxnLst/>
              <a:rect l="l" t="t" r="r" b="b"/>
              <a:pathLst>
                <a:path w="10465727" h="6469722">
                  <a:moveTo>
                    <a:pt x="0" y="0"/>
                  </a:moveTo>
                  <a:lnTo>
                    <a:pt x="10465726" y="0"/>
                  </a:lnTo>
                  <a:lnTo>
                    <a:pt x="10465726" y="6469722"/>
                  </a:lnTo>
                  <a:lnTo>
                    <a:pt x="0" y="6469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471668" y="248113"/>
              <a:ext cx="5526385" cy="9912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A. They may lose their critical thinking skills.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B. They can work without a break and provide 24/7 service.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C. They can interact and play games with people.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D. They need to be programmed to perform each task.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44227" y="0"/>
            <a:ext cx="24322146" cy="10450922"/>
            <a:chOff x="0" y="0"/>
            <a:chExt cx="32429528" cy="13934563"/>
          </a:xfrm>
        </p:grpSpPr>
        <p:grpSp>
          <p:nvGrpSpPr>
            <p:cNvPr id="4" name="Group 4"/>
            <p:cNvGrpSpPr/>
            <p:nvPr/>
          </p:nvGrpSpPr>
          <p:grpSpPr>
            <a:xfrm>
              <a:off x="4053691" y="0"/>
              <a:ext cx="8107382" cy="6967281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6967281"/>
              <a:ext cx="8107382" cy="6967281"/>
              <a:chOff x="0" y="0"/>
              <a:chExt cx="812800" cy="698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107382" y="6967281"/>
              <a:ext cx="8107382" cy="6967281"/>
              <a:chOff x="0" y="0"/>
              <a:chExt cx="812800" cy="698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214764" y="6967281"/>
              <a:ext cx="8107382" cy="6967281"/>
              <a:chOff x="0" y="0"/>
              <a:chExt cx="812800" cy="698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4322146" y="6967281"/>
              <a:ext cx="8107382" cy="6967281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61073" y="0"/>
              <a:ext cx="8107382" cy="6967281"/>
              <a:chOff x="0" y="0"/>
              <a:chExt cx="81280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0268455" y="0"/>
              <a:ext cx="8107382" cy="6967281"/>
              <a:chOff x="0" y="0"/>
              <a:chExt cx="812800" cy="698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30400"/>
                    </a:srgbClr>
                  </a:gs>
                  <a:gs pos="50000">
                    <a:srgbClr val="1B70E1">
                      <a:alpha val="30400"/>
                    </a:srgbClr>
                  </a:gs>
                  <a:gs pos="100000">
                    <a:srgbClr val="1B70E1">
                      <a:alpha val="304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0" y="11522"/>
          <a:ext cx="16846686" cy="10439402"/>
        </p:xfrm>
        <a:graphic>
          <a:graphicData uri="http://schemas.openxmlformats.org/drawingml/2006/table">
            <a:tbl>
              <a:tblPr/>
              <a:tblGrid>
                <a:gridCol w="3423511"/>
                <a:gridCol w="13423175"/>
              </a:tblGrid>
              <a:tr h="1586942"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Advantages/</a:t>
                      </a:r>
                      <a:endParaRPr lang="en-US" sz="1100" dirty="0"/>
                    </a:p>
                    <a:p>
                      <a:pPr algn="ctr">
                        <a:lnSpc>
                          <a:spcPts val="4340"/>
                        </a:lnSpc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Disadvantages</a:t>
                      </a:r>
                      <a:endParaRPr lang="en-US" sz="31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Ideas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217895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People will have more time for leisure activities and family bonding.</a:t>
                      </a:r>
                      <a:endParaRPr lang="en-US" sz="1100" dirty="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can do repetitive and boring jobs.</a:t>
                      </a:r>
                      <a:endParaRPr lang="en-US" sz="31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755650" lvl="1" indent="-377825" algn="l">
                        <a:lnSpc>
                          <a:spcPts val="4900"/>
                        </a:lnSpc>
                        <a:buFont typeface="Arial" panose="020B0604020202020204"/>
                        <a:buChar char="•"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(1) </a:t>
                      </a:r>
                      <a:endParaRPr lang="en-US" sz="3500" b="1" dirty="0">
                        <a:solidFill>
                          <a:srgbClr val="E20B18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208335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Humans can become dependent on AI technology.</a:t>
                      </a:r>
                      <a:endParaRPr lang="en-US" sz="1100" dirty="0"/>
                    </a:p>
                    <a:p>
                      <a:pPr marL="755650" lvl="1" indent="-377825" algn="l">
                        <a:lnSpc>
                          <a:spcPts val="4900"/>
                        </a:lnSpc>
                        <a:buFont typeface="Arial" panose="020B0604020202020204"/>
                        <a:buChar char="•"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(2) </a:t>
                      </a:r>
                      <a:r>
                        <a:rPr lang="en-US" sz="3500" b="1" dirty="0">
                          <a:solidFill>
                            <a:srgbClr val="E20B18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  </a:t>
                      </a:r>
                      <a:endParaRPr lang="en-US" sz="3500" b="1" dirty="0">
                        <a:solidFill>
                          <a:srgbClr val="E20B18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become lazy.</a:t>
                      </a:r>
                      <a:endParaRPr lang="en-US" sz="31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217895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are expensive to develop and maintain.</a:t>
                      </a:r>
                      <a:endParaRPr lang="en-US" sz="1100" dirty="0"/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Robots need expensive spare parts.</a:t>
                      </a:r>
                      <a:endParaRPr lang="en-US" sz="31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755650" lvl="1" indent="-377825" algn="l">
                        <a:lnSpc>
                          <a:spcPts val="4900"/>
                        </a:lnSpc>
                        <a:buFont typeface="Arial" panose="020B0604020202020204"/>
                        <a:buChar char="•"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(3)   </a:t>
                      </a:r>
                      <a:endParaRPr lang="en-US" sz="3500" b="1" dirty="0">
                        <a:solidFill>
                          <a:srgbClr val="E20B18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  <a:tr h="2208335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answer questions about many topics.</a:t>
                      </a:r>
                      <a:endParaRPr lang="en-US" sz="1100" dirty="0"/>
                    </a:p>
                    <a:p>
                      <a:pPr marL="755650" lvl="1" indent="-377825" algn="l">
                        <a:lnSpc>
                          <a:spcPts val="4900"/>
                        </a:lnSpc>
                        <a:buFont typeface="Arial" panose="020B0604020202020204"/>
                        <a:buChar char="•"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(4)   </a:t>
                      </a:r>
                      <a:r>
                        <a:rPr lang="en-US" sz="3500" b="1" dirty="0">
                          <a:solidFill>
                            <a:srgbClr val="E20B18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 </a:t>
                      </a:r>
                      <a:endParaRPr lang="en-US" sz="3500" b="1" dirty="0">
                        <a:solidFill>
                          <a:srgbClr val="E20B18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  <a:p>
                      <a:pPr marL="669290" lvl="1" indent="-334645" algn="l">
                        <a:lnSpc>
                          <a:spcPts val="4340"/>
                        </a:lnSpc>
                        <a:buFont typeface="Arial" panose="020B0604020202020204"/>
                        <a:buChar char="•"/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They can provide information and entertainment.</a:t>
                      </a:r>
                      <a:endParaRPr lang="en-US" sz="3100" b="1" dirty="0">
                        <a:solidFill>
                          <a:srgbClr val="000000"/>
                        </a:solidFill>
                        <a:latin typeface="Clear Sans Bold"/>
                        <a:ea typeface="Clear Sans Bold"/>
                        <a:cs typeface="Clear Sans Bold"/>
                        <a:sym typeface="Clear Sans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B1D3F5">
                            <a:alpha val="100000"/>
                          </a:srgbClr>
                        </a:gs>
                        <a:gs pos="100000">
                          <a:srgbClr val="9CF4F8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13435709" y="2437705"/>
            <a:ext cx="4852291" cy="7849295"/>
            <a:chOff x="0" y="0"/>
            <a:chExt cx="6469722" cy="10465727"/>
          </a:xfrm>
        </p:grpSpPr>
        <p:sp>
          <p:nvSpPr>
            <p:cNvPr id="27" name="Freeform 27"/>
            <p:cNvSpPr/>
            <p:nvPr/>
          </p:nvSpPr>
          <p:spPr>
            <a:xfrm rot="5400000">
              <a:off x="-1998002" y="1998002"/>
              <a:ext cx="10465727" cy="6469722"/>
            </a:xfrm>
            <a:custGeom>
              <a:avLst/>
              <a:gdLst/>
              <a:ahLst/>
              <a:cxnLst/>
              <a:rect l="l" t="t" r="r" b="b"/>
              <a:pathLst>
                <a:path w="10465727" h="6469722">
                  <a:moveTo>
                    <a:pt x="0" y="0"/>
                  </a:moveTo>
                  <a:lnTo>
                    <a:pt x="10465726" y="0"/>
                  </a:lnTo>
                  <a:lnTo>
                    <a:pt x="10465726" y="6469722"/>
                  </a:lnTo>
                  <a:lnTo>
                    <a:pt x="0" y="6469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471668" y="248113"/>
              <a:ext cx="5526385" cy="9912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A. They may lose their critical thinking skills.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B. They can work without a break and provide 24/7 service.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C. They can interact and play games with people.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D. They need to be programmed to perform each task.</a:t>
              </a:r>
              <a:endPara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386651" y="195101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+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86651" y="8734613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+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96592" y="4136724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-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6592" y="6348224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-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22562" y="2920506"/>
            <a:ext cx="148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lear Sans" charset="0"/>
                <a:cs typeface="Clear Sans" charset="0"/>
              </a:rPr>
              <a:t>B</a:t>
            </a:r>
            <a:endParaRPr lang="vi-VN" sz="4000" b="1" dirty="0">
              <a:solidFill>
                <a:srgbClr val="FF0000"/>
              </a:solidFill>
              <a:latin typeface="Clear Sans" charset="0"/>
              <a:cs typeface="Clear Sans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0971" y="4599536"/>
            <a:ext cx="148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lear Sans" charset="0"/>
                <a:cs typeface="Clear Sans" charset="0"/>
              </a:rPr>
              <a:t>A</a:t>
            </a:r>
            <a:endParaRPr lang="vi-VN" sz="4000" b="1" dirty="0">
              <a:solidFill>
                <a:srgbClr val="FF0000"/>
              </a:solidFill>
              <a:latin typeface="Clear Sans" charset="0"/>
              <a:cs typeface="Clear San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5461" y="7438081"/>
            <a:ext cx="148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lear Sans" charset="0"/>
                <a:cs typeface="Clear Sans" charset="0"/>
              </a:rPr>
              <a:t>D</a:t>
            </a:r>
            <a:endParaRPr lang="vi-VN" sz="4000" b="1" dirty="0">
              <a:solidFill>
                <a:srgbClr val="FF0000"/>
              </a:solidFill>
              <a:latin typeface="Clear Sans" charset="0"/>
              <a:cs typeface="Clear Sans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5170" y="9074190"/>
            <a:ext cx="148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lear Sans" charset="0"/>
                <a:cs typeface="Clear Sans" charset="0"/>
              </a:rPr>
              <a:t>C</a:t>
            </a:r>
            <a:endParaRPr lang="vi-VN" sz="4000" b="1" dirty="0">
              <a:solidFill>
                <a:srgbClr val="FF0000"/>
              </a:solidFill>
              <a:latin typeface="Clear Sans" charset="0"/>
              <a:cs typeface="Clear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441759"/>
            <a:ext cx="8964110" cy="9403483"/>
            <a:chOff x="0" y="0"/>
            <a:chExt cx="1703740" cy="1787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3740" cy="1787248"/>
            </a:xfrm>
            <a:custGeom>
              <a:avLst/>
              <a:gdLst/>
              <a:ahLst/>
              <a:cxnLst/>
              <a:rect l="l" t="t" r="r" b="b"/>
              <a:pathLst>
                <a:path w="1703740" h="1787248">
                  <a:moveTo>
                    <a:pt x="29364" y="0"/>
                  </a:moveTo>
                  <a:lnTo>
                    <a:pt x="1674375" y="0"/>
                  </a:lnTo>
                  <a:cubicBezTo>
                    <a:pt x="1690593" y="0"/>
                    <a:pt x="1703740" y="13147"/>
                    <a:pt x="1703740" y="29364"/>
                  </a:cubicBezTo>
                  <a:lnTo>
                    <a:pt x="1703740" y="1757884"/>
                  </a:lnTo>
                  <a:cubicBezTo>
                    <a:pt x="1703740" y="1774101"/>
                    <a:pt x="1690593" y="1787248"/>
                    <a:pt x="1674375" y="1787248"/>
                  </a:cubicBezTo>
                  <a:lnTo>
                    <a:pt x="29364" y="1787248"/>
                  </a:lnTo>
                  <a:cubicBezTo>
                    <a:pt x="13147" y="1787248"/>
                    <a:pt x="0" y="1774101"/>
                    <a:pt x="0" y="1757884"/>
                  </a:cubicBezTo>
                  <a:lnTo>
                    <a:pt x="0" y="29364"/>
                  </a:lnTo>
                  <a:cubicBezTo>
                    <a:pt x="0" y="13147"/>
                    <a:pt x="13147" y="0"/>
                    <a:pt x="29364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03740" cy="1815823"/>
            </a:xfrm>
            <a:prstGeom prst="rect">
              <a:avLst/>
            </a:prstGeom>
          </p:spPr>
          <p:txBody>
            <a:bodyPr lIns="74179" tIns="74179" rIns="74179" bIns="74179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235" y="441759"/>
            <a:ext cx="8964110" cy="9403483"/>
            <a:chOff x="0" y="0"/>
            <a:chExt cx="1703740" cy="1787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3740" cy="1787248"/>
            </a:xfrm>
            <a:custGeom>
              <a:avLst/>
              <a:gdLst/>
              <a:ahLst/>
              <a:cxnLst/>
              <a:rect l="l" t="t" r="r" b="b"/>
              <a:pathLst>
                <a:path w="1703740" h="1787248">
                  <a:moveTo>
                    <a:pt x="29364" y="0"/>
                  </a:moveTo>
                  <a:lnTo>
                    <a:pt x="1674375" y="0"/>
                  </a:lnTo>
                  <a:cubicBezTo>
                    <a:pt x="1690593" y="0"/>
                    <a:pt x="1703740" y="13147"/>
                    <a:pt x="1703740" y="29364"/>
                  </a:cubicBezTo>
                  <a:lnTo>
                    <a:pt x="1703740" y="1757884"/>
                  </a:lnTo>
                  <a:cubicBezTo>
                    <a:pt x="1703740" y="1774101"/>
                    <a:pt x="1690593" y="1787248"/>
                    <a:pt x="1674375" y="1787248"/>
                  </a:cubicBezTo>
                  <a:lnTo>
                    <a:pt x="29364" y="1787248"/>
                  </a:lnTo>
                  <a:cubicBezTo>
                    <a:pt x="13147" y="1787248"/>
                    <a:pt x="0" y="1774101"/>
                    <a:pt x="0" y="1757884"/>
                  </a:cubicBezTo>
                  <a:lnTo>
                    <a:pt x="0" y="29364"/>
                  </a:lnTo>
                  <a:cubicBezTo>
                    <a:pt x="0" y="13147"/>
                    <a:pt x="13147" y="0"/>
                    <a:pt x="29364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03740" cy="1815823"/>
            </a:xfrm>
            <a:prstGeom prst="rect">
              <a:avLst/>
            </a:prstGeom>
          </p:spPr>
          <p:txBody>
            <a:bodyPr lIns="74179" tIns="74179" rIns="74179" bIns="74179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50190"/>
            <a:ext cx="6393815" cy="780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6410">
                <a:solidFill>
                  <a:srgbClr val="175286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ADVANTAGES</a:t>
            </a:r>
            <a:endParaRPr lang="en-US" sz="6410">
              <a:solidFill>
                <a:srgbClr val="175286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18115" y="250190"/>
            <a:ext cx="7567295" cy="780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6410">
                <a:solidFill>
                  <a:srgbClr val="175286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DISADVANTAGES</a:t>
            </a:r>
            <a:endParaRPr lang="en-US" sz="6410">
              <a:solidFill>
                <a:srgbClr val="175286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5295" y="952500"/>
            <a:ext cx="8693989" cy="865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1.People will have more time for leisure activities and family bonding.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55650" lvl="1" indent="-377825" algn="just">
              <a:lnSpc>
                <a:spcPts val="4900"/>
              </a:lnSpc>
              <a:buFont typeface="Arial" panose="020B0604020202020204"/>
              <a:buChar char="•"/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Robots can do repetitive and boring jobs.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55650" lvl="1" indent="-377825" algn="just">
              <a:lnSpc>
                <a:spcPts val="4900"/>
              </a:lnSpc>
              <a:buFont typeface="Arial" panose="020B0604020202020204"/>
              <a:buChar char="•"/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can work without a break and provide 24/7 service. 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--------------------------------------------------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2.They can answer questions about many topics.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55650" lvl="1" indent="-377825" algn="just">
              <a:lnSpc>
                <a:spcPts val="4900"/>
              </a:lnSpc>
              <a:buFont typeface="Arial" panose="020B0604020202020204"/>
              <a:buChar char="•"/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can interact and play games with people.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55650" lvl="1" indent="-377825" algn="just">
              <a:lnSpc>
                <a:spcPts val="4900"/>
              </a:lnSpc>
              <a:buFont typeface="Arial" panose="020B0604020202020204"/>
              <a:buChar char="•"/>
            </a:pPr>
            <a:r>
              <a:rPr lang="en-US" sz="350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can provide information and entertainment.</a:t>
            </a: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66180" y="1198554"/>
            <a:ext cx="8519750" cy="805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1.Humans can become dependent on AI technology.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14375" lvl="1" indent="-356870" algn="l">
              <a:lnSpc>
                <a:spcPts val="4630"/>
              </a:lnSpc>
              <a:buFont typeface="Arial" panose="020B0604020202020204"/>
              <a:buChar char="•"/>
            </a:pPr>
            <a:r>
              <a:rPr lang="en-US" sz="3310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may lose their critical thinking skills.</a:t>
            </a:r>
            <a:endParaRPr lang="en-US" sz="3310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04850" lvl="1" indent="-352425" algn="l">
              <a:lnSpc>
                <a:spcPts val="4570"/>
              </a:lnSpc>
              <a:buFont typeface="Arial" panose="020B0604020202020204"/>
              <a:buChar char="•"/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can become lazy.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570"/>
              </a:lnSpc>
            </a:pP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570"/>
              </a:lnSpc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-----------------------------------------------------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570"/>
              </a:lnSpc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2.Robots are expensive to develop and maintain.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570"/>
              </a:lnSpc>
            </a:pP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04850" lvl="1" indent="-352425" algn="l">
              <a:lnSpc>
                <a:spcPts val="4570"/>
              </a:lnSpc>
              <a:buFont typeface="Arial" panose="020B0604020202020204"/>
              <a:buChar char="•"/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Robots need expensive spare parts.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570"/>
              </a:lnSpc>
            </a:pP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704850" lvl="1" indent="-352425" algn="l">
              <a:lnSpc>
                <a:spcPts val="4570"/>
              </a:lnSpc>
              <a:buFont typeface="Arial" panose="020B0604020202020204"/>
              <a:buChar char="•"/>
            </a:pPr>
            <a:r>
              <a:rPr lang="en-US" sz="3265" b="1">
                <a:solidFill>
                  <a:srgbClr val="12121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need to be programmed to perform each task.</a:t>
            </a:r>
            <a:endParaRPr lang="en-US" sz="3265" b="1">
              <a:solidFill>
                <a:srgbClr val="12121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66518" y="4473204"/>
            <a:ext cx="9491350" cy="8156629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2000"/>
                  </a:srgbClr>
                </a:gs>
                <a:gs pos="100000">
                  <a:srgbClr val="9CF4F8">
                    <a:alpha val="42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6127" y="-114000"/>
            <a:ext cx="17535746" cy="2683210"/>
            <a:chOff x="0" y="-569379"/>
            <a:chExt cx="23380995" cy="35776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569379"/>
              <a:ext cx="23380995" cy="3008625"/>
              <a:chOff x="0" y="-280554"/>
              <a:chExt cx="11520677" cy="148246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0677" cy="1201906"/>
              </a:xfrm>
              <a:custGeom>
                <a:avLst/>
                <a:gdLst/>
                <a:ahLst/>
                <a:cxnLst/>
                <a:rect l="l" t="t" r="r" b="b"/>
                <a:pathLst>
                  <a:path w="11520677" h="1201906">
                    <a:moveTo>
                      <a:pt x="11520677" y="600953"/>
                    </a:moveTo>
                    <a:lnTo>
                      <a:pt x="11317477" y="1201906"/>
                    </a:lnTo>
                    <a:lnTo>
                      <a:pt x="203200" y="1201906"/>
                    </a:lnTo>
                    <a:lnTo>
                      <a:pt x="0" y="600953"/>
                    </a:lnTo>
                    <a:lnTo>
                      <a:pt x="203200" y="0"/>
                    </a:lnTo>
                    <a:lnTo>
                      <a:pt x="11317477" y="0"/>
                    </a:lnTo>
                    <a:lnTo>
                      <a:pt x="11520677" y="60095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B70E1">
                      <a:alpha val="85000"/>
                    </a:srgbClr>
                  </a:gs>
                  <a:gs pos="100000">
                    <a:srgbClr val="9CF4F8">
                      <a:alpha val="850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03453" y="-280554"/>
                <a:ext cx="11292077" cy="1230481"/>
              </a:xfrm>
              <a:prstGeom prst="rect">
                <a:avLst/>
              </a:prstGeom>
            </p:spPr>
            <p:txBody>
              <a:bodyPr lIns="43431" tIns="43431" rIns="43431" bIns="43431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4586" y="242810"/>
              <a:ext cx="22744521" cy="2765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0"/>
                </a:lnSpc>
              </a:pPr>
              <a:r>
                <a:rPr lang="en-US" sz="4200">
                  <a:solidFill>
                    <a:srgbClr val="000000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ACT 2: WRITE AN ESSAY (180-200 WORDS) ABOUT THE ADVANTAGES AND DISADVANTAGES OF HOME ROBOTS, USING THE IDEAS IN 1 AND THE SUGGESTED OUTLINE BELOW.</a:t>
              </a:r>
              <a:endParaRPr lang="en-US" sz="420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endParaRPr>
            </a:p>
            <a:p>
              <a:pPr algn="ctr">
                <a:lnSpc>
                  <a:spcPts val="3990"/>
                </a:lnSpc>
              </a:pPr>
              <a:endParaRPr lang="en-US" sz="420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4804" y="2455502"/>
            <a:ext cx="16883173" cy="789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u="sng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Introduction </a:t>
            </a:r>
            <a:endParaRPr lang="en-US" sz="4000" b="1" u="sng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People are beginning to use home robots.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They have advantages and disadvantages.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_______________________________________________________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u="sng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Body</a:t>
            </a:r>
            <a:endParaRPr lang="en-US" sz="4000" b="1" u="sng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Advantages: Using home robots has several advantages.__________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Disadvantages:___________________________________________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u="sng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Conclusion </a:t>
            </a:r>
            <a:endParaRPr lang="en-US" sz="4000" b="1" u="sng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863600" lvl="1" indent="-431800" algn="l">
              <a:lnSpc>
                <a:spcPts val="5600"/>
              </a:lnSpc>
              <a:buFont typeface="Arial" panose="020B0604020202020204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Home robots may make lives easier and happier, but there are certain problems as well.</a:t>
            </a: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endParaRPr lang="en-US" sz="4000" b="1" dirty="0">
              <a:solidFill>
                <a:schemeClr val="tx2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400480" y="9289678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5" y="0"/>
                </a:lnTo>
                <a:lnTo>
                  <a:pt x="5081895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dash"/>
            <a:miter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57087" y="1269044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18198" y="2447664"/>
            <a:ext cx="8806929" cy="142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50"/>
              </a:lnSpc>
            </a:pPr>
            <a:r>
              <a:rPr lang="en-US" sz="11000" dirty="0">
                <a:latin typeface="Chau Philomene"/>
                <a:ea typeface="Chau Philomene"/>
                <a:cs typeface="Chau Philomene"/>
                <a:sym typeface="Chau Philomene"/>
              </a:rPr>
              <a:t>HOMEWORK</a:t>
            </a:r>
            <a:endParaRPr lang="en-US" sz="11000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72843" y="890250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3" y="0"/>
                </a:lnTo>
                <a:lnTo>
                  <a:pt x="4033553" y="1583169"/>
                </a:lnTo>
                <a:lnTo>
                  <a:pt x="0" y="1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6792" y="3652039"/>
            <a:ext cx="11835259" cy="328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0" lvl="1" indent="-539750" algn="l">
              <a:lnSpc>
                <a:spcPts val="8900"/>
              </a:lnSpc>
              <a:buFont typeface="Arial" panose="020B0604020202020204"/>
              <a:buChar char="•"/>
            </a:pPr>
            <a:r>
              <a:rPr lang="en-US" sz="5000" dirty="0">
                <a:solidFill>
                  <a:schemeClr val="tx2"/>
                </a:solidFill>
                <a:latin typeface="Clear Sans"/>
                <a:ea typeface="Clear Sans"/>
                <a:cs typeface="Clear Sans"/>
                <a:sym typeface="Clear Sans"/>
              </a:rPr>
              <a:t>Rewrite the essay in the notebooks</a:t>
            </a:r>
            <a:endParaRPr lang="en-US" sz="5000" dirty="0">
              <a:solidFill>
                <a:schemeClr val="tx2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1079500" lvl="1" indent="-539750" algn="l">
              <a:lnSpc>
                <a:spcPts val="8900"/>
              </a:lnSpc>
              <a:buFont typeface="Arial" panose="020B0604020202020204"/>
              <a:buChar char="•"/>
            </a:pPr>
            <a:r>
              <a:rPr lang="en-US" sz="5000" dirty="0">
                <a:solidFill>
                  <a:schemeClr val="tx2"/>
                </a:solidFill>
                <a:latin typeface="Clear Sans"/>
                <a:ea typeface="Clear Sans"/>
                <a:cs typeface="Clear Sans"/>
                <a:sym typeface="Clear Sans"/>
              </a:rPr>
              <a:t>Prepare for Lesson 7 – Communication &amp; Culture.</a:t>
            </a:r>
            <a:endParaRPr lang="en-US" sz="5000" dirty="0">
              <a:solidFill>
                <a:schemeClr val="tx2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grpSp>
        <p:nvGrpSpPr>
          <p:cNvPr id="11" name="Group 8"/>
          <p:cNvGrpSpPr>
            <a:grpSpLocks noChangeAspect="1"/>
          </p:cNvGrpSpPr>
          <p:nvPr/>
        </p:nvGrpSpPr>
        <p:grpSpPr>
          <a:xfrm>
            <a:off x="11237566" y="1617186"/>
            <a:ext cx="7050434" cy="7050434"/>
            <a:chOff x="0" y="0"/>
            <a:chExt cx="6350000" cy="6350000"/>
          </a:xfrm>
        </p:grpSpPr>
        <p:sp>
          <p:nvSpPr>
            <p:cNvPr id="12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51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0"/>
              </a:lnSpc>
            </a:pPr>
            <a:r>
              <a:rPr lang="en-US" sz="19495" dirty="0">
                <a:latin typeface="Chau Philomene"/>
                <a:ea typeface="Chau Philomene"/>
                <a:cs typeface="Chau Philomene"/>
                <a:sym typeface="Chau Philomene"/>
              </a:rPr>
              <a:t>THANK YOU</a:t>
            </a:r>
            <a:endParaRPr lang="en-US" sz="19495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73357" y="2980312"/>
            <a:ext cx="9552502" cy="8272036"/>
            <a:chOff x="0" y="0"/>
            <a:chExt cx="4282440" cy="3708400"/>
          </a:xfrm>
          <a:blipFill>
            <a:blip r:embed="rId2"/>
            <a:stretch>
              <a:fillRect l="-26803" r="-26803"/>
            </a:stretch>
          </a:blip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25289" y="940953"/>
            <a:ext cx="14237423" cy="8405094"/>
            <a:chOff x="0" y="0"/>
            <a:chExt cx="3749774" cy="2213687"/>
          </a:xfrm>
        </p:grpSpPr>
        <p:sp>
          <p:nvSpPr>
            <p:cNvPr id="4" name="Freeform 4">
              <a:hlinkClick r:id="rId2" tooltip="https://www.youtube.com/watch?v=sj1t3msy8dc"/>
            </p:cNvPr>
            <p:cNvSpPr/>
            <p:nvPr/>
          </p:nvSpPr>
          <p:spPr>
            <a:xfrm>
              <a:off x="0" y="0"/>
              <a:ext cx="3749774" cy="2213687"/>
            </a:xfrm>
            <a:custGeom>
              <a:avLst/>
              <a:gdLst/>
              <a:ahLst/>
              <a:cxnLst/>
              <a:rect l="l" t="t" r="r" b="b"/>
              <a:pathLst>
                <a:path w="3749774" h="2213687">
                  <a:moveTo>
                    <a:pt x="0" y="0"/>
                  </a:moveTo>
                  <a:lnTo>
                    <a:pt x="3749774" y="0"/>
                  </a:lnTo>
                  <a:lnTo>
                    <a:pt x="3749774" y="2213687"/>
                  </a:lnTo>
                  <a:lnTo>
                    <a:pt x="0" y="2213687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749774" cy="224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78058" y="-236519"/>
            <a:ext cx="4773761" cy="1648482"/>
            <a:chOff x="0" y="0"/>
            <a:chExt cx="6365015" cy="219797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082862" cy="2095335"/>
              <a:chOff x="0" y="0"/>
              <a:chExt cx="1355196" cy="4668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55196" cy="466818"/>
              </a:xfrm>
              <a:custGeom>
                <a:avLst/>
                <a:gdLst/>
                <a:ahLst/>
                <a:cxnLst/>
                <a:rect l="l" t="t" r="r" b="b"/>
                <a:pathLst>
                  <a:path w="1355196" h="466818">
                    <a:moveTo>
                      <a:pt x="1355196" y="233409"/>
                    </a:moveTo>
                    <a:lnTo>
                      <a:pt x="1151996" y="466818"/>
                    </a:lnTo>
                    <a:lnTo>
                      <a:pt x="203200" y="466818"/>
                    </a:lnTo>
                    <a:lnTo>
                      <a:pt x="0" y="233409"/>
                    </a:lnTo>
                    <a:lnTo>
                      <a:pt x="203200" y="0"/>
                    </a:lnTo>
                    <a:lnTo>
                      <a:pt x="1151996" y="0"/>
                    </a:lnTo>
                    <a:lnTo>
                      <a:pt x="1355196" y="23340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1D3F5">
                      <a:alpha val="100000"/>
                    </a:srgbClr>
                  </a:gs>
                  <a:gs pos="100000">
                    <a:srgbClr val="9CF4F8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14300" y="-28575"/>
                <a:ext cx="1126596" cy="495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82153" y="102641"/>
              <a:ext cx="6082862" cy="2095335"/>
              <a:chOff x="0" y="0"/>
              <a:chExt cx="1355196" cy="4668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55196" cy="466818"/>
              </a:xfrm>
              <a:custGeom>
                <a:avLst/>
                <a:gdLst/>
                <a:ahLst/>
                <a:cxnLst/>
                <a:rect l="l" t="t" r="r" b="b"/>
                <a:pathLst>
                  <a:path w="1355196" h="466818">
                    <a:moveTo>
                      <a:pt x="1355196" y="233409"/>
                    </a:moveTo>
                    <a:lnTo>
                      <a:pt x="1151996" y="466818"/>
                    </a:lnTo>
                    <a:lnTo>
                      <a:pt x="203200" y="466818"/>
                    </a:lnTo>
                    <a:lnTo>
                      <a:pt x="0" y="233409"/>
                    </a:lnTo>
                    <a:lnTo>
                      <a:pt x="203200" y="0"/>
                    </a:lnTo>
                    <a:lnTo>
                      <a:pt x="1151996" y="0"/>
                    </a:lnTo>
                    <a:lnTo>
                      <a:pt x="1355196" y="23340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14300" y="-28575"/>
                <a:ext cx="1126596" cy="495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499799" y="243685"/>
            <a:ext cx="2201134" cy="84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5"/>
              </a:lnSpc>
            </a:pPr>
            <a:r>
              <a:rPr lang="en-US" sz="6535">
                <a:solidFill>
                  <a:srgbClr val="1A1A1A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VIDEO</a:t>
            </a:r>
            <a:endParaRPr lang="en-US" sz="6535">
              <a:solidFill>
                <a:srgbClr val="1A1A1A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00374" y="9428518"/>
            <a:ext cx="1348725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dirty="0">
                <a:solidFill>
                  <a:srgbClr val="1A1A1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What are some cool things you think a home robot could do?</a:t>
            </a:r>
            <a:endParaRPr lang="en-US" sz="3800" b="1" dirty="0">
              <a:solidFill>
                <a:srgbClr val="1A1A1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pic>
        <p:nvPicPr>
          <p:cNvPr id="16" name="Introducing Amazon Astro – Household Robot for Home Monitoring, with Alexa - amazon (360p, h264, youtube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374" y="1383544"/>
            <a:ext cx="13487251" cy="6960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67042" y="-224755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33285" y="229234"/>
            <a:ext cx="16150985" cy="1267098"/>
            <a:chOff x="0" y="0"/>
            <a:chExt cx="2942660" cy="2308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2660" cy="230861"/>
            </a:xfrm>
            <a:custGeom>
              <a:avLst/>
              <a:gdLst/>
              <a:ahLst/>
              <a:cxnLst/>
              <a:rect l="l" t="t" r="r" b="b"/>
              <a:pathLst>
                <a:path w="2942660" h="230861">
                  <a:moveTo>
                    <a:pt x="2942660" y="115431"/>
                  </a:moveTo>
                  <a:lnTo>
                    <a:pt x="2739460" y="230861"/>
                  </a:lnTo>
                  <a:lnTo>
                    <a:pt x="203200" y="230861"/>
                  </a:lnTo>
                  <a:lnTo>
                    <a:pt x="0" y="115431"/>
                  </a:lnTo>
                  <a:lnTo>
                    <a:pt x="203200" y="0"/>
                  </a:lnTo>
                  <a:lnTo>
                    <a:pt x="2739460" y="0"/>
                  </a:lnTo>
                  <a:lnTo>
                    <a:pt x="2942660" y="115431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28575"/>
              <a:ext cx="2714060" cy="259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 rot="2122617">
            <a:off x="8342726" y="3050272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0"/>
                </a:lnTo>
                <a:lnTo>
                  <a:pt x="0" y="130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49000" y="4546360"/>
            <a:ext cx="5786268" cy="10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5"/>
              </a:lnSpc>
            </a:pPr>
            <a:r>
              <a:rPr lang="en-US" sz="7700" spc="169">
                <a:solidFill>
                  <a:srgbClr val="000000"/>
                </a:solidFill>
                <a:latin typeface="Krabuler" panose="00000500000000000000"/>
                <a:ea typeface="Krabuler" panose="00000500000000000000"/>
                <a:cs typeface="Krabuler" panose="00000500000000000000"/>
                <a:sym typeface="Krabuler" panose="00000500000000000000"/>
              </a:rPr>
              <a:t>Home</a:t>
            </a:r>
            <a:endParaRPr lang="en-US" sz="7700" spc="169">
              <a:solidFill>
                <a:srgbClr val="000000"/>
              </a:solidFill>
              <a:latin typeface="Krabuler" panose="00000500000000000000"/>
              <a:ea typeface="Krabuler" panose="00000500000000000000"/>
              <a:cs typeface="Krabuler" panose="00000500000000000000"/>
              <a:sym typeface="Krabuler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34839" y="5399039"/>
            <a:ext cx="4868434" cy="1752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70"/>
              </a:lnSpc>
            </a:pPr>
            <a:r>
              <a:rPr lang="en-US" sz="13305" spc="292">
                <a:solidFill>
                  <a:srgbClr val="000000"/>
                </a:solidFill>
                <a:latin typeface="Krabuler" panose="00000500000000000000"/>
                <a:ea typeface="Krabuler" panose="00000500000000000000"/>
                <a:cs typeface="Krabuler" panose="00000500000000000000"/>
                <a:sym typeface="Krabuler" panose="00000500000000000000"/>
              </a:rPr>
              <a:t>ROBOT</a:t>
            </a:r>
            <a:endParaRPr lang="en-US" sz="13305" spc="292">
              <a:solidFill>
                <a:srgbClr val="000000"/>
              </a:solidFill>
              <a:latin typeface="Krabuler" panose="00000500000000000000"/>
              <a:ea typeface="Krabuler" panose="00000500000000000000"/>
              <a:cs typeface="Krabuler" panose="00000500000000000000"/>
              <a:sym typeface="Krabuler" panose="0000050000000000000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380747" y="1766658"/>
            <a:ext cx="4477644" cy="1194175"/>
            <a:chOff x="0" y="0"/>
            <a:chExt cx="1289376" cy="343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9376" cy="343873"/>
            </a:xfrm>
            <a:custGeom>
              <a:avLst/>
              <a:gdLst/>
              <a:ahLst/>
              <a:cxnLst/>
              <a:rect l="l" t="t" r="r" b="b"/>
              <a:pathLst>
                <a:path w="1289376" h="343873">
                  <a:moveTo>
                    <a:pt x="62245" y="0"/>
                  </a:moveTo>
                  <a:lnTo>
                    <a:pt x="1227131" y="0"/>
                  </a:lnTo>
                  <a:cubicBezTo>
                    <a:pt x="1261508" y="0"/>
                    <a:pt x="1289376" y="27868"/>
                    <a:pt x="1289376" y="62245"/>
                  </a:cubicBezTo>
                  <a:lnTo>
                    <a:pt x="1289376" y="281628"/>
                  </a:lnTo>
                  <a:cubicBezTo>
                    <a:pt x="1289376" y="316005"/>
                    <a:pt x="1261508" y="343873"/>
                    <a:pt x="1227131" y="343873"/>
                  </a:cubicBezTo>
                  <a:lnTo>
                    <a:pt x="62245" y="343873"/>
                  </a:lnTo>
                  <a:cubicBezTo>
                    <a:pt x="27868" y="343873"/>
                    <a:pt x="0" y="316005"/>
                    <a:pt x="0" y="281628"/>
                  </a:cubicBezTo>
                  <a:lnTo>
                    <a:pt x="0" y="62245"/>
                  </a:lnTo>
                  <a:cubicBezTo>
                    <a:pt x="0" y="27868"/>
                    <a:pt x="27868" y="0"/>
                    <a:pt x="62245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289376" cy="31529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9108" y="4189091"/>
            <a:ext cx="4640676" cy="1292961"/>
            <a:chOff x="0" y="0"/>
            <a:chExt cx="1336322" cy="372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6322" cy="372319"/>
            </a:xfrm>
            <a:custGeom>
              <a:avLst/>
              <a:gdLst/>
              <a:ahLst/>
              <a:cxnLst/>
              <a:rect l="l" t="t" r="r" b="b"/>
              <a:pathLst>
                <a:path w="1336322" h="372319">
                  <a:moveTo>
                    <a:pt x="60058" y="0"/>
                  </a:moveTo>
                  <a:lnTo>
                    <a:pt x="1276264" y="0"/>
                  </a:lnTo>
                  <a:cubicBezTo>
                    <a:pt x="1292193" y="0"/>
                    <a:pt x="1307469" y="6328"/>
                    <a:pt x="1318732" y="17591"/>
                  </a:cubicBezTo>
                  <a:cubicBezTo>
                    <a:pt x="1329995" y="28854"/>
                    <a:pt x="1336322" y="44130"/>
                    <a:pt x="1336322" y="60058"/>
                  </a:cubicBezTo>
                  <a:lnTo>
                    <a:pt x="1336322" y="312261"/>
                  </a:lnTo>
                  <a:cubicBezTo>
                    <a:pt x="1336322" y="345430"/>
                    <a:pt x="1309433" y="372319"/>
                    <a:pt x="1276264" y="372319"/>
                  </a:cubicBezTo>
                  <a:lnTo>
                    <a:pt x="60058" y="372319"/>
                  </a:lnTo>
                  <a:cubicBezTo>
                    <a:pt x="26889" y="372319"/>
                    <a:pt x="0" y="345430"/>
                    <a:pt x="0" y="312261"/>
                  </a:cubicBezTo>
                  <a:lnTo>
                    <a:pt x="0" y="60058"/>
                  </a:lnTo>
                  <a:cubicBezTo>
                    <a:pt x="0" y="26889"/>
                    <a:pt x="26889" y="0"/>
                    <a:pt x="60058" y="0"/>
                  </a:cubicBezTo>
                  <a:close/>
                </a:path>
              </a:pathLst>
            </a:custGeom>
            <a:solidFill>
              <a:srgbClr val="FBC04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336322" cy="34374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356829" y="6790292"/>
            <a:ext cx="3740501" cy="1176584"/>
            <a:chOff x="0" y="0"/>
            <a:chExt cx="1077109" cy="3388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7109" cy="338807"/>
            </a:xfrm>
            <a:custGeom>
              <a:avLst/>
              <a:gdLst/>
              <a:ahLst/>
              <a:cxnLst/>
              <a:rect l="l" t="t" r="r" b="b"/>
              <a:pathLst>
                <a:path w="1077109" h="338807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264296"/>
                  </a:lnTo>
                  <a:cubicBezTo>
                    <a:pt x="1077109" y="284058"/>
                    <a:pt x="1069259" y="303010"/>
                    <a:pt x="1055285" y="316984"/>
                  </a:cubicBezTo>
                  <a:cubicBezTo>
                    <a:pt x="1041312" y="330957"/>
                    <a:pt x="1022359" y="338807"/>
                    <a:pt x="1002598" y="338807"/>
                  </a:cubicBezTo>
                  <a:lnTo>
                    <a:pt x="74511" y="338807"/>
                  </a:lnTo>
                  <a:cubicBezTo>
                    <a:pt x="54750" y="338807"/>
                    <a:pt x="35797" y="330957"/>
                    <a:pt x="21824" y="316984"/>
                  </a:cubicBezTo>
                  <a:cubicBezTo>
                    <a:pt x="7850" y="303010"/>
                    <a:pt x="0" y="284058"/>
                    <a:pt x="0" y="264296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BC04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077109" cy="3102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35268" y="9014237"/>
            <a:ext cx="4051956" cy="1046514"/>
            <a:chOff x="0" y="0"/>
            <a:chExt cx="1166795" cy="3013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6795" cy="301352"/>
            </a:xfrm>
            <a:custGeom>
              <a:avLst/>
              <a:gdLst/>
              <a:ahLst/>
              <a:cxnLst/>
              <a:rect l="l" t="t" r="r" b="b"/>
              <a:pathLst>
                <a:path w="1166795" h="301352">
                  <a:moveTo>
                    <a:pt x="68784" y="0"/>
                  </a:moveTo>
                  <a:lnTo>
                    <a:pt x="1098011" y="0"/>
                  </a:lnTo>
                  <a:cubicBezTo>
                    <a:pt x="1135999" y="0"/>
                    <a:pt x="1166795" y="30796"/>
                    <a:pt x="1166795" y="68784"/>
                  </a:cubicBezTo>
                  <a:lnTo>
                    <a:pt x="1166795" y="232569"/>
                  </a:lnTo>
                  <a:cubicBezTo>
                    <a:pt x="1166795" y="270557"/>
                    <a:pt x="1135999" y="301352"/>
                    <a:pt x="1098011" y="301352"/>
                  </a:cubicBezTo>
                  <a:lnTo>
                    <a:pt x="68784" y="301352"/>
                  </a:lnTo>
                  <a:cubicBezTo>
                    <a:pt x="30796" y="301352"/>
                    <a:pt x="0" y="270557"/>
                    <a:pt x="0" y="232569"/>
                  </a:cubicBezTo>
                  <a:lnTo>
                    <a:pt x="0" y="68784"/>
                  </a:lnTo>
                  <a:cubicBezTo>
                    <a:pt x="0" y="30796"/>
                    <a:pt x="30796" y="0"/>
                    <a:pt x="68784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166795" cy="272777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 rot="-1643804">
            <a:off x="10705177" y="3571666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173" y="4392754"/>
            <a:ext cx="4422546" cy="93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Detecting unusual activities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67076" y="1920893"/>
            <a:ext cx="3704987" cy="93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  <a:spcBef>
                <a:spcPct val="0"/>
              </a:spcBef>
            </a:pPr>
            <a:r>
              <a:rPr lang="en-US" sz="3495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Sending alert to your phone</a:t>
            </a:r>
            <a:endParaRPr lang="en-US" sz="3495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723827" y="7036619"/>
            <a:ext cx="3847585" cy="1065191"/>
            <a:chOff x="0" y="0"/>
            <a:chExt cx="1107945" cy="30673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07945" cy="306731"/>
            </a:xfrm>
            <a:custGeom>
              <a:avLst/>
              <a:gdLst/>
              <a:ahLst/>
              <a:cxnLst/>
              <a:rect l="l" t="t" r="r" b="b"/>
              <a:pathLst>
                <a:path w="1107945" h="306731">
                  <a:moveTo>
                    <a:pt x="72437" y="0"/>
                  </a:moveTo>
                  <a:lnTo>
                    <a:pt x="1035508" y="0"/>
                  </a:lnTo>
                  <a:cubicBezTo>
                    <a:pt x="1075514" y="0"/>
                    <a:pt x="1107945" y="32431"/>
                    <a:pt x="1107945" y="72437"/>
                  </a:cubicBezTo>
                  <a:lnTo>
                    <a:pt x="1107945" y="234293"/>
                  </a:lnTo>
                  <a:cubicBezTo>
                    <a:pt x="1107945" y="274299"/>
                    <a:pt x="1075514" y="306731"/>
                    <a:pt x="1035508" y="306731"/>
                  </a:cubicBezTo>
                  <a:lnTo>
                    <a:pt x="72437" y="306731"/>
                  </a:lnTo>
                  <a:cubicBezTo>
                    <a:pt x="32431" y="306731"/>
                    <a:pt x="0" y="274299"/>
                    <a:pt x="0" y="234293"/>
                  </a:cubicBezTo>
                  <a:lnTo>
                    <a:pt x="0" y="72437"/>
                  </a:lnTo>
                  <a:cubicBezTo>
                    <a:pt x="0" y="32431"/>
                    <a:pt x="32431" y="0"/>
                    <a:pt x="72437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28575"/>
              <a:ext cx="1107945" cy="278156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09995" y="7126397"/>
            <a:ext cx="4075251" cy="9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Fur-distance control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4024800" y="4424735"/>
            <a:ext cx="3705330" cy="1006497"/>
            <a:chOff x="0" y="0"/>
            <a:chExt cx="1066981" cy="2898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66981" cy="289829"/>
            </a:xfrm>
            <a:custGeom>
              <a:avLst/>
              <a:gdLst/>
              <a:ahLst/>
              <a:cxnLst/>
              <a:rect l="l" t="t" r="r" b="b"/>
              <a:pathLst>
                <a:path w="1066981" h="289829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14611"/>
                  </a:lnTo>
                  <a:cubicBezTo>
                    <a:pt x="1066981" y="234560"/>
                    <a:pt x="1059057" y="253692"/>
                    <a:pt x="1044950" y="267799"/>
                  </a:cubicBezTo>
                  <a:cubicBezTo>
                    <a:pt x="1030844" y="281905"/>
                    <a:pt x="1011712" y="289829"/>
                    <a:pt x="991763" y="289829"/>
                  </a:cubicBezTo>
                  <a:lnTo>
                    <a:pt x="75218" y="289829"/>
                  </a:lnTo>
                  <a:cubicBezTo>
                    <a:pt x="55269" y="289829"/>
                    <a:pt x="36137" y="281905"/>
                    <a:pt x="22031" y="267799"/>
                  </a:cubicBezTo>
                  <a:cubicBezTo>
                    <a:pt x="7925" y="253692"/>
                    <a:pt x="0" y="234560"/>
                    <a:pt x="0" y="2146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28575"/>
              <a:ext cx="1066981" cy="26125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4184548" y="4713767"/>
            <a:ext cx="3327890" cy="47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Carrying items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362025" y="6884322"/>
            <a:ext cx="3730109" cy="93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Home 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monitoring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568329" y="9049745"/>
            <a:ext cx="3385834" cy="93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Calling with relatives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35" name="Freeform 35"/>
          <p:cNvSpPr/>
          <p:nvPr/>
        </p:nvSpPr>
        <p:spPr>
          <a:xfrm rot="-441594">
            <a:off x="11393536" y="5125324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36" name="Freeform 36"/>
          <p:cNvSpPr/>
          <p:nvPr/>
        </p:nvSpPr>
        <p:spPr>
          <a:xfrm rot="1431403">
            <a:off x="11181753" y="6882595"/>
            <a:ext cx="1930038" cy="537672"/>
          </a:xfrm>
          <a:custGeom>
            <a:avLst/>
            <a:gdLst/>
            <a:ahLst/>
            <a:cxnLst/>
            <a:rect l="l" t="t" r="r" b="b"/>
            <a:pathLst>
              <a:path w="1930038" h="537672">
                <a:moveTo>
                  <a:pt x="0" y="0"/>
                </a:moveTo>
                <a:lnTo>
                  <a:pt x="1930038" y="0"/>
                </a:lnTo>
                <a:lnTo>
                  <a:pt x="1930038" y="537672"/>
                </a:lnTo>
                <a:lnTo>
                  <a:pt x="0" y="53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37" name="Freeform 37"/>
          <p:cNvSpPr/>
          <p:nvPr/>
        </p:nvSpPr>
        <p:spPr>
          <a:xfrm rot="-7994774">
            <a:off x="5836743" y="3465725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38" name="Freeform 38"/>
          <p:cNvSpPr/>
          <p:nvPr/>
        </p:nvSpPr>
        <p:spPr>
          <a:xfrm rot="-9842278">
            <a:off x="4861571" y="4826430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39" name="Freeform 39"/>
          <p:cNvSpPr/>
          <p:nvPr/>
        </p:nvSpPr>
        <p:spPr>
          <a:xfrm rot="9704243">
            <a:off x="5166657" y="6675660"/>
            <a:ext cx="1897848" cy="528704"/>
          </a:xfrm>
          <a:custGeom>
            <a:avLst/>
            <a:gdLst/>
            <a:ahLst/>
            <a:cxnLst/>
            <a:rect l="l" t="t" r="r" b="b"/>
            <a:pathLst>
              <a:path w="1897848" h="528704">
                <a:moveTo>
                  <a:pt x="0" y="0"/>
                </a:moveTo>
                <a:lnTo>
                  <a:pt x="1897848" y="0"/>
                </a:lnTo>
                <a:lnTo>
                  <a:pt x="1897848" y="528704"/>
                </a:lnTo>
                <a:lnTo>
                  <a:pt x="0" y="528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40" name="Freeform 40"/>
          <p:cNvSpPr/>
          <p:nvPr/>
        </p:nvSpPr>
        <p:spPr>
          <a:xfrm rot="-8261386">
            <a:off x="8510585" y="7312355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1" y="0"/>
                </a:lnTo>
                <a:lnTo>
                  <a:pt x="1437071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2267996" y="9221809"/>
            <a:ext cx="3847585" cy="1065191"/>
            <a:chOff x="0" y="0"/>
            <a:chExt cx="1107945" cy="30673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07945" cy="306731"/>
            </a:xfrm>
            <a:custGeom>
              <a:avLst/>
              <a:gdLst/>
              <a:ahLst/>
              <a:cxnLst/>
              <a:rect l="l" t="t" r="r" b="b"/>
              <a:pathLst>
                <a:path w="1107945" h="306731">
                  <a:moveTo>
                    <a:pt x="72437" y="0"/>
                  </a:moveTo>
                  <a:lnTo>
                    <a:pt x="1035508" y="0"/>
                  </a:lnTo>
                  <a:cubicBezTo>
                    <a:pt x="1075514" y="0"/>
                    <a:pt x="1107945" y="32431"/>
                    <a:pt x="1107945" y="72437"/>
                  </a:cubicBezTo>
                  <a:lnTo>
                    <a:pt x="1107945" y="234293"/>
                  </a:lnTo>
                  <a:cubicBezTo>
                    <a:pt x="1107945" y="274299"/>
                    <a:pt x="1075514" y="306731"/>
                    <a:pt x="1035508" y="306731"/>
                  </a:cubicBezTo>
                  <a:lnTo>
                    <a:pt x="72437" y="306731"/>
                  </a:lnTo>
                  <a:cubicBezTo>
                    <a:pt x="32431" y="306731"/>
                    <a:pt x="0" y="274299"/>
                    <a:pt x="0" y="234293"/>
                  </a:cubicBezTo>
                  <a:lnTo>
                    <a:pt x="0" y="72437"/>
                  </a:lnTo>
                  <a:cubicBezTo>
                    <a:pt x="0" y="32431"/>
                    <a:pt x="32431" y="0"/>
                    <a:pt x="72437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28575"/>
              <a:ext cx="1107945" cy="278156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647620" y="9540187"/>
            <a:ext cx="3088337" cy="47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Interacting 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45" name="Freeform 45"/>
          <p:cNvSpPr/>
          <p:nvPr/>
        </p:nvSpPr>
        <p:spPr>
          <a:xfrm rot="8100000">
            <a:off x="5854352" y="8014011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sp>
        <p:nvSpPr>
          <p:cNvPr id="46" name="Freeform 46"/>
          <p:cNvSpPr/>
          <p:nvPr/>
        </p:nvSpPr>
        <p:spPr>
          <a:xfrm rot="2700000">
            <a:off x="10170800" y="7799765"/>
            <a:ext cx="2168453" cy="604089"/>
          </a:xfrm>
          <a:custGeom>
            <a:avLst/>
            <a:gdLst/>
            <a:ahLst/>
            <a:cxnLst/>
            <a:rect l="l" t="t" r="r" b="b"/>
            <a:pathLst>
              <a:path w="2168453" h="604089">
                <a:moveTo>
                  <a:pt x="0" y="0"/>
                </a:moveTo>
                <a:lnTo>
                  <a:pt x="2168453" y="0"/>
                </a:lnTo>
                <a:lnTo>
                  <a:pt x="2168453" y="604090"/>
                </a:lnTo>
                <a:lnTo>
                  <a:pt x="0" y="604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3085"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13138070" y="1895643"/>
            <a:ext cx="3959259" cy="1065191"/>
            <a:chOff x="0" y="0"/>
            <a:chExt cx="1140102" cy="30673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40102" cy="306731"/>
            </a:xfrm>
            <a:custGeom>
              <a:avLst/>
              <a:gdLst/>
              <a:ahLst/>
              <a:cxnLst/>
              <a:rect l="l" t="t" r="r" b="b"/>
              <a:pathLst>
                <a:path w="1140102" h="306731">
                  <a:moveTo>
                    <a:pt x="70394" y="0"/>
                  </a:moveTo>
                  <a:lnTo>
                    <a:pt x="1069708" y="0"/>
                  </a:lnTo>
                  <a:cubicBezTo>
                    <a:pt x="1088378" y="0"/>
                    <a:pt x="1106283" y="7417"/>
                    <a:pt x="1119484" y="20618"/>
                  </a:cubicBezTo>
                  <a:cubicBezTo>
                    <a:pt x="1132686" y="33819"/>
                    <a:pt x="1140102" y="51725"/>
                    <a:pt x="1140102" y="70394"/>
                  </a:cubicBezTo>
                  <a:lnTo>
                    <a:pt x="1140102" y="236336"/>
                  </a:lnTo>
                  <a:cubicBezTo>
                    <a:pt x="1140102" y="255006"/>
                    <a:pt x="1132686" y="272911"/>
                    <a:pt x="1119484" y="286113"/>
                  </a:cubicBezTo>
                  <a:cubicBezTo>
                    <a:pt x="1106283" y="299314"/>
                    <a:pt x="1088378" y="306731"/>
                    <a:pt x="1069708" y="306731"/>
                  </a:cubicBezTo>
                  <a:lnTo>
                    <a:pt x="70394" y="306731"/>
                  </a:lnTo>
                  <a:cubicBezTo>
                    <a:pt x="51725" y="306731"/>
                    <a:pt x="33819" y="299314"/>
                    <a:pt x="20618" y="286113"/>
                  </a:cubicBezTo>
                  <a:cubicBezTo>
                    <a:pt x="7417" y="272911"/>
                    <a:pt x="0" y="255006"/>
                    <a:pt x="0" y="236336"/>
                  </a:cubicBezTo>
                  <a:lnTo>
                    <a:pt x="0" y="70394"/>
                  </a:lnTo>
                  <a:cubicBezTo>
                    <a:pt x="0" y="51725"/>
                    <a:pt x="7417" y="33819"/>
                    <a:pt x="20618" y="20618"/>
                  </a:cubicBezTo>
                  <a:cubicBezTo>
                    <a:pt x="33819" y="7417"/>
                    <a:pt x="51725" y="0"/>
                    <a:pt x="70394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28575"/>
              <a:ext cx="1140102" cy="278156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600"/>
                </a:lnSpc>
              </a:pP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528713" y="1985421"/>
            <a:ext cx="3177974" cy="9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490" b="1" spc="146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Automatic charging</a:t>
            </a:r>
            <a:endParaRPr lang="en-US" sz="3490" b="1" spc="146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169583" y="229234"/>
            <a:ext cx="899084" cy="1028700"/>
          </a:xfrm>
          <a:custGeom>
            <a:avLst/>
            <a:gdLst/>
            <a:ahLst/>
            <a:cxnLst/>
            <a:rect l="l" t="t" r="r" b="b"/>
            <a:pathLst>
              <a:path w="899084" h="1028700">
                <a:moveTo>
                  <a:pt x="0" y="0"/>
                </a:moveTo>
                <a:lnTo>
                  <a:pt x="899084" y="0"/>
                </a:lnTo>
                <a:lnTo>
                  <a:pt x="89908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-1182033" y="328038"/>
            <a:ext cx="16317688" cy="1257646"/>
            <a:chOff x="0" y="0"/>
            <a:chExt cx="3094957" cy="23853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094957" cy="238536"/>
            </a:xfrm>
            <a:custGeom>
              <a:avLst/>
              <a:gdLst/>
              <a:ahLst/>
              <a:cxnLst/>
              <a:rect l="l" t="t" r="r" b="b"/>
              <a:pathLst>
                <a:path w="3094957" h="238536">
                  <a:moveTo>
                    <a:pt x="3094957" y="119268"/>
                  </a:moveTo>
                  <a:lnTo>
                    <a:pt x="2891757" y="238536"/>
                  </a:lnTo>
                  <a:lnTo>
                    <a:pt x="203200" y="238536"/>
                  </a:lnTo>
                  <a:lnTo>
                    <a:pt x="0" y="119268"/>
                  </a:lnTo>
                  <a:lnTo>
                    <a:pt x="203200" y="0"/>
                  </a:lnTo>
                  <a:lnTo>
                    <a:pt x="2891757" y="0"/>
                  </a:lnTo>
                  <a:lnTo>
                    <a:pt x="3094957" y="1192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114300" y="-28575"/>
              <a:ext cx="2866357" cy="26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68667" y="453477"/>
            <a:ext cx="1348725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What are some cool things you think a home robot could do?</a:t>
            </a:r>
            <a:endParaRPr lang="en-US" sz="3800" b="1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56" name="Freeform 56"/>
          <p:cNvSpPr/>
          <p:nvPr/>
        </p:nvSpPr>
        <p:spPr>
          <a:xfrm>
            <a:off x="16287224" y="7656198"/>
            <a:ext cx="4001552" cy="3556380"/>
          </a:xfrm>
          <a:custGeom>
            <a:avLst/>
            <a:gdLst/>
            <a:ahLst/>
            <a:cxnLst/>
            <a:rect l="l" t="t" r="r" b="b"/>
            <a:pathLst>
              <a:path w="4001552" h="3556380">
                <a:moveTo>
                  <a:pt x="0" y="0"/>
                </a:moveTo>
                <a:lnTo>
                  <a:pt x="4001552" y="0"/>
                </a:lnTo>
                <a:lnTo>
                  <a:pt x="4001552" y="3556379"/>
                </a:lnTo>
                <a:lnTo>
                  <a:pt x="0" y="3556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918869" y="-2505050"/>
            <a:ext cx="6733218" cy="5830663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857582" y="4281235"/>
            <a:ext cx="6406877" cy="5505910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55699" y="3821977"/>
            <a:ext cx="6406877" cy="550591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6723968"/>
            <a:ext cx="6096000" cy="3516492"/>
            <a:chOff x="0" y="0"/>
            <a:chExt cx="1865815" cy="10763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65815" cy="1076300"/>
            </a:xfrm>
            <a:custGeom>
              <a:avLst/>
              <a:gdLst/>
              <a:ahLst/>
              <a:cxnLst/>
              <a:rect l="l" t="t" r="r" b="b"/>
              <a:pathLst>
                <a:path w="1865815" h="1076300">
                  <a:moveTo>
                    <a:pt x="0" y="0"/>
                  </a:moveTo>
                  <a:lnTo>
                    <a:pt x="1865815" y="0"/>
                  </a:lnTo>
                  <a:lnTo>
                    <a:pt x="186581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2970A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86581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52752" y="8248263"/>
            <a:ext cx="658206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05"/>
              </a:lnSpc>
            </a:pPr>
            <a:r>
              <a:rPr lang="en-US" sz="7795" dirty="0">
                <a:solidFill>
                  <a:srgbClr val="FFFFFF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VOCABULARY</a:t>
            </a:r>
            <a:endParaRPr lang="en-US" sz="7795" dirty="0">
              <a:solidFill>
                <a:srgbClr val="FFFFFF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301198" y="-4906738"/>
            <a:ext cx="6479547" cy="5568361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49130" y="6723968"/>
            <a:ext cx="6096000" cy="3516492"/>
            <a:chOff x="0" y="0"/>
            <a:chExt cx="1865815" cy="1076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65815" cy="1076300"/>
            </a:xfrm>
            <a:custGeom>
              <a:avLst/>
              <a:gdLst/>
              <a:ahLst/>
              <a:cxnLst/>
              <a:rect l="l" t="t" r="r" b="b"/>
              <a:pathLst>
                <a:path w="1865815" h="1076300">
                  <a:moveTo>
                    <a:pt x="0" y="0"/>
                  </a:moveTo>
                  <a:lnTo>
                    <a:pt x="1865815" y="0"/>
                  </a:lnTo>
                  <a:lnTo>
                    <a:pt x="186581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337EC1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86581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038014" y="6723968"/>
            <a:ext cx="6249986" cy="3516492"/>
            <a:chOff x="0" y="0"/>
            <a:chExt cx="1912946" cy="1076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2946" cy="1076300"/>
            </a:xfrm>
            <a:custGeom>
              <a:avLst/>
              <a:gdLst/>
              <a:ahLst/>
              <a:cxnLst/>
              <a:rect l="l" t="t" r="r" b="b"/>
              <a:pathLst>
                <a:path w="1912946" h="1076300">
                  <a:moveTo>
                    <a:pt x="0" y="0"/>
                  </a:moveTo>
                  <a:lnTo>
                    <a:pt x="1912946" y="0"/>
                  </a:lnTo>
                  <a:lnTo>
                    <a:pt x="1912946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175286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912946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053397" y="2443305"/>
            <a:ext cx="11235598" cy="270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5"/>
              </a:lnSpc>
            </a:pPr>
            <a:r>
              <a:rPr lang="en-US" sz="17405" dirty="0">
                <a:solidFill>
                  <a:srgbClr val="FFBD59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WRITING</a:t>
            </a:r>
            <a:endParaRPr lang="en-US" sz="17405" dirty="0">
              <a:solidFill>
                <a:srgbClr val="FFBD59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60628" y="8248263"/>
            <a:ext cx="4724988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5"/>
              </a:lnSpc>
            </a:pPr>
            <a:r>
              <a:rPr lang="en-US" sz="7795" dirty="0">
                <a:solidFill>
                  <a:srgbClr val="FFFFFF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ACTIVITY 2</a:t>
            </a:r>
            <a:endParaRPr lang="en-US" sz="7795" dirty="0">
              <a:solidFill>
                <a:srgbClr val="FFFFFF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71814" y="8224340"/>
            <a:ext cx="4650632" cy="1041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405"/>
              </a:lnSpc>
            </a:pPr>
            <a:r>
              <a:rPr lang="en-US" sz="7800" dirty="0">
                <a:solidFill>
                  <a:srgbClr val="FFFFFF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ACTIVITY 1</a:t>
            </a:r>
            <a:endParaRPr lang="en-US" sz="7800" dirty="0">
              <a:solidFill>
                <a:srgbClr val="FFFFFF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grpSp>
        <p:nvGrpSpPr>
          <p:cNvPr id="30" name="Group 3"/>
          <p:cNvGrpSpPr>
            <a:grpSpLocks noChangeAspect="1"/>
          </p:cNvGrpSpPr>
          <p:nvPr/>
        </p:nvGrpSpPr>
        <p:grpSpPr>
          <a:xfrm>
            <a:off x="13913501" y="-1959252"/>
            <a:ext cx="6573360" cy="5692234"/>
            <a:chOff x="0" y="0"/>
            <a:chExt cx="4282440" cy="3708400"/>
          </a:xfrm>
        </p:grpSpPr>
        <p:sp>
          <p:nvSpPr>
            <p:cNvPr id="31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1255" r="-21255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52400" y="1866900"/>
            <a:ext cx="15756255" cy="2106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430"/>
              </a:lnSpc>
            </a:pPr>
            <a:r>
              <a:rPr lang="en-US" sz="17295" dirty="0">
                <a:latin typeface="Chau Philomene"/>
                <a:ea typeface="Chau Philomene"/>
                <a:cs typeface="Chau Philomene"/>
                <a:sym typeface="Chau Philomene"/>
              </a:rPr>
              <a:t>VOCABULARY</a:t>
            </a:r>
            <a:endParaRPr lang="en-US" sz="17295" dirty="0"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Hexagon 15"/>
          <p:cNvSpPr/>
          <p:nvPr/>
        </p:nvSpPr>
        <p:spPr>
          <a:xfrm>
            <a:off x="11644096" y="2913822"/>
            <a:ext cx="9022933" cy="7706858"/>
          </a:xfrm>
          <a:prstGeom prst="hexagon">
            <a:avLst/>
          </a:prstGeom>
          <a:blipFill>
            <a:blip r:embed="rId4"/>
            <a:stretch>
              <a:fillRect l="-26803" r="-2680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1872" y="1269044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0683" y="3563560"/>
            <a:ext cx="9683923" cy="444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0"/>
              </a:lnSpc>
            </a:pPr>
            <a:r>
              <a:rPr lang="en-US" sz="1209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A__I____A_ I_T_______C_</a:t>
            </a:r>
            <a:endParaRPr lang="en-US" sz="12095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  <a:p>
            <a:pPr algn="l">
              <a:lnSpc>
                <a:spcPts val="11490"/>
              </a:lnSpc>
            </a:pPr>
            <a:endParaRPr lang="en-US" sz="12095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38492" r="-38492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41136" y="1121808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954322"/>
            <a:ext cx="10312145" cy="422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5"/>
              </a:lnSpc>
            </a:pPr>
            <a:r>
              <a:rPr lang="en-US" sz="11100" dirty="0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ARTIFICIAL INTELLIGENCE (N)</a:t>
            </a:r>
            <a:endParaRPr lang="en-US" sz="11100" dirty="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  <a:p>
            <a:pPr algn="l">
              <a:lnSpc>
                <a:spcPts val="11490"/>
              </a:lnSpc>
            </a:pPr>
            <a:endParaRPr lang="en-US" sz="11100" dirty="0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25434" y="371153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90157" y="1820285"/>
            <a:ext cx="7050434" cy="705043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Freeform 10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38492" r="-3849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03805" y="6103868"/>
            <a:ext cx="10326262" cy="208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5"/>
              </a:lnSpc>
              <a:spcBef>
                <a:spcPct val="0"/>
              </a:spcBef>
            </a:pPr>
            <a:r>
              <a:rPr lang="en-US" sz="4000" dirty="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Computer technology that allows something to be done in a way that is similar to the way a human would do it</a:t>
            </a:r>
            <a:endParaRPr lang="en-US" sz="4000" dirty="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21633" y="5086481"/>
            <a:ext cx="6988767" cy="59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40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/ˌɑː.tɪ.fɪʃ.əl ɪnˈtel.ɪ.dʒəns/</a:t>
            </a:r>
            <a:endParaRPr lang="en-US" sz="440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pic>
        <p:nvPicPr>
          <p:cNvPr id="13" name="artificial intelligence noun - Definition pictures pronunciati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127" y="4468738"/>
            <a:ext cx="1468290" cy="146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55" b="-8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1872" y="1269044"/>
            <a:ext cx="24321792" cy="7748911"/>
            <a:chOff x="0" y="0"/>
            <a:chExt cx="2082818" cy="663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0683" y="3563560"/>
            <a:ext cx="15416451" cy="299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0"/>
              </a:lnSpc>
            </a:pPr>
            <a:r>
              <a:rPr lang="en-US" sz="12095">
                <a:solidFill>
                  <a:srgbClr val="00000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F__I__   R_____I___N</a:t>
            </a:r>
            <a:endParaRPr lang="en-US" sz="12095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  <a:p>
            <a:pPr algn="l">
              <a:lnSpc>
                <a:spcPts val="11490"/>
              </a:lnSpc>
            </a:pPr>
            <a:endParaRPr lang="en-US" sz="12095">
              <a:solidFill>
                <a:srgbClr val="000000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67439" y="1269044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2" y="0"/>
                </a:lnTo>
                <a:lnTo>
                  <a:pt x="4033552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19514" y="6148584"/>
            <a:ext cx="16058789" cy="157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5"/>
              </a:lnSpc>
              <a:spcBef>
                <a:spcPct val="0"/>
              </a:spcBef>
            </a:pPr>
            <a:r>
              <a:rPr lang="en-US" sz="4500" dirty="0">
                <a:solidFill>
                  <a:srgbClr val="2970AF"/>
                </a:solidFill>
                <a:latin typeface="Clear Sans"/>
                <a:ea typeface="Clear Sans"/>
                <a:cs typeface="Clear Sans"/>
                <a:sym typeface="Clear Sans"/>
              </a:rPr>
              <a:t>Technology that makes it possible for a computer to recognize a digital image of someone's face</a:t>
            </a:r>
            <a:endParaRPr lang="en-US" sz="4500" dirty="0">
              <a:solidFill>
                <a:srgbClr val="2970AF"/>
              </a:solidFill>
              <a:latin typeface="Clear Sans"/>
              <a:ea typeface="Clear Sans"/>
              <a:cs typeface="Clear Sans"/>
              <a:sym typeface="Clear Sans"/>
              <a:hlinkClick r:id="rId4" tooltip="https://dictionary.cambridge.org/vi/dictionary/english/fac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5684</Words>
  <Application>WPS Presentation</Application>
  <PresentationFormat>Custom</PresentationFormat>
  <Paragraphs>307</Paragraphs>
  <Slides>28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SimSun</vt:lpstr>
      <vt:lpstr>Wingdings</vt:lpstr>
      <vt:lpstr>Chau Philomene</vt:lpstr>
      <vt:lpstr>Clear Sans</vt:lpstr>
      <vt:lpstr>Clear Sans Bold</vt:lpstr>
      <vt:lpstr>Krabuler</vt:lpstr>
      <vt:lpstr>Clear Sans</vt:lpstr>
      <vt:lpstr>Chau Philomene</vt:lpstr>
      <vt:lpstr>Arimo Bold</vt:lpstr>
      <vt:lpstr>Arial</vt:lpstr>
      <vt:lpstr>Microsoft YaHei</vt:lpstr>
      <vt:lpstr>汉仪旗黑</vt:lpstr>
      <vt:lpstr>Calibri</vt:lpstr>
      <vt:lpstr>宋体-简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Simple Modern Business Proposal Presentation</dc:title>
  <dc:creator>computer</dc:creator>
  <cp:lastModifiedBy>huynhthimybinh</cp:lastModifiedBy>
  <cp:revision>16</cp:revision>
  <dcterms:created xsi:type="dcterms:W3CDTF">2026-01-27T02:44:54Z</dcterms:created>
  <dcterms:modified xsi:type="dcterms:W3CDTF">2026-01-27T02:44:54Z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