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323" r:id="rId2"/>
    <p:sldId id="316" r:id="rId3"/>
    <p:sldId id="338" r:id="rId4"/>
    <p:sldId id="342" r:id="rId5"/>
    <p:sldId id="343" r:id="rId6"/>
    <p:sldId id="344" r:id="rId7"/>
    <p:sldId id="345" r:id="rId8"/>
    <p:sldId id="332" r:id="rId9"/>
    <p:sldId id="337" r:id="rId10"/>
    <p:sldId id="339" r:id="rId11"/>
    <p:sldId id="340" r:id="rId12"/>
    <p:sldId id="341" r:id="rId13"/>
    <p:sldId id="336" r:id="rId14"/>
    <p:sldId id="311" r:id="rId15"/>
    <p:sldId id="310" r:id="rId16"/>
    <p:sldId id="314" r:id="rId17"/>
    <p:sldId id="322" r:id="rId18"/>
    <p:sldId id="346" r:id="rId19"/>
    <p:sldId id="347" r:id="rId20"/>
    <p:sldId id="33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E3A"/>
    <a:srgbClr val="E0A4A5"/>
    <a:srgbClr val="000000"/>
    <a:srgbClr val="61953D"/>
    <a:srgbClr val="5E913B"/>
    <a:srgbClr val="E36427"/>
    <a:srgbClr val="D98F91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73" d="100"/>
          <a:sy n="7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83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47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5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19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630656" y="3763537"/>
            <a:ext cx="575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Heritage sites in </a:t>
            </a:r>
            <a:r>
              <a:rPr lang="en-US" sz="4000" b="1" smtClean="0">
                <a:solidFill>
                  <a:srgbClr val="0070C0"/>
                </a:solidFill>
              </a:rPr>
              <a:t>Viet Nam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Preserving our heritage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architecture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7" y="4449485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design or style of a building or buildings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1446" y="2771761"/>
            <a:ext cx="2397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/ˈɑːkɪtektʃə(r)/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098" y="1499575"/>
            <a:ext cx="4831103" cy="4211068"/>
          </a:xfrm>
          <a:prstGeom prst="rect">
            <a:avLst/>
          </a:prstGeom>
        </p:spPr>
      </p:pic>
      <p:pic>
        <p:nvPicPr>
          <p:cNvPr id="6" name="architectu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54792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urban (adj)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connected with a town or city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2125" y="2771761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/ˈɜːbən/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19122"/>
            <a:ext cx="5561082" cy="3297343"/>
          </a:xfrm>
          <a:prstGeom prst="rect">
            <a:avLst/>
          </a:prstGeom>
        </p:spPr>
      </p:pic>
      <p:pic>
        <p:nvPicPr>
          <p:cNvPr id="5" name="urb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8385" y="34993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promote (v)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to help something to happen or develop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6864" y="2771761"/>
            <a:ext cx="1906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/prəˈməʊt/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257" y="2148656"/>
            <a:ext cx="5004227" cy="3073288"/>
          </a:xfrm>
          <a:prstGeom prst="rect">
            <a:avLst/>
          </a:prstGeom>
        </p:spPr>
      </p:pic>
      <p:pic>
        <p:nvPicPr>
          <p:cNvPr id="5" name="promo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1904" y="365534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831486"/>
              </p:ext>
            </p:extLst>
          </p:nvPr>
        </p:nvGraphicFramePr>
        <p:xfrm>
          <a:off x="0" y="0"/>
          <a:ext cx="12192000" cy="70424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93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1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9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84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Pronunciation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Vietnamese</a:t>
                      </a:r>
                      <a:r>
                        <a:rPr lang="vi-VN" sz="2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equivalent  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35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landscape (n)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lændskeɪp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everything you can see when you look across a large area of land, especially in the country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phong </a:t>
                      </a: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cảnh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151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monument (n)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mɒnjumənt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building, column, statue, etc. built to remind people of a famous person or event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6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ông </a:t>
                      </a: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trình tưởng niệm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21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architecture (n) 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ɑːkɪtektʃə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(r)/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design or style of a building or buildings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26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iến </a:t>
                      </a: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trúc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58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urban (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adj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/ˈɜːbən/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connected with a town or city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</a:t>
                      </a:r>
                      <a:r>
                        <a:rPr lang="en-US" sz="26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ô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thị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542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promote (v)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/prəˈməʊt/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to help something to happen or develop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</a:t>
                      </a:r>
                      <a:r>
                        <a:rPr lang="en-US" sz="26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ẩy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mạnh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triển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" name="Track 44">
            <a:hlinkClick r:id="" action="ppaction://media"/>
            <a:extLst>
              <a:ext uri="{FF2B5EF4-FFF2-40B4-BE49-F238E27FC236}">
                <a16:creationId xmlns:a16="http://schemas.microsoft.com/office/drawing/2014/main" id="{8C1E410E-0C0E-43D4-A10D-6B6A29BA2C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74004" y="123935"/>
            <a:ext cx="653312" cy="653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522" y="1744427"/>
            <a:ext cx="5517641" cy="5007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2636" y="1846539"/>
            <a:ext cx="5073747" cy="33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1618" y="1015961"/>
            <a:ext cx="104905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</a:rPr>
              <a:t>Where can we do the following? Write T for Trang An, H for Hoi An and M for Mekong River Delta.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728" y="2019102"/>
            <a:ext cx="8768005" cy="4421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97998" y="2794000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81063" y="3420528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97996" y="4214736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97996" y="5281529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130235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Match the words to make phrases used in Task 1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836" y="1579885"/>
            <a:ext cx="8959136" cy="524189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800600" y="2386293"/>
            <a:ext cx="2954215" cy="23139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66438" y="3597887"/>
            <a:ext cx="2340202" cy="18351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066438" y="3597888"/>
            <a:ext cx="2340202" cy="13692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363308" y="2386293"/>
            <a:ext cx="2043332" cy="35397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278" y="2127899"/>
            <a:ext cx="115672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E36427"/>
                </a:solidFill>
              </a:rPr>
              <a:t>1. </a:t>
            </a:r>
            <a:r>
              <a:rPr lang="en-US" sz="4000" dirty="0" err="1" smtClean="0">
                <a:solidFill>
                  <a:srgbClr val="242021"/>
                </a:solidFill>
              </a:rPr>
              <a:t>Trang</a:t>
            </a:r>
            <a:r>
              <a:rPr lang="en-US" sz="4000" dirty="0" smtClean="0">
                <a:solidFill>
                  <a:srgbClr val="242021"/>
                </a:solidFill>
              </a:rPr>
              <a:t> </a:t>
            </a:r>
            <a:r>
              <a:rPr lang="en-US" sz="4000" dirty="0">
                <a:solidFill>
                  <a:srgbClr val="242021"/>
                </a:solidFill>
              </a:rPr>
              <a:t>An is the only place in </a:t>
            </a:r>
            <a:r>
              <a:rPr lang="en-US" sz="4000" dirty="0" smtClean="0">
                <a:solidFill>
                  <a:srgbClr val="242021"/>
                </a:solidFill>
              </a:rPr>
              <a:t>Southeast Asia </a:t>
            </a:r>
            <a:r>
              <a:rPr lang="en-US" sz="4000" dirty="0" smtClean="0">
                <a:solidFill>
                  <a:srgbClr val="6D6F71"/>
                </a:solidFill>
              </a:rPr>
              <a:t>__________________________________________</a:t>
            </a:r>
            <a:r>
              <a:rPr lang="en-US" sz="4000" dirty="0" smtClean="0">
                <a:solidFill>
                  <a:srgbClr val="242021"/>
                </a:solidFill>
              </a:rPr>
              <a:t>.</a:t>
            </a:r>
            <a:r>
              <a:rPr lang="en-US" sz="4000" dirty="0">
                <a:solidFill>
                  <a:srgbClr val="242021"/>
                </a:solidFill>
              </a:rPr>
              <a:t/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dirty="0">
                <a:solidFill>
                  <a:srgbClr val="E36427"/>
                </a:solidFill>
              </a:rPr>
              <a:t>2. </a:t>
            </a:r>
            <a:r>
              <a:rPr lang="en-US" sz="4000" dirty="0">
                <a:solidFill>
                  <a:srgbClr val="242021"/>
                </a:solidFill>
              </a:rPr>
              <a:t>You can go on a boat </a:t>
            </a:r>
            <a:r>
              <a:rPr lang="en-US" sz="4000" dirty="0" smtClean="0">
                <a:solidFill>
                  <a:srgbClr val="242021"/>
                </a:solidFill>
              </a:rPr>
              <a:t>trip </a:t>
            </a:r>
            <a:r>
              <a:rPr lang="en-US" sz="4000" smtClean="0">
                <a:solidFill>
                  <a:srgbClr val="242021"/>
                </a:solidFill>
              </a:rPr>
              <a:t>____________________ .</a:t>
            </a:r>
            <a:r>
              <a:rPr lang="en-US" sz="4000" dirty="0">
                <a:solidFill>
                  <a:srgbClr val="242021"/>
                </a:solidFill>
              </a:rPr>
              <a:t/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dirty="0">
                <a:solidFill>
                  <a:srgbClr val="E36427"/>
                </a:solidFill>
              </a:rPr>
              <a:t>3. </a:t>
            </a:r>
            <a:r>
              <a:rPr lang="en-US" sz="4000" dirty="0">
                <a:solidFill>
                  <a:srgbClr val="242021"/>
                </a:solidFill>
              </a:rPr>
              <a:t>You can visit the old temples </a:t>
            </a:r>
            <a:r>
              <a:rPr lang="en-US" sz="4000" dirty="0" smtClean="0">
                <a:solidFill>
                  <a:srgbClr val="242021"/>
                </a:solidFill>
              </a:rPr>
              <a:t>and monuments </a:t>
            </a:r>
            <a:r>
              <a:rPr lang="en-US" sz="4000" dirty="0" smtClean="0">
                <a:solidFill>
                  <a:srgbClr val="6D6F71"/>
                </a:solidFill>
              </a:rPr>
              <a:t>___________________________________________</a:t>
            </a:r>
            <a:r>
              <a:rPr lang="en-US" sz="4000" dirty="0" smtClean="0">
                <a:solidFill>
                  <a:srgbClr val="242021"/>
                </a:solidFill>
              </a:rPr>
              <a:t>.</a:t>
            </a:r>
            <a:r>
              <a:rPr lang="en-US" sz="4000" dirty="0">
                <a:solidFill>
                  <a:srgbClr val="242021"/>
                </a:solidFill>
              </a:rPr>
              <a:t/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dirty="0">
                <a:solidFill>
                  <a:srgbClr val="E36427"/>
                </a:solidFill>
              </a:rPr>
              <a:t>4. </a:t>
            </a:r>
            <a:r>
              <a:rPr lang="en-US" sz="3800" dirty="0">
                <a:solidFill>
                  <a:srgbClr val="242021"/>
                </a:solidFill>
              </a:rPr>
              <a:t>Performing folk songs at floating </a:t>
            </a:r>
            <a:r>
              <a:rPr lang="en-US" sz="3800" dirty="0" smtClean="0">
                <a:solidFill>
                  <a:srgbClr val="242021"/>
                </a:solidFill>
              </a:rPr>
              <a:t>markets is </a:t>
            </a:r>
            <a:r>
              <a:rPr lang="en-US" sz="3800" dirty="0">
                <a:solidFill>
                  <a:srgbClr val="242021"/>
                </a:solidFill>
              </a:rPr>
              <a:t>a great way </a:t>
            </a:r>
            <a:r>
              <a:rPr lang="en-US" sz="4000" dirty="0" smtClean="0">
                <a:solidFill>
                  <a:srgbClr val="6D6F71"/>
                </a:solidFill>
              </a:rPr>
              <a:t>___________________________________________</a:t>
            </a:r>
            <a:r>
              <a:rPr lang="en-US" sz="4000" dirty="0" smtClean="0">
                <a:solidFill>
                  <a:srgbClr val="242021"/>
                </a:solidFill>
              </a:rPr>
              <a:t>.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Complete the sentences, using phrases from Task 1.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814" y="2749325"/>
            <a:ext cx="10979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rgbClr val="5C8E3A"/>
                </a:solidFill>
              </a:rPr>
              <a:t>to be recognized as a mixed heritage by </a:t>
            </a:r>
            <a:r>
              <a:rPr lang="en-US" sz="4000" dirty="0" smtClean="0">
                <a:solidFill>
                  <a:srgbClr val="5C8E3A"/>
                </a:solidFill>
              </a:rPr>
              <a:t>UNESCO         </a:t>
            </a:r>
            <a:endParaRPr lang="en-US" sz="4000" dirty="0">
              <a:solidFill>
                <a:srgbClr val="5C8E3A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2898" y="3365162"/>
            <a:ext cx="571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5C8E3A"/>
                </a:solidFill>
              </a:rPr>
              <a:t>to enjoy </a:t>
            </a:r>
            <a:r>
              <a:rPr lang="en-US" sz="3600" dirty="0" smtClean="0">
                <a:solidFill>
                  <a:srgbClr val="5C8E3A"/>
                </a:solidFill>
              </a:rPr>
              <a:t>beautiful landscape         </a:t>
            </a:r>
            <a:endParaRPr lang="en-US" sz="3600" dirty="0">
              <a:solidFill>
                <a:srgbClr val="5C8E3A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93204" y="4536649"/>
            <a:ext cx="8479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rgbClr val="5C8E3A"/>
                </a:solidFill>
              </a:rPr>
              <a:t>to learn about Vietnamese </a:t>
            </a:r>
            <a:r>
              <a:rPr lang="en-US" sz="4000" dirty="0" smtClean="0">
                <a:solidFill>
                  <a:srgbClr val="5C8E3A"/>
                </a:solidFill>
              </a:rPr>
              <a:t>history      </a:t>
            </a:r>
            <a:endParaRPr lang="en-US" sz="4000" dirty="0">
              <a:solidFill>
                <a:srgbClr val="5C8E3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2224" y="5798817"/>
            <a:ext cx="1190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5C8E3A"/>
                </a:solidFill>
              </a:rPr>
              <a:t>to promote </a:t>
            </a:r>
            <a:r>
              <a:rPr lang="en-US" sz="3600" dirty="0" smtClean="0">
                <a:solidFill>
                  <a:srgbClr val="5C8E3A"/>
                </a:solidFill>
              </a:rPr>
              <a:t>this kind of cultural heritage of southern Viet Nam</a:t>
            </a:r>
            <a:endParaRPr lang="en-US" sz="3600" dirty="0">
              <a:solidFill>
                <a:srgbClr val="5C8E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278" y="2127899"/>
            <a:ext cx="115672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E36427"/>
                </a:solidFill>
              </a:rPr>
              <a:t>1. </a:t>
            </a:r>
            <a:r>
              <a:rPr lang="en-US" sz="4000" dirty="0" err="1" smtClean="0">
                <a:solidFill>
                  <a:srgbClr val="242021"/>
                </a:solidFill>
              </a:rPr>
              <a:t>Trang</a:t>
            </a:r>
            <a:r>
              <a:rPr lang="en-US" sz="4000" dirty="0" smtClean="0">
                <a:solidFill>
                  <a:srgbClr val="242021"/>
                </a:solidFill>
              </a:rPr>
              <a:t> An is the only place in Southeast Asia </a:t>
            </a:r>
            <a:r>
              <a:rPr lang="en-US" sz="4000" dirty="0" smtClean="0">
                <a:solidFill>
                  <a:srgbClr val="6D6F71"/>
                </a:solidFill>
              </a:rPr>
              <a:t>__________________________________________</a:t>
            </a:r>
            <a:r>
              <a:rPr lang="en-US" sz="4000" dirty="0" smtClean="0">
                <a:solidFill>
                  <a:srgbClr val="242021"/>
                </a:solidFill>
              </a:rPr>
              <a:t>.</a:t>
            </a:r>
            <a:r>
              <a:rPr lang="en-US" sz="4000" dirty="0">
                <a:solidFill>
                  <a:srgbClr val="242021"/>
                </a:solidFill>
              </a:rPr>
              <a:t/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dirty="0">
                <a:solidFill>
                  <a:srgbClr val="E36427"/>
                </a:solidFill>
              </a:rPr>
              <a:t>2. </a:t>
            </a:r>
            <a:r>
              <a:rPr lang="en-US" sz="4000" dirty="0">
                <a:solidFill>
                  <a:srgbClr val="242021"/>
                </a:solidFill>
              </a:rPr>
              <a:t>You can go on a boat </a:t>
            </a:r>
            <a:r>
              <a:rPr lang="en-US" sz="4000" dirty="0" smtClean="0">
                <a:solidFill>
                  <a:srgbClr val="242021"/>
                </a:solidFill>
              </a:rPr>
              <a:t>trip ____________________ .</a:t>
            </a:r>
            <a:r>
              <a:rPr lang="en-US" sz="4000" dirty="0">
                <a:solidFill>
                  <a:srgbClr val="242021"/>
                </a:solidFill>
              </a:rPr>
              <a:t/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dirty="0">
                <a:solidFill>
                  <a:srgbClr val="E36427"/>
                </a:solidFill>
              </a:rPr>
              <a:t>3. </a:t>
            </a:r>
            <a:r>
              <a:rPr lang="en-US" sz="4000" dirty="0">
                <a:solidFill>
                  <a:srgbClr val="242021"/>
                </a:solidFill>
              </a:rPr>
              <a:t>You can visit the old temples </a:t>
            </a:r>
            <a:r>
              <a:rPr lang="en-US" sz="4000" dirty="0" smtClean="0">
                <a:solidFill>
                  <a:srgbClr val="242021"/>
                </a:solidFill>
              </a:rPr>
              <a:t>and monuments </a:t>
            </a:r>
            <a:r>
              <a:rPr lang="en-US" sz="4000" dirty="0" smtClean="0">
                <a:solidFill>
                  <a:srgbClr val="6D6F71"/>
                </a:solidFill>
              </a:rPr>
              <a:t>___________________________________________</a:t>
            </a:r>
            <a:r>
              <a:rPr lang="en-US" sz="4000" dirty="0" smtClean="0">
                <a:solidFill>
                  <a:srgbClr val="242021"/>
                </a:solidFill>
              </a:rPr>
              <a:t>.</a:t>
            </a:r>
            <a:r>
              <a:rPr lang="en-US" sz="4000" dirty="0">
                <a:solidFill>
                  <a:srgbClr val="242021"/>
                </a:solidFill>
              </a:rPr>
              <a:t/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dirty="0">
                <a:solidFill>
                  <a:srgbClr val="E36427"/>
                </a:solidFill>
              </a:rPr>
              <a:t>4. </a:t>
            </a:r>
            <a:r>
              <a:rPr lang="en-US" sz="3800" dirty="0">
                <a:solidFill>
                  <a:srgbClr val="242021"/>
                </a:solidFill>
              </a:rPr>
              <a:t>Performing folk songs at floating </a:t>
            </a:r>
            <a:r>
              <a:rPr lang="en-US" sz="3800" dirty="0" smtClean="0">
                <a:solidFill>
                  <a:srgbClr val="242021"/>
                </a:solidFill>
              </a:rPr>
              <a:t>markets is </a:t>
            </a:r>
            <a:r>
              <a:rPr lang="en-US" sz="3800" dirty="0">
                <a:solidFill>
                  <a:srgbClr val="242021"/>
                </a:solidFill>
              </a:rPr>
              <a:t>a great way </a:t>
            </a:r>
            <a:r>
              <a:rPr lang="en-US" sz="4000" dirty="0" smtClean="0">
                <a:solidFill>
                  <a:srgbClr val="6D6F71"/>
                </a:solidFill>
              </a:rPr>
              <a:t>___________________________________________</a:t>
            </a:r>
            <a:r>
              <a:rPr lang="en-US" sz="4000" dirty="0" smtClean="0">
                <a:solidFill>
                  <a:srgbClr val="242021"/>
                </a:solidFill>
              </a:rPr>
              <a:t>.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814" y="2749325"/>
            <a:ext cx="10979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to be recognized </a:t>
            </a:r>
            <a:r>
              <a:rPr lang="en-US" sz="4000" dirty="0">
                <a:solidFill>
                  <a:srgbClr val="5C8E3A"/>
                </a:solidFill>
              </a:rPr>
              <a:t>as a mixed heritage by </a:t>
            </a:r>
            <a:r>
              <a:rPr lang="en-US" sz="4000" dirty="0" smtClean="0">
                <a:solidFill>
                  <a:srgbClr val="5C8E3A"/>
                </a:solidFill>
              </a:rPr>
              <a:t>UNESCO         </a:t>
            </a:r>
            <a:endParaRPr lang="en-US" sz="4000" dirty="0">
              <a:solidFill>
                <a:srgbClr val="5C8E3A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2898" y="3365162"/>
            <a:ext cx="571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to enjoy </a:t>
            </a:r>
            <a:r>
              <a:rPr lang="en-US" sz="3600" dirty="0" smtClean="0">
                <a:solidFill>
                  <a:srgbClr val="5C8E3A"/>
                </a:solidFill>
              </a:rPr>
              <a:t>beautiful landscape         </a:t>
            </a:r>
            <a:endParaRPr lang="en-US" sz="3600" dirty="0">
              <a:solidFill>
                <a:srgbClr val="5C8E3A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93204" y="4536649"/>
            <a:ext cx="8479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to learn </a:t>
            </a:r>
            <a:r>
              <a:rPr lang="en-US" sz="4000" dirty="0">
                <a:solidFill>
                  <a:srgbClr val="5C8E3A"/>
                </a:solidFill>
              </a:rPr>
              <a:t>about Vietnamese </a:t>
            </a:r>
            <a:r>
              <a:rPr lang="en-US" sz="4000" dirty="0" smtClean="0">
                <a:solidFill>
                  <a:srgbClr val="5C8E3A"/>
                </a:solidFill>
              </a:rPr>
              <a:t>history      </a:t>
            </a:r>
            <a:endParaRPr lang="en-US" sz="4000" dirty="0">
              <a:solidFill>
                <a:srgbClr val="5C8E3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2224" y="5798817"/>
            <a:ext cx="1190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FF0000"/>
                </a:solidFill>
              </a:rPr>
              <a:t>to promote </a:t>
            </a:r>
            <a:r>
              <a:rPr lang="en-US" sz="3600" dirty="0" smtClean="0">
                <a:solidFill>
                  <a:srgbClr val="5C8E3A"/>
                </a:solidFill>
              </a:rPr>
              <a:t>this kind of cultural heritage of southern Viet Nam</a:t>
            </a:r>
            <a:endParaRPr lang="en-US" sz="3600" dirty="0">
              <a:solidFill>
                <a:srgbClr val="5C8E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7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400" y="1356867"/>
            <a:ext cx="9529200" cy="224848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to be </a:t>
            </a:r>
            <a:r>
              <a:rPr lang="en-US" b="1" dirty="0" smtClean="0">
                <a:solidFill>
                  <a:srgbClr val="FF0000"/>
                </a:solidFill>
              </a:rPr>
              <a:t>recognized</a:t>
            </a:r>
          </a:p>
          <a:p>
            <a:pPr marL="152400" indent="0">
              <a:buNone/>
            </a:pP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   to enjoy</a:t>
            </a:r>
          </a:p>
          <a:p>
            <a:r>
              <a:rPr lang="en-US" b="1" dirty="0">
                <a:solidFill>
                  <a:srgbClr val="FF0000"/>
                </a:solidFill>
              </a:rPr>
              <a:t>to </a:t>
            </a:r>
            <a:r>
              <a:rPr lang="en-US" b="1" dirty="0" smtClean="0">
                <a:solidFill>
                  <a:srgbClr val="FF0000"/>
                </a:solidFill>
              </a:rPr>
              <a:t>learn</a:t>
            </a:r>
          </a:p>
          <a:p>
            <a:r>
              <a:rPr lang="en-US" b="1" dirty="0">
                <a:solidFill>
                  <a:srgbClr val="FF0000"/>
                </a:solidFill>
              </a:rPr>
              <a:t>to </a:t>
            </a:r>
            <a:r>
              <a:rPr lang="en-US" b="1" dirty="0" smtClean="0">
                <a:solidFill>
                  <a:srgbClr val="FF0000"/>
                </a:solidFill>
              </a:rPr>
              <a:t>promote</a:t>
            </a:r>
          </a:p>
          <a:p>
            <a:r>
              <a:rPr lang="en-US" b="1" dirty="0" smtClean="0">
                <a:solidFill>
                  <a:srgbClr val="5C8E3A"/>
                </a:solidFill>
              </a:rPr>
              <a:t>To infinitive clauses to express purpose</a:t>
            </a:r>
            <a:endParaRPr lang="en-US" b="1" dirty="0">
              <a:solidFill>
                <a:srgbClr val="5C8E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9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6"/>
            <a:ext cx="9976207" cy="34861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Ss work in 2 groups. </a:t>
            </a:r>
          </a:p>
          <a:p>
            <a:r>
              <a:rPr lang="en-US" sz="3200" dirty="0"/>
              <a:t>- Teacher shows pictures on the screen and Ss have to say BINGO to grasp the chance to answer where it is. </a:t>
            </a:r>
          </a:p>
          <a:p>
            <a:r>
              <a:rPr lang="en-US" sz="3200" dirty="0"/>
              <a:t>- One point for each correct answer. </a:t>
            </a:r>
          </a:p>
          <a:p>
            <a:r>
              <a:rPr lang="en-US" sz="3200" dirty="0"/>
              <a:t>- The group which gains most points is the winner of the game.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NAME THE PLACES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32303" y="1111508"/>
            <a:ext cx="7947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26532"/>
                </a:solidFill>
                <a:cs typeface="Arial" panose="020B0604020202020204" pitchFamily="34" charset="0"/>
              </a:rPr>
              <a:t>Role-play</a:t>
            </a:r>
            <a:endParaRPr lang="en-US" sz="4400" b="1" dirty="0">
              <a:solidFill>
                <a:srgbClr val="F26532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534" y="1946367"/>
            <a:ext cx="60025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- 3 groups: Each group will </a:t>
            </a:r>
            <a:r>
              <a:rPr lang="en-US" sz="3200" dirty="0" smtClean="0"/>
              <a:t>pretend to come </a:t>
            </a:r>
            <a:r>
              <a:rPr lang="en-US" sz="3200" dirty="0"/>
              <a:t>from one place: Trang An (</a:t>
            </a:r>
            <a:r>
              <a:rPr lang="en-US" sz="3200" dirty="0" err="1"/>
              <a:t>Ninh</a:t>
            </a:r>
            <a:r>
              <a:rPr lang="en-US" sz="3200" dirty="0"/>
              <a:t> </a:t>
            </a:r>
            <a:r>
              <a:rPr lang="en-US" sz="3200" dirty="0" err="1"/>
              <a:t>Binh</a:t>
            </a:r>
            <a:r>
              <a:rPr lang="en-US" sz="3200" dirty="0"/>
              <a:t>), Hoi An (Quang Nam), Mekong River Delta.</a:t>
            </a:r>
          </a:p>
          <a:p>
            <a:r>
              <a:rPr lang="en-US" sz="3200" dirty="0" smtClean="0"/>
              <a:t>- Each </a:t>
            </a:r>
            <a:r>
              <a:rPr lang="en-US" sz="3200" dirty="0"/>
              <a:t>group prepares an introduction about your home land </a:t>
            </a:r>
            <a:endParaRPr lang="en-US" sz="3200" dirty="0" smtClean="0"/>
          </a:p>
          <a:p>
            <a:r>
              <a:rPr lang="en-US" sz="3200" dirty="0" smtClean="0"/>
              <a:t>- </a:t>
            </a:r>
            <a:r>
              <a:rPr lang="en-US" sz="3200" dirty="0"/>
              <a:t>3 minutes to prepare for the </a:t>
            </a:r>
            <a:r>
              <a:rPr lang="en-US" sz="3200" dirty="0" smtClean="0"/>
              <a:t>role-play</a:t>
            </a:r>
            <a:r>
              <a:rPr lang="en-US" sz="3200" dirty="0"/>
              <a:t>.</a:t>
            </a:r>
          </a:p>
          <a:p>
            <a:r>
              <a:rPr lang="en-US" sz="3200" dirty="0"/>
              <a:t>- 2 minutes for a presentation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63563">
            <a:off x="6845884" y="1166021"/>
            <a:ext cx="2595166" cy="2865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3471">
            <a:off x="9387341" y="1396253"/>
            <a:ext cx="2648703" cy="2595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79" y="4151567"/>
            <a:ext cx="3950787" cy="200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B9A6BB-8854-4D71-9A36-B9B1B819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060" y="6100163"/>
            <a:ext cx="6687879" cy="584775"/>
          </a:xfrm>
        </p:spPr>
        <p:txBody>
          <a:bodyPr>
            <a:no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4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4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4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4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tienganhglobalsuccess.vn</a:t>
            </a:r>
            <a:r>
              <a:rPr lang="en-US" sz="1400" b="1" i="1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0" name="Picture 19" descr="Tam Chuc Pagoda in Ha Nam - the charming scenery like a dreamla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60" y="1017136"/>
            <a:ext cx="6842589" cy="49232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508465" y="6071307"/>
            <a:ext cx="3832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Tam </a:t>
            </a:r>
            <a:r>
              <a:rPr lang="en-US" sz="4000" dirty="0" err="1">
                <a:ea typeface="Times New Roman" panose="02020603050405020304" pitchFamily="18" charset="0"/>
              </a:rPr>
              <a:t>Chuc</a:t>
            </a:r>
            <a:r>
              <a:rPr lang="en-US" sz="4000" dirty="0">
                <a:ea typeface="Times New Roman" panose="02020603050405020304" pitchFamily="18" charset="0"/>
              </a:rPr>
              <a:t> Pagoda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" name="Picture 3" descr="Trang An Scenic Landscape Complex in Ninh Binh - Asia Open Tour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42" y="1215774"/>
            <a:ext cx="6665787" cy="4681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727683" y="6002876"/>
            <a:ext cx="7769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ea typeface="Times New Roman" panose="02020603050405020304" pitchFamily="18" charset="0"/>
              </a:rPr>
              <a:t>Trang</a:t>
            </a:r>
            <a:r>
              <a:rPr lang="en-US" sz="4000" dirty="0">
                <a:ea typeface="Times New Roman" panose="02020603050405020304" pitchFamily="18" charset="0"/>
              </a:rPr>
              <a:t> An Scenic Landscape Complex</a:t>
            </a:r>
          </a:p>
        </p:txBody>
      </p:sp>
    </p:spTree>
    <p:extLst>
      <p:ext uri="{BB962C8B-B14F-4D97-AF65-F5344CB8AC3E}">
        <p14:creationId xmlns:p14="http://schemas.microsoft.com/office/powerpoint/2010/main" val="47210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" name="Picture 3" descr="Phố Cổ Hội An - Thành phố cổ đẹp hàng đầu Châu Á - Vntrip.v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24" y="1477103"/>
            <a:ext cx="6786937" cy="41736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404468" y="5849156"/>
            <a:ext cx="4503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Hoi An Ancient Town</a:t>
            </a:r>
          </a:p>
        </p:txBody>
      </p:sp>
    </p:spTree>
    <p:extLst>
      <p:ext uri="{BB962C8B-B14F-4D97-AF65-F5344CB8AC3E}">
        <p14:creationId xmlns:p14="http://schemas.microsoft.com/office/powerpoint/2010/main" val="21488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" name="Picture 3" descr="Tour Du Lịch Miền Tây 7 ngày 6 đêm Từ Hà Nộ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18" y="1520422"/>
            <a:ext cx="6478712" cy="3852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241493" y="5646663"/>
            <a:ext cx="4262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Mekong River Delta</a:t>
            </a:r>
          </a:p>
        </p:txBody>
      </p:sp>
    </p:spTree>
    <p:extLst>
      <p:ext uri="{BB962C8B-B14F-4D97-AF65-F5344CB8AC3E}">
        <p14:creationId xmlns:p14="http://schemas.microsoft.com/office/powerpoint/2010/main" val="15633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" name="Picture 3" descr="Imperial Citadel of Thang Long - A UNESCO World Heritage Site in Hano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1444942"/>
            <a:ext cx="6461589" cy="4308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381476" y="5936162"/>
            <a:ext cx="5971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ea typeface="Times New Roman" panose="02020603050405020304" pitchFamily="18" charset="0"/>
              </a:rPr>
              <a:t>Thang</a:t>
            </a:r>
            <a:r>
              <a:rPr lang="en-US" sz="4000" dirty="0">
                <a:ea typeface="Times New Roman" panose="02020603050405020304" pitchFamily="18" charset="0"/>
              </a:rPr>
              <a:t> Long Imperial Citadel</a:t>
            </a:r>
          </a:p>
        </p:txBody>
      </p:sp>
    </p:spTree>
    <p:extLst>
      <p:ext uri="{BB962C8B-B14F-4D97-AF65-F5344CB8AC3E}">
        <p14:creationId xmlns:p14="http://schemas.microsoft.com/office/powerpoint/2010/main" val="251861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landscape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everything you can see when you look across a large area of land, especially in the country</a:t>
            </a:r>
          </a:p>
        </p:txBody>
      </p:sp>
      <p:sp>
        <p:nvSpPr>
          <p:cNvPr id="2" name="Rectangle 1"/>
          <p:cNvSpPr/>
          <p:nvPr/>
        </p:nvSpPr>
        <p:spPr>
          <a:xfrm>
            <a:off x="2457538" y="2771761"/>
            <a:ext cx="214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/ˈlændskeɪp/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026" name="Picture 2" descr="http://t1.gstatic.com/licensed-image?q=tbn:ANd9GcTK9InRZfEY0gPUXNjK-rwKpK5_u5JGORhuRoG0jrQS5M5e91_INr3_pLfr7um6nSBRhNakbqYrKKaHlVs7yX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81" y="2001884"/>
            <a:ext cx="4738419" cy="317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andscap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30011" y="35890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monument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2583" y="4343513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building, column, statue, etc. built to remind people of a famous person or event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2358118" y="2771761"/>
            <a:ext cx="2343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/ˈmɒnjumənt/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624" y="1738632"/>
            <a:ext cx="5410955" cy="3515216"/>
          </a:xfrm>
          <a:prstGeom prst="rect">
            <a:avLst/>
          </a:prstGeom>
        </p:spPr>
      </p:pic>
      <p:pic>
        <p:nvPicPr>
          <p:cNvPr id="6" name="monum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4962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3065</TotalTime>
  <Words>565</Words>
  <Application>Microsoft Office PowerPoint</Application>
  <PresentationFormat>Widescreen</PresentationFormat>
  <Paragraphs>122</Paragraphs>
  <Slides>21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Website: hoclieu.vn Fanpage: facebook.com/tienganhglobalsuccess.vn/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171</cp:revision>
  <dcterms:created xsi:type="dcterms:W3CDTF">2020-12-09T02:04:09Z</dcterms:created>
  <dcterms:modified xsi:type="dcterms:W3CDTF">2026-01-27T02:36:34Z</dcterms:modified>
</cp:coreProperties>
</file>