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1" r:id="rId2"/>
    <p:sldId id="256" r:id="rId3"/>
    <p:sldId id="282" r:id="rId4"/>
    <p:sldId id="284" r:id="rId5"/>
    <p:sldId id="283" r:id="rId6"/>
    <p:sldId id="285" r:id="rId7"/>
    <p:sldId id="287" r:id="rId8"/>
    <p:sldId id="267" r:id="rId9"/>
    <p:sldId id="289" r:id="rId10"/>
    <p:sldId id="290" r:id="rId11"/>
    <p:sldId id="288" r:id="rId12"/>
    <p:sldId id="264" r:id="rId13"/>
    <p:sldId id="291" r:id="rId14"/>
    <p:sldId id="293" r:id="rId15"/>
    <p:sldId id="292" r:id="rId16"/>
    <p:sldId id="261" r:id="rId17"/>
    <p:sldId id="295" r:id="rId18"/>
    <p:sldId id="296" r:id="rId19"/>
    <p:sldId id="297" r:id="rId20"/>
    <p:sldId id="258" r:id="rId21"/>
    <p:sldId id="298" r:id="rId22"/>
    <p:sldId id="299" r:id="rId23"/>
    <p:sldId id="300" r:id="rId24"/>
    <p:sldId id="263" r:id="rId25"/>
    <p:sldId id="302" r:id="rId26"/>
    <p:sldId id="259" r:id="rId27"/>
    <p:sldId id="301" r:id="rId28"/>
    <p:sldId id="276" r:id="rId29"/>
    <p:sldId id="260" r:id="rId30"/>
    <p:sldId id="294" r:id="rId31"/>
    <p:sldId id="262" r:id="rId32"/>
    <p:sldId id="265" r:id="rId33"/>
    <p:sldId id="303" r:id="rId34"/>
    <p:sldId id="266" r:id="rId35"/>
    <p:sldId id="268" r:id="rId36"/>
    <p:sldId id="270" r:id="rId37"/>
    <p:sldId id="304" r:id="rId38"/>
    <p:sldId id="274" r:id="rId39"/>
    <p:sldId id="305" r:id="rId40"/>
    <p:sldId id="271" r:id="rId41"/>
    <p:sldId id="275" r:id="rId42"/>
    <p:sldId id="272" r:id="rId43"/>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Cambria Math" panose="02040503050406030204" pitchFamily="18" charset="0"/>
      <p:regular r:id="rId48"/>
    </p:embeddedFont>
    <p:embeddedFont>
      <p:font typeface="Glacial Indifference Italics"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 userDrawn="1">
          <p15:clr>
            <a:srgbClr val="A4A3A4"/>
          </p15:clr>
        </p15:guide>
        <p15:guide id="2" userDrawn="1">
          <p15:clr>
            <a:srgbClr val="A4A3A4"/>
          </p15:clr>
        </p15:guide>
        <p15:guide id="3" orient="horz" pos="6456" userDrawn="1">
          <p15:clr>
            <a:srgbClr val="A4A3A4"/>
          </p15:clr>
        </p15:guide>
        <p15:guide id="4"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C3AB"/>
    <a:srgbClr val="FFFBE1"/>
    <a:srgbClr val="FFFEF7"/>
    <a:srgbClr val="FFF1EF"/>
    <a:srgbClr val="F1D6C5"/>
    <a:srgbClr val="F6E5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7" autoAdjust="0"/>
    <p:restoredTop sz="95000" autoAdjust="0"/>
  </p:normalViewPr>
  <p:slideViewPr>
    <p:cSldViewPr>
      <p:cViewPr>
        <p:scale>
          <a:sx n="34" d="100"/>
          <a:sy n="34" d="100"/>
        </p:scale>
        <p:origin x="1474" y="744"/>
      </p:cViewPr>
      <p:guideLst>
        <p:guide orient="horz" pos="24"/>
        <p:guide/>
        <p:guide orient="horz" pos="6456"/>
        <p:guide pos="115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35.gif"/></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60.gif"/></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2.svg"/><Relationship Id="rId7" Type="http://schemas.openxmlformats.org/officeDocument/2006/relationships/image" Target="../media/image65.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5.svg"/><Relationship Id="rId7" Type="http://schemas.openxmlformats.org/officeDocument/2006/relationships/image" Target="../media/image7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sv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17.svg"/><Relationship Id="rId7" Type="http://schemas.openxmlformats.org/officeDocument/2006/relationships/image" Target="../media/image8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3.svg"/><Relationship Id="rId7" Type="http://schemas.openxmlformats.org/officeDocument/2006/relationships/image" Target="../media/image29.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87.png"/><Relationship Id="rId5" Type="http://schemas.openxmlformats.org/officeDocument/2006/relationships/image" Target="../media/image27.svg"/><Relationship Id="rId10" Type="http://schemas.openxmlformats.org/officeDocument/2006/relationships/image" Target="../media/image86.png"/><Relationship Id="rId4" Type="http://schemas.openxmlformats.org/officeDocument/2006/relationships/image" Target="../media/image26.png"/><Relationship Id="rId9"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89.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28.png"/><Relationship Id="rId7"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1.jpeg"/><Relationship Id="rId11" Type="http://schemas.openxmlformats.org/officeDocument/2006/relationships/image" Target="../media/image35.gif"/><Relationship Id="rId5" Type="http://schemas.openxmlformats.org/officeDocument/2006/relationships/image" Target="../media/image88.png"/><Relationship Id="rId10" Type="http://schemas.openxmlformats.org/officeDocument/2006/relationships/image" Target="../media/image95.svg"/><Relationship Id="rId4" Type="http://schemas.openxmlformats.org/officeDocument/2006/relationships/image" Target="../media/image29.svg"/><Relationship Id="rId9"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svg"/><Relationship Id="rId7"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7.svg"/><Relationship Id="rId10" Type="http://schemas.openxmlformats.org/officeDocument/2006/relationships/image" Target="../media/image104.png"/><Relationship Id="rId4" Type="http://schemas.openxmlformats.org/officeDocument/2006/relationships/image" Target="../media/image16.png"/><Relationship Id="rId9"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0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23.sv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svg"/><Relationship Id="rId7" Type="http://schemas.openxmlformats.org/officeDocument/2006/relationships/image" Target="../media/image10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109.png"/><Relationship Id="rId4" Type="http://schemas.openxmlformats.org/officeDocument/2006/relationships/image" Target="../media/image26.png"/><Relationship Id="rId9" Type="http://schemas.openxmlformats.org/officeDocument/2006/relationships/image" Target="../media/image31.svg"/></Relationships>
</file>

<file path=ppt/slides/_rels/slide2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2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svg"/><Relationship Id="rId7" Type="http://schemas.openxmlformats.org/officeDocument/2006/relationships/image" Target="../media/image10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20.png"/></Relationships>
</file>

<file path=ppt/slides/_rels/slide28.xml.rels><?xml version="1.0" encoding="UTF-8" standalone="yes"?>
<Relationships xmlns="http://schemas.openxmlformats.org/package/2006/relationships"><Relationship Id="rId3" Type="http://schemas.openxmlformats.org/officeDocument/2006/relationships/image" Target="../media/image99.svg"/><Relationship Id="rId7" Type="http://schemas.openxmlformats.org/officeDocument/2006/relationships/image" Target="../media/image81.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7.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31.sv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9.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sv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123.gif"/><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sv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131.jpeg"/></Relationships>
</file>

<file path=ppt/slides/_rels/slide33.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07.svg"/><Relationship Id="rId7" Type="http://schemas.openxmlformats.org/officeDocument/2006/relationships/image" Target="../media/image133.svg"/><Relationship Id="rId12" Type="http://schemas.openxmlformats.org/officeDocument/2006/relationships/image" Target="../media/image138.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2.svg"/><Relationship Id="rId10" Type="http://schemas.openxmlformats.org/officeDocument/2006/relationships/image" Target="../media/image136.svg"/><Relationship Id="rId4" Type="http://schemas.openxmlformats.org/officeDocument/2006/relationships/image" Target="../media/image1.png"/><Relationship Id="rId9" Type="http://schemas.openxmlformats.org/officeDocument/2006/relationships/image" Target="../media/image135.png"/></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9.svg"/><Relationship Id="rId7" Type="http://schemas.openxmlformats.org/officeDocument/2006/relationships/image" Target="../media/image111.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4.svg"/><Relationship Id="rId10" Type="http://schemas.openxmlformats.org/officeDocument/2006/relationships/image" Target="../media/image134.png"/><Relationship Id="rId4" Type="http://schemas.openxmlformats.org/officeDocument/2006/relationships/image" Target="../media/image3.png"/><Relationship Id="rId9" Type="http://schemas.openxmlformats.org/officeDocument/2006/relationships/image" Target="../media/image17.svg"/></Relationships>
</file>

<file path=ppt/slides/_rels/slide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7.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28.png"/><Relationship Id="rId7"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88.png"/><Relationship Id="rId4" Type="http://schemas.openxmlformats.org/officeDocument/2006/relationships/image" Target="../media/image29.svg"/></Relationships>
</file>

<file path=ppt/slides/_rels/slide38.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4.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30.svg"/><Relationship Id="rId7" Type="http://schemas.openxmlformats.org/officeDocument/2006/relationships/image" Target="../media/image145.gif"/><Relationship Id="rId2" Type="http://schemas.openxmlformats.org/officeDocument/2006/relationships/image" Target="../media/image12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44.png"/><Relationship Id="rId4" Type="http://schemas.openxmlformats.org/officeDocument/2006/relationships/image" Target="../media/image143.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gif"/><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svg"/></Relationships>
</file>

<file path=ppt/slides/_rels/slide4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41.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49.sv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2.gif"/><Relationship Id="rId5" Type="http://schemas.openxmlformats.org/officeDocument/2006/relationships/image" Target="../media/image151.svg"/><Relationship Id="rId4" Type="http://schemas.openxmlformats.org/officeDocument/2006/relationships/image" Target="../media/image150.png"/></Relationships>
</file>

<file path=ppt/slides/_rels/slide4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30.svg"/><Relationship Id="rId7" Type="http://schemas.openxmlformats.org/officeDocument/2006/relationships/image" Target="../media/image125.sv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80.svg"/><Relationship Id="rId5" Type="http://schemas.openxmlformats.org/officeDocument/2006/relationships/image" Target="../media/image27.svg"/><Relationship Id="rId10" Type="http://schemas.openxmlformats.org/officeDocument/2006/relationships/image" Target="../media/image79.png"/><Relationship Id="rId4" Type="http://schemas.openxmlformats.org/officeDocument/2006/relationships/image" Target="../media/image26.png"/><Relationship Id="rId9" Type="http://schemas.openxmlformats.org/officeDocument/2006/relationships/image" Target="../media/image85.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gif"/><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27.sv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svg"/><Relationship Id="rId5" Type="http://schemas.openxmlformats.org/officeDocument/2006/relationships/image" Target="../media/image41.sv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7.svg"/><Relationship Id="rId14"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1.png"/><Relationship Id="rId5" Type="http://schemas.openxmlformats.org/officeDocument/2006/relationships/image" Target="../media/image4.sv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5.sv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57.sv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28037" y="4180575"/>
            <a:ext cx="6956631" cy="708545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6255" y="-1119079"/>
            <a:ext cx="6034849" cy="626257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6842">
            <a:off x="1057374" y="2384215"/>
            <a:ext cx="2340418" cy="239262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8830" y="7424858"/>
            <a:ext cx="3429121" cy="3841174"/>
          </a:xfrm>
          <a:prstGeom prst="rect">
            <a:avLst/>
          </a:prstGeom>
        </p:spPr>
      </p:pic>
      <p:sp>
        <p:nvSpPr>
          <p:cNvPr id="15" name="TextBox 14">
            <a:extLst>
              <a:ext uri="{FF2B5EF4-FFF2-40B4-BE49-F238E27FC236}">
                <a16:creationId xmlns:a16="http://schemas.microsoft.com/office/drawing/2014/main" id="{6EDF803D-37D9-4D1D-8184-5F987714271E}"/>
              </a:ext>
            </a:extLst>
          </p:cNvPr>
          <p:cNvSpPr txBox="1"/>
          <p:nvPr/>
        </p:nvSpPr>
        <p:spPr>
          <a:xfrm>
            <a:off x="7697651" y="516499"/>
            <a:ext cx="5076571" cy="1015663"/>
          </a:xfrm>
          <a:prstGeom prst="rect">
            <a:avLst/>
          </a:prstGeom>
          <a:noFill/>
        </p:spPr>
        <p:txBody>
          <a:bodyPr wrap="square">
            <a:spAutoFit/>
          </a:bodyPr>
          <a:lstStyle/>
          <a:p>
            <a:r>
              <a:rPr kumimoji="0" lang="vi-VN" sz="60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KHỞI ĐỘNG </a:t>
            </a:r>
            <a:endParaRPr lang="en-US" dirty="0"/>
          </a:p>
        </p:txBody>
      </p:sp>
      <p:sp>
        <p:nvSpPr>
          <p:cNvPr id="17" name="TextBox 16">
            <a:extLst>
              <a:ext uri="{FF2B5EF4-FFF2-40B4-BE49-F238E27FC236}">
                <a16:creationId xmlns:a16="http://schemas.microsoft.com/office/drawing/2014/main" id="{2C7F677C-1188-4DD4-A32A-1B566D099A9B}"/>
              </a:ext>
            </a:extLst>
          </p:cNvPr>
          <p:cNvSpPr txBox="1"/>
          <p:nvPr/>
        </p:nvSpPr>
        <p:spPr>
          <a:xfrm>
            <a:off x="3168228" y="1725255"/>
            <a:ext cx="9628068" cy="5518242"/>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dùng dụng cụ tháo bánh ô tô như hình 6.1, một người thợ học việc tác dụng hai lực cùng độ lớn và cùng hướng lên dụng cụ. Phép cộng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vectơ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lực đó cho kết quả khác 0 nhưng dụng cụ lại đứng yên. </a:t>
            </a:r>
            <a:endPar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descr="Diagram&#10;&#10;Description automatically generated">
            <a:extLst>
              <a:ext uri="{FF2B5EF4-FFF2-40B4-BE49-F238E27FC236}">
                <a16:creationId xmlns:a16="http://schemas.microsoft.com/office/drawing/2014/main" id="{32DE3734-DCE8-4990-B65F-2497C8BA3EC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31465" y="2012210"/>
            <a:ext cx="5076570" cy="4636476"/>
          </a:xfrm>
          <a:prstGeom prst="rect">
            <a:avLst/>
          </a:prstGeom>
        </p:spPr>
      </p:pic>
      <p:sp>
        <p:nvSpPr>
          <p:cNvPr id="20" name="TextBox 19">
            <a:extLst>
              <a:ext uri="{FF2B5EF4-FFF2-40B4-BE49-F238E27FC236}">
                <a16:creationId xmlns:a16="http://schemas.microsoft.com/office/drawing/2014/main" id="{0F9462AB-41A0-46A4-B6E7-EC09093BD0A4}"/>
              </a:ext>
            </a:extLst>
          </p:cNvPr>
          <p:cNvSpPr txBox="1"/>
          <p:nvPr/>
        </p:nvSpPr>
        <p:spPr>
          <a:xfrm>
            <a:off x="3140290" y="7436590"/>
            <a:ext cx="14704639" cy="1839606"/>
          </a:xfrm>
          <a:prstGeom prst="rect">
            <a:avLst/>
          </a:prstGeom>
          <a:noFill/>
        </p:spPr>
        <p:txBody>
          <a:bodyPr wrap="square">
            <a:spAutoFit/>
          </a:bodyPr>
          <a:lstStyle/>
          <a:p>
            <a:pPr algn="just">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Vậy, tổng hợp lực của hai lực song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này được xác định như thế nào mà không làm dụng cụ chuyển động?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128186760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15066" y="2940156"/>
            <a:ext cx="2888467" cy="3215905"/>
          </a:xfrm>
          <a:prstGeom prst="rect">
            <a:avLst/>
          </a:prstGeom>
        </p:spPr>
      </p:pic>
      <p:sp>
        <p:nvSpPr>
          <p:cNvPr id="16" name="TextBox 15">
            <a:extLst>
              <a:ext uri="{FF2B5EF4-FFF2-40B4-BE49-F238E27FC236}">
                <a16:creationId xmlns:a16="http://schemas.microsoft.com/office/drawing/2014/main" id="{6C6E24E9-5531-44AE-B391-B0A4ABFFFCB6}"/>
              </a:ext>
            </a:extLst>
          </p:cNvPr>
          <p:cNvSpPr txBox="1"/>
          <p:nvPr/>
        </p:nvSpPr>
        <p:spPr>
          <a:xfrm>
            <a:off x="838200" y="723900"/>
            <a:ext cx="16021040" cy="2019064"/>
          </a:xfrm>
          <a:prstGeom prst="roundRect">
            <a:avLst/>
          </a:prstGeom>
          <a:solidFill>
            <a:schemeClr val="bg1"/>
          </a:solidFill>
          <a:ln w="38100">
            <a:solidFill>
              <a:srgbClr val="C00000"/>
            </a:solidFill>
            <a:prstDash val="lgDash"/>
          </a:ln>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 hỏi 1</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Hãy thảo luận để thiết kế thí nghiệm và tiến hành thí nghiệm kiểm chứng công thức (1)</a:t>
            </a:r>
          </a:p>
        </p:txBody>
      </p:sp>
      <p:pic>
        <p:nvPicPr>
          <p:cNvPr id="17" name="Picture 16">
            <a:extLst>
              <a:ext uri="{FF2B5EF4-FFF2-40B4-BE49-F238E27FC236}">
                <a16:creationId xmlns:a16="http://schemas.microsoft.com/office/drawing/2014/main" id="{BD605A52-F555-4471-8E8A-F579F21F26F8}"/>
              </a:ext>
            </a:extLst>
          </p:cNvPr>
          <p:cNvPicPr>
            <a:picLocks noChangeAspect="1"/>
          </p:cNvPicPr>
          <p:nvPr/>
        </p:nvPicPr>
        <p:blipFill>
          <a:blip r:embed="rId4">
            <a:clrChange>
              <a:clrFrom>
                <a:srgbClr val="000000">
                  <a:alpha val="0"/>
                </a:srgbClr>
              </a:clrFrom>
              <a:clrTo>
                <a:srgbClr val="000000">
                  <a:alpha val="0"/>
                </a:srgbClr>
              </a:clrTo>
            </a:clrChange>
            <a:duotone>
              <a:prstClr val="black"/>
              <a:schemeClr val="bg1">
                <a:tint val="45000"/>
                <a:satMod val="400000"/>
              </a:schemeClr>
            </a:duotone>
          </a:blip>
          <a:srcRect/>
          <a:stretch>
            <a:fillRect/>
          </a:stretch>
        </p:blipFill>
        <p:spPr>
          <a:xfrm rot="1628623" flipV="1">
            <a:off x="-400581" y="1946403"/>
            <a:ext cx="2132021" cy="2057400"/>
          </a:xfrm>
          <a:prstGeom prst="rect">
            <a:avLst/>
          </a:prstGeom>
        </p:spPr>
      </p:pic>
      <p:sp>
        <p:nvSpPr>
          <p:cNvPr id="19" name="TextBox 18">
            <a:extLst>
              <a:ext uri="{FF2B5EF4-FFF2-40B4-BE49-F238E27FC236}">
                <a16:creationId xmlns:a16="http://schemas.microsoft.com/office/drawing/2014/main" id="{FE92E23B-41D8-4642-8390-2D691ED846F6}"/>
              </a:ext>
            </a:extLst>
          </p:cNvPr>
          <p:cNvSpPr txBox="1"/>
          <p:nvPr/>
        </p:nvSpPr>
        <p:spPr>
          <a:xfrm>
            <a:off x="1264757" y="2975103"/>
            <a:ext cx="9860443" cy="684168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Trả lời </a:t>
            </a:r>
          </a:p>
          <a:p>
            <a:pPr marL="571500" marR="0" lvl="0" indent="-571500" algn="just" defTabSz="914400" rtl="0" eaLnBrk="1" fontAlgn="auto" latinLnBrk="0" hangingPunct="1">
              <a:lnSpc>
                <a:spcPct val="150000"/>
              </a:lnSpc>
              <a:spcBef>
                <a:spcPts val="0"/>
              </a:spcBef>
              <a:spcAft>
                <a:spcPts val="800"/>
              </a:spcAft>
              <a:buClrTx/>
              <a:buSzTx/>
              <a:buFontTx/>
              <a:buChar char="-"/>
              <a:tabLst/>
              <a:defRPr/>
            </a:pPr>
            <a:r>
              <a:rPr kumimoji="0" lang="vi-VN"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Tiến hành</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Thay hai lực F1, F2 bằng lực F do một chùm quả cân treo tại O sao cho thước vẫn nằm cân bằng tại vị trí đã đánh dấu</a:t>
            </a: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Ghi kết quả thực hiện vào bảng 6.1 (SGK – tr72)</a:t>
            </a:r>
          </a:p>
        </p:txBody>
      </p:sp>
      <p:pic>
        <p:nvPicPr>
          <p:cNvPr id="8" name="Picture 7">
            <a:extLst>
              <a:ext uri="{FF2B5EF4-FFF2-40B4-BE49-F238E27FC236}">
                <a16:creationId xmlns:a16="http://schemas.microsoft.com/office/drawing/2014/main" id="{6445142B-F846-469A-AFB6-CD4EA8ACD3F6}"/>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1975003" y="4467732"/>
            <a:ext cx="5284296" cy="4860324"/>
          </a:xfrm>
          <a:prstGeom prst="rect">
            <a:avLst/>
          </a:prstGeom>
          <a:solidFill>
            <a:srgbClr val="FFFFFF">
              <a:shade val="85000"/>
            </a:srgbClr>
          </a:solidFill>
          <a:ln w="190500" cap="sq">
            <a:solidFill>
              <a:srgbClr val="E7C3AB"/>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8792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animEffect transition="in" filter="wipe(left)">
                                      <p:cBhvr>
                                        <p:cTn id="7" dur="500"/>
                                        <p:tgtEl>
                                          <p:spTgt spid="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3" end="3"/>
                                            </p:txEl>
                                          </p:spTgt>
                                        </p:tgtEl>
                                        <p:attrNameLst>
                                          <p:attrName>style.visibility</p:attrName>
                                        </p:attrNameLst>
                                      </p:cBhvr>
                                      <p:to>
                                        <p:strVal val="visible"/>
                                      </p:to>
                                    </p:set>
                                    <p:animEffect transition="in" filter="wipe(left)">
                                      <p:cBhvr>
                                        <p:cTn id="1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52157" y="3706868"/>
            <a:ext cx="7902754" cy="867567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01694" y="8621897"/>
            <a:ext cx="3257546" cy="333020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15066" y="2940156"/>
            <a:ext cx="2888467" cy="3215905"/>
          </a:xfrm>
          <a:prstGeom prst="rect">
            <a:avLst/>
          </a:prstGeom>
        </p:spPr>
      </p:pic>
      <mc:AlternateContent xmlns:mc="http://schemas.openxmlformats.org/markup-compatibility/2006">
        <mc:Choice xmlns:a14="http://schemas.microsoft.com/office/drawing/2010/main" Requires="a14">
          <p:graphicFrame>
            <p:nvGraphicFramePr>
              <p:cNvPr id="12" name="Table 12">
                <a:extLst>
                  <a:ext uri="{FF2B5EF4-FFF2-40B4-BE49-F238E27FC236}">
                    <a16:creationId xmlns:a16="http://schemas.microsoft.com/office/drawing/2014/main" id="{D0272722-797C-4AE7-9049-9AB35A3524D0}"/>
                  </a:ext>
                </a:extLst>
              </p:cNvPr>
              <p:cNvGraphicFramePr>
                <a:graphicFrameLocks noGrp="1"/>
              </p:cNvGraphicFramePr>
              <p:nvPr>
                <p:extLst>
                  <p:ext uri="{D42A27DB-BD31-4B8C-83A1-F6EECF244321}">
                    <p14:modId xmlns:p14="http://schemas.microsoft.com/office/powerpoint/2010/main" val="3796763299"/>
                  </p:ext>
                </p:extLst>
              </p:nvPr>
            </p:nvGraphicFramePr>
            <p:xfrm>
              <a:off x="1143000" y="1485900"/>
              <a:ext cx="12192000" cy="7448275"/>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667857512"/>
                        </a:ext>
                      </a:extLst>
                    </a:gridCol>
                    <a:gridCol w="2032000">
                      <a:extLst>
                        <a:ext uri="{9D8B030D-6E8A-4147-A177-3AD203B41FA5}">
                          <a16:colId xmlns:a16="http://schemas.microsoft.com/office/drawing/2014/main" val="4261700171"/>
                        </a:ext>
                      </a:extLst>
                    </a:gridCol>
                    <a:gridCol w="2032000">
                      <a:extLst>
                        <a:ext uri="{9D8B030D-6E8A-4147-A177-3AD203B41FA5}">
                          <a16:colId xmlns:a16="http://schemas.microsoft.com/office/drawing/2014/main" val="285588446"/>
                        </a:ext>
                      </a:extLst>
                    </a:gridCol>
                    <a:gridCol w="2032000">
                      <a:extLst>
                        <a:ext uri="{9D8B030D-6E8A-4147-A177-3AD203B41FA5}">
                          <a16:colId xmlns:a16="http://schemas.microsoft.com/office/drawing/2014/main" val="3354954753"/>
                        </a:ext>
                      </a:extLst>
                    </a:gridCol>
                    <a:gridCol w="2032000">
                      <a:extLst>
                        <a:ext uri="{9D8B030D-6E8A-4147-A177-3AD203B41FA5}">
                          <a16:colId xmlns:a16="http://schemas.microsoft.com/office/drawing/2014/main" val="2913224402"/>
                        </a:ext>
                      </a:extLst>
                    </a:gridCol>
                    <a:gridCol w="2032000">
                      <a:extLst>
                        <a:ext uri="{9D8B030D-6E8A-4147-A177-3AD203B41FA5}">
                          <a16:colId xmlns:a16="http://schemas.microsoft.com/office/drawing/2014/main" val="1621484221"/>
                        </a:ext>
                      </a:extLst>
                    </a:gridCol>
                  </a:tblGrid>
                  <a:tr h="1985800">
                    <a:tc>
                      <a:txBody>
                        <a:bodyPr/>
                        <a:lstStyle/>
                        <a:p>
                          <a:pPr algn="ctr"/>
                          <a:r>
                            <a:rPr lang="vi-VN" sz="4400" b="1" i="0" dirty="0"/>
                            <a:t>Lần đo </a:t>
                          </a:r>
                          <a:endParaRPr lang="en-US" sz="44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4400" b="1" i="1" smtClean="0">
                                        <a:latin typeface="Cambria Math" panose="02040503050406030204" pitchFamily="18" charset="0"/>
                                      </a:rPr>
                                    </m:ctrlPr>
                                  </m:sSubPr>
                                  <m:e>
                                    <m:r>
                                      <a:rPr lang="vi-VN" sz="4400" b="1" i="0" smtClean="0">
                                        <a:latin typeface="Cambria Math" panose="02040503050406030204" pitchFamily="18" charset="0"/>
                                      </a:rPr>
                                      <m:t>𝐎𝐎</m:t>
                                    </m:r>
                                  </m:e>
                                  <m:sub>
                                    <m:r>
                                      <a:rPr lang="vi-VN" sz="4400" b="1" i="0" smtClean="0">
                                        <a:latin typeface="Cambria Math" panose="02040503050406030204" pitchFamily="18" charset="0"/>
                                      </a:rPr>
                                      <m:t>𝟏</m:t>
                                    </m:r>
                                  </m:sub>
                                </m:sSub>
                              </m:oMath>
                            </m:oMathPara>
                          </a14:m>
                          <a:endParaRPr lang="en-US" sz="44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4400" b="1" i="1" smtClean="0">
                                        <a:latin typeface="Cambria Math" panose="02040503050406030204" pitchFamily="18" charset="0"/>
                                      </a:rPr>
                                    </m:ctrlPr>
                                  </m:sSubPr>
                                  <m:e>
                                    <m:r>
                                      <a:rPr lang="vi-VN" sz="4400" b="1" i="0" smtClean="0">
                                        <a:latin typeface="Cambria Math" panose="02040503050406030204" pitchFamily="18" charset="0"/>
                                      </a:rPr>
                                      <m:t>𝐎𝐎</m:t>
                                    </m:r>
                                  </m:e>
                                  <m:sub>
                                    <m:r>
                                      <a:rPr lang="vi-VN" sz="4400" b="1" i="0" smtClean="0">
                                        <a:latin typeface="Cambria Math" panose="02040503050406030204" pitchFamily="18" charset="0"/>
                                      </a:rPr>
                                      <m:t>𝟐</m:t>
                                    </m:r>
                                  </m:sub>
                                </m:sSub>
                              </m:oMath>
                            </m:oMathPara>
                          </a14:m>
                          <a:endParaRPr lang="en-US" sz="44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4400" b="1" i="1" smtClean="0">
                                        <a:latin typeface="Cambria Math" panose="02040503050406030204" pitchFamily="18" charset="0"/>
                                      </a:rPr>
                                    </m:ctrlPr>
                                  </m:sSubPr>
                                  <m:e>
                                    <m:r>
                                      <a:rPr lang="vi-VN" sz="4400" b="1" i="0" smtClean="0">
                                        <a:latin typeface="Cambria Math" panose="02040503050406030204" pitchFamily="18" charset="0"/>
                                      </a:rPr>
                                      <m:t>𝐅</m:t>
                                    </m:r>
                                  </m:e>
                                  <m:sub>
                                    <m:r>
                                      <a:rPr lang="vi-VN" sz="4400" b="1" i="0" smtClean="0">
                                        <a:latin typeface="Cambria Math" panose="02040503050406030204" pitchFamily="18" charset="0"/>
                                      </a:rPr>
                                      <m:t>𝟏</m:t>
                                    </m:r>
                                  </m:sub>
                                </m:sSub>
                              </m:oMath>
                            </m:oMathPara>
                          </a14:m>
                          <a:endParaRPr lang="en-US" sz="44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4400" b="1" i="1" smtClean="0">
                                        <a:latin typeface="Cambria Math" panose="02040503050406030204" pitchFamily="18" charset="0"/>
                                      </a:rPr>
                                    </m:ctrlPr>
                                  </m:sSubPr>
                                  <m:e>
                                    <m:r>
                                      <a:rPr lang="vi-VN" sz="4400" b="1" i="0" smtClean="0">
                                        <a:latin typeface="Cambria Math" panose="02040503050406030204" pitchFamily="18" charset="0"/>
                                      </a:rPr>
                                      <m:t>𝐅</m:t>
                                    </m:r>
                                  </m:e>
                                  <m:sub>
                                    <m:r>
                                      <a:rPr lang="vi-VN" sz="4400" b="1" i="0" smtClean="0">
                                        <a:latin typeface="Cambria Math" panose="02040503050406030204" pitchFamily="18" charset="0"/>
                                      </a:rPr>
                                      <m:t>𝟐</m:t>
                                    </m:r>
                                  </m:sub>
                                </m:sSub>
                              </m:oMath>
                            </m:oMathPara>
                          </a14:m>
                          <a:endParaRPr lang="en-US" sz="44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r>
                                  <a:rPr lang="vi-VN" sz="4400" b="1" i="0" smtClean="0">
                                    <a:latin typeface="Cambria Math" panose="02040503050406030204" pitchFamily="18" charset="0"/>
                                  </a:rPr>
                                  <m:t>𝐅</m:t>
                                </m:r>
                              </m:oMath>
                            </m:oMathPara>
                          </a14:m>
                          <a:endParaRPr lang="en-US" sz="44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071060564"/>
                      </a:ext>
                    </a:extLst>
                  </a:tr>
                  <a:tr h="1820825">
                    <a:tc>
                      <a:txBody>
                        <a:bodyPr/>
                        <a:lstStyle/>
                        <a:p>
                          <a:pPr algn="ctr"/>
                          <a:r>
                            <a:rPr lang="vi-VN" sz="4400" b="1" dirty="0"/>
                            <a:t>1</a:t>
                          </a:r>
                          <a:endParaRPr lang="en-US" sz="4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8364716"/>
                      </a:ext>
                    </a:extLst>
                  </a:tr>
                  <a:tr h="1820825">
                    <a:tc>
                      <a:txBody>
                        <a:bodyPr/>
                        <a:lstStyle/>
                        <a:p>
                          <a:pPr algn="ctr"/>
                          <a:r>
                            <a:rPr lang="vi-VN" sz="4400" b="1" dirty="0"/>
                            <a:t>2</a:t>
                          </a:r>
                          <a:endParaRPr lang="en-US" sz="4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5094120"/>
                      </a:ext>
                    </a:extLst>
                  </a:tr>
                  <a:tr h="1820825">
                    <a:tc>
                      <a:txBody>
                        <a:bodyPr/>
                        <a:lstStyle/>
                        <a:p>
                          <a:pPr algn="ctr"/>
                          <a:r>
                            <a:rPr lang="vi-VN" sz="4400" b="1" dirty="0"/>
                            <a:t>3</a:t>
                          </a:r>
                          <a:endParaRPr lang="en-US" sz="4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214508"/>
                      </a:ext>
                    </a:extLst>
                  </a:tr>
                </a:tbl>
              </a:graphicData>
            </a:graphic>
          </p:graphicFrame>
        </mc:Choice>
        <mc:Fallback>
          <p:graphicFrame>
            <p:nvGraphicFramePr>
              <p:cNvPr id="12" name="Table 12">
                <a:extLst>
                  <a:ext uri="{FF2B5EF4-FFF2-40B4-BE49-F238E27FC236}">
                    <a16:creationId xmlns:a16="http://schemas.microsoft.com/office/drawing/2014/main" id="{D0272722-797C-4AE7-9049-9AB35A3524D0}"/>
                  </a:ext>
                </a:extLst>
              </p:cNvPr>
              <p:cNvGraphicFramePr>
                <a:graphicFrameLocks noGrp="1"/>
              </p:cNvGraphicFramePr>
              <p:nvPr>
                <p:extLst>
                  <p:ext uri="{D42A27DB-BD31-4B8C-83A1-F6EECF244321}">
                    <p14:modId xmlns:p14="http://schemas.microsoft.com/office/powerpoint/2010/main" val="3796763299"/>
                  </p:ext>
                </p:extLst>
              </p:nvPr>
            </p:nvGraphicFramePr>
            <p:xfrm>
              <a:off x="1143000" y="1485900"/>
              <a:ext cx="12192000" cy="7448275"/>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667857512"/>
                        </a:ext>
                      </a:extLst>
                    </a:gridCol>
                    <a:gridCol w="2032000">
                      <a:extLst>
                        <a:ext uri="{9D8B030D-6E8A-4147-A177-3AD203B41FA5}">
                          <a16:colId xmlns:a16="http://schemas.microsoft.com/office/drawing/2014/main" val="4261700171"/>
                        </a:ext>
                      </a:extLst>
                    </a:gridCol>
                    <a:gridCol w="2032000">
                      <a:extLst>
                        <a:ext uri="{9D8B030D-6E8A-4147-A177-3AD203B41FA5}">
                          <a16:colId xmlns:a16="http://schemas.microsoft.com/office/drawing/2014/main" val="285588446"/>
                        </a:ext>
                      </a:extLst>
                    </a:gridCol>
                    <a:gridCol w="2032000">
                      <a:extLst>
                        <a:ext uri="{9D8B030D-6E8A-4147-A177-3AD203B41FA5}">
                          <a16:colId xmlns:a16="http://schemas.microsoft.com/office/drawing/2014/main" val="3354954753"/>
                        </a:ext>
                      </a:extLst>
                    </a:gridCol>
                    <a:gridCol w="2032000">
                      <a:extLst>
                        <a:ext uri="{9D8B030D-6E8A-4147-A177-3AD203B41FA5}">
                          <a16:colId xmlns:a16="http://schemas.microsoft.com/office/drawing/2014/main" val="2913224402"/>
                        </a:ext>
                      </a:extLst>
                    </a:gridCol>
                    <a:gridCol w="2032000">
                      <a:extLst>
                        <a:ext uri="{9D8B030D-6E8A-4147-A177-3AD203B41FA5}">
                          <a16:colId xmlns:a16="http://schemas.microsoft.com/office/drawing/2014/main" val="1621484221"/>
                        </a:ext>
                      </a:extLst>
                    </a:gridCol>
                  </a:tblGrid>
                  <a:tr h="1985800">
                    <a:tc>
                      <a:txBody>
                        <a:bodyPr/>
                        <a:lstStyle/>
                        <a:p>
                          <a:pPr algn="ctr"/>
                          <a:r>
                            <a:rPr lang="vi-VN" sz="4400" b="1" i="0" dirty="0"/>
                            <a:t>Lần đo </a:t>
                          </a:r>
                          <a:endParaRPr lang="en-US" sz="44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00601" t="-307" r="-401201" b="-2757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00000" t="-307" r="-300000" b="-2757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300901" t="-307" r="-200901" b="-2757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399701" t="-307" r="-100299" b="-2757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01201" t="-307" r="-601" b="-275767"/>
                          </a:stretch>
                        </a:blipFill>
                      </a:tcPr>
                    </a:tc>
                    <a:extLst>
                      <a:ext uri="{0D108BD9-81ED-4DB2-BD59-A6C34878D82A}">
                        <a16:rowId xmlns:a16="http://schemas.microsoft.com/office/drawing/2014/main" val="2071060564"/>
                      </a:ext>
                    </a:extLst>
                  </a:tr>
                  <a:tr h="1820825">
                    <a:tc>
                      <a:txBody>
                        <a:bodyPr/>
                        <a:lstStyle/>
                        <a:p>
                          <a:pPr algn="ctr"/>
                          <a:r>
                            <a:rPr lang="vi-VN" sz="4400" b="1" dirty="0"/>
                            <a:t>1</a:t>
                          </a:r>
                          <a:endParaRPr lang="en-US" sz="4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8364716"/>
                      </a:ext>
                    </a:extLst>
                  </a:tr>
                  <a:tr h="1820825">
                    <a:tc>
                      <a:txBody>
                        <a:bodyPr/>
                        <a:lstStyle/>
                        <a:p>
                          <a:pPr algn="ctr"/>
                          <a:r>
                            <a:rPr lang="vi-VN" sz="4400" b="1" dirty="0"/>
                            <a:t>2</a:t>
                          </a:r>
                          <a:endParaRPr lang="en-US" sz="4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5094120"/>
                      </a:ext>
                    </a:extLst>
                  </a:tr>
                  <a:tr h="1820825">
                    <a:tc>
                      <a:txBody>
                        <a:bodyPr/>
                        <a:lstStyle/>
                        <a:p>
                          <a:pPr algn="ctr"/>
                          <a:r>
                            <a:rPr lang="vi-VN" sz="4400" b="1" dirty="0"/>
                            <a:t>3</a:t>
                          </a:r>
                          <a:endParaRPr lang="en-US" sz="4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214508"/>
                      </a:ext>
                    </a:extLst>
                  </a:tr>
                </a:tbl>
              </a:graphicData>
            </a:graphic>
          </p:graphicFrame>
        </mc:Fallback>
      </mc:AlternateContent>
      <p:pic>
        <p:nvPicPr>
          <p:cNvPr id="13" name="Picture 6">
            <a:extLst>
              <a:ext uri="{FF2B5EF4-FFF2-40B4-BE49-F238E27FC236}">
                <a16:creationId xmlns:a16="http://schemas.microsoft.com/office/drawing/2014/main" id="{7E6B543B-4D6F-4743-A7C9-6E2F250DB7BF}"/>
              </a:ext>
            </a:extLst>
          </p:cNvPr>
          <p:cNvPicPr>
            <a:picLocks noChangeAspect="1"/>
          </p:cNvPicPr>
          <p:nvPr/>
        </p:nvPicPr>
        <p:blipFill>
          <a:blip r:embed="rId9"/>
          <a:srcRect/>
          <a:stretch>
            <a:fillRect/>
          </a:stretch>
        </p:blipFill>
        <p:spPr>
          <a:xfrm rot="20999527">
            <a:off x="13124939" y="593910"/>
            <a:ext cx="2496062" cy="2358779"/>
          </a:xfrm>
          <a:prstGeom prst="rect">
            <a:avLst/>
          </a:prstGeom>
        </p:spPr>
      </p:pic>
    </p:spTree>
    <p:extLst>
      <p:ext uri="{BB962C8B-B14F-4D97-AF65-F5344CB8AC3E}">
        <p14:creationId xmlns:p14="http://schemas.microsoft.com/office/powerpoint/2010/main" val="1568254535"/>
      </p:ext>
    </p:extLst>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D6C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767772"/>
            <a:ext cx="3105925" cy="2620272"/>
          </a:xfrm>
          <a:prstGeom prst="rect">
            <a:avLst/>
          </a:prstGeom>
        </p:spPr>
      </p:pic>
      <p:sp>
        <p:nvSpPr>
          <p:cNvPr id="10" name="TextBox 9">
            <a:extLst>
              <a:ext uri="{FF2B5EF4-FFF2-40B4-BE49-F238E27FC236}">
                <a16:creationId xmlns:a16="http://schemas.microsoft.com/office/drawing/2014/main" id="{979C4C99-8CEE-4839-831E-A548F39B9F49}"/>
              </a:ext>
            </a:extLst>
          </p:cNvPr>
          <p:cNvSpPr txBox="1"/>
          <p:nvPr/>
        </p:nvSpPr>
        <p:spPr>
          <a:xfrm>
            <a:off x="838200" y="723900"/>
            <a:ext cx="16021040" cy="2210748"/>
          </a:xfrm>
          <a:prstGeom prst="roundRect">
            <a:avLst/>
          </a:prstGeom>
          <a:solidFill>
            <a:schemeClr val="bg1"/>
          </a:solidFill>
          <a:ln w="38100">
            <a:solidFill>
              <a:srgbClr val="C00000"/>
            </a:solidFill>
            <a:prstDash val="lgDash"/>
          </a:ln>
        </p:spPr>
        <p:txBody>
          <a:bodyPr wrap="square">
            <a:spAutoFit/>
          </a:bodyPr>
          <a:lstStyle/>
          <a:p>
            <a:pPr marR="90170" algn="just">
              <a:lnSpc>
                <a:spcPct val="150000"/>
              </a:lnSpc>
              <a:spcBef>
                <a:spcPts val="300"/>
              </a:spcBef>
              <a:spcAft>
                <a:spcPts val="300"/>
              </a:spcAft>
            </a:pPr>
            <a:r>
              <a:rPr kumimoji="0" lang="en-US" sz="4400" b="1"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 hỏi </a:t>
            </a:r>
            <a:r>
              <a:rPr kumimoji="0" lang="vi-VN" sz="4400" b="1"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400" dirty="0">
                <a:effectLst/>
                <a:latin typeface="Arial" panose="020B0604020202020204" pitchFamily="34" charset="0"/>
                <a:ea typeface="Calibri" panose="020F0502020204030204" pitchFamily="34" charset="0"/>
                <a:cs typeface="Arial" panose="020B0604020202020204" pitchFamily="34" charset="0"/>
              </a:rPr>
              <a:t>Số quả cân phải treo tại O trong hình 6.3 là bao nhiêu để công thức (1) được nghiệm đúng? </a:t>
            </a:r>
            <a:endParaRPr kumimoji="0" lang="en-US" sz="44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8548E91-3448-4CA9-AD40-75611F9C5A97}"/>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1669288" y="3543300"/>
            <a:ext cx="5549046" cy="4688668"/>
          </a:xfrm>
          <a:prstGeom prst="roundRect">
            <a:avLst>
              <a:gd name="adj" fmla="val 8166"/>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53091">
            <a:off x="15841324" y="6920562"/>
            <a:ext cx="2754023" cy="3694421"/>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B322756-32A0-49AD-8CBB-FE7168EF8E93}"/>
                  </a:ext>
                </a:extLst>
              </p:cNvPr>
              <p:cNvSpPr txBox="1"/>
              <p:nvPr/>
            </p:nvSpPr>
            <p:spPr>
              <a:xfrm>
                <a:off x="1087251" y="3513807"/>
                <a:ext cx="10058400" cy="4674806"/>
              </a:xfrm>
              <a:prstGeom prst="rect">
                <a:avLst/>
              </a:prstGeom>
              <a:noFill/>
            </p:spPr>
            <p:txBody>
              <a:bodyPr wrap="square">
                <a:spAutoFit/>
              </a:bodyPr>
              <a:lstStyle/>
              <a:p>
                <a:pPr algn="ctr">
                  <a:lnSpc>
                    <a:spcPct val="150000"/>
                  </a:lnSpc>
                </a:pPr>
                <a:r>
                  <a:rPr lang="vi-VN" sz="4800" b="1" i="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Trả lời </a:t>
                </a:r>
              </a:p>
              <a:p>
                <a:pPr>
                  <a:lnSpc>
                    <a:spcPct val="150000"/>
                  </a:lnSpc>
                </a:pP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nghiệm lại công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f>
                      <m:fPr>
                        <m:ctrlPr>
                          <a:rPr lang="en-US" sz="4400" i="1">
                            <a:effectLst/>
                            <a:latin typeface="Cambria Math" panose="02040503050406030204" pitchFamily="18"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𝑂</m:t>
                        </m:r>
                        <m:sSub>
                          <m:sSubPr>
                            <m:ctrlPr>
                              <a:rPr lang="en-US" sz="4400" i="1">
                                <a:effectLst/>
                                <a:latin typeface="Cambria Math" panose="02040503050406030204" pitchFamily="18"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𝑂</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1</m:t>
                            </m:r>
                          </m:sub>
                        </m:sSub>
                      </m:num>
                      <m:den>
                        <m:r>
                          <a:rPr lang="en-US" sz="4400" i="1">
                            <a:effectLst/>
                            <a:latin typeface="Cambria Math" panose="02040503050406030204" pitchFamily="18" charset="0"/>
                            <a:ea typeface="Calibri" panose="020F0502020204030204" pitchFamily="34" charset="0"/>
                            <a:cs typeface="Times New Roman" panose="02020603050405020304" pitchFamily="18" charset="0"/>
                          </a:rPr>
                          <m:t>𝑂</m:t>
                        </m:r>
                        <m:sSub>
                          <m:sSubPr>
                            <m:ctrlPr>
                              <a:rPr lang="en-US" sz="4400" i="1">
                                <a:effectLst/>
                                <a:latin typeface="Cambria Math" panose="02040503050406030204" pitchFamily="18"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𝑂</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2</m:t>
                            </m:r>
                          </m:sub>
                        </m:sSub>
                      </m:den>
                    </m:f>
                    <m:r>
                      <a:rPr lang="en-US"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cs typeface="Times New Roman" panose="02020603050405020304" pitchFamily="18" charset="0"/>
                          </a:rPr>
                        </m:ctrlPr>
                      </m:fPr>
                      <m:num>
                        <m:sSub>
                          <m:sSubPr>
                            <m:ctrlPr>
                              <a:rPr lang="en-US" sz="4400" i="1">
                                <a:effectLst/>
                                <a:latin typeface="Cambria Math" panose="02040503050406030204" pitchFamily="18"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2</m:t>
                            </m:r>
                          </m:sub>
                        </m:sSub>
                      </m:num>
                      <m:den>
                        <m:sSub>
                          <m:sSubPr>
                            <m:ctrlPr>
                              <a:rPr lang="en-US" sz="4400" i="1">
                                <a:effectLst/>
                                <a:latin typeface="Cambria Math" panose="02040503050406030204" pitchFamily="18" charset="0"/>
                                <a:cs typeface="Times New Roman" panose="02020603050405020304" pitchFamily="18" charset="0"/>
                              </a:rPr>
                            </m:ctrlPr>
                          </m:sSub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4400" i="1">
                                <a:effectLst/>
                                <a:latin typeface="Cambria Math" panose="02040503050406030204" pitchFamily="18" charset="0"/>
                                <a:ea typeface="Calibri" panose="020F0502020204030204" pitchFamily="34" charset="0"/>
                                <a:cs typeface="Times New Roman" panose="02020603050405020304" pitchFamily="18" charset="0"/>
                              </a:rPr>
                              <m:t>1</m:t>
                            </m:r>
                          </m:sub>
                        </m:sSub>
                      </m:den>
                    </m:f>
                  </m:oMath>
                </a14:m>
                <a:r>
                  <a:rPr lang="en-US" sz="4400" dirty="0">
                    <a:effectLst/>
                    <a:latin typeface="Arial" panose="020B0604020202020204" pitchFamily="34" charset="0"/>
                    <a:ea typeface="Times New Roman" panose="02020603050405020304" pitchFamily="18" charset="0"/>
                    <a:cs typeface="Arial" panose="020B0604020202020204" pitchFamily="34" charset="0"/>
                  </a:rPr>
                  <a:t> </a:t>
                </a:r>
                <a:endParaRPr lang="vi-VN" sz="44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vi-VN" sz="4400" dirty="0">
                    <a:latin typeface="Arial" panose="020B0604020202020204" pitchFamily="34" charset="0"/>
                    <a:ea typeface="Times New Roman" panose="02020603050405020304" pitchFamily="18" charset="0"/>
                    <a:cs typeface="Arial" panose="020B0604020202020204" pitchFamily="34" charset="0"/>
                  </a:rPr>
                  <a:t>t</a:t>
                </a:r>
                <a:r>
                  <a:rPr lang="en-US" sz="4400" dirty="0">
                    <a:effectLst/>
                    <a:latin typeface="Arial" panose="020B0604020202020204" pitchFamily="34" charset="0"/>
                    <a:ea typeface="Times New Roman" panose="02020603050405020304" pitchFamily="18" charset="0"/>
                    <a:cs typeface="Arial" panose="020B0604020202020204" pitchFamily="34" charset="0"/>
                  </a:rPr>
                  <a:t>a cần phải treo 5 quả cân tại O. </a:t>
                </a:r>
                <a:endParaRPr lang="en-US" sz="4400"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0B322756-32A0-49AD-8CBB-FE7168EF8E93}"/>
                  </a:ext>
                </a:extLst>
              </p:cNvPr>
              <p:cNvSpPr txBox="1">
                <a:spLocks noRot="1" noChangeAspect="1" noMove="1" noResize="1" noEditPoints="1" noAdjustHandles="1" noChangeArrowheads="1" noChangeShapeType="1" noTextEdit="1"/>
              </p:cNvSpPr>
              <p:nvPr/>
            </p:nvSpPr>
            <p:spPr>
              <a:xfrm>
                <a:off x="1087251" y="3513807"/>
                <a:ext cx="10058400" cy="4674806"/>
              </a:xfrm>
              <a:prstGeom prst="rect">
                <a:avLst/>
              </a:prstGeom>
              <a:blipFill>
                <a:blip r:embed="rId8"/>
                <a:stretch>
                  <a:fillRect l="-2424" b="-5215"/>
                </a:stretch>
              </a:blipFill>
            </p:spPr>
            <p:txBody>
              <a:bodyPr/>
              <a:lstStyle/>
              <a:p>
                <a:r>
                  <a:rPr lang="en-US">
                    <a:noFill/>
                  </a:rPr>
                  <a:t> </a:t>
                </a:r>
              </a:p>
            </p:txBody>
          </p:sp>
        </mc:Fallback>
      </mc:AlternateContent>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52157" y="3706868"/>
            <a:ext cx="7902754" cy="867567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01694" y="8621897"/>
            <a:ext cx="3257546" cy="333020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15066" y="2940156"/>
            <a:ext cx="2888467" cy="3215905"/>
          </a:xfrm>
          <a:prstGeom prst="rect">
            <a:avLst/>
          </a:prstGeom>
        </p:spPr>
      </p:pic>
      <p:sp>
        <p:nvSpPr>
          <p:cNvPr id="12" name="Rectangle: Rounded Corners 11">
            <a:extLst>
              <a:ext uri="{FF2B5EF4-FFF2-40B4-BE49-F238E27FC236}">
                <a16:creationId xmlns:a16="http://schemas.microsoft.com/office/drawing/2014/main" id="{EFA64783-AE97-4515-B490-3C35A7640B62}"/>
              </a:ext>
            </a:extLst>
          </p:cNvPr>
          <p:cNvSpPr/>
          <p:nvPr/>
        </p:nvSpPr>
        <p:spPr>
          <a:xfrm>
            <a:off x="1114303" y="1346901"/>
            <a:ext cx="13106400" cy="8675678"/>
          </a:xfrm>
          <a:prstGeom prst="roundRect">
            <a:avLst/>
          </a:prstGeom>
          <a:solidFill>
            <a:srgbClr val="FFF1EF"/>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51B0E5C-15DC-402D-916F-0F2415ADFC93}"/>
              </a:ext>
            </a:extLst>
          </p:cNvPr>
          <p:cNvSpPr txBox="1"/>
          <p:nvPr/>
        </p:nvSpPr>
        <p:spPr>
          <a:xfrm>
            <a:off x="1871637" y="1963817"/>
            <a:ext cx="11730057" cy="7441845"/>
          </a:xfrm>
          <a:prstGeom prst="rect">
            <a:avLst/>
          </a:prstGeom>
          <a:noFill/>
        </p:spPr>
        <p:txBody>
          <a:bodyPr wrap="square">
            <a:spAutoFit/>
          </a:bodyPr>
          <a:lstStyle/>
          <a:p>
            <a:pPr marR="90170" algn="ctr">
              <a:lnSpc>
                <a:spcPct val="150000"/>
              </a:lnSpc>
              <a:spcBef>
                <a:spcPts val="300"/>
              </a:spcBef>
              <a:spcAft>
                <a:spcPts val="300"/>
              </a:spcAft>
            </a:pPr>
            <a:r>
              <a:rPr lang="vi-VN" sz="4000" b="1" i="1" dirty="0">
                <a:effectLst/>
                <a:latin typeface="Arial" panose="020B0604020202020204" pitchFamily="34" charset="0"/>
                <a:ea typeface="Calibri" panose="020F0502020204030204" pitchFamily="34" charset="0"/>
                <a:cs typeface="Arial" panose="020B0604020202020204" pitchFamily="34" charset="0"/>
              </a:rPr>
              <a:t>ỨNG DỤNG </a:t>
            </a:r>
          </a:p>
          <a:p>
            <a:pPr marR="90170" algn="just">
              <a:lnSpc>
                <a:spcPct val="150000"/>
              </a:lnSpc>
              <a:spcBef>
                <a:spcPts val="300"/>
              </a:spcBef>
              <a:spcAft>
                <a:spcPts val="300"/>
              </a:spcAft>
            </a:pPr>
            <a:r>
              <a:rPr lang="en-US" sz="4000" dirty="0">
                <a:effectLst/>
                <a:latin typeface="Arial" panose="020B0604020202020204" pitchFamily="34" charset="0"/>
                <a:ea typeface="Calibri" panose="020F0502020204030204" pitchFamily="34" charset="0"/>
                <a:cs typeface="Arial" panose="020B0604020202020204" pitchFamily="34" charset="0"/>
              </a:rPr>
              <a:t>Sử dụng quy tắc tổng hợp hai lực song </a:t>
            </a:r>
            <a:r>
              <a:rPr lang="en-US" sz="4000" dirty="0" err="1">
                <a:effectLst/>
                <a:latin typeface="Arial" panose="020B0604020202020204" pitchFamily="34" charset="0"/>
                <a:ea typeface="Calibri" panose="020F0502020204030204" pitchFamily="34" charset="0"/>
                <a:cs typeface="Arial" panose="020B0604020202020204" pitchFamily="34" charset="0"/>
              </a:rPr>
              <a:t>song</a:t>
            </a:r>
            <a:r>
              <a:rPr lang="en-US" sz="4000" dirty="0">
                <a:effectLst/>
                <a:latin typeface="Arial" panose="020B0604020202020204" pitchFamily="34" charset="0"/>
                <a:ea typeface="Calibri" panose="020F0502020204030204" pitchFamily="34" charset="0"/>
                <a:cs typeface="Arial" panose="020B0604020202020204" pitchFamily="34" charset="0"/>
              </a:rPr>
              <a:t>, cùng chiều có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thể giúp xác định trọng tâm của một vật. Nếu vật đồng chất và có dạng đối xứng hình học thì trọng tâm trùng với tâm đối xứng. Vận dụng quy tắc xác định hợp lực của hai lực song </a:t>
            </a:r>
            <a:r>
              <a:rPr lang="en-US" sz="4000" dirty="0" err="1">
                <a:effectLst/>
                <a:latin typeface="Arial" panose="020B0604020202020204" pitchFamily="34" charset="0"/>
                <a:ea typeface="Calibri" panose="020F0502020204030204" pitchFamily="34" charset="0"/>
                <a:cs typeface="Arial" panose="020B0604020202020204" pitchFamily="34" charset="0"/>
              </a:rPr>
              <a:t>song</a:t>
            </a:r>
            <a:r>
              <a:rPr lang="en-US" sz="4000" dirty="0">
                <a:effectLst/>
                <a:latin typeface="Arial" panose="020B0604020202020204" pitchFamily="34" charset="0"/>
                <a:ea typeface="Calibri" panose="020F0502020204030204" pitchFamily="34" charset="0"/>
                <a:cs typeface="Arial" panose="020B0604020202020204" pitchFamily="34" charset="0"/>
              </a:rPr>
              <a:t>, cùng chiều, ta </a:t>
            </a:r>
            <a:r>
              <a:rPr lang="en-US" sz="4000" dirty="0" err="1">
                <a:effectLst/>
                <a:latin typeface="Arial" panose="020B0604020202020204" pitchFamily="34" charset="0"/>
                <a:ea typeface="Calibri" panose="020F0502020204030204" pitchFamily="34" charset="0"/>
                <a:cs typeface="Arial" panose="020B0604020202020204" pitchFamily="34" charset="0"/>
              </a:rPr>
              <a:t>cso</a:t>
            </a:r>
            <a:r>
              <a:rPr lang="en-US" sz="4000" dirty="0">
                <a:effectLst/>
                <a:latin typeface="Arial" panose="020B0604020202020204" pitchFamily="34" charset="0"/>
                <a:ea typeface="Calibri" panose="020F0502020204030204" pitchFamily="34" charset="0"/>
                <a:cs typeface="Arial" panose="020B0604020202020204" pitchFamily="34" charset="0"/>
              </a:rPr>
              <a:t> thể giải thích được trọng tâm của một số vật lại nằm ngoài vật đó. </a:t>
            </a:r>
          </a:p>
        </p:txBody>
      </p:sp>
      <p:pic>
        <p:nvPicPr>
          <p:cNvPr id="15" name="Picture 13">
            <a:extLst>
              <a:ext uri="{FF2B5EF4-FFF2-40B4-BE49-F238E27FC236}">
                <a16:creationId xmlns:a16="http://schemas.microsoft.com/office/drawing/2014/main" id="{FE5D8438-AF45-4433-B3D5-EE0DFDE6F281}"/>
              </a:ext>
            </a:extLst>
          </p:cNvPr>
          <p:cNvPicPr>
            <a:picLocks noChangeAspect="1"/>
          </p:cNvPicPr>
          <p:nvPr/>
        </p:nvPicPr>
        <p:blipFill>
          <a:blip r:embed="rId8"/>
          <a:srcRect/>
          <a:stretch>
            <a:fillRect/>
          </a:stretch>
        </p:blipFill>
        <p:spPr>
          <a:xfrm rot="17585953">
            <a:off x="1982993" y="695147"/>
            <a:ext cx="2207383" cy="1920423"/>
          </a:xfrm>
          <a:prstGeom prst="rect">
            <a:avLst/>
          </a:prstGeom>
        </p:spPr>
      </p:pic>
    </p:spTree>
    <p:extLst>
      <p:ext uri="{BB962C8B-B14F-4D97-AF65-F5344CB8AC3E}">
        <p14:creationId xmlns:p14="http://schemas.microsoft.com/office/powerpoint/2010/main" val="2987149692"/>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D49C0D43-63D0-48ED-B1F5-8575C242B0ED}"/>
              </a:ext>
            </a:extLst>
          </p:cNvPr>
          <p:cNvPicPr>
            <a:picLocks noChangeAspect="1"/>
          </p:cNvPicPr>
          <p:nvPr/>
        </p:nvPicPr>
        <p:blipFill>
          <a:blip r:embed="rId2"/>
          <a:srcRect/>
          <a:stretch>
            <a:fillRect/>
          </a:stretch>
        </p:blipFill>
        <p:spPr>
          <a:xfrm>
            <a:off x="2483402" y="53590"/>
            <a:ext cx="7659752" cy="8532222"/>
          </a:xfrm>
          <a:prstGeom prst="rect">
            <a:avLst/>
          </a:prstGeom>
        </p:spPr>
      </p:pic>
      <p:pic>
        <p:nvPicPr>
          <p:cNvPr id="16" name="Picture 4">
            <a:extLst>
              <a:ext uri="{FF2B5EF4-FFF2-40B4-BE49-F238E27FC236}">
                <a16:creationId xmlns:a16="http://schemas.microsoft.com/office/drawing/2014/main" id="{77F80B89-37CA-4EB2-9F91-FEEDCAEADE24}"/>
              </a:ext>
            </a:extLst>
          </p:cNvPr>
          <p:cNvPicPr>
            <a:picLocks noChangeAspect="1"/>
          </p:cNvPicPr>
          <p:nvPr/>
        </p:nvPicPr>
        <p:blipFill>
          <a:blip r:embed="rId2"/>
          <a:srcRect/>
          <a:stretch>
            <a:fillRect/>
          </a:stretch>
        </p:blipFill>
        <p:spPr>
          <a:xfrm>
            <a:off x="10444661" y="1379061"/>
            <a:ext cx="7659752" cy="8532221"/>
          </a:xfrm>
          <a:prstGeom prst="rect">
            <a:avLst/>
          </a:prstGeom>
        </p:spPr>
      </p:pic>
      <p:pic>
        <p:nvPicPr>
          <p:cNvPr id="17" name="Picture 16">
            <a:extLst>
              <a:ext uri="{FF2B5EF4-FFF2-40B4-BE49-F238E27FC236}">
                <a16:creationId xmlns:a16="http://schemas.microsoft.com/office/drawing/2014/main" id="{39C6258D-22AC-49B6-A12A-4DBD488881A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13463" y="1607147"/>
            <a:ext cx="5131281" cy="3904921"/>
          </a:xfrm>
          <a:prstGeom prst="rect">
            <a:avLst/>
          </a:prstGeom>
        </p:spPr>
      </p:pic>
      <p:sp>
        <p:nvSpPr>
          <p:cNvPr id="19" name="TextBox 18">
            <a:extLst>
              <a:ext uri="{FF2B5EF4-FFF2-40B4-BE49-F238E27FC236}">
                <a16:creationId xmlns:a16="http://schemas.microsoft.com/office/drawing/2014/main" id="{03E7216B-D3C2-4E3E-8C49-A5065CB36B75}"/>
              </a:ext>
            </a:extLst>
          </p:cNvPr>
          <p:cNvSpPr txBox="1"/>
          <p:nvPr/>
        </p:nvSpPr>
        <p:spPr>
          <a:xfrm>
            <a:off x="3493613" y="5645172"/>
            <a:ext cx="6454092" cy="1651671"/>
          </a:xfrm>
          <a:prstGeom prst="rect">
            <a:avLst/>
          </a:prstGeom>
          <a:noFill/>
        </p:spPr>
        <p:txBody>
          <a:bodyPr wrap="square">
            <a:spAutoFit/>
          </a:bodyPr>
          <a:lstStyle/>
          <a:p>
            <a:pPr algn="ctr">
              <a:lnSpc>
                <a:spcPct val="150000"/>
              </a:lnSpc>
            </a:pPr>
            <a:r>
              <a:rPr lang="en-US" sz="36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Trọng tâm của vận động viên nằm trên đường nét đứt </a:t>
            </a:r>
            <a:endParaRPr lang="en-US" sz="3600" b="1" i="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13B9414-AE9B-48AE-9202-055EC6707D28}"/>
              </a:ext>
            </a:extLst>
          </p:cNvPr>
          <p:cNvSpPr txBox="1"/>
          <p:nvPr/>
        </p:nvSpPr>
        <p:spPr>
          <a:xfrm>
            <a:off x="11841450" y="6846140"/>
            <a:ext cx="4953000" cy="1754326"/>
          </a:xfrm>
          <a:prstGeom prst="rect">
            <a:avLst/>
          </a:prstGeom>
          <a:noFill/>
        </p:spPr>
        <p:txBody>
          <a:bodyPr wrap="square">
            <a:spAutoFit/>
          </a:bodyPr>
          <a:lstStyle/>
          <a:p>
            <a:pPr algn="ctr"/>
            <a:r>
              <a:rPr lang="en-US" sz="36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Trọng tâm của chiếc nhẫn nằm ở chính giữa chiếc nhẫn </a:t>
            </a:r>
            <a:endParaRPr lang="en-US" sz="3600" b="1" i="1" dirty="0">
              <a:solidFill>
                <a:schemeClr val="bg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D88B8E1-AED3-416A-A82D-FEDE710E4E85}"/>
              </a:ext>
            </a:extLst>
          </p:cNvPr>
          <p:cNvGrpSpPr/>
          <p:nvPr/>
        </p:nvGrpSpPr>
        <p:grpSpPr>
          <a:xfrm>
            <a:off x="12996664" y="2754688"/>
            <a:ext cx="3005336" cy="4091451"/>
            <a:chOff x="4940553" y="3229455"/>
            <a:chExt cx="810895" cy="1101090"/>
          </a:xfrm>
        </p:grpSpPr>
        <p:grpSp>
          <p:nvGrpSpPr>
            <p:cNvPr id="23" name="Group 22">
              <a:extLst>
                <a:ext uri="{FF2B5EF4-FFF2-40B4-BE49-F238E27FC236}">
                  <a16:creationId xmlns:a16="http://schemas.microsoft.com/office/drawing/2014/main" id="{3177825D-C409-4B48-B45B-67BC2C04C292}"/>
                </a:ext>
              </a:extLst>
            </p:cNvPr>
            <p:cNvGrpSpPr/>
            <p:nvPr/>
          </p:nvGrpSpPr>
          <p:grpSpPr>
            <a:xfrm>
              <a:off x="4940553" y="3229455"/>
              <a:ext cx="810895" cy="1101090"/>
              <a:chOff x="5943" y="9170"/>
              <a:chExt cx="1277" cy="1734"/>
            </a:xfrm>
          </p:grpSpPr>
          <p:sp>
            <p:nvSpPr>
              <p:cNvPr id="24" name="Rectangle 23">
                <a:extLst>
                  <a:ext uri="{FF2B5EF4-FFF2-40B4-BE49-F238E27FC236}">
                    <a16:creationId xmlns:a16="http://schemas.microsoft.com/office/drawing/2014/main" id="{890BE8C2-794F-46A8-A4D8-D2E2DE2A1E13}"/>
                  </a:ext>
                </a:extLst>
              </p:cNvPr>
              <p:cNvSpPr/>
              <p:nvPr/>
            </p:nvSpPr>
            <p:spPr>
              <a:xfrm>
                <a:off x="5943" y="9170"/>
                <a:ext cx="1275" cy="17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5" name="Circle: Hollow 24">
                <a:extLst>
                  <a:ext uri="{FF2B5EF4-FFF2-40B4-BE49-F238E27FC236}">
                    <a16:creationId xmlns:a16="http://schemas.microsoft.com/office/drawing/2014/main" id="{6AAB2F19-154F-4133-A064-5116F5985E61}"/>
                  </a:ext>
                </a:extLst>
              </p:cNvPr>
              <p:cNvSpPr/>
              <p:nvPr/>
            </p:nvSpPr>
            <p:spPr>
              <a:xfrm>
                <a:off x="5946" y="9170"/>
                <a:ext cx="1267" cy="1267"/>
              </a:xfrm>
              <a:prstGeom prst="donut">
                <a:avLst>
                  <a:gd name="adj" fmla="val 12787"/>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a:lnSpc>
                    <a:spcPct val="114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14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BE6F1E3-1B3E-4773-8F5E-39913BE413AF}"/>
                  </a:ext>
                </a:extLst>
              </p:cNvPr>
              <p:cNvSpPr/>
              <p:nvPr/>
            </p:nvSpPr>
            <p:spPr>
              <a:xfrm>
                <a:off x="5943" y="9709"/>
                <a:ext cx="181" cy="181"/>
              </a:xfrm>
              <a:prstGeom prst="rect">
                <a:avLst/>
              </a:prstGeom>
              <a:solidFill>
                <a:srgbClr val="C0C0C0"/>
              </a:solidFill>
              <a:ln w="9525"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7" name="Rectangle 26">
                <a:extLst>
                  <a:ext uri="{FF2B5EF4-FFF2-40B4-BE49-F238E27FC236}">
                    <a16:creationId xmlns:a16="http://schemas.microsoft.com/office/drawing/2014/main" id="{A8AEB863-A1AA-4835-BEE0-3241263B82E2}"/>
                  </a:ext>
                </a:extLst>
              </p:cNvPr>
              <p:cNvSpPr/>
              <p:nvPr/>
            </p:nvSpPr>
            <p:spPr>
              <a:xfrm>
                <a:off x="7039" y="9714"/>
                <a:ext cx="181" cy="181"/>
              </a:xfrm>
              <a:prstGeom prst="rect">
                <a:avLst/>
              </a:prstGeom>
              <a:solidFill>
                <a:srgbClr val="C0C0C0"/>
              </a:solidFill>
              <a:ln w="9525"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28" name="Straight Arrow Connector 27">
                <a:extLst>
                  <a:ext uri="{FF2B5EF4-FFF2-40B4-BE49-F238E27FC236}">
                    <a16:creationId xmlns:a16="http://schemas.microsoft.com/office/drawing/2014/main" id="{796FAEEA-4BE5-401C-BC31-2A437367D0BD}"/>
                  </a:ext>
                </a:extLst>
              </p:cNvPr>
              <p:cNvCxnSpPr/>
              <p:nvPr/>
            </p:nvCxnSpPr>
            <p:spPr>
              <a:xfrm>
                <a:off x="6034" y="9801"/>
                <a:ext cx="0" cy="543"/>
              </a:xfrm>
              <a:prstGeom prst="straightConnector1">
                <a:avLst/>
              </a:prstGeom>
              <a:noFill/>
              <a:ln w="57150" cap="flat" cmpd="sng">
                <a:solidFill>
                  <a:srgbClr val="000000"/>
                </a:solidFill>
                <a:prstDash val="solid"/>
                <a:round/>
                <a:headEnd type="none" w="med" len="med"/>
                <a:tailEnd type="triangle" w="med" len="med"/>
              </a:ln>
            </p:spPr>
          </p:cxnSp>
          <p:cxnSp>
            <p:nvCxnSpPr>
              <p:cNvPr id="29" name="Straight Arrow Connector 28">
                <a:extLst>
                  <a:ext uri="{FF2B5EF4-FFF2-40B4-BE49-F238E27FC236}">
                    <a16:creationId xmlns:a16="http://schemas.microsoft.com/office/drawing/2014/main" id="{1531BAE3-659A-4659-A9E8-016A8F2C83B4}"/>
                  </a:ext>
                </a:extLst>
              </p:cNvPr>
              <p:cNvCxnSpPr/>
              <p:nvPr/>
            </p:nvCxnSpPr>
            <p:spPr>
              <a:xfrm>
                <a:off x="7134" y="9805"/>
                <a:ext cx="0" cy="543"/>
              </a:xfrm>
              <a:prstGeom prst="straightConnector1">
                <a:avLst/>
              </a:prstGeom>
              <a:noFill/>
              <a:ln w="57150" cap="flat" cmpd="sng">
                <a:solidFill>
                  <a:srgbClr val="000000"/>
                </a:solidFill>
                <a:prstDash val="solid"/>
                <a:round/>
                <a:headEnd type="none" w="med" len="med"/>
                <a:tailEnd type="triangle" w="med" len="med"/>
              </a:ln>
            </p:spPr>
          </p:cxnSp>
          <p:cxnSp>
            <p:nvCxnSpPr>
              <p:cNvPr id="30" name="Straight Arrow Connector 29">
                <a:extLst>
                  <a:ext uri="{FF2B5EF4-FFF2-40B4-BE49-F238E27FC236}">
                    <a16:creationId xmlns:a16="http://schemas.microsoft.com/office/drawing/2014/main" id="{5448D515-94E7-4318-9A18-03524EF86CD7}"/>
                  </a:ext>
                </a:extLst>
              </p:cNvPr>
              <p:cNvCxnSpPr/>
              <p:nvPr/>
            </p:nvCxnSpPr>
            <p:spPr>
              <a:xfrm>
                <a:off x="6578" y="9818"/>
                <a:ext cx="0" cy="1086"/>
              </a:xfrm>
              <a:prstGeom prst="straightConnector1">
                <a:avLst/>
              </a:prstGeom>
              <a:noFill/>
              <a:ln w="57150" cap="flat" cmpd="sng">
                <a:solidFill>
                  <a:srgbClr val="000000"/>
                </a:solidFill>
                <a:prstDash val="solid"/>
                <a:round/>
                <a:headEnd type="oval" w="sm" len="sm"/>
                <a:tailEnd type="triangle" w="med" len="med"/>
              </a:ln>
            </p:spPr>
          </p:cxnSp>
        </p:grpSp>
      </p:grpSp>
      <p:sp>
        <p:nvSpPr>
          <p:cNvPr id="32" name="TextBox 31">
            <a:extLst>
              <a:ext uri="{FF2B5EF4-FFF2-40B4-BE49-F238E27FC236}">
                <a16:creationId xmlns:a16="http://schemas.microsoft.com/office/drawing/2014/main" id="{7699C49D-B344-4993-B329-39DC1EA43559}"/>
              </a:ext>
            </a:extLst>
          </p:cNvPr>
          <p:cNvSpPr txBox="1"/>
          <p:nvPr/>
        </p:nvSpPr>
        <p:spPr>
          <a:xfrm>
            <a:off x="13813843" y="3826632"/>
            <a:ext cx="883938" cy="707886"/>
          </a:xfrm>
          <a:prstGeom prst="rect">
            <a:avLst/>
          </a:prstGeom>
          <a:noFill/>
        </p:spPr>
        <p:txBody>
          <a:bodyPr wrap="square">
            <a:spAutoFit/>
          </a:bodyPr>
          <a:lstStyle/>
          <a:p>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a:t>
            </a:r>
            <a:endParaRPr lang="en-US" sz="4000" dirty="0">
              <a:latin typeface="Arial" panose="020B0604020202020204" pitchFamily="34" charset="0"/>
              <a:cs typeface="Arial" panose="020B0604020202020204" pitchFamily="34" charset="0"/>
            </a:endParaRPr>
          </a:p>
        </p:txBody>
      </p:sp>
      <p:pic>
        <p:nvPicPr>
          <p:cNvPr id="35" name="Picture 3">
            <a:extLst>
              <a:ext uri="{FF2B5EF4-FFF2-40B4-BE49-F238E27FC236}">
                <a16:creationId xmlns:a16="http://schemas.microsoft.com/office/drawing/2014/main" id="{0DE5118D-3071-496F-A228-05D20C300E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5037" y="-33821"/>
            <a:ext cx="3276600" cy="3080004"/>
          </a:xfrm>
          <a:prstGeom prst="rect">
            <a:avLst/>
          </a:prstGeom>
        </p:spPr>
      </p:pic>
      <p:pic>
        <p:nvPicPr>
          <p:cNvPr id="36" name="Picture 23">
            <a:extLst>
              <a:ext uri="{FF2B5EF4-FFF2-40B4-BE49-F238E27FC236}">
                <a16:creationId xmlns:a16="http://schemas.microsoft.com/office/drawing/2014/main" id="{1C29CF09-DA35-4931-84EE-E5685A1450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872" y="6597405"/>
            <a:ext cx="2263355" cy="3233364"/>
          </a:xfrm>
          <a:prstGeom prst="rect">
            <a:avLst/>
          </a:prstGeom>
        </p:spPr>
      </p:pic>
      <p:pic>
        <p:nvPicPr>
          <p:cNvPr id="37" name="Picture 17">
            <a:extLst>
              <a:ext uri="{FF2B5EF4-FFF2-40B4-BE49-F238E27FC236}">
                <a16:creationId xmlns:a16="http://schemas.microsoft.com/office/drawing/2014/main" id="{5C042F27-0C57-4A84-9D05-247BC5529A6F}"/>
              </a:ext>
            </a:extLst>
          </p:cNvPr>
          <p:cNvPicPr>
            <a:picLocks noChangeAspect="1"/>
          </p:cNvPicPr>
          <p:nvPr/>
        </p:nvPicPr>
        <p:blipFill>
          <a:blip r:embed="rId8"/>
          <a:srcRect/>
          <a:stretch>
            <a:fillRect/>
          </a:stretch>
        </p:blipFill>
        <p:spPr>
          <a:xfrm>
            <a:off x="16276024" y="375718"/>
            <a:ext cx="1376307" cy="1355663"/>
          </a:xfrm>
          <a:prstGeom prst="rect">
            <a:avLst/>
          </a:prstGeom>
        </p:spPr>
      </p:pic>
    </p:spTree>
    <p:extLst>
      <p:ext uri="{BB962C8B-B14F-4D97-AF65-F5344CB8AC3E}">
        <p14:creationId xmlns:p14="http://schemas.microsoft.com/office/powerpoint/2010/main" val="122857760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900" decel="100000" fill="hold"/>
                                        <p:tgtEl>
                                          <p:spTgt spid="2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11DC49C-4E25-40F6-8023-334F9B1A9A3F}"/>
              </a:ext>
            </a:extLst>
          </p:cNvPr>
          <p:cNvSpPr/>
          <p:nvPr/>
        </p:nvSpPr>
        <p:spPr>
          <a:xfrm>
            <a:off x="1056679" y="1181100"/>
            <a:ext cx="16174642" cy="7924800"/>
          </a:xfrm>
          <a:prstGeom prst="roundRect">
            <a:avLst/>
          </a:prstGeom>
          <a:solidFill>
            <a:srgbClr val="FFF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3091">
            <a:off x="15267139" y="6788007"/>
            <a:ext cx="3557377" cy="477209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0295" y="-1272036"/>
            <a:ext cx="3105925" cy="2620272"/>
          </a:xfrm>
          <a:prstGeom prst="rect">
            <a:avLst/>
          </a:prstGeom>
        </p:spPr>
      </p:pic>
      <p:sp>
        <p:nvSpPr>
          <p:cNvPr id="12" name="TextBox 11">
            <a:extLst>
              <a:ext uri="{FF2B5EF4-FFF2-40B4-BE49-F238E27FC236}">
                <a16:creationId xmlns:a16="http://schemas.microsoft.com/office/drawing/2014/main" id="{B92DEE0B-8AAC-4355-AE32-FEAFD12444AD}"/>
              </a:ext>
            </a:extLst>
          </p:cNvPr>
          <p:cNvSpPr txBox="1"/>
          <p:nvPr/>
        </p:nvSpPr>
        <p:spPr>
          <a:xfrm>
            <a:off x="1884485" y="2848302"/>
            <a:ext cx="14554200" cy="3013838"/>
          </a:xfrm>
          <a:prstGeom prst="rect">
            <a:avLst/>
          </a:prstGeom>
          <a:noFill/>
        </p:spPr>
        <p:txBody>
          <a:bodyPr wrap="square">
            <a:spAutoFit/>
          </a:bodyPr>
          <a:lstStyle/>
          <a:p>
            <a:pPr marR="90170" algn="just">
              <a:lnSpc>
                <a:spcPct val="150000"/>
              </a:lnSpc>
              <a:spcBef>
                <a:spcPts val="300"/>
              </a:spcBef>
              <a:spcAft>
                <a:spcPts val="300"/>
              </a:spcAft>
            </a:pPr>
            <a:r>
              <a:rPr lang="en-US" sz="4400" dirty="0">
                <a:effectLst/>
                <a:latin typeface="Arial" panose="020B0604020202020204" pitchFamily="34" charset="0"/>
                <a:ea typeface="Calibri" panose="020F0502020204030204" pitchFamily="34" charset="0"/>
                <a:cs typeface="Arial" panose="020B0604020202020204" pitchFamily="34" charset="0"/>
              </a:rPr>
              <a:t>Nhiều trường hợp trong thực tiễn, lực hoặc hệ lực tác dụng vào vật không có tác dụng làm vật chuyển động theo hướng của lực tổng hợp mà làm cho vật quay. </a:t>
            </a:r>
          </a:p>
        </p:txBody>
      </p:sp>
      <p:pic>
        <p:nvPicPr>
          <p:cNvPr id="2050" name="Picture 2" descr="Dấu Hiệu Vector Biểu Tượng Cờ Lê Chéo Và Biểu Tượng Bị Cô Lập Trên Nền  Trắng Khái Niệm Logo Cờ Lê Chéo Hình minh họa Sẵn có - Tải xuống Hình">
            <a:extLst>
              <a:ext uri="{FF2B5EF4-FFF2-40B4-BE49-F238E27FC236}">
                <a16:creationId xmlns:a16="http://schemas.microsoft.com/office/drawing/2014/main" id="{F6E6C1E0-CE91-4686-997F-A75CD408CEDE}"/>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4485" y="5589000"/>
            <a:ext cx="3880684" cy="38806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a:extLst>
              <a:ext uri="{FF2B5EF4-FFF2-40B4-BE49-F238E27FC236}">
                <a16:creationId xmlns:a16="http://schemas.microsoft.com/office/drawing/2014/main" id="{A315E64A-DAC1-469F-8BF8-4012F9E428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25249" y="6740886"/>
            <a:ext cx="1837776" cy="1844694"/>
          </a:xfrm>
          <a:prstGeom prst="rect">
            <a:avLst/>
          </a:prstGeom>
        </p:spPr>
      </p:pic>
      <p:pic>
        <p:nvPicPr>
          <p:cNvPr id="16" name="Picture 32">
            <a:extLst>
              <a:ext uri="{FF2B5EF4-FFF2-40B4-BE49-F238E27FC236}">
                <a16:creationId xmlns:a16="http://schemas.microsoft.com/office/drawing/2014/main" id="{F5AFB606-0571-48B2-ADB4-0F1256C1DA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68867">
            <a:off x="16264405" y="-1784924"/>
            <a:ext cx="2827990" cy="4114800"/>
          </a:xfrm>
          <a:prstGeom prst="rect">
            <a:avLst/>
          </a:prstGeom>
        </p:spPr>
      </p:pic>
      <p:sp>
        <p:nvSpPr>
          <p:cNvPr id="13" name="TextBox 12">
            <a:extLst>
              <a:ext uri="{FF2B5EF4-FFF2-40B4-BE49-F238E27FC236}">
                <a16:creationId xmlns:a16="http://schemas.microsoft.com/office/drawing/2014/main" id="{38BE5758-A273-4DD5-8A71-AAE7890E4778}"/>
              </a:ext>
            </a:extLst>
          </p:cNvPr>
          <p:cNvSpPr txBox="1"/>
          <p:nvPr/>
        </p:nvSpPr>
        <p:spPr>
          <a:xfrm>
            <a:off x="1884485" y="1294894"/>
            <a:ext cx="9982200" cy="1427570"/>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II. </a:t>
            </a:r>
            <a:r>
              <a:rPr kumimoji="0" lang="en-US" sz="6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Mômen</a:t>
            </a: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lực </a:t>
            </a:r>
            <a:endParaRPr kumimoji="0" lang="en-US" sz="6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2188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EE1453D-6C4D-45A1-979F-2261EE49D44F}"/>
              </a:ext>
            </a:extLst>
          </p:cNvPr>
          <p:cNvSpPr/>
          <p:nvPr/>
        </p:nvSpPr>
        <p:spPr>
          <a:xfrm>
            <a:off x="-68640" y="-308113"/>
            <a:ext cx="5231279" cy="10480813"/>
          </a:xfrm>
          <a:prstGeom prst="rect">
            <a:avLst/>
          </a:prstGeom>
          <a:solidFill>
            <a:srgbClr val="E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63432" y="-326552"/>
            <a:ext cx="1448079" cy="1363827"/>
          </a:xfrm>
          <a:prstGeom prst="rect">
            <a:avLst/>
          </a:prstGeom>
        </p:spPr>
      </p:pic>
      <p:pic>
        <p:nvPicPr>
          <p:cNvPr id="12" name="Picture 81">
            <a:extLst>
              <a:ext uri="{FF2B5EF4-FFF2-40B4-BE49-F238E27FC236}">
                <a16:creationId xmlns:a16="http://schemas.microsoft.com/office/drawing/2014/main" id="{BB12AF26-B286-4225-BCE9-71C42E9A1BEE}"/>
              </a:ext>
            </a:extLst>
          </p:cNvPr>
          <p:cNvPicPr>
            <a:picLocks noChangeAspect="1"/>
          </p:cNvPicPr>
          <p:nvPr/>
        </p:nvPicPr>
        <p:blipFill>
          <a:blip r:embed="rId4"/>
          <a:srcRect b="28982"/>
          <a:stretch>
            <a:fillRect/>
          </a:stretch>
        </p:blipFill>
        <p:spPr>
          <a:xfrm rot="1384601">
            <a:off x="3035115" y="6014761"/>
            <a:ext cx="3242346" cy="4293946"/>
          </a:xfrm>
          <a:prstGeom prst="rect">
            <a:avLst/>
          </a:prstGeom>
        </p:spPr>
      </p:pic>
      <p:sp>
        <p:nvSpPr>
          <p:cNvPr id="16" name="TextBox 15">
            <a:extLst>
              <a:ext uri="{FF2B5EF4-FFF2-40B4-BE49-F238E27FC236}">
                <a16:creationId xmlns:a16="http://schemas.microsoft.com/office/drawing/2014/main" id="{9EDF1253-78A4-4F86-A342-F54A39FA4A28}"/>
              </a:ext>
            </a:extLst>
          </p:cNvPr>
          <p:cNvSpPr txBox="1"/>
          <p:nvPr/>
        </p:nvSpPr>
        <p:spPr>
          <a:xfrm>
            <a:off x="-88137" y="2771891"/>
            <a:ext cx="5040923" cy="4029501"/>
          </a:xfrm>
          <a:prstGeom prst="rect">
            <a:avLst/>
          </a:prstGeom>
          <a:noFill/>
        </p:spPr>
        <p:txBody>
          <a:bodyPr wrap="square">
            <a:spAutoFit/>
          </a:bodyPr>
          <a:lstStyle/>
          <a:p>
            <a:pPr marR="90170" algn="ctr">
              <a:lnSpc>
                <a:spcPct val="150000"/>
              </a:lnSpc>
              <a:spcBef>
                <a:spcPts val="300"/>
              </a:spcBef>
              <a:spcAft>
                <a:spcPts val="300"/>
              </a:spcAft>
            </a:pPr>
            <a:r>
              <a:rPr lang="en-US" sz="4400" b="1" i="1" dirty="0">
                <a:effectLst/>
                <a:latin typeface="Arial" panose="020B0604020202020204" pitchFamily="34" charset="0"/>
                <a:ea typeface="Calibri" panose="020F0502020204030204" pitchFamily="34" charset="0"/>
                <a:cs typeface="Arial" panose="020B0604020202020204" pitchFamily="34" charset="0"/>
              </a:rPr>
              <a:t>Ví dụ về tác dụng làm quay của một lực lên vật có trục quay. </a:t>
            </a:r>
          </a:p>
        </p:txBody>
      </p:sp>
      <p:grpSp>
        <p:nvGrpSpPr>
          <p:cNvPr id="34" name="Group 33">
            <a:extLst>
              <a:ext uri="{FF2B5EF4-FFF2-40B4-BE49-F238E27FC236}">
                <a16:creationId xmlns:a16="http://schemas.microsoft.com/office/drawing/2014/main" id="{0155E4BC-FF21-44F8-9797-E5257FF347E0}"/>
              </a:ext>
            </a:extLst>
          </p:cNvPr>
          <p:cNvGrpSpPr/>
          <p:nvPr/>
        </p:nvGrpSpPr>
        <p:grpSpPr>
          <a:xfrm>
            <a:off x="6832931" y="355362"/>
            <a:ext cx="4139869" cy="4989414"/>
            <a:chOff x="3115058" y="3439294"/>
            <a:chExt cx="4328256" cy="5100073"/>
          </a:xfrm>
        </p:grpSpPr>
        <p:pic>
          <p:nvPicPr>
            <p:cNvPr id="30" name="Picture 29">
              <a:extLst>
                <a:ext uri="{FF2B5EF4-FFF2-40B4-BE49-F238E27FC236}">
                  <a16:creationId xmlns:a16="http://schemas.microsoft.com/office/drawing/2014/main" id="{0098D71D-76E2-437A-9A77-ED2F9BF06AE7}"/>
                </a:ext>
              </a:extLst>
            </p:cNvPr>
            <p:cNvPicPr>
              <a:picLocks noChangeAspect="1"/>
            </p:cNvPicPr>
            <p:nvPr/>
          </p:nvPicPr>
          <p:blipFill>
            <a:blip r:embed="rId5">
              <a:clrChange>
                <a:clrFrom>
                  <a:srgbClr val="FDFFFC"/>
                </a:clrFrom>
                <a:clrTo>
                  <a:srgbClr val="FDFFFC">
                    <a:alpha val="0"/>
                  </a:srgbClr>
                </a:clrTo>
              </a:clrChange>
            </a:blip>
            <a:stretch>
              <a:fillRect/>
            </a:stretch>
          </p:blipFill>
          <p:spPr>
            <a:xfrm rot="21067935">
              <a:off x="3115058" y="3534796"/>
              <a:ext cx="4120756" cy="4260803"/>
            </a:xfrm>
            <a:prstGeom prst="rect">
              <a:avLst/>
            </a:prstGeom>
          </p:spPr>
        </p:pic>
        <p:grpSp>
          <p:nvGrpSpPr>
            <p:cNvPr id="19" name="Group 4">
              <a:extLst>
                <a:ext uri="{FF2B5EF4-FFF2-40B4-BE49-F238E27FC236}">
                  <a16:creationId xmlns:a16="http://schemas.microsoft.com/office/drawing/2014/main" id="{FF65445B-06CB-484D-B5DD-7EBF87D0D72C}"/>
                </a:ext>
              </a:extLst>
            </p:cNvPr>
            <p:cNvGrpSpPr>
              <a:grpSpLocks noChangeAspect="1"/>
            </p:cNvGrpSpPr>
            <p:nvPr/>
          </p:nvGrpSpPr>
          <p:grpSpPr>
            <a:xfrm rot="21094016">
              <a:off x="3162105" y="3439294"/>
              <a:ext cx="4281209" cy="5100073"/>
              <a:chOff x="0" y="0"/>
              <a:chExt cx="5466080" cy="6348730"/>
            </a:xfrm>
          </p:grpSpPr>
          <p:sp>
            <p:nvSpPr>
              <p:cNvPr id="20" name="Freeform 5">
                <a:extLst>
                  <a:ext uri="{FF2B5EF4-FFF2-40B4-BE49-F238E27FC236}">
                    <a16:creationId xmlns:a16="http://schemas.microsoft.com/office/drawing/2014/main" id="{4E5EB565-1A7D-4532-AE23-417222E406B7}"/>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21" name="Freeform 7">
                <a:extLst>
                  <a:ext uri="{FF2B5EF4-FFF2-40B4-BE49-F238E27FC236}">
                    <a16:creationId xmlns:a16="http://schemas.microsoft.com/office/drawing/2014/main" id="{FCE85A30-6BFD-417C-832A-46C0DD084BCA}"/>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22" name="Freeform 8">
                <a:extLst>
                  <a:ext uri="{FF2B5EF4-FFF2-40B4-BE49-F238E27FC236}">
                    <a16:creationId xmlns:a16="http://schemas.microsoft.com/office/drawing/2014/main" id="{76342610-A775-4E1C-A07C-4A4DEAA22BBB}"/>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grpSp>
      <p:grpSp>
        <p:nvGrpSpPr>
          <p:cNvPr id="35" name="Group 34">
            <a:extLst>
              <a:ext uri="{FF2B5EF4-FFF2-40B4-BE49-F238E27FC236}">
                <a16:creationId xmlns:a16="http://schemas.microsoft.com/office/drawing/2014/main" id="{0BB621F5-038E-40A1-B02C-786E6CBF16A2}"/>
              </a:ext>
            </a:extLst>
          </p:cNvPr>
          <p:cNvGrpSpPr/>
          <p:nvPr/>
        </p:nvGrpSpPr>
        <p:grpSpPr>
          <a:xfrm>
            <a:off x="13170847" y="2551521"/>
            <a:ext cx="4110654" cy="5377770"/>
            <a:chOff x="9131472" y="4422164"/>
            <a:chExt cx="4110654" cy="5377770"/>
          </a:xfrm>
        </p:grpSpPr>
        <p:pic>
          <p:nvPicPr>
            <p:cNvPr id="31" name="Picture 30">
              <a:extLst>
                <a:ext uri="{FF2B5EF4-FFF2-40B4-BE49-F238E27FC236}">
                  <a16:creationId xmlns:a16="http://schemas.microsoft.com/office/drawing/2014/main" id="{F62138EA-87DD-4A47-9658-1E78A48E9BA7}"/>
                </a:ext>
              </a:extLst>
            </p:cNvPr>
            <p:cNvPicPr>
              <a:picLocks noChangeAspect="1"/>
            </p:cNvPicPr>
            <p:nvPr/>
          </p:nvPicPr>
          <p:blipFill>
            <a:blip r:embed="rId6"/>
            <a:stretch>
              <a:fillRect/>
            </a:stretch>
          </p:blipFill>
          <p:spPr>
            <a:xfrm rot="803347">
              <a:off x="9414352" y="4422164"/>
              <a:ext cx="3742392" cy="4238001"/>
            </a:xfrm>
            <a:prstGeom prst="rect">
              <a:avLst/>
            </a:prstGeom>
          </p:spPr>
        </p:pic>
        <p:grpSp>
          <p:nvGrpSpPr>
            <p:cNvPr id="25" name="Group 4">
              <a:extLst>
                <a:ext uri="{FF2B5EF4-FFF2-40B4-BE49-F238E27FC236}">
                  <a16:creationId xmlns:a16="http://schemas.microsoft.com/office/drawing/2014/main" id="{0EFF2E41-DF93-4F11-A7E2-91A78993B104}"/>
                </a:ext>
              </a:extLst>
            </p:cNvPr>
            <p:cNvGrpSpPr>
              <a:grpSpLocks noChangeAspect="1"/>
            </p:cNvGrpSpPr>
            <p:nvPr/>
          </p:nvGrpSpPr>
          <p:grpSpPr>
            <a:xfrm rot="813946">
              <a:off x="9131472" y="4450363"/>
              <a:ext cx="4110654" cy="5349571"/>
              <a:chOff x="0" y="0"/>
              <a:chExt cx="5466080" cy="6348730"/>
            </a:xfrm>
          </p:grpSpPr>
          <p:sp>
            <p:nvSpPr>
              <p:cNvPr id="26" name="Freeform 5">
                <a:extLst>
                  <a:ext uri="{FF2B5EF4-FFF2-40B4-BE49-F238E27FC236}">
                    <a16:creationId xmlns:a16="http://schemas.microsoft.com/office/drawing/2014/main" id="{C3842AD0-E165-4703-8FD9-4440D2BC2C04}"/>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27" name="Freeform 7">
                <a:extLst>
                  <a:ext uri="{FF2B5EF4-FFF2-40B4-BE49-F238E27FC236}">
                    <a16:creationId xmlns:a16="http://schemas.microsoft.com/office/drawing/2014/main" id="{4DDBED12-989E-4CFE-941D-C9C7CEDC0B66}"/>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28" name="Freeform 8">
                <a:extLst>
                  <a:ext uri="{FF2B5EF4-FFF2-40B4-BE49-F238E27FC236}">
                    <a16:creationId xmlns:a16="http://schemas.microsoft.com/office/drawing/2014/main" id="{AC5C8DA6-1B75-48EB-9549-FAE12584B605}"/>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grpSp>
      <p:pic>
        <p:nvPicPr>
          <p:cNvPr id="29" name="Picture 3">
            <a:extLst>
              <a:ext uri="{FF2B5EF4-FFF2-40B4-BE49-F238E27FC236}">
                <a16:creationId xmlns:a16="http://schemas.microsoft.com/office/drawing/2014/main" id="{1B7DFBBE-4FC1-4323-B8B6-58BEFD1442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4762" y="-907761"/>
            <a:ext cx="3276600" cy="3080004"/>
          </a:xfrm>
          <a:prstGeom prst="rect">
            <a:avLst/>
          </a:prstGeom>
        </p:spPr>
      </p:pic>
      <p:sp>
        <p:nvSpPr>
          <p:cNvPr id="33" name="TextBox 32">
            <a:extLst>
              <a:ext uri="{FF2B5EF4-FFF2-40B4-BE49-F238E27FC236}">
                <a16:creationId xmlns:a16="http://schemas.microsoft.com/office/drawing/2014/main" id="{96E3E7FC-1077-4561-9E50-42C9192AEB26}"/>
              </a:ext>
            </a:extLst>
          </p:cNvPr>
          <p:cNvSpPr txBox="1"/>
          <p:nvPr/>
        </p:nvSpPr>
        <p:spPr>
          <a:xfrm>
            <a:off x="6189526" y="5572497"/>
            <a:ext cx="5908948" cy="1651671"/>
          </a:xfrm>
          <a:prstGeom prst="rect">
            <a:avLst/>
          </a:prstGeom>
          <a:noFill/>
        </p:spPr>
        <p:txBody>
          <a:bodyPr wrap="square">
            <a:spAutoFit/>
          </a:bodyPr>
          <a:lstStyle/>
          <a:p>
            <a:pPr marR="90170" algn="ctr">
              <a:lnSpc>
                <a:spcPct val="150000"/>
              </a:lnSpc>
              <a:spcBef>
                <a:spcPts val="300"/>
              </a:spcBef>
              <a:spcAft>
                <a:spcPts val="300"/>
              </a:spcAft>
            </a:pPr>
            <a:r>
              <a:rPr lang="en-US" sz="3600" i="1" dirty="0">
                <a:effectLst/>
                <a:latin typeface="Arial" panose="020B0604020202020204" pitchFamily="34" charset="0"/>
                <a:ea typeface="Calibri" panose="020F0502020204030204" pitchFamily="34" charset="0"/>
                <a:cs typeface="Arial" panose="020B0604020202020204" pitchFamily="34" charset="0"/>
              </a:rPr>
              <a:t>người thợ tác dụng lực làm quay cờ lê để vặn đai ốc </a:t>
            </a:r>
          </a:p>
        </p:txBody>
      </p:sp>
      <p:sp>
        <p:nvSpPr>
          <p:cNvPr id="38" name="TextBox 37">
            <a:extLst>
              <a:ext uri="{FF2B5EF4-FFF2-40B4-BE49-F238E27FC236}">
                <a16:creationId xmlns:a16="http://schemas.microsoft.com/office/drawing/2014/main" id="{B56F2713-FFEC-4725-A0FE-B1F8CC804F04}"/>
              </a:ext>
            </a:extLst>
          </p:cNvPr>
          <p:cNvSpPr txBox="1"/>
          <p:nvPr/>
        </p:nvSpPr>
        <p:spPr>
          <a:xfrm>
            <a:off x="12980982" y="8504151"/>
            <a:ext cx="4490385" cy="1201777"/>
          </a:xfrm>
          <a:prstGeom prst="rect">
            <a:avLst/>
          </a:prstGeom>
          <a:noFill/>
        </p:spPr>
        <p:txBody>
          <a:bodyPr wrap="square">
            <a:spAutoFit/>
          </a:bodyPr>
          <a:lstStyle/>
          <a:p>
            <a:pPr algn="ctr"/>
            <a:r>
              <a:rPr lang="en-US" sz="3600" i="1" dirty="0">
                <a:effectLst/>
                <a:latin typeface="Arial" panose="020B0604020202020204" pitchFamily="34" charset="0"/>
                <a:ea typeface="Calibri" panose="020F0502020204030204" pitchFamily="34" charset="0"/>
                <a:cs typeface="Arial" panose="020B0604020202020204" pitchFamily="34" charset="0"/>
              </a:rPr>
              <a:t>tác dụng lực làm cánh cửa quay </a:t>
            </a:r>
            <a:endParaRPr lang="en-US" sz="3600" i="1" dirty="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anim calcmode="lin" valueType="num">
                                      <p:cBhvr>
                                        <p:cTn id="21" dur="500" fill="hold"/>
                                        <p:tgtEl>
                                          <p:spTgt spid="35"/>
                                        </p:tgtEl>
                                        <p:attrNameLst>
                                          <p:attrName>ppt_x</p:attrName>
                                        </p:attrNameLst>
                                      </p:cBhvr>
                                      <p:tavLst>
                                        <p:tav tm="0">
                                          <p:val>
                                            <p:strVal val="#ppt_x"/>
                                          </p:val>
                                        </p:tav>
                                        <p:tav tm="100000">
                                          <p:val>
                                            <p:strVal val="#ppt_x"/>
                                          </p:val>
                                        </p:tav>
                                      </p:tavLst>
                                    </p:anim>
                                    <p:anim calcmode="lin" valueType="num">
                                      <p:cBhvr>
                                        <p:cTn id="22" dur="500" fill="hold"/>
                                        <p:tgtEl>
                                          <p:spTgt spid="3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4927" y="6694247"/>
            <a:ext cx="4671238" cy="512810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4366426" y="-939943"/>
            <a:ext cx="6183218" cy="62285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0406" y="7832122"/>
            <a:ext cx="2515259" cy="285235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613" y="-1591566"/>
            <a:ext cx="3356990" cy="3259332"/>
          </a:xfrm>
          <a:prstGeom prst="rect">
            <a:avLst/>
          </a:prstGeom>
        </p:spPr>
      </p:pic>
      <p:pic>
        <p:nvPicPr>
          <p:cNvPr id="12" name="Picture 2">
            <a:extLst>
              <a:ext uri="{FF2B5EF4-FFF2-40B4-BE49-F238E27FC236}">
                <a16:creationId xmlns:a16="http://schemas.microsoft.com/office/drawing/2014/main" id="{1E917879-9768-4FB4-A122-DEF61B1771EB}"/>
              </a:ext>
            </a:extLst>
          </p:cNvPr>
          <p:cNvPicPr>
            <a:picLocks noChangeAspect="1"/>
          </p:cNvPicPr>
          <p:nvPr/>
        </p:nvPicPr>
        <p:blipFill>
          <a:blip r:embed="rId10"/>
          <a:srcRect/>
          <a:stretch>
            <a:fillRect/>
          </a:stretch>
        </p:blipFill>
        <p:spPr>
          <a:xfrm>
            <a:off x="5257800" y="552729"/>
            <a:ext cx="10199934" cy="9086571"/>
          </a:xfrm>
          <a:prstGeom prst="rect">
            <a:avLst/>
          </a:prstGeom>
        </p:spPr>
      </p:pic>
      <p:sp>
        <p:nvSpPr>
          <p:cNvPr id="16" name="TextBox 15">
            <a:extLst>
              <a:ext uri="{FF2B5EF4-FFF2-40B4-BE49-F238E27FC236}">
                <a16:creationId xmlns:a16="http://schemas.microsoft.com/office/drawing/2014/main" id="{2B1D21BF-985B-4E97-B744-838E044178D5}"/>
              </a:ext>
            </a:extLst>
          </p:cNvPr>
          <p:cNvSpPr txBox="1"/>
          <p:nvPr/>
        </p:nvSpPr>
        <p:spPr>
          <a:xfrm>
            <a:off x="5514339" y="2912377"/>
            <a:ext cx="7520353" cy="4029501"/>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?1. </a:t>
            </a:r>
            <a:r>
              <a:rPr lang="en-US" sz="4400" dirty="0">
                <a:effectLst/>
                <a:latin typeface="Arial" panose="020B0604020202020204" pitchFamily="34" charset="0"/>
                <a:ea typeface="Calibri" panose="020F0502020204030204" pitchFamily="34" charset="0"/>
                <a:cs typeface="Arial" panose="020B0604020202020204" pitchFamily="34" charset="0"/>
              </a:rPr>
              <a:t>Ta phải tác dụng lực có phương như thế nào với trục quay của vật để vật có thể quay được? </a:t>
            </a:r>
            <a:endParaRPr lang="en-US" sz="44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6C346120-C796-420E-A15A-BBFA75F2250D}"/>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855798">
            <a:off x="1201293" y="2257832"/>
            <a:ext cx="4283577" cy="3846349"/>
          </a:xfrm>
          <a:prstGeom prst="rect">
            <a:avLst/>
          </a:prstGeom>
        </p:spPr>
      </p:pic>
    </p:spTree>
    <p:extLst>
      <p:ext uri="{BB962C8B-B14F-4D97-AF65-F5344CB8AC3E}">
        <p14:creationId xmlns:p14="http://schemas.microsoft.com/office/powerpoint/2010/main" val="803352821"/>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272141"/>
            <a:ext cx="2515259" cy="2852356"/>
          </a:xfrm>
          <a:prstGeom prst="rect">
            <a:avLst/>
          </a:prstGeom>
        </p:spPr>
      </p:pic>
      <p:sp>
        <p:nvSpPr>
          <p:cNvPr id="16" name="TextBox 15">
            <a:extLst>
              <a:ext uri="{FF2B5EF4-FFF2-40B4-BE49-F238E27FC236}">
                <a16:creationId xmlns:a16="http://schemas.microsoft.com/office/drawing/2014/main" id="{2B1D21BF-985B-4E97-B744-838E044178D5}"/>
              </a:ext>
            </a:extLst>
          </p:cNvPr>
          <p:cNvSpPr txBox="1"/>
          <p:nvPr/>
        </p:nvSpPr>
        <p:spPr>
          <a:xfrm>
            <a:off x="1066800" y="495300"/>
            <a:ext cx="8770435" cy="3436615"/>
          </a:xfrm>
          <a:prstGeom prst="roundRect">
            <a:avLst/>
          </a:prstGeom>
          <a:noFill/>
          <a:ln w="57150">
            <a:solidFill>
              <a:schemeClr val="accent2">
                <a:lumMod val="75000"/>
              </a:schemeClr>
            </a:solidFill>
            <a:prstDash val="lgDash"/>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1"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Trả lời:</a:t>
            </a:r>
            <a:r>
              <a:rPr kumimoji="0" lang="vi-VN" sz="4800" b="1" i="1"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phải tác dụng lực song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với trục quay; cắt trục quay; vuông góc với trục quay</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25">
            <a:extLst>
              <a:ext uri="{FF2B5EF4-FFF2-40B4-BE49-F238E27FC236}">
                <a16:creationId xmlns:a16="http://schemas.microsoft.com/office/drawing/2014/main" id="{9F7A8114-7BBD-4B37-AE4A-0FB23913FE87}"/>
              </a:ext>
            </a:extLst>
          </p:cNvPr>
          <p:cNvPicPr>
            <a:picLocks noChangeAspect="1"/>
          </p:cNvPicPr>
          <p:nvPr/>
        </p:nvPicPr>
        <p:blipFill>
          <a:blip r:embed="rId4"/>
          <a:srcRect/>
          <a:stretch>
            <a:fillRect/>
          </a:stretch>
        </p:blipFill>
        <p:spPr>
          <a:xfrm rot="1656205">
            <a:off x="63292" y="6034068"/>
            <a:ext cx="3588388" cy="5027514"/>
          </a:xfrm>
          <a:prstGeom prst="rect">
            <a:avLst/>
          </a:prstGeom>
        </p:spPr>
      </p:pic>
      <p:pic>
        <p:nvPicPr>
          <p:cNvPr id="27" name="Picture 26">
            <a:extLst>
              <a:ext uri="{FF2B5EF4-FFF2-40B4-BE49-F238E27FC236}">
                <a16:creationId xmlns:a16="http://schemas.microsoft.com/office/drawing/2014/main" id="{2DCF96F5-35F0-4432-81FA-E4E8D0CD2D4A}"/>
              </a:ext>
            </a:extLst>
          </p:cNvPr>
          <p:cNvPicPr>
            <a:picLocks noChangeAspect="1"/>
          </p:cNvPicPr>
          <p:nvPr/>
        </p:nvPicPr>
        <p:blipFill>
          <a:blip r:embed="rId5"/>
          <a:stretch>
            <a:fillRect/>
          </a:stretch>
        </p:blipFill>
        <p:spPr>
          <a:xfrm>
            <a:off x="5791200" y="4076700"/>
            <a:ext cx="11403493" cy="5133890"/>
          </a:xfrm>
          <a:prstGeom prst="rect">
            <a:avLst/>
          </a:prstGeom>
          <a:solidFill>
            <a:srgbClr val="FFFFFF">
              <a:shade val="85000"/>
            </a:srgbClr>
          </a:solidFill>
          <a:ln w="190500" cap="sq">
            <a:solidFill>
              <a:srgbClr val="E7C3AB"/>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18">
            <a:extLst>
              <a:ext uri="{FF2B5EF4-FFF2-40B4-BE49-F238E27FC236}">
                <a16:creationId xmlns:a16="http://schemas.microsoft.com/office/drawing/2014/main" id="{7A4AD513-1380-4A1B-8CB2-F1E5282440DA}"/>
              </a:ext>
            </a:extLst>
          </p:cNvPr>
          <p:cNvPicPr>
            <a:picLocks noChangeAspect="1"/>
          </p:cNvPicPr>
          <p:nvPr/>
        </p:nvPicPr>
        <p:blipFill>
          <a:blip r:embed="rId6">
            <a:duotone>
              <a:prstClr val="black"/>
              <a:schemeClr val="accent2">
                <a:lumMod val="75000"/>
                <a:tint val="45000"/>
                <a:satMod val="400000"/>
              </a:schemeClr>
            </a:duotone>
          </a:blip>
          <a:srcRect/>
          <a:stretch>
            <a:fillRect/>
          </a:stretch>
        </p:blipFill>
        <p:spPr>
          <a:xfrm rot="5400000">
            <a:off x="9938990" y="1735049"/>
            <a:ext cx="2132021" cy="2057400"/>
          </a:xfrm>
          <a:prstGeom prst="rect">
            <a:avLst/>
          </a:prstGeom>
        </p:spPr>
      </p:pic>
    </p:spTree>
    <p:extLst>
      <p:ext uri="{BB962C8B-B14F-4D97-AF65-F5344CB8AC3E}">
        <p14:creationId xmlns:p14="http://schemas.microsoft.com/office/powerpoint/2010/main" val="2619670865"/>
      </p:ext>
    </p:extLst>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2518A199-27C9-42E3-A8BB-847945860643}"/>
              </a:ext>
            </a:extLst>
          </p:cNvPr>
          <p:cNvPicPr>
            <a:picLocks noChangeAspect="1"/>
          </p:cNvPicPr>
          <p:nvPr/>
        </p:nvPicPr>
        <p:blipFill>
          <a:blip r:embed="rId2">
            <a:duotone>
              <a:schemeClr val="accent6">
                <a:shade val="45000"/>
                <a:satMod val="135000"/>
              </a:schemeClr>
              <a:prstClr val="white"/>
            </a:duotone>
          </a:blip>
          <a:srcRect l="8608" r="52299"/>
          <a:stretch>
            <a:fillRect/>
          </a:stretch>
        </p:blipFill>
        <p:spPr>
          <a:xfrm>
            <a:off x="13051030" y="-3573804"/>
            <a:ext cx="8992254" cy="2018457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763571" y="555387"/>
            <a:ext cx="2515259" cy="2852356"/>
          </a:xfrm>
          <a:prstGeom prst="rect">
            <a:avLst/>
          </a:prstGeom>
        </p:spPr>
      </p:pic>
      <p:sp>
        <p:nvSpPr>
          <p:cNvPr id="16" name="TextBox 15">
            <a:extLst>
              <a:ext uri="{FF2B5EF4-FFF2-40B4-BE49-F238E27FC236}">
                <a16:creationId xmlns:a16="http://schemas.microsoft.com/office/drawing/2014/main" id="{2B1D21BF-985B-4E97-B744-838E044178D5}"/>
              </a:ext>
            </a:extLst>
          </p:cNvPr>
          <p:cNvSpPr txBox="1"/>
          <p:nvPr/>
        </p:nvSpPr>
        <p:spPr>
          <a:xfrm>
            <a:off x="679453" y="382370"/>
            <a:ext cx="10602945" cy="4062176"/>
          </a:xfrm>
          <a:prstGeom prst="roundRect">
            <a:avLst/>
          </a:prstGeom>
          <a:noFill/>
          <a:ln w="57150">
            <a:solidFill>
              <a:srgbClr val="E7C3AB"/>
            </a:solidFill>
            <a:prstDash val="lgDash"/>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4000" b="1" dirty="0">
                <a:effectLst/>
                <a:latin typeface="Arial" panose="020B0604020202020204" pitchFamily="34" charset="0"/>
                <a:ea typeface="Calibri" panose="020F0502020204030204" pitchFamily="34" charset="0"/>
                <a:cs typeface="Arial" panose="020B0604020202020204" pitchFamily="34" charset="0"/>
              </a:rPr>
              <a:t>?2. </a:t>
            </a:r>
            <a:r>
              <a:rPr lang="en-US" sz="4000" dirty="0">
                <a:effectLst/>
                <a:latin typeface="Arial" panose="020B0604020202020204" pitchFamily="34" charset="0"/>
                <a:ea typeface="Calibri" panose="020F0502020204030204" pitchFamily="34" charset="0"/>
                <a:cs typeface="Arial" panose="020B0604020202020204" pitchFamily="34" charset="0"/>
              </a:rPr>
              <a:t>Tác dụng các lực có phương vuông góc với cánh cửa và có giá</a:t>
            </a:r>
            <a:r>
              <a:rPr lang="vi-VN"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(đường thẳng trùng với phương của lực) xa hay gần trục quay thì tác dụng làm quay cánh cửa mạnh?</a:t>
            </a:r>
            <a:endParaRPr kumimoji="0" lang="en-US" sz="40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25">
            <a:extLst>
              <a:ext uri="{FF2B5EF4-FFF2-40B4-BE49-F238E27FC236}">
                <a16:creationId xmlns:a16="http://schemas.microsoft.com/office/drawing/2014/main" id="{9F7A8114-7BBD-4B37-AE4A-0FB23913FE87}"/>
              </a:ext>
            </a:extLst>
          </p:cNvPr>
          <p:cNvPicPr>
            <a:picLocks noChangeAspect="1"/>
          </p:cNvPicPr>
          <p:nvPr/>
        </p:nvPicPr>
        <p:blipFill>
          <a:blip r:embed="rId5"/>
          <a:srcRect/>
          <a:stretch>
            <a:fillRect/>
          </a:stretch>
        </p:blipFill>
        <p:spPr>
          <a:xfrm rot="1480446">
            <a:off x="207118" y="6185699"/>
            <a:ext cx="2859242" cy="4005944"/>
          </a:xfrm>
          <a:prstGeom prst="rect">
            <a:avLst/>
          </a:prstGeom>
        </p:spPr>
      </p:pic>
      <p:grpSp>
        <p:nvGrpSpPr>
          <p:cNvPr id="24" name="Group 9">
            <a:extLst>
              <a:ext uri="{FF2B5EF4-FFF2-40B4-BE49-F238E27FC236}">
                <a16:creationId xmlns:a16="http://schemas.microsoft.com/office/drawing/2014/main" id="{71E161FF-7375-4A86-8F93-01BF8EFCDCB6}"/>
              </a:ext>
            </a:extLst>
          </p:cNvPr>
          <p:cNvGrpSpPr/>
          <p:nvPr/>
        </p:nvGrpSpPr>
        <p:grpSpPr>
          <a:xfrm rot="-1184774">
            <a:off x="14504479" y="5706965"/>
            <a:ext cx="3465122" cy="3612695"/>
            <a:chOff x="0" y="0"/>
            <a:chExt cx="5141519" cy="7295290"/>
          </a:xfrm>
        </p:grpSpPr>
        <p:pic>
          <p:nvPicPr>
            <p:cNvPr id="25" name="Picture 10">
              <a:extLst>
                <a:ext uri="{FF2B5EF4-FFF2-40B4-BE49-F238E27FC236}">
                  <a16:creationId xmlns:a16="http://schemas.microsoft.com/office/drawing/2014/main" id="{476F6AC7-6323-440B-AA2E-2332E983CA2D}"/>
                </a:ext>
              </a:extLst>
            </p:cNvPr>
            <p:cNvPicPr>
              <a:picLocks noChangeAspect="1"/>
            </p:cNvPicPr>
            <p:nvPr/>
          </p:nvPicPr>
          <p:blipFill>
            <a:blip r:embed="rId6"/>
            <a:srcRect t="2732" b="2732"/>
            <a:stretch>
              <a:fillRect/>
            </a:stretch>
          </p:blipFill>
          <p:spPr>
            <a:xfrm>
              <a:off x="0" y="0"/>
              <a:ext cx="5141519" cy="7295290"/>
            </a:xfrm>
            <a:prstGeom prst="rect">
              <a:avLst/>
            </a:prstGeom>
          </p:spPr>
        </p:pic>
      </p:grpSp>
      <p:pic>
        <p:nvPicPr>
          <p:cNvPr id="26" name="Picture 13">
            <a:extLst>
              <a:ext uri="{FF2B5EF4-FFF2-40B4-BE49-F238E27FC236}">
                <a16:creationId xmlns:a16="http://schemas.microsoft.com/office/drawing/2014/main" id="{91F148F3-6F32-45C6-8468-0C0ADC192D81}"/>
              </a:ext>
            </a:extLst>
          </p:cNvPr>
          <p:cNvPicPr>
            <a:picLocks noChangeAspect="1"/>
          </p:cNvPicPr>
          <p:nvPr/>
        </p:nvPicPr>
        <p:blipFill>
          <a:blip r:embed="rId7"/>
          <a:srcRect/>
          <a:stretch>
            <a:fillRect/>
          </a:stretch>
        </p:blipFill>
        <p:spPr>
          <a:xfrm rot="-1184774">
            <a:off x="14755757" y="5671737"/>
            <a:ext cx="2063398" cy="513270"/>
          </a:xfrm>
          <a:prstGeom prst="rect">
            <a:avLst/>
          </a:prstGeom>
        </p:spPr>
      </p:pic>
      <p:grpSp>
        <p:nvGrpSpPr>
          <p:cNvPr id="18" name="Group 11">
            <a:extLst>
              <a:ext uri="{FF2B5EF4-FFF2-40B4-BE49-F238E27FC236}">
                <a16:creationId xmlns:a16="http://schemas.microsoft.com/office/drawing/2014/main" id="{E56EDC6C-8671-46ED-8344-FFAA1249BA34}"/>
              </a:ext>
            </a:extLst>
          </p:cNvPr>
          <p:cNvGrpSpPr/>
          <p:nvPr/>
        </p:nvGrpSpPr>
        <p:grpSpPr>
          <a:xfrm rot="508886">
            <a:off x="15089533" y="2384123"/>
            <a:ext cx="3255893" cy="3638807"/>
            <a:chOff x="0" y="0"/>
            <a:chExt cx="5141519" cy="7295290"/>
          </a:xfrm>
        </p:grpSpPr>
        <p:pic>
          <p:nvPicPr>
            <p:cNvPr id="19" name="Picture 12">
              <a:extLst>
                <a:ext uri="{FF2B5EF4-FFF2-40B4-BE49-F238E27FC236}">
                  <a16:creationId xmlns:a16="http://schemas.microsoft.com/office/drawing/2014/main" id="{4E0CF5E2-8849-4B87-822D-1E703F479E45}"/>
                </a:ext>
              </a:extLst>
            </p:cNvPr>
            <p:cNvPicPr>
              <a:picLocks noChangeAspect="1"/>
            </p:cNvPicPr>
            <p:nvPr/>
          </p:nvPicPr>
          <p:blipFill>
            <a:blip r:embed="rId8"/>
            <a:srcRect l="26478" r="26478"/>
            <a:stretch>
              <a:fillRect/>
            </a:stretch>
          </p:blipFill>
          <p:spPr>
            <a:xfrm>
              <a:off x="0" y="0"/>
              <a:ext cx="5141519" cy="7295290"/>
            </a:xfrm>
            <a:prstGeom prst="rect">
              <a:avLst/>
            </a:prstGeom>
          </p:spPr>
        </p:pic>
      </p:grpSp>
      <p:grpSp>
        <p:nvGrpSpPr>
          <p:cNvPr id="21" name="Group 17">
            <a:extLst>
              <a:ext uri="{FF2B5EF4-FFF2-40B4-BE49-F238E27FC236}">
                <a16:creationId xmlns:a16="http://schemas.microsoft.com/office/drawing/2014/main" id="{225815A9-7768-4C06-8641-487269FF40DC}"/>
              </a:ext>
            </a:extLst>
          </p:cNvPr>
          <p:cNvGrpSpPr/>
          <p:nvPr/>
        </p:nvGrpSpPr>
        <p:grpSpPr>
          <a:xfrm rot="-162992">
            <a:off x="15734911" y="2147124"/>
            <a:ext cx="2220567" cy="593479"/>
            <a:chOff x="0" y="0"/>
            <a:chExt cx="584841" cy="156307"/>
          </a:xfrm>
        </p:grpSpPr>
        <p:sp>
          <p:nvSpPr>
            <p:cNvPr id="22" name="Freeform 18">
              <a:extLst>
                <a:ext uri="{FF2B5EF4-FFF2-40B4-BE49-F238E27FC236}">
                  <a16:creationId xmlns:a16="http://schemas.microsoft.com/office/drawing/2014/main" id="{80C2CC66-E218-4D16-BFE7-DA694A1E1B0D}"/>
                </a:ext>
              </a:extLst>
            </p:cNvPr>
            <p:cNvSpPr/>
            <p:nvPr/>
          </p:nvSpPr>
          <p:spPr>
            <a:xfrm>
              <a:off x="0" y="0"/>
              <a:ext cx="584841" cy="156307"/>
            </a:xfrm>
            <a:custGeom>
              <a:avLst/>
              <a:gdLst/>
              <a:ahLst/>
              <a:cxnLst/>
              <a:rect l="l" t="t" r="r" b="b"/>
              <a:pathLst>
                <a:path w="584841" h="156307">
                  <a:moveTo>
                    <a:pt x="0" y="0"/>
                  </a:moveTo>
                  <a:lnTo>
                    <a:pt x="584841" y="0"/>
                  </a:lnTo>
                  <a:lnTo>
                    <a:pt x="584841" y="156307"/>
                  </a:lnTo>
                  <a:lnTo>
                    <a:pt x="0" y="156307"/>
                  </a:lnTo>
                  <a:close/>
                </a:path>
              </a:pathLst>
            </a:custGeom>
            <a:solidFill>
              <a:srgbClr val="F2F1EB"/>
            </a:solidFill>
            <a:ln w="19050">
              <a:solidFill>
                <a:srgbClr val="3B3B3B"/>
              </a:solidFill>
            </a:ln>
          </p:spPr>
        </p:sp>
        <p:sp>
          <p:nvSpPr>
            <p:cNvPr id="23" name="TextBox 19">
              <a:extLst>
                <a:ext uri="{FF2B5EF4-FFF2-40B4-BE49-F238E27FC236}">
                  <a16:creationId xmlns:a16="http://schemas.microsoft.com/office/drawing/2014/main" id="{003B28EC-E9FE-4F22-A7D6-56199E094B38}"/>
                </a:ext>
              </a:extLst>
            </p:cNvPr>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339"/>
                </a:lnSpc>
                <a:spcBef>
                  <a:spcPct val="0"/>
                </a:spcBef>
                <a:spcAft>
                  <a:spcPts val="0"/>
                </a:spcAft>
                <a:buClrTx/>
                <a:buSzTx/>
                <a:buFontTx/>
                <a:buNone/>
                <a:tabLst/>
                <a:defRPr/>
              </a:pPr>
              <a:r>
                <a:rPr kumimoji="0" lang="en-US" sz="1799" b="0" i="0" u="none" strike="noStrike" kern="1200" cap="none" spc="0" normalizeH="0" baseline="0" noProof="0">
                  <a:ln>
                    <a:noFill/>
                  </a:ln>
                  <a:solidFill>
                    <a:srgbClr val="3B3B3B"/>
                  </a:solidFill>
                  <a:effectLst/>
                  <a:uLnTx/>
                  <a:uFillTx/>
                  <a:latin typeface="Glacial Indifference Italics"/>
                  <a:ea typeface="+mn-ea"/>
                  <a:cs typeface="+mn-cs"/>
                </a:rPr>
                <a:t>next stop</a:t>
              </a:r>
            </a:p>
          </p:txBody>
        </p:sp>
      </p:grpSp>
      <p:pic>
        <p:nvPicPr>
          <p:cNvPr id="20" name="Picture 9">
            <a:extLst>
              <a:ext uri="{FF2B5EF4-FFF2-40B4-BE49-F238E27FC236}">
                <a16:creationId xmlns:a16="http://schemas.microsoft.com/office/drawing/2014/main" id="{B3705C7B-16BC-4D9C-87DB-BB3E9196B72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542204" y="3587221"/>
            <a:ext cx="2013099" cy="1789142"/>
          </a:xfrm>
          <a:prstGeom prst="rect">
            <a:avLst/>
          </a:prstGeom>
        </p:spPr>
      </p:pic>
      <p:pic>
        <p:nvPicPr>
          <p:cNvPr id="27" name="Picture 18">
            <a:extLst>
              <a:ext uri="{FF2B5EF4-FFF2-40B4-BE49-F238E27FC236}">
                <a16:creationId xmlns:a16="http://schemas.microsoft.com/office/drawing/2014/main" id="{B6FCE288-DD3C-4287-92FB-4E61965BD3FB}"/>
              </a:ext>
            </a:extLst>
          </p:cNvPr>
          <p:cNvPicPr>
            <a:picLocks noChangeAspect="1"/>
          </p:cNvPicPr>
          <p:nvPr/>
        </p:nvPicPr>
        <p:blipFill>
          <a:blip r:embed="rId11">
            <a:duotone>
              <a:prstClr val="black"/>
              <a:schemeClr val="accent2">
                <a:lumMod val="75000"/>
                <a:tint val="45000"/>
                <a:satMod val="400000"/>
              </a:schemeClr>
            </a:duotone>
          </a:blip>
          <a:srcRect/>
          <a:stretch>
            <a:fillRect/>
          </a:stretch>
        </p:blipFill>
        <p:spPr>
          <a:xfrm flipV="1">
            <a:off x="2072846" y="4545287"/>
            <a:ext cx="2132021" cy="2057400"/>
          </a:xfrm>
          <a:prstGeom prst="rect">
            <a:avLst/>
          </a:prstGeom>
        </p:spPr>
      </p:pic>
      <p:sp>
        <p:nvSpPr>
          <p:cNvPr id="28" name="TextBox 27">
            <a:extLst>
              <a:ext uri="{FF2B5EF4-FFF2-40B4-BE49-F238E27FC236}">
                <a16:creationId xmlns:a16="http://schemas.microsoft.com/office/drawing/2014/main" id="{2EA4DE4A-0ED9-4351-B36D-8EFBBF8EBE25}"/>
              </a:ext>
            </a:extLst>
          </p:cNvPr>
          <p:cNvSpPr txBox="1"/>
          <p:nvPr/>
        </p:nvSpPr>
        <p:spPr>
          <a:xfrm>
            <a:off x="4453508" y="5704121"/>
            <a:ext cx="8348880" cy="3244931"/>
          </a:xfrm>
          <a:prstGeom prst="roundRect">
            <a:avLst/>
          </a:prstGeom>
          <a:noFill/>
          <a:ln w="57150">
            <a:solidFill>
              <a:srgbClr val="E7C3AB"/>
            </a:solidFill>
            <a:prstDash val="lgDash"/>
          </a:ln>
        </p:spPr>
        <p:txBody>
          <a:bodyPr wrap="square">
            <a:spAutoFit/>
          </a:bodyPr>
          <a:lstStyle/>
          <a:p>
            <a:pPr algn="just">
              <a:lnSpc>
                <a:spcPct val="150000"/>
              </a:lnSpc>
              <a:spcAft>
                <a:spcPts val="800"/>
              </a:spcAft>
            </a:pPr>
            <a:r>
              <a:rPr kumimoji="0" lang="vi-VN" sz="4800" b="1" i="1"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Trả lời:</a:t>
            </a:r>
            <a:r>
              <a:rPr kumimoji="0" lang="vi-VN" sz="4800" b="1" i="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Tác dụng các lực </a:t>
            </a:r>
            <a:r>
              <a:rPr lang="vi-VN" sz="4000" dirty="0">
                <a:latin typeface="Arial" panose="020B0604020202020204" pitchFamily="34" charset="0"/>
                <a:ea typeface="Calibri" panose="020F0502020204030204" pitchFamily="34" charset="0"/>
                <a:cs typeface="Arial" panose="020B0604020202020204" pitchFamily="34" charset="0"/>
              </a:rPr>
              <a:t>có giá </a:t>
            </a:r>
            <a:r>
              <a:rPr lang="en-US" sz="4000" dirty="0">
                <a:effectLst/>
                <a:latin typeface="Arial" panose="020B0604020202020204" pitchFamily="34" charset="0"/>
                <a:ea typeface="Calibri" panose="020F0502020204030204" pitchFamily="34" charset="0"/>
                <a:cs typeface="Arial" panose="020B0604020202020204" pitchFamily="34" charset="0"/>
              </a:rPr>
              <a:t>xa hay gần trục quay thì tác dụng làm quay cánh cửa mạnh</a:t>
            </a:r>
          </a:p>
        </p:txBody>
      </p:sp>
    </p:spTree>
    <p:extLst>
      <p:ext uri="{BB962C8B-B14F-4D97-AF65-F5344CB8AC3E}">
        <p14:creationId xmlns:p14="http://schemas.microsoft.com/office/powerpoint/2010/main" val="42817072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3957" y="-819247"/>
            <a:ext cx="4788085" cy="52563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06800" y="7039323"/>
            <a:ext cx="2682658" cy="36886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615332" y="3177433"/>
            <a:ext cx="5060979" cy="746257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75056" y="508533"/>
            <a:ext cx="1929223" cy="1816977"/>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1663" y="6291608"/>
            <a:ext cx="1723793" cy="1899972"/>
          </a:xfrm>
          <a:prstGeom prst="rect">
            <a:avLst/>
          </a:prstGeom>
        </p:spPr>
      </p:pic>
      <p:sp>
        <p:nvSpPr>
          <p:cNvPr id="19" name="TextBox 6">
            <a:extLst>
              <a:ext uri="{FF2B5EF4-FFF2-40B4-BE49-F238E27FC236}">
                <a16:creationId xmlns:a16="http://schemas.microsoft.com/office/drawing/2014/main" id="{CF3AAADB-BA7E-45C2-9143-C5E41CDFD3B3}"/>
              </a:ext>
            </a:extLst>
          </p:cNvPr>
          <p:cNvSpPr txBox="1"/>
          <p:nvPr/>
        </p:nvSpPr>
        <p:spPr>
          <a:xfrm>
            <a:off x="2170895" y="2958478"/>
            <a:ext cx="16079809" cy="346517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BÀI 6. MÔMEN LỰC. </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ĐIỀU KIỆN CÂN BẰNG CỦA VẬT</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pic>
        <p:nvPicPr>
          <p:cNvPr id="20" name="Picture 3">
            <a:extLst>
              <a:ext uri="{FF2B5EF4-FFF2-40B4-BE49-F238E27FC236}">
                <a16:creationId xmlns:a16="http://schemas.microsoft.com/office/drawing/2014/main" id="{561EB6D5-BA43-4FC6-873C-EB31B4B4F6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880738">
            <a:off x="11147580" y="-1335795"/>
            <a:ext cx="2682658" cy="3688654"/>
          </a:xfrm>
          <a:prstGeom prst="rect">
            <a:avLst/>
          </a:prstGeom>
        </p:spPr>
      </p:pic>
      <p:pic>
        <p:nvPicPr>
          <p:cNvPr id="21" name="Picture 6">
            <a:extLst>
              <a:ext uri="{FF2B5EF4-FFF2-40B4-BE49-F238E27FC236}">
                <a16:creationId xmlns:a16="http://schemas.microsoft.com/office/drawing/2014/main" id="{5992D009-9AB5-40F5-83C6-2DCA5FBF1A9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84112" y="8047635"/>
            <a:ext cx="959687" cy="1057771"/>
          </a:xfrm>
          <a:prstGeom prst="rect">
            <a:avLst/>
          </a:prstGeom>
        </p:spPr>
      </p:pic>
      <p:pic>
        <p:nvPicPr>
          <p:cNvPr id="22" name="Picture 6">
            <a:extLst>
              <a:ext uri="{FF2B5EF4-FFF2-40B4-BE49-F238E27FC236}">
                <a16:creationId xmlns:a16="http://schemas.microsoft.com/office/drawing/2014/main" id="{031D1423-A1A1-4394-A99E-4D28A79B922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85769" y="7241594"/>
            <a:ext cx="959687" cy="1057771"/>
          </a:xfrm>
          <a:prstGeom prst="rect">
            <a:avLst/>
          </a:prstGeom>
        </p:spPr>
      </p:pic>
    </p:spTree>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28037" y="4180575"/>
            <a:ext cx="6956631" cy="708545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6255" y="-594493"/>
            <a:ext cx="6034849" cy="6262579"/>
          </a:xfrm>
          <a:prstGeom prst="rect">
            <a:avLst/>
          </a:prstGeom>
        </p:spPr>
      </p:pic>
      <p:pic>
        <p:nvPicPr>
          <p:cNvPr id="5" name="Picture 10">
            <a:extLst>
              <a:ext uri="{FF2B5EF4-FFF2-40B4-BE49-F238E27FC236}">
                <a16:creationId xmlns:a16="http://schemas.microsoft.com/office/drawing/2014/main" id="{3F6F6912-5694-4F07-94E2-13B99F0E8F5F}"/>
              </a:ext>
            </a:extLst>
          </p:cNvPr>
          <p:cNvPicPr>
            <a:picLocks noChangeAspect="1"/>
          </p:cNvPicPr>
          <p:nvPr/>
        </p:nvPicPr>
        <p:blipFill>
          <a:blip r:embed="rId6"/>
          <a:srcRect/>
          <a:stretch>
            <a:fillRect/>
          </a:stretch>
        </p:blipFill>
        <p:spPr>
          <a:xfrm>
            <a:off x="3124200" y="1295401"/>
            <a:ext cx="14485224" cy="8991599"/>
          </a:xfrm>
          <a:prstGeom prst="rect">
            <a:avLst/>
          </a:prstGeom>
        </p:spPr>
      </p:pic>
      <p:sp>
        <p:nvSpPr>
          <p:cNvPr id="7" name="TextBox 6">
            <a:extLst>
              <a:ext uri="{FF2B5EF4-FFF2-40B4-BE49-F238E27FC236}">
                <a16:creationId xmlns:a16="http://schemas.microsoft.com/office/drawing/2014/main" id="{729491BD-F2AA-4F20-BA9C-D84927836139}"/>
              </a:ext>
            </a:extLst>
          </p:cNvPr>
          <p:cNvSpPr txBox="1"/>
          <p:nvPr/>
        </p:nvSpPr>
        <p:spPr>
          <a:xfrm>
            <a:off x="5486400" y="3032079"/>
            <a:ext cx="8915400" cy="551824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Aachen" panose="02020500000000000000" pitchFamily="18" charset="0"/>
                <a:cs typeface="Arial" panose="020B0604020202020204" pitchFamily="34" charset="0"/>
              </a:rPr>
              <a:t>Tác dụng làm quay của một lực lên vật rắn có trục quay cố định từ trạng thái đứng yên không những phụ thuộc vào độ lớn của lực mà còn phụ thuộc vào khoảng cách từ trục quay tới giá (cánh tay đòn) của lực </a:t>
            </a:r>
            <a:endParaRPr lang="en-US" sz="4000" dirty="0">
              <a:latin typeface="Arial" panose="020B0604020202020204" pitchFamily="34" charset="0"/>
              <a:ea typeface="Aachen" panose="02020500000000000000" pitchFamily="18" charset="0"/>
              <a:cs typeface="Arial" panose="020B0604020202020204" pitchFamily="34" charset="0"/>
            </a:endParaRPr>
          </a:p>
        </p:txBody>
      </p:sp>
      <p:sp>
        <p:nvSpPr>
          <p:cNvPr id="9" name="TextBox 8">
            <a:extLst>
              <a:ext uri="{FF2B5EF4-FFF2-40B4-BE49-F238E27FC236}">
                <a16:creationId xmlns:a16="http://schemas.microsoft.com/office/drawing/2014/main" id="{46E24D3F-0300-4CCA-BEC6-22BDC6804C79}"/>
              </a:ext>
            </a:extLst>
          </p:cNvPr>
          <p:cNvSpPr txBox="1"/>
          <p:nvPr/>
        </p:nvSpPr>
        <p:spPr>
          <a:xfrm>
            <a:off x="8305800" y="741402"/>
            <a:ext cx="4343400" cy="830997"/>
          </a:xfrm>
          <a:prstGeom prst="rect">
            <a:avLst/>
          </a:prstGeom>
          <a:noFill/>
        </p:spPr>
        <p:txBody>
          <a:bodyPr wrap="square">
            <a:spAutoFit/>
          </a:bodyPr>
          <a:lstStyle/>
          <a:p>
            <a:r>
              <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NHẬN XÉT</a:t>
            </a:r>
            <a:endParaRPr lang="en-US" sz="1200" dirty="0"/>
          </a:p>
        </p:txBody>
      </p:sp>
    </p:spTree>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4366426" y="-939943"/>
            <a:ext cx="6183218" cy="622851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00406" y="7832122"/>
            <a:ext cx="2515259" cy="285235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600" y="8543034"/>
            <a:ext cx="3356990" cy="3259332"/>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42492D31-A75B-4CDE-B30A-E5FFC3B214E6}"/>
                  </a:ext>
                </a:extLst>
              </p:cNvPr>
              <p:cNvSpPr txBox="1"/>
              <p:nvPr/>
            </p:nvSpPr>
            <p:spPr>
              <a:xfrm>
                <a:off x="990600" y="685500"/>
                <a:ext cx="15209806" cy="8779519"/>
              </a:xfrm>
              <a:prstGeom prst="rect">
                <a:avLst/>
              </a:prstGeom>
              <a:noFill/>
            </p:spPr>
            <p:txBody>
              <a:bodyPr wrap="square">
                <a:spAutoFit/>
              </a:bodyPr>
              <a:lstStyle/>
              <a:p>
                <a:pPr algn="just">
                  <a:lnSpc>
                    <a:spcPct val="150000"/>
                  </a:lnSpc>
                  <a:spcBef>
                    <a:spcPts val="600"/>
                  </a:spcBef>
                  <a:spcAft>
                    <a:spcPts val="800"/>
                  </a:spcAft>
                </a:pPr>
                <a:r>
                  <a:rPr lang="en-US"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II. </a:t>
                </a:r>
                <a:r>
                  <a:rPr lang="en-US" sz="6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Mômen</a:t>
                </a:r>
                <a:r>
                  <a:rPr lang="en-US"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lực </a:t>
                </a:r>
                <a:endParaRPr lang="en-US" sz="6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Tx/>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Đại lượng đặc trưng cho tác dụng làm quay của một lực là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mômen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của nó.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Mômen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 của một lực được tính bằng tích độ lớn của lực với khoảng cách từ trục quay đến đường thẳng trùng với phương của lực (giá của lực)</a:t>
                </a: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𝑴</m:t>
                      </m:r>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oMath>
                  </m:oMathPara>
                </a14:m>
                <a:endParaRPr lang="en-US"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Tx/>
                  <a:buChar cha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vị của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Mômen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lực là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niutơn.mét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N.m</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TextBox 12">
                <a:extLst>
                  <a:ext uri="{FF2B5EF4-FFF2-40B4-BE49-F238E27FC236}">
                    <a16:creationId xmlns:a16="http://schemas.microsoft.com/office/drawing/2014/main" id="{42492D31-A75B-4CDE-B30A-E5FFC3B214E6}"/>
                  </a:ext>
                </a:extLst>
              </p:cNvPr>
              <p:cNvSpPr txBox="1">
                <a:spLocks noRot="1" noChangeAspect="1" noMove="1" noResize="1" noEditPoints="1" noAdjustHandles="1" noChangeArrowheads="1" noChangeShapeType="1" noTextEdit="1"/>
              </p:cNvSpPr>
              <p:nvPr/>
            </p:nvSpPr>
            <p:spPr>
              <a:xfrm>
                <a:off x="990600" y="685500"/>
                <a:ext cx="15209806" cy="8779519"/>
              </a:xfrm>
              <a:prstGeom prst="rect">
                <a:avLst/>
              </a:prstGeom>
              <a:blipFill>
                <a:blip r:embed="rId8"/>
                <a:stretch>
                  <a:fillRect l="-2766" r="-1403"/>
                </a:stretch>
              </a:blipFill>
            </p:spPr>
            <p:txBody>
              <a:bodyPr/>
              <a:lstStyle/>
              <a:p>
                <a:r>
                  <a:rPr lang="en-US">
                    <a:noFill/>
                  </a:rPr>
                  <a:t> </a:t>
                </a:r>
              </a:p>
            </p:txBody>
          </p:sp>
        </mc:Fallback>
      </mc:AlternateContent>
    </p:spTree>
    <p:extLst>
      <p:ext uri="{BB962C8B-B14F-4D97-AF65-F5344CB8AC3E}">
        <p14:creationId xmlns:p14="http://schemas.microsoft.com/office/powerpoint/2010/main" val="85089977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anim calcmode="lin" valueType="num">
                                      <p:cBhvr>
                                        <p:cTn id="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500"/>
                                        <p:tgtEl>
                                          <p:spTgt spid="13">
                                            <p:txEl>
                                              <p:pRg st="1" end="1"/>
                                            </p:txEl>
                                          </p:spTgt>
                                        </p:tgtEl>
                                      </p:cBhvr>
                                    </p:animEffect>
                                    <p:anim calcmode="lin" valueType="num">
                                      <p:cBhvr>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500"/>
                                        <p:tgtEl>
                                          <p:spTgt spid="13">
                                            <p:txEl>
                                              <p:pRg st="2" end="2"/>
                                            </p:txEl>
                                          </p:spTgt>
                                        </p:tgtEl>
                                      </p:cBhvr>
                                    </p:animEffect>
                                    <p:anim calcmode="lin" valueType="num">
                                      <p:cBhvr>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500"/>
                                        <p:tgtEl>
                                          <p:spTgt spid="13">
                                            <p:txEl>
                                              <p:pRg st="3" end="3"/>
                                            </p:txEl>
                                          </p:spTgt>
                                        </p:tgtEl>
                                      </p:cBhvr>
                                    </p:animEffect>
                                    <p:anim calcmode="lin" valueType="num">
                                      <p:cBhvr>
                                        <p:cTn id="2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93652" y="-114982"/>
            <a:ext cx="7968325" cy="5630327"/>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87768"/>
            <a:ext cx="3317201" cy="3124200"/>
          </a:xfrm>
          <a:prstGeom prst="rect">
            <a:avLst/>
          </a:prstGeom>
        </p:spPr>
      </p:pic>
      <p:sp>
        <p:nvSpPr>
          <p:cNvPr id="19" name="TextBox 18">
            <a:extLst>
              <a:ext uri="{FF2B5EF4-FFF2-40B4-BE49-F238E27FC236}">
                <a16:creationId xmlns:a16="http://schemas.microsoft.com/office/drawing/2014/main" id="{34FABB66-8725-4D1E-A755-C595A0165EB6}"/>
              </a:ext>
            </a:extLst>
          </p:cNvPr>
          <p:cNvSpPr txBox="1"/>
          <p:nvPr/>
        </p:nvSpPr>
        <p:spPr>
          <a:xfrm>
            <a:off x="2819400" y="373288"/>
            <a:ext cx="13903999" cy="1839606"/>
          </a:xfrm>
          <a:prstGeom prst="rect">
            <a:avLst/>
          </a:prstGeom>
          <a:noFill/>
        </p:spPr>
        <p:txBody>
          <a:bodyPr wrap="square">
            <a:spAutoFit/>
          </a:bodyPr>
          <a:lstStyle/>
          <a:p>
            <a:pPr algn="just">
              <a:lnSpc>
                <a:spcPct val="150000"/>
              </a:lnSpc>
            </a:pPr>
            <a:r>
              <a:rPr lang="vi-VN" sz="4000" b="1" i="1" u="sng" dirty="0">
                <a:solidFill>
                  <a:srgbClr val="000000"/>
                </a:solidFill>
                <a:effectLst/>
              </a:rPr>
              <a:t>Câu hỏi 3.</a:t>
            </a:r>
            <a:r>
              <a:rPr lang="vi-VN" sz="4000" b="1" i="1" dirty="0">
                <a:solidFill>
                  <a:srgbClr val="000000"/>
                </a:solidFill>
                <a:effectLst/>
              </a:rPr>
              <a:t> </a:t>
            </a:r>
            <a:r>
              <a:rPr lang="vi-VN" sz="4000" b="0" i="0" dirty="0">
                <a:solidFill>
                  <a:srgbClr val="000000"/>
                </a:solidFill>
                <a:effectLst/>
              </a:rPr>
              <a:t>Viết biểu thức tính mômen lực M</a:t>
            </a:r>
            <a:r>
              <a:rPr lang="vi-VN" sz="4000" b="0" i="0" baseline="-25000" dirty="0">
                <a:solidFill>
                  <a:srgbClr val="000000"/>
                </a:solidFill>
                <a:effectLst/>
              </a:rPr>
              <a:t>1</a:t>
            </a:r>
            <a:r>
              <a:rPr lang="vi-VN" sz="4000" b="0" i="0" dirty="0">
                <a:solidFill>
                  <a:srgbClr val="000000"/>
                </a:solidFill>
                <a:effectLst/>
              </a:rPr>
              <a:t>, M</a:t>
            </a:r>
            <a:r>
              <a:rPr lang="vi-VN" sz="4000" b="0" i="0" baseline="-25000" dirty="0">
                <a:solidFill>
                  <a:srgbClr val="000000"/>
                </a:solidFill>
                <a:effectLst/>
              </a:rPr>
              <a:t>2</a:t>
            </a:r>
            <a:r>
              <a:rPr lang="vi-VN" sz="4000" b="0" i="0" dirty="0">
                <a:solidFill>
                  <a:srgbClr val="000000"/>
                </a:solidFill>
                <a:effectLst/>
              </a:rPr>
              <a:t> của mỗi lực F</a:t>
            </a:r>
            <a:r>
              <a:rPr lang="vi-VN" sz="4000" b="0" i="0" baseline="-25000" dirty="0">
                <a:solidFill>
                  <a:srgbClr val="000000"/>
                </a:solidFill>
                <a:effectLst/>
              </a:rPr>
              <a:t>1</a:t>
            </a:r>
            <a:r>
              <a:rPr lang="vi-VN" sz="4000" b="0" i="0" dirty="0">
                <a:solidFill>
                  <a:srgbClr val="000000"/>
                </a:solidFill>
                <a:effectLst/>
              </a:rPr>
              <a:t>, F</a:t>
            </a:r>
            <a:r>
              <a:rPr lang="vi-VN" sz="4000" b="0" i="0" baseline="-25000" dirty="0">
                <a:solidFill>
                  <a:srgbClr val="000000"/>
                </a:solidFill>
                <a:effectLst/>
              </a:rPr>
              <a:t>2</a:t>
            </a:r>
            <a:r>
              <a:rPr lang="vi-VN" sz="4000" b="0" i="0" dirty="0">
                <a:solidFill>
                  <a:srgbClr val="000000"/>
                </a:solidFill>
                <a:effectLst/>
              </a:rPr>
              <a:t> đối với trục quay theo các đại lượng cho trên hình.</a:t>
            </a:r>
            <a:endParaRPr lang="en-US" sz="4000" dirty="0"/>
          </a:p>
        </p:txBody>
      </p:sp>
      <p:pic>
        <p:nvPicPr>
          <p:cNvPr id="20" name="Picture 19">
            <a:extLst>
              <a:ext uri="{FF2B5EF4-FFF2-40B4-BE49-F238E27FC236}">
                <a16:creationId xmlns:a16="http://schemas.microsoft.com/office/drawing/2014/main" id="{418269B8-CA8D-4F58-9CF8-15AD0382098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114800" y="2079787"/>
            <a:ext cx="9448800" cy="3216113"/>
          </a:xfrm>
          <a:prstGeom prst="rect">
            <a:avLst/>
          </a:prstGeom>
        </p:spPr>
      </p:pic>
      <p:sp>
        <p:nvSpPr>
          <p:cNvPr id="21" name="TextBox 20">
            <a:extLst>
              <a:ext uri="{FF2B5EF4-FFF2-40B4-BE49-F238E27FC236}">
                <a16:creationId xmlns:a16="http://schemas.microsoft.com/office/drawing/2014/main" id="{65446643-2290-4968-A1EA-221516F95CF4}"/>
              </a:ext>
            </a:extLst>
          </p:cNvPr>
          <p:cNvSpPr txBox="1"/>
          <p:nvPr/>
        </p:nvSpPr>
        <p:spPr>
          <a:xfrm>
            <a:off x="7848599" y="4747472"/>
            <a:ext cx="1981201" cy="998671"/>
          </a:xfrm>
          <a:prstGeom prst="rect">
            <a:avLst/>
          </a:prstGeom>
          <a:noFill/>
        </p:spPr>
        <p:txBody>
          <a:bodyPr wrap="square">
            <a:spAutoFit/>
          </a:bodyPr>
          <a:lstStyle/>
          <a:p>
            <a:pPr algn="just">
              <a:lnSpc>
                <a:spcPct val="150000"/>
              </a:lnSpc>
            </a:pPr>
            <a:r>
              <a:rPr lang="vi-VN" sz="4400" b="1" i="1" u="sng" dirty="0">
                <a:solidFill>
                  <a:srgbClr val="FF0000"/>
                </a:solidFill>
                <a:effectLst/>
              </a:rPr>
              <a:t>Trả lời</a:t>
            </a:r>
            <a:endParaRPr lang="en-US" sz="4400" dirty="0">
              <a:solidFill>
                <a:srgbClr val="FF0000"/>
              </a:solidFill>
            </a:endParaRPr>
          </a:p>
        </p:txBody>
      </p:sp>
      <p:pic>
        <p:nvPicPr>
          <p:cNvPr id="23" name="Picture 22">
            <a:extLst>
              <a:ext uri="{FF2B5EF4-FFF2-40B4-BE49-F238E27FC236}">
                <a16:creationId xmlns:a16="http://schemas.microsoft.com/office/drawing/2014/main" id="{15393C76-6D8F-408C-B58D-B420E92F52B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514552" y="5542559"/>
            <a:ext cx="3879798" cy="2207712"/>
          </a:xfrm>
          <a:prstGeom prst="rect">
            <a:avLst/>
          </a:prstGeom>
        </p:spPr>
      </p:pic>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436CBC43-2D6C-4D83-BC24-07A890D32F68}"/>
                  </a:ext>
                </a:extLst>
              </p:cNvPr>
              <p:cNvSpPr txBox="1"/>
              <p:nvPr/>
            </p:nvSpPr>
            <p:spPr>
              <a:xfrm>
                <a:off x="821374" y="7744828"/>
                <a:ext cx="5732800" cy="2144177"/>
              </a:xfrm>
              <a:prstGeom prst="rect">
                <a:avLst/>
              </a:prstGeom>
              <a:noFill/>
            </p:spPr>
            <p:txBody>
              <a:bodyPr wrap="square">
                <a:spAutoFit/>
              </a:bodyPr>
              <a:lstStyle/>
              <a:p>
                <a:pPr algn="just">
                  <a:lnSpc>
                    <a:spcPct val="150000"/>
                  </a:lnSpc>
                  <a:spcBef>
                    <a:spcPts val="600"/>
                  </a:spcBef>
                  <a:spcAft>
                    <a:spcPts val="8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Mômen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của lực F</a:t>
                </a:r>
                <a:r>
                  <a:rPr lang="en-US" sz="40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sSub>
                        <m:sSubPr>
                          <m:ctrlPr>
                            <a:rPr lang="en-US" sz="4000" i="1">
                              <a:solidFill>
                                <a:srgbClr val="000000"/>
                              </a:solidFill>
                              <a:effectLst/>
                              <a:ea typeface="Calibri" panose="020F0502020204030204" pitchFamily="34" charset="0"/>
                              <a:cs typeface="Times New Roman" panose="02020603050405020304" pitchFamily="18" charset="0"/>
                            </a:rPr>
                          </m:ctrlPr>
                        </m:sSubPr>
                        <m:e>
                          <m:r>
                            <a:rPr lang="en-US" sz="4000" i="1">
                              <a:solidFill>
                                <a:srgbClr val="000000"/>
                              </a:solidFill>
                              <a:effectLst/>
                              <a:ea typeface="Calibri" panose="020F0502020204030204" pitchFamily="34" charset="0"/>
                              <a:cs typeface="Times New Roman" panose="02020603050405020304" pitchFamily="18" charset="0"/>
                            </a:rPr>
                            <m:t>𝑀</m:t>
                          </m:r>
                        </m:e>
                        <m:sub>
                          <m:r>
                            <a:rPr lang="en-US" sz="4000" i="1">
                              <a:solidFill>
                                <a:srgbClr val="000000"/>
                              </a:solidFill>
                              <a:effectLst/>
                              <a:ea typeface="Calibri" panose="020F0502020204030204" pitchFamily="34" charset="0"/>
                              <a:cs typeface="Times New Roman" panose="02020603050405020304" pitchFamily="18" charset="0"/>
                            </a:rPr>
                            <m:t>1</m:t>
                          </m:r>
                        </m:sub>
                      </m:sSub>
                      <m:r>
                        <a:rPr lang="en-US" sz="4000" i="1">
                          <a:solidFill>
                            <a:srgbClr val="000000"/>
                          </a:solidFill>
                          <a:effectLst/>
                          <a:ea typeface="Calibri" panose="020F0502020204030204" pitchFamily="34" charset="0"/>
                          <a:cs typeface="Times New Roman" panose="02020603050405020304" pitchFamily="18" charset="0"/>
                        </a:rPr>
                        <m:t>=</m:t>
                      </m:r>
                      <m:sSub>
                        <m:sSubPr>
                          <m:ctrlPr>
                            <a:rPr lang="en-US" sz="4000" i="1">
                              <a:solidFill>
                                <a:srgbClr val="000000"/>
                              </a:solidFill>
                              <a:effectLst/>
                              <a:ea typeface="Calibri" panose="020F0502020204030204" pitchFamily="34" charset="0"/>
                              <a:cs typeface="Times New Roman" panose="02020603050405020304" pitchFamily="18" charset="0"/>
                            </a:rPr>
                          </m:ctrlPr>
                        </m:sSubPr>
                        <m:e>
                          <m:r>
                            <a:rPr lang="en-US" sz="4000" i="1">
                              <a:solidFill>
                                <a:srgbClr val="000000"/>
                              </a:solidFill>
                              <a:effectLst/>
                              <a:ea typeface="Calibri" panose="020F0502020204030204" pitchFamily="34" charset="0"/>
                              <a:cs typeface="Times New Roman" panose="02020603050405020304" pitchFamily="18" charset="0"/>
                            </a:rPr>
                            <m:t>𝐹</m:t>
                          </m:r>
                        </m:e>
                        <m:sub>
                          <m:r>
                            <a:rPr lang="en-US" sz="4000" i="1">
                              <a:solidFill>
                                <a:srgbClr val="000000"/>
                              </a:solidFill>
                              <a:effectLst/>
                              <a:ea typeface="Calibri" panose="020F0502020204030204" pitchFamily="34" charset="0"/>
                              <a:cs typeface="Times New Roman" panose="02020603050405020304" pitchFamily="18" charset="0"/>
                            </a:rPr>
                            <m:t>1</m:t>
                          </m:r>
                        </m:sub>
                      </m:sSub>
                      <m:r>
                        <a:rPr lang="en-US" sz="4000" i="1">
                          <a:solidFill>
                            <a:srgbClr val="000000"/>
                          </a:solidFill>
                          <a:effectLst/>
                          <a:ea typeface="Calibri" panose="020F0502020204030204" pitchFamily="34" charset="0"/>
                          <a:cs typeface="Times New Roman" panose="02020603050405020304" pitchFamily="18" charset="0"/>
                        </a:rPr>
                        <m:t>.</m:t>
                      </m:r>
                      <m:sSub>
                        <m:sSubPr>
                          <m:ctrlPr>
                            <a:rPr lang="en-US" sz="4000" i="1">
                              <a:solidFill>
                                <a:srgbClr val="000000"/>
                              </a:solidFill>
                              <a:effectLst/>
                              <a:ea typeface="Calibri" panose="020F0502020204030204" pitchFamily="34" charset="0"/>
                              <a:cs typeface="Times New Roman" panose="02020603050405020304" pitchFamily="18" charset="0"/>
                            </a:rPr>
                          </m:ctrlPr>
                        </m:sSubPr>
                        <m:e>
                          <m:r>
                            <a:rPr lang="en-US" sz="4000" i="1">
                              <a:solidFill>
                                <a:srgbClr val="000000"/>
                              </a:solidFill>
                              <a:effectLst/>
                              <a:ea typeface="Calibri" panose="020F0502020204030204" pitchFamily="34" charset="0"/>
                              <a:cs typeface="Times New Roman" panose="02020603050405020304" pitchFamily="18" charset="0"/>
                            </a:rPr>
                            <m:t>𝑑</m:t>
                          </m:r>
                        </m:e>
                        <m:sub>
                          <m:r>
                            <a:rPr lang="en-US" sz="4000" i="1">
                              <a:solidFill>
                                <a:srgbClr val="000000"/>
                              </a:solidFill>
                              <a:effectLst/>
                              <a:ea typeface="Calibri" panose="020F0502020204030204" pitchFamily="34" charset="0"/>
                              <a:cs typeface="Times New Roman" panose="02020603050405020304" pitchFamily="18" charset="0"/>
                            </a:rPr>
                            <m:t>1</m:t>
                          </m:r>
                        </m:sub>
                      </m:sSub>
                      <m:r>
                        <a:rPr lang="en-US" sz="4000" i="1">
                          <a:solidFill>
                            <a:srgbClr val="000000"/>
                          </a:solidFill>
                          <a:effectLst/>
                          <a:ea typeface="Times New Roman" panose="02020603050405020304" pitchFamily="18" charset="0"/>
                          <a:cs typeface="Times New Roman" panose="02020603050405020304" pitchFamily="18" charset="0"/>
                        </a:rPr>
                        <m:t>=</m:t>
                      </m:r>
                      <m:sSub>
                        <m:sSubPr>
                          <m:ctrlPr>
                            <a:rPr lang="en-US" sz="4000" i="1">
                              <a:solidFill>
                                <a:srgbClr val="000000"/>
                              </a:solidFill>
                              <a:effectLst/>
                              <a:ea typeface="Times New Roman" panose="02020603050405020304" pitchFamily="18" charset="0"/>
                              <a:cs typeface="Times New Roman" panose="02020603050405020304" pitchFamily="18" charset="0"/>
                            </a:rPr>
                          </m:ctrlPr>
                        </m:sSubPr>
                        <m:e>
                          <m:r>
                            <a:rPr lang="en-US" sz="4000" i="1">
                              <a:solidFill>
                                <a:srgbClr val="000000"/>
                              </a:solidFill>
                              <a:effectLst/>
                              <a:ea typeface="Times New Roman" panose="02020603050405020304" pitchFamily="18" charset="0"/>
                              <a:cs typeface="Times New Roman" panose="02020603050405020304" pitchFamily="18" charset="0"/>
                            </a:rPr>
                            <m:t>𝐹</m:t>
                          </m:r>
                        </m:e>
                        <m:sub>
                          <m:r>
                            <a:rPr lang="en-US" sz="4000" i="1">
                              <a:solidFill>
                                <a:srgbClr val="000000"/>
                              </a:solidFill>
                              <a:effectLst/>
                              <a:ea typeface="Times New Roman" panose="02020603050405020304" pitchFamily="18" charset="0"/>
                              <a:cs typeface="Times New Roman" panose="02020603050405020304" pitchFamily="18" charset="0"/>
                            </a:rPr>
                            <m:t>1</m:t>
                          </m:r>
                        </m:sub>
                      </m:sSub>
                      <m:r>
                        <a:rPr lang="en-US" sz="4000" i="1">
                          <a:solidFill>
                            <a:srgbClr val="000000"/>
                          </a:solidFill>
                          <a:effectLst/>
                          <a:ea typeface="Times New Roman" panose="02020603050405020304" pitchFamily="18" charset="0"/>
                          <a:cs typeface="Times New Roman" panose="02020603050405020304" pitchFamily="18" charset="0"/>
                        </a:rPr>
                        <m:t>.</m:t>
                      </m:r>
                      <m:sSub>
                        <m:sSubPr>
                          <m:ctrlPr>
                            <a:rPr lang="en-US" sz="4000" i="1">
                              <a:solidFill>
                                <a:srgbClr val="000000"/>
                              </a:solidFill>
                              <a:effectLst/>
                              <a:ea typeface="Times New Roman" panose="02020603050405020304" pitchFamily="18" charset="0"/>
                              <a:cs typeface="Times New Roman" panose="02020603050405020304" pitchFamily="18" charset="0"/>
                            </a:rPr>
                          </m:ctrlPr>
                        </m:sSubPr>
                        <m:e>
                          <m:r>
                            <a:rPr lang="en-US" sz="4000" i="1">
                              <a:solidFill>
                                <a:srgbClr val="000000"/>
                              </a:solidFill>
                              <a:effectLst/>
                              <a:ea typeface="Times New Roman" panose="02020603050405020304" pitchFamily="18" charset="0"/>
                              <a:cs typeface="Times New Roman" panose="02020603050405020304" pitchFamily="18" charset="0"/>
                            </a:rPr>
                            <m:t>𝑙</m:t>
                          </m:r>
                        </m:e>
                        <m:sub>
                          <m:r>
                            <a:rPr lang="en-US" sz="4000" i="1">
                              <a:solidFill>
                                <a:srgbClr val="000000"/>
                              </a:solidFill>
                              <a:effectLst/>
                              <a:ea typeface="Times New Roman" panose="02020603050405020304" pitchFamily="18" charset="0"/>
                              <a:cs typeface="Times New Roman" panose="02020603050405020304" pitchFamily="18" charset="0"/>
                            </a:rPr>
                            <m:t>1</m:t>
                          </m:r>
                        </m:sub>
                      </m:sSub>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5" name="TextBox 24">
                <a:extLst>
                  <a:ext uri="{FF2B5EF4-FFF2-40B4-BE49-F238E27FC236}">
                    <a16:creationId xmlns:a16="http://schemas.microsoft.com/office/drawing/2014/main" id="{436CBC43-2D6C-4D83-BC24-07A890D32F68}"/>
                  </a:ext>
                </a:extLst>
              </p:cNvPr>
              <p:cNvSpPr txBox="1">
                <a:spLocks noRot="1" noChangeAspect="1" noMove="1" noResize="1" noEditPoints="1" noAdjustHandles="1" noChangeArrowheads="1" noChangeShapeType="1" noTextEdit="1"/>
              </p:cNvSpPr>
              <p:nvPr/>
            </p:nvSpPr>
            <p:spPr>
              <a:xfrm>
                <a:off x="821374" y="7744828"/>
                <a:ext cx="5732800" cy="2144177"/>
              </a:xfrm>
              <a:prstGeom prst="rect">
                <a:avLst/>
              </a:prstGeom>
              <a:blipFill>
                <a:blip r:embed="rId8"/>
                <a:stretch>
                  <a:fillRect l="-3830"/>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6300399D-8684-44B6-BF6C-48A768DA11E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1353800" y="5314527"/>
            <a:ext cx="3699440" cy="2805444"/>
          </a:xfrm>
          <a:prstGeom prst="rect">
            <a:avLst/>
          </a:prstGeom>
        </p:spPr>
      </p:pic>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6558785A-6F0A-4D23-B15B-0B14545815B6}"/>
                  </a:ext>
                </a:extLst>
              </p:cNvPr>
              <p:cNvSpPr txBox="1"/>
              <p:nvPr/>
            </p:nvSpPr>
            <p:spPr>
              <a:xfrm>
                <a:off x="9680380" y="7999515"/>
                <a:ext cx="6426543" cy="2144177"/>
              </a:xfrm>
              <a:prstGeom prst="rect">
                <a:avLst/>
              </a:prstGeom>
              <a:noFill/>
            </p:spPr>
            <p:txBody>
              <a:bodyPr wrap="square">
                <a:spAutoFit/>
              </a:bodyPr>
              <a:lstStyle/>
              <a:p>
                <a:pPr algn="just">
                  <a:lnSpc>
                    <a:spcPct val="150000"/>
                  </a:lnSpc>
                  <a:spcBef>
                    <a:spcPts val="600"/>
                  </a:spcBef>
                  <a:spcAft>
                    <a:spcPts val="8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Mômen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của lực F</a:t>
                </a:r>
                <a:r>
                  <a:rPr lang="en-US" sz="40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sSub>
                        <m:sSub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sub>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𝑙</m:t>
                          </m:r>
                        </m:e>
                        <m:sub>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𝑠𝑖𝑛</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TextBox 27">
                <a:extLst>
                  <a:ext uri="{FF2B5EF4-FFF2-40B4-BE49-F238E27FC236}">
                    <a16:creationId xmlns:a16="http://schemas.microsoft.com/office/drawing/2014/main" id="{6558785A-6F0A-4D23-B15B-0B14545815B6}"/>
                  </a:ext>
                </a:extLst>
              </p:cNvPr>
              <p:cNvSpPr txBox="1">
                <a:spLocks noRot="1" noChangeAspect="1" noMove="1" noResize="1" noEditPoints="1" noAdjustHandles="1" noChangeArrowheads="1" noChangeShapeType="1" noTextEdit="1"/>
              </p:cNvSpPr>
              <p:nvPr/>
            </p:nvSpPr>
            <p:spPr>
              <a:xfrm>
                <a:off x="9680380" y="7999515"/>
                <a:ext cx="6426543" cy="2144177"/>
              </a:xfrm>
              <a:prstGeom prst="rect">
                <a:avLst/>
              </a:prstGeom>
              <a:blipFill>
                <a:blip r:embed="rId10"/>
                <a:stretch>
                  <a:fillRect l="-3416"/>
                </a:stretch>
              </a:blipFill>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id="{77E60F79-222D-4F30-901D-0F72C1E9E8B2}"/>
              </a:ext>
            </a:extLst>
          </p:cNvPr>
          <p:cNvCxnSpPr/>
          <p:nvPr/>
        </p:nvCxnSpPr>
        <p:spPr>
          <a:xfrm>
            <a:off x="8538373" y="6286500"/>
            <a:ext cx="0" cy="3602505"/>
          </a:xfrm>
          <a:prstGeom prst="line">
            <a:avLst/>
          </a:prstGeom>
          <a:ln w="57150">
            <a:solidFill>
              <a:srgbClr val="E7C3AB"/>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6949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900" decel="100000" fill="hold"/>
                                        <p:tgtEl>
                                          <p:spTgt spid="3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900" decel="100000" fill="hold"/>
                                        <p:tgtEl>
                                          <p:spTgt spid="2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900" decel="100000" fill="hold"/>
                                        <p:tgtEl>
                                          <p:spTgt spid="2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34245" y="-663442"/>
            <a:ext cx="10361707" cy="120996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2807" y="615318"/>
            <a:ext cx="3803014" cy="4085269"/>
          </a:xfrm>
          <a:prstGeom prst="rect">
            <a:avLst/>
          </a:prstGeom>
        </p:spPr>
      </p:pic>
      <p:pic>
        <p:nvPicPr>
          <p:cNvPr id="14" name="Picture 81">
            <a:extLst>
              <a:ext uri="{FF2B5EF4-FFF2-40B4-BE49-F238E27FC236}">
                <a16:creationId xmlns:a16="http://schemas.microsoft.com/office/drawing/2014/main" id="{92EED86C-6175-4453-8C2F-53D410FCB069}"/>
              </a:ext>
            </a:extLst>
          </p:cNvPr>
          <p:cNvPicPr>
            <a:picLocks noChangeAspect="1"/>
          </p:cNvPicPr>
          <p:nvPr/>
        </p:nvPicPr>
        <p:blipFill>
          <a:blip r:embed="rId6"/>
          <a:srcRect b="28982"/>
          <a:stretch>
            <a:fillRect/>
          </a:stretch>
        </p:blipFill>
        <p:spPr>
          <a:xfrm rot="980061">
            <a:off x="14940185" y="6046183"/>
            <a:ext cx="3242346" cy="4293946"/>
          </a:xfrm>
          <a:prstGeom prst="rect">
            <a:avLst/>
          </a:prstGeom>
        </p:spPr>
      </p:pic>
      <p:sp>
        <p:nvSpPr>
          <p:cNvPr id="16" name="TextBox 15">
            <a:extLst>
              <a:ext uri="{FF2B5EF4-FFF2-40B4-BE49-F238E27FC236}">
                <a16:creationId xmlns:a16="http://schemas.microsoft.com/office/drawing/2014/main" id="{36116E1F-1A83-49E6-9BAF-B5DEB4E6899D}"/>
              </a:ext>
            </a:extLst>
          </p:cNvPr>
          <p:cNvSpPr txBox="1"/>
          <p:nvPr/>
        </p:nvSpPr>
        <p:spPr>
          <a:xfrm>
            <a:off x="3127462" y="342900"/>
            <a:ext cx="13484138" cy="2762936"/>
          </a:xfrm>
          <a:prstGeom prst="rect">
            <a:avLst/>
          </a:prstGeom>
          <a:noFill/>
        </p:spPr>
        <p:txBody>
          <a:bodyPr wrap="square">
            <a:spAutoFit/>
          </a:bodyPr>
          <a:lstStyle/>
          <a:p>
            <a:pPr algn="just">
              <a:lnSpc>
                <a:spcPct val="150000"/>
              </a:lnSpc>
            </a:pPr>
            <a:r>
              <a:rPr lang="vi-VN" sz="4000" b="1" i="1" dirty="0">
                <a:solidFill>
                  <a:srgbClr val="000000"/>
                </a:solidFill>
                <a:effectLst/>
              </a:rPr>
              <a:t>Câu hỏi 4. </a:t>
            </a:r>
            <a:r>
              <a:rPr lang="vi-VN" sz="4000" b="0" i="0" dirty="0">
                <a:solidFill>
                  <a:srgbClr val="000000"/>
                </a:solidFill>
                <a:effectLst/>
              </a:rPr>
              <a:t>Thành phần F</a:t>
            </a:r>
            <a:r>
              <a:rPr lang="vi-VN" sz="4000" b="0" i="0" baseline="-25000" dirty="0">
                <a:solidFill>
                  <a:srgbClr val="000000"/>
                </a:solidFill>
                <a:effectLst/>
              </a:rPr>
              <a:t>2y</a:t>
            </a:r>
            <a:r>
              <a:rPr lang="vi-VN" sz="4000" b="0" i="0" dirty="0">
                <a:solidFill>
                  <a:srgbClr val="000000"/>
                </a:solidFill>
                <a:effectLst/>
              </a:rPr>
              <a:t> có xu hướng làm thanh quay theo chiều nào? Có giống với xu hướng làm quay của F</a:t>
            </a:r>
            <a:r>
              <a:rPr lang="vi-VN" sz="4000" b="0" i="0" baseline="-25000" dirty="0">
                <a:solidFill>
                  <a:srgbClr val="000000"/>
                </a:solidFill>
                <a:effectLst/>
              </a:rPr>
              <a:t>2</a:t>
            </a:r>
            <a:r>
              <a:rPr lang="vi-VN" sz="4000" b="0" i="0" dirty="0">
                <a:solidFill>
                  <a:srgbClr val="000000"/>
                </a:solidFill>
                <a:effectLst/>
              </a:rPr>
              <a:t> với thanh không?</a:t>
            </a:r>
            <a:endParaRPr lang="en-US" sz="4000" dirty="0"/>
          </a:p>
        </p:txBody>
      </p:sp>
      <p:pic>
        <p:nvPicPr>
          <p:cNvPr id="17" name="Picture 16">
            <a:extLst>
              <a:ext uri="{FF2B5EF4-FFF2-40B4-BE49-F238E27FC236}">
                <a16:creationId xmlns:a16="http://schemas.microsoft.com/office/drawing/2014/main" id="{D8C66370-1389-41A1-99DE-7F99B5D5F73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59856" y="3277650"/>
            <a:ext cx="4458087" cy="2499577"/>
          </a:xfrm>
          <a:prstGeom prst="rect">
            <a:avLst/>
          </a:prstGeom>
        </p:spPr>
      </p:pic>
      <p:sp>
        <p:nvSpPr>
          <p:cNvPr id="19" name="TextBox 18">
            <a:extLst>
              <a:ext uri="{FF2B5EF4-FFF2-40B4-BE49-F238E27FC236}">
                <a16:creationId xmlns:a16="http://schemas.microsoft.com/office/drawing/2014/main" id="{3D5D9095-7FD6-40F3-ADD6-BA4BA3CCE008}"/>
              </a:ext>
            </a:extLst>
          </p:cNvPr>
          <p:cNvSpPr txBox="1"/>
          <p:nvPr/>
        </p:nvSpPr>
        <p:spPr>
          <a:xfrm>
            <a:off x="2656115" y="5777227"/>
            <a:ext cx="12975770" cy="3020122"/>
          </a:xfrm>
          <a:prstGeom prst="rect">
            <a:avLst/>
          </a:prstGeom>
          <a:noFill/>
        </p:spPr>
        <p:txBody>
          <a:bodyPr wrap="square">
            <a:spAutoFit/>
          </a:bodyPr>
          <a:lstStyle/>
          <a:p>
            <a:pPr algn="ctr">
              <a:lnSpc>
                <a:spcPct val="150000"/>
              </a:lnSpc>
              <a:spcBef>
                <a:spcPts val="600"/>
              </a:spcBef>
              <a:spcAft>
                <a:spcPts val="800"/>
              </a:spcAft>
            </a:pPr>
            <a:r>
              <a:rPr lang="vi-VN" sz="4400" b="1"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Trả lời </a:t>
            </a: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tác dụng quay theo chiều kim đồng hồ, giống chiều làm quay của F</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035107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8188" y="4686300"/>
            <a:ext cx="5959277" cy="606963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335480"/>
            <a:ext cx="2295642" cy="21620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18188" y="-159226"/>
            <a:ext cx="4167561" cy="6145197"/>
          </a:xfrm>
          <a:prstGeom prst="rect">
            <a:avLst/>
          </a:prstGeom>
        </p:spPr>
      </p:pic>
      <p:sp>
        <p:nvSpPr>
          <p:cNvPr id="11" name="TextBox 10">
            <a:extLst>
              <a:ext uri="{FF2B5EF4-FFF2-40B4-BE49-F238E27FC236}">
                <a16:creationId xmlns:a16="http://schemas.microsoft.com/office/drawing/2014/main" id="{6EEB16BD-0A1D-47C8-AED7-0BF31F40F2E6}"/>
              </a:ext>
            </a:extLst>
          </p:cNvPr>
          <p:cNvSpPr txBox="1"/>
          <p:nvPr/>
        </p:nvSpPr>
        <p:spPr>
          <a:xfrm>
            <a:off x="713102" y="587982"/>
            <a:ext cx="15060297" cy="1427570"/>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III. NGẪU LỰC. MÔMEN NGẪU LỰC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6B6DCCB-0126-4C77-A955-D30CEEC9D09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782856" y="2301320"/>
            <a:ext cx="5735332" cy="6069632"/>
          </a:xfrm>
          <a:prstGeom prst="rect">
            <a:avLst/>
          </a:prstGeom>
        </p:spPr>
      </p:pic>
      <p:sp>
        <p:nvSpPr>
          <p:cNvPr id="14" name="TextBox 13">
            <a:extLst>
              <a:ext uri="{FF2B5EF4-FFF2-40B4-BE49-F238E27FC236}">
                <a16:creationId xmlns:a16="http://schemas.microsoft.com/office/drawing/2014/main" id="{EB2FCF5B-E41E-4ED9-BDF9-097CEE5AC3EC}"/>
              </a:ext>
            </a:extLst>
          </p:cNvPr>
          <p:cNvSpPr txBox="1"/>
          <p:nvPr/>
        </p:nvSpPr>
        <p:spPr>
          <a:xfrm>
            <a:off x="676316" y="2301320"/>
            <a:ext cx="8761974" cy="5518242"/>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Người lái xe tác dụng các lực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t>
            </a:r>
            <a:r>
              <a:rPr lang="en-US" sz="40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40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t>
            </a:r>
            <a:r>
              <a:rPr lang="en-US" sz="40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để làm quay vô lăng của ô tô. Hai lực này song song, ngược chiều, có độ lớn như nhau nhưng vô lăng không ở trạng thái cân bằng. Cặp lực này tác dụng làm vô lăng quay. </a:t>
            </a:r>
            <a:endParaRPr lang="en-US" sz="4000" dirty="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92215" y="7581900"/>
            <a:ext cx="3731640" cy="314814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4366426" y="-939943"/>
            <a:ext cx="6183218" cy="62285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397478"/>
            <a:ext cx="2515259" cy="285235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01045" y="3175905"/>
            <a:ext cx="3356990" cy="3259332"/>
          </a:xfrm>
          <a:prstGeom prst="rect">
            <a:avLst/>
          </a:prstGeom>
        </p:spPr>
      </p:pic>
      <p:sp>
        <p:nvSpPr>
          <p:cNvPr id="12" name="TextBox 11">
            <a:extLst>
              <a:ext uri="{FF2B5EF4-FFF2-40B4-BE49-F238E27FC236}">
                <a16:creationId xmlns:a16="http://schemas.microsoft.com/office/drawing/2014/main" id="{D334D4BE-ED1C-48FE-A35F-7F4C1C5C88C1}"/>
              </a:ext>
            </a:extLst>
          </p:cNvPr>
          <p:cNvSpPr txBox="1"/>
          <p:nvPr/>
        </p:nvSpPr>
        <p:spPr>
          <a:xfrm>
            <a:off x="713102" y="587982"/>
            <a:ext cx="15060297" cy="1427570"/>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III. NGẪU LỰC. MÔMEN NGẪU LỰC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DF46A5C-FADA-4B7D-9D2E-858F9D0BB7EB}"/>
                  </a:ext>
                </a:extLst>
              </p:cNvPr>
              <p:cNvSpPr txBox="1"/>
              <p:nvPr/>
            </p:nvSpPr>
            <p:spPr>
              <a:xfrm>
                <a:off x="713761" y="2357742"/>
                <a:ext cx="16544884" cy="6739089"/>
              </a:xfrm>
              <a:prstGeom prst="rect">
                <a:avLst/>
              </a:prstGeom>
              <a:noFill/>
            </p:spPr>
            <p:txBody>
              <a:bodyPr wrap="square" rtlCol="0">
                <a:spAutoFit/>
              </a:bodyPr>
              <a:lstStyle/>
              <a:p>
                <a:pPr marL="742950" indent="-742950" algn="just">
                  <a:lnSpc>
                    <a:spcPct val="150000"/>
                  </a:lnSpc>
                  <a:spcBef>
                    <a:spcPts val="600"/>
                  </a:spcBef>
                  <a:spcAft>
                    <a:spcPts val="800"/>
                  </a:spcAft>
                  <a:buAutoNum type="arabicPeriod"/>
                </a:pPr>
                <a:r>
                  <a:rPr lang="vi-VN" sz="5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Ngẫu lực</a:t>
                </a: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Ngẫu lực là cặp lực thỏa mãn các điều kiện sau:</a:t>
                </a:r>
                <a:endParaRPr lang="vi-VN"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Tx/>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dụng vào cùng một vật </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Tx/>
                  <a:buChar cha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Song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nhưng ngược chiều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Tx/>
                  <a:buChar cha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Có giá cách nhau một khoảng d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Tx/>
                  <a:buChar cha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Bằng nhau về độ lớn: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e>
                      <m:sub>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e>
                      <m:sub>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oMath>
                </a14:m>
                <a:endParaRPr lang="en-US" sz="40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TextBox 12">
                <a:extLst>
                  <a:ext uri="{FF2B5EF4-FFF2-40B4-BE49-F238E27FC236}">
                    <a16:creationId xmlns:a16="http://schemas.microsoft.com/office/drawing/2014/main" id="{5DF46A5C-FADA-4B7D-9D2E-858F9D0BB7EB}"/>
                  </a:ext>
                </a:extLst>
              </p:cNvPr>
              <p:cNvSpPr txBox="1">
                <a:spLocks noRot="1" noChangeAspect="1" noMove="1" noResize="1" noEditPoints="1" noAdjustHandles="1" noChangeArrowheads="1" noChangeShapeType="1" noTextEdit="1"/>
              </p:cNvSpPr>
              <p:nvPr/>
            </p:nvSpPr>
            <p:spPr>
              <a:xfrm>
                <a:off x="713761" y="2357742"/>
                <a:ext cx="16544884" cy="6739089"/>
              </a:xfrm>
              <a:prstGeom prst="rect">
                <a:avLst/>
              </a:prstGeom>
              <a:blipFill>
                <a:blip r:embed="rId10"/>
                <a:stretch>
                  <a:fillRect l="-1769" b="-2986"/>
                </a:stretch>
              </a:blipFill>
            </p:spPr>
            <p:txBody>
              <a:bodyPr/>
              <a:lstStyle/>
              <a:p>
                <a:r>
                  <a:rPr lang="en-US">
                    <a:noFill/>
                  </a:rPr>
                  <a:t> </a:t>
                </a:r>
              </a:p>
            </p:txBody>
          </p:sp>
        </mc:Fallback>
      </mc:AlternateContent>
    </p:spTree>
    <p:extLst>
      <p:ext uri="{BB962C8B-B14F-4D97-AF65-F5344CB8AC3E}">
        <p14:creationId xmlns:p14="http://schemas.microsoft.com/office/powerpoint/2010/main" val="391615485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wipe(left)">
                                      <p:cBhvr>
                                        <p:cTn id="20" dur="500"/>
                                        <p:tgtEl>
                                          <p:spTgt spid="13">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wipe(left)">
                                      <p:cBhvr>
                                        <p:cTn id="23" dur="500"/>
                                        <p:tgtEl>
                                          <p:spTgt spid="1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xEl>
                                              <p:pRg st="5" end="5"/>
                                            </p:txEl>
                                          </p:spTgt>
                                        </p:tgtEl>
                                        <p:attrNameLst>
                                          <p:attrName>style.visibility</p:attrName>
                                        </p:attrNameLst>
                                      </p:cBhvr>
                                      <p:to>
                                        <p:strVal val="visible"/>
                                      </p:to>
                                    </p:set>
                                    <p:animEffect transition="in" filter="wipe(left)">
                                      <p:cBhvr>
                                        <p:cTn id="26"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D6C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4330" y="6613092"/>
            <a:ext cx="3401595" cy="366120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6154400" y="8138535"/>
            <a:ext cx="2558747" cy="218656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68800" y="0"/>
            <a:ext cx="1450302" cy="1598529"/>
          </a:xfrm>
          <a:prstGeom prst="rect">
            <a:avLst/>
          </a:prstGeom>
        </p:spPr>
      </p:pic>
      <p:sp>
        <p:nvSpPr>
          <p:cNvPr id="12" name="TextBox 11">
            <a:extLst>
              <a:ext uri="{FF2B5EF4-FFF2-40B4-BE49-F238E27FC236}">
                <a16:creationId xmlns:a16="http://schemas.microsoft.com/office/drawing/2014/main" id="{A36238E4-31A2-4A44-A0C3-1A41BC098654}"/>
              </a:ext>
            </a:extLst>
          </p:cNvPr>
          <p:cNvSpPr txBox="1"/>
          <p:nvPr/>
        </p:nvSpPr>
        <p:spPr>
          <a:xfrm>
            <a:off x="1181100" y="404494"/>
            <a:ext cx="15925800" cy="3040620"/>
          </a:xfrm>
          <a:prstGeom prst="roundRect">
            <a:avLst/>
          </a:prstGeom>
          <a:solidFill>
            <a:schemeClr val="bg1"/>
          </a:solidFill>
          <a:ln w="38100">
            <a:solidFill>
              <a:srgbClr val="00B050"/>
            </a:solidFill>
            <a:prstDash val="lgDash"/>
          </a:ln>
        </p:spPr>
        <p:txBody>
          <a:bodyPr wrap="square">
            <a:spAutoFit/>
          </a:bodyPr>
          <a:lstStyle/>
          <a:p>
            <a:pPr algn="just">
              <a:lnSpc>
                <a:spcPct val="150000"/>
              </a:lnSpc>
            </a:pPr>
            <a:r>
              <a:rPr lang="vi-VN" sz="4000" b="1" i="1" u="sng" dirty="0">
                <a:solidFill>
                  <a:srgbClr val="000000"/>
                </a:solidFill>
                <a:effectLst/>
                <a:latin typeface="Arial" panose="020B0604020202020204" pitchFamily="34" charset="0"/>
                <a:cs typeface="Arial" panose="020B0604020202020204" pitchFamily="34" charset="0"/>
              </a:rPr>
              <a:t>Câu hỏi 5.</a:t>
            </a:r>
            <a:r>
              <a:rPr lang="vi-VN" sz="4000" b="1" i="1" dirty="0">
                <a:solidFill>
                  <a:srgbClr val="000000"/>
                </a:solidFill>
                <a:effectLst/>
                <a:latin typeface="Arial" panose="020B0604020202020204" pitchFamily="34" charset="0"/>
                <a:cs typeface="Arial" panose="020B0604020202020204" pitchFamily="34" charset="0"/>
              </a:rPr>
              <a:t> </a:t>
            </a:r>
            <a:r>
              <a:rPr lang="en-US" sz="4000" b="0" i="0" dirty="0">
                <a:solidFill>
                  <a:srgbClr val="000000"/>
                </a:solidFill>
                <a:effectLst/>
                <a:latin typeface="Arial" panose="020B0604020202020204" pitchFamily="34" charset="0"/>
                <a:cs typeface="Arial" panose="020B0604020202020204" pitchFamily="34" charset="0"/>
              </a:rPr>
              <a:t>Tính </a:t>
            </a:r>
            <a:r>
              <a:rPr lang="en-US" sz="4000" b="0" i="0" dirty="0" err="1">
                <a:solidFill>
                  <a:srgbClr val="000000"/>
                </a:solidFill>
                <a:effectLst/>
                <a:latin typeface="Arial" panose="020B0604020202020204" pitchFamily="34" charset="0"/>
                <a:cs typeface="Arial" panose="020B0604020202020204" pitchFamily="34" charset="0"/>
              </a:rPr>
              <a:t>mômen</a:t>
            </a:r>
            <a:r>
              <a:rPr lang="en-US" sz="4000" b="0" i="0" dirty="0">
                <a:solidFill>
                  <a:srgbClr val="000000"/>
                </a:solidFill>
                <a:effectLst/>
                <a:latin typeface="Arial" panose="020B0604020202020204" pitchFamily="34" charset="0"/>
                <a:cs typeface="Arial" panose="020B0604020202020204" pitchFamily="34" charset="0"/>
              </a:rPr>
              <a:t> của từng lực trong hình 6.10 đối với trục quay của vô lăng. Mỗi </a:t>
            </a:r>
            <a:r>
              <a:rPr lang="en-US" sz="4000" b="0" i="0" dirty="0" err="1">
                <a:solidFill>
                  <a:srgbClr val="000000"/>
                </a:solidFill>
                <a:effectLst/>
                <a:latin typeface="Arial" panose="020B0604020202020204" pitchFamily="34" charset="0"/>
                <a:cs typeface="Arial" panose="020B0604020202020204" pitchFamily="34" charset="0"/>
              </a:rPr>
              <a:t>mômen</a:t>
            </a:r>
            <a:r>
              <a:rPr lang="en-US" sz="4000" b="0" i="0" dirty="0">
                <a:solidFill>
                  <a:srgbClr val="000000"/>
                </a:solidFill>
                <a:effectLst/>
                <a:latin typeface="Arial" panose="020B0604020202020204" pitchFamily="34" charset="0"/>
                <a:cs typeface="Arial" panose="020B0604020202020204" pitchFamily="34" charset="0"/>
              </a:rPr>
              <a:t> lực này có tác dụng làm vô lăng quay theo chiều nào?</a:t>
            </a:r>
          </a:p>
        </p:txBody>
      </p:sp>
      <p:pic>
        <p:nvPicPr>
          <p:cNvPr id="14" name="Picture 13">
            <a:extLst>
              <a:ext uri="{FF2B5EF4-FFF2-40B4-BE49-F238E27FC236}">
                <a16:creationId xmlns:a16="http://schemas.microsoft.com/office/drawing/2014/main" id="{76E56DFF-358D-4F36-BF37-AB8E8C78B823}"/>
              </a:ext>
            </a:extLst>
          </p:cNvPr>
          <p:cNvPicPr>
            <a:picLocks noChangeAspect="1"/>
          </p:cNvPicPr>
          <p:nvPr/>
        </p:nvPicPr>
        <p:blipFill>
          <a:blip r:embed="rId8"/>
          <a:stretch>
            <a:fillRect/>
          </a:stretch>
        </p:blipFill>
        <p:spPr>
          <a:xfrm>
            <a:off x="12495585" y="4323257"/>
            <a:ext cx="4938188" cy="5037257"/>
          </a:xfrm>
          <a:prstGeom prst="rect">
            <a:avLst/>
          </a:prstGeom>
          <a:solidFill>
            <a:srgbClr val="FFFFFF">
              <a:shade val="85000"/>
            </a:srgbClr>
          </a:solidFill>
          <a:ln w="190500" cap="sq">
            <a:solidFill>
              <a:srgbClr val="E7C3AB"/>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F46205BF-3808-4653-8F25-837FE94BBA8D}"/>
                  </a:ext>
                </a:extLst>
              </p:cNvPr>
              <p:cNvSpPr txBox="1"/>
              <p:nvPr/>
            </p:nvSpPr>
            <p:spPr>
              <a:xfrm>
                <a:off x="2424485" y="3800637"/>
                <a:ext cx="10071100" cy="6082499"/>
              </a:xfrm>
              <a:prstGeom prst="rect">
                <a:avLst/>
              </a:prstGeom>
              <a:noFill/>
            </p:spPr>
            <p:txBody>
              <a:bodyPr wrap="square">
                <a:spAutoFit/>
              </a:bodyPr>
              <a:lstStyle/>
              <a:p>
                <a:pPr algn="just">
                  <a:lnSpc>
                    <a:spcPct val="150000"/>
                  </a:lnSpc>
                  <a:spcBef>
                    <a:spcPts val="60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Mômen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của lực F</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=15.0,2=3</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 men của lực F</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=15.0,2=3</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oMath>
                  </m:oMathPara>
                </a14:m>
                <a:endPar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 hai lực ngày đều có tác dụng làm vô lăng quay cùng chiều kim đồng hồ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F46205BF-3808-4653-8F25-837FE94BBA8D}"/>
                  </a:ext>
                </a:extLst>
              </p:cNvPr>
              <p:cNvSpPr txBox="1">
                <a:spLocks noRot="1" noChangeAspect="1" noMove="1" noResize="1" noEditPoints="1" noAdjustHandles="1" noChangeArrowheads="1" noChangeShapeType="1" noTextEdit="1"/>
              </p:cNvSpPr>
              <p:nvPr/>
            </p:nvSpPr>
            <p:spPr>
              <a:xfrm>
                <a:off x="2424485" y="3800637"/>
                <a:ext cx="10071100" cy="6082499"/>
              </a:xfrm>
              <a:prstGeom prst="rect">
                <a:avLst/>
              </a:prstGeom>
              <a:blipFill>
                <a:blip r:embed="rId9"/>
                <a:stretch>
                  <a:fillRect l="-2179" r="-2119" b="-3307"/>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14C48A52-E7BE-476E-9497-8FDC5CD413F9}"/>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15844" y="2973379"/>
            <a:ext cx="1808641" cy="2057657"/>
          </a:xfrm>
          <a:prstGeom prst="rect">
            <a:avLst/>
          </a:prstGeom>
          <a:ln>
            <a:solidFill>
              <a:srgbClr val="E7C3AB"/>
            </a:solidFill>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barn(inVertic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barn(inVertical)">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barn(inVertical)">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barn(inVertical)">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08361" y="5021460"/>
            <a:ext cx="5959277" cy="606963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6048" y="-220581"/>
            <a:ext cx="2295642" cy="21620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02328" y="0"/>
            <a:ext cx="4167561" cy="6145197"/>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38A3EA04-6DE4-48B5-80A0-92C4419922AA}"/>
                  </a:ext>
                </a:extLst>
              </p:cNvPr>
              <p:cNvSpPr txBox="1"/>
              <p:nvPr/>
            </p:nvSpPr>
            <p:spPr>
              <a:xfrm>
                <a:off x="990600" y="647700"/>
                <a:ext cx="13946034" cy="10109242"/>
              </a:xfrm>
              <a:prstGeom prst="rect">
                <a:avLst/>
              </a:prstGeom>
              <a:noFill/>
            </p:spPr>
            <p:txBody>
              <a:bodyPr wrap="square">
                <a:spAutoFit/>
              </a:bodyPr>
              <a:lstStyle/>
              <a:p>
                <a:pPr algn="just">
                  <a:lnSpc>
                    <a:spcPct val="150000"/>
                  </a:lnSpc>
                </a:pPr>
                <a:r>
                  <a:rPr lang="vi-VN" sz="4000" b="1" i="1" u="sng" dirty="0">
                    <a:solidFill>
                      <a:srgbClr val="000000"/>
                    </a:solidFill>
                    <a:effectLst/>
                    <a:latin typeface="Arial" panose="020B0604020202020204" pitchFamily="34" charset="0"/>
                    <a:cs typeface="Arial" panose="020B0604020202020204" pitchFamily="34" charset="0"/>
                  </a:rPr>
                  <a:t>Câu hỏi 6. </a:t>
                </a:r>
                <a:r>
                  <a:rPr lang="en-US" sz="4000" b="0" i="0" dirty="0">
                    <a:solidFill>
                      <a:srgbClr val="000000"/>
                    </a:solidFill>
                    <a:effectLst/>
                    <a:latin typeface="Arial" panose="020B0604020202020204" pitchFamily="34" charset="0"/>
                    <a:cs typeface="Arial" panose="020B0604020202020204" pitchFamily="34" charset="0"/>
                  </a:rPr>
                  <a:t>Chứng tỏ rằng tổng </a:t>
                </a:r>
                <a:r>
                  <a:rPr lang="en-US" sz="4000" b="0" i="0" dirty="0" err="1">
                    <a:solidFill>
                      <a:srgbClr val="000000"/>
                    </a:solidFill>
                    <a:effectLst/>
                    <a:latin typeface="Arial" panose="020B0604020202020204" pitchFamily="34" charset="0"/>
                    <a:cs typeface="Arial" panose="020B0604020202020204" pitchFamily="34" charset="0"/>
                  </a:rPr>
                  <a:t>mômen</a:t>
                </a:r>
                <a:r>
                  <a:rPr lang="en-US" sz="4000" b="0" i="0" dirty="0">
                    <a:solidFill>
                      <a:srgbClr val="000000"/>
                    </a:solidFill>
                    <a:effectLst/>
                    <a:latin typeface="Arial" panose="020B0604020202020204" pitchFamily="34" charset="0"/>
                    <a:cs typeface="Arial" panose="020B0604020202020204" pitchFamily="34" charset="0"/>
                  </a:rPr>
                  <a:t> của các lực trong ngẫu lực bằng M = </a:t>
                </a:r>
                <a:r>
                  <a:rPr lang="en-US" sz="4000" b="0" i="0" dirty="0" err="1">
                    <a:solidFill>
                      <a:srgbClr val="000000"/>
                    </a:solidFill>
                    <a:effectLst/>
                    <a:latin typeface="Arial" panose="020B0604020202020204" pitchFamily="34" charset="0"/>
                    <a:cs typeface="Arial" panose="020B0604020202020204" pitchFamily="34" charset="0"/>
                  </a:rPr>
                  <a:t>Fd</a:t>
                </a:r>
                <a:r>
                  <a:rPr lang="en-US" sz="4000" b="0" i="0" dirty="0">
                    <a:solidFill>
                      <a:srgbClr val="000000"/>
                    </a:solidFill>
                    <a:effectLst/>
                    <a:latin typeface="Arial" panose="020B0604020202020204" pitchFamily="34" charset="0"/>
                    <a:cs typeface="Arial" panose="020B0604020202020204" pitchFamily="34" charset="0"/>
                  </a:rPr>
                  <a:t>.</a:t>
                </a:r>
                <a:endParaRPr lang="vi-VN" sz="4000" b="0" i="0" dirty="0">
                  <a:solidFill>
                    <a:srgbClr val="000000"/>
                  </a:solidFill>
                  <a:effectLst/>
                  <a:latin typeface="Arial" panose="020B0604020202020204" pitchFamily="34" charset="0"/>
                  <a:cs typeface="Arial" panose="020B0604020202020204" pitchFamily="34" charset="0"/>
                </a:endParaRPr>
              </a:p>
              <a:p>
                <a:pPr algn="ctr">
                  <a:lnSpc>
                    <a:spcPct val="150000"/>
                  </a:lnSpc>
                </a:pPr>
                <a:r>
                  <a:rPr lang="vi-VN" sz="4400" b="1" i="1" u="sng" dirty="0">
                    <a:solidFill>
                      <a:srgbClr val="FF0000"/>
                    </a:solidFill>
                    <a:latin typeface="Arial" panose="020B0604020202020204" pitchFamily="34" charset="0"/>
                    <a:cs typeface="Arial" panose="020B0604020202020204" pitchFamily="34" charset="0"/>
                  </a:rPr>
                  <a:t>Trả lời </a:t>
                </a:r>
              </a:p>
              <a:p>
                <a:pPr algn="just">
                  <a:lnSpc>
                    <a:spcPct val="150000"/>
                  </a:lnSpc>
                  <a:spcBef>
                    <a:spcPts val="60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Mômen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của lực F</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 men của lực F</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 có: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Mômen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của 2 lực F</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F</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 có tác dụng làm quay vật theo một chiều nên mô men lực tổng hợp là: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d>
                      <m:d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d>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endParaRPr lang="en-US" sz="4000" dirty="0">
                  <a:latin typeface="Arial" panose="020B0604020202020204" pitchFamily="34" charset="0"/>
                  <a:cs typeface="Arial" panose="020B0604020202020204" pitchFamily="34" charset="0"/>
                </a:endParaRPr>
              </a:p>
            </p:txBody>
          </p:sp>
        </mc:Choice>
        <mc:Fallback>
          <p:sp>
            <p:nvSpPr>
              <p:cNvPr id="12" name="TextBox 11">
                <a:extLst>
                  <a:ext uri="{FF2B5EF4-FFF2-40B4-BE49-F238E27FC236}">
                    <a16:creationId xmlns:a16="http://schemas.microsoft.com/office/drawing/2014/main" id="{38A3EA04-6DE4-48B5-80A0-92C4419922AA}"/>
                  </a:ext>
                </a:extLst>
              </p:cNvPr>
              <p:cNvSpPr txBox="1">
                <a:spLocks noRot="1" noChangeAspect="1" noMove="1" noResize="1" noEditPoints="1" noAdjustHandles="1" noChangeArrowheads="1" noChangeShapeType="1" noTextEdit="1"/>
              </p:cNvSpPr>
              <p:nvPr/>
            </p:nvSpPr>
            <p:spPr>
              <a:xfrm>
                <a:off x="990600" y="647700"/>
                <a:ext cx="13946034" cy="10109242"/>
              </a:xfrm>
              <a:prstGeom prst="rect">
                <a:avLst/>
              </a:prstGeom>
              <a:blipFill>
                <a:blip r:embed="rId8"/>
                <a:stretch>
                  <a:fillRect l="-1574" r="-1574"/>
                </a:stretch>
              </a:blipFill>
            </p:spPr>
            <p:txBody>
              <a:bodyPr/>
              <a:lstStyle/>
              <a:p>
                <a:r>
                  <a:rPr lang="en-US">
                    <a:noFill/>
                  </a:rPr>
                  <a:t> </a:t>
                </a:r>
              </a:p>
            </p:txBody>
          </p:sp>
        </mc:Fallback>
      </mc:AlternateContent>
      <p:pic>
        <p:nvPicPr>
          <p:cNvPr id="1026" name="Picture 2" descr="Chứng tỏ rằng tổng mômen của các lực trong ngẫu lực bằng M = Fd">
            <a:extLst>
              <a:ext uri="{FF2B5EF4-FFF2-40B4-BE49-F238E27FC236}">
                <a16:creationId xmlns:a16="http://schemas.microsoft.com/office/drawing/2014/main" id="{A84A007C-06CB-4713-8F74-3F52CF44A904}"/>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9928" y="2095500"/>
            <a:ext cx="6477000" cy="266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8260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left)">
                                      <p:cBhvr>
                                        <p:cTn id="7" dur="500"/>
                                        <p:tgtEl>
                                          <p:spTgt spid="1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left)">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wipe(left)">
                                      <p:cBhvr>
                                        <p:cTn id="20" dur="500"/>
                                        <p:tgtEl>
                                          <p:spTgt spid="1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Effect transition="in" filter="wipe(left)">
                                      <p:cBhvr>
                                        <p:cTn id="25" dur="500"/>
                                        <p:tgtEl>
                                          <p:spTgt spid="1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xEl>
                                              <p:pRg st="5" end="5"/>
                                            </p:txEl>
                                          </p:spTgt>
                                        </p:tgtEl>
                                        <p:attrNameLst>
                                          <p:attrName>style.visibility</p:attrName>
                                        </p:attrNameLst>
                                      </p:cBhvr>
                                      <p:to>
                                        <p:strVal val="visible"/>
                                      </p:to>
                                    </p:set>
                                    <p:animEffect transition="in" filter="wipe(left)">
                                      <p:cBhvr>
                                        <p:cTn id="30" dur="500"/>
                                        <p:tgtEl>
                                          <p:spTgt spid="1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animEffect transition="in" filter="wipe(left)">
                                      <p:cBhvr>
                                        <p:cTn id="35"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6535400" y="-1698463"/>
            <a:ext cx="6759042" cy="11871163"/>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574952"/>
            <a:ext cx="2805229" cy="2642016"/>
          </a:xfrm>
          <a:prstGeom prst="rect">
            <a:avLst/>
          </a:prstGeom>
        </p:spPr>
      </p:pic>
      <p:sp>
        <p:nvSpPr>
          <p:cNvPr id="21" name="TextBox 20">
            <a:extLst>
              <a:ext uri="{FF2B5EF4-FFF2-40B4-BE49-F238E27FC236}">
                <a16:creationId xmlns:a16="http://schemas.microsoft.com/office/drawing/2014/main" id="{6858FD20-E887-404A-9C73-69DA82DC2ADC}"/>
              </a:ext>
            </a:extLst>
          </p:cNvPr>
          <p:cNvSpPr txBox="1"/>
          <p:nvPr/>
        </p:nvSpPr>
        <p:spPr>
          <a:xfrm>
            <a:off x="2119429" y="393370"/>
            <a:ext cx="10160000" cy="1184876"/>
          </a:xfrm>
          <a:prstGeom prst="rect">
            <a:avLst/>
          </a:prstGeom>
          <a:noFill/>
        </p:spPr>
        <p:txBody>
          <a:bodyPr wrap="square">
            <a:spAutoFit/>
          </a:bodyPr>
          <a:lstStyle/>
          <a:p>
            <a:pPr marR="0" lvl="0" algn="just" defTabSz="914400" rtl="0" eaLnBrk="1" fontAlgn="auto" latinLnBrk="0" hangingPunct="1">
              <a:lnSpc>
                <a:spcPct val="150000"/>
              </a:lnSpc>
              <a:spcBef>
                <a:spcPts val="600"/>
              </a:spcBef>
              <a:spcAft>
                <a:spcPts val="800"/>
              </a:spcAft>
              <a:buClrTx/>
              <a:buSzTx/>
              <a:tabLst/>
              <a:defRPr/>
            </a:pPr>
            <a:r>
              <a:rPr kumimoji="0" lang="vi-VN" sz="5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 Mômen ngẫu lực</a:t>
            </a:r>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E3D1BA1F-5064-4828-B070-A31306E45EAB}"/>
                  </a:ext>
                </a:extLst>
              </p:cNvPr>
              <p:cNvSpPr txBox="1"/>
              <p:nvPr/>
            </p:nvSpPr>
            <p:spPr>
              <a:xfrm>
                <a:off x="513614" y="2067064"/>
                <a:ext cx="15234386" cy="7826566"/>
              </a:xfrm>
              <a:prstGeom prst="rect">
                <a:avLst/>
              </a:prstGeom>
              <a:noFill/>
            </p:spPr>
            <p:txBody>
              <a:bodyPr wrap="square">
                <a:spAutoFit/>
              </a:bodyPr>
              <a:lstStyle/>
              <a:p>
                <a:pPr marL="571500" indent="-571500" algn="just">
                  <a:lnSpc>
                    <a:spcPct val="150000"/>
                  </a:lnSpc>
                  <a:spcBef>
                    <a:spcPts val="600"/>
                  </a:spcBef>
                  <a:spcAft>
                    <a:spcPts val="800"/>
                  </a:spcAft>
                  <a:buFontTx/>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dụng làm quay của cặp lực này được gọi là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mômen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ngẫu lực và có thể tính được bằng tổng các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mômen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của mỗi lực đối với trục quay. </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𝑴</m:t>
                      </m:r>
                      <m: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𝒅</m:t>
                      </m:r>
                    </m:oMath>
                  </m:oMathPara>
                </a14:m>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Tx/>
                  <a:buChar char="-"/>
                </a:pPr>
                <a:r>
                  <a:rPr lang="en-US" sz="4000" b="1" i="1" u="sng" dirty="0">
                    <a:effectLst/>
                    <a:latin typeface="Arial" panose="020B0604020202020204" pitchFamily="34" charset="0"/>
                    <a:ea typeface="Calibri" panose="020F0502020204030204" pitchFamily="34" charset="0"/>
                    <a:cs typeface="Arial" panose="020B0604020202020204" pitchFamily="34" charset="0"/>
                  </a:rPr>
                  <a:t>Nhận xét:</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Mômen</a:t>
                </a:r>
                <a:r>
                  <a:rPr lang="en-US" sz="4000" dirty="0">
                    <a:effectLst/>
                    <a:latin typeface="Arial" panose="020B0604020202020204" pitchFamily="34" charset="0"/>
                    <a:ea typeface="Calibri" panose="020F0502020204030204" pitchFamily="34" charset="0"/>
                    <a:cs typeface="Arial" panose="020B0604020202020204" pitchFamily="34" charset="0"/>
                  </a:rPr>
                  <a:t> của ngẫu lực chỉ phụ thuộc vào khoảng cách giữa giá của hai lực, không phụ thuộc vào điểm đặt của mỗi lực tác dụng hay vị trí trục quay của vật. </a:t>
                </a:r>
              </a:p>
              <a:p>
                <a:pPr algn="just">
                  <a:lnSpc>
                    <a:spcPct val="150000"/>
                  </a:lnSpc>
                  <a:spcBef>
                    <a:spcPts val="600"/>
                  </a:spcBef>
                  <a:spcAft>
                    <a:spcPts val="800"/>
                  </a:spcAft>
                </a:pPr>
                <a:endParaRPr lang="en-US"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3" name="TextBox 22">
                <a:extLst>
                  <a:ext uri="{FF2B5EF4-FFF2-40B4-BE49-F238E27FC236}">
                    <a16:creationId xmlns:a16="http://schemas.microsoft.com/office/drawing/2014/main" id="{E3D1BA1F-5064-4828-B070-A31306E45EAB}"/>
                  </a:ext>
                </a:extLst>
              </p:cNvPr>
              <p:cNvSpPr txBox="1">
                <a:spLocks noRot="1" noChangeAspect="1" noMove="1" noResize="1" noEditPoints="1" noAdjustHandles="1" noChangeArrowheads="1" noChangeShapeType="1" noTextEdit="1"/>
              </p:cNvSpPr>
              <p:nvPr/>
            </p:nvSpPr>
            <p:spPr>
              <a:xfrm>
                <a:off x="513614" y="2067064"/>
                <a:ext cx="15234386" cy="7826566"/>
              </a:xfrm>
              <a:prstGeom prst="rect">
                <a:avLst/>
              </a:prstGeom>
              <a:blipFill>
                <a:blip r:embed="rId6"/>
                <a:stretch>
                  <a:fillRect l="-1281" r="-1441"/>
                </a:stretch>
              </a:blipFill>
            </p:spPr>
            <p:txBody>
              <a:bodyPr/>
              <a:lstStyle/>
              <a:p>
                <a:r>
                  <a:rPr lang="en-US">
                    <a:noFill/>
                  </a:rPr>
                  <a:t> </a:t>
                </a:r>
              </a:p>
            </p:txBody>
          </p:sp>
        </mc:Fallback>
      </mc:AlternateContent>
      <p:pic>
        <p:nvPicPr>
          <p:cNvPr id="25" name="Picture 81">
            <a:extLst>
              <a:ext uri="{FF2B5EF4-FFF2-40B4-BE49-F238E27FC236}">
                <a16:creationId xmlns:a16="http://schemas.microsoft.com/office/drawing/2014/main" id="{72E5A440-0FEB-46FC-B72A-7FA6B84AD444}"/>
              </a:ext>
            </a:extLst>
          </p:cNvPr>
          <p:cNvPicPr>
            <a:picLocks noChangeAspect="1"/>
          </p:cNvPicPr>
          <p:nvPr/>
        </p:nvPicPr>
        <p:blipFill>
          <a:blip r:embed="rId7"/>
          <a:srcRect b="28982"/>
          <a:stretch>
            <a:fillRect/>
          </a:stretch>
        </p:blipFill>
        <p:spPr>
          <a:xfrm rot="1284796">
            <a:off x="15226136" y="6882576"/>
            <a:ext cx="3242346" cy="429394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p:cTn id="7"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3">
                                            <p:txEl>
                                              <p:pRg st="1" end="1"/>
                                            </p:txEl>
                                          </p:spTgt>
                                        </p:tgtEl>
                                        <p:attrNameLst>
                                          <p:attrName>style.visibility</p:attrName>
                                        </p:attrNameLst>
                                      </p:cBhvr>
                                      <p:to>
                                        <p:strVal val="visible"/>
                                      </p:to>
                                    </p:set>
                                    <p:anim calcmode="lin" valueType="num">
                                      <p:cBhvr>
                                        <p:cTn id="13"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anim calcmode="lin" valueType="num">
                                      <p:cBhvr>
                                        <p:cTn id="19"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1E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7760" y="7696200"/>
            <a:ext cx="3731640" cy="314814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60416" y="354496"/>
            <a:ext cx="2496824" cy="2424189"/>
          </a:xfrm>
          <a:prstGeom prst="rect">
            <a:avLst/>
          </a:prstGeom>
        </p:spPr>
      </p:pic>
      <p:sp>
        <p:nvSpPr>
          <p:cNvPr id="12" name="TextBox 11">
            <a:extLst>
              <a:ext uri="{FF2B5EF4-FFF2-40B4-BE49-F238E27FC236}">
                <a16:creationId xmlns:a16="http://schemas.microsoft.com/office/drawing/2014/main" id="{6EA2C7FA-759C-4CCC-9BBD-0747BD4F3436}"/>
              </a:ext>
            </a:extLst>
          </p:cNvPr>
          <p:cNvSpPr txBox="1"/>
          <p:nvPr/>
        </p:nvSpPr>
        <p:spPr>
          <a:xfrm>
            <a:off x="762000" y="354496"/>
            <a:ext cx="14554200" cy="1427570"/>
          </a:xfrm>
          <a:prstGeom prst="rect">
            <a:avLst/>
          </a:prstGeom>
          <a:noFill/>
        </p:spPr>
        <p:txBody>
          <a:bodyPr wrap="square">
            <a:spAutoFit/>
          </a:bodyPr>
          <a:lstStyle/>
          <a:p>
            <a:pPr marR="0" lvl="0" algn="just" defTabSz="914400" rtl="0" eaLnBrk="1" fontAlgn="auto" latinLnBrk="0" hangingPunct="1">
              <a:lnSpc>
                <a:spcPct val="150000"/>
              </a:lnSpc>
              <a:spcBef>
                <a:spcPts val="600"/>
              </a:spcBef>
              <a:spcAft>
                <a:spcPts val="800"/>
              </a:spcAft>
              <a:buClrTx/>
              <a:buSzTx/>
              <a:tabLst/>
              <a:defRPr/>
            </a:pPr>
            <a:r>
              <a:rPr kumimoji="0" lang="vi-VN" sz="6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IV. ĐIỀU KIỆN CÂN BẰNG CỦA VẬT</a:t>
            </a:r>
          </a:p>
        </p:txBody>
      </p:sp>
      <p:sp>
        <p:nvSpPr>
          <p:cNvPr id="16" name="TextBox 15">
            <a:extLst>
              <a:ext uri="{FF2B5EF4-FFF2-40B4-BE49-F238E27FC236}">
                <a16:creationId xmlns:a16="http://schemas.microsoft.com/office/drawing/2014/main" id="{D3720BE0-882A-4AE5-9D8D-1ACF185B3465}"/>
              </a:ext>
            </a:extLst>
          </p:cNvPr>
          <p:cNvSpPr txBox="1"/>
          <p:nvPr/>
        </p:nvSpPr>
        <p:spPr>
          <a:xfrm>
            <a:off x="787400" y="2054304"/>
            <a:ext cx="9982200" cy="923330"/>
          </a:xfrm>
          <a:prstGeom prst="rect">
            <a:avLst/>
          </a:prstGeom>
          <a:noFill/>
        </p:spPr>
        <p:txBody>
          <a:bodyPr wrap="square">
            <a:spAutoFit/>
          </a:bodyPr>
          <a:lstStyle/>
          <a:p>
            <a:r>
              <a:rPr kumimoji="0" lang="vi-VN" sz="5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 Quy tắc mômen lực </a:t>
            </a:r>
            <a:endParaRPr lang="en-US" sz="1400" dirty="0"/>
          </a:p>
        </p:txBody>
      </p:sp>
      <p:sp>
        <p:nvSpPr>
          <p:cNvPr id="19" name="TextBox 18">
            <a:extLst>
              <a:ext uri="{FF2B5EF4-FFF2-40B4-BE49-F238E27FC236}">
                <a16:creationId xmlns:a16="http://schemas.microsoft.com/office/drawing/2014/main" id="{54334C5B-3CEA-40C2-BC0E-AD2E92AEFFB1}"/>
              </a:ext>
            </a:extLst>
          </p:cNvPr>
          <p:cNvSpPr txBox="1"/>
          <p:nvPr/>
        </p:nvSpPr>
        <p:spPr>
          <a:xfrm>
            <a:off x="1488060" y="3613828"/>
            <a:ext cx="8305800" cy="6105289"/>
          </a:xfrm>
          <a:prstGeom prst="roundRect">
            <a:avLst/>
          </a:prstGeom>
          <a:noFill/>
          <a:ln w="57150">
            <a:solidFill>
              <a:schemeClr val="accent1">
                <a:lumMod val="60000"/>
                <a:lumOff val="40000"/>
              </a:schemeClr>
            </a:solidFill>
            <a:prstDash val="lgDash"/>
          </a:ln>
        </p:spPr>
        <p:txBody>
          <a:bodyPr wrap="square">
            <a:spAutoFit/>
          </a:bodyPr>
          <a:lstStyle/>
          <a:p>
            <a:pPr algn="just">
              <a:lnSpc>
                <a:spcPct val="150000"/>
              </a:lnSpc>
            </a:pPr>
            <a:r>
              <a:rPr lang="vi-VN" sz="4000" b="1" i="1" dirty="0">
                <a:solidFill>
                  <a:srgbClr val="000000"/>
                </a:solidFill>
                <a:effectLst/>
                <a:latin typeface="Arial" panose="020B0604020202020204" pitchFamily="34" charset="0"/>
                <a:cs typeface="Arial" panose="020B0604020202020204" pitchFamily="34" charset="0"/>
              </a:rPr>
              <a:t>Câu hỏi 7 </a:t>
            </a:r>
            <a:r>
              <a:rPr lang="en-US" sz="4000" b="0" i="0" dirty="0">
                <a:solidFill>
                  <a:srgbClr val="000000"/>
                </a:solidFill>
                <a:effectLst/>
                <a:latin typeface="Arial" panose="020B0604020202020204" pitchFamily="34" charset="0"/>
                <a:cs typeface="Arial" panose="020B0604020202020204" pitchFamily="34" charset="0"/>
              </a:rPr>
              <a:t>Chỉ ra chiều tác dụng làm quay của mỗi lực F</a:t>
            </a:r>
            <a:r>
              <a:rPr lang="en-US" sz="4000" b="0" i="0" baseline="-25000" dirty="0">
                <a:solidFill>
                  <a:srgbClr val="000000"/>
                </a:solidFill>
                <a:effectLst/>
                <a:latin typeface="Arial" panose="020B0604020202020204" pitchFamily="34" charset="0"/>
                <a:cs typeface="Arial" panose="020B0604020202020204" pitchFamily="34" charset="0"/>
              </a:rPr>
              <a:t>1</a:t>
            </a:r>
            <a:r>
              <a:rPr lang="en-US" sz="4000" b="0" i="0" dirty="0">
                <a:solidFill>
                  <a:srgbClr val="000000"/>
                </a:solidFill>
                <a:effectLst/>
                <a:latin typeface="Arial" panose="020B0604020202020204" pitchFamily="34" charset="0"/>
                <a:cs typeface="Arial" panose="020B0604020202020204" pitchFamily="34" charset="0"/>
              </a:rPr>
              <a:t>, F</a:t>
            </a:r>
            <a:r>
              <a:rPr lang="en-US" sz="4000" b="0" i="0" baseline="-25000" dirty="0">
                <a:solidFill>
                  <a:srgbClr val="000000"/>
                </a:solidFill>
                <a:effectLst/>
                <a:latin typeface="Arial" panose="020B0604020202020204" pitchFamily="34" charset="0"/>
                <a:cs typeface="Arial" panose="020B0604020202020204" pitchFamily="34" charset="0"/>
              </a:rPr>
              <a:t>2</a:t>
            </a:r>
            <a:r>
              <a:rPr lang="en-US" sz="4000" b="0" i="0" dirty="0">
                <a:solidFill>
                  <a:srgbClr val="000000"/>
                </a:solidFill>
                <a:effectLst/>
                <a:latin typeface="Arial" panose="020B0604020202020204" pitchFamily="34" charset="0"/>
                <a:cs typeface="Arial" panose="020B0604020202020204" pitchFamily="34" charset="0"/>
              </a:rPr>
              <a:t> lên vật trong hình 6.11 đối với trục quay O. Từ đó, thảo luận để rút ra điều kiện cân bằng của vật có trục quay cố định.</a:t>
            </a:r>
            <a:endParaRPr lang="en-US" sz="40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869709AA-CFCB-44A9-9F19-B05CA8665DA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769600" y="3945634"/>
            <a:ext cx="6727461" cy="4299762"/>
          </a:xfrm>
          <a:prstGeom prst="round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16757" y="-906329"/>
            <a:ext cx="10361707" cy="120996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2052" y="-3055332"/>
            <a:ext cx="6413133" cy="6889108"/>
          </a:xfrm>
          <a:prstGeom prst="rect">
            <a:avLst/>
          </a:prstGeom>
        </p:spPr>
      </p:pic>
      <p:sp>
        <p:nvSpPr>
          <p:cNvPr id="7" name="TextBox 7"/>
          <p:cNvSpPr txBox="1"/>
          <p:nvPr/>
        </p:nvSpPr>
        <p:spPr>
          <a:xfrm>
            <a:off x="8416258" y="1118191"/>
            <a:ext cx="1187076" cy="161852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01</a:t>
            </a:r>
          </a:p>
        </p:txBody>
      </p:sp>
      <p:sp>
        <p:nvSpPr>
          <p:cNvPr id="8" name="TextBox 8"/>
          <p:cNvSpPr txBox="1"/>
          <p:nvPr/>
        </p:nvSpPr>
        <p:spPr>
          <a:xfrm>
            <a:off x="8416258" y="3234702"/>
            <a:ext cx="1187076" cy="161852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02</a:t>
            </a:r>
          </a:p>
        </p:txBody>
      </p:sp>
      <p:sp>
        <p:nvSpPr>
          <p:cNvPr id="9" name="TextBox 9"/>
          <p:cNvSpPr txBox="1"/>
          <p:nvPr/>
        </p:nvSpPr>
        <p:spPr>
          <a:xfrm>
            <a:off x="8416258" y="5351214"/>
            <a:ext cx="1187076" cy="161852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03</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64123" y="7342945"/>
            <a:ext cx="1813915" cy="1999306"/>
          </a:xfrm>
          <a:prstGeom prst="rect">
            <a:avLst/>
          </a:prstGeom>
        </p:spPr>
      </p:pic>
      <p:sp>
        <p:nvSpPr>
          <p:cNvPr id="14" name="TextBox 7">
            <a:extLst>
              <a:ext uri="{FF2B5EF4-FFF2-40B4-BE49-F238E27FC236}">
                <a16:creationId xmlns:a16="http://schemas.microsoft.com/office/drawing/2014/main" id="{05220B57-A64D-44E7-A5A3-91599D2A778D}"/>
              </a:ext>
            </a:extLst>
          </p:cNvPr>
          <p:cNvSpPr txBox="1"/>
          <p:nvPr/>
        </p:nvSpPr>
        <p:spPr>
          <a:xfrm>
            <a:off x="147569" y="4093405"/>
            <a:ext cx="5563950" cy="2100190"/>
          </a:xfrm>
          <a:prstGeom prst="rect">
            <a:avLst/>
          </a:prstGeom>
        </p:spPr>
        <p:txBody>
          <a:bodyPr wrap="square" lIns="0" tIns="0" rIns="0" bIns="0" rtlCol="0" anchor="t">
            <a:spAutoFit/>
          </a:bodyPr>
          <a:lstStyle/>
          <a:p>
            <a:pPr marL="0" marR="0" lvl="0" indent="0" algn="ctr" defTabSz="914400" rtl="0" eaLnBrk="1" fontAlgn="auto" latinLnBrk="0" hangingPunct="1">
              <a:lnSpc>
                <a:spcPts val="8513"/>
              </a:lnSpc>
              <a:spcBef>
                <a:spcPts val="0"/>
              </a:spcBef>
              <a:spcAft>
                <a:spcPts val="0"/>
              </a:spcAft>
              <a:buClrTx/>
              <a:buSzTx/>
              <a:buFontTx/>
              <a:buNone/>
              <a:tabLst/>
              <a:defRPr/>
            </a:pPr>
            <a:r>
              <a:rPr kumimoji="0" lang="en-US" sz="6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NỘI DUNG BÀI HỌC </a:t>
            </a:r>
          </a:p>
        </p:txBody>
      </p:sp>
      <p:sp>
        <p:nvSpPr>
          <p:cNvPr id="15" name="TextBox 14">
            <a:extLst>
              <a:ext uri="{FF2B5EF4-FFF2-40B4-BE49-F238E27FC236}">
                <a16:creationId xmlns:a16="http://schemas.microsoft.com/office/drawing/2014/main" id="{6C75B5D1-2B73-4210-9180-8DDD4567328D}"/>
              </a:ext>
            </a:extLst>
          </p:cNvPr>
          <p:cNvSpPr txBox="1"/>
          <p:nvPr/>
        </p:nvSpPr>
        <p:spPr>
          <a:xfrm>
            <a:off x="9943101" y="1527092"/>
            <a:ext cx="6890007" cy="1081002"/>
          </a:xfrm>
          <a:prstGeom prst="rect">
            <a:avLst/>
          </a:prstGeom>
          <a:noFill/>
        </p:spPr>
        <p:txBody>
          <a:bodyPr wrap="square">
            <a:spAutoFit/>
          </a:bodyPr>
          <a:lstStyle/>
          <a:p>
            <a:pPr>
              <a:lnSpc>
                <a:spcPct val="150000"/>
              </a:lnSpc>
            </a:pP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Tổng hợp lực song song</a:t>
            </a:r>
            <a:endParaRPr lang="en-US" sz="2000" dirty="0"/>
          </a:p>
        </p:txBody>
      </p:sp>
      <p:sp>
        <p:nvSpPr>
          <p:cNvPr id="16" name="TextBox 15">
            <a:extLst>
              <a:ext uri="{FF2B5EF4-FFF2-40B4-BE49-F238E27FC236}">
                <a16:creationId xmlns:a16="http://schemas.microsoft.com/office/drawing/2014/main" id="{4A75D0DB-B856-477F-B07B-255B8D82BC85}"/>
              </a:ext>
            </a:extLst>
          </p:cNvPr>
          <p:cNvSpPr txBox="1"/>
          <p:nvPr/>
        </p:nvSpPr>
        <p:spPr>
          <a:xfrm>
            <a:off x="9966547" y="3678196"/>
            <a:ext cx="6890007" cy="1081002"/>
          </a:xfrm>
          <a:prstGeom prst="rect">
            <a:avLst/>
          </a:prstGeom>
          <a:noFill/>
        </p:spPr>
        <p:txBody>
          <a:bodyPr wrap="square">
            <a:spAutoFit/>
          </a:bodyPr>
          <a:lstStyle/>
          <a:p>
            <a:pPr>
              <a:lnSpc>
                <a:spcPct val="150000"/>
              </a:lnSpc>
            </a:pP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Mômen lực</a:t>
            </a:r>
            <a:endParaRPr lang="en-US" sz="2000" dirty="0"/>
          </a:p>
        </p:txBody>
      </p:sp>
      <p:sp>
        <p:nvSpPr>
          <p:cNvPr id="17" name="TextBox 16">
            <a:extLst>
              <a:ext uri="{FF2B5EF4-FFF2-40B4-BE49-F238E27FC236}">
                <a16:creationId xmlns:a16="http://schemas.microsoft.com/office/drawing/2014/main" id="{D9A4D427-3953-4A04-817B-62E74D78616C}"/>
              </a:ext>
            </a:extLst>
          </p:cNvPr>
          <p:cNvSpPr txBox="1"/>
          <p:nvPr/>
        </p:nvSpPr>
        <p:spPr>
          <a:xfrm>
            <a:off x="9919655" y="5829300"/>
            <a:ext cx="7758745" cy="1081002"/>
          </a:xfrm>
          <a:prstGeom prst="rect">
            <a:avLst/>
          </a:prstGeom>
          <a:noFill/>
        </p:spPr>
        <p:txBody>
          <a:bodyPr wrap="square">
            <a:spAutoFit/>
          </a:bodyPr>
          <a:lstStyle/>
          <a:p>
            <a:pPr>
              <a:lnSpc>
                <a:spcPct val="150000"/>
              </a:lnSpc>
            </a:pP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Ngẫu lực. Mômen ngẫu lực </a:t>
            </a:r>
            <a:endParaRPr lang="en-US" sz="2000" dirty="0"/>
          </a:p>
        </p:txBody>
      </p:sp>
      <p:sp>
        <p:nvSpPr>
          <p:cNvPr id="18" name="TextBox 9">
            <a:extLst>
              <a:ext uri="{FF2B5EF4-FFF2-40B4-BE49-F238E27FC236}">
                <a16:creationId xmlns:a16="http://schemas.microsoft.com/office/drawing/2014/main" id="{CADE499F-08C6-4853-AE13-54BC2E232A56}"/>
              </a:ext>
            </a:extLst>
          </p:cNvPr>
          <p:cNvSpPr txBox="1"/>
          <p:nvPr/>
        </p:nvSpPr>
        <p:spPr>
          <a:xfrm>
            <a:off x="8416258" y="7342945"/>
            <a:ext cx="1187076" cy="161852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04</a:t>
            </a:r>
            <a:endParaRPr kumimoji="0" lang="en-US" sz="8000" b="1" i="0" u="none" strike="noStrike" kern="1200" cap="none" spc="0" normalizeH="0" baseline="0" noProof="0" dirty="0">
              <a:ln>
                <a:noFill/>
              </a:ln>
              <a:solidFill>
                <a:srgbClr val="323232"/>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17C6556-DF8E-4D34-B915-E51D6FBB3F11}"/>
              </a:ext>
            </a:extLst>
          </p:cNvPr>
          <p:cNvSpPr txBox="1"/>
          <p:nvPr/>
        </p:nvSpPr>
        <p:spPr>
          <a:xfrm>
            <a:off x="9913793" y="7845953"/>
            <a:ext cx="7758745" cy="1081002"/>
          </a:xfrm>
          <a:prstGeom prst="rect">
            <a:avLst/>
          </a:prstGeom>
          <a:noFill/>
        </p:spPr>
        <p:txBody>
          <a:bodyPr wrap="square">
            <a:spAutoFit/>
          </a:bodyPr>
          <a:lstStyle/>
          <a:p>
            <a:pPr>
              <a:lnSpc>
                <a:spcPct val="150000"/>
              </a:lnSpc>
            </a:pP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Điều kiện cân bằng của vật </a:t>
            </a:r>
            <a:endParaRPr lang="en-US" sz="2000" dirty="0"/>
          </a:p>
        </p:txBody>
      </p:sp>
    </p:spTree>
    <p:extLst>
      <p:ext uri="{BB962C8B-B14F-4D97-AF65-F5344CB8AC3E}">
        <p14:creationId xmlns:p14="http://schemas.microsoft.com/office/powerpoint/2010/main" val="4140932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4" presetClass="entr" presetSubtype="5"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4" presetClass="entr" presetSubtype="5"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4" presetClass="entr" presetSubtype="5"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279B17B-321B-4B3C-8B23-5896C4745A20}"/>
              </a:ext>
            </a:extLst>
          </p:cNvPr>
          <p:cNvSpPr txBox="1"/>
          <p:nvPr/>
        </p:nvSpPr>
        <p:spPr>
          <a:xfrm>
            <a:off x="1101884" y="723900"/>
            <a:ext cx="9032716" cy="7824909"/>
          </a:xfrm>
          <a:prstGeom prst="roundRect">
            <a:avLst/>
          </a:prstGeom>
          <a:solidFill>
            <a:schemeClr val="bg1"/>
          </a:solidFill>
          <a:ln w="57150">
            <a:solidFill>
              <a:schemeClr val="accent1">
                <a:lumMod val="60000"/>
                <a:lumOff val="40000"/>
              </a:schemeClr>
            </a:solidFill>
            <a:prstDash val="lgDash"/>
          </a:ln>
        </p:spPr>
        <p:txBody>
          <a:bodyPr wrap="square">
            <a:spAutoFit/>
          </a:bodyPr>
          <a:lstStyle/>
          <a:p>
            <a:pPr algn="ctr">
              <a:lnSpc>
                <a:spcPct val="150000"/>
              </a:lnSpc>
              <a:spcBef>
                <a:spcPts val="600"/>
              </a:spcBef>
              <a:spcAft>
                <a:spcPts val="800"/>
              </a:spcAft>
            </a:pPr>
            <a:r>
              <a:rPr lang="vi-VN" sz="4400" b="1" i="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Trả lời </a:t>
            </a: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t>
            </a:r>
            <a:r>
              <a:rPr lang="en-US" sz="40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làm quay vật ngược chiều kim đồng hồ</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t>
            </a:r>
            <a:r>
              <a:rPr lang="en-US" sz="40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làm quay vật theo chiều kim đồng hồ</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Vật không quay khi tác dụng làm quay của hai lực triệt tiêu nhau.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2">
            <a:extLst>
              <a:ext uri="{FF2B5EF4-FFF2-40B4-BE49-F238E27FC236}">
                <a16:creationId xmlns:a16="http://schemas.microsoft.com/office/drawing/2014/main" id="{0B60C64A-D5A9-4FF3-8550-BBA90F0ABBA0}"/>
              </a:ext>
            </a:extLst>
          </p:cNvPr>
          <p:cNvPicPr>
            <a:picLocks noChangeAspect="1"/>
          </p:cNvPicPr>
          <p:nvPr/>
        </p:nvPicPr>
        <p:blipFill>
          <a:blip r:embed="rId2"/>
          <a:srcRect/>
          <a:stretch>
            <a:fillRect/>
          </a:stretch>
        </p:blipFill>
        <p:spPr>
          <a:xfrm>
            <a:off x="14832118" y="6298680"/>
            <a:ext cx="3455882" cy="3861320"/>
          </a:xfrm>
          <a:prstGeom prst="rect">
            <a:avLst/>
          </a:prstGeom>
        </p:spPr>
      </p:pic>
      <p:pic>
        <p:nvPicPr>
          <p:cNvPr id="15" name="Picture 13">
            <a:extLst>
              <a:ext uri="{FF2B5EF4-FFF2-40B4-BE49-F238E27FC236}">
                <a16:creationId xmlns:a16="http://schemas.microsoft.com/office/drawing/2014/main" id="{4E4C133C-3354-4752-BD85-7AA221A8C3DF}"/>
              </a:ext>
            </a:extLst>
          </p:cNvPr>
          <p:cNvPicPr>
            <a:picLocks noChangeAspect="1"/>
          </p:cNvPicPr>
          <p:nvPr/>
        </p:nvPicPr>
        <p:blipFill>
          <a:blip r:embed="rId3"/>
          <a:srcRect/>
          <a:stretch>
            <a:fillRect/>
          </a:stretch>
        </p:blipFill>
        <p:spPr>
          <a:xfrm flipH="1">
            <a:off x="1127284" y="342900"/>
            <a:ext cx="2014483" cy="1752600"/>
          </a:xfrm>
          <a:prstGeom prst="rect">
            <a:avLst/>
          </a:prstGeom>
        </p:spPr>
      </p:pic>
      <p:pic>
        <p:nvPicPr>
          <p:cNvPr id="16" name="Picture 15">
            <a:extLst>
              <a:ext uri="{FF2B5EF4-FFF2-40B4-BE49-F238E27FC236}">
                <a16:creationId xmlns:a16="http://schemas.microsoft.com/office/drawing/2014/main" id="{04B42766-0BE8-4E87-8EA0-34A84F8E8B2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048999" y="723900"/>
            <a:ext cx="6727461" cy="4299762"/>
          </a:xfrm>
          <a:prstGeom prst="roundRect">
            <a:avLst/>
          </a:prstGeom>
        </p:spPr>
      </p:pic>
      <p:pic>
        <p:nvPicPr>
          <p:cNvPr id="17" name="Picture 4">
            <a:extLst>
              <a:ext uri="{FF2B5EF4-FFF2-40B4-BE49-F238E27FC236}">
                <a16:creationId xmlns:a16="http://schemas.microsoft.com/office/drawing/2014/main" id="{071F74B8-EEE4-4175-9FC8-A72FCD36BE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35283" y="7128918"/>
            <a:ext cx="4377447" cy="4114800"/>
          </a:xfrm>
          <a:prstGeom prst="rect">
            <a:avLst/>
          </a:prstGeom>
        </p:spPr>
      </p:pic>
    </p:spTree>
    <p:extLst>
      <p:ext uri="{BB962C8B-B14F-4D97-AF65-F5344CB8AC3E}">
        <p14:creationId xmlns:p14="http://schemas.microsoft.com/office/powerpoint/2010/main" val="3249957877"/>
      </p:ext>
    </p:extLst>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13387" y="6247455"/>
            <a:ext cx="2910142" cy="40014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647700"/>
            <a:ext cx="1487142" cy="1655725"/>
          </a:xfrm>
          <a:prstGeom prst="rect">
            <a:avLst/>
          </a:prstGeom>
        </p:spPr>
      </p:pic>
      <p:pic>
        <p:nvPicPr>
          <p:cNvPr id="10" name="Picture 6">
            <a:extLst>
              <a:ext uri="{FF2B5EF4-FFF2-40B4-BE49-F238E27FC236}">
                <a16:creationId xmlns:a16="http://schemas.microsoft.com/office/drawing/2014/main" id="{7B799855-FE87-4719-ACD0-E891D11B0299}"/>
              </a:ext>
            </a:extLst>
          </p:cNvPr>
          <p:cNvPicPr>
            <a:picLocks noChangeAspect="1"/>
          </p:cNvPicPr>
          <p:nvPr/>
        </p:nvPicPr>
        <p:blipFill>
          <a:blip r:embed="rId6">
            <a:duotone>
              <a:schemeClr val="accent6">
                <a:shade val="45000"/>
                <a:satMod val="135000"/>
              </a:schemeClr>
              <a:prstClr val="white"/>
            </a:duotone>
          </a:blip>
          <a:srcRect/>
          <a:stretch>
            <a:fillRect/>
          </a:stretch>
        </p:blipFill>
        <p:spPr>
          <a:xfrm>
            <a:off x="489871" y="649709"/>
            <a:ext cx="13106400" cy="8987581"/>
          </a:xfrm>
          <a:prstGeom prst="rect">
            <a:avLst/>
          </a:prstGeom>
        </p:spPr>
      </p:pic>
      <p:sp>
        <p:nvSpPr>
          <p:cNvPr id="12" name="TextBox 11">
            <a:extLst>
              <a:ext uri="{FF2B5EF4-FFF2-40B4-BE49-F238E27FC236}">
                <a16:creationId xmlns:a16="http://schemas.microsoft.com/office/drawing/2014/main" id="{D68F25B9-D2FF-413D-9473-09E988D5781D}"/>
              </a:ext>
            </a:extLst>
          </p:cNvPr>
          <p:cNvSpPr txBox="1"/>
          <p:nvPr/>
        </p:nvSpPr>
        <p:spPr>
          <a:xfrm>
            <a:off x="1143000" y="2133027"/>
            <a:ext cx="11277600" cy="6020944"/>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vi-VN" sz="5400" b="1" i="1"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Kết luận</a:t>
            </a:r>
          </a:p>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vi-VN" sz="4000" i="1"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Quy tắc mômen lực: </a:t>
            </a:r>
            <a:r>
              <a:rPr kumimoji="0" lang="vi-VN" sz="400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Một vật có trục quay cố định sẽ cân bằng khi tổng các mômen lực có xu hướng làm vật quay theo chiều kim đồng hồ bằng với tổng các mômen lực có xu hướng làm vật quay ngược chiều kim đồng hồ</a:t>
            </a:r>
          </a:p>
        </p:txBody>
      </p:sp>
    </p:spTree>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08271" y="-469879"/>
            <a:ext cx="2920120" cy="3142986"/>
          </a:xfrm>
          <a:prstGeom prst="rect">
            <a:avLst/>
          </a:prstGeom>
        </p:spPr>
      </p:pic>
      <p:pic>
        <p:nvPicPr>
          <p:cNvPr id="11" name="Picture 10">
            <a:extLst>
              <a:ext uri="{FF2B5EF4-FFF2-40B4-BE49-F238E27FC236}">
                <a16:creationId xmlns:a16="http://schemas.microsoft.com/office/drawing/2014/main" id="{D6F03207-BBCE-487A-9CCF-0F6F28264F9F}"/>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911384" y="1780773"/>
            <a:ext cx="2409934" cy="1960275"/>
          </a:xfrm>
          <a:prstGeom prst="rect">
            <a:avLst/>
          </a:prstGeom>
        </p:spPr>
      </p:pic>
      <p:sp>
        <p:nvSpPr>
          <p:cNvPr id="13" name="TextBox 12">
            <a:extLst>
              <a:ext uri="{FF2B5EF4-FFF2-40B4-BE49-F238E27FC236}">
                <a16:creationId xmlns:a16="http://schemas.microsoft.com/office/drawing/2014/main" id="{70946F44-DF4F-4CE9-B595-94A55EFA391A}"/>
              </a:ext>
            </a:extLst>
          </p:cNvPr>
          <p:cNvSpPr txBox="1"/>
          <p:nvPr/>
        </p:nvSpPr>
        <p:spPr>
          <a:xfrm>
            <a:off x="3281116" y="2318196"/>
            <a:ext cx="4028525" cy="923330"/>
          </a:xfrm>
          <a:prstGeom prst="rect">
            <a:avLst/>
          </a:prstGeom>
          <a:noFill/>
        </p:spPr>
        <p:txBody>
          <a:bodyPr wrap="square">
            <a:spAutoFit/>
          </a:bodyPr>
          <a:lstStyle/>
          <a:p>
            <a:r>
              <a:rPr kumimoji="0" lang="vi-VN" sz="5400" b="1"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Thảo luận</a:t>
            </a:r>
            <a:endParaRPr lang="en-US" sz="2000" u="sng" dirty="0"/>
          </a:p>
        </p:txBody>
      </p:sp>
      <p:sp>
        <p:nvSpPr>
          <p:cNvPr id="15" name="TextBox 14">
            <a:extLst>
              <a:ext uri="{FF2B5EF4-FFF2-40B4-BE49-F238E27FC236}">
                <a16:creationId xmlns:a16="http://schemas.microsoft.com/office/drawing/2014/main" id="{77294F46-C953-45CD-A081-6FBF29008527}"/>
              </a:ext>
            </a:extLst>
          </p:cNvPr>
          <p:cNvSpPr txBox="1"/>
          <p:nvPr/>
        </p:nvSpPr>
        <p:spPr>
          <a:xfrm>
            <a:off x="3194269" y="3527935"/>
            <a:ext cx="14037086" cy="6207445"/>
          </a:xfrm>
          <a:prstGeom prst="roundRect">
            <a:avLst/>
          </a:prstGeom>
          <a:solidFill>
            <a:schemeClr val="accent1">
              <a:lumMod val="20000"/>
              <a:lumOff val="80000"/>
            </a:schemeClr>
          </a:solidFill>
        </p:spPr>
        <p:txBody>
          <a:bodyPr wrap="square">
            <a:spAutoFit/>
          </a:bodyPr>
          <a:lstStyle/>
          <a:p>
            <a:pPr algn="just">
              <a:lnSpc>
                <a:spcPct val="150000"/>
              </a:lnSpc>
            </a:pPr>
            <a:r>
              <a:rPr lang="vi-VN" sz="4000" b="1" i="1" dirty="0">
                <a:solidFill>
                  <a:srgbClr val="000000"/>
                </a:solidFill>
                <a:effectLst/>
                <a:latin typeface="Arial" panose="020B0604020202020204" pitchFamily="34" charset="0"/>
                <a:cs typeface="Arial" panose="020B0604020202020204" pitchFamily="34" charset="0"/>
              </a:rPr>
              <a:t>Câu hỏi 8. </a:t>
            </a:r>
            <a:r>
              <a:rPr lang="en-US" sz="4000" b="0" i="0" dirty="0">
                <a:solidFill>
                  <a:srgbClr val="000000"/>
                </a:solidFill>
                <a:effectLst/>
                <a:latin typeface="Arial" panose="020B0604020202020204" pitchFamily="34" charset="0"/>
                <a:cs typeface="Arial" panose="020B0604020202020204" pitchFamily="34" charset="0"/>
              </a:rPr>
              <a:t>Thảo luận để rút ra điều kiện cân bằng của vật.</a:t>
            </a:r>
            <a:endParaRPr lang="vi-VN" sz="4000" b="0" i="0" dirty="0">
              <a:solidFill>
                <a:srgbClr val="000000"/>
              </a:solidFill>
              <a:effectLst/>
              <a:latin typeface="Arial" panose="020B0604020202020204" pitchFamily="34" charset="0"/>
              <a:cs typeface="Arial" panose="020B0604020202020204" pitchFamily="34" charset="0"/>
            </a:endParaRPr>
          </a:p>
          <a:p>
            <a:pPr algn="ctr">
              <a:lnSpc>
                <a:spcPct val="150000"/>
              </a:lnSpc>
            </a:pPr>
            <a:r>
              <a:rPr lang="vi-VN" sz="4400" b="1" i="1" u="sng" dirty="0">
                <a:solidFill>
                  <a:srgbClr val="FF0000"/>
                </a:solidFill>
                <a:latin typeface="Arial" panose="020B0604020202020204" pitchFamily="34" charset="0"/>
                <a:cs typeface="Arial" panose="020B0604020202020204" pitchFamily="34" charset="0"/>
              </a:rPr>
              <a:t>Trả lời </a:t>
            </a:r>
          </a:p>
          <a:p>
            <a:pPr algn="just">
              <a:lnSpc>
                <a:spcPct val="150000"/>
              </a:lnSpc>
            </a:pPr>
            <a:r>
              <a:rPr lang="en-US" sz="4000" b="0" i="0" dirty="0">
                <a:solidFill>
                  <a:srgbClr val="000000"/>
                </a:solidFill>
                <a:effectLst/>
                <a:latin typeface="Arial" panose="020B0604020202020204" pitchFamily="34" charset="0"/>
                <a:cs typeface="Arial" panose="020B0604020202020204" pitchFamily="34" charset="0"/>
              </a:rPr>
              <a:t>Điều kiện cân bằng của vật:</a:t>
            </a:r>
          </a:p>
          <a:p>
            <a:pPr marL="571500" indent="-571500" algn="just">
              <a:lnSpc>
                <a:spcPct val="150000"/>
              </a:lnSpc>
              <a:buFontTx/>
              <a:buChar char="-"/>
            </a:pPr>
            <a:r>
              <a:rPr lang="en-US" sz="4000" b="0" i="0" dirty="0">
                <a:solidFill>
                  <a:srgbClr val="000000"/>
                </a:solidFill>
                <a:effectLst/>
                <a:latin typeface="Arial" panose="020B0604020202020204" pitchFamily="34" charset="0"/>
                <a:cs typeface="Arial" panose="020B0604020202020204" pitchFamily="34" charset="0"/>
              </a:rPr>
              <a:t>Hợp lực tác dụng lên vật bằng không.</a:t>
            </a:r>
            <a:endParaRPr lang="vi-VN" sz="4000" b="0" i="0" dirty="0">
              <a:solidFill>
                <a:srgbClr val="000000"/>
              </a:solidFill>
              <a:effectLst/>
              <a:latin typeface="Arial" panose="020B0604020202020204" pitchFamily="34" charset="0"/>
              <a:cs typeface="Arial" panose="020B0604020202020204" pitchFamily="34" charset="0"/>
            </a:endParaRPr>
          </a:p>
          <a:p>
            <a:pPr marL="571500" indent="-571500" algn="just">
              <a:lnSpc>
                <a:spcPct val="150000"/>
              </a:lnSpc>
              <a:buFontTx/>
              <a:buChar char="-"/>
            </a:pPr>
            <a:r>
              <a:rPr lang="en-US" sz="4000" dirty="0">
                <a:solidFill>
                  <a:srgbClr val="000000"/>
                </a:solidFill>
                <a:latin typeface="Arial" panose="020B0604020202020204" pitchFamily="34" charset="0"/>
                <a:cs typeface="Arial" panose="020B0604020202020204" pitchFamily="34" charset="0"/>
              </a:rPr>
              <a:t>Tổng </a:t>
            </a:r>
            <a:r>
              <a:rPr lang="en-US" sz="4000" dirty="0" err="1">
                <a:solidFill>
                  <a:srgbClr val="000000"/>
                </a:solidFill>
                <a:latin typeface="Arial" panose="020B0604020202020204" pitchFamily="34" charset="0"/>
                <a:cs typeface="Arial" panose="020B0604020202020204" pitchFamily="34" charset="0"/>
              </a:rPr>
              <a:t>mômen</a:t>
            </a:r>
            <a:r>
              <a:rPr lang="en-US" sz="4000" dirty="0">
                <a:solidFill>
                  <a:srgbClr val="000000"/>
                </a:solidFill>
                <a:latin typeface="Arial" panose="020B0604020202020204" pitchFamily="34" charset="0"/>
                <a:cs typeface="Arial" panose="020B0604020202020204" pitchFamily="34" charset="0"/>
              </a:rPr>
              <a:t> của các lực tác dụng lên vật đối với trục quay bất kì bằng không.</a:t>
            </a:r>
          </a:p>
        </p:txBody>
      </p:sp>
      <p:sp>
        <p:nvSpPr>
          <p:cNvPr id="18" name="Rectangle 17">
            <a:extLst>
              <a:ext uri="{FF2B5EF4-FFF2-40B4-BE49-F238E27FC236}">
                <a16:creationId xmlns:a16="http://schemas.microsoft.com/office/drawing/2014/main" id="{43D791CC-C6FE-420B-B648-BA010D0BFBFC}"/>
              </a:ext>
            </a:extLst>
          </p:cNvPr>
          <p:cNvSpPr/>
          <p:nvPr/>
        </p:nvSpPr>
        <p:spPr>
          <a:xfrm>
            <a:off x="0" y="-190500"/>
            <a:ext cx="525865" cy="10820400"/>
          </a:xfrm>
          <a:prstGeom prst="rect">
            <a:avLst/>
          </a:prstGeom>
          <a:solidFill>
            <a:srgbClr val="E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62DCE7B-CADB-4817-AFF3-A1F0C13D9281}"/>
              </a:ext>
            </a:extLst>
          </p:cNvPr>
          <p:cNvSpPr txBox="1"/>
          <p:nvPr/>
        </p:nvSpPr>
        <p:spPr>
          <a:xfrm>
            <a:off x="911384" y="714239"/>
            <a:ext cx="9982200" cy="923330"/>
          </a:xfrm>
          <a:prstGeom prst="rect">
            <a:avLst/>
          </a:prstGeom>
          <a:noFill/>
        </p:spPr>
        <p:txBody>
          <a:bodyPr wrap="square">
            <a:spAutoFit/>
          </a:bodyPr>
          <a:lstStyle/>
          <a:p>
            <a:r>
              <a:rPr kumimoji="0" lang="vi-VN" sz="5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 Điều kiện cân bằng của vật </a:t>
            </a:r>
            <a:endParaRPr lang="en-US" sz="1400" dirty="0"/>
          </a:p>
        </p:txBody>
      </p:sp>
      <p:pic>
        <p:nvPicPr>
          <p:cNvPr id="20" name="Picture 25">
            <a:extLst>
              <a:ext uri="{FF2B5EF4-FFF2-40B4-BE49-F238E27FC236}">
                <a16:creationId xmlns:a16="http://schemas.microsoft.com/office/drawing/2014/main" id="{4E6C3B9B-67C8-4000-AA22-BEC51DF3E8F5}"/>
              </a:ext>
            </a:extLst>
          </p:cNvPr>
          <p:cNvPicPr>
            <a:picLocks noChangeAspect="1"/>
          </p:cNvPicPr>
          <p:nvPr/>
        </p:nvPicPr>
        <p:blipFill>
          <a:blip r:embed="rId5"/>
          <a:srcRect/>
          <a:stretch>
            <a:fillRect/>
          </a:stretch>
        </p:blipFill>
        <p:spPr>
          <a:xfrm rot="2056205">
            <a:off x="-191404" y="5565914"/>
            <a:ext cx="3588388" cy="5027514"/>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bg/>
                                          </p:spTgt>
                                        </p:tgtEl>
                                        <p:attrNameLst>
                                          <p:attrName>style.visibility</p:attrName>
                                        </p:attrNameLst>
                                      </p:cBhvr>
                                      <p:to>
                                        <p:strVal val="visible"/>
                                      </p:to>
                                    </p:set>
                                    <p:animEffect transition="in" filter="randombar(horizontal)">
                                      <p:cBhvr>
                                        <p:cTn id="17" dur="500"/>
                                        <p:tgtEl>
                                          <p:spTgt spid="1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27" dur="500"/>
                                        <p:tgtEl>
                                          <p:spTgt spid="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32" dur="500"/>
                                        <p:tgtEl>
                                          <p:spTgt spid="1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37" dur="500"/>
                                        <p:tgtEl>
                                          <p:spTgt spid="1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42"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5611" y="-1123686"/>
            <a:ext cx="2920120" cy="3142986"/>
          </a:xfrm>
          <a:prstGeom prst="rect">
            <a:avLst/>
          </a:prstGeom>
        </p:spPr>
      </p:pic>
      <p:sp>
        <p:nvSpPr>
          <p:cNvPr id="18" name="Rectangle 17">
            <a:extLst>
              <a:ext uri="{FF2B5EF4-FFF2-40B4-BE49-F238E27FC236}">
                <a16:creationId xmlns:a16="http://schemas.microsoft.com/office/drawing/2014/main" id="{43D791CC-C6FE-420B-B648-BA010D0BFBFC}"/>
              </a:ext>
            </a:extLst>
          </p:cNvPr>
          <p:cNvSpPr/>
          <p:nvPr/>
        </p:nvSpPr>
        <p:spPr>
          <a:xfrm>
            <a:off x="0" y="-190500"/>
            <a:ext cx="525865" cy="10820400"/>
          </a:xfrm>
          <a:prstGeom prst="rect">
            <a:avLst/>
          </a:prstGeom>
          <a:solidFill>
            <a:srgbClr val="E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62DCE7B-CADB-4817-AFF3-A1F0C13D9281}"/>
              </a:ext>
            </a:extLst>
          </p:cNvPr>
          <p:cNvSpPr txBox="1"/>
          <p:nvPr/>
        </p:nvSpPr>
        <p:spPr>
          <a:xfrm>
            <a:off x="911384" y="714239"/>
            <a:ext cx="99822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 Điều kiện cân bằng của vật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796B82-8216-4035-9CDC-B1465ADD3C82}"/>
              </a:ext>
            </a:extLst>
          </p:cNvPr>
          <p:cNvSpPr txBox="1"/>
          <p:nvPr/>
        </p:nvSpPr>
        <p:spPr>
          <a:xfrm>
            <a:off x="1219200" y="2019300"/>
            <a:ext cx="14859000" cy="6980181"/>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600"/>
              </a:spcBef>
              <a:spcAft>
                <a:spcPts val="800"/>
              </a:spcAft>
              <a:buClrTx/>
              <a:buSzTx/>
              <a:buFontTx/>
              <a:buChar char="-"/>
              <a:tabLst/>
              <a:defRPr/>
            </a:pPr>
            <a:r>
              <a:rPr kumimoji="0" lang="vi-VN" sz="40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Một vật cân bằng khi không có gia tốc (đứng yên hoặc chuyển động thẳng đều) và không quay. </a:t>
            </a:r>
          </a:p>
          <a:p>
            <a:pPr marL="571500" indent="-571500" algn="just">
              <a:lnSpc>
                <a:spcPct val="150000"/>
              </a:lnSpc>
              <a:spcBef>
                <a:spcPts val="600"/>
              </a:spcBef>
              <a:spcAft>
                <a:spcPts val="800"/>
              </a:spcAft>
              <a:buFontTx/>
              <a:buChar char="-"/>
              <a:defRPr/>
            </a:pPr>
            <a:r>
              <a:rPr lang="vi-VN" sz="4000" dirty="0">
                <a:ea typeface="Calibri" panose="020F0502020204030204" pitchFamily="34" charset="0"/>
                <a:cs typeface="Arial" panose="020B0604020202020204" pitchFamily="34" charset="0"/>
              </a:rPr>
              <a:t>Một vật ở trạng thái cân bằng khi thoả mãn đồng thời hai điều kiện sau:</a:t>
            </a:r>
            <a:endParaRPr kumimoji="0" lang="vi-VN" sz="40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600"/>
              </a:spcBef>
              <a:spcAft>
                <a:spcPts val="800"/>
              </a:spcAft>
              <a:buClrTx/>
              <a:buSzTx/>
              <a:buFont typeface="Arial" panose="020B0604020202020204" pitchFamily="34" charset="0"/>
              <a:buChar char="•"/>
              <a:tabLst/>
              <a:defRPr/>
            </a:pPr>
            <a:r>
              <a:rPr kumimoji="0" lang="vi-VN" sz="40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Hợp lực tác dụng lên vật bằng không.</a:t>
            </a:r>
          </a:p>
          <a:p>
            <a:pPr marL="571500" marR="0" lvl="0" indent="-571500" algn="just" defTabSz="914400" rtl="0" eaLnBrk="1" fontAlgn="auto" latinLnBrk="0" hangingPunct="1">
              <a:lnSpc>
                <a:spcPct val="150000"/>
              </a:lnSpc>
              <a:spcBef>
                <a:spcPts val="600"/>
              </a:spcBef>
              <a:spcAft>
                <a:spcPts val="800"/>
              </a:spcAft>
              <a:buClrTx/>
              <a:buSzTx/>
              <a:buFont typeface="Arial" panose="020B0604020202020204" pitchFamily="34" charset="0"/>
              <a:buChar char="•"/>
              <a:tabLst/>
              <a:defRPr/>
            </a:pPr>
            <a:r>
              <a:rPr kumimoji="0" lang="vi-VN" sz="40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Tổng mômen của các lực tác dụng lên vật đối với trục quay bất kì bằng không.</a:t>
            </a:r>
          </a:p>
        </p:txBody>
      </p:sp>
      <p:pic>
        <p:nvPicPr>
          <p:cNvPr id="10" name="Picture 81">
            <a:extLst>
              <a:ext uri="{FF2B5EF4-FFF2-40B4-BE49-F238E27FC236}">
                <a16:creationId xmlns:a16="http://schemas.microsoft.com/office/drawing/2014/main" id="{FFD57B75-5409-436C-A39F-0F8E157D24B0}"/>
              </a:ext>
            </a:extLst>
          </p:cNvPr>
          <p:cNvPicPr>
            <a:picLocks noChangeAspect="1"/>
          </p:cNvPicPr>
          <p:nvPr/>
        </p:nvPicPr>
        <p:blipFill>
          <a:blip r:embed="rId4"/>
          <a:srcRect b="28982"/>
          <a:stretch>
            <a:fillRect/>
          </a:stretch>
        </p:blipFill>
        <p:spPr>
          <a:xfrm rot="980061">
            <a:off x="15314497" y="5512784"/>
            <a:ext cx="3242346" cy="4293946"/>
          </a:xfrm>
          <a:prstGeom prst="rect">
            <a:avLst/>
          </a:prstGeom>
        </p:spPr>
      </p:pic>
    </p:spTree>
    <p:extLst>
      <p:ext uri="{BB962C8B-B14F-4D97-AF65-F5344CB8AC3E}">
        <p14:creationId xmlns:p14="http://schemas.microsoft.com/office/powerpoint/2010/main" val="21276800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p:cTn id="17"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500"/>
                                        <p:tgtEl>
                                          <p:spTgt spid="9">
                                            <p:txEl>
                                              <p:pRg st="3" end="3"/>
                                            </p:txEl>
                                          </p:spTgt>
                                        </p:tgtEl>
                                      </p:cBhvr>
                                    </p:animEffect>
                                    <p:anim calcmode="lin" valueType="num">
                                      <p:cBhvr>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450" decel="100000" fill="hold"/>
                                        <p:tgtEl>
                                          <p:spTgt spid="9">
                                            <p:txEl>
                                              <p:pRg st="3" end="3"/>
                                            </p:txEl>
                                          </p:spTgt>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9">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576833" y="-950952"/>
            <a:ext cx="5153665" cy="759923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69414" y="5372100"/>
            <a:ext cx="8875079" cy="903943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97200" y="7991232"/>
            <a:ext cx="4181283" cy="3801167"/>
          </a:xfrm>
          <a:prstGeom prst="rect">
            <a:avLst/>
          </a:prstGeom>
        </p:spPr>
      </p:pic>
      <p:sp>
        <p:nvSpPr>
          <p:cNvPr id="9" name="TextBox 8">
            <a:extLst>
              <a:ext uri="{FF2B5EF4-FFF2-40B4-BE49-F238E27FC236}">
                <a16:creationId xmlns:a16="http://schemas.microsoft.com/office/drawing/2014/main" id="{E7A0708F-1E25-459D-AA8B-710ABA26B382}"/>
              </a:ext>
            </a:extLst>
          </p:cNvPr>
          <p:cNvSpPr txBox="1"/>
          <p:nvPr/>
        </p:nvSpPr>
        <p:spPr>
          <a:xfrm>
            <a:off x="7315200" y="588745"/>
            <a:ext cx="5076571" cy="1015663"/>
          </a:xfrm>
          <a:prstGeom prst="rect">
            <a:avLst/>
          </a:prstGeom>
          <a:noFill/>
        </p:spPr>
        <p:txBody>
          <a:bodyPr wrap="square">
            <a:spAutoFit/>
          </a:bodyPr>
          <a:lstStyle/>
          <a:p>
            <a:r>
              <a:rPr kumimoji="0" lang="vi-VN" sz="60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LUYỆN TẬP </a:t>
            </a:r>
            <a:endParaRPr lang="en-US" dirty="0"/>
          </a:p>
        </p:txBody>
      </p:sp>
      <p:sp>
        <p:nvSpPr>
          <p:cNvPr id="11" name="TextBox 10">
            <a:extLst>
              <a:ext uri="{FF2B5EF4-FFF2-40B4-BE49-F238E27FC236}">
                <a16:creationId xmlns:a16="http://schemas.microsoft.com/office/drawing/2014/main" id="{2EA828FA-EF3B-4B63-B8C0-44DCEEF3856F}"/>
              </a:ext>
            </a:extLst>
          </p:cNvPr>
          <p:cNvSpPr txBox="1"/>
          <p:nvPr/>
        </p:nvSpPr>
        <p:spPr>
          <a:xfrm>
            <a:off x="2576832" y="1936205"/>
            <a:ext cx="15025368"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Times New Roman" panose="02020603050405020304" pitchFamily="18" charset="0"/>
                <a:cs typeface="Arial" panose="020B0604020202020204" pitchFamily="34" charset="0"/>
              </a:rPr>
              <a:t>Câu 1. </a:t>
            </a:r>
            <a:r>
              <a:rPr lang="en-US" sz="4400" dirty="0">
                <a:effectLst/>
                <a:latin typeface="Arial" panose="020B0604020202020204" pitchFamily="34" charset="0"/>
                <a:ea typeface="Times New Roman" panose="02020603050405020304" pitchFamily="18" charset="0"/>
                <a:cs typeface="Arial" panose="020B0604020202020204" pitchFamily="34" charset="0"/>
              </a:rPr>
              <a:t>Nếu lực tác dụng không đổi thì người thợ cầm vào cờ lê ở A hay ở B (hình 6.8) sẽ dễ làm xoay đai ốc hơn?</a:t>
            </a:r>
            <a:endParaRPr lang="en-US" sz="4400" dirty="0">
              <a:latin typeface="Arial" panose="020B0604020202020204" pitchFamily="34" charset="0"/>
              <a:cs typeface="Arial" panose="020B0604020202020204" pitchFamily="34" charset="0"/>
            </a:endParaRPr>
          </a:p>
        </p:txBody>
      </p:sp>
      <p:pic>
        <p:nvPicPr>
          <p:cNvPr id="12" name="Picture 11" descr="Nếu lực tác dụng không đổi thì người thợ cầm vào cờ lê ở A hay ở B">
            <a:extLst>
              <a:ext uri="{FF2B5EF4-FFF2-40B4-BE49-F238E27FC236}">
                <a16:creationId xmlns:a16="http://schemas.microsoft.com/office/drawing/2014/main" id="{AE1EF465-A31C-4DEC-896D-E21898695A7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53400" y="4899098"/>
            <a:ext cx="4538255" cy="4125685"/>
          </a:xfrm>
          <a:prstGeom prst="rect">
            <a:avLst/>
          </a:prstGeom>
          <a:solidFill>
            <a:srgbClr val="FFFFFF">
              <a:shade val="85000"/>
            </a:srgbClr>
          </a:solidFill>
          <a:ln w="190500" cap="sq">
            <a:solidFill>
              <a:srgbClr val="E7C3AB"/>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32">
            <a:extLst>
              <a:ext uri="{FF2B5EF4-FFF2-40B4-BE49-F238E27FC236}">
                <a16:creationId xmlns:a16="http://schemas.microsoft.com/office/drawing/2014/main" id="{60AE6B0D-59D9-49B2-90C4-C4244DE461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68867">
            <a:off x="16132910" y="-1964663"/>
            <a:ext cx="2827990" cy="4114800"/>
          </a:xfrm>
          <a:prstGeom prst="rect">
            <a:avLst/>
          </a:prstGeom>
        </p:spPr>
      </p:pic>
      <p:pic>
        <p:nvPicPr>
          <p:cNvPr id="24" name="Picture 4">
            <a:extLst>
              <a:ext uri="{FF2B5EF4-FFF2-40B4-BE49-F238E27FC236}">
                <a16:creationId xmlns:a16="http://schemas.microsoft.com/office/drawing/2014/main" id="{F895FE9B-488A-446F-81E1-58D731EE08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05665" y="6980083"/>
            <a:ext cx="4377447" cy="4114800"/>
          </a:xfrm>
          <a:prstGeom prst="rect">
            <a:avLst/>
          </a:prstGeom>
        </p:spPr>
      </p:pic>
    </p:spTree>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16451" y="-3596133"/>
            <a:ext cx="7168173" cy="83704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8262">
            <a:off x="16582838" y="5187564"/>
            <a:ext cx="6396631" cy="663801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2364" y="352479"/>
            <a:ext cx="2784671" cy="29972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00289" y="664090"/>
            <a:ext cx="1669639" cy="1572496"/>
          </a:xfrm>
          <a:prstGeom prst="rect">
            <a:avLst/>
          </a:prstGeom>
        </p:spPr>
      </p:pic>
      <p:sp>
        <p:nvSpPr>
          <p:cNvPr id="11" name="TextBox 10">
            <a:extLst>
              <a:ext uri="{FF2B5EF4-FFF2-40B4-BE49-F238E27FC236}">
                <a16:creationId xmlns:a16="http://schemas.microsoft.com/office/drawing/2014/main" id="{82842442-525A-4070-87B2-DBE10AC789FD}"/>
              </a:ext>
            </a:extLst>
          </p:cNvPr>
          <p:cNvSpPr txBox="1"/>
          <p:nvPr/>
        </p:nvSpPr>
        <p:spPr>
          <a:xfrm>
            <a:off x="7315200" y="588745"/>
            <a:ext cx="5076571" cy="1015663"/>
          </a:xfrm>
          <a:prstGeom prst="rect">
            <a:avLst/>
          </a:prstGeom>
          <a:noFill/>
        </p:spPr>
        <p:txBody>
          <a:bodyPr wrap="square">
            <a:spAutoFit/>
          </a:bodyPr>
          <a:lstStyle/>
          <a:p>
            <a:r>
              <a:rPr kumimoji="0" lang="vi-VN" sz="60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LUYỆN TẬP </a:t>
            </a:r>
            <a:endParaRPr lang="en-US" dirty="0"/>
          </a:p>
        </p:txBody>
      </p:sp>
      <p:sp>
        <p:nvSpPr>
          <p:cNvPr id="13" name="TextBox 12">
            <a:extLst>
              <a:ext uri="{FF2B5EF4-FFF2-40B4-BE49-F238E27FC236}">
                <a16:creationId xmlns:a16="http://schemas.microsoft.com/office/drawing/2014/main" id="{6CA90D8C-F95F-44EB-9BF5-0424AB5E5733}"/>
              </a:ext>
            </a:extLst>
          </p:cNvPr>
          <p:cNvSpPr txBox="1"/>
          <p:nvPr/>
        </p:nvSpPr>
        <p:spPr>
          <a:xfrm>
            <a:off x="1850856" y="1604408"/>
            <a:ext cx="14592341" cy="4918078"/>
          </a:xfrm>
          <a:prstGeom prst="rect">
            <a:avLst/>
          </a:prstGeom>
          <a:noFill/>
        </p:spPr>
        <p:txBody>
          <a:bodyPr wrap="square">
            <a:spAutoFit/>
          </a:bodyPr>
          <a:lstStyle/>
          <a:p>
            <a:pPr marR="90170" algn="ctr">
              <a:lnSpc>
                <a:spcPct val="150000"/>
              </a:lnSpc>
              <a:spcBef>
                <a:spcPts val="300"/>
              </a:spcBef>
              <a:spcAft>
                <a:spcPts val="300"/>
              </a:spcAft>
            </a:pPr>
            <a:r>
              <a:rPr lang="vi-VN" sz="4400" b="1"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Trả lời </a:t>
            </a:r>
          </a:p>
          <a:p>
            <a:pPr marR="90170" algn="just">
              <a:lnSpc>
                <a:spcPct val="150000"/>
              </a:lnSpc>
              <a:spcBef>
                <a:spcPts val="300"/>
              </a:spcBef>
              <a:spcAft>
                <a:spcPts val="3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Mômen</a:t>
            </a:r>
            <a:r>
              <a:rPr lang="en-US" sz="4000" dirty="0">
                <a:effectLst/>
                <a:latin typeface="Arial" panose="020B0604020202020204" pitchFamily="34" charset="0"/>
                <a:ea typeface="Times New Roman" panose="02020603050405020304" pitchFamily="18" charset="0"/>
                <a:cs typeface="Arial" panose="020B0604020202020204" pitchFamily="34" charset="0"/>
              </a:rPr>
              <a:t> lực càng lớn thì người thợ sẽ dễ làm xoay đai ốc hơn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Đối với lực tác dụng không đổi thì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mômen</a:t>
            </a:r>
            <a:r>
              <a:rPr lang="en-US" sz="4000" dirty="0">
                <a:effectLst/>
                <a:latin typeface="Arial" panose="020B0604020202020204" pitchFamily="34" charset="0"/>
                <a:ea typeface="Times New Roman" panose="02020603050405020304" pitchFamily="18" charset="0"/>
                <a:cs typeface="Arial" panose="020B0604020202020204" pitchFamily="34" charset="0"/>
              </a:rPr>
              <a:t> lực tỉ lệ thuận với khoảng cách từ trục quay đến đường thẳng chứa </a:t>
            </a:r>
            <a:r>
              <a:rPr lang="en-US" sz="4000" dirty="0" err="1">
                <a:effectLst/>
                <a:latin typeface="Arial" panose="020B0604020202020204" pitchFamily="34" charset="0"/>
                <a:ea typeface="Times New Roman" panose="02020603050405020304" pitchFamily="18" charset="0"/>
                <a:cs typeface="Arial" panose="020B0604020202020204" pitchFamily="34" charset="0"/>
              </a:rPr>
              <a:t>vecto</a:t>
            </a:r>
            <a:r>
              <a:rPr lang="en-US" sz="4000" dirty="0">
                <a:effectLst/>
                <a:latin typeface="Arial" panose="020B0604020202020204" pitchFamily="34" charset="0"/>
                <a:ea typeface="Times New Roman" panose="02020603050405020304" pitchFamily="18" charset="0"/>
                <a:cs typeface="Arial" panose="020B0604020202020204" pitchFamily="34" charset="0"/>
              </a:rPr>
              <a:t> lực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Từ hình vẽ ta thấy </a:t>
            </a:r>
            <a:r>
              <a:rPr lang="en-US" sz="4000" dirty="0" err="1">
                <a:effectLst/>
                <a:latin typeface="Arial" panose="020B0604020202020204" pitchFamily="34" charset="0"/>
                <a:ea typeface="Times New Roman" panose="02020603050405020304" pitchFamily="18" charset="0"/>
                <a:cs typeface="Arial" panose="020B0604020202020204" pitchFamily="34" charset="0"/>
              </a:rPr>
              <a:t>d</a:t>
            </a:r>
            <a:r>
              <a:rPr lang="en-US" sz="4000" baseline="-25000" dirty="0" err="1">
                <a:effectLst/>
                <a:latin typeface="Arial" panose="020B0604020202020204" pitchFamily="34" charset="0"/>
                <a:ea typeface="Times New Roman" panose="02020603050405020304" pitchFamily="18" charset="0"/>
                <a:cs typeface="Arial" panose="020B0604020202020204" pitchFamily="34" charset="0"/>
              </a:rPr>
              <a:t>A</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a:effectLst/>
                <a:latin typeface="Arial" panose="020B0604020202020204" pitchFamily="34" charset="0"/>
                <a:ea typeface="Times New Roman" panose="02020603050405020304" pitchFamily="18" charset="0"/>
                <a:cs typeface="Arial" panose="020B0604020202020204" pitchFamily="34" charset="0"/>
              </a:rPr>
              <a:t>&lt; d</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B </a:t>
            </a:r>
            <a:r>
              <a:rPr lang="en-US" sz="4000" dirty="0">
                <a:effectLst/>
                <a:latin typeface="Arial" panose="020B0604020202020204" pitchFamily="34" charset="0"/>
                <a:ea typeface="Times New Roman" panose="02020603050405020304" pitchFamily="18" charset="0"/>
                <a:cs typeface="Arial" panose="020B0604020202020204" pitchFamily="34" charset="0"/>
              </a:rPr>
              <a:t> =&gt; M</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A </a:t>
            </a:r>
            <a:r>
              <a:rPr lang="en-US" sz="4000" dirty="0">
                <a:effectLst/>
                <a:latin typeface="Arial" panose="020B0604020202020204" pitchFamily="34" charset="0"/>
                <a:ea typeface="Times New Roman" panose="02020603050405020304" pitchFamily="18" charset="0"/>
                <a:cs typeface="Arial" panose="020B0604020202020204" pitchFamily="34" charset="0"/>
              </a:rPr>
              <a:t>&lt; M</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B</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Nếu lực tác dụng không đổi thì người thợ cầm vào cờ lê ở A hay ở B">
            <a:extLst>
              <a:ext uri="{FF2B5EF4-FFF2-40B4-BE49-F238E27FC236}">
                <a16:creationId xmlns:a16="http://schemas.microsoft.com/office/drawing/2014/main" id="{8E7A6D15-5336-4C44-AB72-8EE30FEE94A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166505" y="6134100"/>
            <a:ext cx="3482766" cy="3166150"/>
          </a:xfrm>
          <a:prstGeom prst="rect">
            <a:avLst/>
          </a:prstGeom>
          <a:solidFill>
            <a:srgbClr val="FFFFFF">
              <a:shade val="85000"/>
            </a:srgbClr>
          </a:solidFill>
          <a:ln w="190500" cap="sq">
            <a:solidFill>
              <a:srgbClr val="E7C3AB"/>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a:extLst>
              <a:ext uri="{FF2B5EF4-FFF2-40B4-BE49-F238E27FC236}">
                <a16:creationId xmlns:a16="http://schemas.microsoft.com/office/drawing/2014/main" id="{7864E471-6C2E-4128-92D5-26C65E026E99}"/>
              </a:ext>
            </a:extLst>
          </p:cNvPr>
          <p:cNvSpPr txBox="1"/>
          <p:nvPr/>
        </p:nvSpPr>
        <p:spPr>
          <a:xfrm>
            <a:off x="2007948" y="6598686"/>
            <a:ext cx="8736252" cy="1824923"/>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Người thợ cầm vào cờ lê ở vị trí B sẽ dễ làm xoay đai ốc hơn.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63400" y="-5633500"/>
            <a:ext cx="10263212" cy="11266999"/>
          </a:xfrm>
          <a:prstGeom prst="rect">
            <a:avLst/>
          </a:prstGeom>
        </p:spPr>
      </p:pic>
      <p:sp>
        <p:nvSpPr>
          <p:cNvPr id="20" name="TextBox 19">
            <a:extLst>
              <a:ext uri="{FF2B5EF4-FFF2-40B4-BE49-F238E27FC236}">
                <a16:creationId xmlns:a16="http://schemas.microsoft.com/office/drawing/2014/main" id="{E9B64404-4F28-458D-89FE-0BD3B85FD6BF}"/>
              </a:ext>
            </a:extLst>
          </p:cNvPr>
          <p:cNvSpPr txBox="1"/>
          <p:nvPr/>
        </p:nvSpPr>
        <p:spPr>
          <a:xfrm>
            <a:off x="7315200" y="588745"/>
            <a:ext cx="5076571" cy="1015663"/>
          </a:xfrm>
          <a:prstGeom prst="rect">
            <a:avLst/>
          </a:prstGeom>
          <a:noFill/>
        </p:spPr>
        <p:txBody>
          <a:bodyPr wrap="square">
            <a:spAutoFit/>
          </a:bodyPr>
          <a:lstStyle/>
          <a:p>
            <a:r>
              <a:rPr kumimoji="0" lang="vi-VN" sz="60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LUYỆN TẬP </a:t>
            </a:r>
            <a:endParaRPr lang="en-US" dirty="0"/>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C22EB213-B57F-4539-9A22-0C4E47EB98CB}"/>
                  </a:ext>
                </a:extLst>
              </p:cNvPr>
              <p:cNvSpPr txBox="1"/>
              <p:nvPr/>
            </p:nvSpPr>
            <p:spPr>
              <a:xfrm>
                <a:off x="788206" y="1376926"/>
                <a:ext cx="16306800" cy="1434560"/>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Times New Roman" panose="02020603050405020304" pitchFamily="18" charset="0"/>
                    <a:cs typeface="Arial" panose="020B0604020202020204" pitchFamily="34" charset="0"/>
                  </a:rPr>
                  <a:t>Câu 2. </a:t>
                </a:r>
                <a:r>
                  <a:rPr lang="en-US" sz="4000" dirty="0">
                    <a:effectLst/>
                    <a:latin typeface="Arial" panose="020B0604020202020204" pitchFamily="34" charset="0"/>
                    <a:ea typeface="Times New Roman" panose="02020603050405020304" pitchFamily="18" charset="0"/>
                    <a:cs typeface="Arial" panose="020B0604020202020204" pitchFamily="34" charset="0"/>
                  </a:rPr>
                  <a:t>Chứng tỏ rằng vật ở hình 6.11 sẽ cân bằng khi:</a:t>
                </a:r>
                <a14:m>
                  <m:oMath xmlns:m="http://schemas.openxmlformats.org/officeDocument/2006/math">
                    <m:f>
                      <m:f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oMath>
                </a14:m>
                <a:endParaRPr lang="en-US" sz="4000" dirty="0">
                  <a:latin typeface="Arial" panose="020B0604020202020204" pitchFamily="34" charset="0"/>
                  <a:cs typeface="Arial" panose="020B0604020202020204" pitchFamily="34" charset="0"/>
                </a:endParaRPr>
              </a:p>
            </p:txBody>
          </p:sp>
        </mc:Choice>
        <mc:Fallback>
          <p:sp>
            <p:nvSpPr>
              <p:cNvPr id="21" name="TextBox 20">
                <a:extLst>
                  <a:ext uri="{FF2B5EF4-FFF2-40B4-BE49-F238E27FC236}">
                    <a16:creationId xmlns:a16="http://schemas.microsoft.com/office/drawing/2014/main" id="{C22EB213-B57F-4539-9A22-0C4E47EB98CB}"/>
                  </a:ext>
                </a:extLst>
              </p:cNvPr>
              <p:cNvSpPr txBox="1">
                <a:spLocks noRot="1" noChangeAspect="1" noMove="1" noResize="1" noEditPoints="1" noAdjustHandles="1" noChangeArrowheads="1" noChangeShapeType="1" noTextEdit="1"/>
              </p:cNvSpPr>
              <p:nvPr/>
            </p:nvSpPr>
            <p:spPr>
              <a:xfrm>
                <a:off x="788206" y="1376926"/>
                <a:ext cx="16306800" cy="1434560"/>
              </a:xfrm>
              <a:prstGeom prst="rect">
                <a:avLst/>
              </a:prstGeom>
              <a:blipFill>
                <a:blip r:embed="rId4"/>
                <a:stretch>
                  <a:fillRect l="-1308" b="-2553"/>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304FDC45-EDAF-4EA2-83CD-580E668C49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938392" y="4801869"/>
            <a:ext cx="6019016" cy="3726467"/>
          </a:xfrm>
          <a:prstGeom prst="rect">
            <a:avLst/>
          </a:prstGeom>
        </p:spPr>
      </p:pic>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600E77AE-148A-4F12-9032-140CBDEC863E}"/>
                  </a:ext>
                </a:extLst>
              </p:cNvPr>
              <p:cNvSpPr txBox="1"/>
              <p:nvPr/>
            </p:nvSpPr>
            <p:spPr>
              <a:xfrm>
                <a:off x="1001688" y="2423187"/>
                <a:ext cx="10263212" cy="7275068"/>
              </a:xfrm>
              <a:prstGeom prst="rect">
                <a:avLst/>
              </a:prstGeom>
              <a:noFill/>
            </p:spPr>
            <p:txBody>
              <a:bodyPr wrap="square">
                <a:spAutoFit/>
              </a:bodyPr>
              <a:lstStyle/>
              <a:p>
                <a:pPr marR="90170" algn="ctr">
                  <a:lnSpc>
                    <a:spcPct val="150000"/>
                  </a:lnSpc>
                  <a:spcBef>
                    <a:spcPts val="300"/>
                  </a:spcBef>
                  <a:spcAft>
                    <a:spcPts val="300"/>
                  </a:spcAft>
                </a:pPr>
                <a:r>
                  <a:rPr lang="vi-VN" sz="4400" b="1"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Trả lời </a:t>
                </a:r>
              </a:p>
              <a:p>
                <a:pPr marR="90170" algn="just">
                  <a:lnSpc>
                    <a:spcPct val="150000"/>
                  </a:lnSpc>
                  <a:spcBef>
                    <a:spcPts val="300"/>
                  </a:spcBef>
                  <a:spcAft>
                    <a:spcPts val="3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Giả sử F</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1 </a:t>
                </a:r>
                <a:r>
                  <a:rPr lang="en-US" sz="4000" dirty="0">
                    <a:effectLst/>
                    <a:latin typeface="Arial" panose="020B0604020202020204" pitchFamily="34" charset="0"/>
                    <a:ea typeface="Times New Roman" panose="02020603050405020304" pitchFamily="18" charset="0"/>
                    <a:cs typeface="Arial" panose="020B0604020202020204" pitchFamily="34" charset="0"/>
                  </a:rPr>
                  <a:t>quay ngược chiều kim đồng hồ, F</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a:effectLst/>
                    <a:latin typeface="Arial" panose="020B0604020202020204" pitchFamily="34" charset="0"/>
                    <a:ea typeface="Times New Roman" panose="02020603050405020304" pitchFamily="18" charset="0"/>
                    <a:cs typeface="Arial" panose="020B0604020202020204" pitchFamily="34" charset="0"/>
                  </a:rPr>
                  <a:t>quay cùng chiều kim đồng hồ để vật có xu hướng cân bằng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Khi cân bằng thì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mômen</a:t>
                </a:r>
                <a:r>
                  <a:rPr lang="en-US" sz="4000" dirty="0">
                    <a:effectLst/>
                    <a:latin typeface="Arial" panose="020B0604020202020204" pitchFamily="34" charset="0"/>
                    <a:ea typeface="Times New Roman" panose="02020603050405020304" pitchFamily="18" charset="0"/>
                    <a:cs typeface="Arial" panose="020B0604020202020204" pitchFamily="34" charset="0"/>
                  </a:rPr>
                  <a:t> của lực F</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1</a:t>
                </a:r>
                <a:r>
                  <a:rPr lang="en-US" sz="4000" dirty="0">
                    <a:effectLst/>
                    <a:latin typeface="Arial" panose="020B0604020202020204" pitchFamily="34" charset="0"/>
                    <a:ea typeface="Times New Roman" panose="02020603050405020304" pitchFamily="18" charset="0"/>
                    <a:cs typeface="Arial" panose="020B0604020202020204" pitchFamily="34" charset="0"/>
                  </a:rPr>
                  <a:t> và F</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4000" dirty="0">
                    <a:effectLst/>
                    <a:latin typeface="Arial" panose="020B0604020202020204" pitchFamily="34" charset="0"/>
                    <a:ea typeface="Times New Roman" panose="02020603050405020304" pitchFamily="18" charset="0"/>
                    <a:cs typeface="Arial" panose="020B0604020202020204" pitchFamily="34" charset="0"/>
                  </a:rPr>
                  <a:t> phải có độ lớn bằng nhau nên M</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1 </a:t>
                </a:r>
                <a:r>
                  <a:rPr lang="en-US" sz="4000" dirty="0">
                    <a:effectLst/>
                    <a:latin typeface="Arial" panose="020B0604020202020204" pitchFamily="34" charset="0"/>
                    <a:ea typeface="Times New Roman" panose="02020603050405020304" pitchFamily="18" charset="0"/>
                    <a:cs typeface="Arial" panose="020B0604020202020204" pitchFamily="34" charset="0"/>
                  </a:rPr>
                  <a:t>= M</a:t>
                </a:r>
                <a:r>
                  <a:rPr lang="en-US" sz="4000" baseline="-25000" dirty="0">
                    <a:effectLst/>
                    <a:latin typeface="Arial" panose="020B0604020202020204" pitchFamily="34" charset="0"/>
                    <a:ea typeface="Times New Roman" panose="02020603050405020304" pitchFamily="18"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a:t>
                </a:r>
                <a:r>
                  <a:rPr lang="vi-VN"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f>
                      <m:f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600E77AE-148A-4F12-9032-140CBDEC863E}"/>
                  </a:ext>
                </a:extLst>
              </p:cNvPr>
              <p:cNvSpPr txBox="1">
                <a:spLocks noRot="1" noChangeAspect="1" noMove="1" noResize="1" noEditPoints="1" noAdjustHandles="1" noChangeArrowheads="1" noChangeShapeType="1" noTextEdit="1"/>
              </p:cNvSpPr>
              <p:nvPr/>
            </p:nvSpPr>
            <p:spPr>
              <a:xfrm>
                <a:off x="1001688" y="2423187"/>
                <a:ext cx="10263212" cy="7275068"/>
              </a:xfrm>
              <a:prstGeom prst="rect">
                <a:avLst/>
              </a:prstGeom>
              <a:blipFill>
                <a:blip r:embed="rId6"/>
                <a:stretch>
                  <a:fillRect l="-2078" r="-1247"/>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43AADFED-417E-4542-B5EC-5945D12FD88F}"/>
              </a:ext>
            </a:extLst>
          </p:cNvPr>
          <p:cNvSpPr/>
          <p:nvPr/>
        </p:nvSpPr>
        <p:spPr>
          <a:xfrm>
            <a:off x="0" y="-190500"/>
            <a:ext cx="525865" cy="10820400"/>
          </a:xfrm>
          <a:prstGeom prst="rect">
            <a:avLst/>
          </a:prstGeom>
          <a:solidFill>
            <a:srgbClr val="E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randombar(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randombar(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randombar(vertical)">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randombar(vertical)">
                                      <p:cBhvr>
                                        <p:cTn id="2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2518A199-27C9-42E3-A8BB-847945860643}"/>
              </a:ext>
            </a:extLst>
          </p:cNvPr>
          <p:cNvPicPr>
            <a:picLocks noChangeAspect="1"/>
          </p:cNvPicPr>
          <p:nvPr/>
        </p:nvPicPr>
        <p:blipFill>
          <a:blip r:embed="rId2">
            <a:duotone>
              <a:schemeClr val="accent6">
                <a:shade val="45000"/>
                <a:satMod val="135000"/>
              </a:schemeClr>
              <a:prstClr val="white"/>
            </a:duotone>
          </a:blip>
          <a:srcRect l="8608" r="52299"/>
          <a:stretch>
            <a:fillRect/>
          </a:stretch>
        </p:blipFill>
        <p:spPr>
          <a:xfrm>
            <a:off x="13051030" y="-3573804"/>
            <a:ext cx="8992254" cy="2018457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763571" y="555387"/>
            <a:ext cx="2515259" cy="2852356"/>
          </a:xfrm>
          <a:prstGeom prst="rect">
            <a:avLst/>
          </a:prstGeom>
        </p:spPr>
      </p:pic>
      <p:pic>
        <p:nvPicPr>
          <p:cNvPr id="15" name="Picture 25">
            <a:extLst>
              <a:ext uri="{FF2B5EF4-FFF2-40B4-BE49-F238E27FC236}">
                <a16:creationId xmlns:a16="http://schemas.microsoft.com/office/drawing/2014/main" id="{9F7A8114-7BBD-4B37-AE4A-0FB23913FE87}"/>
              </a:ext>
            </a:extLst>
          </p:cNvPr>
          <p:cNvPicPr>
            <a:picLocks noChangeAspect="1"/>
          </p:cNvPicPr>
          <p:nvPr/>
        </p:nvPicPr>
        <p:blipFill>
          <a:blip r:embed="rId5"/>
          <a:srcRect/>
          <a:stretch>
            <a:fillRect/>
          </a:stretch>
        </p:blipFill>
        <p:spPr>
          <a:xfrm rot="1480446">
            <a:off x="85517" y="6856057"/>
            <a:ext cx="2859242" cy="4005944"/>
          </a:xfrm>
          <a:prstGeom prst="rect">
            <a:avLst/>
          </a:prstGeom>
        </p:spPr>
      </p:pic>
      <p:grpSp>
        <p:nvGrpSpPr>
          <p:cNvPr id="24" name="Group 9">
            <a:extLst>
              <a:ext uri="{FF2B5EF4-FFF2-40B4-BE49-F238E27FC236}">
                <a16:creationId xmlns:a16="http://schemas.microsoft.com/office/drawing/2014/main" id="{71E161FF-7375-4A86-8F93-01BF8EFCDCB6}"/>
              </a:ext>
            </a:extLst>
          </p:cNvPr>
          <p:cNvGrpSpPr/>
          <p:nvPr/>
        </p:nvGrpSpPr>
        <p:grpSpPr>
          <a:xfrm rot="-1184774">
            <a:off x="14504479" y="5706965"/>
            <a:ext cx="3465122" cy="3612695"/>
            <a:chOff x="0" y="0"/>
            <a:chExt cx="5141519" cy="7295290"/>
          </a:xfrm>
        </p:grpSpPr>
        <p:pic>
          <p:nvPicPr>
            <p:cNvPr id="25" name="Picture 10">
              <a:extLst>
                <a:ext uri="{FF2B5EF4-FFF2-40B4-BE49-F238E27FC236}">
                  <a16:creationId xmlns:a16="http://schemas.microsoft.com/office/drawing/2014/main" id="{476F6AC7-6323-440B-AA2E-2332E983CA2D}"/>
                </a:ext>
              </a:extLst>
            </p:cNvPr>
            <p:cNvPicPr>
              <a:picLocks noChangeAspect="1"/>
            </p:cNvPicPr>
            <p:nvPr/>
          </p:nvPicPr>
          <p:blipFill>
            <a:blip r:embed="rId6"/>
            <a:srcRect t="2732" b="2732"/>
            <a:stretch>
              <a:fillRect/>
            </a:stretch>
          </p:blipFill>
          <p:spPr>
            <a:xfrm>
              <a:off x="0" y="0"/>
              <a:ext cx="5141519" cy="7295290"/>
            </a:xfrm>
            <a:prstGeom prst="rect">
              <a:avLst/>
            </a:prstGeom>
          </p:spPr>
        </p:pic>
      </p:grpSp>
      <p:pic>
        <p:nvPicPr>
          <p:cNvPr id="26" name="Picture 13">
            <a:extLst>
              <a:ext uri="{FF2B5EF4-FFF2-40B4-BE49-F238E27FC236}">
                <a16:creationId xmlns:a16="http://schemas.microsoft.com/office/drawing/2014/main" id="{91F148F3-6F32-45C6-8468-0C0ADC192D81}"/>
              </a:ext>
            </a:extLst>
          </p:cNvPr>
          <p:cNvPicPr>
            <a:picLocks noChangeAspect="1"/>
          </p:cNvPicPr>
          <p:nvPr/>
        </p:nvPicPr>
        <p:blipFill>
          <a:blip r:embed="rId7"/>
          <a:srcRect/>
          <a:stretch>
            <a:fillRect/>
          </a:stretch>
        </p:blipFill>
        <p:spPr>
          <a:xfrm rot="-1184774">
            <a:off x="14755757" y="5671737"/>
            <a:ext cx="2063398" cy="513270"/>
          </a:xfrm>
          <a:prstGeom prst="rect">
            <a:avLst/>
          </a:prstGeom>
        </p:spPr>
      </p:pic>
      <p:grpSp>
        <p:nvGrpSpPr>
          <p:cNvPr id="18" name="Group 11">
            <a:extLst>
              <a:ext uri="{FF2B5EF4-FFF2-40B4-BE49-F238E27FC236}">
                <a16:creationId xmlns:a16="http://schemas.microsoft.com/office/drawing/2014/main" id="{E56EDC6C-8671-46ED-8344-FFAA1249BA34}"/>
              </a:ext>
            </a:extLst>
          </p:cNvPr>
          <p:cNvGrpSpPr/>
          <p:nvPr/>
        </p:nvGrpSpPr>
        <p:grpSpPr>
          <a:xfrm rot="508886">
            <a:off x="15089533" y="2384123"/>
            <a:ext cx="3255893" cy="3638807"/>
            <a:chOff x="0" y="0"/>
            <a:chExt cx="5141519" cy="7295290"/>
          </a:xfrm>
        </p:grpSpPr>
        <p:pic>
          <p:nvPicPr>
            <p:cNvPr id="19" name="Picture 12">
              <a:extLst>
                <a:ext uri="{FF2B5EF4-FFF2-40B4-BE49-F238E27FC236}">
                  <a16:creationId xmlns:a16="http://schemas.microsoft.com/office/drawing/2014/main" id="{4E0CF5E2-8849-4B87-822D-1E703F479E45}"/>
                </a:ext>
              </a:extLst>
            </p:cNvPr>
            <p:cNvPicPr>
              <a:picLocks noChangeAspect="1"/>
            </p:cNvPicPr>
            <p:nvPr/>
          </p:nvPicPr>
          <p:blipFill>
            <a:blip r:embed="rId8"/>
            <a:srcRect l="26478" r="26478"/>
            <a:stretch>
              <a:fillRect/>
            </a:stretch>
          </p:blipFill>
          <p:spPr>
            <a:xfrm>
              <a:off x="0" y="0"/>
              <a:ext cx="5141519" cy="7295290"/>
            </a:xfrm>
            <a:prstGeom prst="rect">
              <a:avLst/>
            </a:prstGeom>
          </p:spPr>
        </p:pic>
      </p:grpSp>
      <p:grpSp>
        <p:nvGrpSpPr>
          <p:cNvPr id="21" name="Group 17">
            <a:extLst>
              <a:ext uri="{FF2B5EF4-FFF2-40B4-BE49-F238E27FC236}">
                <a16:creationId xmlns:a16="http://schemas.microsoft.com/office/drawing/2014/main" id="{225815A9-7768-4C06-8641-487269FF40DC}"/>
              </a:ext>
            </a:extLst>
          </p:cNvPr>
          <p:cNvGrpSpPr/>
          <p:nvPr/>
        </p:nvGrpSpPr>
        <p:grpSpPr>
          <a:xfrm rot="-162992">
            <a:off x="15734911" y="2147124"/>
            <a:ext cx="2220567" cy="593479"/>
            <a:chOff x="0" y="0"/>
            <a:chExt cx="584841" cy="156307"/>
          </a:xfrm>
        </p:grpSpPr>
        <p:sp>
          <p:nvSpPr>
            <p:cNvPr id="22" name="Freeform 18">
              <a:extLst>
                <a:ext uri="{FF2B5EF4-FFF2-40B4-BE49-F238E27FC236}">
                  <a16:creationId xmlns:a16="http://schemas.microsoft.com/office/drawing/2014/main" id="{80C2CC66-E218-4D16-BFE7-DA694A1E1B0D}"/>
                </a:ext>
              </a:extLst>
            </p:cNvPr>
            <p:cNvSpPr/>
            <p:nvPr/>
          </p:nvSpPr>
          <p:spPr>
            <a:xfrm>
              <a:off x="0" y="0"/>
              <a:ext cx="584841" cy="156307"/>
            </a:xfrm>
            <a:custGeom>
              <a:avLst/>
              <a:gdLst/>
              <a:ahLst/>
              <a:cxnLst/>
              <a:rect l="l" t="t" r="r" b="b"/>
              <a:pathLst>
                <a:path w="584841" h="156307">
                  <a:moveTo>
                    <a:pt x="0" y="0"/>
                  </a:moveTo>
                  <a:lnTo>
                    <a:pt x="584841" y="0"/>
                  </a:lnTo>
                  <a:lnTo>
                    <a:pt x="584841" y="156307"/>
                  </a:lnTo>
                  <a:lnTo>
                    <a:pt x="0" y="156307"/>
                  </a:lnTo>
                  <a:close/>
                </a:path>
              </a:pathLst>
            </a:custGeom>
            <a:solidFill>
              <a:srgbClr val="F2F1EB"/>
            </a:solidFill>
            <a:ln w="19050">
              <a:solidFill>
                <a:srgbClr val="3B3B3B"/>
              </a:solidFill>
            </a:ln>
          </p:spPr>
        </p:sp>
        <p:sp>
          <p:nvSpPr>
            <p:cNvPr id="23" name="TextBox 19">
              <a:extLst>
                <a:ext uri="{FF2B5EF4-FFF2-40B4-BE49-F238E27FC236}">
                  <a16:creationId xmlns:a16="http://schemas.microsoft.com/office/drawing/2014/main" id="{003B28EC-E9FE-4F22-A7D6-56199E094B38}"/>
                </a:ext>
              </a:extLst>
            </p:cNvPr>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339"/>
                </a:lnSpc>
                <a:spcBef>
                  <a:spcPct val="0"/>
                </a:spcBef>
                <a:spcAft>
                  <a:spcPts val="0"/>
                </a:spcAft>
                <a:buClrTx/>
                <a:buSzTx/>
                <a:buFontTx/>
                <a:buNone/>
                <a:tabLst/>
                <a:defRPr/>
              </a:pPr>
              <a:r>
                <a:rPr kumimoji="0" lang="en-US" sz="1799" b="0" i="0" u="none" strike="noStrike" kern="1200" cap="none" spc="0" normalizeH="0" baseline="0" noProof="0">
                  <a:ln>
                    <a:noFill/>
                  </a:ln>
                  <a:solidFill>
                    <a:srgbClr val="3B3B3B"/>
                  </a:solidFill>
                  <a:effectLst/>
                  <a:uLnTx/>
                  <a:uFillTx/>
                  <a:latin typeface="Glacial Indifference Italics"/>
                  <a:ea typeface="+mn-ea"/>
                  <a:cs typeface="+mn-cs"/>
                </a:rPr>
                <a:t>next stop</a:t>
              </a:r>
            </a:p>
          </p:txBody>
        </p:sp>
      </p:grpSp>
      <p:sp>
        <p:nvSpPr>
          <p:cNvPr id="29" name="TextBox 28">
            <a:extLst>
              <a:ext uri="{FF2B5EF4-FFF2-40B4-BE49-F238E27FC236}">
                <a16:creationId xmlns:a16="http://schemas.microsoft.com/office/drawing/2014/main" id="{33553BFC-37F7-4A72-B947-6A52481057B8}"/>
              </a:ext>
            </a:extLst>
          </p:cNvPr>
          <p:cNvSpPr txBox="1"/>
          <p:nvPr/>
        </p:nvSpPr>
        <p:spPr>
          <a:xfrm>
            <a:off x="5973717" y="542687"/>
            <a:ext cx="5076571" cy="1015663"/>
          </a:xfrm>
          <a:prstGeom prst="rect">
            <a:avLst/>
          </a:prstGeom>
          <a:noFill/>
        </p:spPr>
        <p:txBody>
          <a:bodyPr wrap="square">
            <a:spAutoFit/>
          </a:bodyPr>
          <a:lstStyle/>
          <a:p>
            <a:r>
              <a:rPr kumimoji="0" lang="vi-VN" sz="60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VẬN DỤNG </a:t>
            </a:r>
            <a:endParaRPr lang="en-US" dirty="0">
              <a:solidFill>
                <a:schemeClr val="accent6">
                  <a:lumMod val="50000"/>
                </a:schemeClr>
              </a:solidFill>
            </a:endParaRPr>
          </a:p>
        </p:txBody>
      </p:sp>
      <p:sp>
        <p:nvSpPr>
          <p:cNvPr id="30" name="TextBox 29">
            <a:extLst>
              <a:ext uri="{FF2B5EF4-FFF2-40B4-BE49-F238E27FC236}">
                <a16:creationId xmlns:a16="http://schemas.microsoft.com/office/drawing/2014/main" id="{3324DAB4-0C21-4335-99C7-69456101C25D}"/>
              </a:ext>
            </a:extLst>
          </p:cNvPr>
          <p:cNvSpPr txBox="1"/>
          <p:nvPr/>
        </p:nvSpPr>
        <p:spPr>
          <a:xfrm>
            <a:off x="867697" y="1684440"/>
            <a:ext cx="11727964" cy="5083733"/>
          </a:xfrm>
          <a:prstGeom prst="roundRect">
            <a:avLst/>
          </a:prstGeom>
          <a:noFill/>
          <a:ln w="57150">
            <a:solidFill>
              <a:srgbClr val="E7C3AB"/>
            </a:solidFill>
            <a:prstDash val="lgDash"/>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1.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 vật là miếng bìa phẳng như hình 6.4. Hãy vận dụng quy tắc tổng hợp hai lực song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cùng chiều để xác định trọng tâm của vật. Nghiệm lại bằng phương án xác định trọng tâm của vật phẳng.</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286D8E7-49E5-4450-A451-3D63410B7F99}"/>
              </a:ext>
            </a:extLst>
          </p:cNvPr>
          <p:cNvGrpSpPr/>
          <p:nvPr/>
        </p:nvGrpSpPr>
        <p:grpSpPr>
          <a:xfrm>
            <a:off x="8167213" y="7764682"/>
            <a:ext cx="4765859" cy="456535"/>
            <a:chOff x="5781901" y="8226300"/>
            <a:chExt cx="3376829" cy="487510"/>
          </a:xfrm>
        </p:grpSpPr>
        <p:sp>
          <p:nvSpPr>
            <p:cNvPr id="2" name="Rectangle 1">
              <a:extLst>
                <a:ext uri="{FF2B5EF4-FFF2-40B4-BE49-F238E27FC236}">
                  <a16:creationId xmlns:a16="http://schemas.microsoft.com/office/drawing/2014/main" id="{267F25DD-BE5E-4EA9-A5CC-D594F7D12BFA}"/>
                </a:ext>
              </a:extLst>
            </p:cNvPr>
            <p:cNvSpPr/>
            <p:nvPr/>
          </p:nvSpPr>
          <p:spPr>
            <a:xfrm rot="2786571">
              <a:off x="6581253" y="7426948"/>
              <a:ext cx="487510" cy="2086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3C4C89C-9D9F-4E07-BC45-E890B89C4140}"/>
                </a:ext>
              </a:extLst>
            </p:cNvPr>
            <p:cNvSpPr/>
            <p:nvPr/>
          </p:nvSpPr>
          <p:spPr>
            <a:xfrm rot="18813429" flipV="1">
              <a:off x="7884121" y="7418069"/>
              <a:ext cx="463005" cy="2086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A87DAE3E-DAAD-4EB8-A7E9-F6A2EEEB64F6}"/>
              </a:ext>
            </a:extLst>
          </p:cNvPr>
          <p:cNvSpPr txBox="1"/>
          <p:nvPr/>
        </p:nvSpPr>
        <p:spPr>
          <a:xfrm>
            <a:off x="8593599" y="9301368"/>
            <a:ext cx="4270492" cy="707886"/>
          </a:xfrm>
          <a:prstGeom prst="rect">
            <a:avLst/>
          </a:prstGeom>
          <a:noFill/>
        </p:spPr>
        <p:txBody>
          <a:bodyPr wrap="square">
            <a:spAutoFit/>
          </a:bodyPr>
          <a:lstStyle/>
          <a:p>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miếng bìa phẳng </a:t>
            </a:r>
            <a:endParaRPr lang="en-US" dirty="0"/>
          </a:p>
        </p:txBody>
      </p:sp>
    </p:spTree>
    <p:extLst>
      <p:ext uri="{BB962C8B-B14F-4D97-AF65-F5344CB8AC3E}">
        <p14:creationId xmlns:p14="http://schemas.microsoft.com/office/powerpoint/2010/main" val="603187986"/>
      </p:ext>
    </p:extLst>
  </p:cSld>
  <p:clrMapOvr>
    <a:masterClrMapping/>
  </p:clrMapOvr>
  <p:transition spd="med">
    <p:rand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234" y="8443523"/>
            <a:ext cx="2592788" cy="279067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3049974"/>
            <a:ext cx="5123448" cy="5316786"/>
          </a:xfrm>
          <a:prstGeom prst="rect">
            <a:avLst/>
          </a:prstGeom>
        </p:spPr>
      </p:pic>
      <p:sp>
        <p:nvSpPr>
          <p:cNvPr id="13" name="TextBox 12">
            <a:extLst>
              <a:ext uri="{FF2B5EF4-FFF2-40B4-BE49-F238E27FC236}">
                <a16:creationId xmlns:a16="http://schemas.microsoft.com/office/drawing/2014/main" id="{5EF22008-6264-4E8F-83F1-326126852DD8}"/>
              </a:ext>
            </a:extLst>
          </p:cNvPr>
          <p:cNvSpPr txBox="1"/>
          <p:nvPr/>
        </p:nvSpPr>
        <p:spPr>
          <a:xfrm>
            <a:off x="7772400" y="624840"/>
            <a:ext cx="5076571" cy="1015663"/>
          </a:xfrm>
          <a:prstGeom prst="rect">
            <a:avLst/>
          </a:prstGeom>
          <a:noFill/>
        </p:spPr>
        <p:txBody>
          <a:bodyPr wrap="square">
            <a:spAutoFit/>
          </a:bodyPr>
          <a:lstStyle/>
          <a:p>
            <a:r>
              <a:rPr kumimoji="0" lang="vi-VN" sz="60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VẬN DỤNG </a:t>
            </a:r>
            <a:endParaRPr lang="en-US" dirty="0">
              <a:solidFill>
                <a:schemeClr val="accent6">
                  <a:lumMod val="50000"/>
                </a:schemeClr>
              </a:solidFill>
            </a:endParaRPr>
          </a:p>
        </p:txBody>
      </p:sp>
      <p:sp>
        <p:nvSpPr>
          <p:cNvPr id="15" name="TextBox 14">
            <a:extLst>
              <a:ext uri="{FF2B5EF4-FFF2-40B4-BE49-F238E27FC236}">
                <a16:creationId xmlns:a16="http://schemas.microsoft.com/office/drawing/2014/main" id="{3E8E06F6-5E84-4013-9BF0-313187B52B48}"/>
              </a:ext>
            </a:extLst>
          </p:cNvPr>
          <p:cNvSpPr txBox="1"/>
          <p:nvPr/>
        </p:nvSpPr>
        <p:spPr>
          <a:xfrm>
            <a:off x="762000" y="1385663"/>
            <a:ext cx="16154400" cy="3840860"/>
          </a:xfrm>
          <a:prstGeom prst="rect">
            <a:avLst/>
          </a:prstGeom>
          <a:noFill/>
        </p:spPr>
        <p:txBody>
          <a:bodyPr wrap="square">
            <a:spAutoFit/>
          </a:bodyPr>
          <a:lstStyle/>
          <a:p>
            <a:pPr algn="just">
              <a:lnSpc>
                <a:spcPct val="150000"/>
              </a:lnSpc>
              <a:spcBef>
                <a:spcPts val="300"/>
              </a:spcBef>
              <a:spcAft>
                <a:spcPts val="300"/>
              </a:spcAft>
            </a:pPr>
            <a:r>
              <a:rPr lang="vi-VN" sz="4400" b="1"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Trả lời: </a:t>
            </a:r>
          </a:p>
          <a:p>
            <a:pPr algn="just">
              <a:lnSpc>
                <a:spcPct val="15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Chia miếng bìa phẳng thành 2 phần như hình dưới. Dễ dàng xác định được trọng tâm G</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G</a:t>
            </a:r>
            <a:r>
              <a:rPr lang="en-US" sz="40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cho mỗi phần (chính là đường chéo của hình chữ nhật).</a:t>
            </a:r>
            <a:endPar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descr="Cho vật là miếng bìa phẳng như hình 6.4. Hãy vận dụng quy tắc tổng hợp hai lực song song">
            <a:extLst>
              <a:ext uri="{FF2B5EF4-FFF2-40B4-BE49-F238E27FC236}">
                <a16:creationId xmlns:a16="http://schemas.microsoft.com/office/drawing/2014/main" id="{D211980F-101C-4BA3-AD31-798C88B906E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6700" y="4976587"/>
            <a:ext cx="2592787" cy="4685573"/>
          </a:xfrm>
          <a:prstGeom prst="rect">
            <a:avLst/>
          </a:prstGeom>
          <a:noFill/>
          <a:ln>
            <a:noFill/>
          </a:ln>
        </p:spPr>
      </p:pic>
    </p:spTree>
  </p:cSld>
  <p:clrMapOvr>
    <a:masterClrMapping/>
  </p:clrMapOvr>
  <p:transition spd="med">
    <p:rand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954213"/>
            <a:ext cx="2592788" cy="2790672"/>
          </a:xfrm>
          <a:prstGeom prst="rect">
            <a:avLst/>
          </a:prstGeom>
        </p:spPr>
      </p:pic>
      <p:sp>
        <p:nvSpPr>
          <p:cNvPr id="13" name="TextBox 12">
            <a:extLst>
              <a:ext uri="{FF2B5EF4-FFF2-40B4-BE49-F238E27FC236}">
                <a16:creationId xmlns:a16="http://schemas.microsoft.com/office/drawing/2014/main" id="{5EF22008-6264-4E8F-83F1-326126852DD8}"/>
              </a:ext>
            </a:extLst>
          </p:cNvPr>
          <p:cNvSpPr txBox="1"/>
          <p:nvPr/>
        </p:nvSpPr>
        <p:spPr>
          <a:xfrm>
            <a:off x="7772400" y="624840"/>
            <a:ext cx="507657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VẬN DỤNG </a:t>
            </a:r>
            <a:endParaRPr kumimoji="0" lang="en-US" sz="1800" b="0" i="0" u="none" strike="noStrike" kern="1200" cap="none" spc="0" normalizeH="0" baseline="0" noProof="0" dirty="0">
              <a:ln>
                <a:noFill/>
              </a:ln>
              <a:solidFill>
                <a:srgbClr val="F79646">
                  <a:lumMod val="50000"/>
                </a:srgbClr>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3E8E06F6-5E84-4013-9BF0-313187B52B48}"/>
                  </a:ext>
                </a:extLst>
              </p:cNvPr>
              <p:cNvSpPr txBox="1"/>
              <p:nvPr/>
            </p:nvSpPr>
            <p:spPr>
              <a:xfrm>
                <a:off x="762000" y="1385663"/>
                <a:ext cx="11506200" cy="6947095"/>
              </a:xfrm>
              <a:prstGeom prst="rect">
                <a:avLst/>
              </a:prstGeom>
              <a:noFill/>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Trả lời: </a:t>
                </a:r>
              </a:p>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Phần lớn chịu tác dụng của trọng lực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𝑃</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phần nhỏ chịu tác dụng của trọng lực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𝑃</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như hình vẽ, hợp lực của hai lực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𝑃</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𝑃</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là trọng lực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𝑃</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của vật phẳng, điểm đặt tại trọng tâm G như hình vẽ được xác định bằng quy tắc tổng hợp hai lực song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cùng chiều.</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TextBox 14">
                <a:extLst>
                  <a:ext uri="{FF2B5EF4-FFF2-40B4-BE49-F238E27FC236}">
                    <a16:creationId xmlns:a16="http://schemas.microsoft.com/office/drawing/2014/main" id="{3E8E06F6-5E84-4013-9BF0-313187B52B48}"/>
                  </a:ext>
                </a:extLst>
              </p:cNvPr>
              <p:cNvSpPr txBox="1">
                <a:spLocks noRot="1" noChangeAspect="1" noMove="1" noResize="1" noEditPoints="1" noAdjustHandles="1" noChangeArrowheads="1" noChangeShapeType="1" noTextEdit="1"/>
              </p:cNvSpPr>
              <p:nvPr/>
            </p:nvSpPr>
            <p:spPr>
              <a:xfrm>
                <a:off x="762000" y="1385663"/>
                <a:ext cx="11506200" cy="6947095"/>
              </a:xfrm>
              <a:prstGeom prst="rect">
                <a:avLst/>
              </a:prstGeom>
              <a:blipFill>
                <a:blip r:embed="rId4"/>
                <a:stretch>
                  <a:fillRect l="-2119" r="-1059" b="-2807"/>
                </a:stretch>
              </a:blipFill>
            </p:spPr>
            <p:txBody>
              <a:bodyPr/>
              <a:lstStyle/>
              <a:p>
                <a:r>
                  <a:rPr lang="en-US">
                    <a:noFill/>
                  </a:rPr>
                  <a:t> </a:t>
                </a:r>
              </a:p>
            </p:txBody>
          </p:sp>
        </mc:Fallback>
      </mc:AlternateContent>
      <p:pic>
        <p:nvPicPr>
          <p:cNvPr id="7" name="Picture 6" descr="Cho vật là miếng bìa phẳng như hình 6.4. Hãy vận dụng quy tắc tổng hợp hai lực song song">
            <a:extLst>
              <a:ext uri="{FF2B5EF4-FFF2-40B4-BE49-F238E27FC236}">
                <a16:creationId xmlns:a16="http://schemas.microsoft.com/office/drawing/2014/main" id="{D094AE71-E95C-45BF-A037-1B9A68555B6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2566116" y="3611657"/>
            <a:ext cx="5066733" cy="3063685"/>
          </a:xfrm>
          <a:prstGeom prst="rect">
            <a:avLst/>
          </a:prstGeom>
          <a:noFill/>
          <a:ln>
            <a:noFill/>
          </a:ln>
        </p:spPr>
      </p:pic>
      <p:sp>
        <p:nvSpPr>
          <p:cNvPr id="11" name="TextBox 10">
            <a:extLst>
              <a:ext uri="{FF2B5EF4-FFF2-40B4-BE49-F238E27FC236}">
                <a16:creationId xmlns:a16="http://schemas.microsoft.com/office/drawing/2014/main" id="{684C0D43-4C7B-4627-BCE8-FA1E4B19D664}"/>
              </a:ext>
            </a:extLst>
          </p:cNvPr>
          <p:cNvSpPr txBox="1"/>
          <p:nvPr/>
        </p:nvSpPr>
        <p:spPr>
          <a:xfrm>
            <a:off x="762000" y="8450540"/>
            <a:ext cx="15552589" cy="901593"/>
          </a:xfrm>
          <a:prstGeom prst="rect">
            <a:avLst/>
          </a:prstGeom>
          <a:noFill/>
        </p:spPr>
        <p:txBody>
          <a:bodyPr wrap="square">
            <a:spAutoFit/>
          </a:bodyPr>
          <a:lstStyle/>
          <a:p>
            <a:pPr marL="0" marR="90170" lvl="0" indent="0" algn="l"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Kiểm tra lại bằng phương án xác định trọng tâm của vật phẳng.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3492A57A-0599-4943-AC70-3358D5A5E0B6}"/>
              </a:ext>
            </a:extLst>
          </p:cNvPr>
          <p:cNvPicPr>
            <a:picLocks noChangeAspect="1"/>
          </p:cNvPicPr>
          <p:nvPr/>
        </p:nvPicPr>
        <p:blipFill>
          <a:blip r:embed="rId7"/>
          <a:srcRect/>
          <a:stretch>
            <a:fillRect/>
          </a:stretch>
        </p:blipFill>
        <p:spPr>
          <a:xfrm>
            <a:off x="15330446" y="7036828"/>
            <a:ext cx="1968286" cy="1830506"/>
          </a:xfrm>
          <a:prstGeom prst="rect">
            <a:avLst/>
          </a:prstGeom>
        </p:spPr>
      </p:pic>
      <p:sp>
        <p:nvSpPr>
          <p:cNvPr id="14" name="Rectangle 13">
            <a:extLst>
              <a:ext uri="{FF2B5EF4-FFF2-40B4-BE49-F238E27FC236}">
                <a16:creationId xmlns:a16="http://schemas.microsoft.com/office/drawing/2014/main" id="{434851E7-6743-41C0-B82D-C49A58AA9048}"/>
              </a:ext>
            </a:extLst>
          </p:cNvPr>
          <p:cNvSpPr/>
          <p:nvPr/>
        </p:nvSpPr>
        <p:spPr>
          <a:xfrm>
            <a:off x="0" y="-190500"/>
            <a:ext cx="525865" cy="10820400"/>
          </a:xfrm>
          <a:prstGeom prst="rect">
            <a:avLst/>
          </a:prstGeom>
          <a:solidFill>
            <a:srgbClr val="E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6969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7945263"/>
            <a:ext cx="3731640" cy="314814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4366426" y="-939943"/>
            <a:ext cx="6183218" cy="62285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0406" y="7832122"/>
            <a:ext cx="2515259" cy="285235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01045" y="-1512223"/>
            <a:ext cx="3356990" cy="3259332"/>
          </a:xfrm>
          <a:prstGeom prst="rect">
            <a:avLst/>
          </a:prstGeom>
        </p:spPr>
      </p:pic>
      <p:sp>
        <p:nvSpPr>
          <p:cNvPr id="12" name="TextBox 11">
            <a:extLst>
              <a:ext uri="{FF2B5EF4-FFF2-40B4-BE49-F238E27FC236}">
                <a16:creationId xmlns:a16="http://schemas.microsoft.com/office/drawing/2014/main" id="{EAE0EC73-3EFE-4C56-BD06-C32946F9A5B4}"/>
              </a:ext>
            </a:extLst>
          </p:cNvPr>
          <p:cNvSpPr txBox="1"/>
          <p:nvPr/>
        </p:nvSpPr>
        <p:spPr>
          <a:xfrm>
            <a:off x="1066800" y="440854"/>
            <a:ext cx="16655910" cy="1306255"/>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800"/>
              </a:spcAft>
              <a:buClrTx/>
              <a:buSzTx/>
              <a:buFontTx/>
              <a:buNone/>
              <a:tabLst/>
              <a:defRPr/>
            </a:pPr>
            <a:r>
              <a:rPr kumimoji="0" lang="en-US" sz="60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I. </a:t>
            </a:r>
            <a:r>
              <a:rPr kumimoji="0" lang="vi-VN" sz="60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TỔNG HỢP LỰC SONG SONG </a:t>
            </a:r>
            <a:endParaRPr kumimoji="0" lang="en-US" sz="6000" b="0" i="0" u="none" strike="noStrike" kern="1200" cap="none" spc="0" normalizeH="0" baseline="0" noProof="0" dirty="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B941012-E2C9-424F-B70C-AD07F41BB82A}"/>
              </a:ext>
            </a:extLst>
          </p:cNvPr>
          <p:cNvGrpSpPr/>
          <p:nvPr/>
        </p:nvGrpSpPr>
        <p:grpSpPr>
          <a:xfrm>
            <a:off x="12813150" y="2724520"/>
            <a:ext cx="3997528" cy="4929943"/>
            <a:chOff x="12385472" y="2575757"/>
            <a:chExt cx="4636707" cy="5385433"/>
          </a:xfrm>
        </p:grpSpPr>
        <p:pic>
          <p:nvPicPr>
            <p:cNvPr id="13" name="Picture 12" descr="Ngắm những gánh hàng rong gây thương nhớ một thời Sài Gòn - Tin Việt Nam">
              <a:extLst>
                <a:ext uri="{FF2B5EF4-FFF2-40B4-BE49-F238E27FC236}">
                  <a16:creationId xmlns:a16="http://schemas.microsoft.com/office/drawing/2014/main" id="{56765C0A-E61E-437E-9142-3AF5705E7E4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21129374">
              <a:off x="12476556" y="2758439"/>
              <a:ext cx="4221890" cy="4186784"/>
            </a:xfrm>
            <a:prstGeom prst="rect">
              <a:avLst/>
            </a:prstGeom>
            <a:noFill/>
            <a:ln>
              <a:noFill/>
            </a:ln>
          </p:spPr>
        </p:pic>
        <p:grpSp>
          <p:nvGrpSpPr>
            <p:cNvPr id="14" name="Group 4">
              <a:extLst>
                <a:ext uri="{FF2B5EF4-FFF2-40B4-BE49-F238E27FC236}">
                  <a16:creationId xmlns:a16="http://schemas.microsoft.com/office/drawing/2014/main" id="{BC843D81-66B5-4F88-B94F-EAAACC75D507}"/>
                </a:ext>
              </a:extLst>
            </p:cNvPr>
            <p:cNvGrpSpPr>
              <a:grpSpLocks noChangeAspect="1"/>
            </p:cNvGrpSpPr>
            <p:nvPr/>
          </p:nvGrpSpPr>
          <p:grpSpPr>
            <a:xfrm rot="-505984">
              <a:off x="12385472" y="2575757"/>
              <a:ext cx="4636707" cy="5385433"/>
              <a:chOff x="0" y="0"/>
              <a:chExt cx="5466080" cy="6348730"/>
            </a:xfrm>
          </p:grpSpPr>
          <p:sp>
            <p:nvSpPr>
              <p:cNvPr id="15" name="Freeform 5">
                <a:extLst>
                  <a:ext uri="{FF2B5EF4-FFF2-40B4-BE49-F238E27FC236}">
                    <a16:creationId xmlns:a16="http://schemas.microsoft.com/office/drawing/2014/main" id="{A48315E5-8D9C-4F13-A5F6-1F6E133F4CBA}"/>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16" name="Freeform 7">
                <a:extLst>
                  <a:ext uri="{FF2B5EF4-FFF2-40B4-BE49-F238E27FC236}">
                    <a16:creationId xmlns:a16="http://schemas.microsoft.com/office/drawing/2014/main" id="{605D851E-6CAA-4F1E-A18A-5583E11493D9}"/>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17" name="Freeform 8">
                <a:extLst>
                  <a:ext uri="{FF2B5EF4-FFF2-40B4-BE49-F238E27FC236}">
                    <a16:creationId xmlns:a16="http://schemas.microsoft.com/office/drawing/2014/main" id="{1B16C705-3880-4C98-9570-2D16110C41C0}"/>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grpSp>
      <p:sp>
        <p:nvSpPr>
          <p:cNvPr id="20" name="TextBox 19">
            <a:extLst>
              <a:ext uri="{FF2B5EF4-FFF2-40B4-BE49-F238E27FC236}">
                <a16:creationId xmlns:a16="http://schemas.microsoft.com/office/drawing/2014/main" id="{2E678470-415B-4831-BA57-E85FA8031469}"/>
              </a:ext>
            </a:extLst>
          </p:cNvPr>
          <p:cNvSpPr txBox="1"/>
          <p:nvPr/>
        </p:nvSpPr>
        <p:spPr>
          <a:xfrm>
            <a:off x="2826238" y="4016825"/>
            <a:ext cx="8874358" cy="3040620"/>
          </a:xfrm>
          <a:prstGeom prst="roundRect">
            <a:avLst/>
          </a:prstGeom>
          <a:noFill/>
          <a:ln w="57150">
            <a:solidFill>
              <a:srgbClr val="C00000"/>
            </a:solidFill>
            <a:prstDash val="lgDash"/>
          </a:ln>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Người gánh hàng rong phải đặt quang gánh ở đâu để nó quang gánh được cân bằng? </a:t>
            </a:r>
          </a:p>
        </p:txBody>
      </p:sp>
      <p:pic>
        <p:nvPicPr>
          <p:cNvPr id="21" name="Picture 8">
            <a:extLst>
              <a:ext uri="{FF2B5EF4-FFF2-40B4-BE49-F238E27FC236}">
                <a16:creationId xmlns:a16="http://schemas.microsoft.com/office/drawing/2014/main" id="{C6EC41B7-1814-4822-965B-DC2C5D064A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712012">
            <a:off x="186367" y="2089700"/>
            <a:ext cx="3343986" cy="2671009"/>
          </a:xfrm>
          <a:prstGeom prst="rect">
            <a:avLst/>
          </a:prstGeom>
        </p:spPr>
      </p:pic>
      <p:pic>
        <p:nvPicPr>
          <p:cNvPr id="19" name="Picture 18">
            <a:extLst>
              <a:ext uri="{FF2B5EF4-FFF2-40B4-BE49-F238E27FC236}">
                <a16:creationId xmlns:a16="http://schemas.microsoft.com/office/drawing/2014/main" id="{19B1C454-48E3-4114-83BD-1FE758F00CC6}"/>
              </a:ext>
            </a:extLst>
          </p:cNvPr>
          <p:cNvPicPr>
            <a:picLocks noChangeAspect="1"/>
          </p:cNvPicPr>
          <p:nvPr/>
        </p:nvPicPr>
        <p:blipFill>
          <a:blip r:embed="rId13">
            <a:clrChange>
              <a:clrFrom>
                <a:srgbClr val="000000">
                  <a:alpha val="0"/>
                </a:srgbClr>
              </a:clrFrom>
              <a:clrTo>
                <a:srgbClr val="000000">
                  <a:alpha val="0"/>
                </a:srgbClr>
              </a:clrTo>
            </a:clrChange>
            <a:duotone>
              <a:prstClr val="black"/>
              <a:schemeClr val="accent2">
                <a:lumMod val="75000"/>
                <a:tint val="45000"/>
                <a:satMod val="400000"/>
              </a:schemeClr>
            </a:duotone>
          </a:blip>
          <a:srcRect/>
          <a:stretch>
            <a:fillRect/>
          </a:stretch>
        </p:blipFill>
        <p:spPr>
          <a:xfrm flipV="1">
            <a:off x="3241877" y="6888494"/>
            <a:ext cx="2132021" cy="2057400"/>
          </a:xfrm>
          <a:prstGeom prst="rect">
            <a:avLst/>
          </a:prstGeom>
        </p:spPr>
      </p:pic>
      <p:sp>
        <p:nvSpPr>
          <p:cNvPr id="22" name="TextBox 21">
            <a:extLst>
              <a:ext uri="{FF2B5EF4-FFF2-40B4-BE49-F238E27FC236}">
                <a16:creationId xmlns:a16="http://schemas.microsoft.com/office/drawing/2014/main" id="{D13E3B6F-2503-4078-927F-3A3AE9594F35}"/>
              </a:ext>
            </a:extLst>
          </p:cNvPr>
          <p:cNvSpPr txBox="1"/>
          <p:nvPr/>
        </p:nvSpPr>
        <p:spPr>
          <a:xfrm>
            <a:off x="5373898" y="8476698"/>
            <a:ext cx="11038229" cy="769441"/>
          </a:xfrm>
          <a:prstGeom prst="rect">
            <a:avLst/>
          </a:prstGeom>
          <a:noFill/>
        </p:spPr>
        <p:txBody>
          <a:bodyPr wrap="square">
            <a:spAutoFit/>
          </a:bodyPr>
          <a:lstStyle/>
          <a:p>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Trả lời: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Cần đặt ở chính giữa quang gánh </a:t>
            </a:r>
            <a:endParaRPr lang="en-US" dirty="0"/>
          </a:p>
        </p:txBody>
      </p:sp>
    </p:spTree>
    <p:extLst>
      <p:ext uri="{BB962C8B-B14F-4D97-AF65-F5344CB8AC3E}">
        <p14:creationId xmlns:p14="http://schemas.microsoft.com/office/powerpoint/2010/main" val="41576791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2"/>
                                          </p:stCondLst>
                                        </p:cTn>
                                        <p:tgtEl>
                                          <p:spTgt spid="21"/>
                                        </p:tgtEl>
                                      </p:cBhvr>
                                      <p:to x="100000" y="60000"/>
                                    </p:animScale>
                                    <p:animScale>
                                      <p:cBhvr>
                                        <p:cTn id="30" dur="41"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1" decel="50000">
                                          <p:stCondLst>
                                            <p:cond delay="335"/>
                                          </p:stCondLst>
                                        </p:cTn>
                                        <p:tgtEl>
                                          <p:spTgt spid="21"/>
                                        </p:tgtEl>
                                      </p:cBhvr>
                                      <p:to x="100000" y="100000"/>
                                    </p:animScale>
                                    <p:animScale>
                                      <p:cBhvr>
                                        <p:cTn id="33" dur="7">
                                          <p:stCondLst>
                                            <p:cond delay="410"/>
                                          </p:stCondLst>
                                        </p:cTn>
                                        <p:tgtEl>
                                          <p:spTgt spid="21"/>
                                        </p:tgtEl>
                                      </p:cBhvr>
                                      <p:to x="100000" y="90000"/>
                                    </p:animScale>
                                    <p:animScale>
                                      <p:cBhvr>
                                        <p:cTn id="34" dur="41"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1" decel="50000">
                                          <p:stCondLst>
                                            <p:cond delay="459"/>
                                          </p:stCondLst>
                                        </p:cTn>
                                        <p:tgtEl>
                                          <p:spTgt spid="2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heel(1)">
                                      <p:cBhvr>
                                        <p:cTn id="41" dur="75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7620000" y="-1485900"/>
            <a:ext cx="11055540" cy="12909866"/>
          </a:xfrm>
          <a:prstGeom prst="rect">
            <a:avLst/>
          </a:prstGeom>
        </p:spPr>
      </p:pic>
      <p:sp>
        <p:nvSpPr>
          <p:cNvPr id="43" name="TextBox 42">
            <a:extLst>
              <a:ext uri="{FF2B5EF4-FFF2-40B4-BE49-F238E27FC236}">
                <a16:creationId xmlns:a16="http://schemas.microsoft.com/office/drawing/2014/main" id="{C6D9F774-421F-4BF4-B9E6-ECB7A5DA0173}"/>
              </a:ext>
            </a:extLst>
          </p:cNvPr>
          <p:cNvSpPr txBox="1"/>
          <p:nvPr/>
        </p:nvSpPr>
        <p:spPr>
          <a:xfrm>
            <a:off x="1371600" y="1866900"/>
            <a:ext cx="10439400" cy="2748253"/>
          </a:xfrm>
          <a:prstGeom prst="rect">
            <a:avLst/>
          </a:prstGeom>
          <a:noFill/>
        </p:spPr>
        <p:txBody>
          <a:bodyPr wrap="square">
            <a:spAutoFit/>
          </a:bodyPr>
          <a:lstStyle/>
          <a:p>
            <a:pPr algn="just">
              <a:lnSpc>
                <a:spcPct val="150000"/>
              </a:lnSpc>
              <a:spcBef>
                <a:spcPts val="300"/>
              </a:spcBef>
              <a:spcAft>
                <a:spcPts val="300"/>
              </a:spcAft>
            </a:pPr>
            <a:r>
              <a:rPr lang="vi-VN"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 tả xu hướng chuyển động của vật như trong hình 6.12 nhưng với hai lực F1 và F2 không cùng độ lớn.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998B8B4-EA99-403D-98A9-857F1BE0B4BB}"/>
              </a:ext>
            </a:extLst>
          </p:cNvPr>
          <p:cNvSpPr txBox="1"/>
          <p:nvPr/>
        </p:nvSpPr>
        <p:spPr>
          <a:xfrm>
            <a:off x="7772400" y="624840"/>
            <a:ext cx="507657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VẬN DỤNG </a:t>
            </a:r>
            <a:endParaRPr kumimoji="0" lang="en-US" sz="1800" b="0" i="0" u="none" strike="noStrike" kern="1200" cap="none" spc="0" normalizeH="0" baseline="0" noProof="0" dirty="0">
              <a:ln>
                <a:noFill/>
              </a:ln>
              <a:solidFill>
                <a:srgbClr val="F79646">
                  <a:lumMod val="50000"/>
                </a:srgbClr>
              </a:solidFill>
              <a:effectLst/>
              <a:uLnTx/>
              <a:uFillTx/>
              <a:latin typeface="Calibri"/>
              <a:ea typeface="+mn-ea"/>
              <a:cs typeface="+mn-cs"/>
            </a:endParaRPr>
          </a:p>
        </p:txBody>
      </p:sp>
      <p:pic>
        <p:nvPicPr>
          <p:cNvPr id="45" name="Picture 44">
            <a:extLst>
              <a:ext uri="{FF2B5EF4-FFF2-40B4-BE49-F238E27FC236}">
                <a16:creationId xmlns:a16="http://schemas.microsoft.com/office/drawing/2014/main" id="{DB7EF6F7-AFF2-4315-8568-79EE26C80A41}"/>
              </a:ext>
            </a:extLst>
          </p:cNvPr>
          <p:cNvPicPr>
            <a:picLocks noChangeAspect="1"/>
          </p:cNvPicPr>
          <p:nvPr/>
        </p:nvPicPr>
        <p:blipFill>
          <a:blip r:embed="rId4">
            <a:clrChange>
              <a:clrFrom>
                <a:srgbClr val="F9F3F8"/>
              </a:clrFrom>
              <a:clrTo>
                <a:srgbClr val="F9F3F8">
                  <a:alpha val="0"/>
                </a:srgbClr>
              </a:clrTo>
            </a:clrChange>
          </a:blip>
          <a:stretch>
            <a:fillRect/>
          </a:stretch>
        </p:blipFill>
        <p:spPr>
          <a:xfrm>
            <a:off x="12573000" y="1828727"/>
            <a:ext cx="5013113" cy="3368185"/>
          </a:xfrm>
          <a:prstGeom prst="rect">
            <a:avLst/>
          </a:prstGeom>
        </p:spPr>
      </p:pic>
      <p:sp>
        <p:nvSpPr>
          <p:cNvPr id="46" name="TextBox 45">
            <a:extLst>
              <a:ext uri="{FF2B5EF4-FFF2-40B4-BE49-F238E27FC236}">
                <a16:creationId xmlns:a16="http://schemas.microsoft.com/office/drawing/2014/main" id="{703CDB93-52AC-47EB-9074-39CE13A8398D}"/>
              </a:ext>
            </a:extLst>
          </p:cNvPr>
          <p:cNvSpPr txBox="1"/>
          <p:nvPr/>
        </p:nvSpPr>
        <p:spPr>
          <a:xfrm>
            <a:off x="1143001" y="4841550"/>
            <a:ext cx="16154400" cy="2917530"/>
          </a:xfrm>
          <a:prstGeom prst="rect">
            <a:avLst/>
          </a:prstGeom>
          <a:noFill/>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Trả lời: </a:t>
            </a:r>
          </a:p>
          <a:p>
            <a:pPr marR="90170" lvl="0" algn="just">
              <a:lnSpc>
                <a:spcPct val="150000"/>
              </a:lnSpc>
              <a:spcBef>
                <a:spcPts val="300"/>
              </a:spcBef>
              <a:spcAft>
                <a:spcPts val="300"/>
              </a:spcAft>
            </a:pPr>
            <a:r>
              <a:rPr lang="vi-VN" sz="4000" dirty="0">
                <a:solidFill>
                  <a:srgbClr val="000000"/>
                </a:solidFill>
                <a:ea typeface="Times New Roman" panose="02020603050405020304" pitchFamily="18" charset="0"/>
                <a:cs typeface="Arial" panose="020B0604020202020204" pitchFamily="34" charset="0"/>
              </a:rPr>
              <a:t>Hai lực ngược chiều nhưng có tác dụng làm quay cùng chiều nên làm vật quay quang O ngược chiều kim đồng hồ</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7" name="Picture 22">
            <a:extLst>
              <a:ext uri="{FF2B5EF4-FFF2-40B4-BE49-F238E27FC236}">
                <a16:creationId xmlns:a16="http://schemas.microsoft.com/office/drawing/2014/main" id="{C9D16840-B2F3-4D1A-8E6E-BEE1AA28915A}"/>
              </a:ext>
            </a:extLst>
          </p:cNvPr>
          <p:cNvPicPr>
            <a:picLocks noChangeAspect="1"/>
          </p:cNvPicPr>
          <p:nvPr/>
        </p:nvPicPr>
        <p:blipFill>
          <a:blip r:embed="rId5"/>
          <a:srcRect/>
          <a:stretch>
            <a:fillRect/>
          </a:stretch>
        </p:blipFill>
        <p:spPr>
          <a:xfrm>
            <a:off x="15206100" y="7537071"/>
            <a:ext cx="1961759" cy="2551882"/>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barn(inVertical)">
                                      <p:cBhvr>
                                        <p:cTn id="7" dur="500"/>
                                        <p:tgtEl>
                                          <p:spTgt spid="4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6">
                                            <p:txEl>
                                              <p:pRg st="1" end="1"/>
                                            </p:txEl>
                                          </p:spTgt>
                                        </p:tgtEl>
                                        <p:attrNameLst>
                                          <p:attrName>style.visibility</p:attrName>
                                        </p:attrNameLst>
                                      </p:cBhvr>
                                      <p:to>
                                        <p:strVal val="visible"/>
                                      </p:to>
                                    </p:set>
                                    <p:animEffect transition="in" filter="barn(inVertical)">
                                      <p:cBhvr>
                                        <p:cTn id="10" dur="500"/>
                                        <p:tgtEl>
                                          <p:spTgt spid="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61459">
            <a:off x="15280420" y="-999314"/>
            <a:ext cx="3869682" cy="393405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100" y="800100"/>
            <a:ext cx="1598529" cy="1505524"/>
          </a:xfrm>
          <a:prstGeom prst="rect">
            <a:avLst/>
          </a:prstGeom>
        </p:spPr>
      </p:pic>
      <p:pic>
        <p:nvPicPr>
          <p:cNvPr id="9" name="Picture 11">
            <a:extLst>
              <a:ext uri="{FF2B5EF4-FFF2-40B4-BE49-F238E27FC236}">
                <a16:creationId xmlns:a16="http://schemas.microsoft.com/office/drawing/2014/main" id="{7721740B-6D81-4E61-A86B-651460A1F90A}"/>
              </a:ext>
            </a:extLst>
          </p:cNvPr>
          <p:cNvPicPr>
            <a:picLocks noChangeAspect="1"/>
          </p:cNvPicPr>
          <p:nvPr/>
        </p:nvPicPr>
        <p:blipFill>
          <a:blip r:embed="rId6"/>
          <a:srcRect/>
          <a:stretch>
            <a:fillRect/>
          </a:stretch>
        </p:blipFill>
        <p:spPr>
          <a:xfrm>
            <a:off x="381000" y="6160594"/>
            <a:ext cx="2362200" cy="3872460"/>
          </a:xfrm>
          <a:prstGeom prst="rect">
            <a:avLst/>
          </a:prstGeom>
        </p:spPr>
      </p:pic>
      <p:sp>
        <p:nvSpPr>
          <p:cNvPr id="10" name="TextBox 7">
            <a:extLst>
              <a:ext uri="{FF2B5EF4-FFF2-40B4-BE49-F238E27FC236}">
                <a16:creationId xmlns:a16="http://schemas.microsoft.com/office/drawing/2014/main" id="{67B56E31-41B2-4DB0-B1D8-F895929ECB36}"/>
              </a:ext>
            </a:extLst>
          </p:cNvPr>
          <p:cNvSpPr txBox="1"/>
          <p:nvPr/>
        </p:nvSpPr>
        <p:spPr>
          <a:xfrm>
            <a:off x="4667250" y="1047788"/>
            <a:ext cx="8953500" cy="1010148"/>
          </a:xfrm>
          <a:prstGeom prst="rect">
            <a:avLst/>
          </a:prstGeom>
        </p:spPr>
        <p:txBody>
          <a:bodyPr wrap="square" lIns="0" tIns="0" rIns="0" bIns="0" rtlCol="0" anchor="t">
            <a:spAutoFit/>
          </a:bodyPr>
          <a:lstStyle/>
          <a:p>
            <a:pPr marL="0" marR="0" lvl="0" indent="0" algn="r" defTabSz="914400" rtl="0" eaLnBrk="1" fontAlgn="auto" latinLnBrk="0" hangingPunct="1">
              <a:lnSpc>
                <a:spcPts val="8513"/>
              </a:lnSpc>
              <a:spcBef>
                <a:spcPts val="0"/>
              </a:spcBef>
              <a:spcAft>
                <a:spcPts val="0"/>
              </a:spcAft>
              <a:buClrTx/>
              <a:buSzTx/>
              <a:buFontTx/>
              <a:buNone/>
              <a:tabLst/>
              <a:defRPr/>
            </a:pPr>
            <a:r>
              <a:rPr kumimoji="0" lang="vi-VN" sz="66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HƯỚNG DẪN VỀ NHÀ </a:t>
            </a:r>
            <a:endParaRPr kumimoji="0" lang="en-US" sz="66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11" name="Picture 8">
            <a:extLst>
              <a:ext uri="{FF2B5EF4-FFF2-40B4-BE49-F238E27FC236}">
                <a16:creationId xmlns:a16="http://schemas.microsoft.com/office/drawing/2014/main" id="{0D96B13D-3E18-4221-A766-5C994110C2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83489" y="1826879"/>
            <a:ext cx="13822680" cy="8667430"/>
          </a:xfrm>
          <a:prstGeom prst="rect">
            <a:avLst/>
          </a:prstGeom>
        </p:spPr>
      </p:pic>
      <p:sp>
        <p:nvSpPr>
          <p:cNvPr id="13" name="TextBox 12">
            <a:extLst>
              <a:ext uri="{FF2B5EF4-FFF2-40B4-BE49-F238E27FC236}">
                <a16:creationId xmlns:a16="http://schemas.microsoft.com/office/drawing/2014/main" id="{84FA5765-09D2-43D7-B09A-312BF29FEC46}"/>
              </a:ext>
            </a:extLst>
          </p:cNvPr>
          <p:cNvSpPr txBox="1"/>
          <p:nvPr/>
        </p:nvSpPr>
        <p:spPr>
          <a:xfrm rot="21245477">
            <a:off x="4698524" y="3916802"/>
            <a:ext cx="9530841" cy="4030655"/>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600"/>
              </a:spcBef>
              <a:spcAft>
                <a:spcPts val="80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Ôn tập và ghi nhớ kiến thức vừa học.</a:t>
            </a:r>
          </a:p>
          <a:p>
            <a:pPr marL="571500" marR="0" lvl="0" indent="-571500" algn="l" defTabSz="914400" rtl="0" eaLnBrk="1" fontAlgn="auto" latinLnBrk="0" hangingPunct="1">
              <a:lnSpc>
                <a:spcPct val="150000"/>
              </a:lnSpc>
              <a:spcBef>
                <a:spcPts val="600"/>
              </a:spcBef>
              <a:spcAft>
                <a:spcPts val="80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Tổng hợp các kiến thức đã học trong chủ đề 2 </a:t>
            </a:r>
          </a:p>
          <a:p>
            <a:pPr marL="571500" marR="0" lvl="0" indent="-571500" algn="l" defTabSz="914400" rtl="0" eaLnBrk="1" fontAlgn="auto" latinLnBrk="0" hangingPunct="1">
              <a:lnSpc>
                <a:spcPct val="150000"/>
              </a:lnSpc>
              <a:spcBef>
                <a:spcPts val="600"/>
              </a:spcBef>
              <a:spcAft>
                <a:spcPts val="80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Đọc trước các bài tập chủ đề 2.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0656" y="5479180"/>
            <a:ext cx="3177353" cy="341985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52050" y="3415695"/>
            <a:ext cx="7558084" cy="761345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6223" y="7189106"/>
            <a:ext cx="3009737" cy="4138388"/>
          </a:xfrm>
          <a:prstGeom prst="rect">
            <a:avLst/>
          </a:prstGeom>
        </p:spPr>
      </p:pic>
      <p:sp>
        <p:nvSpPr>
          <p:cNvPr id="9" name="TextBox 8">
            <a:extLst>
              <a:ext uri="{FF2B5EF4-FFF2-40B4-BE49-F238E27FC236}">
                <a16:creationId xmlns:a16="http://schemas.microsoft.com/office/drawing/2014/main" id="{8B6908B4-69A0-4F97-9970-3002C6E3A177}"/>
              </a:ext>
            </a:extLst>
          </p:cNvPr>
          <p:cNvSpPr txBox="1"/>
          <p:nvPr/>
        </p:nvSpPr>
        <p:spPr>
          <a:xfrm>
            <a:off x="1999369" y="3090274"/>
            <a:ext cx="14318455" cy="3557512"/>
          </a:xfrm>
          <a:prstGeom prst="rect">
            <a:avLst/>
          </a:prstGeom>
          <a:noFill/>
        </p:spPr>
        <p:txBody>
          <a:bodyPr wrap="square" rtlCol="0">
            <a:spAutoFit/>
          </a:bodyPr>
          <a:lstStyle/>
          <a:p>
            <a:pPr algn="ctr">
              <a:lnSpc>
                <a:spcPct val="150000"/>
              </a:lnSpc>
              <a:buClr>
                <a:srgbClr val="000000"/>
              </a:buClr>
              <a:buFont typeface="Arial"/>
              <a:buNone/>
            </a:pPr>
            <a:r>
              <a:rPr lang="en-US" sz="8000" b="1" kern="0" dirty="0">
                <a:solidFill>
                  <a:schemeClr val="bg1"/>
                </a:solidFill>
                <a:latin typeface="Arial"/>
                <a:cs typeface="Arial"/>
                <a:sym typeface="Arial"/>
              </a:rPr>
              <a:t>CẢM ƠN CÁC EM </a:t>
            </a:r>
          </a:p>
          <a:p>
            <a:pPr algn="ctr">
              <a:lnSpc>
                <a:spcPct val="150000"/>
              </a:lnSpc>
              <a:buClr>
                <a:srgbClr val="000000"/>
              </a:buClr>
              <a:buFont typeface="Arial"/>
              <a:buNone/>
            </a:pPr>
            <a:r>
              <a:rPr lang="en-US" sz="8000" b="1" kern="0" dirty="0">
                <a:solidFill>
                  <a:schemeClr val="bg1"/>
                </a:solidFill>
                <a:latin typeface="Arial"/>
                <a:cs typeface="Arial"/>
                <a:sym typeface="Arial"/>
              </a:rPr>
              <a:t>ĐÃ LẮNG NGHE BÀI GIẢNG!</a:t>
            </a:r>
          </a:p>
        </p:txBody>
      </p:sp>
      <p:pic>
        <p:nvPicPr>
          <p:cNvPr id="404" name="Picture 4">
            <a:extLst>
              <a:ext uri="{FF2B5EF4-FFF2-40B4-BE49-F238E27FC236}">
                <a16:creationId xmlns:a16="http://schemas.microsoft.com/office/drawing/2014/main" id="{089A5AEB-CBCD-4880-9D0F-000413C737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49332" y="8060952"/>
            <a:ext cx="4377447" cy="4114800"/>
          </a:xfrm>
          <a:prstGeom prst="rect">
            <a:avLst/>
          </a:prstGeom>
        </p:spPr>
      </p:pic>
      <p:pic>
        <p:nvPicPr>
          <p:cNvPr id="405" name="Picture 32">
            <a:extLst>
              <a:ext uri="{FF2B5EF4-FFF2-40B4-BE49-F238E27FC236}">
                <a16:creationId xmlns:a16="http://schemas.microsoft.com/office/drawing/2014/main" id="{42F7D2E6-29D6-45DD-AE14-AAF89F6522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768867">
            <a:off x="16117096" y="-1590277"/>
            <a:ext cx="2827990" cy="4114800"/>
          </a:xfrm>
          <a:prstGeom prst="rect">
            <a:avLst/>
          </a:prstGeom>
        </p:spPr>
      </p:pic>
      <p:grpSp>
        <p:nvGrpSpPr>
          <p:cNvPr id="406" name="Google Shape;3131;p56">
            <a:extLst>
              <a:ext uri="{FF2B5EF4-FFF2-40B4-BE49-F238E27FC236}">
                <a16:creationId xmlns:a16="http://schemas.microsoft.com/office/drawing/2014/main" id="{4E4DD99F-F8CA-41DC-AF33-A8890884C3DA}"/>
              </a:ext>
            </a:extLst>
          </p:cNvPr>
          <p:cNvGrpSpPr/>
          <p:nvPr/>
        </p:nvGrpSpPr>
        <p:grpSpPr>
          <a:xfrm rot="19578407">
            <a:off x="1442753" y="611358"/>
            <a:ext cx="3811716" cy="2855976"/>
            <a:chOff x="4502801" y="3289871"/>
            <a:chExt cx="1114549" cy="1144902"/>
          </a:xfrm>
        </p:grpSpPr>
        <p:sp>
          <p:nvSpPr>
            <p:cNvPr id="407" name="Google Shape;3132;p56">
              <a:extLst>
                <a:ext uri="{FF2B5EF4-FFF2-40B4-BE49-F238E27FC236}">
                  <a16:creationId xmlns:a16="http://schemas.microsoft.com/office/drawing/2014/main" id="{8788654D-EA44-4472-9CF4-602600C2EBC9}"/>
                </a:ext>
              </a:extLst>
            </p:cNvPr>
            <p:cNvSpPr/>
            <p:nvPr/>
          </p:nvSpPr>
          <p:spPr>
            <a:xfrm>
              <a:off x="5268659" y="3596503"/>
              <a:ext cx="57273" cy="25577"/>
            </a:xfrm>
            <a:custGeom>
              <a:avLst/>
              <a:gdLst/>
              <a:ahLst/>
              <a:cxnLst/>
              <a:rect l="l" t="t" r="r" b="b"/>
              <a:pathLst>
                <a:path w="3370" h="1505" extrusionOk="0">
                  <a:moveTo>
                    <a:pt x="2733" y="0"/>
                  </a:moveTo>
                  <a:cubicBezTo>
                    <a:pt x="2712" y="0"/>
                    <a:pt x="2690" y="1"/>
                    <a:pt x="2669" y="3"/>
                  </a:cubicBezTo>
                  <a:cubicBezTo>
                    <a:pt x="2002" y="103"/>
                    <a:pt x="1302" y="170"/>
                    <a:pt x="568" y="270"/>
                  </a:cubicBezTo>
                  <a:cubicBezTo>
                    <a:pt x="234" y="304"/>
                    <a:pt x="1" y="637"/>
                    <a:pt x="34" y="971"/>
                  </a:cubicBezTo>
                  <a:cubicBezTo>
                    <a:pt x="67" y="1304"/>
                    <a:pt x="334" y="1504"/>
                    <a:pt x="668" y="1504"/>
                  </a:cubicBezTo>
                  <a:lnTo>
                    <a:pt x="734" y="1504"/>
                  </a:lnTo>
                  <a:cubicBezTo>
                    <a:pt x="1468" y="1438"/>
                    <a:pt x="2135" y="1338"/>
                    <a:pt x="2803" y="1271"/>
                  </a:cubicBezTo>
                  <a:cubicBezTo>
                    <a:pt x="3136" y="1204"/>
                    <a:pt x="3370" y="937"/>
                    <a:pt x="3336" y="537"/>
                  </a:cubicBezTo>
                  <a:cubicBezTo>
                    <a:pt x="3336" y="225"/>
                    <a:pt x="3044" y="0"/>
                    <a:pt x="2733" y="0"/>
                  </a:cubicBezTo>
                  <a:close/>
                </a:path>
              </a:pathLst>
            </a:custGeom>
            <a:solidFill>
              <a:srgbClr val="F3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133;p56">
              <a:extLst>
                <a:ext uri="{FF2B5EF4-FFF2-40B4-BE49-F238E27FC236}">
                  <a16:creationId xmlns:a16="http://schemas.microsoft.com/office/drawing/2014/main" id="{F09FE259-795C-454B-8F19-5ED268924674}"/>
                </a:ext>
              </a:extLst>
            </p:cNvPr>
            <p:cNvSpPr/>
            <p:nvPr/>
          </p:nvSpPr>
          <p:spPr>
            <a:xfrm>
              <a:off x="5059474" y="3635268"/>
              <a:ext cx="57273" cy="29894"/>
            </a:xfrm>
            <a:custGeom>
              <a:avLst/>
              <a:gdLst/>
              <a:ahLst/>
              <a:cxnLst/>
              <a:rect l="l" t="t" r="r" b="b"/>
              <a:pathLst>
                <a:path w="3370" h="1759" extrusionOk="0">
                  <a:moveTo>
                    <a:pt x="2749" y="1"/>
                  </a:moveTo>
                  <a:cubicBezTo>
                    <a:pt x="2700" y="1"/>
                    <a:pt x="2650" y="8"/>
                    <a:pt x="2603" y="24"/>
                  </a:cubicBezTo>
                  <a:cubicBezTo>
                    <a:pt x="1936" y="191"/>
                    <a:pt x="1202" y="358"/>
                    <a:pt x="535" y="558"/>
                  </a:cubicBezTo>
                  <a:cubicBezTo>
                    <a:pt x="201" y="658"/>
                    <a:pt x="1" y="991"/>
                    <a:pt x="101" y="1325"/>
                  </a:cubicBezTo>
                  <a:cubicBezTo>
                    <a:pt x="168" y="1592"/>
                    <a:pt x="434" y="1759"/>
                    <a:pt x="668" y="1759"/>
                  </a:cubicBezTo>
                  <a:cubicBezTo>
                    <a:pt x="701" y="1759"/>
                    <a:pt x="801" y="1759"/>
                    <a:pt x="835" y="1725"/>
                  </a:cubicBezTo>
                  <a:lnTo>
                    <a:pt x="2836" y="1225"/>
                  </a:lnTo>
                  <a:cubicBezTo>
                    <a:pt x="3170" y="1158"/>
                    <a:pt x="3370" y="825"/>
                    <a:pt x="3303" y="491"/>
                  </a:cubicBezTo>
                  <a:cubicBezTo>
                    <a:pt x="3275" y="210"/>
                    <a:pt x="3011" y="1"/>
                    <a:pt x="2749" y="1"/>
                  </a:cubicBezTo>
                  <a:close/>
                </a:path>
              </a:pathLst>
            </a:custGeom>
            <a:solidFill>
              <a:srgbClr val="F3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134;p56">
              <a:extLst>
                <a:ext uri="{FF2B5EF4-FFF2-40B4-BE49-F238E27FC236}">
                  <a16:creationId xmlns:a16="http://schemas.microsoft.com/office/drawing/2014/main" id="{953E4264-7593-4955-9657-7684E55C3E79}"/>
                </a:ext>
              </a:extLst>
            </p:cNvPr>
            <p:cNvSpPr/>
            <p:nvPr/>
          </p:nvSpPr>
          <p:spPr>
            <a:xfrm>
              <a:off x="5163786" y="3612597"/>
              <a:ext cx="57273" cy="28756"/>
            </a:xfrm>
            <a:custGeom>
              <a:avLst/>
              <a:gdLst/>
              <a:ahLst/>
              <a:cxnLst/>
              <a:rect l="l" t="t" r="r" b="b"/>
              <a:pathLst>
                <a:path w="3370" h="1692" extrusionOk="0">
                  <a:moveTo>
                    <a:pt x="2748" y="0"/>
                  </a:moveTo>
                  <a:cubicBezTo>
                    <a:pt x="2692" y="0"/>
                    <a:pt x="2632" y="8"/>
                    <a:pt x="2569" y="24"/>
                  </a:cubicBezTo>
                  <a:cubicBezTo>
                    <a:pt x="1902" y="157"/>
                    <a:pt x="1201" y="257"/>
                    <a:pt x="534" y="424"/>
                  </a:cubicBezTo>
                  <a:cubicBezTo>
                    <a:pt x="201" y="524"/>
                    <a:pt x="1" y="858"/>
                    <a:pt x="34" y="1191"/>
                  </a:cubicBezTo>
                  <a:cubicBezTo>
                    <a:pt x="67" y="1491"/>
                    <a:pt x="367" y="1692"/>
                    <a:pt x="668" y="1692"/>
                  </a:cubicBezTo>
                  <a:lnTo>
                    <a:pt x="801" y="1692"/>
                  </a:lnTo>
                  <a:cubicBezTo>
                    <a:pt x="1468" y="1558"/>
                    <a:pt x="2135" y="1391"/>
                    <a:pt x="2836" y="1258"/>
                  </a:cubicBezTo>
                  <a:cubicBezTo>
                    <a:pt x="3169" y="1191"/>
                    <a:pt x="3370" y="891"/>
                    <a:pt x="3336" y="524"/>
                  </a:cubicBezTo>
                  <a:cubicBezTo>
                    <a:pt x="3252" y="215"/>
                    <a:pt x="3049" y="0"/>
                    <a:pt x="2748" y="0"/>
                  </a:cubicBezTo>
                  <a:close/>
                </a:path>
              </a:pathLst>
            </a:custGeom>
            <a:solidFill>
              <a:srgbClr val="F3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3135;p56">
              <a:extLst>
                <a:ext uri="{FF2B5EF4-FFF2-40B4-BE49-F238E27FC236}">
                  <a16:creationId xmlns:a16="http://schemas.microsoft.com/office/drawing/2014/main" id="{8227EA98-6C2B-4912-A2D2-5FE4F779C6C2}"/>
                </a:ext>
              </a:extLst>
            </p:cNvPr>
            <p:cNvSpPr/>
            <p:nvPr/>
          </p:nvSpPr>
          <p:spPr>
            <a:xfrm>
              <a:off x="4663229" y="3782186"/>
              <a:ext cx="56695" cy="36029"/>
            </a:xfrm>
            <a:custGeom>
              <a:avLst/>
              <a:gdLst/>
              <a:ahLst/>
              <a:cxnLst/>
              <a:rect l="l" t="t" r="r" b="b"/>
              <a:pathLst>
                <a:path w="3336" h="2120" extrusionOk="0">
                  <a:moveTo>
                    <a:pt x="2628" y="1"/>
                  </a:moveTo>
                  <a:cubicBezTo>
                    <a:pt x="2549" y="1"/>
                    <a:pt x="2471" y="17"/>
                    <a:pt x="2402" y="52"/>
                  </a:cubicBezTo>
                  <a:cubicBezTo>
                    <a:pt x="1768" y="352"/>
                    <a:pt x="1134" y="619"/>
                    <a:pt x="467" y="919"/>
                  </a:cubicBezTo>
                  <a:cubicBezTo>
                    <a:pt x="134" y="1053"/>
                    <a:pt x="0" y="1419"/>
                    <a:pt x="134" y="1753"/>
                  </a:cubicBezTo>
                  <a:cubicBezTo>
                    <a:pt x="200" y="2020"/>
                    <a:pt x="467" y="2120"/>
                    <a:pt x="734" y="2120"/>
                  </a:cubicBezTo>
                  <a:cubicBezTo>
                    <a:pt x="801" y="2120"/>
                    <a:pt x="901" y="2120"/>
                    <a:pt x="968" y="2087"/>
                  </a:cubicBezTo>
                  <a:cubicBezTo>
                    <a:pt x="1601" y="1786"/>
                    <a:pt x="2268" y="1520"/>
                    <a:pt x="2869" y="1219"/>
                  </a:cubicBezTo>
                  <a:cubicBezTo>
                    <a:pt x="3236" y="1086"/>
                    <a:pt x="3336" y="719"/>
                    <a:pt x="3169" y="385"/>
                  </a:cubicBezTo>
                  <a:cubicBezTo>
                    <a:pt x="3095" y="138"/>
                    <a:pt x="2856" y="1"/>
                    <a:pt x="2628" y="1"/>
                  </a:cubicBezTo>
                  <a:close/>
                </a:path>
              </a:pathLst>
            </a:custGeom>
            <a:solidFill>
              <a:srgbClr val="F3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3136;p56">
              <a:extLst>
                <a:ext uri="{FF2B5EF4-FFF2-40B4-BE49-F238E27FC236}">
                  <a16:creationId xmlns:a16="http://schemas.microsoft.com/office/drawing/2014/main" id="{174854C2-9674-4553-A277-5068E4EF5053}"/>
                </a:ext>
              </a:extLst>
            </p:cNvPr>
            <p:cNvSpPr/>
            <p:nvPr/>
          </p:nvSpPr>
          <p:spPr>
            <a:xfrm>
              <a:off x="4759588" y="3738204"/>
              <a:ext cx="57851" cy="36369"/>
            </a:xfrm>
            <a:custGeom>
              <a:avLst/>
              <a:gdLst/>
              <a:ahLst/>
              <a:cxnLst/>
              <a:rect l="l" t="t" r="r" b="b"/>
              <a:pathLst>
                <a:path w="3404" h="2140" extrusionOk="0">
                  <a:moveTo>
                    <a:pt x="2650" y="1"/>
                  </a:moveTo>
                  <a:cubicBezTo>
                    <a:pt x="2568" y="1"/>
                    <a:pt x="2484" y="13"/>
                    <a:pt x="2403" y="38"/>
                  </a:cubicBezTo>
                  <a:cubicBezTo>
                    <a:pt x="1769" y="338"/>
                    <a:pt x="1135" y="638"/>
                    <a:pt x="468" y="939"/>
                  </a:cubicBezTo>
                  <a:cubicBezTo>
                    <a:pt x="134" y="1039"/>
                    <a:pt x="1" y="1439"/>
                    <a:pt x="168" y="1773"/>
                  </a:cubicBezTo>
                  <a:cubicBezTo>
                    <a:pt x="301" y="2006"/>
                    <a:pt x="501" y="2139"/>
                    <a:pt x="768" y="2139"/>
                  </a:cubicBezTo>
                  <a:cubicBezTo>
                    <a:pt x="835" y="2139"/>
                    <a:pt x="935" y="2139"/>
                    <a:pt x="1002" y="2106"/>
                  </a:cubicBezTo>
                  <a:cubicBezTo>
                    <a:pt x="1635" y="1806"/>
                    <a:pt x="2303" y="1506"/>
                    <a:pt x="2936" y="1205"/>
                  </a:cubicBezTo>
                  <a:cubicBezTo>
                    <a:pt x="3270" y="1072"/>
                    <a:pt x="3403" y="705"/>
                    <a:pt x="3270" y="372"/>
                  </a:cubicBezTo>
                  <a:cubicBezTo>
                    <a:pt x="3144" y="120"/>
                    <a:pt x="2904" y="1"/>
                    <a:pt x="2650" y="1"/>
                  </a:cubicBezTo>
                  <a:close/>
                </a:path>
              </a:pathLst>
            </a:custGeom>
            <a:solidFill>
              <a:srgbClr val="F3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3137;p56">
              <a:extLst>
                <a:ext uri="{FF2B5EF4-FFF2-40B4-BE49-F238E27FC236}">
                  <a16:creationId xmlns:a16="http://schemas.microsoft.com/office/drawing/2014/main" id="{B0D3DA46-364B-4514-AC69-866EF9DEB508}"/>
                </a:ext>
              </a:extLst>
            </p:cNvPr>
            <p:cNvSpPr/>
            <p:nvPr/>
          </p:nvSpPr>
          <p:spPr>
            <a:xfrm>
              <a:off x="5172283" y="3383290"/>
              <a:ext cx="79961" cy="70886"/>
            </a:xfrm>
            <a:custGeom>
              <a:avLst/>
              <a:gdLst/>
              <a:ahLst/>
              <a:cxnLst/>
              <a:rect l="l" t="t" r="r" b="b"/>
              <a:pathLst>
                <a:path w="4705" h="4171" extrusionOk="0">
                  <a:moveTo>
                    <a:pt x="4575" y="0"/>
                  </a:moveTo>
                  <a:cubicBezTo>
                    <a:pt x="4564" y="0"/>
                    <a:pt x="4552" y="2"/>
                    <a:pt x="4537" y="7"/>
                  </a:cubicBezTo>
                  <a:lnTo>
                    <a:pt x="4070" y="474"/>
                  </a:lnTo>
                  <a:cubicBezTo>
                    <a:pt x="3503" y="1074"/>
                    <a:pt x="3303" y="1341"/>
                    <a:pt x="2870" y="1675"/>
                  </a:cubicBezTo>
                  <a:cubicBezTo>
                    <a:pt x="2036" y="2375"/>
                    <a:pt x="1135" y="2976"/>
                    <a:pt x="301" y="3710"/>
                  </a:cubicBezTo>
                  <a:cubicBezTo>
                    <a:pt x="1" y="3977"/>
                    <a:pt x="1" y="4043"/>
                    <a:pt x="1" y="4143"/>
                  </a:cubicBezTo>
                  <a:cubicBezTo>
                    <a:pt x="32" y="4162"/>
                    <a:pt x="69" y="4170"/>
                    <a:pt x="109" y="4170"/>
                  </a:cubicBezTo>
                  <a:cubicBezTo>
                    <a:pt x="287" y="4170"/>
                    <a:pt x="538" y="4012"/>
                    <a:pt x="701" y="3876"/>
                  </a:cubicBezTo>
                  <a:cubicBezTo>
                    <a:pt x="1135" y="3543"/>
                    <a:pt x="1502" y="3209"/>
                    <a:pt x="2036" y="2676"/>
                  </a:cubicBezTo>
                  <a:cubicBezTo>
                    <a:pt x="2303" y="2409"/>
                    <a:pt x="2636" y="2209"/>
                    <a:pt x="2903" y="1975"/>
                  </a:cubicBezTo>
                  <a:cubicBezTo>
                    <a:pt x="2970" y="1908"/>
                    <a:pt x="4204" y="741"/>
                    <a:pt x="4537" y="307"/>
                  </a:cubicBezTo>
                  <a:cubicBezTo>
                    <a:pt x="4571" y="207"/>
                    <a:pt x="4638" y="107"/>
                    <a:pt x="4704" y="74"/>
                  </a:cubicBezTo>
                  <a:cubicBezTo>
                    <a:pt x="4647" y="74"/>
                    <a:pt x="4639" y="0"/>
                    <a:pt x="4575" y="0"/>
                  </a:cubicBezTo>
                  <a:close/>
                </a:path>
              </a:pathLst>
            </a:custGeom>
            <a:solidFill>
              <a:srgbClr val="FFF4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3138;p56">
              <a:extLst>
                <a:ext uri="{FF2B5EF4-FFF2-40B4-BE49-F238E27FC236}">
                  <a16:creationId xmlns:a16="http://schemas.microsoft.com/office/drawing/2014/main" id="{EAC3FEFD-8E00-4662-9E14-9A3A2B21E969}"/>
                </a:ext>
              </a:extLst>
            </p:cNvPr>
            <p:cNvSpPr/>
            <p:nvPr/>
          </p:nvSpPr>
          <p:spPr>
            <a:xfrm>
              <a:off x="5071387" y="3436126"/>
              <a:ext cx="36862" cy="27396"/>
            </a:xfrm>
            <a:custGeom>
              <a:avLst/>
              <a:gdLst/>
              <a:ahLst/>
              <a:cxnLst/>
              <a:rect l="l" t="t" r="r" b="b"/>
              <a:pathLst>
                <a:path w="2169" h="1612" extrusionOk="0">
                  <a:moveTo>
                    <a:pt x="2002" y="0"/>
                  </a:moveTo>
                  <a:cubicBezTo>
                    <a:pt x="1835" y="67"/>
                    <a:pt x="1668" y="167"/>
                    <a:pt x="1501" y="234"/>
                  </a:cubicBezTo>
                  <a:cubicBezTo>
                    <a:pt x="1476" y="239"/>
                    <a:pt x="1451" y="241"/>
                    <a:pt x="1426" y="241"/>
                  </a:cubicBezTo>
                  <a:cubicBezTo>
                    <a:pt x="1328" y="241"/>
                    <a:pt x="1230" y="210"/>
                    <a:pt x="1132" y="210"/>
                  </a:cubicBezTo>
                  <a:cubicBezTo>
                    <a:pt x="1088" y="210"/>
                    <a:pt x="1045" y="216"/>
                    <a:pt x="1001" y="234"/>
                  </a:cubicBezTo>
                  <a:cubicBezTo>
                    <a:pt x="734" y="300"/>
                    <a:pt x="0" y="1368"/>
                    <a:pt x="67" y="1535"/>
                  </a:cubicBezTo>
                  <a:cubicBezTo>
                    <a:pt x="72" y="1587"/>
                    <a:pt x="111" y="1612"/>
                    <a:pt x="174" y="1612"/>
                  </a:cubicBezTo>
                  <a:cubicBezTo>
                    <a:pt x="514" y="1612"/>
                    <a:pt x="1573" y="915"/>
                    <a:pt x="2135" y="100"/>
                  </a:cubicBezTo>
                  <a:cubicBezTo>
                    <a:pt x="2135" y="100"/>
                    <a:pt x="2169" y="67"/>
                    <a:pt x="2135" y="67"/>
                  </a:cubicBezTo>
                  <a:cubicBezTo>
                    <a:pt x="2135" y="0"/>
                    <a:pt x="2102" y="0"/>
                    <a:pt x="2002" y="0"/>
                  </a:cubicBezTo>
                  <a:close/>
                </a:path>
              </a:pathLst>
            </a:custGeom>
            <a:solidFill>
              <a:srgbClr val="FFF4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3139;p56">
              <a:extLst>
                <a:ext uri="{FF2B5EF4-FFF2-40B4-BE49-F238E27FC236}">
                  <a16:creationId xmlns:a16="http://schemas.microsoft.com/office/drawing/2014/main" id="{25BCC17C-25A3-4534-9959-299ED33BF309}"/>
                </a:ext>
              </a:extLst>
            </p:cNvPr>
            <p:cNvSpPr/>
            <p:nvPr/>
          </p:nvSpPr>
          <p:spPr>
            <a:xfrm>
              <a:off x="4502801" y="3289871"/>
              <a:ext cx="1114549" cy="1144902"/>
            </a:xfrm>
            <a:custGeom>
              <a:avLst/>
              <a:gdLst/>
              <a:ahLst/>
              <a:cxnLst/>
              <a:rect l="l" t="t" r="r" b="b"/>
              <a:pathLst>
                <a:path w="65581" h="67367" extrusionOk="0">
                  <a:moveTo>
                    <a:pt x="32723" y="0"/>
                  </a:moveTo>
                  <a:lnTo>
                    <a:pt x="33190" y="29088"/>
                  </a:lnTo>
                  <a:lnTo>
                    <a:pt x="14177" y="26019"/>
                  </a:lnTo>
                  <a:lnTo>
                    <a:pt x="12743" y="19514"/>
                  </a:lnTo>
                  <a:cubicBezTo>
                    <a:pt x="12509" y="18380"/>
                    <a:pt x="11608" y="17546"/>
                    <a:pt x="10541" y="17312"/>
                  </a:cubicBezTo>
                  <a:lnTo>
                    <a:pt x="6238" y="16378"/>
                  </a:lnTo>
                  <a:lnTo>
                    <a:pt x="6905" y="26486"/>
                  </a:lnTo>
                  <a:lnTo>
                    <a:pt x="2936" y="25652"/>
                  </a:lnTo>
                  <a:cubicBezTo>
                    <a:pt x="2764" y="25609"/>
                    <a:pt x="2593" y="25589"/>
                    <a:pt x="2423" y="25589"/>
                  </a:cubicBezTo>
                  <a:cubicBezTo>
                    <a:pt x="1403" y="25589"/>
                    <a:pt x="462" y="26328"/>
                    <a:pt x="234" y="27386"/>
                  </a:cubicBezTo>
                  <a:cubicBezTo>
                    <a:pt x="0" y="28654"/>
                    <a:pt x="767" y="29855"/>
                    <a:pt x="2035" y="30088"/>
                  </a:cubicBezTo>
                  <a:lnTo>
                    <a:pt x="6038" y="30989"/>
                  </a:lnTo>
                  <a:lnTo>
                    <a:pt x="1134" y="40195"/>
                  </a:lnTo>
                  <a:lnTo>
                    <a:pt x="5437" y="41096"/>
                  </a:lnTo>
                  <a:cubicBezTo>
                    <a:pt x="5641" y="41138"/>
                    <a:pt x="5845" y="41159"/>
                    <a:pt x="6047" y="41159"/>
                  </a:cubicBezTo>
                  <a:cubicBezTo>
                    <a:pt x="6964" y="41159"/>
                    <a:pt x="7826" y="40734"/>
                    <a:pt x="8373" y="39995"/>
                  </a:cubicBezTo>
                  <a:lnTo>
                    <a:pt x="12309" y="34591"/>
                  </a:lnTo>
                  <a:lnTo>
                    <a:pt x="30956" y="39562"/>
                  </a:lnTo>
                  <a:lnTo>
                    <a:pt x="18647" y="65947"/>
                  </a:lnTo>
                  <a:lnTo>
                    <a:pt x="24951" y="67282"/>
                  </a:lnTo>
                  <a:cubicBezTo>
                    <a:pt x="25226" y="67339"/>
                    <a:pt x="25501" y="67367"/>
                    <a:pt x="25772" y="67367"/>
                  </a:cubicBezTo>
                  <a:cubicBezTo>
                    <a:pt x="27081" y="67367"/>
                    <a:pt x="28308" y="66719"/>
                    <a:pt x="29054" y="65614"/>
                  </a:cubicBezTo>
                  <a:lnTo>
                    <a:pt x="30489" y="63612"/>
                  </a:lnTo>
                  <a:lnTo>
                    <a:pt x="34558" y="64513"/>
                  </a:lnTo>
                  <a:cubicBezTo>
                    <a:pt x="34765" y="64556"/>
                    <a:pt x="34972" y="64577"/>
                    <a:pt x="35177" y="64577"/>
                  </a:cubicBezTo>
                  <a:cubicBezTo>
                    <a:pt x="36552" y="64577"/>
                    <a:pt x="37804" y="63634"/>
                    <a:pt x="38094" y="62211"/>
                  </a:cubicBezTo>
                  <a:lnTo>
                    <a:pt x="38494" y="60210"/>
                  </a:lnTo>
                  <a:cubicBezTo>
                    <a:pt x="38828" y="58575"/>
                    <a:pt x="37827" y="57008"/>
                    <a:pt x="36226" y="56674"/>
                  </a:cubicBezTo>
                  <a:lnTo>
                    <a:pt x="35759" y="56574"/>
                  </a:lnTo>
                  <a:lnTo>
                    <a:pt x="36226" y="55940"/>
                  </a:lnTo>
                  <a:lnTo>
                    <a:pt x="39795" y="56707"/>
                  </a:lnTo>
                  <a:cubicBezTo>
                    <a:pt x="40007" y="56750"/>
                    <a:pt x="40217" y="56771"/>
                    <a:pt x="40424" y="56771"/>
                  </a:cubicBezTo>
                  <a:cubicBezTo>
                    <a:pt x="41815" y="56771"/>
                    <a:pt x="43041" y="55829"/>
                    <a:pt x="43331" y="54406"/>
                  </a:cubicBezTo>
                  <a:lnTo>
                    <a:pt x="43765" y="52404"/>
                  </a:lnTo>
                  <a:cubicBezTo>
                    <a:pt x="44098" y="50770"/>
                    <a:pt x="43098" y="49202"/>
                    <a:pt x="41463" y="48868"/>
                  </a:cubicBezTo>
                  <a:lnTo>
                    <a:pt x="45499" y="43431"/>
                  </a:lnTo>
                  <a:lnTo>
                    <a:pt x="52037" y="45166"/>
                  </a:lnTo>
                  <a:cubicBezTo>
                    <a:pt x="53331" y="45517"/>
                    <a:pt x="54668" y="45691"/>
                    <a:pt x="56006" y="45691"/>
                  </a:cubicBezTo>
                  <a:cubicBezTo>
                    <a:pt x="58738" y="45691"/>
                    <a:pt x="61472" y="44964"/>
                    <a:pt x="63846" y="43531"/>
                  </a:cubicBezTo>
                  <a:cubicBezTo>
                    <a:pt x="64613" y="43064"/>
                    <a:pt x="65147" y="42264"/>
                    <a:pt x="65380" y="41430"/>
                  </a:cubicBezTo>
                  <a:cubicBezTo>
                    <a:pt x="65580" y="40596"/>
                    <a:pt x="65380" y="39695"/>
                    <a:pt x="64880" y="38928"/>
                  </a:cubicBezTo>
                  <a:cubicBezTo>
                    <a:pt x="62478" y="35559"/>
                    <a:pt x="58775" y="33224"/>
                    <a:pt x="54706" y="32657"/>
                  </a:cubicBezTo>
                  <a:lnTo>
                    <a:pt x="48068" y="31556"/>
                  </a:lnTo>
                  <a:lnTo>
                    <a:pt x="46600" y="24918"/>
                  </a:lnTo>
                  <a:lnTo>
                    <a:pt x="46600" y="24918"/>
                  </a:lnTo>
                  <a:cubicBezTo>
                    <a:pt x="46812" y="24961"/>
                    <a:pt x="47023" y="24982"/>
                    <a:pt x="47230" y="24982"/>
                  </a:cubicBezTo>
                  <a:cubicBezTo>
                    <a:pt x="48620" y="24982"/>
                    <a:pt x="49846" y="24043"/>
                    <a:pt x="50136" y="22650"/>
                  </a:cubicBezTo>
                  <a:lnTo>
                    <a:pt x="50570" y="20648"/>
                  </a:lnTo>
                  <a:cubicBezTo>
                    <a:pt x="50903" y="19014"/>
                    <a:pt x="49902" y="17413"/>
                    <a:pt x="48268" y="17079"/>
                  </a:cubicBezTo>
                  <a:lnTo>
                    <a:pt x="44699" y="16345"/>
                  </a:lnTo>
                  <a:lnTo>
                    <a:pt x="44532" y="15578"/>
                  </a:lnTo>
                  <a:lnTo>
                    <a:pt x="44966" y="15678"/>
                  </a:lnTo>
                  <a:cubicBezTo>
                    <a:pt x="45177" y="15721"/>
                    <a:pt x="45388" y="15742"/>
                    <a:pt x="45596" y="15742"/>
                  </a:cubicBezTo>
                  <a:cubicBezTo>
                    <a:pt x="46993" y="15742"/>
                    <a:pt x="48244" y="14799"/>
                    <a:pt x="48535" y="13376"/>
                  </a:cubicBezTo>
                  <a:lnTo>
                    <a:pt x="48935" y="11375"/>
                  </a:lnTo>
                  <a:cubicBezTo>
                    <a:pt x="49269" y="9740"/>
                    <a:pt x="48268" y="8173"/>
                    <a:pt x="46633" y="7839"/>
                  </a:cubicBezTo>
                  <a:lnTo>
                    <a:pt x="42597" y="6972"/>
                  </a:lnTo>
                  <a:lnTo>
                    <a:pt x="42063" y="4537"/>
                  </a:lnTo>
                  <a:cubicBezTo>
                    <a:pt x="41797" y="2969"/>
                    <a:pt x="40596" y="1668"/>
                    <a:pt x="39028" y="1334"/>
                  </a:cubicBezTo>
                  <a:lnTo>
                    <a:pt x="32723" y="0"/>
                  </a:ln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3140;p56">
              <a:extLst>
                <a:ext uri="{FF2B5EF4-FFF2-40B4-BE49-F238E27FC236}">
                  <a16:creationId xmlns:a16="http://schemas.microsoft.com/office/drawing/2014/main" id="{C25C99C5-9D8C-45B0-9578-BC1F7EAADAD1}"/>
                </a:ext>
              </a:extLst>
            </p:cNvPr>
            <p:cNvSpPr/>
            <p:nvPr/>
          </p:nvSpPr>
          <p:spPr>
            <a:xfrm>
              <a:off x="4631483" y="3595416"/>
              <a:ext cx="106593" cy="212607"/>
            </a:xfrm>
            <a:custGeom>
              <a:avLst/>
              <a:gdLst/>
              <a:ahLst/>
              <a:cxnLst/>
              <a:rect l="l" t="t" r="r" b="b"/>
              <a:pathLst>
                <a:path w="6272" h="12510" extrusionOk="0">
                  <a:moveTo>
                    <a:pt x="0" y="1"/>
                  </a:moveTo>
                  <a:lnTo>
                    <a:pt x="767" y="11275"/>
                  </a:lnTo>
                  <a:lnTo>
                    <a:pt x="6271" y="12510"/>
                  </a:lnTo>
                  <a:lnTo>
                    <a:pt x="3970" y="1835"/>
                  </a:lnTo>
                  <a:cubicBezTo>
                    <a:pt x="3836" y="1201"/>
                    <a:pt x="3336" y="701"/>
                    <a:pt x="2702" y="568"/>
                  </a:cubicBezTo>
                  <a:lnTo>
                    <a:pt x="0" y="1"/>
                  </a:lnTo>
                  <a:close/>
                </a:path>
              </a:pathLst>
            </a:custGeom>
            <a:solidFill>
              <a:srgbClr val="CCCC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3141;p56">
              <a:extLst>
                <a:ext uri="{FF2B5EF4-FFF2-40B4-BE49-F238E27FC236}">
                  <a16:creationId xmlns:a16="http://schemas.microsoft.com/office/drawing/2014/main" id="{2801B8B3-8D3F-4D4A-B796-3D1F11E550BC}"/>
                </a:ext>
              </a:extLst>
            </p:cNvPr>
            <p:cNvSpPr/>
            <p:nvPr/>
          </p:nvSpPr>
          <p:spPr>
            <a:xfrm>
              <a:off x="4554379" y="3787029"/>
              <a:ext cx="183699" cy="181439"/>
            </a:xfrm>
            <a:custGeom>
              <a:avLst/>
              <a:gdLst/>
              <a:ahLst/>
              <a:cxnLst/>
              <a:rect l="l" t="t" r="r" b="b"/>
              <a:pathLst>
                <a:path w="10809" h="10676" extrusionOk="0">
                  <a:moveTo>
                    <a:pt x="5304" y="0"/>
                  </a:moveTo>
                  <a:lnTo>
                    <a:pt x="1" y="10074"/>
                  </a:lnTo>
                  <a:lnTo>
                    <a:pt x="2703" y="10641"/>
                  </a:lnTo>
                  <a:cubicBezTo>
                    <a:pt x="2812" y="10664"/>
                    <a:pt x="2923" y="10675"/>
                    <a:pt x="3033" y="10675"/>
                  </a:cubicBezTo>
                  <a:cubicBezTo>
                    <a:pt x="3558" y="10675"/>
                    <a:pt x="4067" y="10421"/>
                    <a:pt x="4370" y="10007"/>
                  </a:cubicBezTo>
                  <a:lnTo>
                    <a:pt x="10808" y="1235"/>
                  </a:lnTo>
                  <a:lnTo>
                    <a:pt x="5304" y="0"/>
                  </a:lnTo>
                  <a:close/>
                </a:path>
              </a:pathLst>
            </a:custGeom>
            <a:solidFill>
              <a:srgbClr val="CCCC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3142;p56">
              <a:extLst>
                <a:ext uri="{FF2B5EF4-FFF2-40B4-BE49-F238E27FC236}">
                  <a16:creationId xmlns:a16="http://schemas.microsoft.com/office/drawing/2014/main" id="{D8408FA6-A666-4570-8EAD-65C603B0FDF5}"/>
                </a:ext>
              </a:extLst>
            </p:cNvPr>
            <p:cNvSpPr/>
            <p:nvPr/>
          </p:nvSpPr>
          <p:spPr>
            <a:xfrm>
              <a:off x="4631483" y="3595416"/>
              <a:ext cx="30064" cy="195595"/>
            </a:xfrm>
            <a:custGeom>
              <a:avLst/>
              <a:gdLst/>
              <a:ahLst/>
              <a:cxnLst/>
              <a:rect l="l" t="t" r="r" b="b"/>
              <a:pathLst>
                <a:path w="1769" h="11509" extrusionOk="0">
                  <a:moveTo>
                    <a:pt x="0" y="1"/>
                  </a:moveTo>
                  <a:lnTo>
                    <a:pt x="767" y="11275"/>
                  </a:lnTo>
                  <a:lnTo>
                    <a:pt x="1768" y="11509"/>
                  </a:lnTo>
                  <a:lnTo>
                    <a:pt x="1768" y="11509"/>
                  </a:lnTo>
                  <a:lnTo>
                    <a:pt x="1001" y="201"/>
                  </a:lnTo>
                  <a:lnTo>
                    <a:pt x="0" y="1"/>
                  </a:lnTo>
                  <a:close/>
                </a:path>
              </a:pathLst>
            </a:custGeom>
            <a:solidFill>
              <a:srgbClr val="01A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3143;p56">
              <a:extLst>
                <a:ext uri="{FF2B5EF4-FFF2-40B4-BE49-F238E27FC236}">
                  <a16:creationId xmlns:a16="http://schemas.microsoft.com/office/drawing/2014/main" id="{8B073728-D382-4A85-8113-746BE0B095BF}"/>
                </a:ext>
              </a:extLst>
            </p:cNvPr>
            <p:cNvSpPr/>
            <p:nvPr/>
          </p:nvSpPr>
          <p:spPr>
            <a:xfrm>
              <a:off x="4554379" y="3787029"/>
              <a:ext cx="107170" cy="174624"/>
            </a:xfrm>
            <a:custGeom>
              <a:avLst/>
              <a:gdLst/>
              <a:ahLst/>
              <a:cxnLst/>
              <a:rect l="l" t="t" r="r" b="b"/>
              <a:pathLst>
                <a:path w="6306" h="10275" extrusionOk="0">
                  <a:moveTo>
                    <a:pt x="5304" y="0"/>
                  </a:moveTo>
                  <a:lnTo>
                    <a:pt x="1" y="10074"/>
                  </a:lnTo>
                  <a:lnTo>
                    <a:pt x="1001" y="10274"/>
                  </a:lnTo>
                  <a:lnTo>
                    <a:pt x="6305" y="234"/>
                  </a:lnTo>
                  <a:lnTo>
                    <a:pt x="5304" y="0"/>
                  </a:lnTo>
                  <a:close/>
                </a:path>
              </a:pathLst>
            </a:custGeom>
            <a:solidFill>
              <a:srgbClr val="01A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144;p56">
              <a:extLst>
                <a:ext uri="{FF2B5EF4-FFF2-40B4-BE49-F238E27FC236}">
                  <a16:creationId xmlns:a16="http://schemas.microsoft.com/office/drawing/2014/main" id="{119B8BCF-5751-4F90-8B89-FD565EC46513}"/>
                </a:ext>
              </a:extLst>
            </p:cNvPr>
            <p:cNvSpPr/>
            <p:nvPr/>
          </p:nvSpPr>
          <p:spPr>
            <a:xfrm>
              <a:off x="5144514" y="3416854"/>
              <a:ext cx="172924" cy="119713"/>
            </a:xfrm>
            <a:custGeom>
              <a:avLst/>
              <a:gdLst/>
              <a:ahLst/>
              <a:cxnLst/>
              <a:rect l="l" t="t" r="r" b="b"/>
              <a:pathLst>
                <a:path w="10175" h="7044" extrusionOk="0">
                  <a:moveTo>
                    <a:pt x="1168" y="0"/>
                  </a:moveTo>
                  <a:lnTo>
                    <a:pt x="0" y="5404"/>
                  </a:lnTo>
                  <a:lnTo>
                    <a:pt x="7472" y="7005"/>
                  </a:lnTo>
                  <a:cubicBezTo>
                    <a:pt x="7598" y="7031"/>
                    <a:pt x="7723" y="7044"/>
                    <a:pt x="7845" y="7044"/>
                  </a:cubicBezTo>
                  <a:cubicBezTo>
                    <a:pt x="8662" y="7044"/>
                    <a:pt x="9366" y="6483"/>
                    <a:pt x="9541" y="5671"/>
                  </a:cubicBezTo>
                  <a:lnTo>
                    <a:pt x="9974" y="3669"/>
                  </a:lnTo>
                  <a:cubicBezTo>
                    <a:pt x="10174" y="2702"/>
                    <a:pt x="9607"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145;p56">
              <a:extLst>
                <a:ext uri="{FF2B5EF4-FFF2-40B4-BE49-F238E27FC236}">
                  <a16:creationId xmlns:a16="http://schemas.microsoft.com/office/drawing/2014/main" id="{3323326A-3D2F-454A-8404-B51E81C3A458}"/>
                </a:ext>
              </a:extLst>
            </p:cNvPr>
            <p:cNvSpPr/>
            <p:nvPr/>
          </p:nvSpPr>
          <p:spPr>
            <a:xfrm>
              <a:off x="5250526" y="3438947"/>
              <a:ext cx="34585" cy="95257"/>
            </a:xfrm>
            <a:custGeom>
              <a:avLst/>
              <a:gdLst/>
              <a:ahLst/>
              <a:cxnLst/>
              <a:rect l="l" t="t" r="r" b="b"/>
              <a:pathLst>
                <a:path w="2035" h="5605" extrusionOk="0">
                  <a:moveTo>
                    <a:pt x="1168" y="1"/>
                  </a:moveTo>
                  <a:lnTo>
                    <a:pt x="0" y="5405"/>
                  </a:lnTo>
                  <a:lnTo>
                    <a:pt x="867" y="5605"/>
                  </a:lnTo>
                  <a:lnTo>
                    <a:pt x="2035" y="168"/>
                  </a:lnTo>
                  <a:lnTo>
                    <a:pt x="1168" y="1"/>
                  </a:lnTo>
                  <a:close/>
                </a:path>
              </a:pathLst>
            </a:custGeom>
            <a:solidFill>
              <a:srgbClr val="01A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146;p56">
              <a:extLst>
                <a:ext uri="{FF2B5EF4-FFF2-40B4-BE49-F238E27FC236}">
                  <a16:creationId xmlns:a16="http://schemas.microsoft.com/office/drawing/2014/main" id="{E27F0714-4C4B-4D03-A882-C9BEA013EBDE}"/>
                </a:ext>
              </a:extLst>
            </p:cNvPr>
            <p:cNvSpPr/>
            <p:nvPr/>
          </p:nvSpPr>
          <p:spPr>
            <a:xfrm>
              <a:off x="5172283" y="3573884"/>
              <a:ext cx="172924" cy="119747"/>
            </a:xfrm>
            <a:custGeom>
              <a:avLst/>
              <a:gdLst/>
              <a:ahLst/>
              <a:cxnLst/>
              <a:rect l="l" t="t" r="r" b="b"/>
              <a:pathLst>
                <a:path w="10175" h="7046" extrusionOk="0">
                  <a:moveTo>
                    <a:pt x="1168" y="0"/>
                  </a:moveTo>
                  <a:lnTo>
                    <a:pt x="1" y="5437"/>
                  </a:lnTo>
                  <a:lnTo>
                    <a:pt x="7473" y="7005"/>
                  </a:lnTo>
                  <a:cubicBezTo>
                    <a:pt x="7599" y="7032"/>
                    <a:pt x="7725" y="7045"/>
                    <a:pt x="7849" y="7045"/>
                  </a:cubicBezTo>
                  <a:cubicBezTo>
                    <a:pt x="8645" y="7045"/>
                    <a:pt x="9368" y="6508"/>
                    <a:pt x="9541" y="5671"/>
                  </a:cubicBezTo>
                  <a:lnTo>
                    <a:pt x="9975" y="3669"/>
                  </a:lnTo>
                  <a:cubicBezTo>
                    <a:pt x="10175" y="2702"/>
                    <a:pt x="9574" y="1801"/>
                    <a:pt x="8640" y="1601"/>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147;p56">
              <a:extLst>
                <a:ext uri="{FF2B5EF4-FFF2-40B4-BE49-F238E27FC236}">
                  <a16:creationId xmlns:a16="http://schemas.microsoft.com/office/drawing/2014/main" id="{9B12A38B-F7F4-43ED-838D-DA5B7D2EF15D}"/>
                </a:ext>
              </a:extLst>
            </p:cNvPr>
            <p:cNvSpPr/>
            <p:nvPr/>
          </p:nvSpPr>
          <p:spPr>
            <a:xfrm>
              <a:off x="5278873" y="3596554"/>
              <a:ext cx="34585" cy="95257"/>
            </a:xfrm>
            <a:custGeom>
              <a:avLst/>
              <a:gdLst/>
              <a:ahLst/>
              <a:cxnLst/>
              <a:rect l="l" t="t" r="r" b="b"/>
              <a:pathLst>
                <a:path w="2035" h="5605" extrusionOk="0">
                  <a:moveTo>
                    <a:pt x="1168" y="0"/>
                  </a:moveTo>
                  <a:lnTo>
                    <a:pt x="0" y="5438"/>
                  </a:lnTo>
                  <a:lnTo>
                    <a:pt x="867" y="5604"/>
                  </a:lnTo>
                  <a:lnTo>
                    <a:pt x="2035" y="200"/>
                  </a:lnTo>
                  <a:lnTo>
                    <a:pt x="1168" y="0"/>
                  </a:lnTo>
                  <a:close/>
                </a:path>
              </a:pathLst>
            </a:custGeom>
            <a:solidFill>
              <a:srgbClr val="01A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148;p56">
              <a:extLst>
                <a:ext uri="{FF2B5EF4-FFF2-40B4-BE49-F238E27FC236}">
                  <a16:creationId xmlns:a16="http://schemas.microsoft.com/office/drawing/2014/main" id="{C55AE87F-FBB5-46DB-A033-E78622C1372A}"/>
                </a:ext>
              </a:extLst>
            </p:cNvPr>
            <p:cNvSpPr/>
            <p:nvPr/>
          </p:nvSpPr>
          <p:spPr>
            <a:xfrm>
              <a:off x="5079884" y="3315941"/>
              <a:ext cx="235279" cy="586192"/>
            </a:xfrm>
            <a:custGeom>
              <a:avLst/>
              <a:gdLst/>
              <a:ahLst/>
              <a:cxnLst/>
              <a:rect l="l" t="t" r="r" b="b"/>
              <a:pathLst>
                <a:path w="13844" h="34492" extrusionOk="0">
                  <a:moveTo>
                    <a:pt x="1" y="0"/>
                  </a:moveTo>
                  <a:lnTo>
                    <a:pt x="501" y="31656"/>
                  </a:lnTo>
                  <a:lnTo>
                    <a:pt x="13844" y="34492"/>
                  </a:lnTo>
                  <a:lnTo>
                    <a:pt x="6906" y="3203"/>
                  </a:lnTo>
                  <a:cubicBezTo>
                    <a:pt x="6739" y="2135"/>
                    <a:pt x="5905" y="1268"/>
                    <a:pt x="4804" y="1001"/>
                  </a:cubicBezTo>
                  <a:lnTo>
                    <a:pt x="1" y="0"/>
                  </a:lnTo>
                  <a:close/>
                </a:path>
              </a:pathLst>
            </a:custGeom>
            <a:solidFill>
              <a:srgbClr val="CCCC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3149;p56">
              <a:extLst>
                <a:ext uri="{FF2B5EF4-FFF2-40B4-BE49-F238E27FC236}">
                  <a16:creationId xmlns:a16="http://schemas.microsoft.com/office/drawing/2014/main" id="{203129FC-0AF4-4CE0-ADCD-F28C2276CB27}"/>
                </a:ext>
              </a:extLst>
            </p:cNvPr>
            <p:cNvSpPr/>
            <p:nvPr/>
          </p:nvSpPr>
          <p:spPr>
            <a:xfrm>
              <a:off x="5080462" y="3315941"/>
              <a:ext cx="37984" cy="544248"/>
            </a:xfrm>
            <a:custGeom>
              <a:avLst/>
              <a:gdLst/>
              <a:ahLst/>
              <a:cxnLst/>
              <a:rect l="l" t="t" r="r" b="b"/>
              <a:pathLst>
                <a:path w="2235" h="32024" extrusionOk="0">
                  <a:moveTo>
                    <a:pt x="0" y="0"/>
                  </a:moveTo>
                  <a:lnTo>
                    <a:pt x="467" y="31656"/>
                  </a:lnTo>
                  <a:lnTo>
                    <a:pt x="2235" y="32023"/>
                  </a:lnTo>
                  <a:lnTo>
                    <a:pt x="1735" y="367"/>
                  </a:lnTo>
                  <a:lnTo>
                    <a:pt x="0" y="0"/>
                  </a:lnTo>
                  <a:close/>
                </a:path>
              </a:pathLst>
            </a:custGeom>
            <a:solidFill>
              <a:srgbClr val="01A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3150;p56">
              <a:extLst>
                <a:ext uri="{FF2B5EF4-FFF2-40B4-BE49-F238E27FC236}">
                  <a16:creationId xmlns:a16="http://schemas.microsoft.com/office/drawing/2014/main" id="{6ADCEC09-F232-4F63-ADE5-C1E88C04CDE6}"/>
                </a:ext>
              </a:extLst>
            </p:cNvPr>
            <p:cNvSpPr/>
            <p:nvPr/>
          </p:nvSpPr>
          <p:spPr>
            <a:xfrm>
              <a:off x="4967074" y="4246204"/>
              <a:ext cx="172924" cy="119900"/>
            </a:xfrm>
            <a:custGeom>
              <a:avLst/>
              <a:gdLst/>
              <a:ahLst/>
              <a:cxnLst/>
              <a:rect l="l" t="t" r="r" b="b"/>
              <a:pathLst>
                <a:path w="10175" h="7055" extrusionOk="0">
                  <a:moveTo>
                    <a:pt x="1201" y="1"/>
                  </a:moveTo>
                  <a:lnTo>
                    <a:pt x="1" y="5438"/>
                  </a:lnTo>
                  <a:lnTo>
                    <a:pt x="7473" y="7006"/>
                  </a:lnTo>
                  <a:cubicBezTo>
                    <a:pt x="7609" y="7039"/>
                    <a:pt x="7744" y="7054"/>
                    <a:pt x="7877" y="7054"/>
                  </a:cubicBezTo>
                  <a:cubicBezTo>
                    <a:pt x="8681" y="7054"/>
                    <a:pt x="9374" y="6474"/>
                    <a:pt x="9574" y="5671"/>
                  </a:cubicBezTo>
                  <a:lnTo>
                    <a:pt x="9974" y="3670"/>
                  </a:lnTo>
                  <a:cubicBezTo>
                    <a:pt x="10175" y="2736"/>
                    <a:pt x="9574" y="1802"/>
                    <a:pt x="8640" y="1602"/>
                  </a:cubicBezTo>
                  <a:lnTo>
                    <a:pt x="1201" y="1"/>
                  </a:lnTo>
                  <a:close/>
                </a:path>
              </a:pathLst>
            </a:custGeom>
            <a:solidFill>
              <a:srgbClr val="D5E2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151;p56">
              <a:extLst>
                <a:ext uri="{FF2B5EF4-FFF2-40B4-BE49-F238E27FC236}">
                  <a16:creationId xmlns:a16="http://schemas.microsoft.com/office/drawing/2014/main" id="{54A85F97-6F15-40A6-9D4C-516A1E8F10BD}"/>
                </a:ext>
              </a:extLst>
            </p:cNvPr>
            <p:cNvSpPr/>
            <p:nvPr/>
          </p:nvSpPr>
          <p:spPr>
            <a:xfrm>
              <a:off x="5073647" y="4268875"/>
              <a:ext cx="34041" cy="95257"/>
            </a:xfrm>
            <a:custGeom>
              <a:avLst/>
              <a:gdLst/>
              <a:ahLst/>
              <a:cxnLst/>
              <a:rect l="l" t="t" r="r" b="b"/>
              <a:pathLst>
                <a:path w="2003" h="5605" extrusionOk="0">
                  <a:moveTo>
                    <a:pt x="1168" y="1"/>
                  </a:moveTo>
                  <a:lnTo>
                    <a:pt x="1" y="5438"/>
                  </a:lnTo>
                  <a:lnTo>
                    <a:pt x="868" y="5605"/>
                  </a:lnTo>
                  <a:lnTo>
                    <a:pt x="2002" y="201"/>
                  </a:lnTo>
                  <a:lnTo>
                    <a:pt x="1168" y="1"/>
                  </a:lnTo>
                  <a:close/>
                </a:path>
              </a:pathLst>
            </a:custGeom>
            <a:solidFill>
              <a:srgbClr val="01A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152;p56">
              <a:extLst>
                <a:ext uri="{FF2B5EF4-FFF2-40B4-BE49-F238E27FC236}">
                  <a16:creationId xmlns:a16="http://schemas.microsoft.com/office/drawing/2014/main" id="{03D326C3-CB3B-46DC-8D5A-D719A13FFEA1}"/>
                </a:ext>
              </a:extLst>
            </p:cNvPr>
            <p:cNvSpPr/>
            <p:nvPr/>
          </p:nvSpPr>
          <p:spPr>
            <a:xfrm>
              <a:off x="5057213" y="4114123"/>
              <a:ext cx="172924" cy="119696"/>
            </a:xfrm>
            <a:custGeom>
              <a:avLst/>
              <a:gdLst/>
              <a:ahLst/>
              <a:cxnLst/>
              <a:rect l="l" t="t" r="r" b="b"/>
              <a:pathLst>
                <a:path w="10175" h="7043" extrusionOk="0">
                  <a:moveTo>
                    <a:pt x="1168" y="0"/>
                  </a:moveTo>
                  <a:lnTo>
                    <a:pt x="0" y="5404"/>
                  </a:lnTo>
                  <a:lnTo>
                    <a:pt x="7472" y="7005"/>
                  </a:lnTo>
                  <a:cubicBezTo>
                    <a:pt x="7594" y="7031"/>
                    <a:pt x="7714" y="7043"/>
                    <a:pt x="7832" y="7043"/>
                  </a:cubicBezTo>
                  <a:cubicBezTo>
                    <a:pt x="8655" y="7043"/>
                    <a:pt x="9365" y="6459"/>
                    <a:pt x="9541" y="5671"/>
                  </a:cubicBezTo>
                  <a:lnTo>
                    <a:pt x="9974" y="3670"/>
                  </a:lnTo>
                  <a:cubicBezTo>
                    <a:pt x="10174" y="2702"/>
                    <a:pt x="9541"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153;p56">
              <a:extLst>
                <a:ext uri="{FF2B5EF4-FFF2-40B4-BE49-F238E27FC236}">
                  <a16:creationId xmlns:a16="http://schemas.microsoft.com/office/drawing/2014/main" id="{7009FF34-6B31-4371-893B-782EAFCC1939}"/>
                </a:ext>
              </a:extLst>
            </p:cNvPr>
            <p:cNvSpPr/>
            <p:nvPr/>
          </p:nvSpPr>
          <p:spPr>
            <a:xfrm>
              <a:off x="5163225" y="4136233"/>
              <a:ext cx="34585" cy="95257"/>
            </a:xfrm>
            <a:custGeom>
              <a:avLst/>
              <a:gdLst/>
              <a:ahLst/>
              <a:cxnLst/>
              <a:rect l="l" t="t" r="r" b="b"/>
              <a:pathLst>
                <a:path w="2035" h="5605" extrusionOk="0">
                  <a:moveTo>
                    <a:pt x="1168" y="0"/>
                  </a:moveTo>
                  <a:lnTo>
                    <a:pt x="0" y="5404"/>
                  </a:lnTo>
                  <a:lnTo>
                    <a:pt x="867" y="5604"/>
                  </a:lnTo>
                  <a:lnTo>
                    <a:pt x="2035" y="167"/>
                  </a:lnTo>
                  <a:lnTo>
                    <a:pt x="1168" y="0"/>
                  </a:lnTo>
                  <a:close/>
                </a:path>
              </a:pathLst>
            </a:custGeom>
            <a:solidFill>
              <a:srgbClr val="01A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154;p56">
              <a:extLst>
                <a:ext uri="{FF2B5EF4-FFF2-40B4-BE49-F238E27FC236}">
                  <a16:creationId xmlns:a16="http://schemas.microsoft.com/office/drawing/2014/main" id="{FBCBF051-2C94-4EE7-8729-DDAB9ABA9B85}"/>
                </a:ext>
              </a:extLst>
            </p:cNvPr>
            <p:cNvSpPr/>
            <p:nvPr/>
          </p:nvSpPr>
          <p:spPr>
            <a:xfrm>
              <a:off x="4850305" y="3907775"/>
              <a:ext cx="453529" cy="505533"/>
            </a:xfrm>
            <a:custGeom>
              <a:avLst/>
              <a:gdLst/>
              <a:ahLst/>
              <a:cxnLst/>
              <a:rect l="l" t="t" r="r" b="b"/>
              <a:pathLst>
                <a:path w="26686" h="29746" extrusionOk="0">
                  <a:moveTo>
                    <a:pt x="13343" y="0"/>
                  </a:moveTo>
                  <a:lnTo>
                    <a:pt x="0" y="28688"/>
                  </a:lnTo>
                  <a:lnTo>
                    <a:pt x="4803" y="29688"/>
                  </a:lnTo>
                  <a:cubicBezTo>
                    <a:pt x="4985" y="29727"/>
                    <a:pt x="5167" y="29745"/>
                    <a:pt x="5347" y="29745"/>
                  </a:cubicBezTo>
                  <a:cubicBezTo>
                    <a:pt x="6255" y="29745"/>
                    <a:pt x="7104" y="29273"/>
                    <a:pt x="7605" y="28521"/>
                  </a:cubicBezTo>
                  <a:lnTo>
                    <a:pt x="26686" y="2836"/>
                  </a:lnTo>
                  <a:lnTo>
                    <a:pt x="13343" y="0"/>
                  </a:lnTo>
                  <a:close/>
                </a:path>
              </a:pathLst>
            </a:custGeom>
            <a:solidFill>
              <a:srgbClr val="CCCC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155;p56">
              <a:extLst>
                <a:ext uri="{FF2B5EF4-FFF2-40B4-BE49-F238E27FC236}">
                  <a16:creationId xmlns:a16="http://schemas.microsoft.com/office/drawing/2014/main" id="{8CB62EC4-E728-4210-9CBF-DDD894A6E06B}"/>
                </a:ext>
              </a:extLst>
            </p:cNvPr>
            <p:cNvSpPr/>
            <p:nvPr/>
          </p:nvSpPr>
          <p:spPr>
            <a:xfrm>
              <a:off x="4850305" y="3907775"/>
              <a:ext cx="256251" cy="494351"/>
            </a:xfrm>
            <a:custGeom>
              <a:avLst/>
              <a:gdLst/>
              <a:ahLst/>
              <a:cxnLst/>
              <a:rect l="l" t="t" r="r" b="b"/>
              <a:pathLst>
                <a:path w="15078" h="29088" extrusionOk="0">
                  <a:moveTo>
                    <a:pt x="13343" y="0"/>
                  </a:moveTo>
                  <a:lnTo>
                    <a:pt x="0" y="28721"/>
                  </a:lnTo>
                  <a:lnTo>
                    <a:pt x="1735" y="29088"/>
                  </a:lnTo>
                  <a:lnTo>
                    <a:pt x="15077" y="367"/>
                  </a:lnTo>
                  <a:lnTo>
                    <a:pt x="13343" y="0"/>
                  </a:lnTo>
                  <a:close/>
                </a:path>
              </a:pathLst>
            </a:custGeom>
            <a:solidFill>
              <a:srgbClr val="01A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3156;p56">
              <a:extLst>
                <a:ext uri="{FF2B5EF4-FFF2-40B4-BE49-F238E27FC236}">
                  <a16:creationId xmlns:a16="http://schemas.microsoft.com/office/drawing/2014/main" id="{7C14BF51-06B6-48ED-9ACD-EDD2FC5C46FC}"/>
                </a:ext>
              </a:extLst>
            </p:cNvPr>
            <p:cNvSpPr/>
            <p:nvPr/>
          </p:nvSpPr>
          <p:spPr>
            <a:xfrm>
              <a:off x="4622408" y="3743931"/>
              <a:ext cx="977365" cy="302460"/>
            </a:xfrm>
            <a:custGeom>
              <a:avLst/>
              <a:gdLst/>
              <a:ahLst/>
              <a:cxnLst/>
              <a:rect l="l" t="t" r="r" b="b"/>
              <a:pathLst>
                <a:path w="57509" h="17797" extrusionOk="0">
                  <a:moveTo>
                    <a:pt x="3250" y="1"/>
                  </a:moveTo>
                  <a:cubicBezTo>
                    <a:pt x="1861" y="1"/>
                    <a:pt x="635" y="954"/>
                    <a:pt x="334" y="2370"/>
                  </a:cubicBezTo>
                  <a:cubicBezTo>
                    <a:pt x="0" y="3937"/>
                    <a:pt x="968" y="5472"/>
                    <a:pt x="2502" y="5872"/>
                  </a:cubicBezTo>
                  <a:lnTo>
                    <a:pt x="45400" y="17280"/>
                  </a:lnTo>
                  <a:cubicBezTo>
                    <a:pt x="46627" y="17626"/>
                    <a:pt x="47888" y="17797"/>
                    <a:pt x="49144" y="17797"/>
                  </a:cubicBezTo>
                  <a:cubicBezTo>
                    <a:pt x="51643" y="17797"/>
                    <a:pt x="54121" y="17122"/>
                    <a:pt x="56274" y="15812"/>
                  </a:cubicBezTo>
                  <a:cubicBezTo>
                    <a:pt x="57241" y="15179"/>
                    <a:pt x="57508" y="13844"/>
                    <a:pt x="56874" y="12944"/>
                  </a:cubicBezTo>
                  <a:cubicBezTo>
                    <a:pt x="54706" y="9808"/>
                    <a:pt x="51337" y="7707"/>
                    <a:pt x="47534" y="7140"/>
                  </a:cubicBezTo>
                  <a:lnTo>
                    <a:pt x="3703" y="35"/>
                  </a:lnTo>
                  <a:cubicBezTo>
                    <a:pt x="3551" y="12"/>
                    <a:pt x="3399" y="1"/>
                    <a:pt x="3250" y="1"/>
                  </a:cubicBezTo>
                  <a:close/>
                </a:path>
              </a:pathLst>
            </a:custGeom>
            <a:solidFill>
              <a:srgbClr val="DDDD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3157;p56">
              <a:extLst>
                <a:ext uri="{FF2B5EF4-FFF2-40B4-BE49-F238E27FC236}">
                  <a16:creationId xmlns:a16="http://schemas.microsoft.com/office/drawing/2014/main" id="{5B90F1FE-B509-4760-8798-18570448E58D}"/>
                </a:ext>
              </a:extLst>
            </p:cNvPr>
            <p:cNvSpPr/>
            <p:nvPr/>
          </p:nvSpPr>
          <p:spPr>
            <a:xfrm>
              <a:off x="4621847" y="3783630"/>
              <a:ext cx="972250" cy="261893"/>
            </a:xfrm>
            <a:custGeom>
              <a:avLst/>
              <a:gdLst/>
              <a:ahLst/>
              <a:cxnLst/>
              <a:rect l="l" t="t" r="r" b="b"/>
              <a:pathLst>
                <a:path w="57208" h="15410" extrusionOk="0">
                  <a:moveTo>
                    <a:pt x="334" y="0"/>
                  </a:moveTo>
                  <a:lnTo>
                    <a:pt x="334" y="0"/>
                  </a:lnTo>
                  <a:cubicBezTo>
                    <a:pt x="0" y="1601"/>
                    <a:pt x="934" y="3102"/>
                    <a:pt x="2502" y="3503"/>
                  </a:cubicBezTo>
                  <a:lnTo>
                    <a:pt x="45399" y="14877"/>
                  </a:lnTo>
                  <a:cubicBezTo>
                    <a:pt x="46631" y="15236"/>
                    <a:pt x="47897" y="15410"/>
                    <a:pt x="49157" y="15410"/>
                  </a:cubicBezTo>
                  <a:cubicBezTo>
                    <a:pt x="51651" y="15410"/>
                    <a:pt x="54124" y="14728"/>
                    <a:pt x="56274" y="13443"/>
                  </a:cubicBezTo>
                  <a:cubicBezTo>
                    <a:pt x="56774" y="13143"/>
                    <a:pt x="57074" y="12643"/>
                    <a:pt x="57208" y="12142"/>
                  </a:cubicBezTo>
                  <a:lnTo>
                    <a:pt x="334" y="0"/>
                  </a:lnTo>
                  <a:close/>
                </a:path>
              </a:pathLst>
            </a:custGeom>
            <a:solidFill>
              <a:srgbClr val="D6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3158;p56">
              <a:extLst>
                <a:ext uri="{FF2B5EF4-FFF2-40B4-BE49-F238E27FC236}">
                  <a16:creationId xmlns:a16="http://schemas.microsoft.com/office/drawing/2014/main" id="{AB64D1BC-A7D3-497A-8FE4-37185097BAB3}"/>
                </a:ext>
              </a:extLst>
            </p:cNvPr>
            <p:cNvSpPr/>
            <p:nvPr/>
          </p:nvSpPr>
          <p:spPr>
            <a:xfrm>
              <a:off x="4525471" y="3745919"/>
              <a:ext cx="261927" cy="78109"/>
            </a:xfrm>
            <a:custGeom>
              <a:avLst/>
              <a:gdLst/>
              <a:ahLst/>
              <a:cxnLst/>
              <a:rect l="l" t="t" r="r" b="b"/>
              <a:pathLst>
                <a:path w="15412" h="4596" extrusionOk="0">
                  <a:moveTo>
                    <a:pt x="1159" y="0"/>
                  </a:moveTo>
                  <a:cubicBezTo>
                    <a:pt x="647" y="0"/>
                    <a:pt x="218" y="322"/>
                    <a:pt x="100" y="852"/>
                  </a:cubicBezTo>
                  <a:cubicBezTo>
                    <a:pt x="0" y="1385"/>
                    <a:pt x="367" y="1986"/>
                    <a:pt x="901" y="2086"/>
                  </a:cubicBezTo>
                  <a:lnTo>
                    <a:pt x="11909" y="4421"/>
                  </a:lnTo>
                  <a:cubicBezTo>
                    <a:pt x="12409" y="4538"/>
                    <a:pt x="12910" y="4596"/>
                    <a:pt x="13410" y="4596"/>
                  </a:cubicBezTo>
                  <a:cubicBezTo>
                    <a:pt x="13910" y="4596"/>
                    <a:pt x="14411" y="4538"/>
                    <a:pt x="14911" y="4421"/>
                  </a:cubicBezTo>
                  <a:cubicBezTo>
                    <a:pt x="15278" y="4354"/>
                    <a:pt x="15411" y="3820"/>
                    <a:pt x="15078" y="3553"/>
                  </a:cubicBezTo>
                  <a:cubicBezTo>
                    <a:pt x="14277" y="2986"/>
                    <a:pt x="13377" y="2553"/>
                    <a:pt x="12376" y="2353"/>
                  </a:cubicBezTo>
                  <a:lnTo>
                    <a:pt x="1368" y="18"/>
                  </a:lnTo>
                  <a:cubicBezTo>
                    <a:pt x="1297" y="6"/>
                    <a:pt x="1227" y="0"/>
                    <a:pt x="1159" y="0"/>
                  </a:cubicBezTo>
                  <a:close/>
                </a:path>
              </a:pathLst>
            </a:custGeom>
            <a:solidFill>
              <a:srgbClr val="01A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3159;p56">
              <a:extLst>
                <a:ext uri="{FF2B5EF4-FFF2-40B4-BE49-F238E27FC236}">
                  <a16:creationId xmlns:a16="http://schemas.microsoft.com/office/drawing/2014/main" id="{0EE42CA1-32CD-43A8-8101-003567EFA4A5}"/>
                </a:ext>
              </a:extLst>
            </p:cNvPr>
            <p:cNvSpPr/>
            <p:nvPr/>
          </p:nvSpPr>
          <p:spPr>
            <a:xfrm>
              <a:off x="5482382" y="3922510"/>
              <a:ext cx="66909" cy="101494"/>
            </a:xfrm>
            <a:custGeom>
              <a:avLst/>
              <a:gdLst/>
              <a:ahLst/>
              <a:cxnLst/>
              <a:rect l="l" t="t" r="r" b="b"/>
              <a:pathLst>
                <a:path w="3937" h="5972" extrusionOk="0">
                  <a:moveTo>
                    <a:pt x="2635" y="1"/>
                  </a:moveTo>
                  <a:lnTo>
                    <a:pt x="567" y="1335"/>
                  </a:lnTo>
                  <a:cubicBezTo>
                    <a:pt x="1101" y="2202"/>
                    <a:pt x="834" y="3336"/>
                    <a:pt x="0" y="3870"/>
                  </a:cubicBezTo>
                  <a:lnTo>
                    <a:pt x="1401" y="5972"/>
                  </a:lnTo>
                  <a:cubicBezTo>
                    <a:pt x="3336" y="4671"/>
                    <a:pt x="3936" y="2002"/>
                    <a:pt x="2635" y="1"/>
                  </a:cubicBezTo>
                  <a:close/>
                </a:path>
              </a:pathLst>
            </a:custGeom>
            <a:solidFill>
              <a:srgbClr val="5647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35" name="Picture 2">
            <a:extLst>
              <a:ext uri="{FF2B5EF4-FFF2-40B4-BE49-F238E27FC236}">
                <a16:creationId xmlns:a16="http://schemas.microsoft.com/office/drawing/2014/main" id="{D0C28230-F94A-4ABF-A8DB-798AE6B0201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41063" y="-522380"/>
            <a:ext cx="1634916" cy="1759694"/>
          </a:xfrm>
          <a:prstGeom prst="rect">
            <a:avLst/>
          </a:prstGeom>
        </p:spPr>
      </p:pic>
    </p:spTree>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7945263"/>
            <a:ext cx="3731640" cy="314814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4366426" y="-939943"/>
            <a:ext cx="6183218" cy="62285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0406" y="7832122"/>
            <a:ext cx="2515259" cy="285235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01045" y="-1512223"/>
            <a:ext cx="3356990" cy="3259332"/>
          </a:xfrm>
          <a:prstGeom prst="rect">
            <a:avLst/>
          </a:prstGeom>
        </p:spPr>
      </p:pic>
      <p:sp>
        <p:nvSpPr>
          <p:cNvPr id="12" name="TextBox 11">
            <a:extLst>
              <a:ext uri="{FF2B5EF4-FFF2-40B4-BE49-F238E27FC236}">
                <a16:creationId xmlns:a16="http://schemas.microsoft.com/office/drawing/2014/main" id="{EAE0EC73-3EFE-4C56-BD06-C32946F9A5B4}"/>
              </a:ext>
            </a:extLst>
          </p:cNvPr>
          <p:cNvSpPr txBox="1"/>
          <p:nvPr/>
        </p:nvSpPr>
        <p:spPr>
          <a:xfrm>
            <a:off x="1066800" y="440854"/>
            <a:ext cx="16655910" cy="1306255"/>
          </a:xfrm>
          <a:prstGeom prst="rect">
            <a:avLst/>
          </a:prstGeom>
          <a:noFill/>
        </p:spPr>
        <p:txBody>
          <a:bodyPr wrap="square">
            <a:spAutoFit/>
          </a:bodyPr>
          <a:lstStyle/>
          <a:p>
            <a:pPr>
              <a:lnSpc>
                <a:spcPct val="150000"/>
              </a:lnSpc>
              <a:spcBef>
                <a:spcPts val="600"/>
              </a:spcBef>
              <a:spcAft>
                <a:spcPts val="800"/>
              </a:spcAft>
            </a:pPr>
            <a:r>
              <a:rPr lang="en-US" sz="60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I. </a:t>
            </a:r>
            <a:r>
              <a:rPr lang="vi-VN" sz="60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TỔNG HỢP LỰC SONG SONG </a:t>
            </a:r>
            <a:endParaRPr lang="en-US" sz="6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B941012-E2C9-424F-B70C-AD07F41BB82A}"/>
              </a:ext>
            </a:extLst>
          </p:cNvPr>
          <p:cNvGrpSpPr/>
          <p:nvPr/>
        </p:nvGrpSpPr>
        <p:grpSpPr>
          <a:xfrm>
            <a:off x="12813150" y="2724520"/>
            <a:ext cx="3997528" cy="4929943"/>
            <a:chOff x="12385472" y="2575757"/>
            <a:chExt cx="4636707" cy="5385433"/>
          </a:xfrm>
        </p:grpSpPr>
        <p:pic>
          <p:nvPicPr>
            <p:cNvPr id="13" name="Picture 12" descr="Ngắm những gánh hàng rong gây thương nhớ một thời Sài Gòn - Tin Việt Nam">
              <a:extLst>
                <a:ext uri="{FF2B5EF4-FFF2-40B4-BE49-F238E27FC236}">
                  <a16:creationId xmlns:a16="http://schemas.microsoft.com/office/drawing/2014/main" id="{56765C0A-E61E-437E-9142-3AF5705E7E4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21129374">
              <a:off x="12476556" y="2758439"/>
              <a:ext cx="4221890" cy="4186784"/>
            </a:xfrm>
            <a:prstGeom prst="rect">
              <a:avLst/>
            </a:prstGeom>
            <a:noFill/>
            <a:ln>
              <a:noFill/>
            </a:ln>
          </p:spPr>
        </p:pic>
        <p:grpSp>
          <p:nvGrpSpPr>
            <p:cNvPr id="14" name="Group 4">
              <a:extLst>
                <a:ext uri="{FF2B5EF4-FFF2-40B4-BE49-F238E27FC236}">
                  <a16:creationId xmlns:a16="http://schemas.microsoft.com/office/drawing/2014/main" id="{BC843D81-66B5-4F88-B94F-EAAACC75D507}"/>
                </a:ext>
              </a:extLst>
            </p:cNvPr>
            <p:cNvGrpSpPr>
              <a:grpSpLocks noChangeAspect="1"/>
            </p:cNvGrpSpPr>
            <p:nvPr/>
          </p:nvGrpSpPr>
          <p:grpSpPr>
            <a:xfrm rot="-505984">
              <a:off x="12385472" y="2575757"/>
              <a:ext cx="4636707" cy="5385433"/>
              <a:chOff x="0" y="0"/>
              <a:chExt cx="5466080" cy="6348730"/>
            </a:xfrm>
          </p:grpSpPr>
          <p:sp>
            <p:nvSpPr>
              <p:cNvPr id="15" name="Freeform 5">
                <a:extLst>
                  <a:ext uri="{FF2B5EF4-FFF2-40B4-BE49-F238E27FC236}">
                    <a16:creationId xmlns:a16="http://schemas.microsoft.com/office/drawing/2014/main" id="{A48315E5-8D9C-4F13-A5F6-1F6E133F4CBA}"/>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16" name="Freeform 7">
                <a:extLst>
                  <a:ext uri="{FF2B5EF4-FFF2-40B4-BE49-F238E27FC236}">
                    <a16:creationId xmlns:a16="http://schemas.microsoft.com/office/drawing/2014/main" id="{605D851E-6CAA-4F1E-A18A-5583E11493D9}"/>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17" name="Freeform 8">
                <a:extLst>
                  <a:ext uri="{FF2B5EF4-FFF2-40B4-BE49-F238E27FC236}">
                    <a16:creationId xmlns:a16="http://schemas.microsoft.com/office/drawing/2014/main" id="{1B16C705-3880-4C98-9570-2D16110C41C0}"/>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grpSp>
      <p:sp>
        <p:nvSpPr>
          <p:cNvPr id="20" name="TextBox 19">
            <a:extLst>
              <a:ext uri="{FF2B5EF4-FFF2-40B4-BE49-F238E27FC236}">
                <a16:creationId xmlns:a16="http://schemas.microsoft.com/office/drawing/2014/main" id="{2E678470-415B-4831-BA57-E85FA8031469}"/>
              </a:ext>
            </a:extLst>
          </p:cNvPr>
          <p:cNvSpPr txBox="1"/>
          <p:nvPr/>
        </p:nvSpPr>
        <p:spPr>
          <a:xfrm>
            <a:off x="2209800" y="2535915"/>
            <a:ext cx="8874358" cy="2019064"/>
          </a:xfrm>
          <a:prstGeom prst="roundRect">
            <a:avLst/>
          </a:prstGeom>
          <a:noFill/>
          <a:ln w="57150">
            <a:solidFill>
              <a:srgbClr val="C00000"/>
            </a:solidFill>
            <a:prstDash val="lgDash"/>
          </a:ln>
        </p:spPr>
        <p:txBody>
          <a:bodyPr wrap="square">
            <a:spAutoFit/>
          </a:bodyPr>
          <a:lstStyle/>
          <a:p>
            <a:pPr marR="90170" algn="just">
              <a:lnSpc>
                <a:spcPct val="150000"/>
              </a:lnSpc>
              <a:spcBef>
                <a:spcPts val="300"/>
              </a:spcBef>
              <a:spcAft>
                <a:spcPts val="300"/>
              </a:spcAft>
            </a:pPr>
            <a:r>
              <a:rPr lang="vi-VN" sz="4000" dirty="0">
                <a:effectLst/>
                <a:latin typeface="Arial" panose="020B0604020202020204" pitchFamily="34" charset="0"/>
                <a:ea typeface="Calibri" panose="020F0502020204030204" pitchFamily="34" charset="0"/>
                <a:cs typeface="Arial" panose="020B0604020202020204" pitchFamily="34" charset="0"/>
              </a:rPr>
              <a:t>?2. Khi đó vai người chịu lực tác dụng là bao nhiêu</a:t>
            </a:r>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p:pic>
        <p:nvPicPr>
          <p:cNvPr id="22" name="Picture 7">
            <a:extLst>
              <a:ext uri="{FF2B5EF4-FFF2-40B4-BE49-F238E27FC236}">
                <a16:creationId xmlns:a16="http://schemas.microsoft.com/office/drawing/2014/main" id="{8DEE7A7A-5E17-4A59-95DA-CD03570F62F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4334" y="2661308"/>
            <a:ext cx="1787068" cy="2832529"/>
          </a:xfrm>
          <a:prstGeom prst="rect">
            <a:avLst/>
          </a:prstGeom>
        </p:spPr>
      </p:pic>
      <p:pic>
        <p:nvPicPr>
          <p:cNvPr id="23" name="Picture 22">
            <a:extLst>
              <a:ext uri="{FF2B5EF4-FFF2-40B4-BE49-F238E27FC236}">
                <a16:creationId xmlns:a16="http://schemas.microsoft.com/office/drawing/2014/main" id="{5620CCEA-B6D2-492C-91F8-76225DF70C6E}"/>
              </a:ext>
            </a:extLst>
          </p:cNvPr>
          <p:cNvPicPr>
            <a:picLocks noChangeAspect="1"/>
          </p:cNvPicPr>
          <p:nvPr/>
        </p:nvPicPr>
        <p:blipFill>
          <a:blip r:embed="rId13">
            <a:clrChange>
              <a:clrFrom>
                <a:srgbClr val="000000">
                  <a:alpha val="0"/>
                </a:srgbClr>
              </a:clrFrom>
              <a:clrTo>
                <a:srgbClr val="000000">
                  <a:alpha val="0"/>
                </a:srgbClr>
              </a:clrTo>
            </a:clrChange>
            <a:duotone>
              <a:prstClr val="black"/>
              <a:schemeClr val="accent2">
                <a:lumMod val="75000"/>
                <a:tint val="45000"/>
                <a:satMod val="400000"/>
              </a:schemeClr>
            </a:duotone>
          </a:blip>
          <a:srcRect/>
          <a:stretch>
            <a:fillRect/>
          </a:stretch>
        </p:blipFill>
        <p:spPr>
          <a:xfrm flipV="1">
            <a:off x="3180268" y="4587151"/>
            <a:ext cx="2132021" cy="2057400"/>
          </a:xfrm>
          <a:prstGeom prst="rect">
            <a:avLst/>
          </a:prstGeom>
        </p:spPr>
      </p:pic>
      <p:sp>
        <p:nvSpPr>
          <p:cNvPr id="24" name="TextBox 23">
            <a:extLst>
              <a:ext uri="{FF2B5EF4-FFF2-40B4-BE49-F238E27FC236}">
                <a16:creationId xmlns:a16="http://schemas.microsoft.com/office/drawing/2014/main" id="{4767D065-8246-4C86-8E54-66BCC3129694}"/>
              </a:ext>
            </a:extLst>
          </p:cNvPr>
          <p:cNvSpPr txBox="1"/>
          <p:nvPr/>
        </p:nvSpPr>
        <p:spPr>
          <a:xfrm>
            <a:off x="5302393" y="5698066"/>
            <a:ext cx="6815670" cy="2855269"/>
          </a:xfrm>
          <a:prstGeom prst="rect">
            <a:avLst/>
          </a:prstGeom>
          <a:noFill/>
        </p:spPr>
        <p:txBody>
          <a:bodyPr wrap="square">
            <a:spAutoFit/>
          </a:bodyPr>
          <a:lstStyle/>
          <a:p>
            <a:pPr algn="just">
              <a:lnSpc>
                <a:spcPct val="150000"/>
              </a:lnSpc>
            </a:pPr>
            <a:r>
              <a:rPr lang="vi-VN" sz="4400" b="1" i="1" u="sng" dirty="0">
                <a:solidFill>
                  <a:srgbClr val="FF0000"/>
                </a:solidFill>
                <a:latin typeface="Arial" panose="020B0604020202020204" pitchFamily="34" charset="0"/>
                <a:cs typeface="Arial" panose="020B0604020202020204" pitchFamily="34" charset="0"/>
              </a:rPr>
              <a:t>Trả lời:</a:t>
            </a:r>
            <a:r>
              <a:rPr lang="vi-VN" sz="4400" b="1" i="1" dirty="0">
                <a:solidFill>
                  <a:srgbClr val="FF0000"/>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Vai người đó chịu một lực  bằng lực do hai gánh hàng gây ra </a:t>
            </a:r>
            <a:endParaRPr lang="en-US" dirty="0"/>
          </a:p>
        </p:txBody>
      </p:sp>
    </p:spTree>
    <p:extLst>
      <p:ext uri="{BB962C8B-B14F-4D97-AF65-F5344CB8AC3E}">
        <p14:creationId xmlns:p14="http://schemas.microsoft.com/office/powerpoint/2010/main" val="4085011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39059" y="6438900"/>
            <a:ext cx="5277691" cy="54054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09032" y="7272218"/>
            <a:ext cx="3337747" cy="373882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642880"/>
            <a:ext cx="2808145" cy="277240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4283975"/>
            <a:ext cx="1448079" cy="136382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35400" y="-723900"/>
            <a:ext cx="3006896" cy="2733541"/>
          </a:xfrm>
          <a:prstGeom prst="rect">
            <a:avLst/>
          </a:prstGeom>
        </p:spPr>
      </p:pic>
      <p:pic>
        <p:nvPicPr>
          <p:cNvPr id="12" name="Picture 4">
            <a:extLst>
              <a:ext uri="{FF2B5EF4-FFF2-40B4-BE49-F238E27FC236}">
                <a16:creationId xmlns:a16="http://schemas.microsoft.com/office/drawing/2014/main" id="{96CDD7A6-CD83-4BED-A344-53329F713E1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22707" y="292758"/>
            <a:ext cx="12605216" cy="6852583"/>
          </a:xfrm>
          <a:prstGeom prst="rect">
            <a:avLst/>
          </a:prstGeom>
        </p:spPr>
      </p:pic>
      <p:sp>
        <p:nvSpPr>
          <p:cNvPr id="16" name="TextBox 15">
            <a:extLst>
              <a:ext uri="{FF2B5EF4-FFF2-40B4-BE49-F238E27FC236}">
                <a16:creationId xmlns:a16="http://schemas.microsoft.com/office/drawing/2014/main" id="{F0722CBE-7881-4382-AC5D-A6E7BFC0FCA7}"/>
              </a:ext>
            </a:extLst>
          </p:cNvPr>
          <p:cNvSpPr txBox="1"/>
          <p:nvPr/>
        </p:nvSpPr>
        <p:spPr>
          <a:xfrm>
            <a:off x="4167554" y="1485900"/>
            <a:ext cx="9952892" cy="3013838"/>
          </a:xfrm>
          <a:prstGeom prst="rect">
            <a:avLst/>
          </a:prstGeom>
          <a:noFill/>
        </p:spPr>
        <p:txBody>
          <a:bodyPr wrap="square">
            <a:spAutoFit/>
          </a:bodyPr>
          <a:lstStyle/>
          <a:p>
            <a:pPr marR="90170" algn="just">
              <a:lnSpc>
                <a:spcPct val="150000"/>
              </a:lnSpc>
              <a:spcBef>
                <a:spcPts val="300"/>
              </a:spcBef>
              <a:spcAft>
                <a:spcPts val="300"/>
              </a:spcAft>
            </a:pPr>
            <a:r>
              <a:rPr lang="en-US" sz="4400" dirty="0">
                <a:effectLst/>
                <a:latin typeface="Arial" panose="020B0604020202020204" pitchFamily="34" charset="0"/>
                <a:ea typeface="Calibri" panose="020F0502020204030204" pitchFamily="34" charset="0"/>
                <a:cs typeface="Arial" panose="020B0604020202020204" pitchFamily="34" charset="0"/>
              </a:rPr>
              <a:t>Lấy ví dụ về lực có thể gây ra tác dụng tương tự tác dụng bởi hai lực song </a:t>
            </a:r>
            <a:r>
              <a:rPr lang="en-US" sz="4400" dirty="0" err="1">
                <a:effectLst/>
                <a:latin typeface="Arial" panose="020B0604020202020204" pitchFamily="34" charset="0"/>
                <a:ea typeface="Calibri" panose="020F0502020204030204" pitchFamily="34" charset="0"/>
                <a:cs typeface="Arial" panose="020B0604020202020204" pitchFamily="34" charset="0"/>
              </a:rPr>
              <a:t>song</a:t>
            </a:r>
            <a:r>
              <a:rPr lang="en-US" sz="4400" dirty="0">
                <a:effectLst/>
                <a:latin typeface="Arial" panose="020B0604020202020204" pitchFamily="34" charset="0"/>
                <a:ea typeface="Calibri" panose="020F0502020204030204" pitchFamily="34" charset="0"/>
                <a:cs typeface="Arial" panose="020B0604020202020204" pitchFamily="34" charset="0"/>
              </a:rPr>
              <a:t> cùng chiều. </a:t>
            </a:r>
          </a:p>
        </p:txBody>
      </p:sp>
      <p:pic>
        <p:nvPicPr>
          <p:cNvPr id="11" name="Picture 2" descr="Hỏi - đáp: 1 cân Trung Quốc bằng bao nhiêu kg?">
            <a:extLst>
              <a:ext uri="{FF2B5EF4-FFF2-40B4-BE49-F238E27FC236}">
                <a16:creationId xmlns:a16="http://schemas.microsoft.com/office/drawing/2014/main" id="{52ECF160-8FA9-4C62-A404-4B98BBE6A621}"/>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6157" y="6798054"/>
            <a:ext cx="3689332" cy="25517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07214870-58A3-4FB3-8349-01C6FFEE954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93220" y="6511933"/>
            <a:ext cx="4698728" cy="212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84715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60382" y="4064564"/>
            <a:ext cx="6956631" cy="708545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8600" y="-1119080"/>
            <a:ext cx="6034849" cy="626257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6842">
            <a:off x="361113" y="2375943"/>
            <a:ext cx="2340418" cy="239262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0465" y="7346947"/>
            <a:ext cx="3429121" cy="3841174"/>
          </a:xfrm>
          <a:prstGeom prst="rect">
            <a:avLst/>
          </a:prstGeom>
        </p:spPr>
      </p:pic>
      <p:sp>
        <p:nvSpPr>
          <p:cNvPr id="15" name="TextBox 14">
            <a:extLst>
              <a:ext uri="{FF2B5EF4-FFF2-40B4-BE49-F238E27FC236}">
                <a16:creationId xmlns:a16="http://schemas.microsoft.com/office/drawing/2014/main" id="{8A3FCACC-4F94-4903-94F5-23218FEF5E8C}"/>
              </a:ext>
            </a:extLst>
          </p:cNvPr>
          <p:cNvSpPr txBox="1"/>
          <p:nvPr/>
        </p:nvSpPr>
        <p:spPr>
          <a:xfrm>
            <a:off x="2853076" y="568568"/>
            <a:ext cx="14276762" cy="982513"/>
          </a:xfrm>
          <a:prstGeom prst="rect">
            <a:avLst/>
          </a:prstGeom>
          <a:noFill/>
        </p:spPr>
        <p:txBody>
          <a:bodyPr wrap="square">
            <a:spAutoFit/>
          </a:bodyPr>
          <a:lstStyle/>
          <a:p>
            <a:pPr>
              <a:lnSpc>
                <a:spcPct val="150000"/>
              </a:lnSpc>
              <a:spcBef>
                <a:spcPts val="600"/>
              </a:spcBef>
              <a:spcAft>
                <a:spcPts val="800"/>
              </a:spcAft>
            </a:pPr>
            <a:r>
              <a:rPr lang="vi-VN" sz="4400" b="1" i="1"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rPr>
              <a:t>Quy tắc tổng hợp hai lực song song cùng chiều</a:t>
            </a:r>
            <a:endParaRPr lang="en-US" sz="4400" i="1"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F12DB8C-652F-479C-83F1-3887DFD2EB95}"/>
                  </a:ext>
                </a:extLst>
              </p:cNvPr>
              <p:cNvSpPr txBox="1"/>
              <p:nvPr/>
            </p:nvSpPr>
            <p:spPr>
              <a:xfrm>
                <a:off x="2590800" y="1650798"/>
                <a:ext cx="15130124" cy="7902869"/>
              </a:xfrm>
              <a:prstGeom prst="rect">
                <a:avLst/>
              </a:prstGeom>
              <a:noFill/>
            </p:spPr>
            <p:txBody>
              <a:bodyPr wrap="square">
                <a:spAutoFit/>
              </a:bodyPr>
              <a:lstStyle/>
              <a:p>
                <a:pPr algn="just">
                  <a:lnSpc>
                    <a:spcPct val="150000"/>
                  </a:lnSpc>
                  <a:spcBef>
                    <a:spcPts val="60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Hợp lực của hai lực song </a:t>
                </a:r>
                <a:r>
                  <a:rPr lang="en-US" sz="4000" dirty="0" err="1">
                    <a:effectLst/>
                    <a:latin typeface="Arial" panose="020B0604020202020204" pitchFamily="34" charset="0"/>
                    <a:ea typeface="Calibri" panose="020F0502020204030204" pitchFamily="34" charset="0"/>
                    <a:cs typeface="Arial" panose="020B0604020202020204" pitchFamily="34" charset="0"/>
                  </a:rPr>
                  <a:t>song</a:t>
                </a:r>
                <a:r>
                  <a:rPr lang="en-US" sz="4000" dirty="0">
                    <a:effectLst/>
                    <a:latin typeface="Arial" panose="020B0604020202020204" pitchFamily="34" charset="0"/>
                    <a:ea typeface="Calibri" panose="020F0502020204030204" pitchFamily="34" charset="0"/>
                    <a:cs typeface="Arial" panose="020B0604020202020204" pitchFamily="34" charset="0"/>
                  </a:rPr>
                  <a:t>, cùng chiều là một lực song </a:t>
                </a:r>
                <a:r>
                  <a:rPr lang="en-US" sz="4000" dirty="0" err="1">
                    <a:effectLst/>
                    <a:latin typeface="Arial" panose="020B0604020202020204" pitchFamily="34" charset="0"/>
                    <a:ea typeface="Calibri" panose="020F0502020204030204" pitchFamily="34" charset="0"/>
                    <a:cs typeface="Arial" panose="020B0604020202020204" pitchFamily="34" charset="0"/>
                  </a:rPr>
                  <a:t>song</a:t>
                </a:r>
                <a:r>
                  <a:rPr lang="en-US" sz="4000" dirty="0">
                    <a:effectLst/>
                    <a:latin typeface="Arial" panose="020B0604020202020204" pitchFamily="34" charset="0"/>
                    <a:ea typeface="Calibri" panose="020F0502020204030204" pitchFamily="34" charset="0"/>
                    <a:cs typeface="Arial" panose="020B0604020202020204" pitchFamily="34" charset="0"/>
                  </a:rPr>
                  <a:t>, cùng chiều với hai lực ấy và có độ lớn bằng tổng các độ lớn của hai lực thành phần. </a:t>
                </a:r>
                <a14:m>
                  <m:oMath xmlns:m="http://schemas.openxmlformats.org/officeDocument/2006/math">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e>
                      <m:sub>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sub>
                    </m:sSub>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e>
                      <m:sub>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sub>
                    </m:sSub>
                  </m:oMath>
                </a14:m>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Tx/>
                  <a:buChar char="-"/>
                </a:pPr>
                <a:r>
                  <a:rPr lang="en-US" sz="4000" dirty="0">
                    <a:effectLst/>
                    <a:latin typeface="Arial" panose="020B0604020202020204" pitchFamily="34" charset="0"/>
                    <a:ea typeface="Calibri" panose="020F0502020204030204" pitchFamily="34" charset="0"/>
                    <a:cs typeface="Arial" panose="020B0604020202020204" pitchFamily="34" charset="0"/>
                  </a:rPr>
                  <a:t>Điểm đặt O của F chia đoạn thẳng nối điểm đặt O</a:t>
                </a:r>
                <a:r>
                  <a:rPr lang="en-US" sz="4000" baseline="-25000" dirty="0">
                    <a:effectLst/>
                    <a:latin typeface="Arial" panose="020B0604020202020204" pitchFamily="34" charset="0"/>
                    <a:ea typeface="Calibri" panose="020F0502020204030204" pitchFamily="34" charset="0"/>
                    <a:cs typeface="Arial" panose="020B0604020202020204" pitchFamily="34" charset="0"/>
                  </a:rPr>
                  <a:t>1 </a:t>
                </a:r>
                <a:r>
                  <a:rPr lang="en-US" sz="4000" dirty="0">
                    <a:effectLst/>
                    <a:latin typeface="Arial" panose="020B0604020202020204" pitchFamily="34" charset="0"/>
                    <a:ea typeface="Calibri" panose="020F0502020204030204" pitchFamily="34" charset="0"/>
                    <a:cs typeface="Arial" panose="020B0604020202020204" pitchFamily="34" charset="0"/>
                  </a:rPr>
                  <a:t>, O</a:t>
                </a:r>
                <a:r>
                  <a:rPr lang="en-US" sz="4000" baseline="-25000" dirty="0">
                    <a:effectLst/>
                    <a:latin typeface="Arial" panose="020B0604020202020204" pitchFamily="34" charset="0"/>
                    <a:ea typeface="Calibri" panose="020F0502020204030204" pitchFamily="34" charset="0"/>
                    <a:cs typeface="Arial" panose="020B0604020202020204" pitchFamily="34" charset="0"/>
                  </a:rPr>
                  <a:t>2 </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vi-VN" sz="4000" dirty="0">
                    <a:effectLst/>
                    <a:latin typeface="Arial" panose="020B0604020202020204" pitchFamily="34" charset="0"/>
                    <a:ea typeface="Calibri" panose="020F0502020204030204" pitchFamily="34" charset="0"/>
                    <a:cs typeface="Arial" panose="020B0604020202020204" pitchFamily="34" charset="0"/>
                  </a:rPr>
                  <a:t>củ</a:t>
                </a:r>
                <a:r>
                  <a:rPr lang="en-US" sz="4000" dirty="0">
                    <a:effectLst/>
                    <a:latin typeface="Arial" panose="020B0604020202020204" pitchFamily="34" charset="0"/>
                    <a:ea typeface="Calibri" panose="020F0502020204030204" pitchFamily="34" charset="0"/>
                    <a:cs typeface="Arial" panose="020B0604020202020204" pitchFamily="34" charset="0"/>
                  </a:rPr>
                  <a:t>a F</a:t>
                </a:r>
                <a:r>
                  <a:rPr lang="en-US" sz="4000" baseline="-25000" dirty="0">
                    <a:effectLst/>
                    <a:latin typeface="Arial" panose="020B0604020202020204" pitchFamily="34" charset="0"/>
                    <a:ea typeface="Calibri" panose="020F0502020204030204" pitchFamily="34" charset="0"/>
                    <a:cs typeface="Arial" panose="020B0604020202020204" pitchFamily="34" charset="0"/>
                  </a:rPr>
                  <a:t>1</a:t>
                </a:r>
                <a:r>
                  <a:rPr lang="en-US" sz="4000" dirty="0">
                    <a:effectLst/>
                    <a:latin typeface="Arial" panose="020B0604020202020204" pitchFamily="34" charset="0"/>
                    <a:ea typeface="Calibri" panose="020F0502020204030204" pitchFamily="34" charset="0"/>
                    <a:cs typeface="Arial" panose="020B0604020202020204" pitchFamily="34" charset="0"/>
                  </a:rPr>
                  <a:t>, F</a:t>
                </a:r>
                <a:r>
                  <a:rPr lang="en-US" sz="4000" baseline="-25000" dirty="0">
                    <a:effectLst/>
                    <a:latin typeface="Arial" panose="020B0604020202020204" pitchFamily="34" charset="0"/>
                    <a:ea typeface="Calibri" panose="020F0502020204030204" pitchFamily="34" charset="0"/>
                    <a:cs typeface="Arial" panose="020B0604020202020204" pitchFamily="34" charset="0"/>
                  </a:rPr>
                  <a:t>2 </a:t>
                </a:r>
                <a:r>
                  <a:rPr lang="en-US" sz="4000" dirty="0">
                    <a:effectLst/>
                    <a:latin typeface="Arial" panose="020B0604020202020204" pitchFamily="34" charset="0"/>
                    <a:ea typeface="Calibri" panose="020F0502020204030204" pitchFamily="34" charset="0"/>
                    <a:cs typeface="Arial" panose="020B0604020202020204" pitchFamily="34" charset="0"/>
                  </a:rPr>
                  <a:t>thành những đoạn thẳng tỉ lệ nghịch với độ lớn của hai lực đấy. </a:t>
                </a: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f>
                        <m:fPr>
                          <m:ctrlP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𝑶</m:t>
                          </m:r>
                          <m:sSub>
                            <m:sSub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𝑶</m:t>
                              </m:r>
                            </m:e>
                            <m:sub>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sub>
                          </m:sSub>
                        </m:num>
                        <m:den>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𝑶</m:t>
                          </m:r>
                          <m:sSub>
                            <m:sSub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𝑶</m:t>
                              </m:r>
                            </m:e>
                            <m:sub>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sub>
                          </m:sSub>
                        </m:den>
                      </m:f>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e>
                            <m:sub>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sub>
                          </m:sSub>
                        </m:num>
                        <m:den>
                          <m:sSub>
                            <m:sSub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e>
                            <m:sub>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sub>
                          </m:sSub>
                        </m:den>
                      </m:f>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AF12DB8C-652F-479C-83F1-3887DFD2EB95}"/>
                  </a:ext>
                </a:extLst>
              </p:cNvPr>
              <p:cNvSpPr txBox="1">
                <a:spLocks noRot="1" noChangeAspect="1" noMove="1" noResize="1" noEditPoints="1" noAdjustHandles="1" noChangeArrowheads="1" noChangeShapeType="1" noTextEdit="1"/>
              </p:cNvSpPr>
              <p:nvPr/>
            </p:nvSpPr>
            <p:spPr>
              <a:xfrm>
                <a:off x="2590800" y="1650798"/>
                <a:ext cx="15130124" cy="7902869"/>
              </a:xfrm>
              <a:prstGeom prst="rect">
                <a:avLst/>
              </a:prstGeom>
              <a:blipFill>
                <a:blip r:embed="rId10"/>
                <a:stretch>
                  <a:fillRect l="-1410" r="-1410"/>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06543478-5685-4409-A2F8-7DDCFDAC7F68}"/>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13487400" y="6362700"/>
            <a:ext cx="3873340" cy="3600219"/>
          </a:xfrm>
          <a:prstGeom prst="rect">
            <a:avLst/>
          </a:prstGeom>
        </p:spPr>
      </p:pic>
    </p:spTree>
    <p:extLst>
      <p:ext uri="{BB962C8B-B14F-4D97-AF65-F5344CB8AC3E}">
        <p14:creationId xmlns:p14="http://schemas.microsoft.com/office/powerpoint/2010/main" val="26360719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p:cTn id="13"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p:cTn id="19"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52157" y="3706868"/>
            <a:ext cx="7902754" cy="867567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01694" y="8621897"/>
            <a:ext cx="3257546" cy="333020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15066" y="2940156"/>
            <a:ext cx="2888467" cy="3215905"/>
          </a:xfrm>
          <a:prstGeom prst="rect">
            <a:avLst/>
          </a:prstGeom>
        </p:spPr>
      </p:pic>
      <p:sp>
        <p:nvSpPr>
          <p:cNvPr id="16" name="TextBox 15">
            <a:extLst>
              <a:ext uri="{FF2B5EF4-FFF2-40B4-BE49-F238E27FC236}">
                <a16:creationId xmlns:a16="http://schemas.microsoft.com/office/drawing/2014/main" id="{6C6E24E9-5531-44AE-B391-B0A4ABFFFCB6}"/>
              </a:ext>
            </a:extLst>
          </p:cNvPr>
          <p:cNvSpPr txBox="1"/>
          <p:nvPr/>
        </p:nvSpPr>
        <p:spPr>
          <a:xfrm>
            <a:off x="838200" y="723900"/>
            <a:ext cx="16021040" cy="2019064"/>
          </a:xfrm>
          <a:prstGeom prst="roundRect">
            <a:avLst/>
          </a:prstGeom>
          <a:solidFill>
            <a:schemeClr val="bg1"/>
          </a:solidFill>
          <a:ln w="38100">
            <a:solidFill>
              <a:srgbClr val="C00000"/>
            </a:solidFill>
            <a:prstDash val="lgDash"/>
          </a:ln>
        </p:spPr>
        <p:txBody>
          <a:bodyPr wrap="square">
            <a:spAutoFit/>
          </a:bodyPr>
          <a:lstStyle/>
          <a:p>
            <a:pPr marR="90170" algn="just">
              <a:lnSpc>
                <a:spcPct val="150000"/>
              </a:lnSpc>
              <a:spcBef>
                <a:spcPts val="300"/>
              </a:spcBef>
              <a:spcAft>
                <a:spcPts val="300"/>
              </a:spcAft>
            </a:pPr>
            <a:r>
              <a:rPr lang="en-US" sz="4000" b="1" i="1" u="sng" dirty="0">
                <a:effectLst/>
                <a:latin typeface="Arial" panose="020B0604020202020204" pitchFamily="34" charset="0"/>
                <a:ea typeface="Calibri" panose="020F0502020204030204" pitchFamily="34" charset="0"/>
                <a:cs typeface="Arial" panose="020B0604020202020204" pitchFamily="34" charset="0"/>
              </a:rPr>
              <a:t>Câu hỏi 1</a:t>
            </a:r>
            <a:r>
              <a:rPr lang="en-US" sz="4000" dirty="0">
                <a:effectLst/>
                <a:latin typeface="Arial" panose="020B0604020202020204" pitchFamily="34" charset="0"/>
                <a:ea typeface="Calibri" panose="020F0502020204030204" pitchFamily="34" charset="0"/>
                <a:cs typeface="Arial" panose="020B0604020202020204" pitchFamily="34" charset="0"/>
              </a:rPr>
              <a:t>. Hãy thảo luận để thiết kế thí nghiệm và tiến hành thí nghiệm kiểm chứng công thức (1)</a:t>
            </a:r>
          </a:p>
        </p:txBody>
      </p:sp>
      <p:pic>
        <p:nvPicPr>
          <p:cNvPr id="17" name="Picture 16">
            <a:extLst>
              <a:ext uri="{FF2B5EF4-FFF2-40B4-BE49-F238E27FC236}">
                <a16:creationId xmlns:a16="http://schemas.microsoft.com/office/drawing/2014/main" id="{BD605A52-F555-4471-8E8A-F579F21F26F8}"/>
              </a:ext>
            </a:extLst>
          </p:cNvPr>
          <p:cNvPicPr>
            <a:picLocks noChangeAspect="1"/>
          </p:cNvPicPr>
          <p:nvPr/>
        </p:nvPicPr>
        <p:blipFill>
          <a:blip r:embed="rId8">
            <a:clrChange>
              <a:clrFrom>
                <a:srgbClr val="000000">
                  <a:alpha val="0"/>
                </a:srgbClr>
              </a:clrFrom>
              <a:clrTo>
                <a:srgbClr val="000000">
                  <a:alpha val="0"/>
                </a:srgbClr>
              </a:clrTo>
            </a:clrChange>
            <a:duotone>
              <a:prstClr val="black"/>
              <a:schemeClr val="bg1">
                <a:tint val="45000"/>
                <a:satMod val="400000"/>
              </a:schemeClr>
            </a:duotone>
          </a:blip>
          <a:srcRect/>
          <a:stretch>
            <a:fillRect/>
          </a:stretch>
        </p:blipFill>
        <p:spPr>
          <a:xfrm rot="1628623" flipV="1">
            <a:off x="-400581" y="1946403"/>
            <a:ext cx="2132021" cy="2057400"/>
          </a:xfrm>
          <a:prstGeom prst="rect">
            <a:avLst/>
          </a:prstGeom>
        </p:spPr>
      </p:pic>
      <p:sp>
        <p:nvSpPr>
          <p:cNvPr id="19" name="TextBox 18">
            <a:extLst>
              <a:ext uri="{FF2B5EF4-FFF2-40B4-BE49-F238E27FC236}">
                <a16:creationId xmlns:a16="http://schemas.microsoft.com/office/drawing/2014/main" id="{FE92E23B-41D8-4642-8390-2D691ED846F6}"/>
              </a:ext>
            </a:extLst>
          </p:cNvPr>
          <p:cNvSpPr txBox="1"/>
          <p:nvPr/>
        </p:nvSpPr>
        <p:spPr>
          <a:xfrm>
            <a:off x="1264757" y="2975103"/>
            <a:ext cx="13487400" cy="4892430"/>
          </a:xfrm>
          <a:prstGeom prst="rect">
            <a:avLst/>
          </a:prstGeom>
          <a:noFill/>
        </p:spPr>
        <p:txBody>
          <a:bodyPr wrap="square">
            <a:spAutoFit/>
          </a:bodyPr>
          <a:lstStyle/>
          <a:p>
            <a:pPr algn="ctr">
              <a:lnSpc>
                <a:spcPct val="150000"/>
              </a:lnSpc>
              <a:spcAft>
                <a:spcPts val="800"/>
              </a:spcAft>
            </a:pPr>
            <a:r>
              <a:rPr lang="vi-VN" sz="4400" b="1" i="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Trả lời </a:t>
            </a:r>
          </a:p>
          <a:p>
            <a:pPr algn="just">
              <a:lnSpc>
                <a:spcPct val="150000"/>
              </a:lnSpc>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Thí nghiệm kiểm chứng công thức (1)</a:t>
            </a:r>
            <a:endParaRPr lang="vi-VN"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Dụng cụ: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thước cứng, mảnh, đồng chất; các quả cân có trọng lượng bằng nhau và xác định; hai sợi dây đàn hồi</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ou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circle(out)">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circle(out)">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4515" y="9110939"/>
            <a:ext cx="3257546" cy="333020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15066" y="2940156"/>
            <a:ext cx="2888467" cy="3215905"/>
          </a:xfrm>
          <a:prstGeom prst="rect">
            <a:avLst/>
          </a:prstGeom>
        </p:spPr>
      </p:pic>
      <p:sp>
        <p:nvSpPr>
          <p:cNvPr id="16" name="TextBox 15">
            <a:extLst>
              <a:ext uri="{FF2B5EF4-FFF2-40B4-BE49-F238E27FC236}">
                <a16:creationId xmlns:a16="http://schemas.microsoft.com/office/drawing/2014/main" id="{6C6E24E9-5531-44AE-B391-B0A4ABFFFCB6}"/>
              </a:ext>
            </a:extLst>
          </p:cNvPr>
          <p:cNvSpPr txBox="1"/>
          <p:nvPr/>
        </p:nvSpPr>
        <p:spPr>
          <a:xfrm>
            <a:off x="838200" y="723900"/>
            <a:ext cx="16021040" cy="2019064"/>
          </a:xfrm>
          <a:prstGeom prst="roundRect">
            <a:avLst/>
          </a:prstGeom>
          <a:solidFill>
            <a:schemeClr val="bg1"/>
          </a:solidFill>
          <a:ln w="38100">
            <a:solidFill>
              <a:srgbClr val="C00000"/>
            </a:solidFill>
            <a:prstDash val="lgDash"/>
          </a:ln>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 hỏi 1</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Hãy thảo luận để thiết kế thí nghiệm và tiến hành thí nghiệm kiểm chứng công thức (1)</a:t>
            </a:r>
          </a:p>
        </p:txBody>
      </p:sp>
      <p:pic>
        <p:nvPicPr>
          <p:cNvPr id="17" name="Picture 16">
            <a:extLst>
              <a:ext uri="{FF2B5EF4-FFF2-40B4-BE49-F238E27FC236}">
                <a16:creationId xmlns:a16="http://schemas.microsoft.com/office/drawing/2014/main" id="{BD605A52-F555-4471-8E8A-F579F21F26F8}"/>
              </a:ext>
            </a:extLst>
          </p:cNvPr>
          <p:cNvPicPr>
            <a:picLocks noChangeAspect="1"/>
          </p:cNvPicPr>
          <p:nvPr/>
        </p:nvPicPr>
        <p:blipFill>
          <a:blip r:embed="rId6">
            <a:clrChange>
              <a:clrFrom>
                <a:srgbClr val="000000">
                  <a:alpha val="0"/>
                </a:srgbClr>
              </a:clrFrom>
              <a:clrTo>
                <a:srgbClr val="000000">
                  <a:alpha val="0"/>
                </a:srgbClr>
              </a:clrTo>
            </a:clrChange>
            <a:duotone>
              <a:prstClr val="black"/>
              <a:schemeClr val="bg1">
                <a:tint val="45000"/>
                <a:satMod val="400000"/>
              </a:schemeClr>
            </a:duotone>
          </a:blip>
          <a:srcRect/>
          <a:stretch>
            <a:fillRect/>
          </a:stretch>
        </p:blipFill>
        <p:spPr>
          <a:xfrm rot="1628623" flipV="1">
            <a:off x="-400581" y="1946403"/>
            <a:ext cx="2132021" cy="2057400"/>
          </a:xfrm>
          <a:prstGeom prst="rect">
            <a:avLst/>
          </a:prstGeom>
        </p:spPr>
      </p:pic>
      <p:sp>
        <p:nvSpPr>
          <p:cNvPr id="19" name="TextBox 18">
            <a:extLst>
              <a:ext uri="{FF2B5EF4-FFF2-40B4-BE49-F238E27FC236}">
                <a16:creationId xmlns:a16="http://schemas.microsoft.com/office/drawing/2014/main" id="{FE92E23B-41D8-4642-8390-2D691ED846F6}"/>
              </a:ext>
            </a:extLst>
          </p:cNvPr>
          <p:cNvSpPr txBox="1"/>
          <p:nvPr/>
        </p:nvSpPr>
        <p:spPr>
          <a:xfrm>
            <a:off x="1264757" y="2975103"/>
            <a:ext cx="9860443" cy="684168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Trả lời </a:t>
            </a:r>
          </a:p>
          <a:p>
            <a:pPr marL="571500" marR="0" lvl="0" indent="-571500" algn="just" defTabSz="914400" rtl="0" eaLnBrk="1" fontAlgn="auto" latinLnBrk="0" hangingPunct="1">
              <a:lnSpc>
                <a:spcPct val="150000"/>
              </a:lnSpc>
              <a:spcBef>
                <a:spcPts val="0"/>
              </a:spcBef>
              <a:spcAft>
                <a:spcPts val="800"/>
              </a:spcAft>
              <a:buClrTx/>
              <a:buSzTx/>
              <a:buFontTx/>
              <a:buChar char="-"/>
              <a:tabLst/>
              <a:defRPr/>
            </a:pPr>
            <a:r>
              <a:rPr kumimoji="0" lang="vi-VN"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Tiến hành</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Treo thước bởi hai sợi dây đàn hồi, treo các quả cân ở hai vị trí xác định trên thước, xác định lực của các vị trí treo quả cân (Lực F</a:t>
            </a:r>
            <a:r>
              <a:rPr lang="en-US" sz="40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40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t>
            </a:r>
            <a:r>
              <a:rPr lang="en-US" sz="40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R="0" lvl="0" algn="just" defTabSz="914400" rtl="0" eaLnBrk="1" fontAlgn="auto" latinLnBrk="0" hangingPunct="1">
              <a:lnSpc>
                <a:spcPct val="150000"/>
              </a:lnSpc>
              <a:spcBef>
                <a:spcPts val="0"/>
              </a:spcBef>
              <a:spcAft>
                <a:spcPts val="800"/>
              </a:spcAft>
              <a:buClrTx/>
              <a:buSzTx/>
              <a:tabLst/>
              <a:defRPr/>
            </a:pP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445142B-F846-469A-AFB6-CD4EA8ACD3F6}"/>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11975003" y="4467732"/>
            <a:ext cx="5284296" cy="4860324"/>
          </a:xfrm>
          <a:prstGeom prst="rect">
            <a:avLst/>
          </a:prstGeom>
          <a:solidFill>
            <a:srgbClr val="FFFFFF">
              <a:shade val="85000"/>
            </a:srgbClr>
          </a:solidFill>
          <a:ln w="190500" cap="sq">
            <a:solidFill>
              <a:srgbClr val="E7C3AB"/>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8740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barn(inVertical)">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barn(inVertical)">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TotalTime>
  <Words>2239</Words>
  <Application>Microsoft Office PowerPoint</Application>
  <PresentationFormat>Custom</PresentationFormat>
  <Paragraphs>184</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Wingdings</vt:lpstr>
      <vt:lpstr>Calibri</vt:lpstr>
      <vt:lpstr>Glacial Indifference Italics</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Tím và Xanh lá Hoạt hình Trừu tượng Họa tiết Dự án Nhóm Bản thuyết trình Giáo dục</dc:title>
  <cp:lastModifiedBy>Nguyễn Huyền My</cp:lastModifiedBy>
  <cp:revision>4</cp:revision>
  <dcterms:created xsi:type="dcterms:W3CDTF">2006-08-16T00:00:00Z</dcterms:created>
  <dcterms:modified xsi:type="dcterms:W3CDTF">2022-10-20T12:29:17Z</dcterms:modified>
  <dc:identifier>DAFPkGb3yNQ</dc:identifier>
</cp:coreProperties>
</file>