
<file path=[Content_Types].xml><?xml version="1.0" encoding="utf-8"?>
<Types xmlns="http://schemas.openxmlformats.org/package/2006/content-types">
  <Default Extension="bin" ContentType="image/unknown"/>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01" r:id="rId2"/>
    <p:sldId id="4821" r:id="rId3"/>
    <p:sldId id="256" r:id="rId4"/>
    <p:sldId id="4779" r:id="rId5"/>
    <p:sldId id="743" r:id="rId6"/>
    <p:sldId id="257" r:id="rId7"/>
    <p:sldId id="745" r:id="rId8"/>
    <p:sldId id="4822" r:id="rId9"/>
    <p:sldId id="776" r:id="rId10"/>
    <p:sldId id="4823" r:id="rId11"/>
    <p:sldId id="4824" r:id="rId12"/>
    <p:sldId id="4825" r:id="rId13"/>
    <p:sldId id="4826" r:id="rId14"/>
    <p:sldId id="4828" r:id="rId15"/>
    <p:sldId id="4829" r:id="rId16"/>
    <p:sldId id="4830" r:id="rId17"/>
    <p:sldId id="4831" r:id="rId18"/>
    <p:sldId id="4832" r:id="rId19"/>
    <p:sldId id="7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CE9DA"/>
    <a:srgbClr val="FBDBEE"/>
    <a:srgbClr val="F7B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69" autoAdjust="0"/>
  </p:normalViewPr>
  <p:slideViewPr>
    <p:cSldViewPr snapToGrid="0">
      <p:cViewPr varScale="1">
        <p:scale>
          <a:sx n="57" d="100"/>
          <a:sy n="57" d="100"/>
        </p:scale>
        <p:origin x="1260" y="66"/>
      </p:cViewPr>
      <p:guideLst/>
    </p:cSldViewPr>
  </p:slideViewPr>
  <p:notesTextViewPr>
    <p:cViewPr>
      <p:scale>
        <a:sx n="125" d="100"/>
        <a:sy n="125" d="100"/>
      </p:scale>
      <p:origin x="0" y="0"/>
    </p:cViewPr>
  </p:notesTextViewPr>
  <p:sorterViewPr>
    <p:cViewPr>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6D25C-6934-4216-A1E5-7461EFE5B603}"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AC864-81EF-48B6-AE85-FC5F28C7D9A4}" type="slidenum">
              <a:rPr lang="en-US" smtClean="0"/>
              <a:t>‹#›</a:t>
            </a:fld>
            <a:endParaRPr lang="en-US"/>
          </a:p>
        </p:txBody>
      </p:sp>
    </p:spTree>
    <p:extLst>
      <p:ext uri="{BB962C8B-B14F-4D97-AF65-F5344CB8AC3E}">
        <p14:creationId xmlns:p14="http://schemas.microsoft.com/office/powerpoint/2010/main" val="101832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B3AC864-81EF-48B6-AE85-FC5F28C7D9A4}" type="slidenum">
              <a:rPr lang="en-US" smtClean="0"/>
              <a:t>2</a:t>
            </a:fld>
            <a:endParaRPr lang="en-US"/>
          </a:p>
        </p:txBody>
      </p:sp>
    </p:spTree>
    <p:extLst>
      <p:ext uri="{BB962C8B-B14F-4D97-AF65-F5344CB8AC3E}">
        <p14:creationId xmlns:p14="http://schemas.microsoft.com/office/powerpoint/2010/main" val="153719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Liên hệ tốc độ chuyển động vật lý</a:t>
            </a:r>
          </a:p>
        </p:txBody>
      </p:sp>
      <p:sp>
        <p:nvSpPr>
          <p:cNvPr id="4" name="Slide Number Placeholder 3"/>
          <p:cNvSpPr>
            <a:spLocks noGrp="1"/>
          </p:cNvSpPr>
          <p:nvPr>
            <p:ph type="sldNum" sz="quarter" idx="5"/>
          </p:nvPr>
        </p:nvSpPr>
        <p:spPr/>
        <p:txBody>
          <a:bodyPr/>
          <a:lstStyle/>
          <a:p>
            <a:fld id="{ADF03182-ACEB-47EA-8325-B1FD6E8FE412}" type="slidenum">
              <a:rPr lang="en-US" smtClean="0"/>
              <a:t>5</a:t>
            </a:fld>
            <a:endParaRPr lang="en-US"/>
          </a:p>
        </p:txBody>
      </p:sp>
    </p:spTree>
    <p:extLst>
      <p:ext uri="{BB962C8B-B14F-4D97-AF65-F5344CB8AC3E}">
        <p14:creationId xmlns:p14="http://schemas.microsoft.com/office/powerpoint/2010/main" val="417788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16,33 tấn</a:t>
            </a:r>
          </a:p>
        </p:txBody>
      </p:sp>
      <p:sp>
        <p:nvSpPr>
          <p:cNvPr id="4" name="Slide Number Placeholder 3"/>
          <p:cNvSpPr>
            <a:spLocks noGrp="1"/>
          </p:cNvSpPr>
          <p:nvPr>
            <p:ph type="sldNum" sz="quarter" idx="5"/>
          </p:nvPr>
        </p:nvSpPr>
        <p:spPr/>
        <p:txBody>
          <a:bodyPr/>
          <a:lstStyle/>
          <a:p>
            <a:fld id="{ADF03182-ACEB-47EA-8325-B1FD6E8FE412}" type="slidenum">
              <a:rPr lang="en-US" smtClean="0"/>
              <a:t>7</a:t>
            </a:fld>
            <a:endParaRPr lang="en-US"/>
          </a:p>
        </p:txBody>
      </p:sp>
    </p:spTree>
    <p:extLst>
      <p:ext uri="{BB962C8B-B14F-4D97-AF65-F5344CB8AC3E}">
        <p14:creationId xmlns:p14="http://schemas.microsoft.com/office/powerpoint/2010/main" val="390938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ED6D-E027-1128-B487-AF5029596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BE9F3-42FF-0995-9374-251971159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10EB5-A7A7-8454-71ED-B7321914E76A}"/>
              </a:ext>
            </a:extLst>
          </p:cNvPr>
          <p:cNvSpPr>
            <a:spLocks noGrp="1"/>
          </p:cNvSpPr>
          <p:nvPr>
            <p:ph type="body" idx="1"/>
          </p:nvPr>
        </p:nvSpPr>
        <p:spPr/>
        <p:txBody>
          <a:bodyPr/>
          <a:lstStyle/>
          <a:p>
            <a:r>
              <a:rPr lang="en-US"/>
              <a:t>Liên hệ tốc độ chuyển động vật lý</a:t>
            </a:r>
          </a:p>
        </p:txBody>
      </p:sp>
      <p:sp>
        <p:nvSpPr>
          <p:cNvPr id="4" name="Slide Number Placeholder 3">
            <a:extLst>
              <a:ext uri="{FF2B5EF4-FFF2-40B4-BE49-F238E27FC236}">
                <a16:creationId xmlns:a16="http://schemas.microsoft.com/office/drawing/2014/main" id="{41460844-412E-42CA-1B49-A20F311D9A30}"/>
              </a:ext>
            </a:extLst>
          </p:cNvPr>
          <p:cNvSpPr>
            <a:spLocks noGrp="1"/>
          </p:cNvSpPr>
          <p:nvPr>
            <p:ph type="sldNum" sz="quarter" idx="5"/>
          </p:nvPr>
        </p:nvSpPr>
        <p:spPr/>
        <p:txBody>
          <a:bodyPr/>
          <a:lstStyle/>
          <a:p>
            <a:fld id="{ADF03182-ACEB-47EA-8325-B1FD6E8FE412}" type="slidenum">
              <a:rPr lang="en-US" smtClean="0"/>
              <a:t>8</a:t>
            </a:fld>
            <a:endParaRPr lang="en-US"/>
          </a:p>
        </p:txBody>
      </p:sp>
    </p:spTree>
    <p:extLst>
      <p:ext uri="{BB962C8B-B14F-4D97-AF65-F5344CB8AC3E}">
        <p14:creationId xmlns:p14="http://schemas.microsoft.com/office/powerpoint/2010/main" val="28142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1,55.10</a:t>
            </a:r>
            <a:r>
              <a:rPr lang="en-US" baseline="30000" dirty="0"/>
              <a:t>-5</a:t>
            </a:r>
          </a:p>
          <a:p>
            <a:r>
              <a:rPr lang="en-US" baseline="0" dirty="0"/>
              <a:t>3,80.10</a:t>
            </a:r>
            <a:r>
              <a:rPr lang="en-US" baseline="30000" dirty="0"/>
              <a:t>-5</a:t>
            </a:r>
          </a:p>
          <a:p>
            <a:endParaRPr lang="en-US" baseline="0" dirty="0"/>
          </a:p>
        </p:txBody>
      </p:sp>
      <p:sp>
        <p:nvSpPr>
          <p:cNvPr id="4" name="Slide Number Placeholder 3"/>
          <p:cNvSpPr>
            <a:spLocks noGrp="1"/>
          </p:cNvSpPr>
          <p:nvPr>
            <p:ph type="sldNum" sz="quarter" idx="5"/>
          </p:nvPr>
        </p:nvSpPr>
        <p:spPr/>
        <p:txBody>
          <a:bodyPr/>
          <a:lstStyle/>
          <a:p>
            <a:fld id="{ADF03182-ACEB-47EA-8325-B1FD6E8FE412}" type="slidenum">
              <a:rPr lang="en-US" smtClean="0"/>
              <a:t>9</a:t>
            </a:fld>
            <a:endParaRPr lang="en-US"/>
          </a:p>
        </p:txBody>
      </p:sp>
    </p:spTree>
    <p:extLst>
      <p:ext uri="{BB962C8B-B14F-4D97-AF65-F5344CB8AC3E}">
        <p14:creationId xmlns:p14="http://schemas.microsoft.com/office/powerpoint/2010/main" val="327448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B3AC864-81EF-48B6-AE85-FC5F28C7D9A4}" type="slidenum">
              <a:rPr lang="en-US" smtClean="0"/>
              <a:t>10</a:t>
            </a:fld>
            <a:endParaRPr lang="en-US"/>
          </a:p>
        </p:txBody>
      </p:sp>
    </p:spTree>
    <p:extLst>
      <p:ext uri="{BB962C8B-B14F-4D97-AF65-F5344CB8AC3E}">
        <p14:creationId xmlns:p14="http://schemas.microsoft.com/office/powerpoint/2010/main" val="396691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15B72-FE34-3335-7775-AB9375BEA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799B1-6243-C5AC-4BAC-429FC3B30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93A12-FEEC-10B6-9AE8-287402C6A822}"/>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N</a:t>
            </a:r>
            <a:r>
              <a:rPr lang="en-US" baseline="-25000">
                <a:latin typeface="Times New Roman" panose="02020603050405020304" pitchFamily="18" charset="0"/>
                <a:cs typeface="Times New Roman" panose="02020603050405020304" pitchFamily="18" charset="0"/>
              </a:rPr>
              <a:t>2</a:t>
            </a:r>
            <a:r>
              <a:rPr lang="en-US" baseline="0">
                <a:latin typeface="Times New Roman" panose="02020603050405020304" pitchFamily="18" charset="0"/>
                <a:cs typeface="Times New Roman" panose="02020603050405020304" pitchFamily="18" charset="0"/>
              </a:rPr>
              <a:t> + 3H</a:t>
            </a:r>
            <a:r>
              <a:rPr lang="en-US" baseline="-25000">
                <a:latin typeface="Times New Roman" panose="02020603050405020304" pitchFamily="18" charset="0"/>
                <a:cs typeface="Times New Roman" panose="02020603050405020304" pitchFamily="18" charset="0"/>
              </a:rPr>
              <a:t>2</a:t>
            </a:r>
            <a:r>
              <a:rPr lang="en-US" baseline="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sym typeface="Wingdings" panose="05000000000000000000" pitchFamily="2" charset="2"/>
              </a:rPr>
              <a:t> 2NH</a:t>
            </a:r>
            <a:r>
              <a:rPr lang="en-US" baseline="-25000">
                <a:latin typeface="Times New Roman" panose="02020603050405020304" pitchFamily="18" charset="0"/>
                <a:cs typeface="Times New Roman" panose="02020603050405020304" pitchFamily="18" charset="0"/>
                <a:sym typeface="Wingdings" panose="05000000000000000000" pitchFamily="2" charset="2"/>
              </a:rPr>
              <a:t>3</a:t>
            </a:r>
            <a:endParaRPr lang="en-US" baseline="0">
              <a:latin typeface="Times New Roman" panose="02020603050405020304" pitchFamily="18" charset="0"/>
              <a:cs typeface="Times New Roman" panose="02020603050405020304" pitchFamily="18" charset="0"/>
            </a:endParaRPr>
          </a:p>
          <a:p>
            <a:pPr marL="228600" indent="-228600">
              <a:buAutoNum type="alphaLcParenR"/>
            </a:pPr>
            <a:endParaRPr lang="en-US"/>
          </a:p>
          <a:p>
            <a:pPr marL="228600" indent="-228600">
              <a:buAutoNum type="alphaLcParenR"/>
            </a:pPr>
            <a:r>
              <a:rPr lang="en-US"/>
              <a:t>V</a:t>
            </a:r>
            <a:r>
              <a:rPr lang="en-US" baseline="-25000"/>
              <a:t>tb</a:t>
            </a:r>
            <a:r>
              <a:rPr lang="en-US" baseline="0"/>
              <a:t> = 0,036/(2.30) = 0,0006 mol/l.ph</a:t>
            </a:r>
          </a:p>
          <a:p>
            <a:pPr marL="0" indent="0">
              <a:buNone/>
            </a:pPr>
            <a:endParaRPr lang="en-US" baseline="0"/>
          </a:p>
          <a:p>
            <a:pPr marL="228600" indent="-228600">
              <a:buAutoNum type="alphaLcParenR"/>
            </a:pPr>
            <a:r>
              <a:rPr lang="en-US" baseline="0">
                <a:latin typeface="Times New Roman" panose="02020603050405020304" pitchFamily="18" charset="0"/>
                <a:cs typeface="Times New Roman" panose="02020603050405020304" pitchFamily="18" charset="0"/>
              </a:rPr>
              <a:t>∆C</a:t>
            </a:r>
            <a:r>
              <a:rPr lang="en-US" baseline="-25000">
                <a:latin typeface="Times New Roman" panose="02020603050405020304" pitchFamily="18" charset="0"/>
                <a:cs typeface="Times New Roman" panose="02020603050405020304" pitchFamily="18" charset="0"/>
              </a:rPr>
              <a:t>N2</a:t>
            </a:r>
            <a:r>
              <a:rPr lang="en-US" baseline="0">
                <a:latin typeface="Times New Roman" panose="02020603050405020304" pitchFamily="18" charset="0"/>
                <a:cs typeface="Times New Roman" panose="02020603050405020304" pitchFamily="18" charset="0"/>
              </a:rPr>
              <a:t> = - 0,018mol/l </a:t>
            </a:r>
            <a:r>
              <a:rPr lang="en-US" baseline="0">
                <a:latin typeface="Times New Roman" panose="02020603050405020304" pitchFamily="18" charset="0"/>
                <a:cs typeface="Times New Roman" panose="02020603050405020304" pitchFamily="18" charset="0"/>
                <a:sym typeface="Wingdings" panose="05000000000000000000" pitchFamily="2" charset="2"/>
              </a:rPr>
              <a:t> C</a:t>
            </a:r>
            <a:r>
              <a:rPr lang="en-US" baseline="-25000">
                <a:latin typeface="Times New Roman" panose="02020603050405020304" pitchFamily="18" charset="0"/>
                <a:cs typeface="Times New Roman" panose="02020603050405020304" pitchFamily="18" charset="0"/>
                <a:sym typeface="Wingdings" panose="05000000000000000000" pitchFamily="2" charset="2"/>
              </a:rPr>
              <a:t>N2</a:t>
            </a:r>
            <a:r>
              <a:rPr lang="en-US" baseline="0">
                <a:latin typeface="Times New Roman" panose="02020603050405020304" pitchFamily="18" charset="0"/>
                <a:cs typeface="Times New Roman" panose="02020603050405020304" pitchFamily="18" charset="0"/>
                <a:sym typeface="Wingdings" panose="05000000000000000000" pitchFamily="2" charset="2"/>
              </a:rPr>
              <a:t> = 1.482 mol/l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      ∆C</a:t>
            </a:r>
            <a:r>
              <a:rPr lang="en-US" baseline="-25000">
                <a:latin typeface="Times New Roman" panose="02020603050405020304" pitchFamily="18" charset="0"/>
                <a:cs typeface="Times New Roman" panose="02020603050405020304" pitchFamily="18" charset="0"/>
              </a:rPr>
              <a:t>H2</a:t>
            </a:r>
            <a:r>
              <a:rPr lang="en-US" baseline="0">
                <a:latin typeface="Times New Roman" panose="02020603050405020304" pitchFamily="18" charset="0"/>
                <a:cs typeface="Times New Roman" panose="02020603050405020304" pitchFamily="18" charset="0"/>
              </a:rPr>
              <a:t> = - 0,054mol/l </a:t>
            </a:r>
            <a:r>
              <a:rPr lang="en-US" baseline="0">
                <a:latin typeface="Times New Roman" panose="02020603050405020304" pitchFamily="18" charset="0"/>
                <a:cs typeface="Times New Roman" panose="02020603050405020304" pitchFamily="18" charset="0"/>
                <a:sym typeface="Wingdings" panose="05000000000000000000" pitchFamily="2" charset="2"/>
              </a:rPr>
              <a:t> C</a:t>
            </a:r>
            <a:r>
              <a:rPr lang="en-US" baseline="-25000">
                <a:latin typeface="Times New Roman" panose="02020603050405020304" pitchFamily="18" charset="0"/>
                <a:cs typeface="Times New Roman" panose="02020603050405020304" pitchFamily="18" charset="0"/>
                <a:sym typeface="Wingdings" panose="05000000000000000000" pitchFamily="2" charset="2"/>
              </a:rPr>
              <a:t>H2</a:t>
            </a:r>
            <a:r>
              <a:rPr lang="en-US" baseline="0">
                <a:latin typeface="Times New Roman" panose="02020603050405020304" pitchFamily="18" charset="0"/>
                <a:cs typeface="Times New Roman" panose="02020603050405020304" pitchFamily="18" charset="0"/>
                <a:sym typeface="Wingdings" panose="05000000000000000000" pitchFamily="2" charset="2"/>
              </a:rPr>
              <a:t> = 2,946 mol/l</a:t>
            </a:r>
          </a:p>
          <a:p>
            <a:pPr marL="0" indent="0">
              <a:buNone/>
            </a:pPr>
            <a:endParaRPr lang="en-US"/>
          </a:p>
        </p:txBody>
      </p:sp>
      <p:sp>
        <p:nvSpPr>
          <p:cNvPr id="4" name="Slide Number Placeholder 3">
            <a:extLst>
              <a:ext uri="{FF2B5EF4-FFF2-40B4-BE49-F238E27FC236}">
                <a16:creationId xmlns:a16="http://schemas.microsoft.com/office/drawing/2014/main" id="{A781C7F9-E7AC-EF11-C356-F47E34656848}"/>
              </a:ext>
            </a:extLst>
          </p:cNvPr>
          <p:cNvSpPr>
            <a:spLocks noGrp="1"/>
          </p:cNvSpPr>
          <p:nvPr>
            <p:ph type="sldNum" sz="quarter" idx="5"/>
          </p:nvPr>
        </p:nvSpPr>
        <p:spPr/>
        <p:txBody>
          <a:bodyPr/>
          <a:lstStyle/>
          <a:p>
            <a:fld id="{ADF03182-ACEB-47EA-8325-B1FD6E8FE412}" type="slidenum">
              <a:rPr lang="en-US" smtClean="0"/>
              <a:t>18</a:t>
            </a:fld>
            <a:endParaRPr lang="en-US"/>
          </a:p>
        </p:txBody>
      </p:sp>
    </p:spTree>
    <p:extLst>
      <p:ext uri="{BB962C8B-B14F-4D97-AF65-F5344CB8AC3E}">
        <p14:creationId xmlns:p14="http://schemas.microsoft.com/office/powerpoint/2010/main" val="149615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4C4947"/>
                </a:solidFill>
                <a:effectLst/>
                <a:latin typeface="Roboto" panose="02000000000000000000" pitchFamily="2" charset="0"/>
              </a:rPr>
              <a:t>Sử dụng giấm ăn: Đối với món xương sườn thịt lợn, muốn nhanh chín xương mềm thịt ngon, ngọt, bạn nên nêm vào một chút giấm. Giấm có tác dụng làm cho các chất canxi, sắt trong sườn tiết ra hết giúp ta tận dụng chất dinh dưỡng. Ngoài ra, giấm còn làm cho các vitamin không bị phân hủy trong quá trình đun nấu.</a:t>
            </a:r>
            <a:endParaRPr lang="en-US" dirty="0"/>
          </a:p>
        </p:txBody>
      </p:sp>
      <p:sp>
        <p:nvSpPr>
          <p:cNvPr id="4" name="Slide Number Placeholder 3"/>
          <p:cNvSpPr>
            <a:spLocks noGrp="1"/>
          </p:cNvSpPr>
          <p:nvPr>
            <p:ph type="sldNum" sz="quarter" idx="5"/>
          </p:nvPr>
        </p:nvSpPr>
        <p:spPr/>
        <p:txBody>
          <a:bodyPr/>
          <a:lstStyle/>
          <a:p>
            <a:fld id="{ADF03182-ACEB-47EA-8325-B1FD6E8FE412}" type="slidenum">
              <a:rPr lang="en-US" smtClean="0"/>
              <a:t>19</a:t>
            </a:fld>
            <a:endParaRPr lang="en-US"/>
          </a:p>
        </p:txBody>
      </p:sp>
    </p:spTree>
    <p:extLst>
      <p:ext uri="{BB962C8B-B14F-4D97-AF65-F5344CB8AC3E}">
        <p14:creationId xmlns:p14="http://schemas.microsoft.com/office/powerpoint/2010/main" val="144340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DD9A-DD6B-779E-AA00-E2C5BFFCA0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A80BDC-CE6F-ADFF-A254-4926A297A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50F46-EB12-32D8-08E0-7810DDD5DCE2}"/>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5" name="Footer Placeholder 4">
            <a:extLst>
              <a:ext uri="{FF2B5EF4-FFF2-40B4-BE49-F238E27FC236}">
                <a16:creationId xmlns:a16="http://schemas.microsoft.com/office/drawing/2014/main" id="{6FCDB53C-B1AD-2739-CB00-97C884E19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779A2-9F5C-D0F1-8C50-A325FEFDE460}"/>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323192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2D04-478B-D522-4C62-A736B6E73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477B1-2AF7-432A-763A-EE17CFC8F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B3B55-8336-FAB4-5B9A-5194C6CB3635}"/>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5" name="Footer Placeholder 4">
            <a:extLst>
              <a:ext uri="{FF2B5EF4-FFF2-40B4-BE49-F238E27FC236}">
                <a16:creationId xmlns:a16="http://schemas.microsoft.com/office/drawing/2014/main" id="{522AA16B-A666-2196-A4F7-A89617652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073E1-3119-BF68-BB4E-EE5BC2271968}"/>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60529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9F573-E68E-CE92-D9D1-D50419D173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414C9-E8D5-EE05-8CCC-FF00E29C3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5492A-5376-D971-E718-A762C33F2F1B}"/>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5" name="Footer Placeholder 4">
            <a:extLst>
              <a:ext uri="{FF2B5EF4-FFF2-40B4-BE49-F238E27FC236}">
                <a16:creationId xmlns:a16="http://schemas.microsoft.com/office/drawing/2014/main" id="{93837739-4915-77F3-2991-84F55EAA9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8907C-22D0-711B-A6A5-D2646FFC42FF}"/>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1496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0DCD-E555-089D-AABD-0E2EEB9FD8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F0C5C-AEB9-CD72-1991-C3726FEA4F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9EBB3-C49F-D6B0-195A-27E0154E2801}"/>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5" name="Footer Placeholder 4">
            <a:extLst>
              <a:ext uri="{FF2B5EF4-FFF2-40B4-BE49-F238E27FC236}">
                <a16:creationId xmlns:a16="http://schemas.microsoft.com/office/drawing/2014/main" id="{06480384-FC2A-983E-20F6-E394B6FD6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7A71F-4CF5-377B-DA48-5AC138382EC1}"/>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366408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1D36-AAC3-EED7-B39F-2D39762D6D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A6E574-3E35-7B3D-AC8A-2356F4129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B42F2-9340-032D-F404-BB1536643B99}"/>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5" name="Footer Placeholder 4">
            <a:extLst>
              <a:ext uri="{FF2B5EF4-FFF2-40B4-BE49-F238E27FC236}">
                <a16:creationId xmlns:a16="http://schemas.microsoft.com/office/drawing/2014/main" id="{F23F3181-4CDD-84DC-3F29-FC442652D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AC53D-982D-DE09-BB8D-2A4D84F25311}"/>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120044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EF36-9B3B-6B63-5D19-FA93FD732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D4A70-988E-269F-FF97-774DC416E5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937241-5351-7EB2-9601-0CF6571FE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768991-CE15-6CBB-C2DC-088B4A085C40}"/>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6" name="Footer Placeholder 5">
            <a:extLst>
              <a:ext uri="{FF2B5EF4-FFF2-40B4-BE49-F238E27FC236}">
                <a16:creationId xmlns:a16="http://schemas.microsoft.com/office/drawing/2014/main" id="{FD8AB96B-443C-CFED-CC3A-C6D5DE755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DECA5-FA61-1EDB-BE92-54141A0D9344}"/>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400257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D16F-65A2-22D4-8311-43EBC3C326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FC072-D68A-59C5-05CC-EE62172D9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25388-95A9-3702-85A5-BA1BC7F0F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3C1DDD-B2B9-813F-8E76-2C9DACEA6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594B6B-E5A9-F3C8-E70D-98888C963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10201-CAA8-5DB7-2905-20F06C780230}"/>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8" name="Footer Placeholder 7">
            <a:extLst>
              <a:ext uri="{FF2B5EF4-FFF2-40B4-BE49-F238E27FC236}">
                <a16:creationId xmlns:a16="http://schemas.microsoft.com/office/drawing/2014/main" id="{C2A66A25-03A3-AA12-151E-B2FDA54591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088A1D-41AF-4D90-CBF1-DE3164069AD3}"/>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376481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DC28-229E-839C-A41D-D3D0973E16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66F970-190F-1AB9-C35E-6F7D8DC68BD5}"/>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4" name="Footer Placeholder 3">
            <a:extLst>
              <a:ext uri="{FF2B5EF4-FFF2-40B4-BE49-F238E27FC236}">
                <a16:creationId xmlns:a16="http://schemas.microsoft.com/office/drawing/2014/main" id="{CFB42A20-D216-21C1-52D8-9ECC5FDB53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A4400B-4045-D735-201C-1767D9013EA0}"/>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370745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4CCEF-4C38-8138-3271-ADEDAAD02C0A}"/>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3" name="Footer Placeholder 2">
            <a:extLst>
              <a:ext uri="{FF2B5EF4-FFF2-40B4-BE49-F238E27FC236}">
                <a16:creationId xmlns:a16="http://schemas.microsoft.com/office/drawing/2014/main" id="{72C100BF-B969-EF61-267C-96DE61BDC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9B728-8FD5-BE6F-F285-106BC10081DF}"/>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26052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77F9-1AE7-3AD8-CFC4-95EFA8271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1EC3B-5D95-2194-F8A8-3C4397E23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0704E4-5737-A1CE-42A8-C5E69EE73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A37D6-46E0-7699-E0A5-2A60D46DD272}"/>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6" name="Footer Placeholder 5">
            <a:extLst>
              <a:ext uri="{FF2B5EF4-FFF2-40B4-BE49-F238E27FC236}">
                <a16:creationId xmlns:a16="http://schemas.microsoft.com/office/drawing/2014/main" id="{977A89F9-16FE-86C8-4814-52A85B71E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321F6-FA3D-20FA-C143-FC398F561C8F}"/>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82260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880B-E82F-AE13-D95C-2B733064E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A5E906-9EF4-577E-9FA8-54932E79B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F8AC8-A03F-C6B8-0C10-B48B83F77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E1B04-D225-0334-903B-9D5FA2806241}"/>
              </a:ext>
            </a:extLst>
          </p:cNvPr>
          <p:cNvSpPr>
            <a:spLocks noGrp="1"/>
          </p:cNvSpPr>
          <p:nvPr>
            <p:ph type="dt" sz="half" idx="10"/>
          </p:nvPr>
        </p:nvSpPr>
        <p:spPr/>
        <p:txBody>
          <a:bodyPr/>
          <a:lstStyle/>
          <a:p>
            <a:fld id="{1EDE03A6-4B7F-465C-AD59-D7F57938D4B2}" type="datetimeFigureOut">
              <a:rPr lang="en-US" smtClean="0"/>
              <a:t>1/27/2026</a:t>
            </a:fld>
            <a:endParaRPr lang="en-US"/>
          </a:p>
        </p:txBody>
      </p:sp>
      <p:sp>
        <p:nvSpPr>
          <p:cNvPr id="6" name="Footer Placeholder 5">
            <a:extLst>
              <a:ext uri="{FF2B5EF4-FFF2-40B4-BE49-F238E27FC236}">
                <a16:creationId xmlns:a16="http://schemas.microsoft.com/office/drawing/2014/main" id="{C4375F65-0B84-294F-1B47-17C7316E3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6BBA0-D5BA-A7C8-F06D-08CF4F9F4141}"/>
              </a:ext>
            </a:extLst>
          </p:cNvPr>
          <p:cNvSpPr>
            <a:spLocks noGrp="1"/>
          </p:cNvSpPr>
          <p:nvPr>
            <p:ph type="sldNum" sz="quarter" idx="12"/>
          </p:nvPr>
        </p:nvSpPr>
        <p:spPr/>
        <p:txBody>
          <a:bodyPr/>
          <a:lstStyle/>
          <a:p>
            <a:fld id="{BCD166C6-EA24-4FBB-BA61-446A16B5EAE8}" type="slidenum">
              <a:rPr lang="en-US" smtClean="0"/>
              <a:t>‹#›</a:t>
            </a:fld>
            <a:endParaRPr lang="en-US"/>
          </a:p>
        </p:txBody>
      </p:sp>
    </p:spTree>
    <p:extLst>
      <p:ext uri="{BB962C8B-B14F-4D97-AF65-F5344CB8AC3E}">
        <p14:creationId xmlns:p14="http://schemas.microsoft.com/office/powerpoint/2010/main" val="411404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EBCFBE-E0B7-145C-5C5C-018588CEF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D940A-D67A-2F8F-F884-3C6271CF9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DA1F3-4309-292E-D0B3-D5EA87315C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E03A6-4B7F-465C-AD59-D7F57938D4B2}" type="datetimeFigureOut">
              <a:rPr lang="en-US" smtClean="0"/>
              <a:t>1/27/2026</a:t>
            </a:fld>
            <a:endParaRPr lang="en-US"/>
          </a:p>
        </p:txBody>
      </p:sp>
      <p:sp>
        <p:nvSpPr>
          <p:cNvPr id="5" name="Footer Placeholder 4">
            <a:extLst>
              <a:ext uri="{FF2B5EF4-FFF2-40B4-BE49-F238E27FC236}">
                <a16:creationId xmlns:a16="http://schemas.microsoft.com/office/drawing/2014/main" id="{2E2459DB-EF9F-F894-4CBD-7A02D237B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268EDE-EDBA-5982-2527-81A598053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166C6-EA24-4FBB-BA61-446A16B5EAE8}" type="slidenum">
              <a:rPr lang="en-US" smtClean="0"/>
              <a:t>‹#›</a:t>
            </a:fld>
            <a:endParaRPr lang="en-US"/>
          </a:p>
        </p:txBody>
      </p:sp>
    </p:spTree>
    <p:extLst>
      <p:ext uri="{BB962C8B-B14F-4D97-AF65-F5344CB8AC3E}">
        <p14:creationId xmlns:p14="http://schemas.microsoft.com/office/powerpoint/2010/main" val="19349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983E35-4D81-FA62-A852-544FB282C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275" y="354716"/>
            <a:ext cx="6647691" cy="4985769"/>
          </a:xfrm>
          <a:prstGeom prst="rect">
            <a:avLst/>
          </a:prstGeom>
        </p:spPr>
      </p:pic>
      <p:sp>
        <p:nvSpPr>
          <p:cNvPr id="8" name="Rectangle: Rounded Corners 3">
            <a:extLst>
              <a:ext uri="{FF2B5EF4-FFF2-40B4-BE49-F238E27FC236}">
                <a16:creationId xmlns:a16="http://schemas.microsoft.com/office/drawing/2014/main" id="{D194CA88-E6CF-005B-4BAD-A1D42861C7BD}"/>
              </a:ext>
            </a:extLst>
          </p:cNvPr>
          <p:cNvSpPr/>
          <p:nvPr/>
        </p:nvSpPr>
        <p:spPr>
          <a:xfrm>
            <a:off x="-136014" y="5120638"/>
            <a:ext cx="12066104" cy="871995"/>
          </a:xfrm>
          <a:prstGeom prst="roundRect">
            <a:avLst/>
          </a:prstGeom>
          <a:noFill/>
          <a:ln w="571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Chào</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mừng</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Quý</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thầy</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cô</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và</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các</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em</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học</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sinh</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p>
          <a:p>
            <a:pPr algn="ctr" defTabSz="914172">
              <a:defRPr/>
            </a:pP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Về</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dự</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giờ</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lớp</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a:t>
            </a:r>
            <a:r>
              <a:rPr lang="en-US" sz="4800" dirty="0" err="1">
                <a:solidFill>
                  <a:srgbClr val="0066FF"/>
                </a:solidFill>
                <a:latin typeface="#9Slide05 VL Fadilla" pitchFamily="2" charset="0"/>
                <a:ea typeface="#9Slide03 Open Sans Bold" panose="020B0806030504020204" pitchFamily="34" charset="0"/>
                <a:cs typeface="#9Slide03 Open Sans Bold" panose="020B0806030504020204" pitchFamily="34" charset="0"/>
              </a:rPr>
              <a:t>học</a:t>
            </a:r>
            <a:r>
              <a:rPr lang="en-US" sz="4800" dirty="0">
                <a:solidFill>
                  <a:srgbClr val="0066FF"/>
                </a:solidFill>
                <a:latin typeface="#9Slide05 VL Fadilla" pitchFamily="2" charset="0"/>
                <a:ea typeface="#9Slide03 Open Sans Bold" panose="020B0806030504020204" pitchFamily="34" charset="0"/>
                <a:cs typeface="#9Slide03 Open Sans Bold" panose="020B0806030504020204" pitchFamily="34" charset="0"/>
              </a:rPr>
              <a:t> 10A1</a:t>
            </a:r>
          </a:p>
        </p:txBody>
      </p:sp>
      <p:sp>
        <p:nvSpPr>
          <p:cNvPr id="9" name="Rectangle: Rounded Corners 3">
            <a:extLst>
              <a:ext uri="{FF2B5EF4-FFF2-40B4-BE49-F238E27FC236}">
                <a16:creationId xmlns:a16="http://schemas.microsoft.com/office/drawing/2014/main" id="{49858765-FC9A-BC2F-1F52-DF099D42BAC1}"/>
              </a:ext>
            </a:extLst>
          </p:cNvPr>
          <p:cNvSpPr/>
          <p:nvPr/>
        </p:nvSpPr>
        <p:spPr>
          <a:xfrm>
            <a:off x="2547587" y="0"/>
            <a:ext cx="6872259" cy="1491667"/>
          </a:xfrm>
          <a:prstGeom prst="roundRect">
            <a:avLst/>
          </a:prstGeom>
          <a:noFill/>
          <a:ln w="571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2400" dirty="0">
                <a:solidFill>
                  <a:srgbClr val="FF0000"/>
                </a:solidFill>
                <a:latin typeface="Arial" panose="020B0604020202020204" pitchFamily="34" charset="0"/>
                <a:ea typeface="STFangsong" panose="02010600040101010101" pitchFamily="2" charset="-122"/>
                <a:cs typeface="Arial" panose="020B0604020202020204" pitchFamily="34" charset="0"/>
              </a:rPr>
              <a:t>SỞ GIÁO DỤC VÀ ĐÀO TẠO GIA LAI</a:t>
            </a:r>
          </a:p>
          <a:p>
            <a:pPr algn="ctr" defTabSz="914172">
              <a:defRPr/>
            </a:pPr>
            <a:r>
              <a:rPr lang="en-US" sz="2400" dirty="0">
                <a:solidFill>
                  <a:srgbClr val="FF0000"/>
                </a:solidFill>
                <a:latin typeface="Arial" panose="020B0604020202020204" pitchFamily="34" charset="0"/>
                <a:ea typeface="STFangsong" panose="02010600040101010101" pitchFamily="2" charset="-122"/>
                <a:cs typeface="Arial" panose="020B0604020202020204" pitchFamily="34" charset="0"/>
              </a:rPr>
              <a:t>TRƯỜNG THPT SỐ 1 NGUYỄN DU</a:t>
            </a:r>
          </a:p>
        </p:txBody>
      </p:sp>
    </p:spTree>
    <p:extLst>
      <p:ext uri="{BB962C8B-B14F-4D97-AF65-F5344CB8AC3E}">
        <p14:creationId xmlns:p14="http://schemas.microsoft.com/office/powerpoint/2010/main" val="364663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F3259D79-D98A-8A21-A9A0-C649000B08D8}"/>
              </a:ext>
            </a:extLst>
          </p:cNvPr>
          <p:cNvSpPr/>
          <p:nvPr/>
        </p:nvSpPr>
        <p:spPr>
          <a:xfrm>
            <a:off x="1192639" y="66158"/>
            <a:ext cx="6911405" cy="746642"/>
          </a:xfrm>
          <a:prstGeom prst="flowChartTermina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omfortaa" pitchFamily="2" charset="0"/>
              </a:rPr>
              <a:t>LUYỆN TẬP</a:t>
            </a:r>
          </a:p>
        </p:txBody>
      </p:sp>
      <p:graphicFrame>
        <p:nvGraphicFramePr>
          <p:cNvPr id="5" name="Table 4">
            <a:extLst>
              <a:ext uri="{FF2B5EF4-FFF2-40B4-BE49-F238E27FC236}">
                <a16:creationId xmlns:a16="http://schemas.microsoft.com/office/drawing/2014/main" id="{B249F7CC-5789-3927-2FF5-EDF1E0F85CAE}"/>
              </a:ext>
            </a:extLst>
          </p:cNvPr>
          <p:cNvGraphicFramePr>
            <a:graphicFrameLocks noGrp="1"/>
          </p:cNvGraphicFramePr>
          <p:nvPr>
            <p:extLst>
              <p:ext uri="{D42A27DB-BD31-4B8C-83A1-F6EECF244321}">
                <p14:modId xmlns:p14="http://schemas.microsoft.com/office/powerpoint/2010/main" val="2341848758"/>
              </p:ext>
            </p:extLst>
          </p:nvPr>
        </p:nvGraphicFramePr>
        <p:xfrm>
          <a:off x="590480" y="1725293"/>
          <a:ext cx="10452553" cy="1280160"/>
        </p:xfrm>
        <a:graphic>
          <a:graphicData uri="http://schemas.openxmlformats.org/drawingml/2006/table">
            <a:tbl>
              <a:tblPr firstRow="1" firstCol="1" bandRow="1">
                <a:tableStyleId>{5C22544A-7EE6-4342-B048-85BDC9FD1C3A}</a:tableStyleId>
              </a:tblPr>
              <a:tblGrid>
                <a:gridCol w="2612329">
                  <a:extLst>
                    <a:ext uri="{9D8B030D-6E8A-4147-A177-3AD203B41FA5}">
                      <a16:colId xmlns:a16="http://schemas.microsoft.com/office/drawing/2014/main" val="543588722"/>
                    </a:ext>
                  </a:extLst>
                </a:gridCol>
                <a:gridCol w="2613408">
                  <a:extLst>
                    <a:ext uri="{9D8B030D-6E8A-4147-A177-3AD203B41FA5}">
                      <a16:colId xmlns:a16="http://schemas.microsoft.com/office/drawing/2014/main" val="179453841"/>
                    </a:ext>
                  </a:extLst>
                </a:gridCol>
                <a:gridCol w="2613408">
                  <a:extLst>
                    <a:ext uri="{9D8B030D-6E8A-4147-A177-3AD203B41FA5}">
                      <a16:colId xmlns:a16="http://schemas.microsoft.com/office/drawing/2014/main" val="2875387277"/>
                    </a:ext>
                  </a:extLst>
                </a:gridCol>
                <a:gridCol w="2613408">
                  <a:extLst>
                    <a:ext uri="{9D8B030D-6E8A-4147-A177-3AD203B41FA5}">
                      <a16:colId xmlns:a16="http://schemas.microsoft.com/office/drawing/2014/main" val="2508515299"/>
                    </a:ext>
                  </a:extLst>
                </a:gridCol>
              </a:tblGrid>
              <a:tr h="161290">
                <a:tc>
                  <a:txBody>
                    <a:bodyPr/>
                    <a:lstStyle/>
                    <a:p>
                      <a:pPr algn="ctr">
                        <a:buNone/>
                        <a:tabLst>
                          <a:tab pos="90170" algn="l"/>
                          <a:tab pos="1620520" algn="l"/>
                          <a:tab pos="3060700" algn="l"/>
                          <a:tab pos="4410710" algn="l"/>
                        </a:tabLst>
                      </a:pPr>
                      <a:r>
                        <a:rPr lang="en-US" sz="2800" dirty="0" err="1">
                          <a:effectLst/>
                        </a:rPr>
                        <a:t>nhiệt</a:t>
                      </a:r>
                      <a:r>
                        <a:rPr lang="en-US" sz="2800" dirty="0">
                          <a:effectLst/>
                        </a:rPr>
                        <a:t> </a:t>
                      </a:r>
                      <a:r>
                        <a:rPr lang="en-US" sz="2800" dirty="0" err="1">
                          <a:effectLst/>
                        </a:rPr>
                        <a:t>độ</a:t>
                      </a:r>
                      <a:r>
                        <a:rPr lang="en-US" sz="2800" dirty="0">
                          <a:effectLst/>
                        </a:rPr>
                        <a:t> (1)</a:t>
                      </a:r>
                      <a:endParaRPr lang="vi-VN"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800" dirty="0" err="1">
                          <a:effectLst/>
                        </a:rPr>
                        <a:t>đơn</a:t>
                      </a:r>
                      <a:r>
                        <a:rPr lang="en-US" sz="2800" dirty="0">
                          <a:effectLst/>
                        </a:rPr>
                        <a:t> </a:t>
                      </a:r>
                      <a:r>
                        <a:rPr lang="en-US" sz="2800" dirty="0" err="1">
                          <a:effectLst/>
                        </a:rPr>
                        <a:t>vị</a:t>
                      </a:r>
                      <a:r>
                        <a:rPr lang="en-US" sz="2800" dirty="0">
                          <a:effectLst/>
                        </a:rPr>
                        <a:t> </a:t>
                      </a:r>
                      <a:r>
                        <a:rPr lang="en-US" sz="2800" dirty="0" err="1">
                          <a:effectLst/>
                        </a:rPr>
                        <a:t>thời</a:t>
                      </a:r>
                      <a:r>
                        <a:rPr lang="en-US" sz="2800" dirty="0">
                          <a:effectLst/>
                        </a:rPr>
                        <a:t> </a:t>
                      </a:r>
                      <a:r>
                        <a:rPr lang="en-US" sz="2800" dirty="0" err="1">
                          <a:effectLst/>
                        </a:rPr>
                        <a:t>gian</a:t>
                      </a:r>
                      <a:r>
                        <a:rPr lang="en-US" sz="2800" dirty="0">
                          <a:effectLst/>
                        </a:rPr>
                        <a:t> (2)</a:t>
                      </a:r>
                      <a:endParaRPr lang="vi-VN"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800" dirty="0" err="1">
                          <a:effectLst/>
                        </a:rPr>
                        <a:t>Số</a:t>
                      </a:r>
                      <a:r>
                        <a:rPr lang="en-US" sz="2800" dirty="0">
                          <a:effectLst/>
                        </a:rPr>
                        <a:t> mol (3)</a:t>
                      </a:r>
                      <a:endParaRPr lang="vi-VN"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800" dirty="0" err="1">
                          <a:effectLst/>
                        </a:rPr>
                        <a:t>chất</a:t>
                      </a:r>
                      <a:r>
                        <a:rPr lang="en-US" sz="2800" dirty="0">
                          <a:effectLst/>
                        </a:rPr>
                        <a:t> </a:t>
                      </a:r>
                      <a:r>
                        <a:rPr lang="en-US" sz="2800" dirty="0" err="1">
                          <a:effectLst/>
                        </a:rPr>
                        <a:t>khí</a:t>
                      </a:r>
                      <a:r>
                        <a:rPr lang="en-US" sz="2800" dirty="0">
                          <a:effectLst/>
                        </a:rPr>
                        <a:t> (4)</a:t>
                      </a:r>
                      <a:endParaRPr lang="vi-VN"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5222771"/>
                  </a:ext>
                </a:extLst>
              </a:tr>
              <a:tr h="155575">
                <a:tc>
                  <a:txBody>
                    <a:bodyPr/>
                    <a:lstStyle/>
                    <a:p>
                      <a:pPr algn="ctr">
                        <a:buNone/>
                        <a:tabLst>
                          <a:tab pos="90170" algn="l"/>
                          <a:tab pos="1620520" algn="l"/>
                          <a:tab pos="3060700" algn="l"/>
                          <a:tab pos="4410710" algn="l"/>
                        </a:tabLst>
                      </a:pPr>
                      <a:r>
                        <a:rPr lang="en-US" sz="2800" dirty="0" err="1">
                          <a:effectLst/>
                        </a:rPr>
                        <a:t>thời</a:t>
                      </a:r>
                      <a:r>
                        <a:rPr lang="en-US" sz="2800" dirty="0">
                          <a:effectLst/>
                        </a:rPr>
                        <a:t> </a:t>
                      </a:r>
                      <a:r>
                        <a:rPr lang="en-US" sz="2800" dirty="0" err="1">
                          <a:effectLst/>
                        </a:rPr>
                        <a:t>gian</a:t>
                      </a:r>
                      <a:r>
                        <a:rPr lang="en-US" sz="2800" dirty="0">
                          <a:effectLst/>
                        </a:rPr>
                        <a:t> (5)</a:t>
                      </a:r>
                      <a:endParaRPr lang="vi-VN"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800" b="1" dirty="0" err="1">
                          <a:solidFill>
                            <a:schemeClr val="tx1"/>
                          </a:solidFill>
                          <a:effectLst/>
                        </a:rPr>
                        <a:t>nồng</a:t>
                      </a:r>
                      <a:r>
                        <a:rPr lang="en-US" sz="2800" b="1" dirty="0">
                          <a:solidFill>
                            <a:schemeClr val="tx1"/>
                          </a:solidFill>
                          <a:effectLst/>
                        </a:rPr>
                        <a:t> </a:t>
                      </a:r>
                      <a:r>
                        <a:rPr lang="en-US" sz="2800" b="1" dirty="0" err="1">
                          <a:solidFill>
                            <a:schemeClr val="tx1"/>
                          </a:solidFill>
                          <a:effectLst/>
                        </a:rPr>
                        <a:t>độ</a:t>
                      </a:r>
                      <a:r>
                        <a:rPr lang="en-US" sz="2800" b="1" dirty="0">
                          <a:solidFill>
                            <a:schemeClr val="tx1"/>
                          </a:solidFill>
                          <a:effectLst/>
                        </a:rPr>
                        <a:t> (6)</a:t>
                      </a:r>
                      <a:endParaRPr lang="vi-VN" sz="2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800" dirty="0">
                          <a:effectLst/>
                        </a:rPr>
                        <a:t> </a:t>
                      </a:r>
                      <a:endParaRPr lang="vi-VN"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800" dirty="0">
                          <a:effectLst/>
                        </a:rPr>
                        <a:t> </a:t>
                      </a:r>
                      <a:endParaRPr lang="vi-VN"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3999660"/>
                  </a:ext>
                </a:extLst>
              </a:tr>
            </a:tbl>
          </a:graphicData>
        </a:graphic>
      </p:graphicFrame>
      <p:sp>
        <p:nvSpPr>
          <p:cNvPr id="8" name="Rectangle 3">
            <a:extLst>
              <a:ext uri="{FF2B5EF4-FFF2-40B4-BE49-F238E27FC236}">
                <a16:creationId xmlns:a16="http://schemas.microsoft.com/office/drawing/2014/main" id="{C34675EE-C846-E1C8-9706-CBF7057BDA2D}"/>
              </a:ext>
            </a:extLst>
          </p:cNvPr>
          <p:cNvSpPr>
            <a:spLocks noChangeArrowheads="1"/>
          </p:cNvSpPr>
          <p:nvPr/>
        </p:nvSpPr>
        <p:spPr bwMode="auto">
          <a:xfrm>
            <a:off x="721599" y="1147493"/>
            <a:ext cx="103214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kumimoji="0" lang="en-US" altLang="vi-VN" sz="2800" b="1" i="0"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1 (3 </a:t>
            </a:r>
            <a:r>
              <a:rPr kumimoji="0" lang="en-US" altLang="vi-VN" sz="2800" b="1" i="0"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vi-VN" sz="28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vi-VN"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vi-VN" altLang="vi-VN" sz="24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E3256A13-E4F2-156F-48E2-0100DF0E85C7}"/>
              </a:ext>
            </a:extLst>
          </p:cNvPr>
          <p:cNvSpPr>
            <a:spLocks noChangeArrowheads="1"/>
          </p:cNvSpPr>
          <p:nvPr/>
        </p:nvSpPr>
        <p:spPr bwMode="auto">
          <a:xfrm>
            <a:off x="432297" y="3429000"/>
            <a:ext cx="1157869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AutoNum type="alphaLcParenBoth"/>
            </a:pP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v)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vi-VN"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alt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ea typeface="Times New Roman" panose="02020603050405020304" pitchFamily="18" charset="0"/>
                <a:cs typeface="Times New Roman" panose="02020603050405020304" pitchFamily="18" charset="0"/>
              </a:rPr>
              <a:t>ứng</a:t>
            </a:r>
            <a:endParaRPr kumimoji="0" lang="en-US" alt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 name="Đồng hồ đếm ngược 10 giây">
            <a:hlinkClick r:id="" action="ppaction://media"/>
            <a:extLst>
              <a:ext uri="{FF2B5EF4-FFF2-40B4-BE49-F238E27FC236}">
                <a16:creationId xmlns:a16="http://schemas.microsoft.com/office/drawing/2014/main" id="{E6EC3971-F22C-C49B-2AE8-36640B4827B4}"/>
              </a:ext>
            </a:extLst>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9916750" y="5502857"/>
            <a:ext cx="1842953" cy="1036661"/>
          </a:xfrm>
          <a:prstGeom prst="rect">
            <a:avLst/>
          </a:prstGeom>
        </p:spPr>
      </p:pic>
    </p:spTree>
    <p:extLst>
      <p:ext uri="{BB962C8B-B14F-4D97-AF65-F5344CB8AC3E}">
        <p14:creationId xmlns:p14="http://schemas.microsoft.com/office/powerpoint/2010/main" val="169951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746"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A250-3F68-D129-90B7-0EBFB4BF28D5}"/>
            </a:ext>
          </a:extLst>
        </p:cNvPr>
        <p:cNvGrpSpPr/>
        <p:nvPr/>
      </p:nvGrpSpPr>
      <p:grpSpPr>
        <a:xfrm>
          <a:off x="0" y="0"/>
          <a:ext cx="0" cy="0"/>
          <a:chOff x="0" y="0"/>
          <a:chExt cx="0" cy="0"/>
        </a:xfrm>
      </p:grpSpPr>
      <p:sp>
        <p:nvSpPr>
          <p:cNvPr id="19" name="Rectangle 3">
            <a:extLst>
              <a:ext uri="{FF2B5EF4-FFF2-40B4-BE49-F238E27FC236}">
                <a16:creationId xmlns:a16="http://schemas.microsoft.com/office/drawing/2014/main" id="{B4C1488B-3872-F388-3855-9CBF23007421}"/>
              </a:ext>
            </a:extLst>
          </p:cNvPr>
          <p:cNvSpPr>
            <a:spLocks noChangeArrowheads="1"/>
          </p:cNvSpPr>
          <p:nvPr/>
        </p:nvSpPr>
        <p:spPr bwMode="auto">
          <a:xfrm>
            <a:off x="4766799" y="5106705"/>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pic>
        <p:nvPicPr>
          <p:cNvPr id="20" name="Đồng hồ đếm ngược 10 giây">
            <a:hlinkClick r:id="" action="ppaction://media"/>
            <a:extLst>
              <a:ext uri="{FF2B5EF4-FFF2-40B4-BE49-F238E27FC236}">
                <a16:creationId xmlns:a16="http://schemas.microsoft.com/office/drawing/2014/main" id="{EDAC55DE-A548-2C9D-4327-20EC62A0B7A9}"/>
              </a:ext>
            </a:extLst>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9527282" y="4819206"/>
            <a:ext cx="1842953" cy="1036661"/>
          </a:xfrm>
          <a:prstGeom prst="rect">
            <a:avLst/>
          </a:prstGeom>
        </p:spPr>
      </p:pic>
      <p:pic>
        <p:nvPicPr>
          <p:cNvPr id="24" name="Picture 23">
            <a:extLst>
              <a:ext uri="{FF2B5EF4-FFF2-40B4-BE49-F238E27FC236}">
                <a16:creationId xmlns:a16="http://schemas.microsoft.com/office/drawing/2014/main" id="{8CA2511A-85B1-E3ED-6B5B-FAFF080CB52C}"/>
              </a:ext>
            </a:extLst>
          </p:cNvPr>
          <p:cNvPicPr>
            <a:picLocks noChangeAspect="1"/>
          </p:cNvPicPr>
          <p:nvPr/>
        </p:nvPicPr>
        <p:blipFill>
          <a:blip r:embed="rId5"/>
          <a:stretch>
            <a:fillRect/>
          </a:stretch>
        </p:blipFill>
        <p:spPr>
          <a:xfrm>
            <a:off x="620705" y="881089"/>
            <a:ext cx="11332135" cy="3866708"/>
          </a:xfrm>
          <a:prstGeom prst="rect">
            <a:avLst/>
          </a:prstGeom>
        </p:spPr>
      </p:pic>
      <p:sp>
        <p:nvSpPr>
          <p:cNvPr id="26" name="Rectangle: Rounded Corners 25">
            <a:extLst>
              <a:ext uri="{FF2B5EF4-FFF2-40B4-BE49-F238E27FC236}">
                <a16:creationId xmlns:a16="http://schemas.microsoft.com/office/drawing/2014/main" id="{CB71CD95-FD5A-DF6C-1609-AF30DF3AC857}"/>
              </a:ext>
            </a:extLst>
          </p:cNvPr>
          <p:cNvSpPr/>
          <p:nvPr/>
        </p:nvSpPr>
        <p:spPr>
          <a:xfrm>
            <a:off x="56740" y="667657"/>
            <a:ext cx="11705327" cy="4296229"/>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Comfortaa" pitchFamily="2" charset="0"/>
              </a:rPr>
              <a:t>   </a:t>
            </a:r>
          </a:p>
        </p:txBody>
      </p:sp>
    </p:spTree>
    <p:extLst>
      <p:ext uri="{BB962C8B-B14F-4D97-AF65-F5344CB8AC3E}">
        <p14:creationId xmlns:p14="http://schemas.microsoft.com/office/powerpoint/2010/main" val="269208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746"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0"/>
                </p:tgtEl>
              </p:cMediaNode>
            </p:video>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13379-4679-4056-AD7B-BF9D1CF4080B}"/>
            </a:ext>
          </a:extLst>
        </p:cNvPr>
        <p:cNvGrpSpPr/>
        <p:nvPr/>
      </p:nvGrpSpPr>
      <p:grpSpPr>
        <a:xfrm>
          <a:off x="0" y="0"/>
          <a:ext cx="0" cy="0"/>
          <a:chOff x="0" y="0"/>
          <a:chExt cx="0" cy="0"/>
        </a:xfrm>
      </p:grpSpPr>
      <p:sp>
        <p:nvSpPr>
          <p:cNvPr id="19" name="Rectangle 3">
            <a:extLst>
              <a:ext uri="{FF2B5EF4-FFF2-40B4-BE49-F238E27FC236}">
                <a16:creationId xmlns:a16="http://schemas.microsoft.com/office/drawing/2014/main" id="{E5EE1280-B0B0-D77E-956E-5AD0304833A8}"/>
              </a:ext>
            </a:extLst>
          </p:cNvPr>
          <p:cNvSpPr>
            <a:spLocks noChangeArrowheads="1"/>
          </p:cNvSpPr>
          <p:nvPr/>
        </p:nvSpPr>
        <p:spPr bwMode="auto">
          <a:xfrm>
            <a:off x="4766799" y="5106705"/>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pic>
        <p:nvPicPr>
          <p:cNvPr id="20" name="Đồng hồ đếm ngược 10 giây">
            <a:hlinkClick r:id="" action="ppaction://media"/>
            <a:extLst>
              <a:ext uri="{FF2B5EF4-FFF2-40B4-BE49-F238E27FC236}">
                <a16:creationId xmlns:a16="http://schemas.microsoft.com/office/drawing/2014/main" id="{59EAC717-5260-6CF5-3602-C7539BD4D188}"/>
              </a:ext>
            </a:extLst>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9367625" y="4799387"/>
            <a:ext cx="1842953" cy="1036661"/>
          </a:xfrm>
          <a:prstGeom prst="rect">
            <a:avLst/>
          </a:prstGeom>
        </p:spPr>
      </p:pic>
      <p:pic>
        <p:nvPicPr>
          <p:cNvPr id="2" name="Picture 1">
            <a:extLst>
              <a:ext uri="{FF2B5EF4-FFF2-40B4-BE49-F238E27FC236}">
                <a16:creationId xmlns:a16="http://schemas.microsoft.com/office/drawing/2014/main" id="{1B5E45A7-E35A-05F3-DE4C-8A0E5CA566F7}"/>
              </a:ext>
            </a:extLst>
          </p:cNvPr>
          <p:cNvPicPr>
            <a:picLocks noChangeAspect="1"/>
          </p:cNvPicPr>
          <p:nvPr/>
        </p:nvPicPr>
        <p:blipFill>
          <a:blip r:embed="rId5"/>
          <a:stretch>
            <a:fillRect/>
          </a:stretch>
        </p:blipFill>
        <p:spPr>
          <a:xfrm>
            <a:off x="981422" y="540409"/>
            <a:ext cx="10357283" cy="4336448"/>
          </a:xfrm>
          <a:prstGeom prst="rect">
            <a:avLst/>
          </a:prstGeom>
        </p:spPr>
      </p:pic>
      <p:sp>
        <p:nvSpPr>
          <p:cNvPr id="9" name="Rectangle: Rounded Corners 8">
            <a:extLst>
              <a:ext uri="{FF2B5EF4-FFF2-40B4-BE49-F238E27FC236}">
                <a16:creationId xmlns:a16="http://schemas.microsoft.com/office/drawing/2014/main" id="{A210D543-B811-DA87-FD8F-8E65232D2F92}"/>
              </a:ext>
            </a:extLst>
          </p:cNvPr>
          <p:cNvSpPr/>
          <p:nvPr/>
        </p:nvSpPr>
        <p:spPr>
          <a:xfrm>
            <a:off x="219545" y="310561"/>
            <a:ext cx="11609597" cy="4796144"/>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Comfortaa" pitchFamily="2" charset="0"/>
              </a:rPr>
              <a:t>   </a:t>
            </a:r>
          </a:p>
        </p:txBody>
      </p:sp>
    </p:spTree>
    <p:extLst>
      <p:ext uri="{BB962C8B-B14F-4D97-AF65-F5344CB8AC3E}">
        <p14:creationId xmlns:p14="http://schemas.microsoft.com/office/powerpoint/2010/main" val="180313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746"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20"/>
                </p:tgtEl>
              </p:cMediaNode>
            </p:video>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37CD-E4D3-834B-3CFB-E587A726750F}"/>
            </a:ext>
          </a:extLst>
        </p:cNvPr>
        <p:cNvGrpSpPr/>
        <p:nvPr/>
      </p:nvGrpSpPr>
      <p:grpSpPr>
        <a:xfrm>
          <a:off x="0" y="0"/>
          <a:ext cx="0" cy="0"/>
          <a:chOff x="0" y="0"/>
          <a:chExt cx="0" cy="0"/>
        </a:xfrm>
      </p:grpSpPr>
      <p:sp>
        <p:nvSpPr>
          <p:cNvPr id="19" name="Rectangle 3">
            <a:extLst>
              <a:ext uri="{FF2B5EF4-FFF2-40B4-BE49-F238E27FC236}">
                <a16:creationId xmlns:a16="http://schemas.microsoft.com/office/drawing/2014/main" id="{BB4A2B7A-C81A-7BB9-A129-7377FFC31611}"/>
              </a:ext>
            </a:extLst>
          </p:cNvPr>
          <p:cNvSpPr>
            <a:spLocks noChangeArrowheads="1"/>
          </p:cNvSpPr>
          <p:nvPr/>
        </p:nvSpPr>
        <p:spPr bwMode="auto">
          <a:xfrm>
            <a:off x="4766799" y="5106705"/>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pic>
        <p:nvPicPr>
          <p:cNvPr id="3" name="Picture 2">
            <a:extLst>
              <a:ext uri="{FF2B5EF4-FFF2-40B4-BE49-F238E27FC236}">
                <a16:creationId xmlns:a16="http://schemas.microsoft.com/office/drawing/2014/main" id="{542DE316-C55A-B8A4-5FD9-40959B3D8FA2}"/>
              </a:ext>
            </a:extLst>
          </p:cNvPr>
          <p:cNvPicPr>
            <a:picLocks noChangeAspect="1"/>
          </p:cNvPicPr>
          <p:nvPr/>
        </p:nvPicPr>
        <p:blipFill>
          <a:blip r:embed="rId2"/>
          <a:stretch>
            <a:fillRect/>
          </a:stretch>
        </p:blipFill>
        <p:spPr>
          <a:xfrm>
            <a:off x="804882" y="379830"/>
            <a:ext cx="10405698" cy="3504070"/>
          </a:xfrm>
          <a:prstGeom prst="rect">
            <a:avLst/>
          </a:prstGeom>
        </p:spPr>
      </p:pic>
      <p:sp>
        <p:nvSpPr>
          <p:cNvPr id="4" name="Rectangle: Rounded Corners 3">
            <a:extLst>
              <a:ext uri="{FF2B5EF4-FFF2-40B4-BE49-F238E27FC236}">
                <a16:creationId xmlns:a16="http://schemas.microsoft.com/office/drawing/2014/main" id="{222AD9A4-7CDC-9C06-F0BC-6EF58CB559EA}"/>
              </a:ext>
            </a:extLst>
          </p:cNvPr>
          <p:cNvSpPr/>
          <p:nvPr/>
        </p:nvSpPr>
        <p:spPr>
          <a:xfrm>
            <a:off x="471054" y="135468"/>
            <a:ext cx="11351489" cy="6342702"/>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Comfortaa" pitchFamily="2" charset="0"/>
              </a:rPr>
              <a:t>   </a:t>
            </a:r>
          </a:p>
        </p:txBody>
      </p:sp>
      <p:pic>
        <p:nvPicPr>
          <p:cNvPr id="2" name="Picture 1">
            <a:extLst>
              <a:ext uri="{FF2B5EF4-FFF2-40B4-BE49-F238E27FC236}">
                <a16:creationId xmlns:a16="http://schemas.microsoft.com/office/drawing/2014/main" id="{FE8D2CA0-45FA-A27F-4CA4-BDFD915BDD11}"/>
              </a:ext>
            </a:extLst>
          </p:cNvPr>
          <p:cNvPicPr>
            <a:picLocks noChangeAspect="1"/>
          </p:cNvPicPr>
          <p:nvPr/>
        </p:nvPicPr>
        <p:blipFill>
          <a:blip r:embed="rId3"/>
          <a:stretch>
            <a:fillRect/>
          </a:stretch>
        </p:blipFill>
        <p:spPr>
          <a:xfrm>
            <a:off x="893151" y="3883900"/>
            <a:ext cx="10405698" cy="2139370"/>
          </a:xfrm>
          <a:prstGeom prst="rect">
            <a:avLst/>
          </a:prstGeom>
        </p:spPr>
      </p:pic>
    </p:spTree>
    <p:extLst>
      <p:ext uri="{BB962C8B-B14F-4D97-AF65-F5344CB8AC3E}">
        <p14:creationId xmlns:p14="http://schemas.microsoft.com/office/powerpoint/2010/main" val="22226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535D7-2E7F-B46B-A30C-4A3E615BB461}"/>
            </a:ext>
          </a:extLst>
        </p:cNvPr>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5900F78D-7264-79FE-B9A5-E1C18CD007FA}"/>
              </a:ext>
            </a:extLst>
          </p:cNvPr>
          <p:cNvSpPr/>
          <p:nvPr/>
        </p:nvSpPr>
        <p:spPr>
          <a:xfrm>
            <a:off x="1141839" y="128426"/>
            <a:ext cx="6911405" cy="902932"/>
          </a:xfrm>
          <a:prstGeom prst="flowChartTermina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mfortaa" pitchFamily="2" charset="0"/>
              </a:rPr>
              <a:t>LUYỆN TẬP</a:t>
            </a:r>
          </a:p>
        </p:txBody>
      </p:sp>
      <p:graphicFrame>
        <p:nvGraphicFramePr>
          <p:cNvPr id="5" name="Table 4">
            <a:extLst>
              <a:ext uri="{FF2B5EF4-FFF2-40B4-BE49-F238E27FC236}">
                <a16:creationId xmlns:a16="http://schemas.microsoft.com/office/drawing/2014/main" id="{03023F1F-452E-4ABA-A7F4-CCC3A5E2CDD5}"/>
              </a:ext>
            </a:extLst>
          </p:cNvPr>
          <p:cNvGraphicFramePr>
            <a:graphicFrameLocks noGrp="1"/>
          </p:cNvGraphicFramePr>
          <p:nvPr/>
        </p:nvGraphicFramePr>
        <p:xfrm>
          <a:off x="656040" y="2248513"/>
          <a:ext cx="10452553" cy="731520"/>
        </p:xfrm>
        <a:graphic>
          <a:graphicData uri="http://schemas.openxmlformats.org/drawingml/2006/table">
            <a:tbl>
              <a:tblPr firstRow="1" firstCol="1" bandRow="1">
                <a:tableStyleId>{5C22544A-7EE6-4342-B048-85BDC9FD1C3A}</a:tableStyleId>
              </a:tblPr>
              <a:tblGrid>
                <a:gridCol w="2612329">
                  <a:extLst>
                    <a:ext uri="{9D8B030D-6E8A-4147-A177-3AD203B41FA5}">
                      <a16:colId xmlns:a16="http://schemas.microsoft.com/office/drawing/2014/main" val="543588722"/>
                    </a:ext>
                  </a:extLst>
                </a:gridCol>
                <a:gridCol w="2613408">
                  <a:extLst>
                    <a:ext uri="{9D8B030D-6E8A-4147-A177-3AD203B41FA5}">
                      <a16:colId xmlns:a16="http://schemas.microsoft.com/office/drawing/2014/main" val="179453841"/>
                    </a:ext>
                  </a:extLst>
                </a:gridCol>
                <a:gridCol w="2613408">
                  <a:extLst>
                    <a:ext uri="{9D8B030D-6E8A-4147-A177-3AD203B41FA5}">
                      <a16:colId xmlns:a16="http://schemas.microsoft.com/office/drawing/2014/main" val="2875387277"/>
                    </a:ext>
                  </a:extLst>
                </a:gridCol>
                <a:gridCol w="2613408">
                  <a:extLst>
                    <a:ext uri="{9D8B030D-6E8A-4147-A177-3AD203B41FA5}">
                      <a16:colId xmlns:a16="http://schemas.microsoft.com/office/drawing/2014/main" val="2508515299"/>
                    </a:ext>
                  </a:extLst>
                </a:gridCol>
              </a:tblGrid>
              <a:tr h="161290">
                <a:tc>
                  <a:txBody>
                    <a:bodyPr/>
                    <a:lstStyle/>
                    <a:p>
                      <a:pPr algn="ctr">
                        <a:buNone/>
                        <a:tabLst>
                          <a:tab pos="90170" algn="l"/>
                          <a:tab pos="1620520" algn="l"/>
                          <a:tab pos="3060700" algn="l"/>
                          <a:tab pos="4410710" algn="l"/>
                        </a:tabLst>
                      </a:pPr>
                      <a:r>
                        <a:rPr lang="en-US" sz="2400" dirty="0" err="1">
                          <a:effectLst/>
                        </a:rPr>
                        <a:t>nhiệt</a:t>
                      </a:r>
                      <a:r>
                        <a:rPr lang="en-US" sz="2400" dirty="0">
                          <a:effectLst/>
                        </a:rPr>
                        <a:t> </a:t>
                      </a:r>
                      <a:r>
                        <a:rPr lang="en-US" sz="2400" dirty="0" err="1">
                          <a:effectLst/>
                        </a:rPr>
                        <a:t>độ</a:t>
                      </a:r>
                      <a:r>
                        <a:rPr lang="en-US" sz="2400" dirty="0">
                          <a:effectLst/>
                        </a:rPr>
                        <a:t> (1)</a:t>
                      </a:r>
                      <a:endParaRPr lang="vi-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400" dirty="0" err="1">
                          <a:effectLst/>
                        </a:rPr>
                        <a:t>đơn</a:t>
                      </a:r>
                      <a:r>
                        <a:rPr lang="en-US" sz="2400" dirty="0">
                          <a:effectLst/>
                        </a:rPr>
                        <a:t> </a:t>
                      </a:r>
                      <a:r>
                        <a:rPr lang="en-US" sz="2400" dirty="0" err="1">
                          <a:effectLst/>
                        </a:rPr>
                        <a:t>vị</a:t>
                      </a:r>
                      <a:r>
                        <a:rPr lang="en-US" sz="2400" dirty="0">
                          <a:effectLst/>
                        </a:rPr>
                        <a:t> </a:t>
                      </a:r>
                      <a:r>
                        <a:rPr lang="en-US" sz="2400" dirty="0" err="1">
                          <a:effectLst/>
                        </a:rPr>
                        <a:t>thời</a:t>
                      </a:r>
                      <a:r>
                        <a:rPr lang="en-US" sz="2400" dirty="0">
                          <a:effectLst/>
                        </a:rPr>
                        <a:t> </a:t>
                      </a:r>
                      <a:r>
                        <a:rPr lang="en-US" sz="2400" dirty="0" err="1">
                          <a:effectLst/>
                        </a:rPr>
                        <a:t>gian</a:t>
                      </a:r>
                      <a:r>
                        <a:rPr lang="en-US" sz="2400" dirty="0">
                          <a:effectLst/>
                        </a:rPr>
                        <a:t> (2)</a:t>
                      </a:r>
                      <a:endParaRPr lang="vi-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400" dirty="0" err="1">
                          <a:effectLst/>
                        </a:rPr>
                        <a:t>Số</a:t>
                      </a:r>
                      <a:r>
                        <a:rPr lang="en-US" sz="2400" dirty="0">
                          <a:effectLst/>
                        </a:rPr>
                        <a:t> mol (3)</a:t>
                      </a:r>
                      <a:endParaRPr lang="vi-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400" dirty="0" err="1">
                          <a:effectLst/>
                        </a:rPr>
                        <a:t>chất</a:t>
                      </a:r>
                      <a:r>
                        <a:rPr lang="en-US" sz="2400" dirty="0">
                          <a:effectLst/>
                        </a:rPr>
                        <a:t> </a:t>
                      </a:r>
                      <a:r>
                        <a:rPr lang="en-US" sz="2400" dirty="0" err="1">
                          <a:effectLst/>
                        </a:rPr>
                        <a:t>khí</a:t>
                      </a:r>
                      <a:r>
                        <a:rPr lang="en-US" sz="2400" dirty="0">
                          <a:effectLst/>
                        </a:rPr>
                        <a:t> (4)</a:t>
                      </a:r>
                      <a:endParaRPr lang="vi-VN"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5222771"/>
                  </a:ext>
                </a:extLst>
              </a:tr>
              <a:tr h="155575">
                <a:tc>
                  <a:txBody>
                    <a:bodyPr/>
                    <a:lstStyle/>
                    <a:p>
                      <a:pPr algn="ctr">
                        <a:buNone/>
                        <a:tabLst>
                          <a:tab pos="90170" algn="l"/>
                          <a:tab pos="1620520" algn="l"/>
                          <a:tab pos="3060700" algn="l"/>
                          <a:tab pos="4410710" algn="l"/>
                        </a:tabLst>
                      </a:pPr>
                      <a:r>
                        <a:rPr lang="en-US" sz="2400" dirty="0" err="1">
                          <a:effectLst/>
                        </a:rPr>
                        <a:t>thời</a:t>
                      </a:r>
                      <a:r>
                        <a:rPr lang="en-US" sz="2400" dirty="0">
                          <a:effectLst/>
                        </a:rPr>
                        <a:t> </a:t>
                      </a:r>
                      <a:r>
                        <a:rPr lang="en-US" sz="2400" dirty="0" err="1">
                          <a:effectLst/>
                        </a:rPr>
                        <a:t>gian</a:t>
                      </a:r>
                      <a:r>
                        <a:rPr lang="en-US" sz="2400" dirty="0">
                          <a:effectLst/>
                        </a:rPr>
                        <a:t> (5)</a:t>
                      </a:r>
                      <a:endParaRPr lang="vi-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400" b="1" dirty="0" err="1">
                          <a:solidFill>
                            <a:schemeClr val="tx1"/>
                          </a:solidFill>
                          <a:effectLst/>
                        </a:rPr>
                        <a:t>nồng</a:t>
                      </a:r>
                      <a:r>
                        <a:rPr lang="en-US" sz="2400" b="1" dirty="0">
                          <a:solidFill>
                            <a:schemeClr val="tx1"/>
                          </a:solidFill>
                          <a:effectLst/>
                        </a:rPr>
                        <a:t> </a:t>
                      </a:r>
                      <a:r>
                        <a:rPr lang="en-US" sz="2400" b="1" dirty="0" err="1">
                          <a:solidFill>
                            <a:schemeClr val="tx1"/>
                          </a:solidFill>
                          <a:effectLst/>
                        </a:rPr>
                        <a:t>độ</a:t>
                      </a:r>
                      <a:r>
                        <a:rPr lang="en-US" sz="2400" b="1" dirty="0">
                          <a:solidFill>
                            <a:schemeClr val="tx1"/>
                          </a:solidFill>
                          <a:effectLst/>
                        </a:rPr>
                        <a:t> (6)</a:t>
                      </a:r>
                      <a:endParaRPr lang="vi-VN" sz="2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400" dirty="0">
                          <a:effectLst/>
                        </a:rPr>
                        <a:t> </a:t>
                      </a:r>
                      <a:endParaRPr lang="vi-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tabLst>
                          <a:tab pos="90170" algn="l"/>
                          <a:tab pos="1620520" algn="l"/>
                          <a:tab pos="3060700" algn="l"/>
                          <a:tab pos="4410710" algn="l"/>
                        </a:tabLst>
                      </a:pPr>
                      <a:r>
                        <a:rPr lang="en-US" sz="2400" dirty="0">
                          <a:effectLst/>
                        </a:rPr>
                        <a:t> </a:t>
                      </a:r>
                      <a:endParaRPr lang="vi-VN"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3999660"/>
                  </a:ext>
                </a:extLst>
              </a:tr>
            </a:tbl>
          </a:graphicData>
        </a:graphic>
      </p:graphicFrame>
      <p:sp>
        <p:nvSpPr>
          <p:cNvPr id="8" name="Rectangle 3">
            <a:extLst>
              <a:ext uri="{FF2B5EF4-FFF2-40B4-BE49-F238E27FC236}">
                <a16:creationId xmlns:a16="http://schemas.microsoft.com/office/drawing/2014/main" id="{A011F6F9-6F1E-4443-724B-D469B430E73E}"/>
              </a:ext>
            </a:extLst>
          </p:cNvPr>
          <p:cNvSpPr>
            <a:spLocks noChangeArrowheads="1"/>
          </p:cNvSpPr>
          <p:nvPr/>
        </p:nvSpPr>
        <p:spPr bwMode="auto">
          <a:xfrm>
            <a:off x="787159" y="1355143"/>
            <a:ext cx="103214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kumimoji="0" lang="en-US" altLang="vi-VN" sz="2400" b="1" i="0"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4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1 (3 </a:t>
            </a:r>
            <a:r>
              <a:rPr kumimoji="0" lang="en-US" altLang="vi-VN" sz="2400" b="1" i="0" u="none" strike="noStrike" cap="none" normalizeH="0" baseline="0" dirty="0" err="1">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altLang="vi-VN" sz="2400" b="1" i="0" u="none" strike="noStrike" cap="none" normalizeH="0" baseline="0" dirty="0">
                <a:ln>
                  <a:noFill/>
                </a:ln>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vi-VN"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vi-VN" altLang="vi-VN" sz="20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7F14CAD2-82EC-4EDC-81EA-324F7C18ACBD}"/>
              </a:ext>
            </a:extLst>
          </p:cNvPr>
          <p:cNvSpPr>
            <a:spLocks noChangeArrowheads="1"/>
          </p:cNvSpPr>
          <p:nvPr/>
        </p:nvSpPr>
        <p:spPr bwMode="auto">
          <a:xfrm>
            <a:off x="396185" y="3216171"/>
            <a:ext cx="115786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AutoNum type="alphaLcParenBoth"/>
            </a:pP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v)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eaLnBrk="0" fontAlgn="base" hangingPunct="0">
              <a:spcBef>
                <a:spcPct val="0"/>
              </a:spcBef>
              <a:spcAft>
                <a:spcPct val="0"/>
              </a:spcAft>
              <a:buAutoNum type="alphaLcParenBoth"/>
            </a:pPr>
            <a:endPar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vi-VN"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alt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ea typeface="Times New Roman" panose="02020603050405020304" pitchFamily="18" charset="0"/>
                <a:cs typeface="Times New Roman" panose="02020603050405020304" pitchFamily="18" charset="0"/>
              </a:rPr>
              <a:t>ứng</a:t>
            </a:r>
            <a:endParaRPr kumimoji="0" lang="en-US"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3">
            <a:extLst>
              <a:ext uri="{FF2B5EF4-FFF2-40B4-BE49-F238E27FC236}">
                <a16:creationId xmlns:a16="http://schemas.microsoft.com/office/drawing/2014/main" id="{C13DFEE4-3CC1-B776-E4D6-0A884C47B612}"/>
              </a:ext>
            </a:extLst>
          </p:cNvPr>
          <p:cNvSpPr>
            <a:spLocks noChangeArrowheads="1"/>
          </p:cNvSpPr>
          <p:nvPr/>
        </p:nvSpPr>
        <p:spPr bwMode="auto">
          <a:xfrm>
            <a:off x="1651502" y="3539336"/>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kumimoji="0" lang="en-US" altLang="vi-VN" sz="2000" b="1" i="0" u="none" strike="noStrike" cap="none" normalizeH="0" baseline="0" dirty="0">
                <a:ln>
                  <a:noFill/>
                </a:ln>
                <a:solidFill>
                  <a:srgbClr val="FF0000"/>
                </a:solidFill>
                <a:effectLst/>
                <a:latin typeface="Arial" panose="020B0604020202020204" pitchFamily="34" charset="0"/>
              </a:rPr>
              <a:t>(</a:t>
            </a:r>
            <a:r>
              <a:rPr kumimoji="0" lang="en-US" altLang="vi-VN" sz="2400" b="1" i="0" u="none" strike="noStrike" cap="none" normalizeH="0" baseline="0" dirty="0">
                <a:ln>
                  <a:noFill/>
                </a:ln>
                <a:solidFill>
                  <a:srgbClr val="FF0000"/>
                </a:solidFill>
                <a:effectLst/>
                <a:latin typeface="Arial" panose="020B0604020202020204" pitchFamily="34" charset="0"/>
              </a:rPr>
              <a:t>6</a:t>
            </a:r>
            <a:r>
              <a:rPr kumimoji="0" lang="en-US" altLang="vi-VN" sz="2000" b="1" i="0" u="none" strike="noStrike" cap="none" normalizeH="0" baseline="0" dirty="0">
                <a:ln>
                  <a:noFill/>
                </a:ln>
                <a:solidFill>
                  <a:srgbClr val="FF0000"/>
                </a:solidFill>
                <a:effectLst/>
                <a:latin typeface="Arial" panose="020B0604020202020204" pitchFamily="34" charset="0"/>
              </a:rPr>
              <a:t>)</a:t>
            </a:r>
            <a:endParaRPr kumimoji="0" lang="vi-VN" altLang="vi-VN" sz="2000" b="1" i="0" u="none" strike="noStrike" cap="none" normalizeH="0" baseline="0" dirty="0">
              <a:ln>
                <a:noFill/>
              </a:ln>
              <a:solidFill>
                <a:srgbClr val="FF0000"/>
              </a:solidFill>
              <a:effectLst/>
              <a:latin typeface="Arial" panose="020B0604020202020204" pitchFamily="34" charset="0"/>
            </a:endParaRPr>
          </a:p>
        </p:txBody>
      </p:sp>
      <p:sp>
        <p:nvSpPr>
          <p:cNvPr id="18" name="Rectangle 3">
            <a:extLst>
              <a:ext uri="{FF2B5EF4-FFF2-40B4-BE49-F238E27FC236}">
                <a16:creationId xmlns:a16="http://schemas.microsoft.com/office/drawing/2014/main" id="{7D91318D-A4FE-6482-2F9E-4DE5E5272985}"/>
              </a:ext>
            </a:extLst>
          </p:cNvPr>
          <p:cNvSpPr>
            <a:spLocks noChangeArrowheads="1"/>
          </p:cNvSpPr>
          <p:nvPr/>
        </p:nvSpPr>
        <p:spPr bwMode="auto">
          <a:xfrm>
            <a:off x="8279645" y="3603257"/>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kumimoji="0" lang="en-US" altLang="vi-VN" sz="2400" b="1" i="0" u="none" strike="noStrike" cap="none" normalizeH="0" baseline="0" dirty="0">
                <a:ln>
                  <a:noFill/>
                </a:ln>
                <a:solidFill>
                  <a:srgbClr val="FF0000"/>
                </a:solidFill>
                <a:effectLst/>
                <a:latin typeface="Arial" panose="020B0604020202020204" pitchFamily="34" charset="0"/>
              </a:rPr>
              <a:t>(2)</a:t>
            </a: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sp>
        <p:nvSpPr>
          <p:cNvPr id="19" name="Rectangle 3">
            <a:extLst>
              <a:ext uri="{FF2B5EF4-FFF2-40B4-BE49-F238E27FC236}">
                <a16:creationId xmlns:a16="http://schemas.microsoft.com/office/drawing/2014/main" id="{36E1CB7A-3E78-3BCE-7426-D30CC5A0A409}"/>
              </a:ext>
            </a:extLst>
          </p:cNvPr>
          <p:cNvSpPr>
            <a:spLocks noChangeArrowheads="1"/>
          </p:cNvSpPr>
          <p:nvPr/>
        </p:nvSpPr>
        <p:spPr bwMode="auto">
          <a:xfrm>
            <a:off x="8945099" y="4194544"/>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kumimoji="0" lang="en-US" altLang="vi-VN" sz="2400" b="1" i="0" u="none" strike="noStrike" cap="none" normalizeH="0" baseline="0" dirty="0">
                <a:ln>
                  <a:noFill/>
                </a:ln>
                <a:solidFill>
                  <a:srgbClr val="FF0000"/>
                </a:solidFill>
                <a:effectLst/>
                <a:latin typeface="Arial" panose="020B0604020202020204" pitchFamily="34" charset="0"/>
              </a:rPr>
              <a:t>(5)</a:t>
            </a: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85095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C64FA-65BA-1BE6-A4CA-02B94F4ABFE4}"/>
            </a:ext>
          </a:extLst>
        </p:cNvPr>
        <p:cNvGrpSpPr/>
        <p:nvPr/>
      </p:nvGrpSpPr>
      <p:grpSpPr>
        <a:xfrm>
          <a:off x="0" y="0"/>
          <a:ext cx="0" cy="0"/>
          <a:chOff x="0" y="0"/>
          <a:chExt cx="0" cy="0"/>
        </a:xfrm>
      </p:grpSpPr>
      <p:sp>
        <p:nvSpPr>
          <p:cNvPr id="19" name="Rectangle 3">
            <a:extLst>
              <a:ext uri="{FF2B5EF4-FFF2-40B4-BE49-F238E27FC236}">
                <a16:creationId xmlns:a16="http://schemas.microsoft.com/office/drawing/2014/main" id="{6479B80E-9132-53CC-E6B1-99F90B721264}"/>
              </a:ext>
            </a:extLst>
          </p:cNvPr>
          <p:cNvSpPr>
            <a:spLocks noChangeArrowheads="1"/>
          </p:cNvSpPr>
          <p:nvPr/>
        </p:nvSpPr>
        <p:spPr bwMode="auto">
          <a:xfrm>
            <a:off x="4766799" y="5106705"/>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pic>
        <p:nvPicPr>
          <p:cNvPr id="24" name="Picture 23">
            <a:extLst>
              <a:ext uri="{FF2B5EF4-FFF2-40B4-BE49-F238E27FC236}">
                <a16:creationId xmlns:a16="http://schemas.microsoft.com/office/drawing/2014/main" id="{D9258DD8-2E58-9072-6125-2EDC3B2E3739}"/>
              </a:ext>
            </a:extLst>
          </p:cNvPr>
          <p:cNvPicPr>
            <a:picLocks noChangeAspect="1"/>
          </p:cNvPicPr>
          <p:nvPr/>
        </p:nvPicPr>
        <p:blipFill>
          <a:blip r:embed="rId2"/>
          <a:stretch>
            <a:fillRect/>
          </a:stretch>
        </p:blipFill>
        <p:spPr>
          <a:xfrm>
            <a:off x="620705" y="952498"/>
            <a:ext cx="11332135" cy="3866708"/>
          </a:xfrm>
          <a:prstGeom prst="rect">
            <a:avLst/>
          </a:prstGeom>
        </p:spPr>
      </p:pic>
      <p:sp>
        <p:nvSpPr>
          <p:cNvPr id="25" name="Oval 24">
            <a:extLst>
              <a:ext uri="{FF2B5EF4-FFF2-40B4-BE49-F238E27FC236}">
                <a16:creationId xmlns:a16="http://schemas.microsoft.com/office/drawing/2014/main" id="{0002F1E0-79C7-714E-5C22-01247EAB1D20}"/>
              </a:ext>
            </a:extLst>
          </p:cNvPr>
          <p:cNvSpPr/>
          <p:nvPr/>
        </p:nvSpPr>
        <p:spPr>
          <a:xfrm>
            <a:off x="6025516" y="3519714"/>
            <a:ext cx="754743" cy="63862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Rounded Corners 25">
            <a:extLst>
              <a:ext uri="{FF2B5EF4-FFF2-40B4-BE49-F238E27FC236}">
                <a16:creationId xmlns:a16="http://schemas.microsoft.com/office/drawing/2014/main" id="{49DEAF41-F7B5-1F55-D095-30B8BF021A72}"/>
              </a:ext>
            </a:extLst>
          </p:cNvPr>
          <p:cNvSpPr/>
          <p:nvPr/>
        </p:nvSpPr>
        <p:spPr>
          <a:xfrm>
            <a:off x="56740" y="667657"/>
            <a:ext cx="11705327" cy="4296229"/>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Comfortaa" pitchFamily="2" charset="0"/>
              </a:rPr>
              <a:t>   </a:t>
            </a:r>
          </a:p>
        </p:txBody>
      </p:sp>
    </p:spTree>
    <p:extLst>
      <p:ext uri="{BB962C8B-B14F-4D97-AF65-F5344CB8AC3E}">
        <p14:creationId xmlns:p14="http://schemas.microsoft.com/office/powerpoint/2010/main" val="227677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1B5CD-0CB3-950D-19F2-5520A84CA1FB}"/>
            </a:ext>
          </a:extLst>
        </p:cNvPr>
        <p:cNvGrpSpPr/>
        <p:nvPr/>
      </p:nvGrpSpPr>
      <p:grpSpPr>
        <a:xfrm>
          <a:off x="0" y="0"/>
          <a:ext cx="0" cy="0"/>
          <a:chOff x="0" y="0"/>
          <a:chExt cx="0" cy="0"/>
        </a:xfrm>
      </p:grpSpPr>
      <p:sp>
        <p:nvSpPr>
          <p:cNvPr id="19" name="Rectangle 3">
            <a:extLst>
              <a:ext uri="{FF2B5EF4-FFF2-40B4-BE49-F238E27FC236}">
                <a16:creationId xmlns:a16="http://schemas.microsoft.com/office/drawing/2014/main" id="{EE6EF3DB-FDEF-3F11-0AF7-8D714B928ECB}"/>
              </a:ext>
            </a:extLst>
          </p:cNvPr>
          <p:cNvSpPr>
            <a:spLocks noChangeArrowheads="1"/>
          </p:cNvSpPr>
          <p:nvPr/>
        </p:nvSpPr>
        <p:spPr bwMode="auto">
          <a:xfrm>
            <a:off x="4766799" y="5106705"/>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pic>
        <p:nvPicPr>
          <p:cNvPr id="2" name="Picture 1">
            <a:extLst>
              <a:ext uri="{FF2B5EF4-FFF2-40B4-BE49-F238E27FC236}">
                <a16:creationId xmlns:a16="http://schemas.microsoft.com/office/drawing/2014/main" id="{3FE82100-B3A1-D699-A848-464276586C14}"/>
              </a:ext>
            </a:extLst>
          </p:cNvPr>
          <p:cNvPicPr>
            <a:picLocks noChangeAspect="1"/>
          </p:cNvPicPr>
          <p:nvPr/>
        </p:nvPicPr>
        <p:blipFill>
          <a:blip r:embed="rId2"/>
          <a:stretch>
            <a:fillRect/>
          </a:stretch>
        </p:blipFill>
        <p:spPr>
          <a:xfrm>
            <a:off x="981422" y="540409"/>
            <a:ext cx="10357283" cy="4336448"/>
          </a:xfrm>
          <a:prstGeom prst="rect">
            <a:avLst/>
          </a:prstGeom>
        </p:spPr>
      </p:pic>
      <p:sp>
        <p:nvSpPr>
          <p:cNvPr id="25" name="Oval 24">
            <a:extLst>
              <a:ext uri="{FF2B5EF4-FFF2-40B4-BE49-F238E27FC236}">
                <a16:creationId xmlns:a16="http://schemas.microsoft.com/office/drawing/2014/main" id="{E46F3650-E4FB-EB87-2516-149A0D76AA5B}"/>
              </a:ext>
            </a:extLst>
          </p:cNvPr>
          <p:cNvSpPr/>
          <p:nvPr/>
        </p:nvSpPr>
        <p:spPr>
          <a:xfrm>
            <a:off x="5136740" y="2169433"/>
            <a:ext cx="739882" cy="67199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12F3B4D6-259D-815E-49E0-2C03BA9E474D}"/>
              </a:ext>
            </a:extLst>
          </p:cNvPr>
          <p:cNvSpPr/>
          <p:nvPr/>
        </p:nvSpPr>
        <p:spPr>
          <a:xfrm>
            <a:off x="1076326" y="3917904"/>
            <a:ext cx="739882" cy="67199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3F339E69-AD9A-83D9-8F63-85966270E549}"/>
              </a:ext>
            </a:extLst>
          </p:cNvPr>
          <p:cNvSpPr/>
          <p:nvPr/>
        </p:nvSpPr>
        <p:spPr>
          <a:xfrm>
            <a:off x="1111251" y="2244679"/>
            <a:ext cx="739882" cy="67199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Rounded Corners 8">
            <a:extLst>
              <a:ext uri="{FF2B5EF4-FFF2-40B4-BE49-F238E27FC236}">
                <a16:creationId xmlns:a16="http://schemas.microsoft.com/office/drawing/2014/main" id="{9096DF58-25C4-D476-B189-F82C93BAB878}"/>
              </a:ext>
            </a:extLst>
          </p:cNvPr>
          <p:cNvSpPr/>
          <p:nvPr/>
        </p:nvSpPr>
        <p:spPr>
          <a:xfrm>
            <a:off x="219545" y="310561"/>
            <a:ext cx="11609597" cy="4796144"/>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Comfortaa" pitchFamily="2" charset="0"/>
              </a:rPr>
              <a:t>   </a:t>
            </a:r>
          </a:p>
        </p:txBody>
      </p:sp>
    </p:spTree>
    <p:extLst>
      <p:ext uri="{BB962C8B-B14F-4D97-AF65-F5344CB8AC3E}">
        <p14:creationId xmlns:p14="http://schemas.microsoft.com/office/powerpoint/2010/main" val="138417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CA8F0-46DE-90EC-7124-3035970C8DF9}"/>
            </a:ext>
          </a:extLst>
        </p:cNvPr>
        <p:cNvGrpSpPr/>
        <p:nvPr/>
      </p:nvGrpSpPr>
      <p:grpSpPr>
        <a:xfrm>
          <a:off x="0" y="0"/>
          <a:ext cx="0" cy="0"/>
          <a:chOff x="0" y="0"/>
          <a:chExt cx="0" cy="0"/>
        </a:xfrm>
      </p:grpSpPr>
      <p:sp>
        <p:nvSpPr>
          <p:cNvPr id="19" name="Rectangle 3">
            <a:extLst>
              <a:ext uri="{FF2B5EF4-FFF2-40B4-BE49-F238E27FC236}">
                <a16:creationId xmlns:a16="http://schemas.microsoft.com/office/drawing/2014/main" id="{527E3758-5EF1-DD7B-B157-23F7D169E863}"/>
              </a:ext>
            </a:extLst>
          </p:cNvPr>
          <p:cNvSpPr>
            <a:spLocks noChangeArrowheads="1"/>
          </p:cNvSpPr>
          <p:nvPr/>
        </p:nvSpPr>
        <p:spPr bwMode="auto">
          <a:xfrm>
            <a:off x="4766799" y="5106705"/>
            <a:ext cx="739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endParaRPr kumimoji="0" lang="vi-VN" altLang="vi-VN" sz="2400" b="1" i="0" u="none" strike="noStrike" cap="none" normalizeH="0" baseline="0" dirty="0">
              <a:ln>
                <a:noFill/>
              </a:ln>
              <a:solidFill>
                <a:srgbClr val="FF0000"/>
              </a:solidFill>
              <a:effectLst/>
              <a:latin typeface="Arial" panose="020B0604020202020204" pitchFamily="34" charset="0"/>
            </a:endParaRPr>
          </a:p>
        </p:txBody>
      </p:sp>
      <p:pic>
        <p:nvPicPr>
          <p:cNvPr id="3" name="Picture 2">
            <a:extLst>
              <a:ext uri="{FF2B5EF4-FFF2-40B4-BE49-F238E27FC236}">
                <a16:creationId xmlns:a16="http://schemas.microsoft.com/office/drawing/2014/main" id="{430B28AF-3AFA-E860-8FD3-FCEAF4FB9B81}"/>
              </a:ext>
            </a:extLst>
          </p:cNvPr>
          <p:cNvPicPr>
            <a:picLocks noChangeAspect="1"/>
          </p:cNvPicPr>
          <p:nvPr/>
        </p:nvPicPr>
        <p:blipFill>
          <a:blip r:embed="rId2"/>
          <a:stretch>
            <a:fillRect/>
          </a:stretch>
        </p:blipFill>
        <p:spPr>
          <a:xfrm>
            <a:off x="1083020" y="379830"/>
            <a:ext cx="10127559" cy="4334479"/>
          </a:xfrm>
          <a:prstGeom prst="rect">
            <a:avLst/>
          </a:prstGeom>
        </p:spPr>
      </p:pic>
      <p:sp>
        <p:nvSpPr>
          <p:cNvPr id="25" name="Oval 24">
            <a:extLst>
              <a:ext uri="{FF2B5EF4-FFF2-40B4-BE49-F238E27FC236}">
                <a16:creationId xmlns:a16="http://schemas.microsoft.com/office/drawing/2014/main" id="{391EA2D5-F718-C72F-C392-FED0BF4D4E99}"/>
              </a:ext>
            </a:extLst>
          </p:cNvPr>
          <p:cNvSpPr/>
          <p:nvPr/>
        </p:nvSpPr>
        <p:spPr>
          <a:xfrm>
            <a:off x="5341257" y="3987199"/>
            <a:ext cx="754743" cy="63862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80042F30-C8D2-8BF5-C556-F5B31A2C08D6}"/>
              </a:ext>
            </a:extLst>
          </p:cNvPr>
          <p:cNvSpPr/>
          <p:nvPr/>
        </p:nvSpPr>
        <p:spPr>
          <a:xfrm>
            <a:off x="434110" y="379831"/>
            <a:ext cx="11351489" cy="4796144"/>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Comfortaa" pitchFamily="2" charset="0"/>
              </a:rPr>
              <a:t>   </a:t>
            </a:r>
          </a:p>
        </p:txBody>
      </p:sp>
    </p:spTree>
    <p:extLst>
      <p:ext uri="{BB962C8B-B14F-4D97-AF65-F5344CB8AC3E}">
        <p14:creationId xmlns:p14="http://schemas.microsoft.com/office/powerpoint/2010/main" val="426746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8263-18A6-05F1-3F16-8CC632B7DADF}"/>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5E1E7CD-BDF9-04D4-4B91-2ED44D34D598}"/>
              </a:ext>
            </a:extLst>
          </p:cNvPr>
          <p:cNvSpPr/>
          <p:nvPr/>
        </p:nvSpPr>
        <p:spPr>
          <a:xfrm>
            <a:off x="406401" y="187517"/>
            <a:ext cx="11351489" cy="3049169"/>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Comfortaa" pitchFamily="2" charset="0"/>
              </a:rPr>
              <a:t>   </a:t>
            </a:r>
          </a:p>
        </p:txBody>
      </p:sp>
      <p:pic>
        <p:nvPicPr>
          <p:cNvPr id="10" name="Picture 9">
            <a:extLst>
              <a:ext uri="{FF2B5EF4-FFF2-40B4-BE49-F238E27FC236}">
                <a16:creationId xmlns:a16="http://schemas.microsoft.com/office/drawing/2014/main" id="{1B779A50-3CAD-8847-9584-6D46C7BD74D8}"/>
              </a:ext>
            </a:extLst>
          </p:cNvPr>
          <p:cNvPicPr>
            <a:picLocks noChangeAspect="1"/>
          </p:cNvPicPr>
          <p:nvPr/>
        </p:nvPicPr>
        <p:blipFill>
          <a:blip r:embed="rId3"/>
          <a:stretch>
            <a:fillRect/>
          </a:stretch>
        </p:blipFill>
        <p:spPr>
          <a:xfrm>
            <a:off x="1074057" y="711201"/>
            <a:ext cx="10683833" cy="2525485"/>
          </a:xfrm>
          <a:prstGeom prst="rect">
            <a:avLst/>
          </a:prstGeom>
        </p:spPr>
      </p:pic>
      <p:sp>
        <p:nvSpPr>
          <p:cNvPr id="11" name="Rectangle 3">
            <a:extLst>
              <a:ext uri="{FF2B5EF4-FFF2-40B4-BE49-F238E27FC236}">
                <a16:creationId xmlns:a16="http://schemas.microsoft.com/office/drawing/2014/main" id="{E3E12AAE-DFFC-49FC-AE5A-D2A6B9E3C251}"/>
              </a:ext>
            </a:extLst>
          </p:cNvPr>
          <p:cNvSpPr>
            <a:spLocks noChangeArrowheads="1"/>
          </p:cNvSpPr>
          <p:nvPr/>
        </p:nvSpPr>
        <p:spPr bwMode="auto">
          <a:xfrm>
            <a:off x="1182158" y="3575704"/>
            <a:ext cx="950035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620838" algn="l"/>
                <a:tab pos="3060700" algn="l"/>
                <a:tab pos="44100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lang="en-US" altLang="vi-VN" sz="3200" dirty="0" err="1">
                <a:solidFill>
                  <a:srgbClr val="FF0000"/>
                </a:solidFill>
                <a:latin typeface="Times New Roman" panose="02020603050405020304" pitchFamily="18" charset="0"/>
                <a:cs typeface="Times New Roman" panose="02020603050405020304" pitchFamily="18" charset="0"/>
              </a:rPr>
              <a:t>Nồng</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độ</a:t>
            </a:r>
            <a:r>
              <a:rPr lang="en-US" altLang="vi-VN" sz="3200" dirty="0">
                <a:solidFill>
                  <a:srgbClr val="FF0000"/>
                </a:solidFill>
                <a:latin typeface="Times New Roman" panose="02020603050405020304" pitchFamily="18" charset="0"/>
                <a:cs typeface="Times New Roman" panose="02020603050405020304" pitchFamily="18" charset="0"/>
              </a:rPr>
              <a:t> O2 </a:t>
            </a:r>
            <a:r>
              <a:rPr lang="en-US" altLang="vi-VN" sz="3200" dirty="0" err="1">
                <a:solidFill>
                  <a:srgbClr val="FF0000"/>
                </a:solidFill>
                <a:latin typeface="Times New Roman" panose="02020603050405020304" pitchFamily="18" charset="0"/>
                <a:cs typeface="Times New Roman" panose="02020603050405020304" pitchFamily="18" charset="0"/>
              </a:rPr>
              <a:t>là</a:t>
            </a:r>
            <a:r>
              <a:rPr lang="en-US" altLang="vi-VN" sz="3200" dirty="0">
                <a:solidFill>
                  <a:srgbClr val="FF0000"/>
                </a:solidFill>
                <a:latin typeface="Times New Roman" panose="02020603050405020304" pitchFamily="18" charset="0"/>
                <a:cs typeface="Times New Roman" panose="02020603050405020304" pitchFamily="18" charset="0"/>
              </a:rPr>
              <a:t>: 0,0015/0,1 = 0,015M</a:t>
            </a:r>
          </a:p>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lang="en-US" altLang="vi-VN" sz="3200" dirty="0" err="1">
                <a:solidFill>
                  <a:srgbClr val="FF0000"/>
                </a:solidFill>
                <a:latin typeface="Times New Roman" panose="02020603050405020304" pitchFamily="18" charset="0"/>
                <a:cs typeface="Times New Roman" panose="02020603050405020304" pitchFamily="18" charset="0"/>
              </a:rPr>
              <a:t>Nồng</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độ</a:t>
            </a:r>
            <a:r>
              <a:rPr lang="en-US" altLang="vi-VN" sz="3200" dirty="0">
                <a:solidFill>
                  <a:srgbClr val="FF0000"/>
                </a:solidFill>
                <a:latin typeface="Times New Roman" panose="02020603050405020304" pitchFamily="18" charset="0"/>
                <a:cs typeface="Times New Roman" panose="02020603050405020304" pitchFamily="18" charset="0"/>
              </a:rPr>
              <a:t> H2O2 = 0,03M  </a:t>
            </a:r>
          </a:p>
          <a:p>
            <a:pPr marL="0" marR="0" lvl="0" indent="0" algn="just" defTabSz="914400" rtl="0" eaLnBrk="0" fontAlgn="base" latinLnBrk="0" hangingPunct="0">
              <a:lnSpc>
                <a:spcPct val="100000"/>
              </a:lnSpc>
              <a:spcBef>
                <a:spcPct val="0"/>
              </a:spcBef>
              <a:spcAft>
                <a:spcPct val="0"/>
              </a:spcAft>
              <a:buClrTx/>
              <a:buSzTx/>
              <a:buFontTx/>
              <a:buNone/>
              <a:tabLst>
                <a:tab pos="90488" algn="l"/>
                <a:tab pos="1620838" algn="l"/>
                <a:tab pos="3060700" algn="l"/>
                <a:tab pos="4410075" algn="l"/>
              </a:tabLst>
            </a:pPr>
            <a:r>
              <a:rPr kumimoji="0" lang="en-US" altLang="vi-VN" sz="320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Tốc</a:t>
            </a:r>
            <a:r>
              <a:rPr kumimoji="0" lang="en-US" altLang="vi-VN" sz="320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vi-VN" sz="320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độ</a:t>
            </a:r>
            <a:r>
              <a:rPr kumimoji="0" lang="en-US" altLang="vi-VN" sz="320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vi-VN" sz="320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trung</a:t>
            </a:r>
            <a:r>
              <a:rPr kumimoji="0" lang="en-US" altLang="vi-VN" sz="320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vi-VN" sz="3200" i="0" u="none" strike="noStrike" cap="none" normalizeH="0" dirty="0" err="1">
                <a:ln>
                  <a:noFill/>
                </a:ln>
                <a:solidFill>
                  <a:srgbClr val="FF0000"/>
                </a:solidFill>
                <a:effectLst/>
                <a:latin typeface="Times New Roman" panose="02020603050405020304" pitchFamily="18" charset="0"/>
                <a:cs typeface="Times New Roman" panose="02020603050405020304" pitchFamily="18" charset="0"/>
              </a:rPr>
              <a:t>bình</a:t>
            </a:r>
            <a:r>
              <a:rPr kumimoji="0" lang="en-US" altLang="vi-VN" sz="3200" i="0" u="none" strike="noStrike" cap="none" normalizeH="0" dirty="0">
                <a:ln>
                  <a:noFill/>
                </a:ln>
                <a:solidFill>
                  <a:srgbClr val="FF0000"/>
                </a:solidFill>
                <a:effectLst/>
                <a:latin typeface="Times New Roman" panose="02020603050405020304" pitchFamily="18" charset="0"/>
                <a:cs typeface="Times New Roman" panose="02020603050405020304" pitchFamily="18" charset="0"/>
              </a:rPr>
              <a:t> : -(-0,03)/2.60=0,00025 M.s-1</a:t>
            </a:r>
            <a:endParaRPr kumimoji="0" lang="vi-VN" altLang="vi-VN" sz="320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454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5D6307C-7E7B-678F-1250-759DA0407D74}"/>
              </a:ext>
            </a:extLst>
          </p:cNvPr>
          <p:cNvSpPr/>
          <p:nvPr/>
        </p:nvSpPr>
        <p:spPr>
          <a:xfrm>
            <a:off x="219921" y="911086"/>
            <a:ext cx="2806862" cy="1643605"/>
          </a:xfrm>
          <a:prstGeom prst="roundRect">
            <a:avLst>
              <a:gd name="adj" fmla="val 28810"/>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E420BBB-0AE2-2359-C18E-CAFFB3BA480F}"/>
              </a:ext>
            </a:extLst>
          </p:cNvPr>
          <p:cNvSpPr/>
          <p:nvPr/>
        </p:nvSpPr>
        <p:spPr>
          <a:xfrm>
            <a:off x="4495318" y="843384"/>
            <a:ext cx="2806862" cy="1643605"/>
          </a:xfrm>
          <a:prstGeom prst="roundRect">
            <a:avLst>
              <a:gd name="adj" fmla="val 28810"/>
            </a:avLst>
          </a:prstGeom>
          <a:blipFill dpi="0" rotWithShape="1">
            <a:blip r:embed="rId4">
              <a:extLst>
                <a:ext uri="{28A0092B-C50C-407E-A947-70E740481C1C}">
                  <a14:useLocalDpi xmlns:a14="http://schemas.microsoft.com/office/drawing/2010/main" val="0"/>
                </a:ext>
              </a:extLst>
            </a:blip>
            <a:srcRect/>
            <a:stretch>
              <a:fillRect t="1614" b="1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92E8E6-A06F-242A-7094-FF3E96AF03A0}"/>
              </a:ext>
            </a:extLst>
          </p:cNvPr>
          <p:cNvSpPr/>
          <p:nvPr/>
        </p:nvSpPr>
        <p:spPr>
          <a:xfrm>
            <a:off x="8161482" y="707067"/>
            <a:ext cx="2806862" cy="1643605"/>
          </a:xfrm>
          <a:prstGeom prst="roundRect">
            <a:avLst>
              <a:gd name="adj" fmla="val 28810"/>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F27EEA-CE94-D20C-F5E8-CC5682257C92}"/>
              </a:ext>
            </a:extLst>
          </p:cNvPr>
          <p:cNvSpPr txBox="1"/>
          <p:nvPr/>
        </p:nvSpPr>
        <p:spPr>
          <a:xfrm>
            <a:off x="355927" y="2861572"/>
            <a:ext cx="2589835" cy="707886"/>
          </a:xfrm>
          <a:prstGeom prst="rect">
            <a:avLst/>
          </a:prstGeom>
          <a:solidFill>
            <a:schemeClr val="accent2">
              <a:lumMod val="40000"/>
              <a:lumOff val="60000"/>
            </a:schemeClr>
          </a:solidFill>
        </p:spPr>
        <p:txBody>
          <a:bodyPr wrap="square" rtlCol="0">
            <a:spAutoFit/>
          </a:bodyPr>
          <a:lstStyle/>
          <a:p>
            <a:pPr algn="ctr"/>
            <a:r>
              <a:rPr lang="en-US" sz="2000" i="1" dirty="0">
                <a:latin typeface="Comfortaa" pitchFamily="2" charset="0"/>
              </a:rPr>
              <a:t>Than </a:t>
            </a:r>
            <a:r>
              <a:rPr lang="en-US" sz="2000" i="1" dirty="0" err="1">
                <a:latin typeface="Comfortaa" pitchFamily="2" charset="0"/>
              </a:rPr>
              <a:t>cháy</a:t>
            </a:r>
            <a:r>
              <a:rPr lang="en-US" sz="2000" i="1" dirty="0">
                <a:latin typeface="Comfortaa" pitchFamily="2" charset="0"/>
              </a:rPr>
              <a:t> </a:t>
            </a:r>
          </a:p>
          <a:p>
            <a:pPr algn="ctr"/>
            <a:r>
              <a:rPr lang="en-US" sz="2000" i="1" dirty="0" err="1">
                <a:latin typeface="Comfortaa" pitchFamily="2" charset="0"/>
              </a:rPr>
              <a:t>mãnh</a:t>
            </a:r>
            <a:r>
              <a:rPr lang="en-US" sz="2000" i="1" dirty="0">
                <a:latin typeface="Comfortaa" pitchFamily="2" charset="0"/>
              </a:rPr>
              <a:t> </a:t>
            </a:r>
            <a:r>
              <a:rPr lang="en-US" sz="2000" i="1" dirty="0" err="1">
                <a:latin typeface="Comfortaa" pitchFamily="2" charset="0"/>
              </a:rPr>
              <a:t>liệt</a:t>
            </a:r>
            <a:r>
              <a:rPr lang="en-US" sz="2000" i="1" dirty="0">
                <a:latin typeface="Comfortaa" pitchFamily="2" charset="0"/>
              </a:rPr>
              <a:t> </a:t>
            </a:r>
            <a:r>
              <a:rPr lang="en-US" sz="2000" i="1" dirty="0" err="1">
                <a:latin typeface="Comfortaa" pitchFamily="2" charset="0"/>
              </a:rPr>
              <a:t>hơn</a:t>
            </a:r>
            <a:r>
              <a:rPr lang="en-US" sz="2000" i="1" dirty="0">
                <a:latin typeface="Comfortaa" pitchFamily="2" charset="0"/>
              </a:rPr>
              <a:t> </a:t>
            </a:r>
            <a:r>
              <a:rPr lang="en-US" sz="2000" i="1" dirty="0" err="1">
                <a:latin typeface="Comfortaa" pitchFamily="2" charset="0"/>
              </a:rPr>
              <a:t>khi</a:t>
            </a:r>
            <a:endParaRPr lang="en-US" sz="2000" i="1" dirty="0">
              <a:latin typeface="Comfortaa" pitchFamily="2" charset="0"/>
            </a:endParaRPr>
          </a:p>
        </p:txBody>
      </p:sp>
      <p:sp>
        <p:nvSpPr>
          <p:cNvPr id="13" name="Rectangle 12">
            <a:extLst>
              <a:ext uri="{FF2B5EF4-FFF2-40B4-BE49-F238E27FC236}">
                <a16:creationId xmlns:a16="http://schemas.microsoft.com/office/drawing/2014/main" id="{25D9340C-1180-EA74-ED33-A069D3DB0F8B}"/>
              </a:ext>
            </a:extLst>
          </p:cNvPr>
          <p:cNvSpPr/>
          <p:nvPr/>
        </p:nvSpPr>
        <p:spPr>
          <a:xfrm>
            <a:off x="432604" y="3851977"/>
            <a:ext cx="2506141" cy="68290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Comfortaa" pitchFamily="2" charset="0"/>
              </a:rPr>
              <a:t>đốt than ngoài không khí</a:t>
            </a:r>
          </a:p>
        </p:txBody>
      </p:sp>
      <p:sp>
        <p:nvSpPr>
          <p:cNvPr id="14" name="Rectangle 13">
            <a:extLst>
              <a:ext uri="{FF2B5EF4-FFF2-40B4-BE49-F238E27FC236}">
                <a16:creationId xmlns:a16="http://schemas.microsoft.com/office/drawing/2014/main" id="{0211210B-15DC-82F2-B482-4BFA3B92F9CF}"/>
              </a:ext>
            </a:extLst>
          </p:cNvPr>
          <p:cNvSpPr/>
          <p:nvPr/>
        </p:nvSpPr>
        <p:spPr>
          <a:xfrm>
            <a:off x="432604" y="4698141"/>
            <a:ext cx="2506141" cy="1005821"/>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omfortaa" pitchFamily="2" charset="0"/>
              </a:rPr>
              <a:t>đốt</a:t>
            </a:r>
            <a:r>
              <a:rPr lang="en-US" sz="2000" dirty="0">
                <a:solidFill>
                  <a:schemeClr val="tx1"/>
                </a:solidFill>
                <a:latin typeface="Comfortaa" pitchFamily="2" charset="0"/>
              </a:rPr>
              <a:t> than </a:t>
            </a:r>
          </a:p>
          <a:p>
            <a:pPr algn="ctr"/>
            <a:r>
              <a:rPr lang="en-US" sz="2000" dirty="0" err="1">
                <a:solidFill>
                  <a:schemeClr val="tx1"/>
                </a:solidFill>
                <a:latin typeface="Comfortaa" pitchFamily="2" charset="0"/>
              </a:rPr>
              <a:t>trong</a:t>
            </a:r>
            <a:r>
              <a:rPr lang="en-US" sz="2000" dirty="0">
                <a:solidFill>
                  <a:schemeClr val="tx1"/>
                </a:solidFill>
                <a:latin typeface="Comfortaa" pitchFamily="2" charset="0"/>
              </a:rPr>
              <a:t> </a:t>
            </a:r>
            <a:r>
              <a:rPr lang="en-US" sz="2000" dirty="0" err="1">
                <a:solidFill>
                  <a:schemeClr val="tx1"/>
                </a:solidFill>
                <a:latin typeface="Comfortaa" pitchFamily="2" charset="0"/>
              </a:rPr>
              <a:t>phòng</a:t>
            </a:r>
            <a:r>
              <a:rPr lang="en-US" sz="2000" dirty="0">
                <a:solidFill>
                  <a:schemeClr val="tx1"/>
                </a:solidFill>
                <a:latin typeface="Comfortaa" pitchFamily="2" charset="0"/>
              </a:rPr>
              <a:t> </a:t>
            </a:r>
            <a:r>
              <a:rPr lang="en-US" sz="2000" dirty="0" err="1">
                <a:solidFill>
                  <a:schemeClr val="tx1"/>
                </a:solidFill>
                <a:latin typeface="Comfortaa" pitchFamily="2" charset="0"/>
              </a:rPr>
              <a:t>kín</a:t>
            </a:r>
            <a:endParaRPr lang="en-US" sz="2000" dirty="0">
              <a:solidFill>
                <a:schemeClr val="tx1"/>
              </a:solidFill>
              <a:latin typeface="Comfortaa" pitchFamily="2" charset="0"/>
            </a:endParaRPr>
          </a:p>
        </p:txBody>
      </p:sp>
      <p:sp>
        <p:nvSpPr>
          <p:cNvPr id="15" name="TextBox 14">
            <a:extLst>
              <a:ext uri="{FF2B5EF4-FFF2-40B4-BE49-F238E27FC236}">
                <a16:creationId xmlns:a16="http://schemas.microsoft.com/office/drawing/2014/main" id="{D33DC7AC-0A4C-FD4F-329A-C89433FA7C57}"/>
              </a:ext>
            </a:extLst>
          </p:cNvPr>
          <p:cNvSpPr txBox="1"/>
          <p:nvPr/>
        </p:nvSpPr>
        <p:spPr>
          <a:xfrm>
            <a:off x="4615891" y="2707683"/>
            <a:ext cx="2589835" cy="1015663"/>
          </a:xfrm>
          <a:prstGeom prst="rect">
            <a:avLst/>
          </a:prstGeom>
          <a:solidFill>
            <a:schemeClr val="accent2">
              <a:lumMod val="40000"/>
              <a:lumOff val="60000"/>
            </a:schemeClr>
          </a:solidFill>
        </p:spPr>
        <p:txBody>
          <a:bodyPr wrap="square" rtlCol="0">
            <a:spAutoFit/>
          </a:bodyPr>
          <a:lstStyle/>
          <a:p>
            <a:pPr algn="ctr"/>
            <a:r>
              <a:rPr lang="en-US" sz="2000" i="1">
                <a:latin typeface="Comfortaa" pitchFamily="2" charset="0"/>
              </a:rPr>
              <a:t>Để ninh xương</a:t>
            </a:r>
          </a:p>
          <a:p>
            <a:pPr algn="ctr"/>
            <a:r>
              <a:rPr lang="en-US" sz="2000" i="1">
                <a:latin typeface="Comfortaa" pitchFamily="2" charset="0"/>
              </a:rPr>
              <a:t> nhanh hơn, </a:t>
            </a:r>
          </a:p>
          <a:p>
            <a:pPr algn="ctr"/>
            <a:r>
              <a:rPr lang="en-US" sz="2000" i="1">
                <a:latin typeface="Comfortaa" pitchFamily="2" charset="0"/>
              </a:rPr>
              <a:t>ta nên</a:t>
            </a:r>
          </a:p>
        </p:txBody>
      </p:sp>
      <p:sp>
        <p:nvSpPr>
          <p:cNvPr id="17" name="Rectangle 16">
            <a:extLst>
              <a:ext uri="{FF2B5EF4-FFF2-40B4-BE49-F238E27FC236}">
                <a16:creationId xmlns:a16="http://schemas.microsoft.com/office/drawing/2014/main" id="{D7BD924D-6DE5-22C1-E97B-B5DF3B8FAB6C}"/>
              </a:ext>
            </a:extLst>
          </p:cNvPr>
          <p:cNvSpPr/>
          <p:nvPr/>
        </p:nvSpPr>
        <p:spPr>
          <a:xfrm>
            <a:off x="4699584" y="5021056"/>
            <a:ext cx="2506141" cy="68290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Comfortaa" pitchFamily="2" charset="0"/>
              </a:rPr>
              <a:t>Chặt nhỏ xương</a:t>
            </a:r>
          </a:p>
        </p:txBody>
      </p:sp>
      <p:sp>
        <p:nvSpPr>
          <p:cNvPr id="18" name="Rectangle 17">
            <a:extLst>
              <a:ext uri="{FF2B5EF4-FFF2-40B4-BE49-F238E27FC236}">
                <a16:creationId xmlns:a16="http://schemas.microsoft.com/office/drawing/2014/main" id="{36EC0A13-535B-84C4-5A84-95238D0B2E4A}"/>
              </a:ext>
            </a:extLst>
          </p:cNvPr>
          <p:cNvSpPr/>
          <p:nvPr/>
        </p:nvSpPr>
        <p:spPr>
          <a:xfrm>
            <a:off x="4699585" y="3971870"/>
            <a:ext cx="2506141" cy="68290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fortaa" pitchFamily="2" charset="0"/>
              </a:rPr>
              <a:t>Ninh </a:t>
            </a:r>
            <a:r>
              <a:rPr lang="en-US" sz="2000" dirty="0" err="1">
                <a:solidFill>
                  <a:schemeClr val="tx1"/>
                </a:solidFill>
                <a:latin typeface="Comfortaa" pitchFamily="2" charset="0"/>
              </a:rPr>
              <a:t>trong</a:t>
            </a:r>
            <a:r>
              <a:rPr lang="en-US" sz="2000" dirty="0">
                <a:solidFill>
                  <a:schemeClr val="tx1"/>
                </a:solidFill>
                <a:latin typeface="Comfortaa" pitchFamily="2" charset="0"/>
              </a:rPr>
              <a:t> </a:t>
            </a:r>
            <a:r>
              <a:rPr lang="en-US" sz="2000" dirty="0" err="1">
                <a:solidFill>
                  <a:schemeClr val="tx1"/>
                </a:solidFill>
                <a:latin typeface="Comfortaa" pitchFamily="2" charset="0"/>
              </a:rPr>
              <a:t>nồi</a:t>
            </a:r>
            <a:r>
              <a:rPr lang="en-US" sz="2000" dirty="0">
                <a:solidFill>
                  <a:schemeClr val="tx1"/>
                </a:solidFill>
                <a:latin typeface="Comfortaa" pitchFamily="2" charset="0"/>
              </a:rPr>
              <a:t> </a:t>
            </a:r>
            <a:r>
              <a:rPr lang="en-US" sz="2000" dirty="0" err="1">
                <a:solidFill>
                  <a:schemeClr val="tx1"/>
                </a:solidFill>
                <a:latin typeface="Comfortaa" pitchFamily="2" charset="0"/>
              </a:rPr>
              <a:t>áp</a:t>
            </a:r>
            <a:r>
              <a:rPr lang="en-US" sz="2000" dirty="0">
                <a:solidFill>
                  <a:schemeClr val="tx1"/>
                </a:solidFill>
                <a:latin typeface="Comfortaa" pitchFamily="2" charset="0"/>
              </a:rPr>
              <a:t> </a:t>
            </a:r>
            <a:r>
              <a:rPr lang="en-US" sz="2000" dirty="0" err="1">
                <a:solidFill>
                  <a:schemeClr val="tx1"/>
                </a:solidFill>
                <a:latin typeface="Comfortaa" pitchFamily="2" charset="0"/>
              </a:rPr>
              <a:t>suất</a:t>
            </a:r>
            <a:endParaRPr lang="en-US" sz="2000" dirty="0">
              <a:solidFill>
                <a:schemeClr val="tx1"/>
              </a:solidFill>
              <a:latin typeface="Comfortaa" pitchFamily="2" charset="0"/>
            </a:endParaRPr>
          </a:p>
        </p:txBody>
      </p:sp>
      <p:sp>
        <p:nvSpPr>
          <p:cNvPr id="19" name="TextBox 18">
            <a:extLst>
              <a:ext uri="{FF2B5EF4-FFF2-40B4-BE49-F238E27FC236}">
                <a16:creationId xmlns:a16="http://schemas.microsoft.com/office/drawing/2014/main" id="{17D5E3BB-FBD5-1196-8076-1C809387A698}"/>
              </a:ext>
            </a:extLst>
          </p:cNvPr>
          <p:cNvSpPr txBox="1"/>
          <p:nvPr/>
        </p:nvSpPr>
        <p:spPr>
          <a:xfrm>
            <a:off x="8269995" y="2553795"/>
            <a:ext cx="2589835" cy="1015663"/>
          </a:xfrm>
          <a:prstGeom prst="rect">
            <a:avLst/>
          </a:prstGeom>
          <a:solidFill>
            <a:schemeClr val="accent2">
              <a:lumMod val="40000"/>
              <a:lumOff val="60000"/>
            </a:schemeClr>
          </a:solidFill>
        </p:spPr>
        <p:txBody>
          <a:bodyPr wrap="square" rtlCol="0">
            <a:spAutoFit/>
          </a:bodyPr>
          <a:lstStyle/>
          <a:p>
            <a:pPr algn="ctr"/>
            <a:r>
              <a:rPr lang="en-US" sz="2000" i="1">
                <a:latin typeface="Comfortaa" pitchFamily="2" charset="0"/>
              </a:rPr>
              <a:t>Để củi </a:t>
            </a:r>
          </a:p>
          <a:p>
            <a:pPr algn="ctr"/>
            <a:r>
              <a:rPr lang="en-US" sz="2000" i="1">
                <a:latin typeface="Comfortaa" pitchFamily="2" charset="0"/>
              </a:rPr>
              <a:t>nhanh bén lửa, </a:t>
            </a:r>
          </a:p>
          <a:p>
            <a:pPr algn="ctr"/>
            <a:r>
              <a:rPr lang="en-US" sz="2000" i="1">
                <a:latin typeface="Comfortaa" pitchFamily="2" charset="0"/>
              </a:rPr>
              <a:t>ta nên</a:t>
            </a:r>
          </a:p>
        </p:txBody>
      </p:sp>
      <p:sp>
        <p:nvSpPr>
          <p:cNvPr id="20" name="Rectangle 19">
            <a:extLst>
              <a:ext uri="{FF2B5EF4-FFF2-40B4-BE49-F238E27FC236}">
                <a16:creationId xmlns:a16="http://schemas.microsoft.com/office/drawing/2014/main" id="{A6988F65-F60B-B55C-F12D-C2916AB61E6C}"/>
              </a:ext>
            </a:extLst>
          </p:cNvPr>
          <p:cNvSpPr/>
          <p:nvPr/>
        </p:nvSpPr>
        <p:spPr>
          <a:xfrm>
            <a:off x="8314600" y="3788832"/>
            <a:ext cx="2506141" cy="68290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omfortaa" pitchFamily="2" charset="0"/>
              </a:rPr>
              <a:t>Sử</a:t>
            </a:r>
            <a:r>
              <a:rPr lang="en-US" sz="2000" dirty="0">
                <a:solidFill>
                  <a:schemeClr val="tx1"/>
                </a:solidFill>
                <a:latin typeface="Comfortaa" pitchFamily="2" charset="0"/>
              </a:rPr>
              <a:t> </a:t>
            </a:r>
            <a:r>
              <a:rPr lang="en-US" sz="2000" dirty="0" err="1">
                <a:solidFill>
                  <a:schemeClr val="tx1"/>
                </a:solidFill>
                <a:latin typeface="Comfortaa" pitchFamily="2" charset="0"/>
              </a:rPr>
              <a:t>dụng</a:t>
            </a:r>
            <a:r>
              <a:rPr lang="en-US" sz="2000" dirty="0">
                <a:solidFill>
                  <a:schemeClr val="tx1"/>
                </a:solidFill>
                <a:latin typeface="Comfortaa" pitchFamily="2" charset="0"/>
              </a:rPr>
              <a:t> </a:t>
            </a:r>
            <a:r>
              <a:rPr lang="en-US" sz="2000" dirty="0" err="1">
                <a:solidFill>
                  <a:schemeClr val="tx1"/>
                </a:solidFill>
                <a:latin typeface="Comfortaa" pitchFamily="2" charset="0"/>
              </a:rPr>
              <a:t>các</a:t>
            </a:r>
            <a:r>
              <a:rPr lang="en-US" sz="2000" dirty="0">
                <a:solidFill>
                  <a:schemeClr val="tx1"/>
                </a:solidFill>
                <a:latin typeface="Comfortaa" pitchFamily="2" charset="0"/>
              </a:rPr>
              <a:t> </a:t>
            </a:r>
            <a:r>
              <a:rPr lang="en-US" sz="2000" dirty="0" err="1">
                <a:solidFill>
                  <a:schemeClr val="tx1"/>
                </a:solidFill>
                <a:latin typeface="Comfortaa" pitchFamily="2" charset="0"/>
              </a:rPr>
              <a:t>thanh</a:t>
            </a:r>
            <a:r>
              <a:rPr lang="en-US" sz="2000" dirty="0">
                <a:solidFill>
                  <a:schemeClr val="tx1"/>
                </a:solidFill>
                <a:latin typeface="Comfortaa" pitchFamily="2" charset="0"/>
              </a:rPr>
              <a:t> </a:t>
            </a:r>
            <a:r>
              <a:rPr lang="en-US" sz="2000" dirty="0" err="1">
                <a:solidFill>
                  <a:schemeClr val="tx1"/>
                </a:solidFill>
                <a:latin typeface="Comfortaa" pitchFamily="2" charset="0"/>
              </a:rPr>
              <a:t>củi</a:t>
            </a:r>
            <a:r>
              <a:rPr lang="en-US" sz="2000" dirty="0">
                <a:solidFill>
                  <a:schemeClr val="tx1"/>
                </a:solidFill>
                <a:latin typeface="Comfortaa" pitchFamily="2" charset="0"/>
              </a:rPr>
              <a:t> to</a:t>
            </a:r>
          </a:p>
        </p:txBody>
      </p:sp>
      <p:sp>
        <p:nvSpPr>
          <p:cNvPr id="21" name="Rectangle 20">
            <a:extLst>
              <a:ext uri="{FF2B5EF4-FFF2-40B4-BE49-F238E27FC236}">
                <a16:creationId xmlns:a16="http://schemas.microsoft.com/office/drawing/2014/main" id="{A8C009C2-9DBB-B76D-CF87-33DBB099109E}"/>
              </a:ext>
            </a:extLst>
          </p:cNvPr>
          <p:cNvSpPr/>
          <p:nvPr/>
        </p:nvSpPr>
        <p:spPr>
          <a:xfrm>
            <a:off x="8269995" y="4698141"/>
            <a:ext cx="2506141" cy="100582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Comfortaa" pitchFamily="2" charset="0"/>
              </a:rPr>
              <a:t>Sử dụng các thanh củi </a:t>
            </a:r>
          </a:p>
          <a:p>
            <a:pPr algn="ctr"/>
            <a:r>
              <a:rPr lang="en-US" sz="2000">
                <a:solidFill>
                  <a:schemeClr val="tx1"/>
                </a:solidFill>
                <a:latin typeface="Comfortaa" pitchFamily="2" charset="0"/>
              </a:rPr>
              <a:t>chẻ nhỏ</a:t>
            </a:r>
          </a:p>
        </p:txBody>
      </p:sp>
      <p:sp>
        <p:nvSpPr>
          <p:cNvPr id="2" name="TextBox 1">
            <a:extLst>
              <a:ext uri="{FF2B5EF4-FFF2-40B4-BE49-F238E27FC236}">
                <a16:creationId xmlns:a16="http://schemas.microsoft.com/office/drawing/2014/main" id="{E9F2DB54-E4D6-B67C-9BEB-81034EE81627}"/>
              </a:ext>
            </a:extLst>
          </p:cNvPr>
          <p:cNvSpPr txBox="1"/>
          <p:nvPr/>
        </p:nvSpPr>
        <p:spPr>
          <a:xfrm>
            <a:off x="3084313" y="86263"/>
            <a:ext cx="5652989" cy="584775"/>
          </a:xfrm>
          <a:prstGeom prst="rect">
            <a:avLst/>
          </a:prstGeom>
          <a:solidFill>
            <a:srgbClr val="00FF00"/>
          </a:solidFill>
        </p:spPr>
        <p:txBody>
          <a:bodyPr wrap="square" rtlCol="0">
            <a:spAutoFit/>
          </a:bodyPr>
          <a:lstStyle/>
          <a:p>
            <a:pPr algn="ctr"/>
            <a:r>
              <a:rPr lang="en-US" sz="3200" b="1" i="1" dirty="0">
                <a:solidFill>
                  <a:schemeClr val="tx2"/>
                </a:solidFill>
                <a:highlight>
                  <a:srgbClr val="FFFF00"/>
                </a:highlight>
                <a:latin typeface="Times New Roman" panose="02020603050405020304" pitchFamily="18" charset="0"/>
                <a:cs typeface="Times New Roman" panose="02020603050405020304" pitchFamily="18" charset="0"/>
              </a:rPr>
              <a:t>VẬN DỤNG</a:t>
            </a:r>
          </a:p>
        </p:txBody>
      </p:sp>
      <p:sp>
        <p:nvSpPr>
          <p:cNvPr id="3" name="Arrow: Curved Right 2">
            <a:extLst>
              <a:ext uri="{FF2B5EF4-FFF2-40B4-BE49-F238E27FC236}">
                <a16:creationId xmlns:a16="http://schemas.microsoft.com/office/drawing/2014/main" id="{38050B9E-8EA9-6AD7-8CC3-0D6A690DB8D9}"/>
              </a:ext>
            </a:extLst>
          </p:cNvPr>
          <p:cNvSpPr/>
          <p:nvPr/>
        </p:nvSpPr>
        <p:spPr>
          <a:xfrm>
            <a:off x="0" y="3851977"/>
            <a:ext cx="575733" cy="61976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 name="Arrow: Curved Right 3">
            <a:extLst>
              <a:ext uri="{FF2B5EF4-FFF2-40B4-BE49-F238E27FC236}">
                <a16:creationId xmlns:a16="http://schemas.microsoft.com/office/drawing/2014/main" id="{C38FECCD-B13D-155F-A9E4-E35AF644554E}"/>
              </a:ext>
            </a:extLst>
          </p:cNvPr>
          <p:cNvSpPr/>
          <p:nvPr/>
        </p:nvSpPr>
        <p:spPr>
          <a:xfrm>
            <a:off x="4157300" y="3853065"/>
            <a:ext cx="575733" cy="80171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 name="Arrow: Curved Right 4">
            <a:extLst>
              <a:ext uri="{FF2B5EF4-FFF2-40B4-BE49-F238E27FC236}">
                <a16:creationId xmlns:a16="http://schemas.microsoft.com/office/drawing/2014/main" id="{59CF9B5D-6845-4DFB-831C-2240A8FEED67}"/>
              </a:ext>
            </a:extLst>
          </p:cNvPr>
          <p:cNvSpPr/>
          <p:nvPr/>
        </p:nvSpPr>
        <p:spPr>
          <a:xfrm>
            <a:off x="4157300" y="4770331"/>
            <a:ext cx="575733" cy="80171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Arrow: Curved Right 5">
            <a:extLst>
              <a:ext uri="{FF2B5EF4-FFF2-40B4-BE49-F238E27FC236}">
                <a16:creationId xmlns:a16="http://schemas.microsoft.com/office/drawing/2014/main" id="{7AC8533F-4D51-D2CE-C546-928F9766297D}"/>
              </a:ext>
            </a:extLst>
          </p:cNvPr>
          <p:cNvSpPr/>
          <p:nvPr/>
        </p:nvSpPr>
        <p:spPr>
          <a:xfrm>
            <a:off x="7585749" y="4770331"/>
            <a:ext cx="575733" cy="80171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2127609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4377" y="6258396"/>
            <a:ext cx="8909859" cy="39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a:p>
        </p:txBody>
      </p:sp>
      <p:pic>
        <p:nvPicPr>
          <p:cNvPr id="2" name="Đồng hồ đếm ngược 10 giây">
            <a:hlinkClick r:id="" action="ppaction://media"/>
            <a:extLst>
              <a:ext uri="{FF2B5EF4-FFF2-40B4-BE49-F238E27FC236}">
                <a16:creationId xmlns:a16="http://schemas.microsoft.com/office/drawing/2014/main" id="{CDA0B028-C1F8-96A4-61CE-5A2C60F37F36}"/>
              </a:ext>
            </a:extLst>
          </p:cNvPr>
          <p:cNvPicPr>
            <a:picLocks noGrp="1" noRot="1" noChangeAspect="1" noMove="1" noResize="1" noEditPoints="1" noAdjustHandles="1" noChangeArrowheads="1" noChangeShapeType="1" noCrop="1"/>
          </p:cNvPicPr>
          <p:nvPr>
            <a:videoFile r:link="rId2"/>
            <p:extLst>
              <p:ext uri="{DAA4B4D4-6D71-4841-9C94-3DE7FCFB9230}">
                <p14:media xmlns:p14="http://schemas.microsoft.com/office/powerpoint/2010/main" r:embed="rId1"/>
              </p:ext>
            </p:extLst>
          </p:nvPr>
        </p:nvPicPr>
        <p:blipFill>
          <a:blip r:embed="rId5"/>
          <a:stretch>
            <a:fillRect/>
          </a:stretch>
        </p:blipFill>
        <p:spPr>
          <a:xfrm>
            <a:off x="9513106" y="3740216"/>
            <a:ext cx="1842953" cy="1036661"/>
          </a:xfrm>
          <a:prstGeom prst="rect">
            <a:avLst/>
          </a:prstGeom>
        </p:spPr>
      </p:pic>
      <p:sp>
        <p:nvSpPr>
          <p:cNvPr id="3" name="Title 1">
            <a:extLst>
              <a:ext uri="{FF2B5EF4-FFF2-40B4-BE49-F238E27FC236}">
                <a16:creationId xmlns:a16="http://schemas.microsoft.com/office/drawing/2014/main" id="{59773581-3643-AFD6-EC74-ECEE5E8BFB6C}"/>
              </a:ext>
            </a:extLst>
          </p:cNvPr>
          <p:cNvSpPr txBox="1">
            <a:spLocks/>
          </p:cNvSpPr>
          <p:nvPr/>
        </p:nvSpPr>
        <p:spPr>
          <a:xfrm>
            <a:off x="338666" y="-236298"/>
            <a:ext cx="115146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FF0000"/>
                </a:solidFill>
              </a:rPr>
              <a:t>Vài</a:t>
            </a:r>
            <a:r>
              <a:rPr lang="en-US" dirty="0">
                <a:solidFill>
                  <a:srgbClr val="FF0000"/>
                </a:solidFill>
              </a:rPr>
              <a:t> </a:t>
            </a:r>
            <a:r>
              <a:rPr lang="en-US" dirty="0" err="1">
                <a:solidFill>
                  <a:srgbClr val="FF0000"/>
                </a:solidFill>
              </a:rPr>
              <a:t>giây</a:t>
            </a:r>
            <a:r>
              <a:rPr lang="en-US" dirty="0">
                <a:solidFill>
                  <a:srgbClr val="FF0000"/>
                </a:solidFill>
              </a:rPr>
              <a:t> (1);</a:t>
            </a:r>
            <a:r>
              <a:rPr lang="en-US" dirty="0" err="1">
                <a:solidFill>
                  <a:srgbClr val="FF0000"/>
                </a:solidFill>
              </a:rPr>
              <a:t>vài</a:t>
            </a:r>
            <a:r>
              <a:rPr lang="en-US" dirty="0">
                <a:solidFill>
                  <a:srgbClr val="FF0000"/>
                </a:solidFill>
              </a:rPr>
              <a:t> </a:t>
            </a:r>
            <a:r>
              <a:rPr lang="en-US" dirty="0" err="1">
                <a:solidFill>
                  <a:srgbClr val="FF0000"/>
                </a:solidFill>
              </a:rPr>
              <a:t>phút</a:t>
            </a:r>
            <a:r>
              <a:rPr lang="en-US" dirty="0">
                <a:solidFill>
                  <a:srgbClr val="FF0000"/>
                </a:solidFill>
              </a:rPr>
              <a:t> (2) ; </a:t>
            </a:r>
            <a:r>
              <a:rPr lang="en-US" dirty="0" err="1">
                <a:solidFill>
                  <a:srgbClr val="FF0000"/>
                </a:solidFill>
              </a:rPr>
              <a:t>vài</a:t>
            </a:r>
            <a:r>
              <a:rPr lang="en-US" dirty="0">
                <a:solidFill>
                  <a:srgbClr val="FF0000"/>
                </a:solidFill>
              </a:rPr>
              <a:t> </a:t>
            </a:r>
            <a:r>
              <a:rPr lang="en-US" dirty="0" err="1">
                <a:solidFill>
                  <a:srgbClr val="FF0000"/>
                </a:solidFill>
              </a:rPr>
              <a:t>ngày</a:t>
            </a:r>
            <a:r>
              <a:rPr lang="en-US" dirty="0">
                <a:solidFill>
                  <a:srgbClr val="FF0000"/>
                </a:solidFill>
              </a:rPr>
              <a:t>(3) ; </a:t>
            </a:r>
            <a:r>
              <a:rPr lang="en-US" dirty="0" err="1">
                <a:solidFill>
                  <a:srgbClr val="FF0000"/>
                </a:solidFill>
              </a:rPr>
              <a:t>vài</a:t>
            </a:r>
            <a:r>
              <a:rPr lang="en-US" dirty="0">
                <a:solidFill>
                  <a:srgbClr val="FF0000"/>
                </a:solidFill>
              </a:rPr>
              <a:t> </a:t>
            </a:r>
            <a:r>
              <a:rPr lang="en-US" dirty="0" err="1">
                <a:solidFill>
                  <a:srgbClr val="FF0000"/>
                </a:solidFill>
              </a:rPr>
              <a:t>tháng</a:t>
            </a:r>
            <a:r>
              <a:rPr lang="en-US" dirty="0">
                <a:solidFill>
                  <a:srgbClr val="FF0000"/>
                </a:solidFill>
              </a:rPr>
              <a:t> (4)</a:t>
            </a:r>
            <a:endParaRPr lang="vi-VN" dirty="0"/>
          </a:p>
        </p:txBody>
      </p:sp>
      <p:sp>
        <p:nvSpPr>
          <p:cNvPr id="4" name="Title 1">
            <a:extLst>
              <a:ext uri="{FF2B5EF4-FFF2-40B4-BE49-F238E27FC236}">
                <a16:creationId xmlns:a16="http://schemas.microsoft.com/office/drawing/2014/main" id="{3244476D-3143-90F9-7732-9061B98CDB8E}"/>
              </a:ext>
            </a:extLst>
          </p:cNvPr>
          <p:cNvSpPr>
            <a:spLocks noGrp="1"/>
          </p:cNvSpPr>
          <p:nvPr>
            <p:ph type="title"/>
          </p:nvPr>
        </p:nvSpPr>
        <p:spPr>
          <a:xfrm>
            <a:off x="0" y="721785"/>
            <a:ext cx="10515600" cy="1325563"/>
          </a:xfrm>
        </p:spPr>
        <p:txBody>
          <a:bodyPr/>
          <a:lstStyle/>
          <a:p>
            <a:r>
              <a:rPr lang="en-US" dirty="0"/>
              <a:t>- </a:t>
            </a:r>
            <a:r>
              <a:rPr lang="en-US" dirty="0" err="1"/>
              <a:t>Nướng</a:t>
            </a:r>
            <a:r>
              <a:rPr lang="en-US" dirty="0"/>
              <a:t> bánh </a:t>
            </a:r>
            <a:r>
              <a:rPr lang="en-US" dirty="0" err="1"/>
              <a:t>mì</a:t>
            </a:r>
            <a:r>
              <a:rPr lang="en-US" dirty="0"/>
              <a:t> – </a:t>
            </a:r>
            <a:r>
              <a:rPr lang="en-US" dirty="0" err="1"/>
              <a:t>cần</a:t>
            </a:r>
            <a:r>
              <a:rPr lang="en-US" dirty="0"/>
              <a:t> ………………</a:t>
            </a:r>
            <a:endParaRPr lang="vi-VN" dirty="0"/>
          </a:p>
        </p:txBody>
      </p:sp>
      <p:sp>
        <p:nvSpPr>
          <p:cNvPr id="6" name="Title 1">
            <a:extLst>
              <a:ext uri="{FF2B5EF4-FFF2-40B4-BE49-F238E27FC236}">
                <a16:creationId xmlns:a16="http://schemas.microsoft.com/office/drawing/2014/main" id="{D694F293-62C8-7C03-3157-F7C21B614B8F}"/>
              </a:ext>
            </a:extLst>
          </p:cNvPr>
          <p:cNvSpPr txBox="1">
            <a:spLocks/>
          </p:cNvSpPr>
          <p:nvPr/>
        </p:nvSpPr>
        <p:spPr>
          <a:xfrm>
            <a:off x="5289152" y="931135"/>
            <a:ext cx="388661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rPr>
              <a:t>(2).</a:t>
            </a:r>
            <a:br>
              <a:rPr lang="vi-VN" dirty="0">
                <a:solidFill>
                  <a:srgbClr val="FF0000"/>
                </a:solidFill>
              </a:rPr>
            </a:br>
            <a:endParaRPr lang="vi-VN" dirty="0">
              <a:solidFill>
                <a:srgbClr val="FF0000"/>
              </a:solidFill>
            </a:endParaRPr>
          </a:p>
        </p:txBody>
      </p:sp>
      <p:pic>
        <p:nvPicPr>
          <p:cNvPr id="9" name="Picture 8" descr="EJB221BLU – Máy nướng bánh mì – LocknLock Store ® Đồ gia dụng ® Dụng cụ bếp">
            <a:extLst>
              <a:ext uri="{FF2B5EF4-FFF2-40B4-BE49-F238E27FC236}">
                <a16:creationId xmlns:a16="http://schemas.microsoft.com/office/drawing/2014/main" id="{BDD61936-8CCA-21B0-316B-8B325B07A9F0}"/>
              </a:ext>
            </a:extLst>
          </p:cNvPr>
          <p:cNvPicPr>
            <a:picLocks noChangeAspect="1"/>
          </p:cNvPicPr>
          <p:nvPr/>
        </p:nvPicPr>
        <p:blipFill rotWithShape="1">
          <a:blip r:embed="rId6">
            <a:extLst>
              <a:ext uri="{28A0092B-C50C-407E-A947-70E740481C1C}">
                <a14:useLocalDpi xmlns:a14="http://schemas.microsoft.com/office/drawing/2010/main" val="0"/>
              </a:ext>
            </a:extLst>
          </a:blip>
          <a:srcRect l="12882" t="11188" r="9849" b="13399"/>
          <a:stretch/>
        </p:blipFill>
        <p:spPr bwMode="auto">
          <a:xfrm>
            <a:off x="8517467" y="680779"/>
            <a:ext cx="3335865" cy="1366569"/>
          </a:xfrm>
          <a:prstGeom prst="rect">
            <a:avLst/>
          </a:prstGeom>
          <a:noFill/>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02E2FA8E-6DD0-6448-FD0B-A0DBDA0F916F}"/>
              </a:ext>
            </a:extLst>
          </p:cNvPr>
          <p:cNvSpPr txBox="1">
            <a:spLocks/>
          </p:cNvSpPr>
          <p:nvPr/>
        </p:nvSpPr>
        <p:spPr>
          <a:xfrm>
            <a:off x="0" y="18261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dirty="0"/>
              <a:t>- </a:t>
            </a:r>
            <a:r>
              <a:rPr lang="en-US" dirty="0" err="1"/>
              <a:t>Đốt</a:t>
            </a:r>
            <a:r>
              <a:rPr lang="en-US" dirty="0"/>
              <a:t> gas </a:t>
            </a:r>
            <a:r>
              <a:rPr lang="en-US" dirty="0" err="1"/>
              <a:t>khi</a:t>
            </a:r>
            <a:r>
              <a:rPr lang="en-US" dirty="0"/>
              <a:t> </a:t>
            </a:r>
            <a:r>
              <a:rPr lang="en-US" dirty="0" err="1"/>
              <a:t>nấu</a:t>
            </a:r>
            <a:r>
              <a:rPr lang="en-US" dirty="0"/>
              <a:t> </a:t>
            </a:r>
            <a:r>
              <a:rPr lang="en-US" dirty="0" err="1"/>
              <a:t>ăn</a:t>
            </a:r>
            <a:r>
              <a:rPr lang="en-US" dirty="0"/>
              <a:t> – </a:t>
            </a:r>
            <a:r>
              <a:rPr lang="en-US" dirty="0" err="1"/>
              <a:t>cần</a:t>
            </a:r>
            <a:r>
              <a:rPr lang="en-US" dirty="0"/>
              <a:t> ………….</a:t>
            </a:r>
            <a:endParaRPr lang="vi-VN" dirty="0"/>
          </a:p>
        </p:txBody>
      </p:sp>
      <p:sp>
        <p:nvSpPr>
          <p:cNvPr id="11" name="Title 1">
            <a:extLst>
              <a:ext uri="{FF2B5EF4-FFF2-40B4-BE49-F238E27FC236}">
                <a16:creationId xmlns:a16="http://schemas.microsoft.com/office/drawing/2014/main" id="{701AEBA0-436B-0655-E88B-8589BA8CAA9B}"/>
              </a:ext>
            </a:extLst>
          </p:cNvPr>
          <p:cNvSpPr txBox="1">
            <a:spLocks/>
          </p:cNvSpPr>
          <p:nvPr/>
        </p:nvSpPr>
        <p:spPr>
          <a:xfrm>
            <a:off x="5955307" y="1671505"/>
            <a:ext cx="26521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dirty="0">
                <a:solidFill>
                  <a:srgbClr val="FF0000"/>
                </a:solidFill>
              </a:rPr>
              <a:t>(1)</a:t>
            </a:r>
            <a:endParaRPr lang="vi-VN" dirty="0">
              <a:solidFill>
                <a:srgbClr val="FF0000"/>
              </a:solidFill>
            </a:endParaRPr>
          </a:p>
        </p:txBody>
      </p:sp>
      <p:pic>
        <p:nvPicPr>
          <p:cNvPr id="12" name="Picture 11" descr="Khí Gas là gì? Đặc tính của khí Gas? Khí Gas có độc không?">
            <a:extLst>
              <a:ext uri="{FF2B5EF4-FFF2-40B4-BE49-F238E27FC236}">
                <a16:creationId xmlns:a16="http://schemas.microsoft.com/office/drawing/2014/main" id="{7EA74617-DCEB-706F-3D75-6D8DC996082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7246" y="2832394"/>
            <a:ext cx="4419600" cy="1516271"/>
          </a:xfrm>
          <a:prstGeom prst="rect">
            <a:avLst/>
          </a:prstGeom>
          <a:noFill/>
          <a:ln>
            <a:noFill/>
          </a:ln>
        </p:spPr>
      </p:pic>
      <p:sp>
        <p:nvSpPr>
          <p:cNvPr id="13" name="Title 1">
            <a:extLst>
              <a:ext uri="{FF2B5EF4-FFF2-40B4-BE49-F238E27FC236}">
                <a16:creationId xmlns:a16="http://schemas.microsoft.com/office/drawing/2014/main" id="{10E8276E-8767-A1A0-EF97-CA6B7168485A}"/>
              </a:ext>
            </a:extLst>
          </p:cNvPr>
          <p:cNvSpPr txBox="1">
            <a:spLocks/>
          </p:cNvSpPr>
          <p:nvPr/>
        </p:nvSpPr>
        <p:spPr>
          <a:xfrm>
            <a:off x="-3599" y="4117470"/>
            <a:ext cx="108409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r>
              <a:rPr lang="en-US" dirty="0" err="1"/>
              <a:t>Chiếc</a:t>
            </a:r>
            <a:r>
              <a:rPr lang="en-US" dirty="0"/>
              <a:t> </a:t>
            </a:r>
            <a:r>
              <a:rPr lang="en-US" dirty="0" err="1"/>
              <a:t>đinh</a:t>
            </a:r>
            <a:r>
              <a:rPr lang="en-US" dirty="0"/>
              <a:t> </a:t>
            </a:r>
            <a:r>
              <a:rPr lang="en-US" dirty="0" err="1"/>
              <a:t>sắt</a:t>
            </a:r>
            <a:r>
              <a:rPr lang="en-US" dirty="0"/>
              <a:t> </a:t>
            </a:r>
            <a:r>
              <a:rPr lang="en-US" dirty="0" err="1"/>
              <a:t>bị</a:t>
            </a:r>
            <a:r>
              <a:rPr lang="en-US" dirty="0"/>
              <a:t> </a:t>
            </a:r>
            <a:r>
              <a:rPr lang="en-US" dirty="0" err="1"/>
              <a:t>gỉ</a:t>
            </a:r>
            <a:r>
              <a:rPr lang="en-US" dirty="0"/>
              <a:t> - </a:t>
            </a:r>
            <a:r>
              <a:rPr lang="en-US" dirty="0" err="1"/>
              <a:t>cần</a:t>
            </a:r>
            <a:r>
              <a:rPr lang="en-US" dirty="0"/>
              <a:t> …………...</a:t>
            </a:r>
            <a:endParaRPr lang="vi-VN" dirty="0"/>
          </a:p>
        </p:txBody>
      </p:sp>
      <p:sp>
        <p:nvSpPr>
          <p:cNvPr id="14" name="Title 1">
            <a:extLst>
              <a:ext uri="{FF2B5EF4-FFF2-40B4-BE49-F238E27FC236}">
                <a16:creationId xmlns:a16="http://schemas.microsoft.com/office/drawing/2014/main" id="{7FDFEF4C-9144-F5ED-3C59-359196D3FAFD}"/>
              </a:ext>
            </a:extLst>
          </p:cNvPr>
          <p:cNvSpPr txBox="1">
            <a:spLocks/>
          </p:cNvSpPr>
          <p:nvPr/>
        </p:nvSpPr>
        <p:spPr>
          <a:xfrm>
            <a:off x="5833116" y="4029340"/>
            <a:ext cx="28998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dirty="0">
                <a:solidFill>
                  <a:srgbClr val="FF0000"/>
                </a:solidFill>
              </a:rPr>
              <a:t> (4)</a:t>
            </a:r>
            <a:endParaRPr lang="vi-VN" dirty="0">
              <a:solidFill>
                <a:srgbClr val="FF0000"/>
              </a:solidFill>
            </a:endParaRPr>
          </a:p>
        </p:txBody>
      </p:sp>
      <p:pic>
        <p:nvPicPr>
          <p:cNvPr id="15" name="Picture 14" descr="Các đồ dùng bằng kim loại như: cửa ra vào, đinh, dây xích, dao kéo … được  sử dụng thường xuyên nên rất dễ bị gỉ sét. Em hãy đề xuất một">
            <a:extLst>
              <a:ext uri="{FF2B5EF4-FFF2-40B4-BE49-F238E27FC236}">
                <a16:creationId xmlns:a16="http://schemas.microsoft.com/office/drawing/2014/main" id="{012A0600-9341-C2DD-01FF-53AD62BD321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79381" y="2825539"/>
            <a:ext cx="3933725" cy="1467722"/>
          </a:xfrm>
          <a:prstGeom prst="rect">
            <a:avLst/>
          </a:prstGeom>
          <a:noFill/>
          <a:ln>
            <a:noFill/>
          </a:ln>
        </p:spPr>
      </p:pic>
      <p:sp>
        <p:nvSpPr>
          <p:cNvPr id="16" name="Title 1">
            <a:extLst>
              <a:ext uri="{FF2B5EF4-FFF2-40B4-BE49-F238E27FC236}">
                <a16:creationId xmlns:a16="http://schemas.microsoft.com/office/drawing/2014/main" id="{7E8688B1-D5E3-991E-9DF0-53EF78D29779}"/>
              </a:ext>
            </a:extLst>
          </p:cNvPr>
          <p:cNvSpPr txBox="1"/>
          <p:nvPr/>
        </p:nvSpPr>
        <p:spPr>
          <a:xfrm>
            <a:off x="-3599" y="5532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dirty="0"/>
              <a:t>- </a:t>
            </a:r>
            <a:r>
              <a:rPr lang="en-US" dirty="0" err="1"/>
              <a:t>Lên</a:t>
            </a:r>
            <a:r>
              <a:rPr lang="en-US" dirty="0"/>
              <a:t> men </a:t>
            </a:r>
            <a:r>
              <a:rPr lang="en-US" dirty="0" err="1"/>
              <a:t>rượu</a:t>
            </a:r>
            <a:r>
              <a:rPr lang="en-US" dirty="0"/>
              <a:t> </a:t>
            </a:r>
            <a:r>
              <a:rPr lang="en-US" dirty="0" err="1"/>
              <a:t>rượu</a:t>
            </a:r>
            <a:r>
              <a:rPr lang="en-US" dirty="0"/>
              <a:t> – </a:t>
            </a:r>
            <a:r>
              <a:rPr lang="en-US" dirty="0" err="1"/>
              <a:t>cần</a:t>
            </a:r>
            <a:r>
              <a:rPr lang="en-US" dirty="0"/>
              <a:t> …………..</a:t>
            </a:r>
            <a:endParaRPr lang="vi-VN" dirty="0"/>
          </a:p>
        </p:txBody>
      </p:sp>
      <p:sp>
        <p:nvSpPr>
          <p:cNvPr id="17" name="Title 1">
            <a:extLst>
              <a:ext uri="{FF2B5EF4-FFF2-40B4-BE49-F238E27FC236}">
                <a16:creationId xmlns:a16="http://schemas.microsoft.com/office/drawing/2014/main" id="{0233637F-54C5-436A-8D4D-EB0F86AC2816}"/>
              </a:ext>
            </a:extLst>
          </p:cNvPr>
          <p:cNvSpPr txBox="1">
            <a:spLocks/>
          </p:cNvSpPr>
          <p:nvPr/>
        </p:nvSpPr>
        <p:spPr>
          <a:xfrm>
            <a:off x="6080803" y="5463063"/>
            <a:ext cx="30949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r>
              <a:rPr lang="en-US" dirty="0">
                <a:solidFill>
                  <a:srgbClr val="FF0000"/>
                </a:solidFill>
              </a:rPr>
              <a:t>(3)</a:t>
            </a:r>
            <a:endParaRPr lang="vi-VN" dirty="0">
              <a:solidFill>
                <a:srgbClr val="FF0000"/>
              </a:solidFill>
            </a:endParaRPr>
          </a:p>
        </p:txBody>
      </p:sp>
      <p:pic>
        <p:nvPicPr>
          <p:cNvPr id="18" name="Picture 17" descr="Quá trình lên men rượu vang - MEGA DUNK Đồ Uống Nhập Khẩu">
            <a:extLst>
              <a:ext uri="{FF2B5EF4-FFF2-40B4-BE49-F238E27FC236}">
                <a16:creationId xmlns:a16="http://schemas.microsoft.com/office/drawing/2014/main" id="{6F60CED1-B8A1-60CE-C689-FF5810F0802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70407" y="5034623"/>
            <a:ext cx="2899860" cy="1664599"/>
          </a:xfrm>
          <a:prstGeom prst="rect">
            <a:avLst/>
          </a:prstGeom>
          <a:noFill/>
          <a:ln>
            <a:noFill/>
          </a:ln>
        </p:spPr>
      </p:pic>
    </p:spTree>
    <p:extLst>
      <p:ext uri="{BB962C8B-B14F-4D97-AF65-F5344CB8AC3E}">
        <p14:creationId xmlns:p14="http://schemas.microsoft.com/office/powerpoint/2010/main" val="39246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9999"/>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2"/>
                </p:tgtEl>
              </p:cMediaNode>
            </p:video>
          </p:childTnLst>
        </p:cTn>
      </p:par>
    </p:tnLst>
    <p:bldLst>
      <p:bldP spid="6" grpId="0"/>
      <p:bldP spid="11" grpId="0"/>
      <p:bldP spid="1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3D72E3-FE9E-8F7F-33EA-264B4BBF7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761C5BE-4388-8CBD-6F10-4FE9E24E85ED}"/>
              </a:ext>
            </a:extLst>
          </p:cNvPr>
          <p:cNvSpPr/>
          <p:nvPr/>
        </p:nvSpPr>
        <p:spPr>
          <a:xfrm>
            <a:off x="0" y="0"/>
            <a:ext cx="12192000" cy="6858000"/>
          </a:xfrm>
          <a:prstGeom prst="rect">
            <a:avLst/>
          </a:prstGeom>
          <a:solidFill>
            <a:schemeClr val="dk1">
              <a:alpha val="47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6B5E66-68EF-AE33-E314-A474458481F4}"/>
              </a:ext>
            </a:extLst>
          </p:cNvPr>
          <p:cNvGrpSpPr/>
          <p:nvPr/>
        </p:nvGrpSpPr>
        <p:grpSpPr>
          <a:xfrm>
            <a:off x="-143816" y="837336"/>
            <a:ext cx="12479635" cy="3176439"/>
            <a:chOff x="-143816" y="837336"/>
            <a:chExt cx="12479635" cy="3176439"/>
          </a:xfrm>
        </p:grpSpPr>
        <p:sp>
          <p:nvSpPr>
            <p:cNvPr id="6" name="TextBox 5">
              <a:extLst>
                <a:ext uri="{FF2B5EF4-FFF2-40B4-BE49-F238E27FC236}">
                  <a16:creationId xmlns:a16="http://schemas.microsoft.com/office/drawing/2014/main" id="{B241019B-5524-5456-BB47-7CE999DD7AD7}"/>
                </a:ext>
              </a:extLst>
            </p:cNvPr>
            <p:cNvSpPr txBox="1"/>
            <p:nvPr/>
          </p:nvSpPr>
          <p:spPr>
            <a:xfrm>
              <a:off x="328354" y="837336"/>
              <a:ext cx="11277383" cy="1169551"/>
            </a:xfrm>
            <a:prstGeom prst="rect">
              <a:avLst/>
            </a:prstGeom>
            <a:noFill/>
            <a:effectLst>
              <a:outerShdw blurRad="50800" dist="38100" algn="l" rotWithShape="0">
                <a:prstClr val="black">
                  <a:alpha val="40000"/>
                </a:prstClr>
              </a:outerShdw>
            </a:effectLst>
          </p:spPr>
          <p:txBody>
            <a:bodyPr wrap="none" rtlCol="0">
              <a:spAutoFit/>
            </a:bodyPr>
            <a:lstStyle/>
            <a:p>
              <a:pPr algn="ctr"/>
              <a:r>
                <a:rPr lang="en-US" sz="7000" b="1" spc="600" dirty="0">
                  <a:solidFill>
                    <a:schemeClr val="bg1">
                      <a:lumMod val="95000"/>
                    </a:schemeClr>
                  </a:solidFill>
                  <a:effectLst>
                    <a:outerShdw blurRad="38100" dist="38100" dir="2700000" algn="tl">
                      <a:srgbClr val="000000">
                        <a:alpha val="43137"/>
                      </a:srgbClr>
                    </a:outerShdw>
                  </a:effectLst>
                  <a:latin typeface="Comfortaa" pitchFamily="2" charset="0"/>
                </a:rPr>
                <a:t>CĐ 6: TỐC ĐỘ PHẢN ỨNG</a:t>
              </a:r>
            </a:p>
          </p:txBody>
        </p:sp>
        <p:cxnSp>
          <p:nvCxnSpPr>
            <p:cNvPr id="9" name="Straight Connector 8">
              <a:extLst>
                <a:ext uri="{FF2B5EF4-FFF2-40B4-BE49-F238E27FC236}">
                  <a16:creationId xmlns:a16="http://schemas.microsoft.com/office/drawing/2014/main" id="{31F7089B-7328-3EE6-6220-6A752DEF16E1}"/>
                </a:ext>
              </a:extLst>
            </p:cNvPr>
            <p:cNvCxnSpPr/>
            <p:nvPr/>
          </p:nvCxnSpPr>
          <p:spPr>
            <a:xfrm>
              <a:off x="2110154" y="4013775"/>
              <a:ext cx="771378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E02624-D38D-2043-E6CA-FBF3F3464A15}"/>
                </a:ext>
              </a:extLst>
            </p:cNvPr>
            <p:cNvSpPr txBox="1"/>
            <p:nvPr/>
          </p:nvSpPr>
          <p:spPr>
            <a:xfrm>
              <a:off x="-143816" y="2494090"/>
              <a:ext cx="12479635" cy="1169551"/>
            </a:xfrm>
            <a:prstGeom prst="rect">
              <a:avLst/>
            </a:prstGeom>
            <a:noFill/>
            <a:effectLst>
              <a:outerShdw blurRad="50800" dist="38100" algn="l" rotWithShape="0">
                <a:prstClr val="black">
                  <a:alpha val="40000"/>
                </a:prstClr>
              </a:outerShdw>
            </a:effectLst>
          </p:spPr>
          <p:txBody>
            <a:bodyPr wrap="none" rtlCol="0">
              <a:spAutoFit/>
            </a:bodyPr>
            <a:lstStyle/>
            <a:p>
              <a:pPr algn="ctr"/>
              <a:r>
                <a:rPr lang="en-US" sz="7000" b="1" spc="600" dirty="0">
                  <a:solidFill>
                    <a:schemeClr val="bg1">
                      <a:lumMod val="95000"/>
                    </a:schemeClr>
                  </a:solidFill>
                  <a:effectLst>
                    <a:outerShdw blurRad="38100" dist="38100" dir="2700000" algn="tl">
                      <a:srgbClr val="000000">
                        <a:alpha val="43137"/>
                      </a:srgbClr>
                    </a:outerShdw>
                  </a:effectLst>
                  <a:latin typeface="Comfortaa" pitchFamily="2" charset="0"/>
                </a:rPr>
                <a:t>TIẾT 47:TỐC ĐỘ PHẢN ỨNG</a:t>
              </a:r>
            </a:p>
          </p:txBody>
        </p:sp>
      </p:grpSp>
      <p:pic>
        <p:nvPicPr>
          <p:cNvPr id="12" name="Picture 11">
            <a:extLst>
              <a:ext uri="{FF2B5EF4-FFF2-40B4-BE49-F238E27FC236}">
                <a16:creationId xmlns:a16="http://schemas.microsoft.com/office/drawing/2014/main" id="{CFCFAECA-4C25-C34F-8598-27052E55A27E}"/>
              </a:ext>
            </a:extLst>
          </p:cNvPr>
          <p:cNvPicPr>
            <a:picLocks noChangeAspect="1"/>
          </p:cNvPicPr>
          <p:nvPr/>
        </p:nvPicPr>
        <p:blipFill>
          <a:blip r:embed="rId3"/>
          <a:stretch>
            <a:fillRect/>
          </a:stretch>
        </p:blipFill>
        <p:spPr>
          <a:xfrm flipH="1">
            <a:off x="19785793" y="3078866"/>
            <a:ext cx="2322125" cy="3956465"/>
          </a:xfrm>
          <a:prstGeom prst="rect">
            <a:avLst/>
          </a:prstGeom>
        </p:spPr>
      </p:pic>
    </p:spTree>
    <p:extLst>
      <p:ext uri="{BB962C8B-B14F-4D97-AF65-F5344CB8AC3E}">
        <p14:creationId xmlns:p14="http://schemas.microsoft.com/office/powerpoint/2010/main" val="249418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CE81E6E-C152-23E1-F4A6-FF182A9D7ABD}"/>
              </a:ext>
            </a:extLst>
          </p:cNvPr>
          <p:cNvSpPr/>
          <p:nvPr/>
        </p:nvSpPr>
        <p:spPr>
          <a:xfrm>
            <a:off x="2209800" y="376103"/>
            <a:ext cx="10491959" cy="1043574"/>
          </a:xfrm>
          <a:prstGeom prst="roundRect">
            <a:avLst/>
          </a:prstGeom>
          <a:noFill/>
          <a:ln w="571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defRPr/>
            </a:pPr>
            <a:r>
              <a:rPr lang="en-US" sz="8000" dirty="0" err="1">
                <a:solidFill>
                  <a:srgbClr val="3366FF"/>
                </a:solidFill>
                <a:latin typeface="#9Slide05 VL Fadilla" pitchFamily="2" charset="0"/>
                <a:ea typeface="#9Slide03 Open Sans Bold" panose="020B0806030504020204" pitchFamily="34" charset="0"/>
                <a:cs typeface="#9Slide03 Open Sans Bold" panose="020B0806030504020204" pitchFamily="34" charset="0"/>
              </a:rPr>
              <a:t>Nội</a:t>
            </a:r>
            <a:r>
              <a:rPr lang="en-US" sz="8000" dirty="0">
                <a:solidFill>
                  <a:srgbClr val="3366FF"/>
                </a:solidFill>
                <a:latin typeface="#9Slide05 VL Fadilla" pitchFamily="2" charset="0"/>
                <a:ea typeface="#9Slide03 Open Sans Bold" panose="020B0806030504020204" pitchFamily="34" charset="0"/>
                <a:cs typeface="#9Slide03 Open Sans Bold" panose="020B0806030504020204" pitchFamily="34" charset="0"/>
              </a:rPr>
              <a:t> dung </a:t>
            </a:r>
            <a:r>
              <a:rPr lang="en-US" sz="8000" dirty="0" err="1">
                <a:solidFill>
                  <a:srgbClr val="3366FF"/>
                </a:solidFill>
                <a:latin typeface="#9Slide05 VL Fadilla" pitchFamily="2" charset="0"/>
                <a:ea typeface="#9Slide03 Open Sans Bold" panose="020B0806030504020204" pitchFamily="34" charset="0"/>
                <a:cs typeface="#9Slide03 Open Sans Bold" panose="020B0806030504020204" pitchFamily="34" charset="0"/>
              </a:rPr>
              <a:t>bài</a:t>
            </a:r>
            <a:r>
              <a:rPr lang="en-US" sz="8000" dirty="0">
                <a:solidFill>
                  <a:srgbClr val="3366FF"/>
                </a:solidFill>
                <a:latin typeface="#9Slide05 VL Fadilla" pitchFamily="2" charset="0"/>
                <a:ea typeface="#9Slide03 Open Sans Bold" panose="020B0806030504020204" pitchFamily="34" charset="0"/>
                <a:cs typeface="#9Slide03 Open Sans Bold" panose="020B0806030504020204" pitchFamily="34" charset="0"/>
              </a:rPr>
              <a:t> </a:t>
            </a:r>
            <a:r>
              <a:rPr lang="en-US" sz="8000" dirty="0" err="1">
                <a:solidFill>
                  <a:srgbClr val="3366FF"/>
                </a:solidFill>
                <a:latin typeface="#9Slide05 VL Fadilla" pitchFamily="2" charset="0"/>
                <a:ea typeface="#9Slide03 Open Sans Bold" panose="020B0806030504020204" pitchFamily="34" charset="0"/>
                <a:cs typeface="#9Slide03 Open Sans Bold" panose="020B0806030504020204" pitchFamily="34" charset="0"/>
              </a:rPr>
              <a:t>học</a:t>
            </a:r>
            <a:endParaRPr lang="en-US" sz="8000" dirty="0">
              <a:solidFill>
                <a:srgbClr val="3366FF"/>
              </a:solidFill>
              <a:latin typeface="#9Slide05 VL Fadilla" pitchFamily="2" charset="0"/>
              <a:ea typeface="#9Slide03 Open Sans Bold" panose="020B0806030504020204" pitchFamily="34" charset="0"/>
              <a:cs typeface="#9Slide03 Open Sans Bold" panose="020B0806030504020204" pitchFamily="34" charset="0"/>
            </a:endParaRPr>
          </a:p>
        </p:txBody>
      </p:sp>
      <p:pic>
        <p:nvPicPr>
          <p:cNvPr id="10" name="Picture 9">
            <a:extLst>
              <a:ext uri="{FF2B5EF4-FFF2-40B4-BE49-F238E27FC236}">
                <a16:creationId xmlns:a16="http://schemas.microsoft.com/office/drawing/2014/main" id="{CE4DE34B-2B71-1B19-1B40-0AECD0FB20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9944" y="-134509"/>
            <a:ext cx="2514600" cy="1885950"/>
          </a:xfrm>
          <a:prstGeom prst="rect">
            <a:avLst/>
          </a:prstGeom>
        </p:spPr>
      </p:pic>
      <p:sp>
        <p:nvSpPr>
          <p:cNvPr id="19" name="Rounded Rectangle 18">
            <a:extLst>
              <a:ext uri="{FF2B5EF4-FFF2-40B4-BE49-F238E27FC236}">
                <a16:creationId xmlns:a16="http://schemas.microsoft.com/office/drawing/2014/main" id="{E4AA9480-0275-B448-804C-548A9ED4F867}"/>
              </a:ext>
            </a:extLst>
          </p:cNvPr>
          <p:cNvSpPr/>
          <p:nvPr/>
        </p:nvSpPr>
        <p:spPr>
          <a:xfrm>
            <a:off x="839569" y="2042159"/>
            <a:ext cx="3241364" cy="44397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omfortaa" pitchFamily="2" charset="0"/>
              </a:rPr>
              <a:t> </a:t>
            </a:r>
            <a:r>
              <a:rPr lang="en-US" sz="3600" b="1" dirty="0">
                <a:solidFill>
                  <a:schemeClr val="bg1"/>
                </a:solidFill>
                <a:latin typeface="Comfortaa" pitchFamily="2" charset="0"/>
              </a:rPr>
              <a:t>I. KHÁI NIỆM TỐC ĐỘ PHẢN ỨNG, TỐC ĐỘ TRUNG BÌNH CỦA PHẢN ỨNG</a:t>
            </a:r>
            <a:endParaRPr lang="en-VN" sz="3600" b="1" dirty="0">
              <a:solidFill>
                <a:schemeClr val="bg1"/>
              </a:solidFill>
              <a:latin typeface="Arial" panose="020B0604020202020204" pitchFamily="34" charset="0"/>
              <a:cs typeface="Arial" panose="020B0604020202020204" pitchFamily="34" charset="0"/>
            </a:endParaRPr>
          </a:p>
        </p:txBody>
      </p:sp>
      <p:sp>
        <p:nvSpPr>
          <p:cNvPr id="22" name="Rounded Rectangle 21">
            <a:extLst>
              <a:ext uri="{FF2B5EF4-FFF2-40B4-BE49-F238E27FC236}">
                <a16:creationId xmlns:a16="http://schemas.microsoft.com/office/drawing/2014/main" id="{E3FE40BC-B161-1144-AAAF-DB25B7D7F1A2}"/>
              </a:ext>
            </a:extLst>
          </p:cNvPr>
          <p:cNvSpPr/>
          <p:nvPr/>
        </p:nvSpPr>
        <p:spPr>
          <a:xfrm>
            <a:off x="4483152" y="2042160"/>
            <a:ext cx="3428895" cy="443973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Comfortaa" pitchFamily="2" charset="0"/>
              </a:rPr>
              <a:t>II. ĐỊNH LUẬT TÁC DỤNG KHỐI LƯỢNG</a:t>
            </a:r>
            <a:endParaRPr lang="en-VN" sz="3600" b="1" dirty="0">
              <a:solidFill>
                <a:schemeClr val="bg1"/>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414F6660-493B-EA47-8E96-FCD825244871}"/>
              </a:ext>
            </a:extLst>
          </p:cNvPr>
          <p:cNvSpPr/>
          <p:nvPr/>
        </p:nvSpPr>
        <p:spPr>
          <a:xfrm>
            <a:off x="8314267" y="2042160"/>
            <a:ext cx="3268133" cy="44397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1"/>
                </a:solidFill>
                <a:latin typeface="Comfortaa" pitchFamily="2" charset="0"/>
              </a:rPr>
              <a:t>III. CÁC YẾU TỐ ẢNH HƯỞNG TỚI TỐC ĐỘ PHẢN ỨNG, HỆ SỐ NHIỆT ĐỘ VAN’T HOFF</a:t>
            </a:r>
          </a:p>
        </p:txBody>
      </p:sp>
    </p:spTree>
    <p:extLst>
      <p:ext uri="{BB962C8B-B14F-4D97-AF65-F5344CB8AC3E}">
        <p14:creationId xmlns:p14="http://schemas.microsoft.com/office/powerpoint/2010/main" val="296041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2"/>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id="{5BD344B6-AB1E-B70B-26A0-240E429136AB}"/>
              </a:ext>
            </a:extLst>
          </p:cNvPr>
          <p:cNvSpPr/>
          <p:nvPr/>
        </p:nvSpPr>
        <p:spPr>
          <a:xfrm>
            <a:off x="135467" y="307587"/>
            <a:ext cx="12056533" cy="836852"/>
          </a:xfrm>
          <a:prstGeom prst="trapezoid">
            <a:avLst>
              <a:gd name="adj" fmla="val 95213"/>
            </a:avLst>
          </a:prstGeom>
          <a:solidFill>
            <a:srgbClr val="00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mfortaa" pitchFamily="2" charset="0"/>
              </a:rPr>
              <a:t>I. </a:t>
            </a:r>
            <a:r>
              <a:rPr lang="en-US" sz="2800" b="1" dirty="0" err="1">
                <a:solidFill>
                  <a:schemeClr val="tx1"/>
                </a:solidFill>
                <a:latin typeface="Comfortaa" pitchFamily="2" charset="0"/>
              </a:rPr>
              <a:t>Tốc</a:t>
            </a:r>
            <a:r>
              <a:rPr lang="en-US" sz="2800" b="1" dirty="0">
                <a:solidFill>
                  <a:schemeClr val="tx1"/>
                </a:solidFill>
                <a:latin typeface="Comfortaa" pitchFamily="2" charset="0"/>
              </a:rPr>
              <a:t> </a:t>
            </a:r>
            <a:r>
              <a:rPr lang="en-US" sz="2800" b="1" dirty="0" err="1">
                <a:solidFill>
                  <a:schemeClr val="tx1"/>
                </a:solidFill>
                <a:latin typeface="Comfortaa" pitchFamily="2" charset="0"/>
              </a:rPr>
              <a:t>độ</a:t>
            </a:r>
            <a:r>
              <a:rPr lang="en-US" sz="2800" b="1" dirty="0">
                <a:solidFill>
                  <a:schemeClr val="tx1"/>
                </a:solidFill>
                <a:latin typeface="Comfortaa" pitchFamily="2" charset="0"/>
              </a:rPr>
              <a:t> </a:t>
            </a:r>
            <a:r>
              <a:rPr lang="en-US" sz="2800" b="1" dirty="0" err="1">
                <a:solidFill>
                  <a:schemeClr val="tx1"/>
                </a:solidFill>
                <a:latin typeface="Comfortaa" pitchFamily="2" charset="0"/>
              </a:rPr>
              <a:t>phản</a:t>
            </a:r>
            <a:r>
              <a:rPr lang="en-US" sz="2800" b="1" dirty="0">
                <a:solidFill>
                  <a:schemeClr val="tx1"/>
                </a:solidFill>
                <a:latin typeface="Comfortaa" pitchFamily="2" charset="0"/>
              </a:rPr>
              <a:t> </a:t>
            </a:r>
            <a:r>
              <a:rPr lang="en-US" sz="2800" b="1" dirty="0" err="1">
                <a:solidFill>
                  <a:schemeClr val="tx1"/>
                </a:solidFill>
                <a:latin typeface="Comfortaa" pitchFamily="2" charset="0"/>
              </a:rPr>
              <a:t>ứng</a:t>
            </a:r>
            <a:r>
              <a:rPr lang="en-US" sz="2800" b="1" dirty="0">
                <a:solidFill>
                  <a:schemeClr val="tx1"/>
                </a:solidFill>
                <a:latin typeface="Comfortaa" pitchFamily="2" charset="0"/>
              </a:rPr>
              <a:t>, </a:t>
            </a:r>
            <a:r>
              <a:rPr lang="en-US" sz="2800" b="1" dirty="0" err="1">
                <a:solidFill>
                  <a:schemeClr val="tx1"/>
                </a:solidFill>
                <a:latin typeface="Comfortaa" pitchFamily="2" charset="0"/>
              </a:rPr>
              <a:t>tốc</a:t>
            </a:r>
            <a:r>
              <a:rPr lang="en-US" sz="2800" b="1" dirty="0">
                <a:solidFill>
                  <a:schemeClr val="tx1"/>
                </a:solidFill>
                <a:latin typeface="Comfortaa" pitchFamily="2" charset="0"/>
              </a:rPr>
              <a:t> </a:t>
            </a:r>
            <a:r>
              <a:rPr lang="en-US" sz="2800" b="1" dirty="0" err="1">
                <a:solidFill>
                  <a:schemeClr val="tx1"/>
                </a:solidFill>
                <a:latin typeface="Comfortaa" pitchFamily="2" charset="0"/>
              </a:rPr>
              <a:t>độ</a:t>
            </a:r>
            <a:r>
              <a:rPr lang="en-US" sz="2800" b="1" dirty="0">
                <a:solidFill>
                  <a:schemeClr val="tx1"/>
                </a:solidFill>
                <a:latin typeface="Comfortaa" pitchFamily="2" charset="0"/>
              </a:rPr>
              <a:t> </a:t>
            </a:r>
            <a:r>
              <a:rPr lang="en-US" sz="2800" b="1" dirty="0" err="1">
                <a:solidFill>
                  <a:schemeClr val="tx1"/>
                </a:solidFill>
                <a:latin typeface="Comfortaa" pitchFamily="2" charset="0"/>
              </a:rPr>
              <a:t>phản</a:t>
            </a:r>
            <a:r>
              <a:rPr lang="en-US" sz="2800" b="1" dirty="0">
                <a:solidFill>
                  <a:schemeClr val="tx1"/>
                </a:solidFill>
                <a:latin typeface="Comfortaa" pitchFamily="2" charset="0"/>
              </a:rPr>
              <a:t> </a:t>
            </a:r>
            <a:r>
              <a:rPr lang="en-US" sz="2800" b="1" dirty="0" err="1">
                <a:solidFill>
                  <a:schemeClr val="tx1"/>
                </a:solidFill>
                <a:latin typeface="Comfortaa" pitchFamily="2" charset="0"/>
              </a:rPr>
              <a:t>ứng</a:t>
            </a:r>
            <a:r>
              <a:rPr lang="en-US" sz="2800" b="1" dirty="0">
                <a:solidFill>
                  <a:schemeClr val="tx1"/>
                </a:solidFill>
                <a:latin typeface="Comfortaa" pitchFamily="2" charset="0"/>
              </a:rPr>
              <a:t> </a:t>
            </a:r>
            <a:r>
              <a:rPr lang="en-US" sz="2800" b="1" dirty="0" err="1">
                <a:solidFill>
                  <a:schemeClr val="tx1"/>
                </a:solidFill>
                <a:latin typeface="Comfortaa" pitchFamily="2" charset="0"/>
              </a:rPr>
              <a:t>trung</a:t>
            </a:r>
            <a:r>
              <a:rPr lang="en-US" sz="2800" b="1" dirty="0">
                <a:solidFill>
                  <a:schemeClr val="tx1"/>
                </a:solidFill>
                <a:latin typeface="Comfortaa" pitchFamily="2" charset="0"/>
              </a:rPr>
              <a:t> </a:t>
            </a:r>
            <a:r>
              <a:rPr lang="en-US" sz="2800" b="1" dirty="0" err="1">
                <a:solidFill>
                  <a:schemeClr val="tx1"/>
                </a:solidFill>
                <a:latin typeface="Comfortaa" pitchFamily="2" charset="0"/>
              </a:rPr>
              <a:t>bình</a:t>
            </a:r>
            <a:endParaRPr lang="en-US" sz="2800" b="1" dirty="0">
              <a:solidFill>
                <a:schemeClr val="tx1"/>
              </a:solidFill>
              <a:latin typeface="Comfortaa" pitchFamily="2" charset="0"/>
            </a:endParaRPr>
          </a:p>
        </p:txBody>
      </p:sp>
      <p:sp>
        <p:nvSpPr>
          <p:cNvPr id="5" name="Trapezoid 4">
            <a:extLst>
              <a:ext uri="{FF2B5EF4-FFF2-40B4-BE49-F238E27FC236}">
                <a16:creationId xmlns:a16="http://schemas.microsoft.com/office/drawing/2014/main" id="{754E4171-1EBB-4475-D7F3-D4A8087D9FB7}"/>
              </a:ext>
            </a:extLst>
          </p:cNvPr>
          <p:cNvSpPr/>
          <p:nvPr/>
        </p:nvSpPr>
        <p:spPr>
          <a:xfrm>
            <a:off x="-1444784" y="8372576"/>
            <a:ext cx="8307547" cy="836852"/>
          </a:xfrm>
          <a:prstGeom prst="trapezoid">
            <a:avLst>
              <a:gd name="adj" fmla="val 95213"/>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Comfortaa" pitchFamily="2" charset="0"/>
              </a:rPr>
              <a:t>                    II. Các yếu tố ảnh hưởng</a:t>
            </a:r>
          </a:p>
        </p:txBody>
      </p:sp>
      <p:sp>
        <p:nvSpPr>
          <p:cNvPr id="6" name="Trapezoid 5">
            <a:extLst>
              <a:ext uri="{FF2B5EF4-FFF2-40B4-BE49-F238E27FC236}">
                <a16:creationId xmlns:a16="http://schemas.microsoft.com/office/drawing/2014/main" id="{DC3F65DA-2A6B-291B-3F01-335320A378DF}"/>
              </a:ext>
            </a:extLst>
          </p:cNvPr>
          <p:cNvSpPr/>
          <p:nvPr/>
        </p:nvSpPr>
        <p:spPr>
          <a:xfrm>
            <a:off x="-1444785" y="9745127"/>
            <a:ext cx="10402567" cy="836852"/>
          </a:xfrm>
          <a:prstGeom prst="trapezoid">
            <a:avLst>
              <a:gd name="adj" fmla="val 95213"/>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Comfortaa" pitchFamily="2" charset="0"/>
              </a:rPr>
              <a:t>                               III. Ứng dụng</a:t>
            </a:r>
          </a:p>
        </p:txBody>
      </p:sp>
      <p:sp>
        <p:nvSpPr>
          <p:cNvPr id="3" name="Flowchart: Terminator 2">
            <a:extLst>
              <a:ext uri="{FF2B5EF4-FFF2-40B4-BE49-F238E27FC236}">
                <a16:creationId xmlns:a16="http://schemas.microsoft.com/office/drawing/2014/main" id="{3D1CE66A-5A37-5DBA-B01D-726B4F8F0F1A}"/>
              </a:ext>
            </a:extLst>
          </p:cNvPr>
          <p:cNvSpPr/>
          <p:nvPr/>
        </p:nvSpPr>
        <p:spPr>
          <a:xfrm>
            <a:off x="-48642" y="1236618"/>
            <a:ext cx="6911405" cy="691661"/>
          </a:xfrm>
          <a:prstGeom prst="flowChartTerminator">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mfortaa" pitchFamily="2" charset="0"/>
              </a:rPr>
              <a:t>1. </a:t>
            </a:r>
            <a:r>
              <a:rPr lang="en-US" sz="2400" b="1" dirty="0" err="1">
                <a:solidFill>
                  <a:schemeClr val="tx1"/>
                </a:solidFill>
                <a:latin typeface="Comfortaa" pitchFamily="2" charset="0"/>
              </a:rPr>
              <a:t>Khái</a:t>
            </a:r>
            <a:r>
              <a:rPr lang="en-US" sz="2400" b="1" dirty="0">
                <a:solidFill>
                  <a:schemeClr val="tx1"/>
                </a:solidFill>
                <a:latin typeface="Comfortaa" pitchFamily="2" charset="0"/>
              </a:rPr>
              <a:t> </a:t>
            </a:r>
            <a:r>
              <a:rPr lang="en-US" sz="2400" b="1" dirty="0" err="1">
                <a:solidFill>
                  <a:schemeClr val="tx1"/>
                </a:solidFill>
                <a:latin typeface="Comfortaa" pitchFamily="2" charset="0"/>
              </a:rPr>
              <a:t>niệm</a:t>
            </a:r>
            <a:r>
              <a:rPr lang="en-US" sz="2400" b="1" dirty="0">
                <a:solidFill>
                  <a:schemeClr val="tx1"/>
                </a:solidFill>
                <a:latin typeface="Comfortaa" pitchFamily="2" charset="0"/>
              </a:rPr>
              <a:t> </a:t>
            </a:r>
            <a:r>
              <a:rPr lang="en-US" sz="2400" b="1" dirty="0" err="1">
                <a:solidFill>
                  <a:schemeClr val="tx1"/>
                </a:solidFill>
                <a:latin typeface="Comfortaa" pitchFamily="2" charset="0"/>
              </a:rPr>
              <a:t>tốc</a:t>
            </a:r>
            <a:r>
              <a:rPr lang="en-US" sz="2400" b="1" dirty="0">
                <a:solidFill>
                  <a:schemeClr val="tx1"/>
                </a:solidFill>
                <a:latin typeface="Comfortaa" pitchFamily="2" charset="0"/>
              </a:rPr>
              <a:t> </a:t>
            </a:r>
            <a:r>
              <a:rPr lang="en-US" sz="2400" b="1" dirty="0" err="1">
                <a:solidFill>
                  <a:schemeClr val="tx1"/>
                </a:solidFill>
                <a:latin typeface="Comfortaa" pitchFamily="2" charset="0"/>
              </a:rPr>
              <a:t>độ</a:t>
            </a:r>
            <a:r>
              <a:rPr lang="en-US" sz="2400" b="1" dirty="0">
                <a:solidFill>
                  <a:schemeClr val="tx1"/>
                </a:solidFill>
                <a:latin typeface="Comfortaa" pitchFamily="2" charset="0"/>
              </a:rPr>
              <a:t> </a:t>
            </a:r>
            <a:r>
              <a:rPr lang="en-US" sz="2400" b="1" dirty="0" err="1">
                <a:solidFill>
                  <a:schemeClr val="tx1"/>
                </a:solidFill>
                <a:latin typeface="Comfortaa" pitchFamily="2" charset="0"/>
              </a:rPr>
              <a:t>phản</a:t>
            </a:r>
            <a:r>
              <a:rPr lang="en-US" sz="2400" b="1" dirty="0">
                <a:solidFill>
                  <a:schemeClr val="tx1"/>
                </a:solidFill>
                <a:latin typeface="Comfortaa" pitchFamily="2" charset="0"/>
              </a:rPr>
              <a:t> </a:t>
            </a:r>
            <a:r>
              <a:rPr lang="en-US" sz="2400" b="1" dirty="0" err="1">
                <a:solidFill>
                  <a:schemeClr val="tx1"/>
                </a:solidFill>
                <a:latin typeface="Comfortaa" pitchFamily="2" charset="0"/>
              </a:rPr>
              <a:t>ứng</a:t>
            </a:r>
            <a:endParaRPr lang="en-US" sz="2400" b="1" dirty="0">
              <a:solidFill>
                <a:schemeClr val="tx1"/>
              </a:solidFill>
              <a:latin typeface="Comfortaa" pitchFamily="2" charset="0"/>
            </a:endParaRPr>
          </a:p>
        </p:txBody>
      </p:sp>
      <p:graphicFrame>
        <p:nvGraphicFramePr>
          <p:cNvPr id="7" name="Table 6">
            <a:extLst>
              <a:ext uri="{FF2B5EF4-FFF2-40B4-BE49-F238E27FC236}">
                <a16:creationId xmlns:a16="http://schemas.microsoft.com/office/drawing/2014/main" id="{25640749-8B9D-BF26-69D1-66937BC1B06F}"/>
              </a:ext>
            </a:extLst>
          </p:cNvPr>
          <p:cNvGraphicFramePr>
            <a:graphicFrameLocks noGrp="1"/>
          </p:cNvGraphicFramePr>
          <p:nvPr>
            <p:extLst>
              <p:ext uri="{D42A27DB-BD31-4B8C-83A1-F6EECF244321}">
                <p14:modId xmlns:p14="http://schemas.microsoft.com/office/powerpoint/2010/main" val="3358005556"/>
              </p:ext>
            </p:extLst>
          </p:nvPr>
        </p:nvGraphicFramePr>
        <p:xfrm>
          <a:off x="502024" y="2294965"/>
          <a:ext cx="11385176" cy="4123764"/>
        </p:xfrm>
        <a:graphic>
          <a:graphicData uri="http://schemas.openxmlformats.org/drawingml/2006/table">
            <a:tbl>
              <a:tblPr firstRow="1" firstCol="1" bandRow="1">
                <a:tableStyleId>{5C22544A-7EE6-4342-B048-85BDC9FD1C3A}</a:tableStyleId>
              </a:tblPr>
              <a:tblGrid>
                <a:gridCol w="11385176">
                  <a:extLst>
                    <a:ext uri="{9D8B030D-6E8A-4147-A177-3AD203B41FA5}">
                      <a16:colId xmlns:a16="http://schemas.microsoft.com/office/drawing/2014/main" val="2807610673"/>
                    </a:ext>
                  </a:extLst>
                </a:gridCol>
              </a:tblGrid>
              <a:tr h="4123764">
                <a:tc>
                  <a:txBody>
                    <a:bodyPr/>
                    <a:lstStyle/>
                    <a:p>
                      <a:pPr algn="ctr">
                        <a:buNone/>
                      </a:pPr>
                      <a:r>
                        <a:rPr lang="en-US" sz="3200" dirty="0">
                          <a:solidFill>
                            <a:srgbClr val="FFFF00"/>
                          </a:solidFill>
                          <a:effectLst/>
                        </a:rPr>
                        <a:t>PHIẾU HỌC TẬP SỐ 1</a:t>
                      </a:r>
                      <a:endParaRPr lang="vi-VN" sz="3200" dirty="0">
                        <a:solidFill>
                          <a:srgbClr val="FFFF00"/>
                        </a:solidFill>
                        <a:effectLst/>
                      </a:endParaRPr>
                    </a:p>
                    <a:p>
                      <a:pPr algn="just">
                        <a:buNone/>
                      </a:pPr>
                      <a:r>
                        <a:rPr lang="en-US" sz="3200" dirty="0">
                          <a:effectLst/>
                        </a:rPr>
                        <a:t>1/ </a:t>
                      </a:r>
                      <a:r>
                        <a:rPr lang="en-US" sz="3200" dirty="0" err="1">
                          <a:effectLst/>
                        </a:rPr>
                        <a:t>Lấy</a:t>
                      </a:r>
                      <a:r>
                        <a:rPr lang="en-US" sz="3200" dirty="0">
                          <a:effectLst/>
                        </a:rPr>
                        <a:t> 1 </a:t>
                      </a:r>
                      <a:r>
                        <a:rPr lang="en-US" sz="3200" dirty="0" err="1">
                          <a:effectLst/>
                        </a:rPr>
                        <a:t>ví</a:t>
                      </a:r>
                      <a:r>
                        <a:rPr lang="en-US" sz="3200" dirty="0">
                          <a:effectLst/>
                        </a:rPr>
                        <a:t> </a:t>
                      </a:r>
                      <a:r>
                        <a:rPr lang="en-US" sz="3200" dirty="0" err="1">
                          <a:effectLst/>
                        </a:rPr>
                        <a:t>dụ</a:t>
                      </a:r>
                      <a:r>
                        <a:rPr lang="en-US" sz="3200" dirty="0">
                          <a:effectLst/>
                        </a:rPr>
                        <a:t> </a:t>
                      </a:r>
                      <a:r>
                        <a:rPr lang="en-US" sz="3200" dirty="0" err="1">
                          <a:effectLst/>
                        </a:rPr>
                        <a:t>phản</a:t>
                      </a:r>
                      <a:r>
                        <a:rPr lang="en-US" sz="3200" dirty="0">
                          <a:effectLst/>
                        </a:rPr>
                        <a:t> </a:t>
                      </a:r>
                      <a:r>
                        <a:rPr lang="en-US" sz="3200" dirty="0" err="1">
                          <a:effectLst/>
                        </a:rPr>
                        <a:t>ứng</a:t>
                      </a:r>
                      <a:r>
                        <a:rPr lang="en-US" sz="3200" dirty="0">
                          <a:effectLst/>
                        </a:rPr>
                        <a:t> </a:t>
                      </a:r>
                      <a:r>
                        <a:rPr lang="en-US" sz="3200" dirty="0" err="1">
                          <a:effectLst/>
                        </a:rPr>
                        <a:t>xảy</a:t>
                      </a:r>
                      <a:r>
                        <a:rPr lang="en-US" sz="3200" dirty="0">
                          <a:effectLst/>
                        </a:rPr>
                        <a:t> </a:t>
                      </a:r>
                      <a:r>
                        <a:rPr lang="en-US" sz="3200" dirty="0" err="1">
                          <a:effectLst/>
                        </a:rPr>
                        <a:t>ra</a:t>
                      </a:r>
                      <a:r>
                        <a:rPr lang="en-US" sz="3200" dirty="0">
                          <a:effectLst/>
                        </a:rPr>
                        <a:t> </a:t>
                      </a:r>
                      <a:r>
                        <a:rPr lang="en-US" sz="3200" dirty="0" err="1">
                          <a:effectLst/>
                        </a:rPr>
                        <a:t>với</a:t>
                      </a:r>
                      <a:r>
                        <a:rPr lang="en-US" sz="3200" dirty="0">
                          <a:effectLst/>
                        </a:rPr>
                        <a:t> </a:t>
                      </a:r>
                      <a:r>
                        <a:rPr lang="en-US" sz="3200" dirty="0" err="1">
                          <a:effectLst/>
                        </a:rPr>
                        <a:t>tốc</a:t>
                      </a:r>
                      <a:r>
                        <a:rPr lang="en-US" sz="3200" dirty="0">
                          <a:effectLst/>
                        </a:rPr>
                        <a:t> </a:t>
                      </a:r>
                      <a:r>
                        <a:rPr lang="en-US" sz="3200" dirty="0" err="1">
                          <a:effectLst/>
                        </a:rPr>
                        <a:t>độ</a:t>
                      </a:r>
                      <a:r>
                        <a:rPr lang="en-US" sz="3200" dirty="0">
                          <a:effectLst/>
                        </a:rPr>
                        <a:t> </a:t>
                      </a:r>
                      <a:r>
                        <a:rPr lang="en-US" sz="3200" dirty="0" err="1">
                          <a:effectLst/>
                        </a:rPr>
                        <a:t>nhanh</a:t>
                      </a:r>
                      <a:r>
                        <a:rPr lang="en-US" sz="3200" dirty="0">
                          <a:effectLst/>
                        </a:rPr>
                        <a:t> </a:t>
                      </a:r>
                      <a:r>
                        <a:rPr lang="en-US" sz="3200" dirty="0" err="1">
                          <a:effectLst/>
                        </a:rPr>
                        <a:t>và</a:t>
                      </a:r>
                      <a:r>
                        <a:rPr lang="en-US" sz="3200" dirty="0">
                          <a:effectLst/>
                        </a:rPr>
                        <a:t> 1 </a:t>
                      </a:r>
                      <a:r>
                        <a:rPr lang="en-US" sz="3200" dirty="0" err="1">
                          <a:effectLst/>
                        </a:rPr>
                        <a:t>ví</a:t>
                      </a:r>
                      <a:r>
                        <a:rPr lang="en-US" sz="3200" dirty="0">
                          <a:effectLst/>
                        </a:rPr>
                        <a:t> </a:t>
                      </a:r>
                      <a:r>
                        <a:rPr lang="en-US" sz="3200" dirty="0" err="1">
                          <a:effectLst/>
                        </a:rPr>
                        <a:t>dụ</a:t>
                      </a:r>
                      <a:r>
                        <a:rPr lang="en-US" sz="3200" dirty="0">
                          <a:effectLst/>
                        </a:rPr>
                        <a:t> </a:t>
                      </a:r>
                      <a:r>
                        <a:rPr lang="en-US" sz="3200" dirty="0" err="1">
                          <a:effectLst/>
                        </a:rPr>
                        <a:t>phản</a:t>
                      </a:r>
                      <a:r>
                        <a:rPr lang="en-US" sz="3200" dirty="0">
                          <a:effectLst/>
                        </a:rPr>
                        <a:t> </a:t>
                      </a:r>
                      <a:r>
                        <a:rPr lang="en-US" sz="3200" dirty="0" err="1">
                          <a:effectLst/>
                        </a:rPr>
                        <a:t>ứng</a:t>
                      </a:r>
                      <a:r>
                        <a:rPr lang="en-US" sz="3200" dirty="0">
                          <a:effectLst/>
                        </a:rPr>
                        <a:t> </a:t>
                      </a:r>
                      <a:r>
                        <a:rPr lang="en-US" sz="3200" dirty="0" err="1">
                          <a:effectLst/>
                        </a:rPr>
                        <a:t>xảy</a:t>
                      </a:r>
                      <a:r>
                        <a:rPr lang="en-US" sz="3200" dirty="0">
                          <a:effectLst/>
                        </a:rPr>
                        <a:t> </a:t>
                      </a:r>
                      <a:r>
                        <a:rPr lang="en-US" sz="3200" dirty="0" err="1">
                          <a:effectLst/>
                        </a:rPr>
                        <a:t>ra</a:t>
                      </a:r>
                      <a:r>
                        <a:rPr lang="en-US" sz="3200" dirty="0">
                          <a:effectLst/>
                        </a:rPr>
                        <a:t> </a:t>
                      </a:r>
                      <a:r>
                        <a:rPr lang="en-US" sz="3200" dirty="0" err="1">
                          <a:effectLst/>
                        </a:rPr>
                        <a:t>với</a:t>
                      </a:r>
                      <a:r>
                        <a:rPr lang="en-US" sz="3200" dirty="0">
                          <a:effectLst/>
                        </a:rPr>
                        <a:t> </a:t>
                      </a:r>
                      <a:r>
                        <a:rPr lang="en-US" sz="3200" dirty="0" err="1">
                          <a:effectLst/>
                        </a:rPr>
                        <a:t>tốc</a:t>
                      </a:r>
                      <a:r>
                        <a:rPr lang="en-US" sz="3200" dirty="0">
                          <a:effectLst/>
                        </a:rPr>
                        <a:t> </a:t>
                      </a:r>
                      <a:r>
                        <a:rPr lang="en-US" sz="3200" dirty="0" err="1">
                          <a:effectLst/>
                        </a:rPr>
                        <a:t>độ</a:t>
                      </a:r>
                      <a:r>
                        <a:rPr lang="en-US" sz="3200" dirty="0">
                          <a:effectLst/>
                        </a:rPr>
                        <a:t> </a:t>
                      </a:r>
                      <a:r>
                        <a:rPr lang="en-US" sz="3200" dirty="0" err="1">
                          <a:effectLst/>
                        </a:rPr>
                        <a:t>chậm</a:t>
                      </a:r>
                      <a:r>
                        <a:rPr lang="en-US" sz="3200" dirty="0">
                          <a:effectLst/>
                        </a:rPr>
                        <a:t> (</a:t>
                      </a:r>
                      <a:r>
                        <a:rPr lang="en-US" sz="3200" dirty="0" err="1">
                          <a:effectLst/>
                        </a:rPr>
                        <a:t>khác</a:t>
                      </a:r>
                      <a:r>
                        <a:rPr lang="en-US" sz="3200" dirty="0">
                          <a:effectLst/>
                        </a:rPr>
                        <a:t> </a:t>
                      </a:r>
                      <a:r>
                        <a:rPr lang="en-US" sz="3200" dirty="0" err="1">
                          <a:effectLst/>
                        </a:rPr>
                        <a:t>ví</a:t>
                      </a:r>
                      <a:r>
                        <a:rPr lang="en-US" sz="3200" dirty="0">
                          <a:effectLst/>
                        </a:rPr>
                        <a:t> </a:t>
                      </a:r>
                      <a:r>
                        <a:rPr lang="en-US" sz="3200" dirty="0" err="1">
                          <a:effectLst/>
                        </a:rPr>
                        <a:t>dụ</a:t>
                      </a:r>
                      <a:r>
                        <a:rPr lang="en-US" sz="3200" dirty="0">
                          <a:effectLst/>
                        </a:rPr>
                        <a:t> ở </a:t>
                      </a:r>
                      <a:r>
                        <a:rPr lang="en-US" sz="3200" dirty="0" err="1">
                          <a:effectLst/>
                        </a:rPr>
                        <a:t>mở</a:t>
                      </a:r>
                      <a:r>
                        <a:rPr lang="en-US" sz="3200" dirty="0">
                          <a:effectLst/>
                        </a:rPr>
                        <a:t> </a:t>
                      </a:r>
                      <a:r>
                        <a:rPr lang="en-US" sz="3200" dirty="0" err="1">
                          <a:effectLst/>
                        </a:rPr>
                        <a:t>đầu</a:t>
                      </a:r>
                      <a:r>
                        <a:rPr lang="en-US" sz="3200" dirty="0">
                          <a:effectLst/>
                        </a:rPr>
                        <a:t>).</a:t>
                      </a:r>
                      <a:endParaRPr lang="vi-VN" sz="3200" dirty="0">
                        <a:effectLst/>
                      </a:endParaRPr>
                    </a:p>
                    <a:p>
                      <a:pPr algn="just">
                        <a:buNone/>
                      </a:pPr>
                      <a:r>
                        <a:rPr lang="en-US" sz="3200" dirty="0">
                          <a:effectLst/>
                        </a:rPr>
                        <a:t>2/ Khi </a:t>
                      </a:r>
                      <a:r>
                        <a:rPr lang="en-US" sz="3200" dirty="0" err="1">
                          <a:effectLst/>
                        </a:rPr>
                        <a:t>phản</a:t>
                      </a:r>
                      <a:r>
                        <a:rPr lang="en-US" sz="3200" dirty="0">
                          <a:effectLst/>
                        </a:rPr>
                        <a:t> </a:t>
                      </a:r>
                      <a:r>
                        <a:rPr lang="en-US" sz="3200" dirty="0" err="1">
                          <a:effectLst/>
                        </a:rPr>
                        <a:t>ứng</a:t>
                      </a:r>
                      <a:r>
                        <a:rPr lang="en-US" sz="3200" dirty="0">
                          <a:effectLst/>
                        </a:rPr>
                        <a:t> </a:t>
                      </a:r>
                      <a:r>
                        <a:rPr lang="en-US" sz="3200" dirty="0" err="1">
                          <a:effectLst/>
                        </a:rPr>
                        <a:t>hóa</a:t>
                      </a:r>
                      <a:r>
                        <a:rPr lang="en-US" sz="3200" dirty="0">
                          <a:effectLst/>
                        </a:rPr>
                        <a:t> </a:t>
                      </a:r>
                      <a:r>
                        <a:rPr lang="en-US" sz="3200" dirty="0" err="1">
                          <a:effectLst/>
                        </a:rPr>
                        <a:t>học</a:t>
                      </a:r>
                      <a:r>
                        <a:rPr lang="en-US" sz="3200" dirty="0">
                          <a:effectLst/>
                        </a:rPr>
                        <a:t> </a:t>
                      </a:r>
                      <a:r>
                        <a:rPr lang="en-US" sz="3200" dirty="0" err="1">
                          <a:effectLst/>
                        </a:rPr>
                        <a:t>xảy</a:t>
                      </a:r>
                      <a:r>
                        <a:rPr lang="en-US" sz="3200" dirty="0">
                          <a:effectLst/>
                        </a:rPr>
                        <a:t> </a:t>
                      </a:r>
                      <a:r>
                        <a:rPr lang="en-US" sz="3200" dirty="0" err="1">
                          <a:effectLst/>
                        </a:rPr>
                        <a:t>ra</a:t>
                      </a:r>
                      <a:r>
                        <a:rPr lang="en-US" sz="3200" dirty="0">
                          <a:effectLst/>
                        </a:rPr>
                        <a:t> </a:t>
                      </a:r>
                      <a:r>
                        <a:rPr lang="en-US" sz="3200" dirty="0" err="1">
                          <a:effectLst/>
                        </a:rPr>
                        <a:t>thì</a:t>
                      </a:r>
                      <a:r>
                        <a:rPr lang="en-US" sz="3200" dirty="0">
                          <a:effectLst/>
                        </a:rPr>
                        <a:t> </a:t>
                      </a:r>
                      <a:r>
                        <a:rPr lang="en-US" sz="3200" dirty="0" err="1">
                          <a:effectLst/>
                        </a:rPr>
                        <a:t>đại</a:t>
                      </a:r>
                      <a:r>
                        <a:rPr lang="en-US" sz="3200" dirty="0">
                          <a:effectLst/>
                        </a:rPr>
                        <a:t> </a:t>
                      </a:r>
                      <a:r>
                        <a:rPr lang="en-US" sz="3200" dirty="0" err="1">
                          <a:effectLst/>
                        </a:rPr>
                        <a:t>lượng</a:t>
                      </a:r>
                      <a:r>
                        <a:rPr lang="en-US" sz="3200" dirty="0">
                          <a:effectLst/>
                        </a:rPr>
                        <a:t> </a:t>
                      </a:r>
                      <a:r>
                        <a:rPr lang="en-US" sz="3200" dirty="0" err="1">
                          <a:effectLst/>
                        </a:rPr>
                        <a:t>nào</a:t>
                      </a:r>
                      <a:r>
                        <a:rPr lang="en-US" sz="3200" dirty="0">
                          <a:effectLst/>
                        </a:rPr>
                        <a:t> </a:t>
                      </a:r>
                      <a:r>
                        <a:rPr lang="en-US" sz="3200" dirty="0" err="1">
                          <a:effectLst/>
                        </a:rPr>
                        <a:t>thay</a:t>
                      </a:r>
                      <a:r>
                        <a:rPr lang="en-US" sz="3200" dirty="0">
                          <a:effectLst/>
                        </a:rPr>
                        <a:t> </a:t>
                      </a:r>
                      <a:r>
                        <a:rPr lang="en-US" sz="3200" dirty="0" err="1">
                          <a:effectLst/>
                        </a:rPr>
                        <a:t>đổi</a:t>
                      </a:r>
                      <a:r>
                        <a:rPr lang="en-US" sz="3200" dirty="0">
                          <a:effectLst/>
                        </a:rPr>
                        <a:t>? Cho </a:t>
                      </a:r>
                      <a:r>
                        <a:rPr lang="en-US" sz="3200" dirty="0" err="1">
                          <a:effectLst/>
                        </a:rPr>
                        <a:t>biết</a:t>
                      </a:r>
                      <a:r>
                        <a:rPr lang="en-US" sz="3200" dirty="0">
                          <a:effectLst/>
                        </a:rPr>
                        <a:t> </a:t>
                      </a:r>
                      <a:r>
                        <a:rPr lang="en-US" sz="3200" dirty="0" err="1">
                          <a:effectLst/>
                        </a:rPr>
                        <a:t>biến</a:t>
                      </a:r>
                      <a:r>
                        <a:rPr lang="en-US" sz="3200" dirty="0">
                          <a:effectLst/>
                        </a:rPr>
                        <a:t> </a:t>
                      </a:r>
                      <a:r>
                        <a:rPr lang="en-US" sz="3200" dirty="0" err="1">
                          <a:effectLst/>
                        </a:rPr>
                        <a:t>đổi</a:t>
                      </a:r>
                      <a:r>
                        <a:rPr lang="en-US" sz="3200" dirty="0">
                          <a:effectLst/>
                        </a:rPr>
                        <a:t> </a:t>
                      </a:r>
                      <a:r>
                        <a:rPr lang="en-US" sz="3200" dirty="0" err="1">
                          <a:effectLst/>
                        </a:rPr>
                        <a:t>đại</a:t>
                      </a:r>
                      <a:r>
                        <a:rPr lang="en-US" sz="3200" dirty="0">
                          <a:effectLst/>
                        </a:rPr>
                        <a:t> </a:t>
                      </a:r>
                      <a:r>
                        <a:rPr lang="en-US" sz="3200" dirty="0" err="1">
                          <a:effectLst/>
                        </a:rPr>
                        <a:t>lượng</a:t>
                      </a:r>
                      <a:r>
                        <a:rPr lang="en-US" sz="3200" dirty="0">
                          <a:effectLst/>
                        </a:rPr>
                        <a:t> </a:t>
                      </a:r>
                      <a:r>
                        <a:rPr lang="en-US" sz="3200" dirty="0" err="1">
                          <a:effectLst/>
                        </a:rPr>
                        <a:t>đó</a:t>
                      </a:r>
                      <a:r>
                        <a:rPr lang="en-US" sz="3200" dirty="0">
                          <a:effectLst/>
                        </a:rPr>
                        <a:t> </a:t>
                      </a:r>
                      <a:r>
                        <a:rPr lang="en-US" sz="3200" dirty="0" err="1">
                          <a:effectLst/>
                        </a:rPr>
                        <a:t>của</a:t>
                      </a:r>
                      <a:r>
                        <a:rPr lang="en-US" sz="3200" dirty="0">
                          <a:effectLst/>
                        </a:rPr>
                        <a:t> </a:t>
                      </a:r>
                      <a:r>
                        <a:rPr lang="en-US" sz="3200" dirty="0" err="1">
                          <a:effectLst/>
                        </a:rPr>
                        <a:t>chất</a:t>
                      </a:r>
                      <a:r>
                        <a:rPr lang="en-US" sz="3200" dirty="0">
                          <a:effectLst/>
                        </a:rPr>
                        <a:t> </a:t>
                      </a:r>
                      <a:r>
                        <a:rPr lang="en-US" sz="3200" dirty="0" err="1">
                          <a:effectLst/>
                        </a:rPr>
                        <a:t>phản</a:t>
                      </a:r>
                      <a:r>
                        <a:rPr lang="en-US" sz="3200" dirty="0">
                          <a:effectLst/>
                        </a:rPr>
                        <a:t> </a:t>
                      </a:r>
                      <a:r>
                        <a:rPr lang="en-US" sz="3200" dirty="0" err="1">
                          <a:effectLst/>
                        </a:rPr>
                        <a:t>ứng</a:t>
                      </a:r>
                      <a:r>
                        <a:rPr lang="en-US" sz="3200" dirty="0">
                          <a:effectLst/>
                        </a:rPr>
                        <a:t> </a:t>
                      </a:r>
                      <a:r>
                        <a:rPr lang="en-US" sz="3200" dirty="0" err="1">
                          <a:effectLst/>
                        </a:rPr>
                        <a:t>và</a:t>
                      </a:r>
                      <a:r>
                        <a:rPr lang="en-US" sz="3200" dirty="0">
                          <a:effectLst/>
                        </a:rPr>
                        <a:t> </a:t>
                      </a:r>
                      <a:r>
                        <a:rPr lang="en-US" sz="3200" dirty="0" err="1">
                          <a:effectLst/>
                        </a:rPr>
                        <a:t>sản</a:t>
                      </a:r>
                      <a:r>
                        <a:rPr lang="en-US" sz="3200" dirty="0">
                          <a:effectLst/>
                        </a:rPr>
                        <a:t> </a:t>
                      </a:r>
                      <a:r>
                        <a:rPr lang="en-US" sz="3200" dirty="0" err="1">
                          <a:effectLst/>
                        </a:rPr>
                        <a:t>phẩm</a:t>
                      </a:r>
                      <a:r>
                        <a:rPr lang="en-US" sz="3200" dirty="0">
                          <a:effectLst/>
                        </a:rPr>
                        <a:t> </a:t>
                      </a:r>
                      <a:r>
                        <a:rPr lang="en-US" sz="3200" dirty="0" err="1">
                          <a:effectLst/>
                        </a:rPr>
                        <a:t>trong</a:t>
                      </a:r>
                      <a:r>
                        <a:rPr lang="en-US" sz="3200" dirty="0">
                          <a:effectLst/>
                        </a:rPr>
                        <a:t> </a:t>
                      </a:r>
                      <a:r>
                        <a:rPr lang="en-US" sz="3200" dirty="0" err="1">
                          <a:effectLst/>
                        </a:rPr>
                        <a:t>quá</a:t>
                      </a:r>
                      <a:r>
                        <a:rPr lang="en-US" sz="3200" dirty="0">
                          <a:effectLst/>
                        </a:rPr>
                        <a:t> </a:t>
                      </a:r>
                      <a:r>
                        <a:rPr lang="en-US" sz="3200" dirty="0" err="1">
                          <a:effectLst/>
                        </a:rPr>
                        <a:t>trình</a:t>
                      </a:r>
                      <a:r>
                        <a:rPr lang="en-US" sz="3200" dirty="0">
                          <a:effectLst/>
                        </a:rPr>
                        <a:t> </a:t>
                      </a:r>
                      <a:r>
                        <a:rPr lang="en-US" sz="3200" dirty="0" err="1">
                          <a:effectLst/>
                        </a:rPr>
                        <a:t>phản</a:t>
                      </a:r>
                      <a:r>
                        <a:rPr lang="en-US" sz="3200" dirty="0">
                          <a:effectLst/>
                        </a:rPr>
                        <a:t> </a:t>
                      </a:r>
                      <a:r>
                        <a:rPr lang="en-US" sz="3200" dirty="0" err="1">
                          <a:effectLst/>
                        </a:rPr>
                        <a:t>ứng</a:t>
                      </a:r>
                      <a:r>
                        <a:rPr lang="en-US" sz="3200" dirty="0">
                          <a:effectLst/>
                        </a:rPr>
                        <a:t> </a:t>
                      </a:r>
                      <a:r>
                        <a:rPr lang="en-US" sz="3200" dirty="0" err="1">
                          <a:effectLst/>
                        </a:rPr>
                        <a:t>diễn</a:t>
                      </a:r>
                      <a:r>
                        <a:rPr lang="en-US" sz="3200" dirty="0">
                          <a:effectLst/>
                        </a:rPr>
                        <a:t> </a:t>
                      </a:r>
                      <a:r>
                        <a:rPr lang="en-US" sz="3200" dirty="0" err="1">
                          <a:effectLst/>
                        </a:rPr>
                        <a:t>ra.</a:t>
                      </a:r>
                      <a:endParaRPr lang="vi-VN" sz="3200" dirty="0">
                        <a:effectLst/>
                      </a:endParaRPr>
                    </a:p>
                    <a:p>
                      <a:pPr algn="l">
                        <a:buNone/>
                      </a:pPr>
                      <a:r>
                        <a:rPr lang="en-US" sz="3200" dirty="0">
                          <a:effectLst/>
                        </a:rPr>
                        <a:t>3/ </a:t>
                      </a:r>
                      <a:r>
                        <a:rPr lang="en-US" sz="3200" dirty="0" err="1">
                          <a:effectLst/>
                        </a:rPr>
                        <a:t>Khái</a:t>
                      </a:r>
                      <a:r>
                        <a:rPr lang="en-US" sz="3200" dirty="0">
                          <a:effectLst/>
                        </a:rPr>
                        <a:t> </a:t>
                      </a:r>
                      <a:r>
                        <a:rPr lang="en-US" sz="3200" dirty="0" err="1">
                          <a:effectLst/>
                        </a:rPr>
                        <a:t>niệm</a:t>
                      </a:r>
                      <a:r>
                        <a:rPr lang="en-US" sz="3200" dirty="0">
                          <a:effectLst/>
                        </a:rPr>
                        <a:t> </a:t>
                      </a:r>
                      <a:r>
                        <a:rPr lang="en-US" sz="3200" dirty="0" err="1">
                          <a:effectLst/>
                        </a:rPr>
                        <a:t>tốc</a:t>
                      </a:r>
                      <a:r>
                        <a:rPr lang="en-US" sz="3200" dirty="0">
                          <a:effectLst/>
                        </a:rPr>
                        <a:t> </a:t>
                      </a:r>
                      <a:r>
                        <a:rPr lang="en-US" sz="3200" dirty="0" err="1">
                          <a:effectLst/>
                        </a:rPr>
                        <a:t>độ</a:t>
                      </a:r>
                      <a:r>
                        <a:rPr lang="en-US" sz="3200" dirty="0">
                          <a:effectLst/>
                        </a:rPr>
                        <a:t> </a:t>
                      </a:r>
                      <a:r>
                        <a:rPr lang="en-US" sz="3200" dirty="0" err="1">
                          <a:effectLst/>
                        </a:rPr>
                        <a:t>phản</a:t>
                      </a:r>
                      <a:r>
                        <a:rPr lang="en-US" sz="3200" dirty="0">
                          <a:effectLst/>
                        </a:rPr>
                        <a:t> </a:t>
                      </a:r>
                      <a:r>
                        <a:rPr lang="en-US" sz="3200" dirty="0" err="1">
                          <a:effectLst/>
                        </a:rPr>
                        <a:t>ứng</a:t>
                      </a:r>
                      <a:r>
                        <a:rPr lang="en-US" sz="3200" dirty="0">
                          <a:effectLst/>
                        </a:rPr>
                        <a:t>? </a:t>
                      </a:r>
                      <a:r>
                        <a:rPr lang="en-US" sz="3200" dirty="0" err="1">
                          <a:effectLst/>
                        </a:rPr>
                        <a:t>Kí</a:t>
                      </a:r>
                      <a:r>
                        <a:rPr lang="en-US" sz="3200" dirty="0">
                          <a:effectLst/>
                        </a:rPr>
                        <a:t> </a:t>
                      </a:r>
                      <a:r>
                        <a:rPr lang="en-US" sz="3200" dirty="0" err="1">
                          <a:effectLst/>
                        </a:rPr>
                        <a:t>hiệu</a:t>
                      </a:r>
                      <a:r>
                        <a:rPr lang="en-US" sz="3200" dirty="0">
                          <a:effectLst/>
                        </a:rPr>
                        <a:t> </a:t>
                      </a:r>
                      <a:r>
                        <a:rPr lang="en-US" sz="3200" dirty="0" err="1">
                          <a:effectLst/>
                        </a:rPr>
                        <a:t>tốc</a:t>
                      </a:r>
                      <a:r>
                        <a:rPr lang="en-US" sz="3200" dirty="0">
                          <a:effectLst/>
                        </a:rPr>
                        <a:t> </a:t>
                      </a:r>
                      <a:r>
                        <a:rPr lang="en-US" sz="3200" dirty="0" err="1">
                          <a:effectLst/>
                        </a:rPr>
                        <a:t>độ</a:t>
                      </a:r>
                      <a:r>
                        <a:rPr lang="en-US" sz="3200" dirty="0">
                          <a:effectLst/>
                        </a:rPr>
                        <a:t> </a:t>
                      </a:r>
                      <a:r>
                        <a:rPr lang="en-US" sz="3200" dirty="0" err="1">
                          <a:effectLst/>
                        </a:rPr>
                        <a:t>phản</a:t>
                      </a:r>
                      <a:r>
                        <a:rPr lang="en-US" sz="3200" dirty="0">
                          <a:effectLst/>
                        </a:rPr>
                        <a:t> </a:t>
                      </a:r>
                      <a:r>
                        <a:rPr lang="en-US" sz="3200" dirty="0" err="1">
                          <a:effectLst/>
                        </a:rPr>
                        <a:t>ứng</a:t>
                      </a:r>
                      <a:r>
                        <a:rPr lang="en-US" sz="3200" dirty="0">
                          <a:effectLst/>
                        </a:rPr>
                        <a:t>? </a:t>
                      </a:r>
                      <a:r>
                        <a:rPr lang="en-US" sz="3200" dirty="0" err="1">
                          <a:effectLst/>
                        </a:rPr>
                        <a:t>Đơn</a:t>
                      </a:r>
                      <a:r>
                        <a:rPr lang="en-US" sz="3200" dirty="0">
                          <a:effectLst/>
                        </a:rPr>
                        <a:t> </a:t>
                      </a:r>
                      <a:r>
                        <a:rPr lang="en-US" sz="3200" dirty="0" err="1">
                          <a:effectLst/>
                        </a:rPr>
                        <a:t>vị</a:t>
                      </a:r>
                      <a:r>
                        <a:rPr lang="en-US" sz="3200" dirty="0">
                          <a:effectLst/>
                        </a:rPr>
                        <a:t>?</a:t>
                      </a:r>
                      <a:endParaRPr lang="vi-VN" sz="3200" dirty="0">
                        <a:effectLst/>
                      </a:endParaRPr>
                    </a:p>
                    <a:p>
                      <a:pPr algn="l">
                        <a:buNone/>
                      </a:pPr>
                      <a:r>
                        <a:rPr lang="en-US" sz="3200" dirty="0">
                          <a:effectLst/>
                        </a:rPr>
                        <a:t> </a:t>
                      </a:r>
                      <a:endParaRPr lang="vi-VN"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570349653"/>
                  </a:ext>
                </a:extLst>
              </a:tr>
            </a:tbl>
          </a:graphicData>
        </a:graphic>
      </p:graphicFrame>
    </p:spTree>
    <p:extLst>
      <p:ext uri="{BB962C8B-B14F-4D97-AF65-F5344CB8AC3E}">
        <p14:creationId xmlns:p14="http://schemas.microsoft.com/office/powerpoint/2010/main" val="207732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8E3E5B-BFFD-A1CC-2FB3-9106248C1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25" y="275187"/>
            <a:ext cx="4622712" cy="3081616"/>
          </a:xfrm>
          <a:prstGeom prst="rect">
            <a:avLst/>
          </a:prstGeom>
        </p:spPr>
      </p:pic>
      <p:pic>
        <p:nvPicPr>
          <p:cNvPr id="13" name="Picture 12">
            <a:extLst>
              <a:ext uri="{FF2B5EF4-FFF2-40B4-BE49-F238E27FC236}">
                <a16:creationId xmlns:a16="http://schemas.microsoft.com/office/drawing/2014/main" id="{E67ABE81-3DCC-C0EF-449F-17D24EFA4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037" y="254016"/>
            <a:ext cx="4661465" cy="3102787"/>
          </a:xfrm>
          <a:prstGeom prst="rect">
            <a:avLst/>
          </a:prstGeom>
        </p:spPr>
      </p:pic>
      <p:pic>
        <p:nvPicPr>
          <p:cNvPr id="15" name="Picture 14">
            <a:extLst>
              <a:ext uri="{FF2B5EF4-FFF2-40B4-BE49-F238E27FC236}">
                <a16:creationId xmlns:a16="http://schemas.microsoft.com/office/drawing/2014/main" id="{E5DBBD4B-8A7D-DCCD-8541-1EC9D5985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25" y="3534501"/>
            <a:ext cx="4622424" cy="3102787"/>
          </a:xfrm>
          <a:prstGeom prst="rect">
            <a:avLst/>
          </a:prstGeom>
        </p:spPr>
      </p:pic>
      <p:pic>
        <p:nvPicPr>
          <p:cNvPr id="20" name="Picture 19">
            <a:extLst>
              <a:ext uri="{FF2B5EF4-FFF2-40B4-BE49-F238E27FC236}">
                <a16:creationId xmlns:a16="http://schemas.microsoft.com/office/drawing/2014/main" id="{1664A008-2ACB-063A-7D8C-8E2CA03A169F}"/>
              </a:ext>
            </a:extLst>
          </p:cNvPr>
          <p:cNvPicPr>
            <a:picLocks noChangeAspect="1"/>
          </p:cNvPicPr>
          <p:nvPr/>
        </p:nvPicPr>
        <p:blipFill rotWithShape="1">
          <a:blip r:embed="rId5">
            <a:extLst>
              <a:ext uri="{28A0092B-C50C-407E-A947-70E740481C1C}">
                <a14:useLocalDpi xmlns:a14="http://schemas.microsoft.com/office/drawing/2010/main" val="0"/>
              </a:ext>
            </a:extLst>
          </a:blip>
          <a:srcRect r="4956" b="21497"/>
          <a:stretch/>
        </p:blipFill>
        <p:spPr>
          <a:xfrm>
            <a:off x="6686039" y="3534501"/>
            <a:ext cx="4661464" cy="3102787"/>
          </a:xfrm>
          <a:prstGeom prst="rect">
            <a:avLst/>
          </a:prstGeom>
        </p:spPr>
      </p:pic>
    </p:spTree>
    <p:extLst>
      <p:ext uri="{BB962C8B-B14F-4D97-AF65-F5344CB8AC3E}">
        <p14:creationId xmlns:p14="http://schemas.microsoft.com/office/powerpoint/2010/main" val="2074180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a:extLst>
              <a:ext uri="{FF2B5EF4-FFF2-40B4-BE49-F238E27FC236}">
                <a16:creationId xmlns:a16="http://schemas.microsoft.com/office/drawing/2014/main" id="{5BD344B6-AB1E-B70B-26A0-240E429136AB}"/>
              </a:ext>
            </a:extLst>
          </p:cNvPr>
          <p:cNvSpPr/>
          <p:nvPr/>
        </p:nvSpPr>
        <p:spPr>
          <a:xfrm>
            <a:off x="-129295" y="76517"/>
            <a:ext cx="12192000" cy="836852"/>
          </a:xfrm>
          <a:prstGeom prst="trapezoid">
            <a:avLst>
              <a:gd name="adj" fmla="val 95213"/>
            </a:avLst>
          </a:prstGeom>
          <a:solidFill>
            <a:srgbClr val="00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mfortaa" pitchFamily="2" charset="0"/>
              </a:rPr>
              <a:t>I. Tốc độ phản ứng</a:t>
            </a:r>
          </a:p>
        </p:txBody>
      </p:sp>
      <p:sp>
        <p:nvSpPr>
          <p:cNvPr id="3" name="Flowchart: Terminator 2">
            <a:extLst>
              <a:ext uri="{FF2B5EF4-FFF2-40B4-BE49-F238E27FC236}">
                <a16:creationId xmlns:a16="http://schemas.microsoft.com/office/drawing/2014/main" id="{3D1CE66A-5A37-5DBA-B01D-726B4F8F0F1A}"/>
              </a:ext>
            </a:extLst>
          </p:cNvPr>
          <p:cNvSpPr/>
          <p:nvPr/>
        </p:nvSpPr>
        <p:spPr>
          <a:xfrm>
            <a:off x="0" y="946282"/>
            <a:ext cx="3950675" cy="691661"/>
          </a:xfrm>
          <a:prstGeom prst="flowChartTerminator">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omfortaa" pitchFamily="2" charset="0"/>
              </a:rPr>
              <a:t>1. </a:t>
            </a:r>
            <a:r>
              <a:rPr lang="en-US" sz="2400" b="1" dirty="0" err="1">
                <a:solidFill>
                  <a:schemeClr val="tx1"/>
                </a:solidFill>
                <a:latin typeface="Comfortaa" pitchFamily="2" charset="0"/>
              </a:rPr>
              <a:t>Khái</a:t>
            </a:r>
            <a:r>
              <a:rPr lang="en-US" sz="2400" b="1" dirty="0">
                <a:solidFill>
                  <a:schemeClr val="tx1"/>
                </a:solidFill>
                <a:latin typeface="Comfortaa" pitchFamily="2" charset="0"/>
              </a:rPr>
              <a:t> </a:t>
            </a:r>
            <a:r>
              <a:rPr lang="en-US" sz="2400" b="1" dirty="0" err="1">
                <a:solidFill>
                  <a:schemeClr val="tx1"/>
                </a:solidFill>
                <a:latin typeface="Comfortaa" pitchFamily="2" charset="0"/>
              </a:rPr>
              <a:t>niệm</a:t>
            </a:r>
            <a:endParaRPr lang="en-US" sz="2400" b="1" dirty="0">
              <a:solidFill>
                <a:schemeClr val="tx1"/>
              </a:solidFill>
              <a:latin typeface="Comfortaa" pitchFamily="2" charset="0"/>
            </a:endParaRPr>
          </a:p>
        </p:txBody>
      </p:sp>
      <p:sp>
        <p:nvSpPr>
          <p:cNvPr id="9" name="Rectangle: Folded Corner 8">
            <a:extLst>
              <a:ext uri="{FF2B5EF4-FFF2-40B4-BE49-F238E27FC236}">
                <a16:creationId xmlns:a16="http://schemas.microsoft.com/office/drawing/2014/main" id="{241A9610-45DC-641D-F594-C9B76B163EB5}"/>
              </a:ext>
            </a:extLst>
          </p:cNvPr>
          <p:cNvSpPr/>
          <p:nvPr/>
        </p:nvSpPr>
        <p:spPr>
          <a:xfrm>
            <a:off x="656812" y="2345829"/>
            <a:ext cx="4630615" cy="4093699"/>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TextBox 9">
            <a:extLst>
              <a:ext uri="{FF2B5EF4-FFF2-40B4-BE49-F238E27FC236}">
                <a16:creationId xmlns:a16="http://schemas.microsoft.com/office/drawing/2014/main" id="{F8F30345-0543-F821-D13D-179F39E8211B}"/>
              </a:ext>
            </a:extLst>
          </p:cNvPr>
          <p:cNvSpPr txBox="1"/>
          <p:nvPr/>
        </p:nvSpPr>
        <p:spPr>
          <a:xfrm>
            <a:off x="862471" y="2438008"/>
            <a:ext cx="4199964" cy="3909340"/>
          </a:xfrm>
          <a:prstGeom prst="rect">
            <a:avLst/>
          </a:prstGeom>
          <a:noFill/>
        </p:spPr>
        <p:txBody>
          <a:bodyPr wrap="square">
            <a:spAutoFit/>
          </a:bodyPr>
          <a:lstStyle/>
          <a:p>
            <a:pPr algn="just">
              <a:lnSpc>
                <a:spcPct val="150000"/>
              </a:lnSpc>
            </a:pPr>
            <a:r>
              <a:rPr lang="en-US" altLang="zh-CN"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a:t>
            </a:r>
            <a:r>
              <a:rPr lang="en-US" altLang="zh-CN" sz="2400" b="1"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Tốc</a:t>
            </a:r>
            <a:r>
              <a:rPr lang="en-US" altLang="zh-CN"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độ</a:t>
            </a:r>
            <a:r>
              <a:rPr lang="en-US" altLang="zh-CN"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phản</a:t>
            </a:r>
            <a:r>
              <a:rPr lang="en-US" altLang="zh-CN"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ứng</a:t>
            </a:r>
            <a:r>
              <a:rPr lang="en-US" altLang="zh-CN"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(v)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của</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một</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phản</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ứng</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hóa</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học</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là</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đại</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lượng</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đặc</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trưng</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cho</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sự</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thay</a:t>
            </a:r>
            <a:r>
              <a:rPr lang="en-US" altLang="zh-CN" sz="2400" b="1" dirty="0">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đổi</a:t>
            </a:r>
            <a:r>
              <a:rPr lang="en-US" altLang="zh-CN" sz="2400" b="1" dirty="0">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nồng</a:t>
            </a:r>
            <a:r>
              <a:rPr lang="en-US" altLang="zh-CN" sz="2400" b="1" dirty="0">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độ</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của</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chất</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phản</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ứng</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hoặc</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sản</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phẩm</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trong</a:t>
            </a:r>
            <a:r>
              <a:rPr lang="en-US" altLang="zh-CN"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một</a:t>
            </a:r>
            <a:r>
              <a:rPr lang="en-US" altLang="zh-CN" sz="2400" b="1" dirty="0">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đơn</a:t>
            </a:r>
            <a:r>
              <a:rPr lang="en-US" altLang="zh-CN" sz="2400" b="1" dirty="0">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vị</a:t>
            </a:r>
            <a:r>
              <a:rPr lang="en-US" altLang="zh-CN" sz="2400" b="1" dirty="0">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thời</a:t>
            </a:r>
            <a:r>
              <a:rPr lang="en-US" altLang="zh-CN" sz="2400" b="1" dirty="0">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2400" b="1" dirty="0" err="1">
                <a:solidFill>
                  <a:srgbClr val="C00000"/>
                </a:solidFill>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gian</a:t>
            </a:r>
            <a:r>
              <a:rPr lang="en-US" altLang="zh-CN"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a:t>
            </a:r>
          </a:p>
          <a:p>
            <a:pPr algn="just">
              <a:lnSpc>
                <a:spcPct val="150000"/>
              </a:lnSpc>
            </a:pPr>
            <a:r>
              <a:rPr lang="en-US"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sz="2400" b="1"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Đơn</a:t>
            </a:r>
            <a:r>
              <a:rPr lang="en-US" sz="2400" b="1"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sz="2400" b="1"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vị</a:t>
            </a:r>
            <a:r>
              <a:rPr lang="en-US"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nồng</a:t>
            </a:r>
            <a:r>
              <a:rPr lang="en-US"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độ</a:t>
            </a:r>
            <a:r>
              <a:rPr lang="en-US"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a:t>
            </a:r>
            <a:r>
              <a:rPr lang="en-US" sz="2400" dirty="0" err="1">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thời</a:t>
            </a:r>
            <a:r>
              <a:rPr lang="en-US" sz="24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 gian</a:t>
            </a:r>
            <a:r>
              <a:rPr lang="en-US" sz="2400" baseline="30000" dirty="0">
                <a:latin typeface="Comfortaa" pitchFamily="2" charset="0"/>
                <a:ea typeface="微软雅黑" panose="020B0503020204020204" pitchFamily="34" charset="-122"/>
                <a:cs typeface="Times New Roman" panose="02020603050405020304" pitchFamily="18" charset="0"/>
                <a:sym typeface="Times New Roman" panose="02020603050405020304" pitchFamily="18" charset="0"/>
              </a:rPr>
              <a:t>-1</a:t>
            </a:r>
            <a:endParaRPr lang="en-US" sz="2400" dirty="0">
              <a:latin typeface="Comfortaa" pitchFamily="2" charset="0"/>
              <a:cs typeface="Times New Roman" panose="02020603050405020304" pitchFamily="18" charset="0"/>
              <a:sym typeface="Times New Roman" panose="02020603050405020304" pitchFamily="18" charset="0"/>
            </a:endParaRPr>
          </a:p>
        </p:txBody>
      </p:sp>
      <p:sp>
        <p:nvSpPr>
          <p:cNvPr id="21" name="Arc 20">
            <a:extLst>
              <a:ext uri="{FF2B5EF4-FFF2-40B4-BE49-F238E27FC236}">
                <a16:creationId xmlns:a16="http://schemas.microsoft.com/office/drawing/2014/main" id="{FC43E9A0-51AC-5064-CE4C-B26F8CCD6661}"/>
              </a:ext>
            </a:extLst>
          </p:cNvPr>
          <p:cNvSpPr/>
          <p:nvPr/>
        </p:nvSpPr>
        <p:spPr>
          <a:xfrm rot="16386000">
            <a:off x="7689532" y="1298014"/>
            <a:ext cx="7363929" cy="10957923"/>
          </a:xfrm>
          <a:prstGeom prst="arc">
            <a:avLst>
              <a:gd name="adj1" fmla="val 16485989"/>
              <a:gd name="adj2" fmla="val 21099646"/>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5B5E93B-37F1-F1EB-ABBB-7AC833A7750C}"/>
              </a:ext>
            </a:extLst>
          </p:cNvPr>
          <p:cNvSpPr/>
          <p:nvPr/>
        </p:nvSpPr>
        <p:spPr>
          <a:xfrm rot="5214000" flipV="1">
            <a:off x="7693198" y="-3273986"/>
            <a:ext cx="7363929" cy="10957923"/>
          </a:xfrm>
          <a:prstGeom prst="arc">
            <a:avLst>
              <a:gd name="adj1" fmla="val 16485989"/>
              <a:gd name="adj2" fmla="val 21099646"/>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B20F6B0-FD39-CF98-0C22-119F7F656370}"/>
              </a:ext>
            </a:extLst>
          </p:cNvPr>
          <p:cNvCxnSpPr>
            <a:cxnSpLocks/>
            <a:stCxn id="21" idx="0"/>
          </p:cNvCxnSpPr>
          <p:nvPr/>
        </p:nvCxnSpPr>
        <p:spPr>
          <a:xfrm flipV="1">
            <a:off x="5966705" y="2415339"/>
            <a:ext cx="0" cy="36148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8B0E813-35A9-B276-DA64-32027D91F3C9}"/>
              </a:ext>
            </a:extLst>
          </p:cNvPr>
          <p:cNvCxnSpPr>
            <a:cxnSpLocks/>
            <a:stCxn id="21" idx="0"/>
          </p:cNvCxnSpPr>
          <p:nvPr/>
        </p:nvCxnSpPr>
        <p:spPr>
          <a:xfrm>
            <a:off x="5966705" y="6030221"/>
            <a:ext cx="557165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A4BCCFF-EDA4-0DB2-1605-0E926DDF5EBE}"/>
              </a:ext>
            </a:extLst>
          </p:cNvPr>
          <p:cNvSpPr txBox="1"/>
          <p:nvPr/>
        </p:nvSpPr>
        <p:spPr>
          <a:xfrm>
            <a:off x="5966705" y="1637943"/>
            <a:ext cx="1114408" cy="707886"/>
          </a:xfrm>
          <a:prstGeom prst="rect">
            <a:avLst/>
          </a:prstGeom>
          <a:noFill/>
        </p:spPr>
        <p:txBody>
          <a:bodyPr wrap="square" rtlCol="0">
            <a:spAutoFit/>
          </a:bodyPr>
          <a:lstStyle/>
          <a:p>
            <a:r>
              <a:rPr lang="en-US" sz="2000">
                <a:latin typeface="Comfortaa" pitchFamily="2" charset="0"/>
              </a:rPr>
              <a:t>Lượng </a:t>
            </a:r>
          </a:p>
          <a:p>
            <a:r>
              <a:rPr lang="en-US" sz="2000">
                <a:latin typeface="Comfortaa" pitchFamily="2" charset="0"/>
              </a:rPr>
              <a:t>chất</a:t>
            </a:r>
          </a:p>
        </p:txBody>
      </p:sp>
      <p:sp>
        <p:nvSpPr>
          <p:cNvPr id="26" name="TextBox 25">
            <a:extLst>
              <a:ext uri="{FF2B5EF4-FFF2-40B4-BE49-F238E27FC236}">
                <a16:creationId xmlns:a16="http://schemas.microsoft.com/office/drawing/2014/main" id="{BA2BDE90-DF1A-6BB9-C1EA-A683EE1AA40D}"/>
              </a:ext>
            </a:extLst>
          </p:cNvPr>
          <p:cNvSpPr txBox="1"/>
          <p:nvPr/>
        </p:nvSpPr>
        <p:spPr>
          <a:xfrm>
            <a:off x="9058535" y="6147293"/>
            <a:ext cx="3133465" cy="400110"/>
          </a:xfrm>
          <a:prstGeom prst="rect">
            <a:avLst/>
          </a:prstGeom>
          <a:noFill/>
        </p:spPr>
        <p:txBody>
          <a:bodyPr wrap="square" rtlCol="0">
            <a:spAutoFit/>
          </a:bodyPr>
          <a:lstStyle/>
          <a:p>
            <a:r>
              <a:rPr lang="en-US" sz="2000">
                <a:latin typeface="Comfortaa" pitchFamily="2" charset="0"/>
              </a:rPr>
              <a:t>Thời gian phản ứng</a:t>
            </a:r>
          </a:p>
        </p:txBody>
      </p:sp>
      <p:sp>
        <p:nvSpPr>
          <p:cNvPr id="27" name="TextBox 26">
            <a:extLst>
              <a:ext uri="{FF2B5EF4-FFF2-40B4-BE49-F238E27FC236}">
                <a16:creationId xmlns:a16="http://schemas.microsoft.com/office/drawing/2014/main" id="{67D6E35B-F707-51E5-278E-70B2E7E586F8}"/>
              </a:ext>
            </a:extLst>
          </p:cNvPr>
          <p:cNvSpPr txBox="1"/>
          <p:nvPr/>
        </p:nvSpPr>
        <p:spPr>
          <a:xfrm>
            <a:off x="9728566" y="5322335"/>
            <a:ext cx="1813449" cy="400110"/>
          </a:xfrm>
          <a:prstGeom prst="rect">
            <a:avLst/>
          </a:prstGeom>
          <a:noFill/>
        </p:spPr>
        <p:txBody>
          <a:bodyPr wrap="square" rtlCol="0">
            <a:spAutoFit/>
          </a:bodyPr>
          <a:lstStyle/>
          <a:p>
            <a:r>
              <a:rPr lang="en-US" sz="2000" dirty="0" err="1">
                <a:solidFill>
                  <a:srgbClr val="0070C0"/>
                </a:solidFill>
                <a:latin typeface="Comfortaa" pitchFamily="2" charset="0"/>
              </a:rPr>
              <a:t>Chất</a:t>
            </a:r>
            <a:r>
              <a:rPr lang="en-US" sz="2000" dirty="0">
                <a:solidFill>
                  <a:srgbClr val="0070C0"/>
                </a:solidFill>
                <a:latin typeface="Comfortaa" pitchFamily="2" charset="0"/>
              </a:rPr>
              <a:t> </a:t>
            </a:r>
            <a:r>
              <a:rPr lang="en-US" sz="2000" dirty="0" err="1">
                <a:solidFill>
                  <a:srgbClr val="0070C0"/>
                </a:solidFill>
                <a:latin typeface="Comfortaa" pitchFamily="2" charset="0"/>
              </a:rPr>
              <a:t>phản</a:t>
            </a:r>
            <a:r>
              <a:rPr lang="en-US" sz="2000" dirty="0">
                <a:solidFill>
                  <a:srgbClr val="0070C0"/>
                </a:solidFill>
                <a:latin typeface="Comfortaa" pitchFamily="2" charset="0"/>
              </a:rPr>
              <a:t> </a:t>
            </a:r>
            <a:r>
              <a:rPr lang="en-US" sz="2000" dirty="0" err="1">
                <a:solidFill>
                  <a:srgbClr val="0070C0"/>
                </a:solidFill>
                <a:latin typeface="Comfortaa" pitchFamily="2" charset="0"/>
              </a:rPr>
              <a:t>ứng</a:t>
            </a:r>
            <a:endParaRPr lang="en-US" sz="2000" dirty="0">
              <a:solidFill>
                <a:srgbClr val="0070C0"/>
              </a:solidFill>
              <a:latin typeface="Comfortaa" pitchFamily="2" charset="0"/>
            </a:endParaRPr>
          </a:p>
        </p:txBody>
      </p:sp>
      <p:sp>
        <p:nvSpPr>
          <p:cNvPr id="28" name="TextBox 27">
            <a:extLst>
              <a:ext uri="{FF2B5EF4-FFF2-40B4-BE49-F238E27FC236}">
                <a16:creationId xmlns:a16="http://schemas.microsoft.com/office/drawing/2014/main" id="{C1B5E0D9-45E5-44D0-A9C3-69D35255B025}"/>
              </a:ext>
            </a:extLst>
          </p:cNvPr>
          <p:cNvSpPr txBox="1"/>
          <p:nvPr/>
        </p:nvSpPr>
        <p:spPr>
          <a:xfrm>
            <a:off x="9703823" y="3344111"/>
            <a:ext cx="2236510" cy="400110"/>
          </a:xfrm>
          <a:prstGeom prst="rect">
            <a:avLst/>
          </a:prstGeom>
          <a:noFill/>
        </p:spPr>
        <p:txBody>
          <a:bodyPr wrap="square" rtlCol="0">
            <a:spAutoFit/>
          </a:bodyPr>
          <a:lstStyle/>
          <a:p>
            <a:r>
              <a:rPr lang="en-US" sz="2000" dirty="0" err="1">
                <a:solidFill>
                  <a:srgbClr val="C00000"/>
                </a:solidFill>
                <a:latin typeface="Comfortaa" pitchFamily="2" charset="0"/>
              </a:rPr>
              <a:t>Chất</a:t>
            </a:r>
            <a:r>
              <a:rPr lang="en-US" sz="2000" dirty="0">
                <a:solidFill>
                  <a:srgbClr val="C00000"/>
                </a:solidFill>
                <a:latin typeface="Comfortaa" pitchFamily="2" charset="0"/>
              </a:rPr>
              <a:t> </a:t>
            </a:r>
            <a:r>
              <a:rPr lang="en-US" sz="2000" dirty="0" err="1">
                <a:solidFill>
                  <a:srgbClr val="C00000"/>
                </a:solidFill>
                <a:latin typeface="Comfortaa" pitchFamily="2" charset="0"/>
              </a:rPr>
              <a:t>sản</a:t>
            </a:r>
            <a:r>
              <a:rPr lang="en-US" sz="2000" dirty="0">
                <a:solidFill>
                  <a:srgbClr val="C00000"/>
                </a:solidFill>
                <a:latin typeface="Comfortaa" pitchFamily="2" charset="0"/>
              </a:rPr>
              <a:t> </a:t>
            </a:r>
            <a:r>
              <a:rPr lang="en-US" sz="2000" dirty="0" err="1">
                <a:solidFill>
                  <a:srgbClr val="C00000"/>
                </a:solidFill>
                <a:latin typeface="Comfortaa" pitchFamily="2" charset="0"/>
              </a:rPr>
              <a:t>phẩm</a:t>
            </a:r>
            <a:endParaRPr lang="en-US" sz="2000" dirty="0">
              <a:solidFill>
                <a:srgbClr val="C00000"/>
              </a:solidFill>
              <a:latin typeface="Comfortaa" pitchFamily="2" charset="0"/>
            </a:endParaRPr>
          </a:p>
        </p:txBody>
      </p:sp>
    </p:spTree>
    <p:extLst>
      <p:ext uri="{BB962C8B-B14F-4D97-AF65-F5344CB8AC3E}">
        <p14:creationId xmlns:p14="http://schemas.microsoft.com/office/powerpoint/2010/main" val="3423977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2C697-843C-35A3-9275-58B1BFBD398B}"/>
            </a:ext>
          </a:extLst>
        </p:cNvPr>
        <p:cNvGrpSpPr/>
        <p:nvPr/>
      </p:nvGrpSpPr>
      <p:grpSpPr>
        <a:xfrm>
          <a:off x="0" y="0"/>
          <a:ext cx="0" cy="0"/>
          <a:chOff x="0" y="0"/>
          <a:chExt cx="0" cy="0"/>
        </a:xfrm>
      </p:grpSpPr>
      <p:sp>
        <p:nvSpPr>
          <p:cNvPr id="5" name="Trapezoid 4">
            <a:extLst>
              <a:ext uri="{FF2B5EF4-FFF2-40B4-BE49-F238E27FC236}">
                <a16:creationId xmlns:a16="http://schemas.microsoft.com/office/drawing/2014/main" id="{91D609D5-C510-CE27-A56F-052E7C51C66A}"/>
              </a:ext>
            </a:extLst>
          </p:cNvPr>
          <p:cNvSpPr/>
          <p:nvPr/>
        </p:nvSpPr>
        <p:spPr>
          <a:xfrm>
            <a:off x="-1444784" y="8372576"/>
            <a:ext cx="8307547" cy="836852"/>
          </a:xfrm>
          <a:prstGeom prst="trapezoid">
            <a:avLst>
              <a:gd name="adj" fmla="val 95213"/>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Comfortaa" pitchFamily="2" charset="0"/>
              </a:rPr>
              <a:t>                    II. Các yếu tố ảnh hưởng</a:t>
            </a:r>
          </a:p>
        </p:txBody>
      </p:sp>
      <p:sp>
        <p:nvSpPr>
          <p:cNvPr id="6" name="Trapezoid 5">
            <a:extLst>
              <a:ext uri="{FF2B5EF4-FFF2-40B4-BE49-F238E27FC236}">
                <a16:creationId xmlns:a16="http://schemas.microsoft.com/office/drawing/2014/main" id="{CC0E7EAF-4594-3FF8-3B78-CF6C568B407A}"/>
              </a:ext>
            </a:extLst>
          </p:cNvPr>
          <p:cNvSpPr/>
          <p:nvPr/>
        </p:nvSpPr>
        <p:spPr>
          <a:xfrm>
            <a:off x="-1444785" y="9745127"/>
            <a:ext cx="10402567" cy="836852"/>
          </a:xfrm>
          <a:prstGeom prst="trapezoid">
            <a:avLst>
              <a:gd name="adj" fmla="val 95213"/>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Comfortaa" pitchFamily="2" charset="0"/>
              </a:rPr>
              <a:t>                               III. Ứng dụng</a:t>
            </a:r>
          </a:p>
        </p:txBody>
      </p:sp>
      <p:sp>
        <p:nvSpPr>
          <p:cNvPr id="3" name="Flowchart: Terminator 2">
            <a:extLst>
              <a:ext uri="{FF2B5EF4-FFF2-40B4-BE49-F238E27FC236}">
                <a16:creationId xmlns:a16="http://schemas.microsoft.com/office/drawing/2014/main" id="{9EC096F9-F320-6325-70EA-B0C5FBD4D5CE}"/>
              </a:ext>
            </a:extLst>
          </p:cNvPr>
          <p:cNvSpPr/>
          <p:nvPr/>
        </p:nvSpPr>
        <p:spPr>
          <a:xfrm>
            <a:off x="0" y="61777"/>
            <a:ext cx="6911405" cy="1123556"/>
          </a:xfrm>
          <a:prstGeom prst="flowChartTerminator">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omfortaa" pitchFamily="2" charset="0"/>
              </a:rPr>
              <a:t>2. </a:t>
            </a:r>
            <a:r>
              <a:rPr lang="en-US" sz="2800" b="1" dirty="0" err="1">
                <a:solidFill>
                  <a:schemeClr val="tx1"/>
                </a:solidFill>
                <a:latin typeface="Comfortaa" pitchFamily="2" charset="0"/>
              </a:rPr>
              <a:t>Tốc</a:t>
            </a:r>
            <a:r>
              <a:rPr lang="en-US" sz="2800" b="1" dirty="0">
                <a:solidFill>
                  <a:schemeClr val="tx1"/>
                </a:solidFill>
                <a:latin typeface="Comfortaa" pitchFamily="2" charset="0"/>
              </a:rPr>
              <a:t> </a:t>
            </a:r>
            <a:r>
              <a:rPr lang="en-US" sz="2800" b="1" dirty="0" err="1">
                <a:solidFill>
                  <a:schemeClr val="tx1"/>
                </a:solidFill>
                <a:latin typeface="Comfortaa" pitchFamily="2" charset="0"/>
              </a:rPr>
              <a:t>độ</a:t>
            </a:r>
            <a:r>
              <a:rPr lang="en-US" sz="2800" b="1" dirty="0">
                <a:solidFill>
                  <a:schemeClr val="tx1"/>
                </a:solidFill>
                <a:latin typeface="Comfortaa" pitchFamily="2" charset="0"/>
              </a:rPr>
              <a:t> </a:t>
            </a:r>
            <a:r>
              <a:rPr lang="en-US" sz="2800" b="1" dirty="0" err="1">
                <a:solidFill>
                  <a:schemeClr val="tx1"/>
                </a:solidFill>
                <a:latin typeface="Comfortaa" pitchFamily="2" charset="0"/>
              </a:rPr>
              <a:t>trung</a:t>
            </a:r>
            <a:r>
              <a:rPr lang="en-US" sz="2800" b="1" dirty="0">
                <a:solidFill>
                  <a:schemeClr val="tx1"/>
                </a:solidFill>
                <a:latin typeface="Comfortaa" pitchFamily="2" charset="0"/>
              </a:rPr>
              <a:t> </a:t>
            </a:r>
            <a:r>
              <a:rPr lang="en-US" sz="2800" b="1" dirty="0" err="1">
                <a:solidFill>
                  <a:schemeClr val="tx1"/>
                </a:solidFill>
                <a:latin typeface="Comfortaa" pitchFamily="2" charset="0"/>
              </a:rPr>
              <a:t>bình</a:t>
            </a:r>
            <a:r>
              <a:rPr lang="en-US" sz="2800" b="1" dirty="0">
                <a:solidFill>
                  <a:schemeClr val="tx1"/>
                </a:solidFill>
                <a:latin typeface="Comfortaa" pitchFamily="2" charset="0"/>
              </a:rPr>
              <a:t> </a:t>
            </a:r>
            <a:r>
              <a:rPr lang="en-US" sz="2800" b="1" dirty="0" err="1">
                <a:solidFill>
                  <a:schemeClr val="tx1"/>
                </a:solidFill>
                <a:latin typeface="Comfortaa" pitchFamily="2" charset="0"/>
              </a:rPr>
              <a:t>của</a:t>
            </a:r>
            <a:r>
              <a:rPr lang="en-US" sz="2800" b="1" dirty="0">
                <a:solidFill>
                  <a:schemeClr val="tx1"/>
                </a:solidFill>
                <a:latin typeface="Comfortaa" pitchFamily="2" charset="0"/>
              </a:rPr>
              <a:t> </a:t>
            </a:r>
            <a:r>
              <a:rPr lang="en-US" sz="2800" b="1" dirty="0" err="1">
                <a:solidFill>
                  <a:schemeClr val="tx1"/>
                </a:solidFill>
                <a:latin typeface="Comfortaa" pitchFamily="2" charset="0"/>
              </a:rPr>
              <a:t>phản</a:t>
            </a:r>
            <a:r>
              <a:rPr lang="en-US" sz="2800" b="1" dirty="0">
                <a:solidFill>
                  <a:schemeClr val="tx1"/>
                </a:solidFill>
                <a:latin typeface="Comfortaa" pitchFamily="2" charset="0"/>
              </a:rPr>
              <a:t> </a:t>
            </a:r>
            <a:r>
              <a:rPr lang="en-US" sz="2800" b="1" dirty="0" err="1">
                <a:solidFill>
                  <a:schemeClr val="tx1"/>
                </a:solidFill>
                <a:latin typeface="Comfortaa" pitchFamily="2" charset="0"/>
              </a:rPr>
              <a:t>ứng</a:t>
            </a:r>
            <a:endParaRPr lang="en-US" sz="2800" b="1" dirty="0">
              <a:solidFill>
                <a:schemeClr val="tx1"/>
              </a:solidFill>
              <a:latin typeface="Comfortaa" pitchFamily="2" charset="0"/>
            </a:endParaRPr>
          </a:p>
        </p:txBody>
      </p:sp>
      <p:graphicFrame>
        <p:nvGraphicFramePr>
          <p:cNvPr id="9" name="Table 8">
            <a:extLst>
              <a:ext uri="{FF2B5EF4-FFF2-40B4-BE49-F238E27FC236}">
                <a16:creationId xmlns:a16="http://schemas.microsoft.com/office/drawing/2014/main" id="{1AA3A807-7DCF-77B7-F67B-5B1D7113585F}"/>
              </a:ext>
            </a:extLst>
          </p:cNvPr>
          <p:cNvGraphicFramePr>
            <a:graphicFrameLocks noGrp="1"/>
          </p:cNvGraphicFramePr>
          <p:nvPr>
            <p:extLst>
              <p:ext uri="{D42A27DB-BD31-4B8C-83A1-F6EECF244321}">
                <p14:modId xmlns:p14="http://schemas.microsoft.com/office/powerpoint/2010/main" val="4203100174"/>
              </p:ext>
            </p:extLst>
          </p:nvPr>
        </p:nvGraphicFramePr>
        <p:xfrm>
          <a:off x="0" y="2019576"/>
          <a:ext cx="11760200" cy="1613682"/>
        </p:xfrm>
        <a:graphic>
          <a:graphicData uri="http://schemas.openxmlformats.org/drawingml/2006/table">
            <a:tbl>
              <a:tblPr firstRow="1" firstCol="1" bandRow="1">
                <a:tableStyleId>{5C22544A-7EE6-4342-B048-85BDC9FD1C3A}</a:tableStyleId>
              </a:tblPr>
              <a:tblGrid>
                <a:gridCol w="11760200">
                  <a:extLst>
                    <a:ext uri="{9D8B030D-6E8A-4147-A177-3AD203B41FA5}">
                      <a16:colId xmlns:a16="http://schemas.microsoft.com/office/drawing/2014/main" val="2807610673"/>
                    </a:ext>
                  </a:extLst>
                </a:gridCol>
              </a:tblGrid>
              <a:tr h="1613682">
                <a:tc>
                  <a:txBody>
                    <a:bodyPr/>
                    <a:lstStyle/>
                    <a:p>
                      <a:pPr algn="ctr">
                        <a:buNone/>
                      </a:pPr>
                      <a:endParaRPr lang="vi-V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570349653"/>
                  </a:ext>
                </a:extLst>
              </a:tr>
            </a:tbl>
          </a:graphicData>
        </a:graphic>
      </p:graphicFrame>
      <p:sp>
        <p:nvSpPr>
          <p:cNvPr id="14" name="Rectangle: Rounded Corners 13">
            <a:extLst>
              <a:ext uri="{FF2B5EF4-FFF2-40B4-BE49-F238E27FC236}">
                <a16:creationId xmlns:a16="http://schemas.microsoft.com/office/drawing/2014/main" id="{61CA125D-F676-2AD3-178A-C84224434CA3}"/>
              </a:ext>
            </a:extLst>
          </p:cNvPr>
          <p:cNvSpPr/>
          <p:nvPr/>
        </p:nvSpPr>
        <p:spPr>
          <a:xfrm>
            <a:off x="127000" y="3404182"/>
            <a:ext cx="11760200" cy="1912460"/>
          </a:xfrm>
          <a:prstGeom prst="roundRect">
            <a:avLst>
              <a:gd name="adj" fmla="val 26313"/>
            </a:avLst>
          </a:prstGeom>
          <a:solidFill>
            <a:srgbClr val="00FF00"/>
          </a:solidFill>
          <a:ln w="127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err="1">
                <a:solidFill>
                  <a:schemeClr val="bg2">
                    <a:lumMod val="10000"/>
                  </a:schemeClr>
                </a:solidFill>
                <a:latin typeface="Comfortaa" pitchFamily="2" charset="0"/>
              </a:rPr>
              <a:t>Câu</a:t>
            </a:r>
            <a:r>
              <a:rPr lang="en-US" sz="2400" b="1" dirty="0">
                <a:solidFill>
                  <a:schemeClr val="bg2">
                    <a:lumMod val="10000"/>
                  </a:schemeClr>
                </a:solidFill>
                <a:latin typeface="Comfortaa" pitchFamily="2" charset="0"/>
              </a:rPr>
              <a:t> 2: Cho </a:t>
            </a:r>
            <a:r>
              <a:rPr lang="en-US" sz="2400" b="1" dirty="0" err="1">
                <a:solidFill>
                  <a:schemeClr val="bg2">
                    <a:lumMod val="10000"/>
                  </a:schemeClr>
                </a:solidFill>
                <a:latin typeface="Comfortaa" pitchFamily="2" charset="0"/>
              </a:rPr>
              <a:t>phản</a:t>
            </a:r>
            <a:r>
              <a:rPr lang="en-US" sz="2400" b="1" dirty="0">
                <a:solidFill>
                  <a:schemeClr val="bg2">
                    <a:lumMod val="10000"/>
                  </a:schemeClr>
                </a:solidFill>
                <a:latin typeface="Comfortaa" pitchFamily="2" charset="0"/>
              </a:rPr>
              <a:t> </a:t>
            </a:r>
            <a:r>
              <a:rPr lang="en-US" sz="2400" b="1" dirty="0" err="1">
                <a:solidFill>
                  <a:schemeClr val="bg2">
                    <a:lumMod val="10000"/>
                  </a:schemeClr>
                </a:solidFill>
                <a:latin typeface="Comfortaa" pitchFamily="2" charset="0"/>
              </a:rPr>
              <a:t>ứng</a:t>
            </a:r>
            <a:r>
              <a:rPr lang="en-US" sz="2400" b="1" dirty="0">
                <a:solidFill>
                  <a:schemeClr val="bg2">
                    <a:lumMod val="10000"/>
                  </a:schemeClr>
                </a:solidFill>
                <a:latin typeface="Comfortaa" pitchFamily="2" charset="0"/>
              </a:rPr>
              <a:t>: 2NO + 2H</a:t>
            </a:r>
            <a:r>
              <a:rPr lang="en-US" sz="2400" b="1" baseline="-25000" dirty="0">
                <a:solidFill>
                  <a:schemeClr val="bg2">
                    <a:lumMod val="10000"/>
                  </a:schemeClr>
                </a:solidFill>
                <a:latin typeface="Comfortaa" pitchFamily="2" charset="0"/>
              </a:rPr>
              <a:t>2</a:t>
            </a:r>
            <a:r>
              <a:rPr lang="en-US" sz="2400" b="1" dirty="0">
                <a:solidFill>
                  <a:schemeClr val="bg2">
                    <a:lumMod val="10000"/>
                  </a:schemeClr>
                </a:solidFill>
                <a:latin typeface="Comfortaa" pitchFamily="2" charset="0"/>
              </a:rPr>
              <a:t> </a:t>
            </a:r>
            <a:r>
              <a:rPr lang="en-US" sz="2400" b="1" dirty="0">
                <a:solidFill>
                  <a:schemeClr val="bg2">
                    <a:lumMod val="10000"/>
                  </a:schemeClr>
                </a:solidFill>
                <a:latin typeface="Comfortaa" pitchFamily="2" charset="0"/>
                <a:sym typeface="Wingdings" panose="05000000000000000000" pitchFamily="2" charset="2"/>
              </a:rPr>
              <a:t> N</a:t>
            </a:r>
            <a:r>
              <a:rPr lang="en-US" sz="2400" b="1" baseline="-25000" dirty="0">
                <a:solidFill>
                  <a:schemeClr val="bg2">
                    <a:lumMod val="10000"/>
                  </a:schemeClr>
                </a:solidFill>
                <a:latin typeface="Comfortaa" pitchFamily="2" charset="0"/>
                <a:sym typeface="Wingdings" panose="05000000000000000000" pitchFamily="2" charset="2"/>
              </a:rPr>
              <a:t>2 </a:t>
            </a:r>
            <a:r>
              <a:rPr lang="en-US" sz="2400" b="1" dirty="0">
                <a:solidFill>
                  <a:schemeClr val="bg2">
                    <a:lumMod val="10000"/>
                  </a:schemeClr>
                </a:solidFill>
                <a:latin typeface="Comfortaa" pitchFamily="2" charset="0"/>
                <a:sym typeface="Wingdings" panose="05000000000000000000" pitchFamily="2" charset="2"/>
              </a:rPr>
              <a:t>+ 2H</a:t>
            </a:r>
            <a:r>
              <a:rPr lang="en-US" sz="2400" b="1" baseline="-25000" dirty="0">
                <a:solidFill>
                  <a:schemeClr val="bg2">
                    <a:lumMod val="10000"/>
                  </a:schemeClr>
                </a:solidFill>
                <a:latin typeface="Comfortaa" pitchFamily="2" charset="0"/>
                <a:sym typeface="Wingdings" panose="05000000000000000000" pitchFamily="2" charset="2"/>
              </a:rPr>
              <a:t>2</a:t>
            </a:r>
            <a:r>
              <a:rPr lang="en-US" sz="2400" b="1" dirty="0">
                <a:solidFill>
                  <a:schemeClr val="bg2">
                    <a:lumMod val="10000"/>
                  </a:schemeClr>
                </a:solidFill>
                <a:latin typeface="Comfortaa" pitchFamily="2" charset="0"/>
                <a:sym typeface="Wingdings" panose="05000000000000000000" pitchFamily="2" charset="2"/>
              </a:rPr>
              <a:t>O</a:t>
            </a:r>
          </a:p>
          <a:p>
            <a:pPr algn="just">
              <a:lnSpc>
                <a:spcPct val="150000"/>
              </a:lnSpc>
            </a:pPr>
            <a:r>
              <a:rPr lang="en-US" sz="2400" b="1" dirty="0" err="1">
                <a:solidFill>
                  <a:schemeClr val="bg2">
                    <a:lumMod val="10000"/>
                  </a:schemeClr>
                </a:solidFill>
                <a:latin typeface="Comfortaa" pitchFamily="2" charset="0"/>
                <a:sym typeface="Wingdings" panose="05000000000000000000" pitchFamily="2" charset="2"/>
              </a:rPr>
              <a:t>Viết</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biểu</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thức</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tính</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tốc</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độ</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trung</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bình</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theo</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sự</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biến</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đổi</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nồng</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độ</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chất</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đầu</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và</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chất</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sản</a:t>
            </a:r>
            <a:r>
              <a:rPr lang="en-US" sz="2400" b="1" dirty="0">
                <a:solidFill>
                  <a:schemeClr val="bg2">
                    <a:lumMod val="10000"/>
                  </a:schemeClr>
                </a:solidFill>
                <a:latin typeface="Comfortaa" pitchFamily="2" charset="0"/>
                <a:sym typeface="Wingdings" panose="05000000000000000000" pitchFamily="2" charset="2"/>
              </a:rPr>
              <a:t> </a:t>
            </a:r>
            <a:r>
              <a:rPr lang="en-US" sz="2400" b="1" dirty="0" err="1">
                <a:solidFill>
                  <a:schemeClr val="bg2">
                    <a:lumMod val="10000"/>
                  </a:schemeClr>
                </a:solidFill>
                <a:latin typeface="Comfortaa" pitchFamily="2" charset="0"/>
                <a:sym typeface="Wingdings" panose="05000000000000000000" pitchFamily="2" charset="2"/>
              </a:rPr>
              <a:t>phẩm</a:t>
            </a:r>
            <a:r>
              <a:rPr lang="en-US" sz="2400" b="1" dirty="0">
                <a:solidFill>
                  <a:schemeClr val="bg2">
                    <a:lumMod val="10000"/>
                  </a:schemeClr>
                </a:solidFill>
                <a:latin typeface="Comfortaa" pitchFamily="2" charset="0"/>
                <a:sym typeface="Wingdings" panose="05000000000000000000" pitchFamily="2" charset="2"/>
              </a:rPr>
              <a:t>.</a:t>
            </a:r>
            <a:endParaRPr lang="en-US" sz="2400" b="1" dirty="0">
              <a:solidFill>
                <a:schemeClr val="bg2">
                  <a:lumMod val="10000"/>
                </a:schemeClr>
              </a:solidFill>
              <a:latin typeface="Comfortaa" pitchFamily="2" charset="0"/>
            </a:endParaRPr>
          </a:p>
        </p:txBody>
      </p:sp>
      <p:sp>
        <p:nvSpPr>
          <p:cNvPr id="15" name="Rectangle: Rounded Corners 14">
            <a:extLst>
              <a:ext uri="{FF2B5EF4-FFF2-40B4-BE49-F238E27FC236}">
                <a16:creationId xmlns:a16="http://schemas.microsoft.com/office/drawing/2014/main" id="{2E2C7057-3B7D-EBDB-2C8B-A989A5623205}"/>
              </a:ext>
            </a:extLst>
          </p:cNvPr>
          <p:cNvSpPr/>
          <p:nvPr/>
        </p:nvSpPr>
        <p:spPr>
          <a:xfrm>
            <a:off x="215900" y="1413964"/>
            <a:ext cx="11760200" cy="1454519"/>
          </a:xfrm>
          <a:prstGeom prst="roundRect">
            <a:avLst>
              <a:gd name="adj" fmla="val 26313"/>
            </a:avLst>
          </a:prstGeom>
          <a:solidFill>
            <a:srgbClr val="00FF00"/>
          </a:solidFill>
          <a:ln w="127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hỏi</a:t>
            </a:r>
            <a:r>
              <a:rPr lang="en-US" sz="2400" b="1" dirty="0">
                <a:solidFill>
                  <a:schemeClr val="tx1"/>
                </a:solidFill>
                <a:latin typeface="Times New Roman" panose="02020603050405020304" pitchFamily="18" charset="0"/>
                <a:cs typeface="Times New Roman" panose="02020603050405020304" pitchFamily="18" charset="0"/>
              </a:rPr>
              <a:t> 1: </a:t>
            </a:r>
            <a:r>
              <a:rPr lang="en-US" sz="2400" b="1" dirty="0" err="1">
                <a:solidFill>
                  <a:schemeClr val="tx1"/>
                </a:solidFill>
                <a:latin typeface="Times New Roman" panose="02020603050405020304" pitchFamily="18" charset="0"/>
                <a:cs typeface="Times New Roman" panose="02020603050405020304" pitchFamily="18" charset="0"/>
              </a:rPr>
              <a:t>Hãy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niệm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tốc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a:t>
            </a:r>
            <a:r>
              <a:rPr lang="vi-VN" sz="2400" b="1" dirty="0">
                <a:solidFill>
                  <a:schemeClr val="tx1"/>
                </a:solidFill>
                <a:latin typeface="Times New Roman" panose="02020603050405020304" pitchFamily="18" charset="0"/>
                <a:cs typeface="Times New Roman" panose="02020603050405020304" pitchFamily="18" charset="0"/>
              </a:rPr>
              <a:t> trung bình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phản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ứng</a:t>
            </a:r>
            <a:r>
              <a:rPr lang="vi-VN" sz="2400" b="1" dirty="0">
                <a:solidFill>
                  <a:schemeClr val="tx1"/>
                </a:solidFill>
                <a:latin typeface="Times New Roman" panose="02020603050405020304" pitchFamily="18" charset="0"/>
                <a:cs typeface="Times New Roman" panose="02020603050405020304" pitchFamily="18" charset="0"/>
              </a:rPr>
              <a:t>, biểu thức tính tốc độ trung bình của phản ứng hoá học</a:t>
            </a:r>
            <a:r>
              <a:rPr lang="en-US" sz="2400" b="1" dirty="0">
                <a:solidFill>
                  <a:schemeClr val="tx1"/>
                </a:solidFill>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endParaRPr lang="vi-VN"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975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31422BE-523A-ACE6-EA32-46E70E32EF76}"/>
              </a:ext>
            </a:extLst>
          </p:cNvPr>
          <p:cNvSpPr/>
          <p:nvPr/>
        </p:nvSpPr>
        <p:spPr>
          <a:xfrm>
            <a:off x="185649" y="88527"/>
            <a:ext cx="5709678" cy="4314140"/>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latin typeface="Comfortaa" pitchFamily="2" charset="0"/>
              </a:rPr>
              <a:t>Cho </a:t>
            </a:r>
            <a:r>
              <a:rPr lang="en-US" sz="2800" dirty="0" err="1">
                <a:solidFill>
                  <a:schemeClr val="tx1"/>
                </a:solidFill>
                <a:latin typeface="Comfortaa" pitchFamily="2" charset="0"/>
              </a:rPr>
              <a:t>phản</a:t>
            </a:r>
            <a:r>
              <a:rPr lang="en-US" sz="2800" dirty="0">
                <a:solidFill>
                  <a:schemeClr val="tx1"/>
                </a:solidFill>
                <a:latin typeface="Comfortaa" pitchFamily="2" charset="0"/>
              </a:rPr>
              <a:t> </a:t>
            </a:r>
            <a:r>
              <a:rPr lang="en-US" sz="2800" dirty="0" err="1">
                <a:solidFill>
                  <a:schemeClr val="tx1"/>
                </a:solidFill>
                <a:latin typeface="Comfortaa" pitchFamily="2" charset="0"/>
              </a:rPr>
              <a:t>ứng</a:t>
            </a:r>
            <a:r>
              <a:rPr lang="en-US" sz="2800" dirty="0">
                <a:solidFill>
                  <a:schemeClr val="tx1"/>
                </a:solidFill>
                <a:latin typeface="Comfortaa" pitchFamily="2" charset="0"/>
              </a:rPr>
              <a:t>:</a:t>
            </a:r>
          </a:p>
          <a:p>
            <a:pPr algn="ctr">
              <a:lnSpc>
                <a:spcPct val="150000"/>
              </a:lnSpc>
            </a:pPr>
            <a:r>
              <a:rPr lang="en-US" sz="2800" dirty="0">
                <a:solidFill>
                  <a:schemeClr val="tx1"/>
                </a:solidFill>
                <a:latin typeface="Comfortaa" pitchFamily="2" charset="0"/>
              </a:rPr>
              <a:t>2N</a:t>
            </a:r>
            <a:r>
              <a:rPr lang="en-US" sz="2800" baseline="-25000" dirty="0">
                <a:solidFill>
                  <a:schemeClr val="tx1"/>
                </a:solidFill>
                <a:latin typeface="Comfortaa" pitchFamily="2" charset="0"/>
              </a:rPr>
              <a:t>2</a:t>
            </a:r>
            <a:r>
              <a:rPr lang="en-US" sz="2800" dirty="0">
                <a:solidFill>
                  <a:schemeClr val="tx1"/>
                </a:solidFill>
                <a:latin typeface="Comfortaa" pitchFamily="2" charset="0"/>
              </a:rPr>
              <a:t>O</a:t>
            </a:r>
            <a:r>
              <a:rPr lang="en-US" sz="2800" baseline="-25000" dirty="0">
                <a:solidFill>
                  <a:schemeClr val="tx1"/>
                </a:solidFill>
                <a:latin typeface="Comfortaa" pitchFamily="2" charset="0"/>
              </a:rPr>
              <a:t>5</a:t>
            </a:r>
            <a:r>
              <a:rPr lang="en-US" sz="2800" dirty="0">
                <a:solidFill>
                  <a:schemeClr val="tx1"/>
                </a:solidFill>
                <a:latin typeface="Comfortaa" pitchFamily="2" charset="0"/>
              </a:rPr>
              <a:t> </a:t>
            </a:r>
            <a:r>
              <a:rPr lang="en-US" sz="2800" dirty="0">
                <a:solidFill>
                  <a:schemeClr val="tx1"/>
                </a:solidFill>
                <a:latin typeface="Comfortaa" pitchFamily="2" charset="0"/>
                <a:sym typeface="Wingdings" panose="05000000000000000000" pitchFamily="2" charset="2"/>
              </a:rPr>
              <a:t> 4NO</a:t>
            </a:r>
            <a:r>
              <a:rPr lang="en-US" sz="2800" baseline="-25000" dirty="0">
                <a:solidFill>
                  <a:schemeClr val="tx1"/>
                </a:solidFill>
                <a:latin typeface="Comfortaa" pitchFamily="2" charset="0"/>
                <a:sym typeface="Wingdings" panose="05000000000000000000" pitchFamily="2" charset="2"/>
              </a:rPr>
              <a:t>2 </a:t>
            </a:r>
            <a:r>
              <a:rPr lang="en-US" sz="2800" dirty="0">
                <a:solidFill>
                  <a:schemeClr val="tx1"/>
                </a:solidFill>
                <a:latin typeface="Comfortaa" pitchFamily="2" charset="0"/>
                <a:sym typeface="Wingdings" panose="05000000000000000000" pitchFamily="2" charset="2"/>
              </a:rPr>
              <a:t>+ O</a:t>
            </a:r>
            <a:r>
              <a:rPr lang="en-US" sz="2800" baseline="-25000" dirty="0">
                <a:solidFill>
                  <a:schemeClr val="tx1"/>
                </a:solidFill>
                <a:latin typeface="Comfortaa" pitchFamily="2" charset="0"/>
                <a:sym typeface="Wingdings" panose="05000000000000000000" pitchFamily="2" charset="2"/>
              </a:rPr>
              <a:t>2</a:t>
            </a:r>
          </a:p>
          <a:p>
            <a:pPr algn="ctr">
              <a:lnSpc>
                <a:spcPct val="150000"/>
              </a:lnSpc>
            </a:pPr>
            <a:endParaRPr lang="en-US" sz="2800" baseline="-25000" dirty="0">
              <a:solidFill>
                <a:schemeClr val="tx1"/>
              </a:solidFill>
              <a:latin typeface="Comfortaa" pitchFamily="2" charset="0"/>
              <a:sym typeface="Wingdings" panose="05000000000000000000" pitchFamily="2" charset="2"/>
            </a:endParaRPr>
          </a:p>
          <a:p>
            <a:pPr algn="ctr">
              <a:lnSpc>
                <a:spcPct val="150000"/>
              </a:lnSpc>
            </a:pPr>
            <a:endParaRPr lang="en-US" sz="2800" baseline="-25000" dirty="0">
              <a:solidFill>
                <a:schemeClr val="tx1"/>
              </a:solidFill>
              <a:latin typeface="Comfortaa" pitchFamily="2" charset="0"/>
              <a:sym typeface="Wingdings" panose="05000000000000000000" pitchFamily="2" charset="2"/>
            </a:endParaRPr>
          </a:p>
          <a:p>
            <a:pPr algn="ctr">
              <a:lnSpc>
                <a:spcPct val="150000"/>
              </a:lnSpc>
            </a:pPr>
            <a:endParaRPr lang="en-US" sz="2800" baseline="-25000" dirty="0">
              <a:solidFill>
                <a:schemeClr val="tx1"/>
              </a:solidFill>
              <a:latin typeface="Comfortaa" pitchFamily="2" charset="0"/>
              <a:sym typeface="Wingdings" panose="05000000000000000000" pitchFamily="2" charset="2"/>
            </a:endParaRPr>
          </a:p>
          <a:p>
            <a:pPr algn="just">
              <a:lnSpc>
                <a:spcPct val="150000"/>
              </a:lnSpc>
            </a:pPr>
            <a:r>
              <a:rPr lang="en-US" sz="2800" dirty="0" err="1">
                <a:solidFill>
                  <a:schemeClr val="tx1"/>
                </a:solidFill>
                <a:latin typeface="Comfortaa" pitchFamily="2" charset="0"/>
                <a:sym typeface="Wingdings" panose="05000000000000000000" pitchFamily="2" charset="2"/>
              </a:rPr>
              <a:t>Tính</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tốc</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độ</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trung</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bình</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của</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phản</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ứng</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theo</a:t>
            </a:r>
            <a:r>
              <a:rPr lang="en-US" sz="2800" dirty="0">
                <a:solidFill>
                  <a:schemeClr val="tx1"/>
                </a:solidFill>
                <a:latin typeface="Comfortaa" pitchFamily="2" charset="0"/>
                <a:sym typeface="Wingdings" panose="05000000000000000000" pitchFamily="2" charset="2"/>
              </a:rPr>
              <a:t> N</a:t>
            </a:r>
            <a:r>
              <a:rPr lang="en-US" sz="2800" baseline="-25000" dirty="0">
                <a:solidFill>
                  <a:schemeClr val="tx1"/>
                </a:solidFill>
                <a:latin typeface="Comfortaa" pitchFamily="2" charset="0"/>
                <a:sym typeface="Wingdings" panose="05000000000000000000" pitchFamily="2" charset="2"/>
              </a:rPr>
              <a:t>2</a:t>
            </a:r>
            <a:r>
              <a:rPr lang="en-US" sz="2800" dirty="0">
                <a:solidFill>
                  <a:schemeClr val="tx1"/>
                </a:solidFill>
                <a:latin typeface="Comfortaa" pitchFamily="2" charset="0"/>
                <a:sym typeface="Wingdings" panose="05000000000000000000" pitchFamily="2" charset="2"/>
              </a:rPr>
              <a:t>O</a:t>
            </a:r>
            <a:r>
              <a:rPr lang="en-US" sz="2800" baseline="-25000" dirty="0">
                <a:solidFill>
                  <a:schemeClr val="tx1"/>
                </a:solidFill>
                <a:latin typeface="Comfortaa" pitchFamily="2" charset="0"/>
                <a:sym typeface="Wingdings" panose="05000000000000000000" pitchFamily="2" charset="2"/>
              </a:rPr>
              <a:t>5 </a:t>
            </a:r>
            <a:r>
              <a:rPr lang="en-US" sz="2800" dirty="0" err="1">
                <a:solidFill>
                  <a:schemeClr val="tx1"/>
                </a:solidFill>
                <a:latin typeface="Comfortaa" pitchFamily="2" charset="0"/>
                <a:sym typeface="Wingdings" panose="05000000000000000000" pitchFamily="2" charset="2"/>
              </a:rPr>
              <a:t>và</a:t>
            </a:r>
            <a:r>
              <a:rPr lang="en-US" sz="2800" dirty="0">
                <a:solidFill>
                  <a:schemeClr val="tx1"/>
                </a:solidFill>
                <a:latin typeface="Comfortaa" pitchFamily="2" charset="0"/>
                <a:sym typeface="Wingdings" panose="05000000000000000000" pitchFamily="2" charset="2"/>
              </a:rPr>
              <a:t> NO</a:t>
            </a:r>
            <a:r>
              <a:rPr lang="en-US" sz="2800" baseline="-25000" dirty="0">
                <a:solidFill>
                  <a:schemeClr val="tx1"/>
                </a:solidFill>
                <a:latin typeface="Comfortaa" pitchFamily="2" charset="0"/>
                <a:sym typeface="Wingdings" panose="05000000000000000000" pitchFamily="2" charset="2"/>
              </a:rPr>
              <a:t>2</a:t>
            </a:r>
            <a:r>
              <a:rPr lang="en-US" sz="2800" dirty="0">
                <a:solidFill>
                  <a:schemeClr val="tx1"/>
                </a:solidFill>
                <a:latin typeface="Comfortaa" pitchFamily="2" charset="0"/>
                <a:sym typeface="Wingdings" panose="05000000000000000000" pitchFamily="2" charset="2"/>
              </a:rPr>
              <a:t>.</a:t>
            </a:r>
            <a:endParaRPr lang="en-US" sz="2800" dirty="0">
              <a:solidFill>
                <a:schemeClr val="tx1"/>
              </a:solidFill>
              <a:latin typeface="Comfortaa" pitchFamily="2" charset="0"/>
            </a:endParaRPr>
          </a:p>
        </p:txBody>
      </p:sp>
      <p:graphicFrame>
        <p:nvGraphicFramePr>
          <p:cNvPr id="6" name="Table 6">
            <a:extLst>
              <a:ext uri="{FF2B5EF4-FFF2-40B4-BE49-F238E27FC236}">
                <a16:creationId xmlns:a16="http://schemas.microsoft.com/office/drawing/2014/main" id="{582CDCBF-7EC8-AF3D-8FE3-B4404697E5B8}"/>
              </a:ext>
            </a:extLst>
          </p:cNvPr>
          <p:cNvGraphicFramePr>
            <a:graphicFrameLocks noGrp="1"/>
          </p:cNvGraphicFramePr>
          <p:nvPr>
            <p:extLst>
              <p:ext uri="{D42A27DB-BD31-4B8C-83A1-F6EECF244321}">
                <p14:modId xmlns:p14="http://schemas.microsoft.com/office/powerpoint/2010/main" val="4097015272"/>
              </p:ext>
            </p:extLst>
          </p:nvPr>
        </p:nvGraphicFramePr>
        <p:xfrm>
          <a:off x="645329" y="1562410"/>
          <a:ext cx="4790319" cy="1371600"/>
        </p:xfrm>
        <a:graphic>
          <a:graphicData uri="http://schemas.openxmlformats.org/drawingml/2006/table">
            <a:tbl>
              <a:tblPr firstRow="1" bandRow="1">
                <a:tableStyleId>{93296810-A885-4BE3-A3E7-6D5BEEA58F35}</a:tableStyleId>
              </a:tblPr>
              <a:tblGrid>
                <a:gridCol w="1300359">
                  <a:extLst>
                    <a:ext uri="{9D8B030D-6E8A-4147-A177-3AD203B41FA5}">
                      <a16:colId xmlns:a16="http://schemas.microsoft.com/office/drawing/2014/main" val="1011943673"/>
                    </a:ext>
                  </a:extLst>
                </a:gridCol>
                <a:gridCol w="1798320">
                  <a:extLst>
                    <a:ext uri="{9D8B030D-6E8A-4147-A177-3AD203B41FA5}">
                      <a16:colId xmlns:a16="http://schemas.microsoft.com/office/drawing/2014/main" val="2225133586"/>
                    </a:ext>
                  </a:extLst>
                </a:gridCol>
                <a:gridCol w="1691640">
                  <a:extLst>
                    <a:ext uri="{9D8B030D-6E8A-4147-A177-3AD203B41FA5}">
                      <a16:colId xmlns:a16="http://schemas.microsoft.com/office/drawing/2014/main" val="2160313645"/>
                    </a:ext>
                  </a:extLst>
                </a:gridCol>
              </a:tblGrid>
              <a:tr h="370840">
                <a:tc>
                  <a:txBody>
                    <a:bodyPr/>
                    <a:lstStyle/>
                    <a:p>
                      <a:pPr algn="ctr"/>
                      <a:endParaRPr lang="en-US" sz="2400">
                        <a:latin typeface="Comforta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N</a:t>
                      </a:r>
                      <a:r>
                        <a:rPr lang="en-US" sz="2400" baseline="-25000" dirty="0">
                          <a:latin typeface="Comfortaa" pitchFamily="2" charset="0"/>
                        </a:rPr>
                        <a:t>2</a:t>
                      </a:r>
                      <a:r>
                        <a:rPr lang="en-US" sz="2400" baseline="0" dirty="0">
                          <a:latin typeface="Comfortaa" pitchFamily="2" charset="0"/>
                        </a:rPr>
                        <a:t>O</a:t>
                      </a:r>
                      <a:r>
                        <a:rPr lang="en-US" sz="2400" baseline="-25000" dirty="0">
                          <a:latin typeface="Comfortaa" pitchFamily="2" charset="0"/>
                        </a:rPr>
                        <a:t>5</a:t>
                      </a:r>
                      <a:endParaRPr lang="en-US" sz="2400" dirty="0">
                        <a:latin typeface="Comforta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Comfortaa" pitchFamily="2" charset="0"/>
                        </a:rPr>
                        <a:t>NO</a:t>
                      </a:r>
                      <a:r>
                        <a:rPr lang="en-US" sz="2400" baseline="-25000">
                          <a:latin typeface="Comfortaa" pitchFamily="2" charset="0"/>
                        </a:rPr>
                        <a:t>2</a:t>
                      </a:r>
                      <a:endParaRPr lang="en-US" sz="2400">
                        <a:latin typeface="Comforta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6443931"/>
                  </a:ext>
                </a:extLst>
              </a:tr>
              <a:tr h="370840">
                <a:tc>
                  <a:txBody>
                    <a:bodyPr/>
                    <a:lstStyle/>
                    <a:p>
                      <a:pPr algn="ctr"/>
                      <a:r>
                        <a:rPr lang="en-US" sz="2400">
                          <a:latin typeface="Comfortaa" pitchFamily="2" charset="0"/>
                        </a:rPr>
                        <a:t>t = 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0,0200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Comfortaa" pitchFamily="2" charset="0"/>
                        </a:rPr>
                        <a:t>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935199"/>
                  </a:ext>
                </a:extLst>
              </a:tr>
              <a:tr h="370840">
                <a:tc>
                  <a:txBody>
                    <a:bodyPr/>
                    <a:lstStyle/>
                    <a:p>
                      <a:pPr algn="ctr"/>
                      <a:r>
                        <a:rPr lang="en-US" sz="2400" dirty="0">
                          <a:latin typeface="Comfortaa" pitchFamily="2" charset="0"/>
                        </a:rPr>
                        <a:t>t = 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0,0169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0,0062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976016"/>
                  </a:ext>
                </a:extLst>
              </a:tr>
            </a:tbl>
          </a:graphicData>
        </a:graphic>
      </p:graphicFrame>
      <p:sp>
        <p:nvSpPr>
          <p:cNvPr id="9" name="Rectangle: Rounded Corners 8">
            <a:extLst>
              <a:ext uri="{FF2B5EF4-FFF2-40B4-BE49-F238E27FC236}">
                <a16:creationId xmlns:a16="http://schemas.microsoft.com/office/drawing/2014/main" id="{1213B2B0-0F0D-FFA2-4F3F-DBB3CCD48EA2}"/>
              </a:ext>
            </a:extLst>
          </p:cNvPr>
          <p:cNvSpPr/>
          <p:nvPr/>
        </p:nvSpPr>
        <p:spPr>
          <a:xfrm>
            <a:off x="6296673" y="119006"/>
            <a:ext cx="5709678" cy="4314141"/>
          </a:xfrm>
          <a:prstGeom prst="roundRect">
            <a:avLst>
              <a:gd name="adj" fmla="val 26313"/>
            </a:avLst>
          </a:prstGeom>
          <a:no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latin typeface="Comfortaa" pitchFamily="2" charset="0"/>
              </a:rPr>
              <a:t>Cho </a:t>
            </a:r>
            <a:r>
              <a:rPr lang="en-US" sz="2800" dirty="0" err="1">
                <a:solidFill>
                  <a:schemeClr val="tx1"/>
                </a:solidFill>
                <a:latin typeface="Comfortaa" pitchFamily="2" charset="0"/>
              </a:rPr>
              <a:t>phản</a:t>
            </a:r>
            <a:r>
              <a:rPr lang="en-US" sz="2800" dirty="0">
                <a:solidFill>
                  <a:schemeClr val="tx1"/>
                </a:solidFill>
                <a:latin typeface="Comfortaa" pitchFamily="2" charset="0"/>
              </a:rPr>
              <a:t> </a:t>
            </a:r>
            <a:r>
              <a:rPr lang="en-US" sz="2800" dirty="0" err="1">
                <a:solidFill>
                  <a:schemeClr val="tx1"/>
                </a:solidFill>
                <a:latin typeface="Comfortaa" pitchFamily="2" charset="0"/>
              </a:rPr>
              <a:t>ứng</a:t>
            </a:r>
            <a:r>
              <a:rPr lang="en-US" sz="2800" dirty="0">
                <a:solidFill>
                  <a:schemeClr val="tx1"/>
                </a:solidFill>
                <a:latin typeface="Comfortaa" pitchFamily="2" charset="0"/>
              </a:rPr>
              <a:t>:</a:t>
            </a:r>
          </a:p>
          <a:p>
            <a:pPr algn="ctr">
              <a:lnSpc>
                <a:spcPct val="150000"/>
              </a:lnSpc>
            </a:pPr>
            <a:r>
              <a:rPr lang="en-US" sz="2800" dirty="0">
                <a:solidFill>
                  <a:schemeClr val="tx1"/>
                </a:solidFill>
                <a:latin typeface="Comfortaa" pitchFamily="2" charset="0"/>
              </a:rPr>
              <a:t>Br</a:t>
            </a:r>
            <a:r>
              <a:rPr lang="en-US" sz="2800" baseline="-25000" dirty="0">
                <a:solidFill>
                  <a:schemeClr val="tx1"/>
                </a:solidFill>
                <a:latin typeface="Comfortaa" pitchFamily="2" charset="0"/>
              </a:rPr>
              <a:t>2</a:t>
            </a:r>
            <a:r>
              <a:rPr lang="en-US" sz="2800" dirty="0">
                <a:solidFill>
                  <a:schemeClr val="tx1"/>
                </a:solidFill>
                <a:latin typeface="Comfortaa" pitchFamily="2" charset="0"/>
              </a:rPr>
              <a:t> + HCOOH </a:t>
            </a:r>
            <a:r>
              <a:rPr lang="en-US" sz="2800" dirty="0">
                <a:solidFill>
                  <a:schemeClr val="tx1"/>
                </a:solidFill>
                <a:latin typeface="Comfortaa" pitchFamily="2" charset="0"/>
                <a:sym typeface="Wingdings" panose="05000000000000000000" pitchFamily="2" charset="2"/>
              </a:rPr>
              <a:t> 2HBr + CO</a:t>
            </a:r>
            <a:r>
              <a:rPr lang="en-US" sz="2800" baseline="-25000" dirty="0">
                <a:solidFill>
                  <a:schemeClr val="tx1"/>
                </a:solidFill>
                <a:latin typeface="Comfortaa" pitchFamily="2" charset="0"/>
                <a:sym typeface="Wingdings" panose="05000000000000000000" pitchFamily="2" charset="2"/>
              </a:rPr>
              <a:t>2</a:t>
            </a:r>
          </a:p>
          <a:p>
            <a:pPr algn="ctr"/>
            <a:endParaRPr lang="en-US" sz="2800" baseline="-25000" dirty="0">
              <a:solidFill>
                <a:schemeClr val="tx1"/>
              </a:solidFill>
              <a:latin typeface="Comfortaa" pitchFamily="2" charset="0"/>
              <a:sym typeface="Wingdings" panose="05000000000000000000" pitchFamily="2" charset="2"/>
            </a:endParaRPr>
          </a:p>
          <a:p>
            <a:pPr algn="ctr">
              <a:lnSpc>
                <a:spcPct val="150000"/>
              </a:lnSpc>
            </a:pPr>
            <a:endParaRPr lang="en-US" sz="2800" baseline="-25000" dirty="0">
              <a:solidFill>
                <a:schemeClr val="tx1"/>
              </a:solidFill>
              <a:latin typeface="Comfortaa" pitchFamily="2" charset="0"/>
              <a:sym typeface="Wingdings" panose="05000000000000000000" pitchFamily="2" charset="2"/>
            </a:endParaRPr>
          </a:p>
          <a:p>
            <a:pPr algn="ctr">
              <a:lnSpc>
                <a:spcPct val="150000"/>
              </a:lnSpc>
            </a:pPr>
            <a:endParaRPr lang="en-US" sz="2800" baseline="-25000" dirty="0">
              <a:solidFill>
                <a:schemeClr val="tx1"/>
              </a:solidFill>
              <a:latin typeface="Comfortaa" pitchFamily="2" charset="0"/>
              <a:sym typeface="Wingdings" panose="05000000000000000000" pitchFamily="2" charset="2"/>
            </a:endParaRPr>
          </a:p>
          <a:p>
            <a:pPr algn="ctr">
              <a:lnSpc>
                <a:spcPct val="150000"/>
              </a:lnSpc>
            </a:pPr>
            <a:endParaRPr lang="en-US" sz="2800" baseline="-25000" dirty="0">
              <a:solidFill>
                <a:schemeClr val="tx1"/>
              </a:solidFill>
              <a:latin typeface="Comfortaa" pitchFamily="2" charset="0"/>
              <a:sym typeface="Wingdings" panose="05000000000000000000" pitchFamily="2" charset="2"/>
            </a:endParaRPr>
          </a:p>
          <a:p>
            <a:pPr algn="just">
              <a:lnSpc>
                <a:spcPct val="150000"/>
              </a:lnSpc>
            </a:pPr>
            <a:r>
              <a:rPr lang="en-US" sz="2800" dirty="0" err="1">
                <a:solidFill>
                  <a:schemeClr val="tx1"/>
                </a:solidFill>
                <a:latin typeface="Comfortaa" pitchFamily="2" charset="0"/>
              </a:rPr>
              <a:t>Tính</a:t>
            </a:r>
            <a:r>
              <a:rPr lang="en-US" sz="2800" dirty="0">
                <a:solidFill>
                  <a:schemeClr val="tx1"/>
                </a:solidFill>
                <a:latin typeface="Comfortaa" pitchFamily="2" charset="0"/>
              </a:rPr>
              <a:t> </a:t>
            </a:r>
            <a:r>
              <a:rPr lang="en-US" sz="2800" dirty="0" err="1">
                <a:solidFill>
                  <a:schemeClr val="tx1"/>
                </a:solidFill>
                <a:latin typeface="Comfortaa" pitchFamily="2" charset="0"/>
              </a:rPr>
              <a:t>tốc</a:t>
            </a:r>
            <a:r>
              <a:rPr lang="en-US" sz="2800" dirty="0">
                <a:solidFill>
                  <a:schemeClr val="tx1"/>
                </a:solidFill>
                <a:latin typeface="Comfortaa" pitchFamily="2" charset="0"/>
              </a:rPr>
              <a:t> </a:t>
            </a:r>
            <a:r>
              <a:rPr lang="en-US" sz="2800" dirty="0" err="1">
                <a:solidFill>
                  <a:schemeClr val="tx1"/>
                </a:solidFill>
                <a:latin typeface="Comfortaa" pitchFamily="2" charset="0"/>
              </a:rPr>
              <a:t>độ</a:t>
            </a:r>
            <a:r>
              <a:rPr lang="en-US" sz="2800" dirty="0">
                <a:solidFill>
                  <a:schemeClr val="tx1"/>
                </a:solidFill>
                <a:latin typeface="Comfortaa" pitchFamily="2" charset="0"/>
              </a:rPr>
              <a:t> </a:t>
            </a:r>
            <a:r>
              <a:rPr lang="en-US" sz="2800" dirty="0" err="1">
                <a:solidFill>
                  <a:schemeClr val="tx1"/>
                </a:solidFill>
                <a:latin typeface="Comfortaa" pitchFamily="2" charset="0"/>
              </a:rPr>
              <a:t>trung</a:t>
            </a:r>
            <a:r>
              <a:rPr lang="en-US" sz="2800" dirty="0">
                <a:solidFill>
                  <a:schemeClr val="tx1"/>
                </a:solidFill>
                <a:latin typeface="Comfortaa" pitchFamily="2" charset="0"/>
              </a:rPr>
              <a:t> </a:t>
            </a:r>
            <a:r>
              <a:rPr lang="en-US" sz="2800" dirty="0" err="1">
                <a:solidFill>
                  <a:schemeClr val="tx1"/>
                </a:solidFill>
                <a:latin typeface="Comfortaa" pitchFamily="2" charset="0"/>
              </a:rPr>
              <a:t>bình</a:t>
            </a:r>
            <a:r>
              <a:rPr lang="en-US" sz="2800" dirty="0">
                <a:solidFill>
                  <a:schemeClr val="tx1"/>
                </a:solidFill>
                <a:latin typeface="Comfortaa" pitchFamily="2" charset="0"/>
              </a:rPr>
              <a:t> </a:t>
            </a:r>
            <a:r>
              <a:rPr lang="en-US" sz="2800" dirty="0" err="1">
                <a:solidFill>
                  <a:schemeClr val="tx1"/>
                </a:solidFill>
                <a:latin typeface="Comfortaa" pitchFamily="2" charset="0"/>
              </a:rPr>
              <a:t>của</a:t>
            </a:r>
            <a:r>
              <a:rPr lang="en-US" sz="2800" dirty="0">
                <a:solidFill>
                  <a:schemeClr val="tx1"/>
                </a:solidFill>
                <a:latin typeface="Comfortaa" pitchFamily="2" charset="0"/>
              </a:rPr>
              <a:t> </a:t>
            </a:r>
            <a:r>
              <a:rPr lang="en-US" sz="2800" dirty="0" err="1">
                <a:solidFill>
                  <a:schemeClr val="tx1"/>
                </a:solidFill>
                <a:latin typeface="Comfortaa" pitchFamily="2" charset="0"/>
              </a:rPr>
              <a:t>phản</a:t>
            </a:r>
            <a:r>
              <a:rPr lang="en-US" sz="2800" dirty="0">
                <a:solidFill>
                  <a:schemeClr val="tx1"/>
                </a:solidFill>
                <a:latin typeface="Comfortaa" pitchFamily="2" charset="0"/>
              </a:rPr>
              <a:t> </a:t>
            </a:r>
            <a:r>
              <a:rPr lang="en-US" sz="2800" dirty="0" err="1">
                <a:solidFill>
                  <a:schemeClr val="tx1"/>
                </a:solidFill>
                <a:latin typeface="Comfortaa" pitchFamily="2" charset="0"/>
              </a:rPr>
              <a:t>ứng</a:t>
            </a:r>
            <a:r>
              <a:rPr lang="en-US" sz="2800" dirty="0">
                <a:solidFill>
                  <a:schemeClr val="tx1"/>
                </a:solidFill>
                <a:latin typeface="Comfortaa" pitchFamily="2" charset="0"/>
              </a:rPr>
              <a:t> </a:t>
            </a:r>
            <a:r>
              <a:rPr lang="en-US" sz="2800" dirty="0" err="1">
                <a:solidFill>
                  <a:schemeClr val="tx1"/>
                </a:solidFill>
                <a:latin typeface="Comfortaa" pitchFamily="2" charset="0"/>
              </a:rPr>
              <a:t>theo</a:t>
            </a:r>
            <a:r>
              <a:rPr lang="en-US" sz="2800" dirty="0">
                <a:solidFill>
                  <a:schemeClr val="tx1"/>
                </a:solidFill>
                <a:latin typeface="Comfortaa" pitchFamily="2" charset="0"/>
              </a:rPr>
              <a:t> Br</a:t>
            </a:r>
            <a:r>
              <a:rPr lang="en-US" sz="2800" baseline="-25000" dirty="0">
                <a:solidFill>
                  <a:schemeClr val="tx1"/>
                </a:solidFill>
                <a:latin typeface="Comfortaa" pitchFamily="2" charset="0"/>
              </a:rPr>
              <a:t>2  </a:t>
            </a:r>
            <a:r>
              <a:rPr lang="en-US" sz="2800" dirty="0" err="1">
                <a:solidFill>
                  <a:schemeClr val="tx1"/>
                </a:solidFill>
                <a:latin typeface="Comfortaa" pitchFamily="2" charset="0"/>
              </a:rPr>
              <a:t>và</a:t>
            </a:r>
            <a:r>
              <a:rPr lang="en-US" sz="2800" dirty="0">
                <a:solidFill>
                  <a:schemeClr val="tx1"/>
                </a:solidFill>
                <a:latin typeface="Comfortaa" pitchFamily="2" charset="0"/>
              </a:rPr>
              <a:t> HBr  </a:t>
            </a:r>
          </a:p>
          <a:p>
            <a:pPr algn="ctr">
              <a:lnSpc>
                <a:spcPct val="150000"/>
              </a:lnSpc>
            </a:pPr>
            <a:endParaRPr lang="en-US" sz="2400" baseline="-25000" dirty="0">
              <a:solidFill>
                <a:schemeClr val="tx1"/>
              </a:solidFill>
              <a:latin typeface="Comfortaa" pitchFamily="2" charset="0"/>
              <a:sym typeface="Wingdings" panose="05000000000000000000" pitchFamily="2" charset="2"/>
            </a:endParaRPr>
          </a:p>
          <a:p>
            <a:pPr algn="ctr"/>
            <a:endParaRPr lang="en-US" sz="2400" baseline="-25000" dirty="0">
              <a:solidFill>
                <a:schemeClr val="tx1"/>
              </a:solidFill>
              <a:latin typeface="Comfortaa" pitchFamily="2" charset="0"/>
              <a:sym typeface="Wingdings" panose="05000000000000000000" pitchFamily="2" charset="2"/>
            </a:endParaRPr>
          </a:p>
          <a:p>
            <a:pPr algn="just"/>
            <a:endParaRPr lang="en-US" sz="2400" dirty="0">
              <a:solidFill>
                <a:schemeClr val="tx1"/>
              </a:solidFill>
              <a:latin typeface="Comfortaa" pitchFamily="2" charset="0"/>
              <a:sym typeface="Wingdings" panose="05000000000000000000" pitchFamily="2" charset="2"/>
            </a:endParaRPr>
          </a:p>
        </p:txBody>
      </p:sp>
      <p:graphicFrame>
        <p:nvGraphicFramePr>
          <p:cNvPr id="3" name="Table 6">
            <a:extLst>
              <a:ext uri="{FF2B5EF4-FFF2-40B4-BE49-F238E27FC236}">
                <a16:creationId xmlns:a16="http://schemas.microsoft.com/office/drawing/2014/main" id="{9A867463-30F8-EDA6-3B94-251D9615E3E7}"/>
              </a:ext>
            </a:extLst>
          </p:cNvPr>
          <p:cNvGraphicFramePr>
            <a:graphicFrameLocks noGrp="1"/>
          </p:cNvGraphicFramePr>
          <p:nvPr>
            <p:extLst>
              <p:ext uri="{D42A27DB-BD31-4B8C-83A1-F6EECF244321}">
                <p14:modId xmlns:p14="http://schemas.microsoft.com/office/powerpoint/2010/main" val="3174775338"/>
              </p:ext>
            </p:extLst>
          </p:nvPr>
        </p:nvGraphicFramePr>
        <p:xfrm>
          <a:off x="6959600" y="1771464"/>
          <a:ext cx="4587071" cy="1371600"/>
        </p:xfrm>
        <a:graphic>
          <a:graphicData uri="http://schemas.openxmlformats.org/drawingml/2006/table">
            <a:tbl>
              <a:tblPr firstRow="1" bandRow="1">
                <a:tableStyleId>{93296810-A885-4BE3-A3E7-6D5BEEA58F35}</a:tableStyleId>
              </a:tblPr>
              <a:tblGrid>
                <a:gridCol w="1097111">
                  <a:extLst>
                    <a:ext uri="{9D8B030D-6E8A-4147-A177-3AD203B41FA5}">
                      <a16:colId xmlns:a16="http://schemas.microsoft.com/office/drawing/2014/main" val="1011943673"/>
                    </a:ext>
                  </a:extLst>
                </a:gridCol>
                <a:gridCol w="1798320">
                  <a:extLst>
                    <a:ext uri="{9D8B030D-6E8A-4147-A177-3AD203B41FA5}">
                      <a16:colId xmlns:a16="http://schemas.microsoft.com/office/drawing/2014/main" val="2225133586"/>
                    </a:ext>
                  </a:extLst>
                </a:gridCol>
                <a:gridCol w="1691640">
                  <a:extLst>
                    <a:ext uri="{9D8B030D-6E8A-4147-A177-3AD203B41FA5}">
                      <a16:colId xmlns:a16="http://schemas.microsoft.com/office/drawing/2014/main" val="2160313645"/>
                    </a:ext>
                  </a:extLst>
                </a:gridCol>
              </a:tblGrid>
              <a:tr h="370840">
                <a:tc>
                  <a:txBody>
                    <a:bodyPr/>
                    <a:lstStyle/>
                    <a:p>
                      <a:pPr algn="ctr"/>
                      <a:endParaRPr lang="en-US" sz="2400" dirty="0">
                        <a:latin typeface="Comforta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Br</a:t>
                      </a:r>
                      <a:r>
                        <a:rPr lang="en-US" sz="2400" baseline="-25000" dirty="0">
                          <a:latin typeface="Comfortaa" pitchFamily="2" charset="0"/>
                        </a:rPr>
                        <a:t>2</a:t>
                      </a:r>
                      <a:endParaRPr lang="en-US" sz="2400" dirty="0">
                        <a:latin typeface="Comforta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HBr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6443931"/>
                  </a:ext>
                </a:extLst>
              </a:tr>
              <a:tr h="370840">
                <a:tc>
                  <a:txBody>
                    <a:bodyPr/>
                    <a:lstStyle/>
                    <a:p>
                      <a:pPr algn="ctr"/>
                      <a:r>
                        <a:rPr lang="en-US" sz="2400">
                          <a:latin typeface="Comfortaa" pitchFamily="2" charset="0"/>
                        </a:rPr>
                        <a:t>t = 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0,0120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0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5935199"/>
                  </a:ext>
                </a:extLst>
              </a:tr>
              <a:tr h="370840">
                <a:tc>
                  <a:txBody>
                    <a:bodyPr/>
                    <a:lstStyle/>
                    <a:p>
                      <a:pPr algn="ctr"/>
                      <a:r>
                        <a:rPr lang="en-US" sz="2400" dirty="0">
                          <a:latin typeface="Comfortaa" pitchFamily="2" charset="0"/>
                        </a:rPr>
                        <a:t>t = 50s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0,0101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omfortaa" pitchFamily="2" charset="0"/>
                        </a:rPr>
                        <a:t>0,0038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1976016"/>
                  </a:ext>
                </a:extLst>
              </a:tr>
            </a:tbl>
          </a:graphicData>
        </a:graphic>
      </p:graphicFrame>
      <p:sp>
        <p:nvSpPr>
          <p:cNvPr id="5" name="Rectangle: Rounded Corners 4">
            <a:extLst>
              <a:ext uri="{FF2B5EF4-FFF2-40B4-BE49-F238E27FC236}">
                <a16:creationId xmlns:a16="http://schemas.microsoft.com/office/drawing/2014/main" id="{0E968EF4-2C7E-FEA7-4B6E-242FEC7DF6A1}"/>
              </a:ext>
            </a:extLst>
          </p:cNvPr>
          <p:cNvSpPr/>
          <p:nvPr/>
        </p:nvSpPr>
        <p:spPr>
          <a:xfrm>
            <a:off x="171243" y="5461149"/>
            <a:ext cx="5709678" cy="1024317"/>
          </a:xfrm>
          <a:prstGeom prst="roundRect">
            <a:avLst>
              <a:gd name="adj" fmla="val 26313"/>
            </a:avLst>
          </a:prstGeom>
          <a:solidFill>
            <a:srgbClr val="FF0000"/>
          </a:solid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4400" b="1" dirty="0">
                <a:solidFill>
                  <a:schemeClr val="bg1"/>
                </a:solidFill>
                <a:latin typeface="Comfortaa" pitchFamily="2" charset="0"/>
              </a:rPr>
              <a:t>V1=0,0000155 M.s</a:t>
            </a:r>
            <a:r>
              <a:rPr lang="en-US" sz="4400" b="1" baseline="30000" dirty="0">
                <a:solidFill>
                  <a:schemeClr val="bg1"/>
                </a:solidFill>
                <a:latin typeface="Comfortaa" pitchFamily="2" charset="0"/>
              </a:rPr>
              <a:t>-1</a:t>
            </a:r>
            <a:endParaRPr lang="en-US" sz="4400" b="1" dirty="0">
              <a:solidFill>
                <a:schemeClr val="bg1"/>
              </a:solidFill>
              <a:latin typeface="Comfortaa" pitchFamily="2" charset="0"/>
            </a:endParaRPr>
          </a:p>
        </p:txBody>
      </p:sp>
      <p:sp>
        <p:nvSpPr>
          <p:cNvPr id="7" name="Rectangle: Rounded Corners 6">
            <a:extLst>
              <a:ext uri="{FF2B5EF4-FFF2-40B4-BE49-F238E27FC236}">
                <a16:creationId xmlns:a16="http://schemas.microsoft.com/office/drawing/2014/main" id="{0B99CDBA-4834-DB24-2D02-B845E48CBFAE}"/>
              </a:ext>
            </a:extLst>
          </p:cNvPr>
          <p:cNvSpPr/>
          <p:nvPr/>
        </p:nvSpPr>
        <p:spPr>
          <a:xfrm>
            <a:off x="6096000" y="5461149"/>
            <a:ext cx="5709678" cy="1024318"/>
          </a:xfrm>
          <a:prstGeom prst="roundRect">
            <a:avLst>
              <a:gd name="adj" fmla="val 26313"/>
            </a:avLst>
          </a:prstGeom>
          <a:solidFill>
            <a:srgbClr val="FF0000"/>
          </a:solid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4800" b="1" dirty="0">
                <a:solidFill>
                  <a:schemeClr val="bg1"/>
                </a:solidFill>
                <a:latin typeface="Comfortaa" pitchFamily="2" charset="0"/>
              </a:rPr>
              <a:t>V2= 0,000038 M.s</a:t>
            </a:r>
            <a:r>
              <a:rPr lang="en-US" sz="4800" b="1" baseline="30000" dirty="0">
                <a:solidFill>
                  <a:schemeClr val="bg1"/>
                </a:solidFill>
                <a:latin typeface="Comfortaa" pitchFamily="2" charset="0"/>
              </a:rPr>
              <a:t>1</a:t>
            </a:r>
            <a:endParaRPr lang="en-US" sz="4800" b="1" dirty="0">
              <a:solidFill>
                <a:schemeClr val="bg1"/>
              </a:solidFill>
              <a:latin typeface="Comfortaa" pitchFamily="2" charset="0"/>
            </a:endParaRPr>
          </a:p>
        </p:txBody>
      </p:sp>
      <p:sp>
        <p:nvSpPr>
          <p:cNvPr id="4" name="Rectangle: Rounded Corners 3">
            <a:extLst>
              <a:ext uri="{FF2B5EF4-FFF2-40B4-BE49-F238E27FC236}">
                <a16:creationId xmlns:a16="http://schemas.microsoft.com/office/drawing/2014/main" id="{AE38A77B-C68E-A432-0A4B-6DC00A85BE8D}"/>
              </a:ext>
            </a:extLst>
          </p:cNvPr>
          <p:cNvSpPr/>
          <p:nvPr/>
        </p:nvSpPr>
        <p:spPr>
          <a:xfrm>
            <a:off x="0" y="4428216"/>
            <a:ext cx="11805678" cy="1024317"/>
          </a:xfrm>
          <a:prstGeom prst="roundRect">
            <a:avLst>
              <a:gd name="adj" fmla="val 26313"/>
            </a:avLst>
          </a:prstGeom>
          <a:solidFill>
            <a:srgbClr val="FFFF00"/>
          </a:solidFill>
          <a:ln w="12700">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b="1" dirty="0" err="1">
                <a:solidFill>
                  <a:schemeClr val="tx1"/>
                </a:solidFill>
                <a:latin typeface="Comfortaa" pitchFamily="2" charset="0"/>
              </a:rPr>
              <a:t>Nhóm</a:t>
            </a:r>
            <a:r>
              <a:rPr lang="en-US" sz="2800" b="1" dirty="0">
                <a:solidFill>
                  <a:schemeClr val="tx1"/>
                </a:solidFill>
                <a:latin typeface="Comfortaa" pitchFamily="2" charset="0"/>
              </a:rPr>
              <a:t> 1, 2: </a:t>
            </a:r>
            <a:r>
              <a:rPr lang="en-US" sz="2800" dirty="0" err="1">
                <a:solidFill>
                  <a:schemeClr val="tx1"/>
                </a:solidFill>
                <a:latin typeface="Comfortaa" pitchFamily="2" charset="0"/>
              </a:rPr>
              <a:t>Tính</a:t>
            </a:r>
            <a:r>
              <a:rPr lang="en-US" sz="2800" dirty="0">
                <a:solidFill>
                  <a:schemeClr val="tx1"/>
                </a:solidFill>
                <a:latin typeface="Comfortaa" pitchFamily="2" charset="0"/>
              </a:rPr>
              <a:t> </a:t>
            </a:r>
            <a:r>
              <a:rPr lang="en-US" sz="2800" dirty="0" err="1">
                <a:solidFill>
                  <a:schemeClr val="tx1"/>
                </a:solidFill>
                <a:latin typeface="Comfortaa" pitchFamily="2" charset="0"/>
                <a:sym typeface="Wingdings" panose="05000000000000000000" pitchFamily="2" charset="2"/>
              </a:rPr>
              <a:t>tốc</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độ</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trung</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bình</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rPr>
              <a:t>theo</a:t>
            </a:r>
            <a:r>
              <a:rPr lang="en-US" sz="2800" dirty="0">
                <a:solidFill>
                  <a:schemeClr val="tx1"/>
                </a:solidFill>
                <a:latin typeface="Comfortaa" pitchFamily="2" charset="0"/>
              </a:rPr>
              <a:t> </a:t>
            </a:r>
            <a:r>
              <a:rPr lang="en-US" sz="2800" dirty="0">
                <a:solidFill>
                  <a:schemeClr val="tx1"/>
                </a:solidFill>
                <a:latin typeface="Comfortaa" pitchFamily="2" charset="0"/>
                <a:sym typeface="Wingdings" panose="05000000000000000000" pitchFamily="2" charset="2"/>
              </a:rPr>
              <a:t>N</a:t>
            </a:r>
            <a:r>
              <a:rPr lang="en-US" sz="2800" baseline="-25000" dirty="0">
                <a:solidFill>
                  <a:schemeClr val="tx1"/>
                </a:solidFill>
                <a:latin typeface="Comfortaa" pitchFamily="2" charset="0"/>
                <a:sym typeface="Wingdings" panose="05000000000000000000" pitchFamily="2" charset="2"/>
              </a:rPr>
              <a:t>2</a:t>
            </a:r>
            <a:r>
              <a:rPr lang="en-US" sz="2800" dirty="0">
                <a:solidFill>
                  <a:schemeClr val="tx1"/>
                </a:solidFill>
                <a:latin typeface="Comfortaa" pitchFamily="2" charset="0"/>
                <a:sym typeface="Wingdings" panose="05000000000000000000" pitchFamily="2" charset="2"/>
              </a:rPr>
              <a:t>O</a:t>
            </a:r>
            <a:r>
              <a:rPr lang="en-US" sz="2800" baseline="-25000" dirty="0">
                <a:solidFill>
                  <a:schemeClr val="tx1"/>
                </a:solidFill>
                <a:latin typeface="Comfortaa" pitchFamily="2" charset="0"/>
                <a:sym typeface="Wingdings" panose="05000000000000000000" pitchFamily="2" charset="2"/>
              </a:rPr>
              <a:t>5</a:t>
            </a:r>
            <a:r>
              <a:rPr lang="en-US" sz="2800" dirty="0">
                <a:solidFill>
                  <a:schemeClr val="tx1"/>
                </a:solidFill>
                <a:latin typeface="Comfortaa" pitchFamily="2" charset="0"/>
              </a:rPr>
              <a:t> </a:t>
            </a:r>
            <a:r>
              <a:rPr lang="en-US" sz="2800" dirty="0" err="1">
                <a:solidFill>
                  <a:schemeClr val="tx1"/>
                </a:solidFill>
                <a:latin typeface="Comfortaa" pitchFamily="2" charset="0"/>
              </a:rPr>
              <a:t>và</a:t>
            </a:r>
            <a:r>
              <a:rPr lang="en-US" sz="2800" dirty="0">
                <a:solidFill>
                  <a:schemeClr val="tx1"/>
                </a:solidFill>
                <a:latin typeface="Comfortaa" pitchFamily="2" charset="0"/>
              </a:rPr>
              <a:t> HBr; </a:t>
            </a:r>
            <a:r>
              <a:rPr lang="en-US" sz="2800" b="1" dirty="0" err="1">
                <a:solidFill>
                  <a:schemeClr val="tx1"/>
                </a:solidFill>
                <a:latin typeface="Comfortaa" pitchFamily="2" charset="0"/>
              </a:rPr>
              <a:t>Nhóm</a:t>
            </a:r>
            <a:r>
              <a:rPr lang="en-US" sz="2800" b="1" dirty="0">
                <a:solidFill>
                  <a:schemeClr val="tx1"/>
                </a:solidFill>
                <a:latin typeface="Comfortaa" pitchFamily="2" charset="0"/>
              </a:rPr>
              <a:t> 3,4: </a:t>
            </a:r>
            <a:r>
              <a:rPr lang="en-US" sz="2800" dirty="0">
                <a:solidFill>
                  <a:schemeClr val="tx1"/>
                </a:solidFill>
                <a:latin typeface="Comfortaa" pitchFamily="2" charset="0"/>
                <a:sym typeface="Wingdings" panose="05000000000000000000" pitchFamily="2" charset="2"/>
              </a:rPr>
              <a:t>NO</a:t>
            </a:r>
            <a:r>
              <a:rPr lang="en-US" sz="2800" baseline="-25000" dirty="0">
                <a:solidFill>
                  <a:schemeClr val="tx1"/>
                </a:solidFill>
                <a:latin typeface="Comfortaa" pitchFamily="2" charset="0"/>
                <a:sym typeface="Wingdings" panose="05000000000000000000" pitchFamily="2" charset="2"/>
              </a:rPr>
              <a:t>2</a:t>
            </a:r>
            <a:r>
              <a:rPr lang="en-US" sz="2800" dirty="0">
                <a:solidFill>
                  <a:schemeClr val="tx1"/>
                </a:solidFill>
                <a:latin typeface="Comfortaa" pitchFamily="2" charset="0"/>
                <a:sym typeface="Wingdings" panose="05000000000000000000" pitchFamily="2" charset="2"/>
              </a:rPr>
              <a:t> </a:t>
            </a:r>
            <a:r>
              <a:rPr lang="en-US" sz="2800" dirty="0" err="1">
                <a:solidFill>
                  <a:schemeClr val="tx1"/>
                </a:solidFill>
                <a:latin typeface="Comfortaa" pitchFamily="2" charset="0"/>
                <a:sym typeface="Wingdings" panose="05000000000000000000" pitchFamily="2" charset="2"/>
              </a:rPr>
              <a:t>và</a:t>
            </a:r>
            <a:r>
              <a:rPr lang="en-US" sz="2800" dirty="0">
                <a:solidFill>
                  <a:schemeClr val="tx1"/>
                </a:solidFill>
                <a:latin typeface="Comfortaa" pitchFamily="2" charset="0"/>
                <a:sym typeface="Wingdings" panose="05000000000000000000" pitchFamily="2" charset="2"/>
              </a:rPr>
              <a:t> </a:t>
            </a:r>
            <a:r>
              <a:rPr lang="en-US" sz="2800" dirty="0">
                <a:solidFill>
                  <a:schemeClr val="tx1"/>
                </a:solidFill>
                <a:latin typeface="Comfortaa" pitchFamily="2" charset="0"/>
              </a:rPr>
              <a:t>Br</a:t>
            </a:r>
            <a:r>
              <a:rPr lang="en-US" sz="2800" baseline="-25000" dirty="0">
                <a:solidFill>
                  <a:schemeClr val="tx1"/>
                </a:solidFill>
                <a:latin typeface="Comfortaa" pitchFamily="2" charset="0"/>
              </a:rPr>
              <a:t>2</a:t>
            </a:r>
            <a:r>
              <a:rPr lang="en-US" sz="2800" baseline="-25000" dirty="0">
                <a:solidFill>
                  <a:schemeClr val="tx1"/>
                </a:solidFill>
                <a:latin typeface="Comfortaa" pitchFamily="2" charset="0"/>
                <a:sym typeface="Wingdings" panose="05000000000000000000" pitchFamily="2" charset="2"/>
              </a:rPr>
              <a:t> </a:t>
            </a:r>
            <a:r>
              <a:rPr lang="en-US" sz="2800" dirty="0">
                <a:solidFill>
                  <a:schemeClr val="bg1"/>
                </a:solidFill>
                <a:latin typeface="Comfortaa" pitchFamily="2" charset="0"/>
              </a:rPr>
              <a:t>  </a:t>
            </a:r>
          </a:p>
        </p:txBody>
      </p:sp>
    </p:spTree>
    <p:extLst>
      <p:ext uri="{BB962C8B-B14F-4D97-AF65-F5344CB8AC3E}">
        <p14:creationId xmlns:p14="http://schemas.microsoft.com/office/powerpoint/2010/main" val="3075538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TotalTime>
  <Words>1021</Words>
  <Application>Microsoft Office PowerPoint</Application>
  <PresentationFormat>Widescreen</PresentationFormat>
  <Paragraphs>151</Paragraphs>
  <Slides>19</Slides>
  <Notes>8</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#9Slide05 VL Fadilla</vt:lpstr>
      <vt:lpstr>Arial</vt:lpstr>
      <vt:lpstr>Calibri</vt:lpstr>
      <vt:lpstr>Calibri Light</vt:lpstr>
      <vt:lpstr>Comfortaa</vt:lpstr>
      <vt:lpstr>Roboto</vt:lpstr>
      <vt:lpstr>Times New Roman</vt:lpstr>
      <vt:lpstr>Office Theme</vt:lpstr>
      <vt:lpstr>PowerPoint Presentation</vt:lpstr>
      <vt:lpstr>- Nướng bánh mì – cần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10</cp:lastModifiedBy>
  <cp:revision>65</cp:revision>
  <dcterms:created xsi:type="dcterms:W3CDTF">2024-03-20T14:27:57Z</dcterms:created>
  <dcterms:modified xsi:type="dcterms:W3CDTF">2026-01-27T09:36:11Z</dcterms:modified>
</cp:coreProperties>
</file>