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92" r:id="rId3"/>
    <p:sldId id="272" r:id="rId4"/>
    <p:sldId id="258" r:id="rId5"/>
    <p:sldId id="263" r:id="rId6"/>
    <p:sldId id="264" r:id="rId7"/>
    <p:sldId id="296" r:id="rId8"/>
    <p:sldId id="270" r:id="rId9"/>
    <p:sldId id="269" r:id="rId10"/>
    <p:sldId id="274" r:id="rId11"/>
    <p:sldId id="275" r:id="rId12"/>
    <p:sldId id="276" r:id="rId13"/>
    <p:sldId id="278" r:id="rId14"/>
    <p:sldId id="279" r:id="rId15"/>
    <p:sldId id="293" r:id="rId16"/>
    <p:sldId id="297" r:id="rId17"/>
    <p:sldId id="283" r:id="rId18"/>
    <p:sldId id="284" r:id="rId19"/>
    <p:sldId id="287" r:id="rId20"/>
    <p:sldId id="288" r:id="rId21"/>
    <p:sldId id="261" r:id="rId22"/>
  </p:sldIdLst>
  <p:sldSz cx="24385588" cy="13717588"/>
  <p:notesSz cx="6797675" cy="9928225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Questrial" pitchFamily="2" charset="0"/>
      <p:regular r:id="rId28"/>
    </p:embeddedFont>
    <p:embeddedFont>
      <p:font typeface="Tahoma" panose="020B0604030504040204" pitchFamily="3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iM5QR6yBKF1ijbjLbaJjTtaocc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18" y="90"/>
      </p:cViewPr>
      <p:guideLst>
        <p:guide orient="horz" pos="4321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14759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khởi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endParaRPr dirty="0"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5189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Sử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kỹ</a:t>
            </a:r>
            <a:r>
              <a:rPr lang="en-US" baseline="0" dirty="0"/>
              <a:t> </a:t>
            </a:r>
            <a:r>
              <a:rPr lang="en-US" baseline="0" dirty="0" err="1"/>
              <a:t>thuật</a:t>
            </a:r>
            <a:r>
              <a:rPr lang="en-US" baseline="0" dirty="0"/>
              <a:t> </a:t>
            </a:r>
            <a:r>
              <a:rPr lang="en-US" baseline="0" dirty="0" err="1"/>
              <a:t>mảnh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, chia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3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chuyên</a:t>
            </a:r>
            <a:r>
              <a:rPr lang="en-US" baseline="0" dirty="0"/>
              <a:t> </a:t>
            </a:r>
            <a:r>
              <a:rPr lang="en-US" baseline="0" dirty="0" err="1"/>
              <a:t>sâu</a:t>
            </a:r>
            <a:r>
              <a:rPr lang="en-US" baseline="0" dirty="0"/>
              <a:t> </a:t>
            </a:r>
            <a:r>
              <a:rPr lang="en-US" baseline="0" dirty="0" err="1"/>
              <a:t>nghiên</a:t>
            </a:r>
            <a:r>
              <a:rPr lang="en-US" baseline="0" dirty="0"/>
              <a:t> </a:t>
            </a:r>
            <a:r>
              <a:rPr lang="en-US" baseline="0" dirty="0" err="1"/>
              <a:t>cứu</a:t>
            </a:r>
            <a:r>
              <a:rPr lang="en-US" baseline="0" dirty="0"/>
              <a:t> 3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rồi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3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mảnh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.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chốt</a:t>
            </a:r>
            <a:r>
              <a:rPr lang="en-US" baseline="0" dirty="0"/>
              <a:t> </a:t>
            </a:r>
            <a:r>
              <a:rPr lang="en-US" baseline="0" dirty="0" err="1"/>
              <a:t>kiến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endParaRPr dirty="0"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7451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8791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4854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0118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882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507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8324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4037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,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phụ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trao</a:t>
            </a:r>
            <a:r>
              <a:rPr lang="en-US" baseline="0" dirty="0"/>
              <a:t> </a:t>
            </a:r>
            <a:r>
              <a:rPr lang="en-US" baseline="0" dirty="0" err="1"/>
              <a:t>đổi</a:t>
            </a:r>
            <a:r>
              <a:rPr lang="en-US" baseline="0" dirty="0"/>
              <a:t>,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chéo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rút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kiến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.</a:t>
            </a:r>
            <a:endParaRPr dirty="0"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7096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527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dt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25"/>
          <p:cNvSpPr>
            <a:spLocks noGrp="1"/>
          </p:cNvSpPr>
          <p:nvPr>
            <p:ph type="pic" idx="2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 rot="5400000">
            <a:off x="7666308" y="-3246255"/>
            <a:ext cx="9052974" cy="2194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 rot="5400000">
            <a:off x="42759387" y="5488993"/>
            <a:ext cx="23411985" cy="14631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 rot="5400000">
            <a:off x="13291352" y="-8941263"/>
            <a:ext cx="23411985" cy="43491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19280" y="549341"/>
            <a:ext cx="21947029" cy="11704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EB7EC-7A38-4564-A272-4A6CA50D35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39945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ctrTitle"/>
          </p:nvPr>
        </p:nvSpPr>
        <p:spPr>
          <a:xfrm>
            <a:off x="1828919" y="4261345"/>
            <a:ext cx="20727749" cy="294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ubTitle" idx="1"/>
          </p:nvPr>
        </p:nvSpPr>
        <p:spPr>
          <a:xfrm>
            <a:off x="3657838" y="7773300"/>
            <a:ext cx="17069911" cy="350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sz="7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sz="6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1926293" y="8814822"/>
            <a:ext cx="20727749" cy="2724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sz="9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1926293" y="5814100"/>
            <a:ext cx="20727749" cy="300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3251412" y="6401542"/>
            <a:ext cx="29059493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" t="-11000" r="19000" b="-9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16">
            <a:alphaModFix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7943" b="-4419"/>
          <a:stretch/>
        </p:blipFill>
        <p:spPr>
          <a:xfrm>
            <a:off x="1909482" y="46608"/>
            <a:ext cx="22449942" cy="14920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/>
        </p:nvSpPr>
        <p:spPr>
          <a:xfrm>
            <a:off x="7306616" y="403441"/>
            <a:ext cx="1707897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baseline="0" dirty="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HYDROCARBON  KHÔNG NO</a:t>
            </a:r>
            <a:endParaRPr sz="5400" b="1" i="0" u="none" strike="noStrike" cap="none" dirty="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5"/>
          <p:cNvSpPr txBox="1"/>
          <p:nvPr/>
        </p:nvSpPr>
        <p:spPr>
          <a:xfrm>
            <a:off x="3407067" y="338386"/>
            <a:ext cx="179135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chemeClr val="lt1"/>
                </a:solidFill>
                <a:latin typeface="Questrial" panose="020B0604020202020204" charset="0"/>
                <a:ea typeface="Questrial" panose="020B0604020202020204" charset="0"/>
                <a:cs typeface="Questrial" panose="020B0604020202020204" charset="0"/>
                <a:sym typeface="Questrial"/>
              </a:rPr>
              <a:t>Chủ</a:t>
            </a:r>
            <a:r>
              <a:rPr lang="en-US" sz="3600" b="1" i="0" u="none" strike="noStrike" cap="none" baseline="0" dirty="0">
                <a:solidFill>
                  <a:schemeClr val="lt1"/>
                </a:solidFill>
                <a:latin typeface="Questrial" panose="020B0604020202020204" charset="0"/>
                <a:ea typeface="Questrial" panose="020B0604020202020204" charset="0"/>
                <a:cs typeface="Questrial" panose="020B0604020202020204" charset="0"/>
                <a:sym typeface="Questrial"/>
              </a:rPr>
              <a:t> </a:t>
            </a:r>
            <a:r>
              <a:rPr lang="en-US" sz="3600" b="1" i="0" u="none" strike="noStrike" cap="none" baseline="0" dirty="0" err="1">
                <a:solidFill>
                  <a:schemeClr val="lt1"/>
                </a:solidFill>
                <a:latin typeface="Questrial" panose="020B0604020202020204" charset="0"/>
                <a:ea typeface="Questrial" panose="020B0604020202020204" charset="0"/>
                <a:cs typeface="Questrial" panose="020B0604020202020204" charset="0"/>
                <a:sym typeface="Questrial"/>
              </a:rPr>
              <a:t>đề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Questrial" panose="020B0604020202020204" charset="0"/>
                <a:ea typeface="Questrial" panose="020B0604020202020204" charset="0"/>
                <a:cs typeface="Questrial" panose="020B0604020202020204" charset="0"/>
                <a:sym typeface="Questrial"/>
              </a:rPr>
              <a:t> 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4</a:t>
            </a:r>
            <a:endParaRPr sz="3600" b="1" dirty="0"/>
          </a:p>
        </p:txBody>
      </p:sp>
      <p:sp>
        <p:nvSpPr>
          <p:cNvPr id="13" name="Google Shape;13;p15"/>
          <p:cNvSpPr txBox="1"/>
          <p:nvPr/>
        </p:nvSpPr>
        <p:spPr>
          <a:xfrm>
            <a:off x="2132321" y="121456"/>
            <a:ext cx="873957" cy="148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 b="1" dirty="0"/>
          </a:p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11</a:t>
            </a:r>
            <a:endParaRPr sz="48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5"/>
          <p:cNvSpPr txBox="1"/>
          <p:nvPr/>
        </p:nvSpPr>
        <p:spPr>
          <a:xfrm>
            <a:off x="5296129" y="403441"/>
            <a:ext cx="20104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13</a:t>
            </a:r>
            <a:endParaRPr sz="36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3363147" y="0"/>
            <a:ext cx="24387047" cy="1371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B652FE73-5F5E-7C96-7C0C-C56EB06F3E8A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09717" y="25513"/>
            <a:ext cx="1173602" cy="149206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45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">
            <a:extLst>
              <a:ext uri="{FF2B5EF4-FFF2-40B4-BE49-F238E27FC236}">
                <a16:creationId xmlns:a16="http://schemas.microsoft.com/office/drawing/2014/main" id="{2C69E716-EF34-8C4B-BB20-977BAF7C5DC0}"/>
              </a:ext>
            </a:extLst>
          </p:cNvPr>
          <p:cNvGrpSpPr/>
          <p:nvPr/>
        </p:nvGrpSpPr>
        <p:grpSpPr>
          <a:xfrm>
            <a:off x="1674965" y="9453007"/>
            <a:ext cx="20382767" cy="1573958"/>
            <a:chOff x="247182" y="2237392"/>
            <a:chExt cx="10785933" cy="833000"/>
          </a:xfrm>
        </p:grpSpPr>
        <p:grpSp>
          <p:nvGrpSpPr>
            <p:cNvPr id="123" name="Group 50">
              <a:extLst>
                <a:ext uri="{FF2B5EF4-FFF2-40B4-BE49-F238E27FC236}">
                  <a16:creationId xmlns:a16="http://schemas.microsoft.com/office/drawing/2014/main" id="{EFEB930C-77FB-5562-B961-FAFAF5944BC4}"/>
                </a:ext>
              </a:extLst>
            </p:cNvPr>
            <p:cNvGrpSpPr/>
            <p:nvPr/>
          </p:nvGrpSpPr>
          <p:grpSpPr>
            <a:xfrm>
              <a:off x="247182" y="2237392"/>
              <a:ext cx="2038172" cy="801887"/>
              <a:chOff x="5537206" y="1704231"/>
              <a:chExt cx="2031262" cy="745468"/>
            </a:xfrm>
          </p:grpSpPr>
          <p:sp>
            <p:nvSpPr>
              <p:cNvPr id="135" name="Rectangle 51">
                <a:extLst>
                  <a:ext uri="{FF2B5EF4-FFF2-40B4-BE49-F238E27FC236}">
                    <a16:creationId xmlns:a16="http://schemas.microsoft.com/office/drawing/2014/main" id="{0142A39C-F31B-4525-DBEE-473992CB42DF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1740718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6" name="Oval 52">
                <a:extLst>
                  <a:ext uri="{FF2B5EF4-FFF2-40B4-BE49-F238E27FC236}">
                    <a16:creationId xmlns:a16="http://schemas.microsoft.com/office/drawing/2014/main" id="{FB00F445-1078-747F-E912-2C5CCA90306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TextBox 53">
                <a:extLst>
                  <a:ext uri="{FF2B5EF4-FFF2-40B4-BE49-F238E27FC236}">
                    <a16:creationId xmlns:a16="http://schemas.microsoft.com/office/drawing/2014/main" id="{B4E74AE4-8346-065B-9265-27E9693B98ED}"/>
                  </a:ext>
                </a:extLst>
              </p:cNvPr>
              <p:cNvSpPr txBox="1"/>
              <p:nvPr/>
            </p:nvSpPr>
            <p:spPr>
              <a:xfrm>
                <a:off x="6075400" y="1903250"/>
                <a:ext cx="1493068" cy="393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lvl="0" algn="ctr" defTabSz="2177060">
                  <a:buClrTx/>
                  <a:defRPr/>
                </a:pPr>
                <a:r>
                  <a:rPr lang="nl-NL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ethane 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EF6D73A-9E3C-AFDB-0239-F9E7ED65BE8A}"/>
                </a:ext>
              </a:extLst>
            </p:cNvPr>
            <p:cNvGrpSpPr/>
            <p:nvPr/>
          </p:nvGrpSpPr>
          <p:grpSpPr>
            <a:xfrm>
              <a:off x="3163102" y="2237397"/>
              <a:ext cx="2038174" cy="801888"/>
              <a:chOff x="5537206" y="1704231"/>
              <a:chExt cx="2031264" cy="745468"/>
            </a:xfrm>
          </p:grpSpPr>
          <p:sp>
            <p:nvSpPr>
              <p:cNvPr id="132" name="Rectangle 55">
                <a:extLst>
                  <a:ext uri="{FF2B5EF4-FFF2-40B4-BE49-F238E27FC236}">
                    <a16:creationId xmlns:a16="http://schemas.microsoft.com/office/drawing/2014/main" id="{FF959755-E133-FE71-E1C7-4B3BA1BC6AED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3" name="Oval 56">
                <a:extLst>
                  <a:ext uri="{FF2B5EF4-FFF2-40B4-BE49-F238E27FC236}">
                    <a16:creationId xmlns:a16="http://schemas.microsoft.com/office/drawing/2014/main" id="{C0363CC1-7F6C-7E56-E134-1D234DC70FD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TextBox 57">
                <a:extLst>
                  <a:ext uri="{FF2B5EF4-FFF2-40B4-BE49-F238E27FC236}">
                    <a16:creationId xmlns:a16="http://schemas.microsoft.com/office/drawing/2014/main" id="{0E04AD19-1B8B-EBF9-EE45-9867FCC8B7F7}"/>
                  </a:ext>
                </a:extLst>
              </p:cNvPr>
              <p:cNvSpPr txBox="1"/>
              <p:nvPr/>
            </p:nvSpPr>
            <p:spPr>
              <a:xfrm>
                <a:off x="5827319" y="1903244"/>
                <a:ext cx="1741151" cy="378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lvl="0" algn="ctr" defTabSz="2177060">
                  <a:buClrTx/>
                  <a:defRPr/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ethene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5" name="Group 3">
              <a:extLst>
                <a:ext uri="{FF2B5EF4-FFF2-40B4-BE49-F238E27FC236}">
                  <a16:creationId xmlns:a16="http://schemas.microsoft.com/office/drawing/2014/main" id="{CF23B054-DF48-39BF-9EDE-56B2CF1B7F5C}"/>
                </a:ext>
              </a:extLst>
            </p:cNvPr>
            <p:cNvGrpSpPr/>
            <p:nvPr/>
          </p:nvGrpSpPr>
          <p:grpSpPr>
            <a:xfrm>
              <a:off x="6079022" y="2237397"/>
              <a:ext cx="2038174" cy="832995"/>
              <a:chOff x="5537206" y="1704231"/>
              <a:chExt cx="2031264" cy="774387"/>
            </a:xfrm>
          </p:grpSpPr>
          <p:sp>
            <p:nvSpPr>
              <p:cNvPr id="129" name="Rectangle 45">
                <a:extLst>
                  <a:ext uri="{FF2B5EF4-FFF2-40B4-BE49-F238E27FC236}">
                    <a16:creationId xmlns:a16="http://schemas.microsoft.com/office/drawing/2014/main" id="{0C377D84-C468-2881-D511-7FFA9904A78A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0" name="Oval 46">
                <a:extLst>
                  <a:ext uri="{FF2B5EF4-FFF2-40B4-BE49-F238E27FC236}">
                    <a16:creationId xmlns:a16="http://schemas.microsoft.com/office/drawing/2014/main" id="{84C7C448-F332-F28D-0098-E96FCA97507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TextBox 47">
                <a:extLst>
                  <a:ext uri="{FF2B5EF4-FFF2-40B4-BE49-F238E27FC236}">
                    <a16:creationId xmlns:a16="http://schemas.microsoft.com/office/drawing/2014/main" id="{CA2F99A4-4C00-DC7E-83DB-480F313F0378}"/>
                  </a:ext>
                </a:extLst>
              </p:cNvPr>
              <p:cNvSpPr txBox="1"/>
              <p:nvPr/>
            </p:nvSpPr>
            <p:spPr>
              <a:xfrm>
                <a:off x="6016038" y="1766915"/>
                <a:ext cx="1490412" cy="711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2177060">
                  <a:buClrTx/>
                  <a:defRPr/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ethene,</a:t>
                </a:r>
                <a:endParaRPr lang="en-US" sz="4600" b="1" i="0" kern="12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ctr" defTabSz="2177060">
                  <a:buClrTx/>
                  <a:defRPr/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ethyne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6" name="Group 58">
              <a:extLst>
                <a:ext uri="{FF2B5EF4-FFF2-40B4-BE49-F238E27FC236}">
                  <a16:creationId xmlns:a16="http://schemas.microsoft.com/office/drawing/2014/main" id="{C75660C5-1795-45E7-2459-CDF6F0A3AC00}"/>
                </a:ext>
              </a:extLst>
            </p:cNvPr>
            <p:cNvGrpSpPr/>
            <p:nvPr/>
          </p:nvGrpSpPr>
          <p:grpSpPr>
            <a:xfrm>
              <a:off x="8994942" y="2237398"/>
              <a:ext cx="2038173" cy="801889"/>
              <a:chOff x="5537206" y="1704231"/>
              <a:chExt cx="2031263" cy="745468"/>
            </a:xfrm>
          </p:grpSpPr>
          <p:sp>
            <p:nvSpPr>
              <p:cNvPr id="127" name="Rectangle 59">
                <a:extLst>
                  <a:ext uri="{FF2B5EF4-FFF2-40B4-BE49-F238E27FC236}">
                    <a16:creationId xmlns:a16="http://schemas.microsoft.com/office/drawing/2014/main" id="{858BB183-9700-382C-438C-460288C678C2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8" name="Oval 60">
                <a:extLst>
                  <a:ext uri="{FF2B5EF4-FFF2-40B4-BE49-F238E27FC236}">
                    <a16:creationId xmlns:a16="http://schemas.microsoft.com/office/drawing/2014/main" id="{2BD16B99-D6A9-0455-38D3-7C63D9743A38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8" name="TextBox 53">
            <a:extLst>
              <a:ext uri="{FF2B5EF4-FFF2-40B4-BE49-F238E27FC236}">
                <a16:creationId xmlns:a16="http://schemas.microsoft.com/office/drawing/2014/main" id="{B4E74AE4-8346-065B-9265-27E9693B98ED}"/>
              </a:ext>
            </a:extLst>
          </p:cNvPr>
          <p:cNvSpPr txBox="1"/>
          <p:nvPr/>
        </p:nvSpPr>
        <p:spPr>
          <a:xfrm>
            <a:off x="19232763" y="9628849"/>
            <a:ext cx="2830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pPr lvl="0" algn="ctr" defTabSz="2177060">
              <a:buClrTx/>
              <a:defRPr/>
            </a:pPr>
            <a:r>
              <a:rPr lang="nl-NL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ethyne.</a:t>
            </a:r>
            <a:r>
              <a:rPr kumimoji="0" lang="fr-FR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Oval 49">
            <a:extLst>
              <a:ext uri="{FF2B5EF4-FFF2-40B4-BE49-F238E27FC236}">
                <a16:creationId xmlns:a16="http://schemas.microsoft.com/office/drawing/2014/main" id="{891E4DE8-704B-39F9-984C-2F7D8B0A34D3}"/>
              </a:ext>
            </a:extLst>
          </p:cNvPr>
          <p:cNvSpPr/>
          <p:nvPr/>
        </p:nvSpPr>
        <p:spPr>
          <a:xfrm>
            <a:off x="12699301" y="9677493"/>
            <a:ext cx="1024847" cy="1009724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Rounded Rectangle 24">
            <a:extLst>
              <a:ext uri="{FF2B5EF4-FFF2-40B4-BE49-F238E27FC236}">
                <a16:creationId xmlns:a16="http://schemas.microsoft.com/office/drawing/2014/main" id="{EE17A035-4F3F-415E-BEA7-3331C045288F}"/>
              </a:ext>
            </a:extLst>
          </p:cNvPr>
          <p:cNvSpPr/>
          <p:nvPr/>
        </p:nvSpPr>
        <p:spPr bwMode="auto">
          <a:xfrm>
            <a:off x="379451" y="4627180"/>
            <a:ext cx="23596947" cy="3771715"/>
          </a:xfrm>
          <a:prstGeom prst="roundRect">
            <a:avLst>
              <a:gd name="adj" fmla="val 5492"/>
            </a:avLst>
          </a:prstGeom>
          <a:solidFill>
            <a:srgbClr val="9BBB59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lvl="0" algn="just"/>
            <a:r>
              <a:rPr lang="nl-NL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Cho các hydrocarbon sau: ethane (CH</a:t>
            </a:r>
            <a:r>
              <a:rPr lang="nl-NL" sz="48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nl-NL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-CH</a:t>
            </a:r>
            <a:r>
              <a:rPr lang="nl-NL" sz="48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nl-NL" sz="4800" b="1">
                <a:latin typeface="Tahoma" pitchFamily="34" charset="0"/>
                <a:ea typeface="Tahoma" pitchFamily="34" charset="0"/>
                <a:cs typeface="Tahoma" pitchFamily="34" charset="0"/>
              </a:rPr>
              <a:t>), ethene</a:t>
            </a:r>
            <a:r>
              <a:rPr lang="en-US" sz="5400" b="1" kern="1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4800" b="1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nl-NL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</a:t>
            </a:r>
            <a:r>
              <a:rPr lang="nl-NL" sz="48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nl-NL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=CH</a:t>
            </a:r>
            <a:r>
              <a:rPr lang="nl-NL" sz="48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nl-NL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) và ethylne (CH ≡ CH). Trong các chất trên, chất nào là hydrocarbon không no?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42" name="Nhóm 48">
            <a:extLst>
              <a:ext uri="{FF2B5EF4-FFF2-40B4-BE49-F238E27FC236}">
                <a16:creationId xmlns:a16="http://schemas.microsoft.com/office/drawing/2014/main" id="{C878598D-6F49-9674-C9C5-21E1F97DE222}"/>
              </a:ext>
            </a:extLst>
          </p:cNvPr>
          <p:cNvGrpSpPr/>
          <p:nvPr/>
        </p:nvGrpSpPr>
        <p:grpSpPr>
          <a:xfrm>
            <a:off x="458264" y="3521898"/>
            <a:ext cx="1150960" cy="1121234"/>
            <a:chOff x="7061416" y="323529"/>
            <a:chExt cx="1208304" cy="1208304"/>
          </a:xfrm>
        </p:grpSpPr>
        <p:sp>
          <p:nvSpPr>
            <p:cNvPr id="143" name="Hình Bầu dục 49">
              <a:extLst>
                <a:ext uri="{FF2B5EF4-FFF2-40B4-BE49-F238E27FC236}">
                  <a16:creationId xmlns:a16="http://schemas.microsoft.com/office/drawing/2014/main" id="{6ABA77B9-8182-660A-0B42-6F20318592FF}"/>
                </a:ext>
              </a:extLst>
            </p:cNvPr>
            <p:cNvSpPr/>
            <p:nvPr/>
          </p:nvSpPr>
          <p:spPr>
            <a:xfrm>
              <a:off x="7061416" y="323529"/>
              <a:ext cx="1208304" cy="1208304"/>
            </a:xfrm>
            <a:prstGeom prst="ellipse">
              <a:avLst/>
            </a:prstGeom>
            <a:noFill/>
            <a:ln w="1016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4" name="Đồ họa 50" descr="Power with solid fill">
              <a:extLst>
                <a:ext uri="{FF2B5EF4-FFF2-40B4-BE49-F238E27FC236}">
                  <a16:creationId xmlns:a16="http://schemas.microsoft.com/office/drawing/2014/main" id="{19BC2115-DEA2-591A-A3F6-7CC87CFC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30075" y="341145"/>
              <a:ext cx="1112790" cy="1112790"/>
            </a:xfrm>
            <a:prstGeom prst="rect">
              <a:avLst/>
            </a:prstGeom>
          </p:spPr>
        </p:pic>
      </p:grpSp>
      <p:sp>
        <p:nvSpPr>
          <p:cNvPr id="145" name="Google Shape;172;p1"/>
          <p:cNvSpPr txBox="1"/>
          <p:nvPr/>
        </p:nvSpPr>
        <p:spPr>
          <a:xfrm>
            <a:off x="0" y="2147416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Chủ</a:t>
            </a:r>
            <a:r>
              <a:rPr lang="en-US" sz="4800" b="1" dirty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đề</a:t>
            </a:r>
            <a:r>
              <a:rPr lang="en-US" sz="4800" b="1" dirty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4. HYDROCARBON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39" grpId="0" animBg="1"/>
      <p:bldP spid="1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1146" y="2718888"/>
            <a:ext cx="15358692" cy="56323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4800" b="1" dirty="0" err="1"/>
              <a:t>Bài</a:t>
            </a:r>
            <a:r>
              <a:rPr lang="en-US" sz="4800" b="1" dirty="0"/>
              <a:t> 1: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Viết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công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thức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cấu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tạo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của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các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hợp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chất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sau</a:t>
            </a:r>
            <a:r>
              <a:rPr lang="en-US" sz="4800" b="1" dirty="0">
                <a:solidFill>
                  <a:srgbClr val="FF0000"/>
                </a:solidFill>
              </a:rPr>
              <a:t>:</a:t>
            </a:r>
          </a:p>
          <a:p>
            <a:pPr marL="914491" indent="-914491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dirty="0">
                <a:solidFill>
                  <a:srgbClr val="0000FF"/>
                </a:solidFill>
              </a:rPr>
              <a:t>Pent-2-ene</a:t>
            </a:r>
          </a:p>
          <a:p>
            <a:pPr marL="914491" indent="-914491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dirty="0">
                <a:solidFill>
                  <a:srgbClr val="0000FF"/>
                </a:solidFill>
              </a:rPr>
              <a:t>2-methylbut-1-yne</a:t>
            </a:r>
          </a:p>
          <a:p>
            <a:pPr marL="914491" indent="-914491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dirty="0">
                <a:solidFill>
                  <a:srgbClr val="0000FF"/>
                </a:solidFill>
              </a:rPr>
              <a:t>1,2-dibromoethane</a:t>
            </a:r>
          </a:p>
          <a:p>
            <a:pPr marL="914491" indent="-914491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dirty="0">
                <a:solidFill>
                  <a:srgbClr val="0000FF"/>
                </a:solidFill>
              </a:rPr>
              <a:t>1,2-dibromoethene</a:t>
            </a:r>
            <a:endParaRPr lang="en-US" sz="4800" b="1" i="1" dirty="0">
              <a:solidFill>
                <a:srgbClr val="0000FF"/>
              </a:solidFill>
            </a:endParaRPr>
          </a:p>
        </p:txBody>
      </p:sp>
      <p:sp>
        <p:nvSpPr>
          <p:cNvPr id="5" name="Rectangle 87"/>
          <p:cNvSpPr>
            <a:spLocks noChangeArrowheads="1"/>
          </p:cNvSpPr>
          <p:nvPr/>
        </p:nvSpPr>
        <p:spPr bwMode="auto">
          <a:xfrm>
            <a:off x="543129" y="2081783"/>
            <a:ext cx="17375611" cy="95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914491" algn="r"/>
                <a:tab pos="5486949" algn="ctr"/>
                <a:tab pos="10973897" algn="r"/>
              </a:tabLst>
            </a:pPr>
            <a:r>
              <a:rPr lang="en-US" sz="5601" b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CỦNG</a:t>
            </a:r>
            <a:r>
              <a:rPr lang="en-US" sz="5601" b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1" b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5601" b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05042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83825" y="3530956"/>
            <a:ext cx="16156270" cy="2308324"/>
          </a:xfrm>
          <a:prstGeom prst="rect">
            <a:avLst/>
          </a:prstGeom>
          <a:noFill/>
          <a:ln w="50800">
            <a:solidFill>
              <a:srgbClr val="FFC000"/>
            </a:solidFill>
            <a:prstDash val="sysDash"/>
          </a:ln>
        </p:spPr>
        <p:txBody>
          <a:bodyPr>
            <a:spAutoFit/>
          </a:bodyPr>
          <a:lstStyle/>
          <a:p>
            <a:r>
              <a:rPr lang="en-US" sz="4800" b="1" dirty="0" err="1"/>
              <a:t>Bài</a:t>
            </a:r>
            <a:r>
              <a:rPr lang="en-US" sz="4800" b="1" dirty="0"/>
              <a:t> 2: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vi-VN" sz="4800" dirty="0"/>
              <a:t>A</a:t>
            </a:r>
            <a:r>
              <a:rPr lang="en-US" sz="4800" dirty="0" err="1"/>
              <a:t>lkene</a:t>
            </a:r>
            <a:r>
              <a:rPr lang="en-US" sz="4800" dirty="0"/>
              <a:t> </a:t>
            </a:r>
            <a:r>
              <a:rPr lang="en-US" sz="4800" dirty="0" err="1"/>
              <a:t>nào</a:t>
            </a:r>
            <a:r>
              <a:rPr lang="en-US" sz="4800" dirty="0"/>
              <a:t> </a:t>
            </a:r>
            <a:r>
              <a:rPr lang="en-US" sz="4800" dirty="0" err="1"/>
              <a:t>sau</a:t>
            </a:r>
            <a:r>
              <a:rPr lang="en-US" sz="4800" dirty="0"/>
              <a:t> </a:t>
            </a:r>
            <a:r>
              <a:rPr lang="en-US" sz="4800" dirty="0" err="1"/>
              <a:t>đây</a:t>
            </a:r>
            <a:r>
              <a:rPr lang="vi-VN" sz="4800" dirty="0"/>
              <a:t> có đồng phân hình học ?</a:t>
            </a:r>
          </a:p>
          <a:p>
            <a:r>
              <a:rPr lang="vi-VN" sz="4800" dirty="0"/>
              <a:t>A.Pent-1-en.    </a:t>
            </a:r>
            <a:r>
              <a:rPr lang="en-US" sz="4800" dirty="0"/>
              <a:t>			</a:t>
            </a:r>
            <a:r>
              <a:rPr lang="vi-VN" sz="4800" dirty="0"/>
              <a:t>B. Pent-2-en.</a:t>
            </a:r>
          </a:p>
          <a:p>
            <a:r>
              <a:rPr lang="vi-VN" sz="4800" dirty="0"/>
              <a:t>C. 2-metylbut-2-en.    </a:t>
            </a:r>
            <a:r>
              <a:rPr lang="en-US" sz="4800" dirty="0"/>
              <a:t>	</a:t>
            </a:r>
            <a:r>
              <a:rPr lang="vi-VN" sz="4800" dirty="0"/>
              <a:t>D. 3-metylbut-1-en.</a:t>
            </a:r>
          </a:p>
        </p:txBody>
      </p:sp>
      <p:sp>
        <p:nvSpPr>
          <p:cNvPr id="5" name="Rectangle 87"/>
          <p:cNvSpPr>
            <a:spLocks noChangeArrowheads="1"/>
          </p:cNvSpPr>
          <p:nvPr/>
        </p:nvSpPr>
        <p:spPr bwMode="auto">
          <a:xfrm>
            <a:off x="543129" y="2081783"/>
            <a:ext cx="17375611" cy="95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914491" algn="r"/>
                <a:tab pos="5486949" algn="ctr"/>
                <a:tab pos="10973897" algn="r"/>
              </a:tabLst>
            </a:pPr>
            <a:r>
              <a:rPr lang="en-US" sz="5601" b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CỦNG</a:t>
            </a:r>
            <a:r>
              <a:rPr lang="en-US" sz="5601" b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1" b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5601" b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27489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219317" y="6937513"/>
            <a:ext cx="22393796" cy="1630017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0" y="2147416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4. HYDROCARBON</a:t>
            </a:r>
            <a:endParaRPr dirty="0"/>
          </a:p>
        </p:txBody>
      </p:sp>
      <p:grpSp>
        <p:nvGrpSpPr>
          <p:cNvPr id="173" name="Google Shape;173;p1"/>
          <p:cNvGrpSpPr/>
          <p:nvPr/>
        </p:nvGrpSpPr>
        <p:grpSpPr>
          <a:xfrm>
            <a:off x="3005535" y="3196206"/>
            <a:ext cx="18975066" cy="2325468"/>
            <a:chOff x="3024409" y="3659656"/>
            <a:chExt cx="18976301" cy="2325620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6"/>
              <a:ext cx="18976301" cy="232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 err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13 (</a:t>
              </a:r>
              <a:r>
                <a:rPr lang="en-US" sz="6600" b="1" dirty="0" err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Tiết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2)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lang="en-US" sz="6600" b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HYDROCARBON 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KHÔNG NO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99" name="Google Shape;199;p1"/>
          <p:cNvGrpSpPr/>
          <p:nvPr/>
        </p:nvGrpSpPr>
        <p:grpSpPr>
          <a:xfrm>
            <a:off x="1136538" y="7430773"/>
            <a:ext cx="22573303" cy="957490"/>
            <a:chOff x="7459670" y="9982199"/>
            <a:chExt cx="22577385" cy="957663"/>
          </a:xfrm>
        </p:grpSpPr>
        <p:sp>
          <p:nvSpPr>
            <p:cNvPr id="200" name="Google Shape;200;p1"/>
            <p:cNvSpPr/>
            <p:nvPr/>
          </p:nvSpPr>
          <p:spPr>
            <a:xfrm>
              <a:off x="9092455" y="10108716"/>
              <a:ext cx="20944601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1" name="Google Shape;201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202" name="Google Shape;202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3" name="Google Shape;203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04" name="Google Shape;204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5969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379805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4512635" y="7517344"/>
            <a:ext cx="9098284" cy="8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alkene</a:t>
            </a: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4512635" y="9800169"/>
            <a:ext cx="5760088" cy="8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oxi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endParaRPr lang="en-US" altLang="en-US" sz="4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62414" y="6655390"/>
            <a:ext cx="1531000" cy="3662010"/>
            <a:chOff x="1898636" y="6655390"/>
            <a:chExt cx="1531000" cy="3662010"/>
          </a:xfrm>
        </p:grpSpPr>
        <p:sp>
          <p:nvSpPr>
            <p:cNvPr id="36" name="Line 22"/>
            <p:cNvSpPr>
              <a:spLocks noChangeShapeType="1"/>
            </p:cNvSpPr>
            <p:nvPr/>
          </p:nvSpPr>
          <p:spPr bwMode="auto">
            <a:xfrm>
              <a:off x="1898636" y="8728849"/>
              <a:ext cx="549090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Line 23"/>
            <p:cNvSpPr>
              <a:spLocks noChangeShapeType="1"/>
            </p:cNvSpPr>
            <p:nvPr/>
          </p:nvSpPr>
          <p:spPr bwMode="auto">
            <a:xfrm>
              <a:off x="2447726" y="6655390"/>
              <a:ext cx="0" cy="3662009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>
              <a:off x="2424848" y="6669501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>
              <a:off x="2447726" y="7925288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26"/>
            <p:cNvSpPr>
              <a:spLocks noChangeShapeType="1"/>
            </p:cNvSpPr>
            <p:nvPr/>
          </p:nvSpPr>
          <p:spPr bwMode="auto">
            <a:xfrm>
              <a:off x="2424848" y="9195185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2468727" y="10317400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4512634" y="6330420"/>
            <a:ext cx="5041185" cy="8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512634" y="8779688"/>
            <a:ext cx="21036731" cy="8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alk-1-yne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silver nitrate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ammonia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061777" y="2263514"/>
            <a:ext cx="3553393" cy="4482401"/>
            <a:chOff x="9061777" y="2263514"/>
            <a:chExt cx="3553393" cy="4482401"/>
          </a:xfrm>
        </p:grpSpPr>
        <p:sp>
          <p:nvSpPr>
            <p:cNvPr id="33" name="Line 22"/>
            <p:cNvSpPr>
              <a:spLocks noChangeShapeType="1"/>
            </p:cNvSpPr>
            <p:nvPr/>
          </p:nvSpPr>
          <p:spPr bwMode="auto">
            <a:xfrm flipV="1">
              <a:off x="9061777" y="4336972"/>
              <a:ext cx="2571483" cy="2408943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23"/>
            <p:cNvSpPr>
              <a:spLocks noChangeShapeType="1"/>
            </p:cNvSpPr>
            <p:nvPr/>
          </p:nvSpPr>
          <p:spPr bwMode="auto">
            <a:xfrm>
              <a:off x="11633260" y="2263514"/>
              <a:ext cx="0" cy="3662009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24"/>
            <p:cNvSpPr>
              <a:spLocks noChangeShapeType="1"/>
            </p:cNvSpPr>
            <p:nvPr/>
          </p:nvSpPr>
          <p:spPr bwMode="auto">
            <a:xfrm>
              <a:off x="11610382" y="2277625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>
              <a:off x="11633260" y="3533412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26"/>
            <p:cNvSpPr>
              <a:spLocks noChangeShapeType="1"/>
            </p:cNvSpPr>
            <p:nvPr/>
          </p:nvSpPr>
          <p:spPr bwMode="auto">
            <a:xfrm>
              <a:off x="11610382" y="4803309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26"/>
            <p:cNvSpPr>
              <a:spLocks noChangeShapeType="1"/>
            </p:cNvSpPr>
            <p:nvPr/>
          </p:nvSpPr>
          <p:spPr bwMode="auto">
            <a:xfrm>
              <a:off x="11654261" y="5925524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6" name="Text Box 29"/>
          <p:cNvSpPr txBox="1">
            <a:spLocks noChangeArrowheads="1"/>
          </p:cNvSpPr>
          <p:nvPr/>
        </p:nvSpPr>
        <p:spPr bwMode="auto">
          <a:xfrm>
            <a:off x="12695525" y="1848017"/>
            <a:ext cx="5041185" cy="86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b="1" dirty="0" err="1"/>
              <a:t>Cộng</a:t>
            </a:r>
            <a:r>
              <a:rPr lang="en-GB" sz="4800" b="1" dirty="0"/>
              <a:t> hydrogen 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</p:txBody>
      </p:sp>
      <p:sp>
        <p:nvSpPr>
          <p:cNvPr id="57" name="Text Box 29"/>
          <p:cNvSpPr txBox="1">
            <a:spLocks noChangeArrowheads="1"/>
          </p:cNvSpPr>
          <p:nvPr/>
        </p:nvSpPr>
        <p:spPr bwMode="auto">
          <a:xfrm>
            <a:off x="12847925" y="3025650"/>
            <a:ext cx="5041185" cy="86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4800" b="1" dirty="0"/>
              <a:t>Cộng halogen </a:t>
            </a:r>
            <a:r>
              <a:rPr lang="en-GB" sz="4800" b="1" dirty="0"/>
              <a:t> 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</p:txBody>
      </p:sp>
      <p:sp>
        <p:nvSpPr>
          <p:cNvPr id="58" name="Text Box 29"/>
          <p:cNvSpPr txBox="1">
            <a:spLocks noChangeArrowheads="1"/>
          </p:cNvSpPr>
          <p:nvPr/>
        </p:nvSpPr>
        <p:spPr bwMode="auto">
          <a:xfrm>
            <a:off x="12847925" y="4300264"/>
            <a:ext cx="7518257" cy="86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b="1" dirty="0" err="1"/>
              <a:t>Cộng</a:t>
            </a:r>
            <a:r>
              <a:rPr lang="en-GB" sz="4800" b="1" dirty="0"/>
              <a:t> </a:t>
            </a:r>
            <a:r>
              <a:rPr lang="nl-NL" sz="4800" b="1" dirty="0"/>
              <a:t>hydrogen halide</a:t>
            </a:r>
            <a:r>
              <a:rPr lang="en-GB" sz="4800" b="1" dirty="0"/>
              <a:t> 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12847925" y="5574878"/>
            <a:ext cx="5041185" cy="86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b="1" dirty="0" err="1"/>
              <a:t>Cộng</a:t>
            </a:r>
            <a:r>
              <a:rPr lang="en-GB" sz="4800" b="1" dirty="0"/>
              <a:t> </a:t>
            </a:r>
            <a:r>
              <a:rPr lang="nl-NL" sz="4800" b="1" dirty="0"/>
              <a:t>nước</a:t>
            </a:r>
            <a:r>
              <a:rPr lang="en-GB" sz="4800" b="1" dirty="0"/>
              <a:t> 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989821" y="6962900"/>
            <a:ext cx="2435282" cy="378565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lvl="0">
              <a:buClr>
                <a:srgbClr val="135F82"/>
              </a:buClr>
              <a:buSzPts val="4800"/>
            </a:pPr>
            <a:r>
              <a:rPr lang="en-US" sz="60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TÍNH </a:t>
            </a:r>
          </a:p>
          <a:p>
            <a:pPr lvl="0">
              <a:buClr>
                <a:srgbClr val="135F82"/>
              </a:buClr>
              <a:buSzPts val="4800"/>
            </a:pPr>
            <a:r>
              <a:rPr lang="en-US" sz="60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CHẤT</a:t>
            </a:r>
          </a:p>
          <a:p>
            <a:pPr lvl="0">
              <a:buClr>
                <a:srgbClr val="135F82"/>
              </a:buClr>
              <a:buSzPts val="4800"/>
            </a:pPr>
            <a:r>
              <a:rPr lang="en-US" sz="60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HÓA </a:t>
            </a:r>
          </a:p>
          <a:p>
            <a:pPr lvl="0">
              <a:buClr>
                <a:srgbClr val="135F82"/>
              </a:buClr>
              <a:buSzPts val="4800"/>
            </a:pPr>
            <a:r>
              <a:rPr lang="en-US" sz="60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HỌC</a:t>
            </a:r>
          </a:p>
        </p:txBody>
      </p:sp>
    </p:spTree>
    <p:extLst>
      <p:ext uri="{BB962C8B-B14F-4D97-AF65-F5344CB8AC3E}">
        <p14:creationId xmlns:p14="http://schemas.microsoft.com/office/powerpoint/2010/main" val="264196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1"/>
      <p:bldP spid="41" grpId="2"/>
      <p:bldP spid="42" grpId="1"/>
      <p:bldP spid="42" grpId="2"/>
      <p:bldP spid="27" grpId="0"/>
      <p:bldP spid="27" grpId="1"/>
      <p:bldP spid="28" grpId="0"/>
      <p:bldP spid="28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0" y="2405245"/>
            <a:ext cx="12781720" cy="980460"/>
            <a:chOff x="166396" y="8747712"/>
            <a:chExt cx="10571837" cy="789312"/>
          </a:xfrm>
        </p:grpSpPr>
        <p:sp>
          <p:nvSpPr>
            <p:cNvPr id="248" name="Google Shape;248;p3"/>
            <p:cNvSpPr/>
            <p:nvPr/>
          </p:nvSpPr>
          <p:spPr>
            <a:xfrm>
              <a:off x="384523" y="8755081"/>
              <a:ext cx="4796509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47712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cộng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671190"/>
              </p:ext>
            </p:extLst>
          </p:nvPr>
        </p:nvGraphicFramePr>
        <p:xfrm>
          <a:off x="53088" y="3628396"/>
          <a:ext cx="11418475" cy="4398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8475">
                  <a:extLst>
                    <a:ext uri="{9D8B030D-6E8A-4147-A177-3AD203B41FA5}">
                      <a16:colId xmlns:a16="http://schemas.microsoft.com/office/drawing/2014/main" val="567953879"/>
                    </a:ext>
                  </a:extLst>
                </a:gridCol>
              </a:tblGrid>
              <a:tr h="771914"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234958"/>
                  </a:ext>
                </a:extLst>
              </a:tr>
              <a:tr h="36062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600" b="1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Nghiên</a:t>
                      </a:r>
                      <a:r>
                        <a:rPr lang="en-US" sz="4600" b="1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cứu</a:t>
                      </a:r>
                      <a:r>
                        <a:rPr lang="en-US" sz="4600" b="1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="1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="1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4400" b="1" dirty="0" err="1">
                          <a:solidFill>
                            <a:srgbClr val="FF0000"/>
                          </a:solidFill>
                        </a:rPr>
                        <a:t>cộng</a:t>
                      </a:r>
                      <a:r>
                        <a:rPr lang="en-GB" sz="4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4400" b="1" dirty="0">
                          <a:solidFill>
                            <a:srgbClr val="FF0000"/>
                          </a:solidFill>
                        </a:rPr>
                        <a:t>hydrogen</a:t>
                      </a:r>
                      <a:r>
                        <a:rPr lang="en-US" sz="4600" b="1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</a:p>
                    <a:p>
                      <a:pPr algn="just"/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Tác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nhân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kiện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algn="l"/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Viết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ethene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ethyne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với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</a:t>
                      </a:r>
                      <a:r>
                        <a:rPr lang="en-US" sz="4600" baseline="-25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khi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mặt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xúc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tác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Ni, t</a:t>
                      </a:r>
                      <a:r>
                        <a:rPr lang="en-US" sz="4600" baseline="30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 </a:t>
                      </a:r>
                      <a:r>
                        <a:rPr lang="en-US" sz="4600" baseline="-25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hoặc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xúc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tác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Lindlar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t</a:t>
                      </a:r>
                      <a:r>
                        <a:rPr lang="en-US" sz="4600" baseline="30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 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đối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với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ethyne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237181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07115"/>
              </p:ext>
            </p:extLst>
          </p:nvPr>
        </p:nvGraphicFramePr>
        <p:xfrm>
          <a:off x="263723" y="8390045"/>
          <a:ext cx="11162222" cy="439871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162222">
                  <a:extLst>
                    <a:ext uri="{9D8B030D-6E8A-4147-A177-3AD203B41FA5}">
                      <a16:colId xmlns:a16="http://schemas.microsoft.com/office/drawing/2014/main" val="567953879"/>
                    </a:ext>
                  </a:extLst>
                </a:gridCol>
              </a:tblGrid>
              <a:tr h="771914"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234958"/>
                  </a:ext>
                </a:extLst>
              </a:tr>
              <a:tr h="36062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600" b="1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Nghiên</a:t>
                      </a:r>
                      <a:r>
                        <a:rPr lang="en-US" sz="4600" b="1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cứu</a:t>
                      </a:r>
                      <a:r>
                        <a:rPr lang="en-US" sz="4600" b="1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="1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="1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nl-NL" sz="4400" b="1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nl-NL" sz="4400" b="1" dirty="0">
                          <a:solidFill>
                            <a:srgbClr val="FF0000"/>
                          </a:solidFill>
                        </a:rPr>
                        <a:t>ộng halogen</a:t>
                      </a:r>
                      <a:r>
                        <a:rPr lang="en-US" sz="4600" b="1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Tác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nhân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kiện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Nêu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hiện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tượng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xảy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ra.</a:t>
                      </a:r>
                      <a:endParaRPr lang="en-US" sz="46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/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Viết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ethene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ethyne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với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nước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Br</a:t>
                      </a:r>
                      <a:r>
                        <a:rPr lang="en-US" sz="4600" baseline="-25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23718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87370"/>
              </p:ext>
            </p:extLst>
          </p:nvPr>
        </p:nvGraphicFramePr>
        <p:xfrm>
          <a:off x="11952254" y="3694658"/>
          <a:ext cx="11739019" cy="43987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39019">
                  <a:extLst>
                    <a:ext uri="{9D8B030D-6E8A-4147-A177-3AD203B41FA5}">
                      <a16:colId xmlns:a16="http://schemas.microsoft.com/office/drawing/2014/main" val="567953879"/>
                    </a:ext>
                  </a:extLst>
                </a:gridCol>
              </a:tblGrid>
              <a:tr h="771914"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err="1"/>
                        <a:t>Nhóm</a:t>
                      </a:r>
                      <a:r>
                        <a:rPr lang="en-US" sz="4600" baseline="0" dirty="0"/>
                        <a:t> 3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234958"/>
                  </a:ext>
                </a:extLst>
              </a:tr>
              <a:tr h="36062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600" b="1" dirty="0" err="1">
                          <a:solidFill>
                            <a:srgbClr val="FF0000"/>
                          </a:solidFill>
                        </a:rPr>
                        <a:t>Nghiên</a:t>
                      </a:r>
                      <a:r>
                        <a:rPr lang="en-US" sz="46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600" b="1" baseline="0" dirty="0" err="1">
                          <a:solidFill>
                            <a:srgbClr val="FF0000"/>
                          </a:solidFill>
                        </a:rPr>
                        <a:t>cứu</a:t>
                      </a:r>
                      <a:r>
                        <a:rPr lang="en-US" sz="46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600" b="1" baseline="0" dirty="0" err="1">
                          <a:solidFill>
                            <a:srgbClr val="FF0000"/>
                          </a:solidFill>
                        </a:rPr>
                        <a:t>phản</a:t>
                      </a:r>
                      <a:r>
                        <a:rPr lang="en-US" sz="46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600" b="1" baseline="0" dirty="0" err="1">
                          <a:solidFill>
                            <a:srgbClr val="FF0000"/>
                          </a:solidFill>
                        </a:rPr>
                        <a:t>ứng</a:t>
                      </a:r>
                      <a:r>
                        <a:rPr lang="en-US" sz="46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sz="4400" b="1" baseline="0" dirty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nl-NL" sz="4400" b="1" dirty="0">
                          <a:solidFill>
                            <a:srgbClr val="FF0000"/>
                          </a:solidFill>
                        </a:rPr>
                        <a:t>ộng hydrogen halide</a:t>
                      </a:r>
                      <a:r>
                        <a:rPr lang="en-GB" sz="44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600" b="1" baseline="0" dirty="0">
                          <a:solidFill>
                            <a:srgbClr val="FF0000"/>
                          </a:solidFill>
                        </a:rPr>
                        <a:t>:</a:t>
                      </a:r>
                    </a:p>
                    <a:p>
                      <a:pPr algn="just"/>
                      <a:r>
                        <a:rPr lang="en-US" sz="4600" baseline="0" dirty="0"/>
                        <a:t>- </a:t>
                      </a:r>
                      <a:r>
                        <a:rPr lang="en-US" sz="4600" baseline="0" dirty="0" err="1"/>
                        <a:t>Tác</a:t>
                      </a:r>
                      <a:r>
                        <a:rPr lang="en-US" sz="4600" baseline="0" dirty="0"/>
                        <a:t> </a:t>
                      </a:r>
                      <a:r>
                        <a:rPr lang="en-US" sz="4600" baseline="0" dirty="0" err="1"/>
                        <a:t>nhân</a:t>
                      </a:r>
                      <a:r>
                        <a:rPr lang="en-US" sz="4600" baseline="0" dirty="0"/>
                        <a:t> </a:t>
                      </a:r>
                      <a:r>
                        <a:rPr lang="en-US" sz="4600" baseline="0" dirty="0" err="1"/>
                        <a:t>và</a:t>
                      </a:r>
                      <a:r>
                        <a:rPr lang="en-US" sz="4600" baseline="0" dirty="0"/>
                        <a:t> </a:t>
                      </a:r>
                      <a:r>
                        <a:rPr lang="en-US" sz="4600" baseline="0" dirty="0" err="1"/>
                        <a:t>điều</a:t>
                      </a:r>
                      <a:r>
                        <a:rPr lang="en-US" sz="4600" baseline="0" dirty="0"/>
                        <a:t> </a:t>
                      </a:r>
                      <a:r>
                        <a:rPr lang="en-US" sz="4600" baseline="0" dirty="0" err="1"/>
                        <a:t>kiện</a:t>
                      </a:r>
                      <a:r>
                        <a:rPr lang="en-US" sz="4600" baseline="0" dirty="0"/>
                        <a:t> </a:t>
                      </a:r>
                      <a:r>
                        <a:rPr lang="en-US" sz="4600" baseline="0" dirty="0" err="1"/>
                        <a:t>phản</a:t>
                      </a:r>
                      <a:r>
                        <a:rPr lang="en-US" sz="4600" baseline="0" dirty="0"/>
                        <a:t> </a:t>
                      </a:r>
                      <a:r>
                        <a:rPr lang="en-US" sz="4600" baseline="0" dirty="0" err="1"/>
                        <a:t>ứng</a:t>
                      </a:r>
                      <a:r>
                        <a:rPr lang="en-US" sz="4600" baseline="0" dirty="0"/>
                        <a:t>.</a:t>
                      </a:r>
                    </a:p>
                    <a:p>
                      <a:pPr algn="just"/>
                      <a:r>
                        <a:rPr lang="en-US" sz="4600" baseline="0" dirty="0"/>
                        <a:t>- </a:t>
                      </a:r>
                      <a:r>
                        <a:rPr lang="en-US" sz="4600" baseline="0" dirty="0" err="1"/>
                        <a:t>Viết</a:t>
                      </a:r>
                      <a:r>
                        <a:rPr lang="en-US" sz="4600" baseline="0" dirty="0"/>
                        <a:t> </a:t>
                      </a:r>
                      <a:r>
                        <a:rPr lang="en-US" sz="4600" baseline="0" dirty="0" err="1"/>
                        <a:t>phương</a:t>
                      </a:r>
                      <a:r>
                        <a:rPr lang="en-US" sz="4600" baseline="0" dirty="0"/>
                        <a:t> </a:t>
                      </a:r>
                      <a:r>
                        <a:rPr lang="en-US" sz="4600" baseline="0" dirty="0" err="1"/>
                        <a:t>trình</a:t>
                      </a:r>
                      <a:r>
                        <a:rPr lang="en-US" sz="4600" baseline="0" dirty="0"/>
                        <a:t> </a:t>
                      </a:r>
                      <a:r>
                        <a:rPr lang="en-US" sz="4600" baseline="0" dirty="0" err="1"/>
                        <a:t>phản</a:t>
                      </a:r>
                      <a:r>
                        <a:rPr lang="en-US" sz="4600" baseline="0" dirty="0"/>
                        <a:t> </a:t>
                      </a:r>
                      <a:r>
                        <a:rPr lang="en-US" sz="4600" baseline="0" dirty="0" err="1"/>
                        <a:t>ứng</a:t>
                      </a:r>
                      <a:r>
                        <a:rPr lang="en-US" sz="4600" baseline="0" dirty="0"/>
                        <a:t> </a:t>
                      </a:r>
                      <a:r>
                        <a:rPr lang="en-US" sz="4600" baseline="0" dirty="0" err="1"/>
                        <a:t>của</a:t>
                      </a:r>
                      <a:r>
                        <a:rPr lang="en-US" sz="4600" baseline="0" dirty="0"/>
                        <a:t> </a:t>
                      </a:r>
                      <a:r>
                        <a:rPr lang="en-US" sz="4600" baseline="0" dirty="0" err="1"/>
                        <a:t>ethene</a:t>
                      </a:r>
                      <a:r>
                        <a:rPr lang="en-US" sz="4600" baseline="0" dirty="0"/>
                        <a:t>, propene </a:t>
                      </a:r>
                      <a:r>
                        <a:rPr lang="en-US" sz="4600" baseline="0" dirty="0" err="1"/>
                        <a:t>với</a:t>
                      </a:r>
                      <a:r>
                        <a:rPr lang="en-US" sz="4600" baseline="0" dirty="0"/>
                        <a:t>  </a:t>
                      </a:r>
                      <a:r>
                        <a:rPr lang="en-US" sz="4600" baseline="0" dirty="0" err="1"/>
                        <a:t>HBr</a:t>
                      </a:r>
                      <a:r>
                        <a:rPr lang="en-US" sz="4600" baseline="0" dirty="0"/>
                        <a:t>.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23718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722265"/>
              </p:ext>
            </p:extLst>
          </p:nvPr>
        </p:nvGraphicFramePr>
        <p:xfrm>
          <a:off x="11993818" y="8391331"/>
          <a:ext cx="11739019" cy="43987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39019">
                  <a:extLst>
                    <a:ext uri="{9D8B030D-6E8A-4147-A177-3AD203B41FA5}">
                      <a16:colId xmlns:a16="http://schemas.microsoft.com/office/drawing/2014/main" val="567953879"/>
                    </a:ext>
                  </a:extLst>
                </a:gridCol>
              </a:tblGrid>
              <a:tr h="771914"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err="1"/>
                        <a:t>Nhóm</a:t>
                      </a:r>
                      <a:r>
                        <a:rPr lang="en-US" sz="4600" baseline="0" dirty="0"/>
                        <a:t> 4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234958"/>
                  </a:ext>
                </a:extLst>
              </a:tr>
              <a:tr h="36062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600" b="1" dirty="0" err="1">
                          <a:solidFill>
                            <a:srgbClr val="FF0000"/>
                          </a:solidFill>
                        </a:rPr>
                        <a:t>Nghiên</a:t>
                      </a:r>
                      <a:r>
                        <a:rPr lang="en-US" sz="46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600" b="1" baseline="0" dirty="0" err="1">
                          <a:solidFill>
                            <a:srgbClr val="FF0000"/>
                          </a:solidFill>
                        </a:rPr>
                        <a:t>cứu</a:t>
                      </a:r>
                      <a:r>
                        <a:rPr lang="en-US" sz="46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600" b="1" baseline="0" dirty="0" err="1">
                          <a:solidFill>
                            <a:srgbClr val="FF0000"/>
                          </a:solidFill>
                        </a:rPr>
                        <a:t>phản</a:t>
                      </a:r>
                      <a:r>
                        <a:rPr lang="en-US" sz="46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600" b="1" baseline="0" dirty="0" err="1">
                          <a:solidFill>
                            <a:srgbClr val="FF0000"/>
                          </a:solidFill>
                        </a:rPr>
                        <a:t>ứng</a:t>
                      </a:r>
                      <a:r>
                        <a:rPr lang="en-US" sz="46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sz="4400" b="1" baseline="0" dirty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nl-NL" sz="4400" b="1" dirty="0">
                          <a:solidFill>
                            <a:srgbClr val="FF0000"/>
                          </a:solidFill>
                        </a:rPr>
                        <a:t>ộng nước</a:t>
                      </a:r>
                      <a:r>
                        <a:rPr lang="en-GB" sz="44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en-US" sz="44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</a:p>
                    <a:p>
                      <a:pPr algn="just"/>
                      <a:r>
                        <a:rPr lang="en-US" sz="4600" baseline="0" dirty="0"/>
                        <a:t>- </a:t>
                      </a:r>
                      <a:r>
                        <a:rPr lang="en-US" sz="4600" baseline="0" dirty="0" err="1"/>
                        <a:t>Tác</a:t>
                      </a:r>
                      <a:r>
                        <a:rPr lang="en-US" sz="4600" baseline="0" dirty="0"/>
                        <a:t> </a:t>
                      </a:r>
                      <a:r>
                        <a:rPr lang="en-US" sz="4600" baseline="0" dirty="0" err="1"/>
                        <a:t>nhân</a:t>
                      </a:r>
                      <a:r>
                        <a:rPr lang="en-US" sz="4600" baseline="0" dirty="0"/>
                        <a:t> </a:t>
                      </a:r>
                      <a:r>
                        <a:rPr lang="en-US" sz="4600" baseline="0" dirty="0" err="1"/>
                        <a:t>và</a:t>
                      </a:r>
                      <a:r>
                        <a:rPr lang="en-US" sz="4600" baseline="0" dirty="0"/>
                        <a:t> </a:t>
                      </a:r>
                      <a:r>
                        <a:rPr lang="en-US" sz="4600" baseline="0" dirty="0" err="1"/>
                        <a:t>điều</a:t>
                      </a:r>
                      <a:r>
                        <a:rPr lang="en-US" sz="4600" baseline="0" dirty="0"/>
                        <a:t> </a:t>
                      </a:r>
                      <a:r>
                        <a:rPr lang="en-US" sz="4600" baseline="0" dirty="0" err="1"/>
                        <a:t>kiện</a:t>
                      </a:r>
                      <a:r>
                        <a:rPr lang="en-US" sz="4600" baseline="0" dirty="0"/>
                        <a:t> </a:t>
                      </a:r>
                      <a:r>
                        <a:rPr lang="en-US" sz="4600" baseline="0" dirty="0" err="1"/>
                        <a:t>phản</a:t>
                      </a:r>
                      <a:r>
                        <a:rPr lang="en-US" sz="4600" baseline="0" dirty="0"/>
                        <a:t> </a:t>
                      </a:r>
                      <a:r>
                        <a:rPr lang="en-US" sz="4600" baseline="0" dirty="0" err="1"/>
                        <a:t>ứng</a:t>
                      </a:r>
                      <a:r>
                        <a:rPr lang="en-US" sz="4600" baseline="0" dirty="0"/>
                        <a:t>.</a:t>
                      </a:r>
                    </a:p>
                    <a:p>
                      <a:pPr algn="just"/>
                      <a:r>
                        <a:rPr lang="en-US" sz="4600" baseline="0" dirty="0"/>
                        <a:t>- </a:t>
                      </a:r>
                      <a:r>
                        <a:rPr lang="en-US" sz="4600" baseline="0" dirty="0" err="1"/>
                        <a:t>Viết</a:t>
                      </a:r>
                      <a:r>
                        <a:rPr lang="en-US" sz="4600" baseline="0" dirty="0"/>
                        <a:t> </a:t>
                      </a:r>
                      <a:r>
                        <a:rPr lang="en-US" sz="4600" baseline="0" dirty="0" err="1"/>
                        <a:t>phương</a:t>
                      </a:r>
                      <a:r>
                        <a:rPr lang="en-US" sz="4600" baseline="0" dirty="0"/>
                        <a:t> </a:t>
                      </a:r>
                      <a:r>
                        <a:rPr lang="en-US" sz="4600" baseline="0" dirty="0" err="1"/>
                        <a:t>trình</a:t>
                      </a:r>
                      <a:r>
                        <a:rPr lang="en-US" sz="4600" baseline="0" dirty="0"/>
                        <a:t> </a:t>
                      </a:r>
                      <a:r>
                        <a:rPr lang="en-US" sz="4600" baseline="0" dirty="0" err="1"/>
                        <a:t>phản</a:t>
                      </a:r>
                      <a:r>
                        <a:rPr lang="en-US" sz="4600" baseline="0" dirty="0"/>
                        <a:t> </a:t>
                      </a:r>
                      <a:r>
                        <a:rPr lang="en-US" sz="4600" baseline="0" dirty="0" err="1"/>
                        <a:t>ứng</a:t>
                      </a:r>
                      <a:r>
                        <a:rPr lang="en-US" sz="4600" baseline="0" dirty="0"/>
                        <a:t> </a:t>
                      </a:r>
                      <a:r>
                        <a:rPr lang="en-US" sz="4600" baseline="0" dirty="0" err="1"/>
                        <a:t>của</a:t>
                      </a:r>
                      <a:r>
                        <a:rPr lang="en-US" sz="4600" baseline="0" dirty="0"/>
                        <a:t> </a:t>
                      </a:r>
                      <a:r>
                        <a:rPr lang="en-US" sz="4600" baseline="0" dirty="0" err="1"/>
                        <a:t>ethene</a:t>
                      </a:r>
                      <a:r>
                        <a:rPr lang="en-US" sz="4600" baseline="0" dirty="0"/>
                        <a:t>, </a:t>
                      </a:r>
                      <a:r>
                        <a:rPr lang="en-US" sz="4600" baseline="0" dirty="0" err="1"/>
                        <a:t>ethyne</a:t>
                      </a:r>
                      <a:r>
                        <a:rPr lang="en-US" sz="4600" baseline="0" dirty="0"/>
                        <a:t> </a:t>
                      </a:r>
                      <a:r>
                        <a:rPr lang="en-US" sz="4600" baseline="0" dirty="0" err="1"/>
                        <a:t>và</a:t>
                      </a:r>
                      <a:r>
                        <a:rPr lang="en-US" sz="4600" baseline="0" dirty="0"/>
                        <a:t> </a:t>
                      </a:r>
                      <a:r>
                        <a:rPr lang="en-US" sz="4600" baseline="0" dirty="0" err="1"/>
                        <a:t>propyne</a:t>
                      </a:r>
                      <a:r>
                        <a:rPr lang="en-US" sz="4600" baseline="0" dirty="0"/>
                        <a:t> </a:t>
                      </a:r>
                      <a:r>
                        <a:rPr lang="en-US" sz="4600" baseline="0" dirty="0" err="1"/>
                        <a:t>với</a:t>
                      </a:r>
                      <a:r>
                        <a:rPr lang="en-US" sz="4600" baseline="0" dirty="0"/>
                        <a:t> </a:t>
                      </a:r>
                      <a:r>
                        <a:rPr lang="en-US" sz="4600" baseline="0" dirty="0" err="1"/>
                        <a:t>nước</a:t>
                      </a:r>
                      <a:r>
                        <a:rPr lang="en-US" sz="4600" baseline="0" dirty="0"/>
                        <a:t>.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237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39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0" y="2663775"/>
            <a:ext cx="12781720" cy="971306"/>
            <a:chOff x="166396" y="8755081"/>
            <a:chExt cx="10571837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3" y="8755081"/>
              <a:ext cx="4796509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cộng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2" name="Rectangle 88"/>
          <p:cNvSpPr>
            <a:spLocks noChangeArrowheads="1"/>
          </p:cNvSpPr>
          <p:nvPr/>
        </p:nvSpPr>
        <p:spPr bwMode="auto">
          <a:xfrm>
            <a:off x="925783" y="3779544"/>
            <a:ext cx="16863452" cy="186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30000"/>
              </a:lnSpc>
            </a:pPr>
            <a:r>
              <a:rPr lang="en-US" altLang="en-US" sz="46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altLang="en-US" sz="46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altLang="en-US" sz="46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en-US" sz="46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nl-NL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Markovnikov</a:t>
            </a:r>
            <a:endParaRPr lang="en-US" altLang="en-US" sz="4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3" name="Line Callout 3 (Accent Bar) 22"/>
          <p:cNvSpPr/>
          <p:nvPr/>
        </p:nvSpPr>
        <p:spPr>
          <a:xfrm>
            <a:off x="5305508" y="6361042"/>
            <a:ext cx="17499074" cy="4029867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-61438"/>
              <a:gd name="adj8" fmla="val -7407"/>
            </a:avLst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nl-NL" sz="4800" dirty="0">
                <a:solidFill>
                  <a:srgbClr val="C00000"/>
                </a:solidFill>
              </a:rPr>
              <a:t>Trong phản ứng cộng HX vào hydrocarbon không no, nguyên tử H ưu tiên cộng vào nguyên tử carbon mang liên kết đôi có nhiều hydrogen hơn (bậc thấp hơn) còn nguyên tử X cộng vào nguyên tử carbon mang liên kết đôi chứa ít hydrogen hơn (bậc cao hơn).</a:t>
            </a:r>
            <a:endParaRPr lang="en-US" sz="46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1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7"/>
          <p:cNvSpPr>
            <a:spLocks noChangeArrowheads="1"/>
          </p:cNvSpPr>
          <p:nvPr/>
        </p:nvSpPr>
        <p:spPr bwMode="auto">
          <a:xfrm>
            <a:off x="543129" y="2081783"/>
            <a:ext cx="17375611" cy="95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914491" algn="r"/>
                <a:tab pos="5486949" algn="ctr"/>
                <a:tab pos="10973897" algn="r"/>
              </a:tabLst>
            </a:pPr>
            <a:r>
              <a:rPr lang="en-US" sz="5601" b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CỦNG</a:t>
            </a:r>
            <a:r>
              <a:rPr lang="en-US" sz="5601" b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1" b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5601" b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074699"/>
            <a:ext cx="24385588" cy="37856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 1:</a:t>
            </a:r>
            <a:r>
              <a:rPr lang="vi-VN" sz="4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vi-VN" sz="4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Áp dụng quy tắc </a:t>
            </a:r>
            <a:r>
              <a:rPr lang="nl-NL" sz="4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Markovnikov</a:t>
            </a:r>
            <a:r>
              <a:rPr lang="vi-VN" sz="4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vào trường hợp nào sau đây ?</a:t>
            </a:r>
          </a:p>
          <a:p>
            <a:r>
              <a:rPr lang="en-US" sz="4800" dirty="0">
                <a:solidFill>
                  <a:srgbClr val="7030A0"/>
                </a:solidFill>
              </a:rPr>
              <a:t>	</a:t>
            </a:r>
            <a:r>
              <a:rPr lang="vi-VN" sz="4800" dirty="0">
                <a:solidFill>
                  <a:srgbClr val="7030A0"/>
                </a:solidFill>
              </a:rPr>
              <a:t>A. Phản ứng cộng của Br</a:t>
            </a:r>
            <a:r>
              <a:rPr lang="vi-VN" sz="4800" baseline="-25000" dirty="0">
                <a:solidFill>
                  <a:srgbClr val="7030A0"/>
                </a:solidFill>
              </a:rPr>
              <a:t>2</a:t>
            </a:r>
            <a:r>
              <a:rPr lang="vi-VN" sz="4800" dirty="0">
                <a:solidFill>
                  <a:srgbClr val="7030A0"/>
                </a:solidFill>
              </a:rPr>
              <a:t> với </a:t>
            </a:r>
            <a:r>
              <a:rPr lang="en-US" sz="4800" dirty="0" err="1">
                <a:solidFill>
                  <a:srgbClr val="7030A0"/>
                </a:solidFill>
              </a:rPr>
              <a:t>ethene</a:t>
            </a:r>
            <a:r>
              <a:rPr lang="vi-VN" sz="4800" dirty="0">
                <a:solidFill>
                  <a:srgbClr val="7030A0"/>
                </a:solidFill>
              </a:rPr>
              <a:t>.</a:t>
            </a:r>
          </a:p>
          <a:p>
            <a:r>
              <a:rPr lang="en-US" sz="4800" dirty="0">
                <a:solidFill>
                  <a:srgbClr val="7030A0"/>
                </a:solidFill>
              </a:rPr>
              <a:t>	</a:t>
            </a:r>
            <a:r>
              <a:rPr lang="vi-VN" sz="4800" dirty="0">
                <a:solidFill>
                  <a:srgbClr val="7030A0"/>
                </a:solidFill>
              </a:rPr>
              <a:t>C. Phản ứng cộng của H</a:t>
            </a:r>
            <a:r>
              <a:rPr lang="en-US" sz="4800" dirty="0">
                <a:solidFill>
                  <a:srgbClr val="7030A0"/>
                </a:solidFill>
              </a:rPr>
              <a:t>Br</a:t>
            </a:r>
            <a:r>
              <a:rPr lang="vi-VN" sz="4800" dirty="0">
                <a:solidFill>
                  <a:srgbClr val="7030A0"/>
                </a:solidFill>
              </a:rPr>
              <a:t> vào </a:t>
            </a:r>
            <a:r>
              <a:rPr lang="en-US" sz="4800" dirty="0">
                <a:solidFill>
                  <a:srgbClr val="7030A0"/>
                </a:solidFill>
              </a:rPr>
              <a:t>but-2-ene</a:t>
            </a:r>
            <a:r>
              <a:rPr lang="vi-VN" sz="4800" dirty="0">
                <a:solidFill>
                  <a:srgbClr val="7030A0"/>
                </a:solidFill>
              </a:rPr>
              <a:t>.</a:t>
            </a:r>
          </a:p>
          <a:p>
            <a:r>
              <a:rPr lang="en-US" sz="4800" dirty="0">
                <a:solidFill>
                  <a:srgbClr val="7030A0"/>
                </a:solidFill>
              </a:rPr>
              <a:t>	</a:t>
            </a:r>
            <a:r>
              <a:rPr lang="vi-VN" sz="4800" dirty="0">
                <a:solidFill>
                  <a:srgbClr val="7030A0"/>
                </a:solidFill>
              </a:rPr>
              <a:t>B. Phản ứng trùng hợp của a</a:t>
            </a:r>
            <a:r>
              <a:rPr lang="en-US" sz="4800" dirty="0">
                <a:solidFill>
                  <a:srgbClr val="7030A0"/>
                </a:solidFill>
              </a:rPr>
              <a:t>l</a:t>
            </a:r>
            <a:r>
              <a:rPr lang="vi-VN" sz="4800" dirty="0">
                <a:solidFill>
                  <a:srgbClr val="7030A0"/>
                </a:solidFill>
              </a:rPr>
              <a:t>ken</a:t>
            </a:r>
            <a:r>
              <a:rPr lang="en-US" sz="4800" dirty="0">
                <a:solidFill>
                  <a:srgbClr val="7030A0"/>
                </a:solidFill>
              </a:rPr>
              <a:t>e</a:t>
            </a:r>
            <a:r>
              <a:rPr lang="vi-VN" sz="4800" dirty="0">
                <a:solidFill>
                  <a:srgbClr val="7030A0"/>
                </a:solidFill>
              </a:rPr>
              <a:t>.</a:t>
            </a:r>
          </a:p>
          <a:p>
            <a:r>
              <a:rPr lang="en-US" sz="4800" dirty="0">
                <a:solidFill>
                  <a:srgbClr val="7030A0"/>
                </a:solidFill>
              </a:rPr>
              <a:t>	</a:t>
            </a:r>
            <a:r>
              <a:rPr lang="vi-VN" sz="4800" dirty="0">
                <a:solidFill>
                  <a:srgbClr val="7030A0"/>
                </a:solidFill>
              </a:rPr>
              <a:t>D. Phản ứng cộng của H</a:t>
            </a:r>
            <a:r>
              <a:rPr lang="en-US" sz="4800" dirty="0">
                <a:solidFill>
                  <a:srgbClr val="7030A0"/>
                </a:solidFill>
              </a:rPr>
              <a:t>Br</a:t>
            </a:r>
            <a:r>
              <a:rPr lang="vi-VN" sz="4800" dirty="0">
                <a:solidFill>
                  <a:srgbClr val="7030A0"/>
                </a:solidFill>
              </a:rPr>
              <a:t> vào </a:t>
            </a:r>
            <a:r>
              <a:rPr lang="en-US" sz="4800" dirty="0">
                <a:solidFill>
                  <a:srgbClr val="7030A0"/>
                </a:solidFill>
              </a:rPr>
              <a:t>propene</a:t>
            </a:r>
            <a:r>
              <a:rPr lang="vi-VN" sz="48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209102"/>
            <a:ext cx="24385588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vi-VN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Câu 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vi-VN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 Khi cho but-1-en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vi-VN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tác dụng với dung dịch HBr, theo qui tắc </a:t>
            </a:r>
            <a:r>
              <a:rPr lang="nl-NL" sz="4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Markovnikov</a:t>
            </a:r>
            <a:r>
              <a:rPr lang="vi-VN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sản phẩm nào sau đây là sản phẩm chính ?</a:t>
            </a:r>
          </a:p>
          <a:p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A. CH</a:t>
            </a:r>
            <a:r>
              <a:rPr lang="vi-VN" sz="48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-CH</a:t>
            </a:r>
            <a:r>
              <a:rPr lang="vi-VN" sz="48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-CHBr-CH</a:t>
            </a:r>
            <a:r>
              <a:rPr lang="vi-VN" sz="48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Br.    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C. CH</a:t>
            </a:r>
            <a:r>
              <a:rPr lang="vi-VN" sz="48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-CH</a:t>
            </a:r>
            <a:r>
              <a:rPr lang="vi-VN" sz="48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-CHBr-CH</a:t>
            </a:r>
            <a:r>
              <a:rPr lang="vi-VN" sz="48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B. CH</a:t>
            </a:r>
            <a:r>
              <a:rPr lang="vi-VN" sz="48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Br-CH</a:t>
            </a:r>
            <a:r>
              <a:rPr lang="vi-VN" sz="48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-CH</a:t>
            </a:r>
            <a:r>
              <a:rPr lang="vi-VN" sz="48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-CH</a:t>
            </a:r>
            <a:r>
              <a:rPr lang="vi-VN" sz="48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Br.    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D. CH</a:t>
            </a:r>
            <a:r>
              <a:rPr lang="vi-VN" sz="48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-CH</a:t>
            </a:r>
            <a:r>
              <a:rPr lang="vi-VN" sz="48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-CH</a:t>
            </a:r>
            <a:r>
              <a:rPr lang="vi-VN" sz="48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-CH</a:t>
            </a:r>
            <a:r>
              <a:rPr lang="vi-VN" sz="48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Br.</a:t>
            </a:r>
          </a:p>
        </p:txBody>
      </p:sp>
    </p:spTree>
    <p:extLst>
      <p:ext uri="{BB962C8B-B14F-4D97-AF65-F5344CB8AC3E}">
        <p14:creationId xmlns:p14="http://schemas.microsoft.com/office/powerpoint/2010/main" val="351747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219317" y="5108719"/>
            <a:ext cx="22393796" cy="1630017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0" y="2147416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4. HYDROCARBON</a:t>
            </a:r>
            <a:endParaRPr dirty="0"/>
          </a:p>
        </p:txBody>
      </p:sp>
      <p:grpSp>
        <p:nvGrpSpPr>
          <p:cNvPr id="173" name="Google Shape;173;p1"/>
          <p:cNvGrpSpPr/>
          <p:nvPr/>
        </p:nvGrpSpPr>
        <p:grpSpPr>
          <a:xfrm>
            <a:off x="3005535" y="3196208"/>
            <a:ext cx="18975066" cy="1940747"/>
            <a:chOff x="3024409" y="3659656"/>
            <a:chExt cx="18976301" cy="1940873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6"/>
              <a:ext cx="18976301" cy="1940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 err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13 (</a:t>
              </a:r>
              <a:r>
                <a:rPr lang="en-US" sz="6600" b="1" dirty="0" err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Tiết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3)</a:t>
              </a:r>
            </a:p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HYDROCARBON  KHÔNG NO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99" name="Google Shape;199;p1"/>
          <p:cNvGrpSpPr/>
          <p:nvPr/>
        </p:nvGrpSpPr>
        <p:grpSpPr>
          <a:xfrm>
            <a:off x="1136539" y="5657395"/>
            <a:ext cx="7952045" cy="872688"/>
            <a:chOff x="7459669" y="9982200"/>
            <a:chExt cx="22577389" cy="872846"/>
          </a:xfrm>
        </p:grpSpPr>
        <p:sp>
          <p:nvSpPr>
            <p:cNvPr id="200" name="Google Shape;200;p1"/>
            <p:cNvSpPr/>
            <p:nvPr/>
          </p:nvSpPr>
          <p:spPr>
            <a:xfrm>
              <a:off x="9092455" y="9997860"/>
              <a:ext cx="20944603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1" name="Google Shape;201;p1"/>
            <p:cNvGrpSpPr/>
            <p:nvPr/>
          </p:nvGrpSpPr>
          <p:grpSpPr>
            <a:xfrm>
              <a:off x="7459669" y="9982200"/>
              <a:ext cx="1392615" cy="872846"/>
              <a:chOff x="7459669" y="7543800"/>
              <a:chExt cx="1381118" cy="872846"/>
            </a:xfrm>
          </p:grpSpPr>
          <p:sp>
            <p:nvSpPr>
              <p:cNvPr id="202" name="Google Shape;202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3" name="Google Shape;203;p1"/>
              <p:cNvGrpSpPr/>
              <p:nvPr/>
            </p:nvGrpSpPr>
            <p:grpSpPr>
              <a:xfrm>
                <a:off x="7469187" y="7661045"/>
                <a:ext cx="1371600" cy="755601"/>
                <a:chOff x="7469187" y="7661045"/>
                <a:chExt cx="1371600" cy="755601"/>
              </a:xfrm>
            </p:grpSpPr>
            <p:sp>
              <p:nvSpPr>
                <p:cNvPr id="204" name="Google Shape;204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"/>
                <p:cNvSpPr txBox="1"/>
                <p:nvPr/>
              </p:nvSpPr>
              <p:spPr>
                <a:xfrm>
                  <a:off x="7751373" y="7661045"/>
                  <a:ext cx="922384" cy="7079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 dirty="0"/>
                </a:p>
              </p:txBody>
            </p:sp>
          </p:grpSp>
        </p:grpSp>
      </p:grp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4512635" y="7018582"/>
            <a:ext cx="9098284" cy="83099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alkene</a:t>
            </a: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4512635" y="9301407"/>
            <a:ext cx="5760088" cy="83099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oxi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endParaRPr lang="en-US" altLang="en-US" sz="4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88626" y="7426526"/>
            <a:ext cx="1004788" cy="2392112"/>
            <a:chOff x="3588626" y="7426526"/>
            <a:chExt cx="1004788" cy="2392112"/>
          </a:xfrm>
        </p:grpSpPr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3611504" y="7426526"/>
              <a:ext cx="0" cy="2392111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3611504" y="7426526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3588626" y="8696423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3632505" y="9818638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4512634" y="8280926"/>
            <a:ext cx="21036731" cy="83099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alk-1-yne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silver nitrate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ammonia</a:t>
            </a:r>
          </a:p>
        </p:txBody>
      </p:sp>
    </p:spTree>
    <p:extLst>
      <p:ext uri="{BB962C8B-B14F-4D97-AF65-F5344CB8AC3E}">
        <p14:creationId xmlns:p14="http://schemas.microsoft.com/office/powerpoint/2010/main" val="186457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790159"/>
              </p:ext>
            </p:extLst>
          </p:nvPr>
        </p:nvGraphicFramePr>
        <p:xfrm>
          <a:off x="392159" y="3628103"/>
          <a:ext cx="7421806" cy="873686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421806">
                  <a:extLst>
                    <a:ext uri="{9D8B030D-6E8A-4147-A177-3AD203B41FA5}">
                      <a16:colId xmlns:a16="http://schemas.microsoft.com/office/drawing/2014/main" val="567953879"/>
                    </a:ext>
                  </a:extLst>
                </a:gridCol>
              </a:tblGrid>
              <a:tr h="962536"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234958"/>
                  </a:ext>
                </a:extLst>
              </a:tr>
              <a:tr h="7774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600" b="1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Nghiên</a:t>
                      </a:r>
                      <a:r>
                        <a:rPr lang="en-US" sz="4600" b="1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cứu</a:t>
                      </a:r>
                      <a:r>
                        <a:rPr lang="en-US" sz="4600" b="1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="1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="1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en-US" sz="4600" b="1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altLang="en-US" sz="46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en-US" sz="4600" b="1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trùng</a:t>
                      </a:r>
                      <a:r>
                        <a:rPr lang="en-US" altLang="en-US" sz="46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en-US" sz="4600" b="1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hợp</a:t>
                      </a:r>
                      <a:r>
                        <a:rPr lang="en-US" altLang="en-US" sz="46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alkene</a:t>
                      </a:r>
                    </a:p>
                    <a:p>
                      <a:pPr marL="735013" indent="-735013" algn="just"/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Viết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trùng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hợp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ethylene.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237181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829448"/>
              </p:ext>
            </p:extLst>
          </p:nvPr>
        </p:nvGraphicFramePr>
        <p:xfrm>
          <a:off x="7980218" y="3635081"/>
          <a:ext cx="8461514" cy="9373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8461514">
                  <a:extLst>
                    <a:ext uri="{9D8B030D-6E8A-4147-A177-3AD203B41FA5}">
                      <a16:colId xmlns:a16="http://schemas.microsoft.com/office/drawing/2014/main" val="567953879"/>
                    </a:ext>
                  </a:extLst>
                </a:gridCol>
              </a:tblGrid>
              <a:tr h="641097"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234958"/>
                  </a:ext>
                </a:extLst>
              </a:tr>
              <a:tr h="8580840">
                <a:tc>
                  <a:txBody>
                    <a:bodyPr/>
                    <a:lstStyle/>
                    <a:p>
                      <a:pPr algn="ctr"/>
                      <a:r>
                        <a:rPr lang="en-US" sz="4600" b="1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Nghiên</a:t>
                      </a:r>
                      <a:r>
                        <a:rPr lang="en-US" sz="4600" b="1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cứu</a:t>
                      </a:r>
                      <a:r>
                        <a:rPr lang="en-US" sz="4600" b="1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="1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="1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en-US" sz="4600" b="1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altLang="en-US" sz="46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alk-1-yne </a:t>
                      </a:r>
                      <a:r>
                        <a:rPr lang="en-US" altLang="en-US" sz="4600" b="1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với</a:t>
                      </a:r>
                      <a:r>
                        <a:rPr lang="en-US" altLang="en-US" sz="46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dung </a:t>
                      </a:r>
                      <a:r>
                        <a:rPr lang="en-US" altLang="en-US" sz="4600" b="1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dịch</a:t>
                      </a:r>
                      <a:r>
                        <a:rPr lang="en-US" altLang="en-US" sz="46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silver nitrate </a:t>
                      </a:r>
                      <a:r>
                        <a:rPr lang="en-US" altLang="en-US" sz="4600" b="1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trong</a:t>
                      </a:r>
                      <a:r>
                        <a:rPr lang="en-US" altLang="en-US" sz="46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ammonia</a:t>
                      </a:r>
                    </a:p>
                    <a:p>
                      <a:pPr algn="ctr"/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Viết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xảy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khi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cho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ethyne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tác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dụng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với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en-US" sz="46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dung </a:t>
                      </a:r>
                      <a:r>
                        <a:rPr lang="en-US" altLang="en-US" sz="4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dịch</a:t>
                      </a:r>
                      <a:r>
                        <a:rPr lang="en-US" altLang="en-US" sz="46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silver nitrate </a:t>
                      </a:r>
                      <a:r>
                        <a:rPr lang="en-US" altLang="en-US" sz="4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trong</a:t>
                      </a:r>
                      <a:r>
                        <a:rPr lang="en-US" altLang="en-US" sz="46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ammonia</a:t>
                      </a:r>
                      <a:r>
                        <a:rPr lang="en-US" sz="46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46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23718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834888"/>
              </p:ext>
            </p:extLst>
          </p:nvPr>
        </p:nvGraphicFramePr>
        <p:xfrm>
          <a:off x="16652568" y="3635081"/>
          <a:ext cx="7537468" cy="950462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{93296810-A885-4BE3-A3E7-6D5BEEA58F35}</a:tableStyleId>
              </a:tblPr>
              <a:tblGrid>
                <a:gridCol w="7537468">
                  <a:extLst>
                    <a:ext uri="{9D8B030D-6E8A-4147-A177-3AD203B41FA5}">
                      <a16:colId xmlns:a16="http://schemas.microsoft.com/office/drawing/2014/main" val="567953879"/>
                    </a:ext>
                  </a:extLst>
                </a:gridCol>
              </a:tblGrid>
              <a:tr h="848308"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234958"/>
                  </a:ext>
                </a:extLst>
              </a:tr>
              <a:tr h="77000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600" b="1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Nghiên</a:t>
                      </a:r>
                      <a:r>
                        <a:rPr lang="en-US" sz="4600" b="1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cứu</a:t>
                      </a:r>
                      <a:r>
                        <a:rPr lang="en-US" sz="4600" b="1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="1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="1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oxi</a:t>
                      </a:r>
                      <a:r>
                        <a:rPr lang="en-US" sz="4600" b="1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lang="en-GB" sz="4400" b="1" dirty="0"/>
                        <a:t> </a:t>
                      </a:r>
                      <a:r>
                        <a:rPr lang="en-US" altLang="en-US" sz="4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</a:p>
                    <a:p>
                      <a:pPr marL="735013" indent="-735013" algn="l">
                        <a:buFontTx/>
                        <a:buChar char="-"/>
                      </a:pP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sát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phim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thí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nghiệm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735013" indent="-735013" algn="l">
                        <a:buFontTx/>
                        <a:buChar char="-"/>
                      </a:pP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Nêu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hiện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tượng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xảy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ra.</a:t>
                      </a:r>
                      <a:endParaRPr lang="en-US" sz="46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85800" marR="0" indent="-685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Viết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khi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cho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ethene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với</a:t>
                      </a:r>
                      <a:r>
                        <a:rPr lang="en-US" sz="48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nl-NL" sz="4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với dung dịch potassium permanganate</a:t>
                      </a:r>
                      <a:r>
                        <a:rPr lang="en-US" sz="48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685800" marR="0" indent="-685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4800" b="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Viết</a:t>
                      </a:r>
                      <a:r>
                        <a:rPr lang="en-US" sz="48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8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8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đốt</a:t>
                      </a:r>
                      <a:r>
                        <a:rPr lang="en-US" sz="48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cháy</a:t>
                      </a:r>
                      <a:r>
                        <a:rPr lang="en-US" sz="48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ethene</a:t>
                      </a:r>
                      <a:r>
                        <a:rPr lang="en-US" sz="48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8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ethyne</a:t>
                      </a:r>
                      <a:r>
                        <a:rPr lang="en-US" sz="48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48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237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7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96540" y="5640618"/>
            <a:ext cx="8652492" cy="2266121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0" y="2147416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4. HYDROCARBON</a:t>
            </a:r>
            <a:endParaRPr dirty="0"/>
          </a:p>
        </p:txBody>
      </p:sp>
      <p:grpSp>
        <p:nvGrpSpPr>
          <p:cNvPr id="173" name="Google Shape;173;p1"/>
          <p:cNvGrpSpPr/>
          <p:nvPr/>
        </p:nvGrpSpPr>
        <p:grpSpPr>
          <a:xfrm>
            <a:off x="3005535" y="3196208"/>
            <a:ext cx="18975066" cy="1940747"/>
            <a:chOff x="3024409" y="3659656"/>
            <a:chExt cx="18976301" cy="1940873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6"/>
              <a:ext cx="18976301" cy="1940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err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</a:t>
              </a:r>
              <a:r>
                <a:rPr lang="en-US" sz="6600" b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13 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(</a:t>
              </a:r>
              <a:r>
                <a:rPr lang="en-US" sz="6600" b="1" dirty="0" err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Tiết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6600" b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4)</a:t>
              </a:r>
              <a:endParaRPr lang="en-US"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HYDROCARBON KHÔNG NO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206" name="Google Shape;206;p1"/>
          <p:cNvGrpSpPr/>
          <p:nvPr/>
        </p:nvGrpSpPr>
        <p:grpSpPr>
          <a:xfrm>
            <a:off x="113761" y="6363689"/>
            <a:ext cx="9000742" cy="830996"/>
            <a:chOff x="7459669" y="9371164"/>
            <a:chExt cx="9002369" cy="831147"/>
          </a:xfrm>
        </p:grpSpPr>
        <p:sp>
          <p:nvSpPr>
            <p:cNvPr id="207" name="Google Shape;207;p1"/>
            <p:cNvSpPr/>
            <p:nvPr/>
          </p:nvSpPr>
          <p:spPr>
            <a:xfrm>
              <a:off x="9092456" y="9371164"/>
              <a:ext cx="7369582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Điều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chế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ứng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dụng</a:t>
              </a:r>
              <a:endPara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8" name="Google Shape;208;p1"/>
            <p:cNvGrpSpPr/>
            <p:nvPr/>
          </p:nvGrpSpPr>
          <p:grpSpPr>
            <a:xfrm>
              <a:off x="7459669" y="9415469"/>
              <a:ext cx="1392615" cy="741152"/>
              <a:chOff x="7459669" y="6977069"/>
              <a:chExt cx="1381118" cy="741152"/>
            </a:xfrm>
          </p:grpSpPr>
          <p:sp>
            <p:nvSpPr>
              <p:cNvPr id="209" name="Google Shape;209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0" name="Google Shape;210;p1"/>
              <p:cNvGrpSpPr/>
              <p:nvPr/>
            </p:nvGrpSpPr>
            <p:grpSpPr>
              <a:xfrm>
                <a:off x="7469187" y="6977069"/>
                <a:ext cx="1371600" cy="741152"/>
                <a:chOff x="7469187" y="6977069"/>
                <a:chExt cx="1371600" cy="741152"/>
              </a:xfrm>
            </p:grpSpPr>
            <p:sp>
              <p:nvSpPr>
                <p:cNvPr id="211" name="Google Shape;211;p1"/>
                <p:cNvSpPr/>
                <p:nvPr/>
              </p:nvSpPr>
              <p:spPr>
                <a:xfrm rot="5400000">
                  <a:off x="7789227" y="6657029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p1"/>
                <p:cNvSpPr txBox="1"/>
                <p:nvPr/>
              </p:nvSpPr>
              <p:spPr>
                <a:xfrm>
                  <a:off x="7826023" y="7010207"/>
                  <a:ext cx="773086" cy="7080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IV</a:t>
                  </a:r>
                  <a:endParaRPr sz="4000" b="1" dirty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024626"/>
              </p:ext>
            </p:extLst>
          </p:nvPr>
        </p:nvGraphicFramePr>
        <p:xfrm>
          <a:off x="392158" y="7881463"/>
          <a:ext cx="11807295" cy="58108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807295">
                  <a:extLst>
                    <a:ext uri="{9D8B030D-6E8A-4147-A177-3AD203B41FA5}">
                      <a16:colId xmlns:a16="http://schemas.microsoft.com/office/drawing/2014/main" val="567953879"/>
                    </a:ext>
                  </a:extLst>
                </a:gridCol>
              </a:tblGrid>
              <a:tr h="621324"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1,2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234958"/>
                  </a:ext>
                </a:extLst>
              </a:tr>
              <a:tr h="5018388">
                <a:tc>
                  <a:txBody>
                    <a:bodyPr/>
                    <a:lstStyle/>
                    <a:p>
                      <a:r>
                        <a:rPr lang="nl-NL" sz="48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 Trình bày về ứng dụng của alkene và alkyne</a:t>
                      </a:r>
                      <a:endParaRPr lang="en-US" sz="4800" b="1" i="0" u="none" strike="noStrike" cap="none" dirty="0"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Arial"/>
                      </a:endParaRPr>
                    </a:p>
                    <a:p>
                      <a:pPr marL="735013" indent="-735013" algn="just"/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23718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933439"/>
              </p:ext>
            </p:extLst>
          </p:nvPr>
        </p:nvGraphicFramePr>
        <p:xfrm>
          <a:off x="12493068" y="7945372"/>
          <a:ext cx="11605797" cy="58108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605797">
                  <a:extLst>
                    <a:ext uri="{9D8B030D-6E8A-4147-A177-3AD203B41FA5}">
                      <a16:colId xmlns:a16="http://schemas.microsoft.com/office/drawing/2014/main" val="567953879"/>
                    </a:ext>
                  </a:extLst>
                </a:gridCol>
              </a:tblGrid>
              <a:tr h="621324"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en-US" sz="4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3,4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234958"/>
                  </a:ext>
                </a:extLst>
              </a:tr>
              <a:tr h="5018388">
                <a:tc>
                  <a:txBody>
                    <a:bodyPr/>
                    <a:lstStyle/>
                    <a:p>
                      <a:r>
                        <a:rPr lang="nl-NL" sz="48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 Trình bày về  điều chế  của alkene và alkyne. </a:t>
                      </a:r>
                    </a:p>
                    <a:p>
                      <a:r>
                        <a:rPr lang="nl-NL" sz="4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- Viết</a:t>
                      </a:r>
                      <a:r>
                        <a:rPr lang="nl-NL" sz="48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 phương trình phản ứng điều chế alkene trong phòng thí nghiêm và điều chế alkyne trong phòng thí nghiệm và trong công nghiệp.</a:t>
                      </a:r>
                      <a:endParaRPr lang="en-US" sz="4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237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4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282218" y="6137665"/>
            <a:ext cx="22393796" cy="6186857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0" y="2147416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4. HYDROCARBON</a:t>
            </a:r>
            <a:endParaRPr dirty="0"/>
          </a:p>
        </p:txBody>
      </p:sp>
      <p:grpSp>
        <p:nvGrpSpPr>
          <p:cNvPr id="173" name="Google Shape;173;p1"/>
          <p:cNvGrpSpPr/>
          <p:nvPr/>
        </p:nvGrpSpPr>
        <p:grpSpPr>
          <a:xfrm>
            <a:off x="3005535" y="3196206"/>
            <a:ext cx="18975066" cy="2325468"/>
            <a:chOff x="3024409" y="3659656"/>
            <a:chExt cx="18976301" cy="2325620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6"/>
              <a:ext cx="18976301" cy="232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 err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13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lang="en-US" sz="66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rPr>
                <a:t>HYDROCARBON KHÔNG </a:t>
              </a:r>
              <a:r>
                <a:rPr lang="en-US" sz="66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rPr>
                <a:t>NO</a:t>
              </a:r>
              <a:endParaRPr sz="66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endParaRPr>
            </a:p>
          </p:txBody>
        </p:sp>
      </p:grpSp>
      <p:grpSp>
        <p:nvGrpSpPr>
          <p:cNvPr id="185" name="Google Shape;185;p1"/>
          <p:cNvGrpSpPr/>
          <p:nvPr/>
        </p:nvGrpSpPr>
        <p:grpSpPr>
          <a:xfrm>
            <a:off x="1116660" y="7316824"/>
            <a:ext cx="20008033" cy="922570"/>
            <a:chOff x="7459670" y="7086599"/>
            <a:chExt cx="20011654" cy="922737"/>
          </a:xfrm>
        </p:grpSpPr>
        <p:sp>
          <p:nvSpPr>
            <p:cNvPr id="186" name="Google Shape;186;p1">
              <a:hlinkClick r:id="" action="ppaction://noaction"/>
            </p:cNvPr>
            <p:cNvSpPr/>
            <p:nvPr/>
          </p:nvSpPr>
          <p:spPr>
            <a:xfrm>
              <a:off x="9092456" y="7178188"/>
              <a:ext cx="18378868" cy="831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niệm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đồng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phân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danh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7" name="Google Shape;187;p1"/>
            <p:cNvGrpSpPr/>
            <p:nvPr/>
          </p:nvGrpSpPr>
          <p:grpSpPr>
            <a:xfrm>
              <a:off x="7459670" y="7086599"/>
              <a:ext cx="1392614" cy="872846"/>
              <a:chOff x="7459670" y="7543799"/>
              <a:chExt cx="1381117" cy="872846"/>
            </a:xfrm>
          </p:grpSpPr>
          <p:sp>
            <p:nvSpPr>
              <p:cNvPr id="188" name="Google Shape;188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9" name="Google Shape;189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0" name="Google Shape;190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192" name="Google Shape;192;p1"/>
          <p:cNvGrpSpPr/>
          <p:nvPr/>
        </p:nvGrpSpPr>
        <p:grpSpPr>
          <a:xfrm>
            <a:off x="1116660" y="8507777"/>
            <a:ext cx="16813248" cy="945156"/>
            <a:chOff x="7459670" y="8524495"/>
            <a:chExt cx="16816291" cy="945327"/>
          </a:xfrm>
        </p:grpSpPr>
        <p:sp>
          <p:nvSpPr>
            <p:cNvPr id="193" name="Google Shape;193;p1"/>
            <p:cNvSpPr/>
            <p:nvPr/>
          </p:nvSpPr>
          <p:spPr>
            <a:xfrm>
              <a:off x="9092456" y="8638675"/>
              <a:ext cx="15183505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vật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lí</a:t>
              </a:r>
              <a:endPara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94" name="Google Shape;194;p1"/>
            <p:cNvGrpSpPr/>
            <p:nvPr/>
          </p:nvGrpSpPr>
          <p:grpSpPr>
            <a:xfrm>
              <a:off x="7459670" y="8524495"/>
              <a:ext cx="1392614" cy="872846"/>
              <a:chOff x="7459670" y="7543799"/>
              <a:chExt cx="1381117" cy="872846"/>
            </a:xfrm>
          </p:grpSpPr>
          <p:sp>
            <p:nvSpPr>
              <p:cNvPr id="195" name="Google Shape;195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6" name="Google Shape;196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7" name="Google Shape;197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1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  <p:grpSp>
        <p:nvGrpSpPr>
          <p:cNvPr id="199" name="Google Shape;199;p1"/>
          <p:cNvGrpSpPr/>
          <p:nvPr/>
        </p:nvGrpSpPr>
        <p:grpSpPr>
          <a:xfrm>
            <a:off x="1116660" y="9756525"/>
            <a:ext cx="22573303" cy="957490"/>
            <a:chOff x="7459670" y="9982199"/>
            <a:chExt cx="22577385" cy="957663"/>
          </a:xfrm>
        </p:grpSpPr>
        <p:sp>
          <p:nvSpPr>
            <p:cNvPr id="200" name="Google Shape;200;p1"/>
            <p:cNvSpPr/>
            <p:nvPr/>
          </p:nvSpPr>
          <p:spPr>
            <a:xfrm>
              <a:off x="9092455" y="10108716"/>
              <a:ext cx="20944601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1" name="Google Shape;201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202" name="Google Shape;202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3" name="Google Shape;203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04" name="Google Shape;204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/>
                </a:p>
              </p:txBody>
            </p:sp>
          </p:grpSp>
        </p:grpSp>
      </p:grpSp>
      <p:grpSp>
        <p:nvGrpSpPr>
          <p:cNvPr id="206" name="Google Shape;206;p1"/>
          <p:cNvGrpSpPr/>
          <p:nvPr/>
        </p:nvGrpSpPr>
        <p:grpSpPr>
          <a:xfrm>
            <a:off x="1116660" y="11017607"/>
            <a:ext cx="21339695" cy="957490"/>
            <a:chOff x="7459670" y="9982199"/>
            <a:chExt cx="21343553" cy="957663"/>
          </a:xfrm>
        </p:grpSpPr>
        <p:sp>
          <p:nvSpPr>
            <p:cNvPr id="207" name="Google Shape;207;p1"/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Điều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chế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ứng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dụng</a:t>
              </a:r>
              <a:endPara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8" name="Google Shape;208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209" name="Google Shape;209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0" name="Google Shape;210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11" name="Google Shape;211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p1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IV</a:t>
                  </a:r>
                  <a:endParaRPr sz="4000" b="1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2819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 rot="1039182">
            <a:off x="13318515" y="9026832"/>
            <a:ext cx="9863936" cy="1296802"/>
          </a:xfrm>
          <a:custGeom>
            <a:avLst/>
            <a:gdLst>
              <a:gd name="connsiteX0" fmla="*/ 104676 w 9456645"/>
              <a:gd name="connsiteY0" fmla="*/ 618864 h 1356284"/>
              <a:gd name="connsiteX1" fmla="*/ 1992470 w 9456645"/>
              <a:gd name="connsiteY1" fmla="*/ 28929 h 1356284"/>
              <a:gd name="connsiteX2" fmla="*/ 5237115 w 9456645"/>
              <a:gd name="connsiteY2" fmla="*/ 176413 h 1356284"/>
              <a:gd name="connsiteX3" fmla="*/ 9455154 w 9456645"/>
              <a:gd name="connsiteY3" fmla="*/ 913832 h 1356284"/>
              <a:gd name="connsiteX4" fmla="*/ 4765167 w 9456645"/>
              <a:gd name="connsiteY4" fmla="*/ 471381 h 1356284"/>
              <a:gd name="connsiteX5" fmla="*/ 2021967 w 9456645"/>
              <a:gd name="connsiteY5" fmla="*/ 648361 h 1356284"/>
              <a:gd name="connsiteX6" fmla="*/ 429141 w 9456645"/>
              <a:gd name="connsiteY6" fmla="*/ 1356284 h 1356284"/>
              <a:gd name="connsiteX7" fmla="*/ 104676 w 9456645"/>
              <a:gd name="connsiteY7" fmla="*/ 618864 h 135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56645" h="1356284">
                <a:moveTo>
                  <a:pt x="104676" y="618864"/>
                </a:moveTo>
                <a:cubicBezTo>
                  <a:pt x="365231" y="397638"/>
                  <a:pt x="1137064" y="102671"/>
                  <a:pt x="1992470" y="28929"/>
                </a:cubicBezTo>
                <a:cubicBezTo>
                  <a:pt x="2847876" y="-44813"/>
                  <a:pt x="3993334" y="28929"/>
                  <a:pt x="5237115" y="176413"/>
                </a:cubicBezTo>
                <a:cubicBezTo>
                  <a:pt x="6480896" y="323897"/>
                  <a:pt x="9533812" y="864671"/>
                  <a:pt x="9455154" y="913832"/>
                </a:cubicBezTo>
                <a:cubicBezTo>
                  <a:pt x="9376496" y="962993"/>
                  <a:pt x="6004031" y="515626"/>
                  <a:pt x="4765167" y="471381"/>
                </a:cubicBezTo>
                <a:cubicBezTo>
                  <a:pt x="3526303" y="427136"/>
                  <a:pt x="2744638" y="500877"/>
                  <a:pt x="2021967" y="648361"/>
                </a:cubicBezTo>
                <a:cubicBezTo>
                  <a:pt x="1299296" y="795845"/>
                  <a:pt x="743773" y="1356284"/>
                  <a:pt x="429141" y="1356284"/>
                </a:cubicBezTo>
                <a:cubicBezTo>
                  <a:pt x="114509" y="1356284"/>
                  <a:pt x="-155879" y="840090"/>
                  <a:pt x="104676" y="61886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244645" y="8425414"/>
            <a:ext cx="8963210" cy="4317192"/>
          </a:xfrm>
          <a:custGeom>
            <a:avLst/>
            <a:gdLst>
              <a:gd name="connsiteX0" fmla="*/ 6931742 w 7606358"/>
              <a:gd name="connsiteY0" fmla="*/ 40160 h 3522387"/>
              <a:gd name="connsiteX1" fmla="*/ 3687097 w 7606358"/>
              <a:gd name="connsiteY1" fmla="*/ 689089 h 3522387"/>
              <a:gd name="connsiteX2" fmla="*/ 1179871 w 7606358"/>
              <a:gd name="connsiteY2" fmla="*/ 1986947 h 3522387"/>
              <a:gd name="connsiteX3" fmla="*/ 0 w 7606358"/>
              <a:gd name="connsiteY3" fmla="*/ 3520780 h 3522387"/>
              <a:gd name="connsiteX4" fmla="*/ 1179871 w 7606358"/>
              <a:gd name="connsiteY4" fmla="*/ 2252418 h 3522387"/>
              <a:gd name="connsiteX5" fmla="*/ 4247535 w 7606358"/>
              <a:gd name="connsiteY5" fmla="*/ 925063 h 3522387"/>
              <a:gd name="connsiteX6" fmla="*/ 7492180 w 7606358"/>
              <a:gd name="connsiteY6" fmla="*/ 571102 h 3522387"/>
              <a:gd name="connsiteX7" fmla="*/ 6872748 w 7606358"/>
              <a:gd name="connsiteY7" fmla="*/ 69657 h 3522387"/>
              <a:gd name="connsiteX8" fmla="*/ 6872748 w 7606358"/>
              <a:gd name="connsiteY8" fmla="*/ 99154 h 3522387"/>
              <a:gd name="connsiteX9" fmla="*/ 6843251 w 7606358"/>
              <a:gd name="connsiteY9" fmla="*/ 69657 h 3522387"/>
              <a:gd name="connsiteX10" fmla="*/ 6843251 w 7606358"/>
              <a:gd name="connsiteY10" fmla="*/ 128651 h 3522387"/>
              <a:gd name="connsiteX11" fmla="*/ 6754761 w 7606358"/>
              <a:gd name="connsiteY11" fmla="*/ 99154 h 3522387"/>
              <a:gd name="connsiteX12" fmla="*/ 6754761 w 7606358"/>
              <a:gd name="connsiteY12" fmla="*/ 128651 h 3522387"/>
              <a:gd name="connsiteX13" fmla="*/ 6784258 w 7606358"/>
              <a:gd name="connsiteY13" fmla="*/ 128651 h 3522387"/>
              <a:gd name="connsiteX14" fmla="*/ 6813755 w 7606358"/>
              <a:gd name="connsiteY14" fmla="*/ 128651 h 3522387"/>
              <a:gd name="connsiteX15" fmla="*/ 6843251 w 7606358"/>
              <a:gd name="connsiteY15" fmla="*/ 158147 h 3522387"/>
              <a:gd name="connsiteX16" fmla="*/ 6371303 w 7606358"/>
              <a:gd name="connsiteY16" fmla="*/ 99154 h 3522387"/>
              <a:gd name="connsiteX17" fmla="*/ 6990735 w 7606358"/>
              <a:gd name="connsiteY17" fmla="*/ 69657 h 3522387"/>
              <a:gd name="connsiteX18" fmla="*/ 6931742 w 7606358"/>
              <a:gd name="connsiteY18" fmla="*/ 40160 h 352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06358" h="3522387">
                <a:moveTo>
                  <a:pt x="6931742" y="40160"/>
                </a:moveTo>
                <a:cubicBezTo>
                  <a:pt x="6381136" y="143399"/>
                  <a:pt x="4645742" y="364625"/>
                  <a:pt x="3687097" y="689089"/>
                </a:cubicBezTo>
                <a:cubicBezTo>
                  <a:pt x="2728452" y="1013554"/>
                  <a:pt x="1794387" y="1514999"/>
                  <a:pt x="1179871" y="1986947"/>
                </a:cubicBezTo>
                <a:cubicBezTo>
                  <a:pt x="565355" y="2458895"/>
                  <a:pt x="0" y="3476535"/>
                  <a:pt x="0" y="3520780"/>
                </a:cubicBezTo>
                <a:cubicBezTo>
                  <a:pt x="0" y="3565025"/>
                  <a:pt x="471948" y="2685038"/>
                  <a:pt x="1179871" y="2252418"/>
                </a:cubicBezTo>
                <a:cubicBezTo>
                  <a:pt x="1887793" y="1819799"/>
                  <a:pt x="3195483" y="1205282"/>
                  <a:pt x="4247535" y="925063"/>
                </a:cubicBezTo>
                <a:cubicBezTo>
                  <a:pt x="5299586" y="644844"/>
                  <a:pt x="7054645" y="713670"/>
                  <a:pt x="7492180" y="571102"/>
                </a:cubicBezTo>
                <a:cubicBezTo>
                  <a:pt x="7929715" y="428534"/>
                  <a:pt x="6975987" y="148315"/>
                  <a:pt x="6872748" y="69657"/>
                </a:cubicBezTo>
                <a:cubicBezTo>
                  <a:pt x="6769509" y="-9001"/>
                  <a:pt x="6877664" y="99154"/>
                  <a:pt x="6872748" y="99154"/>
                </a:cubicBezTo>
                <a:cubicBezTo>
                  <a:pt x="6867832" y="99154"/>
                  <a:pt x="6848167" y="64741"/>
                  <a:pt x="6843251" y="69657"/>
                </a:cubicBezTo>
                <a:cubicBezTo>
                  <a:pt x="6838335" y="74573"/>
                  <a:pt x="6857999" y="123735"/>
                  <a:pt x="6843251" y="128651"/>
                </a:cubicBezTo>
                <a:cubicBezTo>
                  <a:pt x="6828503" y="133567"/>
                  <a:pt x="6769509" y="99154"/>
                  <a:pt x="6754761" y="99154"/>
                </a:cubicBezTo>
                <a:cubicBezTo>
                  <a:pt x="6740013" y="99154"/>
                  <a:pt x="6749845" y="123735"/>
                  <a:pt x="6754761" y="128651"/>
                </a:cubicBezTo>
                <a:cubicBezTo>
                  <a:pt x="6759677" y="133567"/>
                  <a:pt x="6784258" y="128651"/>
                  <a:pt x="6784258" y="128651"/>
                </a:cubicBezTo>
                <a:cubicBezTo>
                  <a:pt x="6794090" y="128651"/>
                  <a:pt x="6803923" y="123735"/>
                  <a:pt x="6813755" y="128651"/>
                </a:cubicBezTo>
                <a:cubicBezTo>
                  <a:pt x="6823587" y="133567"/>
                  <a:pt x="6916993" y="163063"/>
                  <a:pt x="6843251" y="158147"/>
                </a:cubicBezTo>
                <a:cubicBezTo>
                  <a:pt x="6769509" y="153231"/>
                  <a:pt x="6346722" y="113902"/>
                  <a:pt x="6371303" y="99154"/>
                </a:cubicBezTo>
                <a:cubicBezTo>
                  <a:pt x="6395884" y="84406"/>
                  <a:pt x="6902245" y="74573"/>
                  <a:pt x="6990735" y="69657"/>
                </a:cubicBezTo>
                <a:cubicBezTo>
                  <a:pt x="7079225" y="64741"/>
                  <a:pt x="7482348" y="-63079"/>
                  <a:pt x="6931742" y="40160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359743" y="4866969"/>
            <a:ext cx="9463014" cy="2983441"/>
          </a:xfrm>
          <a:custGeom>
            <a:avLst/>
            <a:gdLst>
              <a:gd name="connsiteX0" fmla="*/ 7640094 w 7811624"/>
              <a:gd name="connsiteY0" fmla="*/ 2136513 h 2435747"/>
              <a:gd name="connsiteX1" fmla="*/ 6165255 w 7811624"/>
              <a:gd name="connsiteY1" fmla="*/ 661674 h 2435747"/>
              <a:gd name="connsiteX2" fmla="*/ 4365952 w 7811624"/>
              <a:gd name="connsiteY2" fmla="*/ 248719 h 2435747"/>
              <a:gd name="connsiteX3" fmla="*/ 430 w 7811624"/>
              <a:gd name="connsiteY3" fmla="*/ 12745 h 2435747"/>
              <a:gd name="connsiteX4" fmla="*/ 4631423 w 7811624"/>
              <a:gd name="connsiteY4" fmla="*/ 632177 h 2435747"/>
              <a:gd name="connsiteX5" fmla="*/ 5958778 w 7811624"/>
              <a:gd name="connsiteY5" fmla="*/ 1281106 h 2435747"/>
              <a:gd name="connsiteX6" fmla="*/ 6902675 w 7811624"/>
              <a:gd name="connsiteY6" fmla="*/ 2401984 h 2435747"/>
              <a:gd name="connsiteX7" fmla="*/ 7699088 w 7811624"/>
              <a:gd name="connsiteY7" fmla="*/ 2166010 h 2435747"/>
              <a:gd name="connsiteX8" fmla="*/ 7699088 w 7811624"/>
              <a:gd name="connsiteY8" fmla="*/ 2166010 h 2435747"/>
              <a:gd name="connsiteX9" fmla="*/ 7699088 w 7811624"/>
              <a:gd name="connsiteY9" fmla="*/ 2107016 h 2435747"/>
              <a:gd name="connsiteX10" fmla="*/ 7787578 w 7811624"/>
              <a:gd name="connsiteY10" fmla="*/ 2195506 h 2435747"/>
              <a:gd name="connsiteX11" fmla="*/ 7640094 w 7811624"/>
              <a:gd name="connsiteY11" fmla="*/ 2136513 h 243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11624" h="2435747">
                <a:moveTo>
                  <a:pt x="7640094" y="2136513"/>
                </a:moveTo>
                <a:cubicBezTo>
                  <a:pt x="7369707" y="1880874"/>
                  <a:pt x="6710945" y="976306"/>
                  <a:pt x="6165255" y="661674"/>
                </a:cubicBezTo>
                <a:cubicBezTo>
                  <a:pt x="5619565" y="347042"/>
                  <a:pt x="5393423" y="356874"/>
                  <a:pt x="4365952" y="248719"/>
                </a:cubicBezTo>
                <a:cubicBezTo>
                  <a:pt x="3338481" y="140564"/>
                  <a:pt x="-43815" y="-51165"/>
                  <a:pt x="430" y="12745"/>
                </a:cubicBezTo>
                <a:cubicBezTo>
                  <a:pt x="44675" y="76655"/>
                  <a:pt x="3638365" y="420783"/>
                  <a:pt x="4631423" y="632177"/>
                </a:cubicBezTo>
                <a:cubicBezTo>
                  <a:pt x="5624481" y="843570"/>
                  <a:pt x="5580236" y="986138"/>
                  <a:pt x="5958778" y="1281106"/>
                </a:cubicBezTo>
                <a:cubicBezTo>
                  <a:pt x="6337320" y="1576074"/>
                  <a:pt x="6612623" y="2254500"/>
                  <a:pt x="6902675" y="2401984"/>
                </a:cubicBezTo>
                <a:cubicBezTo>
                  <a:pt x="7192727" y="2549468"/>
                  <a:pt x="7699088" y="2166010"/>
                  <a:pt x="7699088" y="2166010"/>
                </a:cubicBezTo>
                <a:lnTo>
                  <a:pt x="7699088" y="2166010"/>
                </a:lnTo>
                <a:cubicBezTo>
                  <a:pt x="7699088" y="2156178"/>
                  <a:pt x="7684340" y="2102100"/>
                  <a:pt x="7699088" y="2107016"/>
                </a:cubicBezTo>
                <a:cubicBezTo>
                  <a:pt x="7713836" y="2111932"/>
                  <a:pt x="7797410" y="2190590"/>
                  <a:pt x="7787578" y="2195506"/>
                </a:cubicBezTo>
                <a:cubicBezTo>
                  <a:pt x="7777746" y="2200422"/>
                  <a:pt x="7910481" y="2392152"/>
                  <a:pt x="7640094" y="2136513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3456992" y="2682331"/>
            <a:ext cx="8547602" cy="5078851"/>
          </a:xfrm>
          <a:custGeom>
            <a:avLst/>
            <a:gdLst>
              <a:gd name="connsiteX0" fmla="*/ 52529 w 6190795"/>
              <a:gd name="connsiteY0" fmla="*/ 3691710 h 4167189"/>
              <a:gd name="connsiteX1" fmla="*/ 966929 w 6190795"/>
              <a:gd name="connsiteY1" fmla="*/ 1980897 h 4167189"/>
              <a:gd name="connsiteX2" fmla="*/ 3680632 w 6190795"/>
              <a:gd name="connsiteY2" fmla="*/ 712536 h 4167189"/>
              <a:gd name="connsiteX3" fmla="*/ 6187858 w 6190795"/>
              <a:gd name="connsiteY3" fmla="*/ 4613 h 4167189"/>
              <a:gd name="connsiteX4" fmla="*/ 3179187 w 6190795"/>
              <a:gd name="connsiteY4" fmla="*/ 1037001 h 4167189"/>
              <a:gd name="connsiteX5" fmla="*/ 1468374 w 6190795"/>
              <a:gd name="connsiteY5" fmla="*/ 1921904 h 4167189"/>
              <a:gd name="connsiteX6" fmla="*/ 612968 w 6190795"/>
              <a:gd name="connsiteY6" fmla="*/ 4104665 h 4167189"/>
              <a:gd name="connsiteX7" fmla="*/ 111523 w 6190795"/>
              <a:gd name="connsiteY7" fmla="*/ 3573723 h 4167189"/>
              <a:gd name="connsiteX8" fmla="*/ 141020 w 6190795"/>
              <a:gd name="connsiteY8" fmla="*/ 3573723 h 4167189"/>
              <a:gd name="connsiteX9" fmla="*/ 111523 w 6190795"/>
              <a:gd name="connsiteY9" fmla="*/ 3603220 h 4167189"/>
              <a:gd name="connsiteX10" fmla="*/ 141020 w 6190795"/>
              <a:gd name="connsiteY10" fmla="*/ 3662213 h 4167189"/>
              <a:gd name="connsiteX11" fmla="*/ 141020 w 6190795"/>
              <a:gd name="connsiteY11" fmla="*/ 3632717 h 4167189"/>
              <a:gd name="connsiteX12" fmla="*/ 111523 w 6190795"/>
              <a:gd name="connsiteY12" fmla="*/ 3691710 h 4167189"/>
              <a:gd name="connsiteX13" fmla="*/ 52529 w 6190795"/>
              <a:gd name="connsiteY13" fmla="*/ 3691710 h 416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90795" h="4167189">
                <a:moveTo>
                  <a:pt x="52529" y="3691710"/>
                </a:moveTo>
                <a:cubicBezTo>
                  <a:pt x="195097" y="3406575"/>
                  <a:pt x="362245" y="2477426"/>
                  <a:pt x="966929" y="1980897"/>
                </a:cubicBezTo>
                <a:cubicBezTo>
                  <a:pt x="1571613" y="1484368"/>
                  <a:pt x="2810477" y="1041917"/>
                  <a:pt x="3680632" y="712536"/>
                </a:cubicBezTo>
                <a:cubicBezTo>
                  <a:pt x="4550787" y="383155"/>
                  <a:pt x="6271432" y="-49465"/>
                  <a:pt x="6187858" y="4613"/>
                </a:cubicBezTo>
                <a:cubicBezTo>
                  <a:pt x="6104284" y="58690"/>
                  <a:pt x="3965768" y="717453"/>
                  <a:pt x="3179187" y="1037001"/>
                </a:cubicBezTo>
                <a:cubicBezTo>
                  <a:pt x="2392606" y="1356549"/>
                  <a:pt x="1896077" y="1410627"/>
                  <a:pt x="1468374" y="1921904"/>
                </a:cubicBezTo>
                <a:cubicBezTo>
                  <a:pt x="1040671" y="2433181"/>
                  <a:pt x="839110" y="3829362"/>
                  <a:pt x="612968" y="4104665"/>
                </a:cubicBezTo>
                <a:cubicBezTo>
                  <a:pt x="386826" y="4379968"/>
                  <a:pt x="190181" y="3662213"/>
                  <a:pt x="111523" y="3573723"/>
                </a:cubicBezTo>
                <a:cubicBezTo>
                  <a:pt x="32865" y="3485233"/>
                  <a:pt x="141020" y="3568807"/>
                  <a:pt x="141020" y="3573723"/>
                </a:cubicBezTo>
                <a:cubicBezTo>
                  <a:pt x="141020" y="3578639"/>
                  <a:pt x="111523" y="3588472"/>
                  <a:pt x="111523" y="3603220"/>
                </a:cubicBezTo>
                <a:cubicBezTo>
                  <a:pt x="111523" y="3617968"/>
                  <a:pt x="136104" y="3657297"/>
                  <a:pt x="141020" y="3662213"/>
                </a:cubicBezTo>
                <a:cubicBezTo>
                  <a:pt x="145936" y="3667129"/>
                  <a:pt x="145936" y="3627801"/>
                  <a:pt x="141020" y="3632717"/>
                </a:cubicBezTo>
                <a:cubicBezTo>
                  <a:pt x="136104" y="3637633"/>
                  <a:pt x="121355" y="3676962"/>
                  <a:pt x="111523" y="3691710"/>
                </a:cubicBezTo>
                <a:cubicBezTo>
                  <a:pt x="101691" y="3706458"/>
                  <a:pt x="-90039" y="3976845"/>
                  <a:pt x="52529" y="369171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IV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ĐIỀU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CHẾ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ỨNG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DỤNG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0" name="Google Shape;247;p3"/>
          <p:cNvGrpSpPr/>
          <p:nvPr/>
        </p:nvGrpSpPr>
        <p:grpSpPr>
          <a:xfrm>
            <a:off x="0" y="2663775"/>
            <a:ext cx="12781720" cy="971306"/>
            <a:chOff x="166396" y="8755081"/>
            <a:chExt cx="10571837" cy="781943"/>
          </a:xfrm>
        </p:grpSpPr>
        <p:sp>
          <p:nvSpPr>
            <p:cNvPr id="11" name="Google Shape;248;p3"/>
            <p:cNvSpPr/>
            <p:nvPr/>
          </p:nvSpPr>
          <p:spPr>
            <a:xfrm>
              <a:off x="384522" y="8755081"/>
              <a:ext cx="3760700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2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4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3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sz="4600" b="1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Ứng</a:t>
              </a:r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dụng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" name="Explosion 1 2"/>
          <p:cNvSpPr/>
          <p:nvPr/>
        </p:nvSpPr>
        <p:spPr>
          <a:xfrm>
            <a:off x="10561740" y="6607277"/>
            <a:ext cx="4127653" cy="300867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Alkene, alkyne</a:t>
            </a:r>
          </a:p>
        </p:txBody>
      </p:sp>
      <p:sp>
        <p:nvSpPr>
          <p:cNvPr id="5" name="TextBox 4"/>
          <p:cNvSpPr txBox="1"/>
          <p:nvPr/>
        </p:nvSpPr>
        <p:spPr>
          <a:xfrm rot="20451380">
            <a:off x="14070393" y="3009019"/>
            <a:ext cx="8140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Nguyên</a:t>
            </a:r>
            <a:r>
              <a:rPr lang="en-US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liệu</a:t>
            </a:r>
            <a:r>
              <a:rPr lang="en-US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tổng</a:t>
            </a:r>
            <a:r>
              <a:rPr lang="en-US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hữu</a:t>
            </a:r>
            <a:r>
              <a:rPr lang="en-US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cơ</a:t>
            </a:r>
            <a:endParaRPr lang="en-US" sz="4000" dirty="0">
              <a:solidFill>
                <a:schemeClr val="bg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55215">
            <a:off x="2035260" y="4247533"/>
            <a:ext cx="7339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Nguyên</a:t>
            </a:r>
            <a:r>
              <a:rPr lang="en-US" sz="36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liệu</a:t>
            </a:r>
            <a:r>
              <a:rPr lang="en-US" sz="36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36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tổng</a:t>
            </a:r>
            <a:r>
              <a:rPr lang="en-US" sz="36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sz="36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polymer</a:t>
            </a:r>
          </a:p>
        </p:txBody>
      </p:sp>
      <p:sp>
        <p:nvSpPr>
          <p:cNvPr id="9" name="TextBox 8"/>
          <p:cNvSpPr txBox="1"/>
          <p:nvPr/>
        </p:nvSpPr>
        <p:spPr>
          <a:xfrm rot="20215292">
            <a:off x="3421617" y="8878546"/>
            <a:ext cx="7231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en-US" sz="36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36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sinh</a:t>
            </a:r>
            <a:r>
              <a:rPr lang="en-US" sz="36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trưởng</a:t>
            </a:r>
            <a:r>
              <a:rPr lang="en-US" sz="36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36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thực</a:t>
            </a:r>
            <a:r>
              <a:rPr lang="en-US" sz="36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endParaRPr lang="en-US" sz="36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329845">
            <a:off x="16783672" y="9286389"/>
            <a:ext cx="790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en-US" sz="3600" dirty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nhiên</a:t>
            </a:r>
            <a:r>
              <a:rPr lang="en-US" sz="3600" dirty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liệu</a:t>
            </a:r>
            <a:r>
              <a:rPr lang="en-US" sz="3600" dirty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khí</a:t>
            </a:r>
            <a:endParaRPr lang="en-US" sz="3600" dirty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80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14914414" y="6607417"/>
            <a:ext cx="4217703" cy="6208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0613646" y="6655390"/>
            <a:ext cx="1531000" cy="3662010"/>
            <a:chOff x="1898636" y="6655390"/>
            <a:chExt cx="1531000" cy="3662010"/>
          </a:xfrm>
        </p:grpSpPr>
        <p:sp>
          <p:nvSpPr>
            <p:cNvPr id="38" name="Line 22"/>
            <p:cNvSpPr>
              <a:spLocks noChangeShapeType="1"/>
            </p:cNvSpPr>
            <p:nvPr/>
          </p:nvSpPr>
          <p:spPr bwMode="auto">
            <a:xfrm>
              <a:off x="1898636" y="8728849"/>
              <a:ext cx="549090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23"/>
            <p:cNvSpPr>
              <a:spLocks noChangeShapeType="1"/>
            </p:cNvSpPr>
            <p:nvPr/>
          </p:nvSpPr>
          <p:spPr bwMode="auto">
            <a:xfrm>
              <a:off x="2447726" y="6655390"/>
              <a:ext cx="0" cy="3662009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2424848" y="6669501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2447726" y="7925288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26"/>
            <p:cNvSpPr>
              <a:spLocks noChangeShapeType="1"/>
            </p:cNvSpPr>
            <p:nvPr/>
          </p:nvSpPr>
          <p:spPr bwMode="auto">
            <a:xfrm>
              <a:off x="2424848" y="9195185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26"/>
            <p:cNvSpPr>
              <a:spLocks noChangeShapeType="1"/>
            </p:cNvSpPr>
            <p:nvPr/>
          </p:nvSpPr>
          <p:spPr bwMode="auto">
            <a:xfrm>
              <a:off x="2468727" y="10317400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" name="Group 34">
            <a:extLst>
              <a:ext uri="{FF2B5EF4-FFF2-40B4-BE49-F238E27FC236}">
                <a16:creationId xmlns:a16="http://schemas.microsoft.com/office/drawing/2014/main" id="{A36AF45F-657B-520C-AC9F-3CD00FA49572}"/>
              </a:ext>
            </a:extLst>
          </p:cNvPr>
          <p:cNvGrpSpPr/>
          <p:nvPr/>
        </p:nvGrpSpPr>
        <p:grpSpPr>
          <a:xfrm>
            <a:off x="0" y="1618027"/>
            <a:ext cx="6962321" cy="960549"/>
            <a:chOff x="13477876" y="4114800"/>
            <a:chExt cx="6962774" cy="960438"/>
          </a:xfrm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4F48B44A-F72F-C723-F5CD-489A93AB5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" name="Oval 72">
              <a:extLst>
                <a:ext uri="{FF2B5EF4-FFF2-40B4-BE49-F238E27FC236}">
                  <a16:creationId xmlns:a16="http://schemas.microsoft.com/office/drawing/2014/main" id="{C8D962B4-847E-C9E8-B800-DC679A254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5" name="Freeform 73">
              <a:extLst>
                <a:ext uri="{FF2B5EF4-FFF2-40B4-BE49-F238E27FC236}">
                  <a16:creationId xmlns:a16="http://schemas.microsoft.com/office/drawing/2014/main" id="{9E86D8CD-41EB-41EB-B2D2-2B52994A2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6" name="Freeform 74">
              <a:extLst>
                <a:ext uri="{FF2B5EF4-FFF2-40B4-BE49-F238E27FC236}">
                  <a16:creationId xmlns:a16="http://schemas.microsoft.com/office/drawing/2014/main" id="{3B852398-B731-6997-A341-BF62977BA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7" name="Freeform 75">
              <a:extLst>
                <a:ext uri="{FF2B5EF4-FFF2-40B4-BE49-F238E27FC236}">
                  <a16:creationId xmlns:a16="http://schemas.microsoft.com/office/drawing/2014/main" id="{608F6234-1C85-0F35-95A2-5D51E004F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8" name="Freeform 76">
              <a:extLst>
                <a:ext uri="{FF2B5EF4-FFF2-40B4-BE49-F238E27FC236}">
                  <a16:creationId xmlns:a16="http://schemas.microsoft.com/office/drawing/2014/main" id="{3DFA2D1F-500F-2BFD-5F96-C207C32EC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9" name="Freeform 77">
              <a:extLst>
                <a:ext uri="{FF2B5EF4-FFF2-40B4-BE49-F238E27FC236}">
                  <a16:creationId xmlns:a16="http://schemas.microsoft.com/office/drawing/2014/main" id="{759496E5-C025-3D65-B138-924B3CDF5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0" name="Freeform 78">
              <a:extLst>
                <a:ext uri="{FF2B5EF4-FFF2-40B4-BE49-F238E27FC236}">
                  <a16:creationId xmlns:a16="http://schemas.microsoft.com/office/drawing/2014/main" id="{876924D3-27A0-5248-3743-D97B6AEF8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1" name="Freeform 79">
              <a:extLst>
                <a:ext uri="{FF2B5EF4-FFF2-40B4-BE49-F238E27FC236}">
                  <a16:creationId xmlns:a16="http://schemas.microsoft.com/office/drawing/2014/main" id="{EFC5AF66-EAFF-D6BB-04C6-239BB51AF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2" name="Freeform 80">
              <a:extLst>
                <a:ext uri="{FF2B5EF4-FFF2-40B4-BE49-F238E27FC236}">
                  <a16:creationId xmlns:a16="http://schemas.microsoft.com/office/drawing/2014/main" id="{52297E73-1A0F-C19D-5C6D-E0711A88C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3" name="Freeform 81">
              <a:extLst>
                <a:ext uri="{FF2B5EF4-FFF2-40B4-BE49-F238E27FC236}">
                  <a16:creationId xmlns:a16="http://schemas.microsoft.com/office/drawing/2014/main" id="{92D5AD2E-089F-FC09-11CA-3E1F23CCD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4" name="Freeform 82">
              <a:extLst>
                <a:ext uri="{FF2B5EF4-FFF2-40B4-BE49-F238E27FC236}">
                  <a16:creationId xmlns:a16="http://schemas.microsoft.com/office/drawing/2014/main" id="{2B7A8A5F-57CD-634D-AF77-5A2673474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5" name="Freeform 83">
              <a:extLst>
                <a:ext uri="{FF2B5EF4-FFF2-40B4-BE49-F238E27FC236}">
                  <a16:creationId xmlns:a16="http://schemas.microsoft.com/office/drawing/2014/main" id="{0F246B4C-00D2-B622-03F6-0D626A7F3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6" name="Oval 84">
              <a:extLst>
                <a:ext uri="{FF2B5EF4-FFF2-40B4-BE49-F238E27FC236}">
                  <a16:creationId xmlns:a16="http://schemas.microsoft.com/office/drawing/2014/main" id="{93EFCFE7-3B75-DBE3-1971-AB0E539AA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7" name="Freeform 85">
              <a:extLst>
                <a:ext uri="{FF2B5EF4-FFF2-40B4-BE49-F238E27FC236}">
                  <a16:creationId xmlns:a16="http://schemas.microsoft.com/office/drawing/2014/main" id="{B8EB2E36-135F-6714-959C-EAEB36D00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8" name="Freeform 86">
              <a:extLst>
                <a:ext uri="{FF2B5EF4-FFF2-40B4-BE49-F238E27FC236}">
                  <a16:creationId xmlns:a16="http://schemas.microsoft.com/office/drawing/2014/main" id="{6DA05E09-7951-5D28-8BCB-BD8CBC9AC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9" name="Freeform 87">
              <a:extLst>
                <a:ext uri="{FF2B5EF4-FFF2-40B4-BE49-F238E27FC236}">
                  <a16:creationId xmlns:a16="http://schemas.microsoft.com/office/drawing/2014/main" id="{5D03FE13-8C24-4FDC-3C8F-DE52549A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0" name="Freeform 88">
              <a:extLst>
                <a:ext uri="{FF2B5EF4-FFF2-40B4-BE49-F238E27FC236}">
                  <a16:creationId xmlns:a16="http://schemas.microsoft.com/office/drawing/2014/main" id="{5D439D97-E95D-BF6C-9261-FCA201AE7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1" name="Freeform 89">
              <a:extLst>
                <a:ext uri="{FF2B5EF4-FFF2-40B4-BE49-F238E27FC236}">
                  <a16:creationId xmlns:a16="http://schemas.microsoft.com/office/drawing/2014/main" id="{6E1D7098-7B13-B7B2-8EC6-483920356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2" name="Freeform 90">
              <a:extLst>
                <a:ext uri="{FF2B5EF4-FFF2-40B4-BE49-F238E27FC236}">
                  <a16:creationId xmlns:a16="http://schemas.microsoft.com/office/drawing/2014/main" id="{581505AB-958E-04A8-71E1-A4C43457A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3" name="Freeform 91">
              <a:extLst>
                <a:ext uri="{FF2B5EF4-FFF2-40B4-BE49-F238E27FC236}">
                  <a16:creationId xmlns:a16="http://schemas.microsoft.com/office/drawing/2014/main" id="{8388345B-6CCC-2535-7E0C-1735032673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4" name="Freeform 92">
              <a:extLst>
                <a:ext uri="{FF2B5EF4-FFF2-40B4-BE49-F238E27FC236}">
                  <a16:creationId xmlns:a16="http://schemas.microsoft.com/office/drawing/2014/main" id="{1CDC418A-C873-F50E-244F-0BB16455F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5" name="Freeform 93">
              <a:extLst>
                <a:ext uri="{FF2B5EF4-FFF2-40B4-BE49-F238E27FC236}">
                  <a16:creationId xmlns:a16="http://schemas.microsoft.com/office/drawing/2014/main" id="{8D39EB34-923C-2EC6-15D0-2A618F90CC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6" name="Freeform 94">
              <a:extLst>
                <a:ext uri="{FF2B5EF4-FFF2-40B4-BE49-F238E27FC236}">
                  <a16:creationId xmlns:a16="http://schemas.microsoft.com/office/drawing/2014/main" id="{A72E8760-6F23-6145-C646-EDD1E59218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7" name="Rectangle 95">
              <a:extLst>
                <a:ext uri="{FF2B5EF4-FFF2-40B4-BE49-F238E27FC236}">
                  <a16:creationId xmlns:a16="http://schemas.microsoft.com/office/drawing/2014/main" id="{E71CC138-F24A-052F-3BCF-BB77B9C95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8" name="Freeform 96">
              <a:extLst>
                <a:ext uri="{FF2B5EF4-FFF2-40B4-BE49-F238E27FC236}">
                  <a16:creationId xmlns:a16="http://schemas.microsoft.com/office/drawing/2014/main" id="{BBE38FBA-098C-600B-EFEF-61287000A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9" name="Freeform 97">
              <a:extLst>
                <a:ext uri="{FF2B5EF4-FFF2-40B4-BE49-F238E27FC236}">
                  <a16:creationId xmlns:a16="http://schemas.microsoft.com/office/drawing/2014/main" id="{E8E75633-58C1-A929-5BEE-C4E3B3A405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0" name="Freeform 98">
              <a:extLst>
                <a:ext uri="{FF2B5EF4-FFF2-40B4-BE49-F238E27FC236}">
                  <a16:creationId xmlns:a16="http://schemas.microsoft.com/office/drawing/2014/main" id="{83BE001C-A8B2-C396-C536-EF7CA974A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sp>
        <p:nvSpPr>
          <p:cNvPr id="32" name="Explosion 1 31"/>
          <p:cNvSpPr/>
          <p:nvPr/>
        </p:nvSpPr>
        <p:spPr>
          <a:xfrm>
            <a:off x="2400938" y="6459791"/>
            <a:ext cx="5297670" cy="4748981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Alkene alkyne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551122" y="7925288"/>
            <a:ext cx="3185652" cy="136620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4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hóa</a:t>
            </a:r>
            <a:r>
              <a:rPr lang="en-US" sz="4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endParaRPr lang="en-US" sz="48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12034370" y="7694326"/>
            <a:ext cx="4549142" cy="55399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alt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alt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alt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alkene</a:t>
            </a:r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12034369" y="9800169"/>
            <a:ext cx="3687411" cy="55399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alt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alt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oxi</a:t>
            </a:r>
            <a:r>
              <a:rPr lang="en-US" alt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endParaRPr lang="en-US" alt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12034369" y="6459790"/>
            <a:ext cx="3274457" cy="55399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alt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alt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alt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</p:txBody>
      </p: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12034369" y="8834280"/>
            <a:ext cx="12351219" cy="553994"/>
          </a:xfrm>
          <a:prstGeom prst="rect">
            <a:avLst/>
          </a:prstGeom>
          <a:ln>
            <a:noFill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alt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alt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alk-1-yne </a:t>
            </a:r>
            <a:r>
              <a:rPr lang="en-US" alt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alt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alt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silver nitrate </a:t>
            </a:r>
            <a:r>
              <a:rPr lang="en-US" alt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ammonia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9132117" y="3561382"/>
            <a:ext cx="1004788" cy="3662010"/>
            <a:chOff x="19132117" y="2263514"/>
            <a:chExt cx="1004788" cy="3662010"/>
          </a:xfrm>
        </p:grpSpPr>
        <p:sp>
          <p:nvSpPr>
            <p:cNvPr id="48" name="Line 23"/>
            <p:cNvSpPr>
              <a:spLocks noChangeShapeType="1"/>
            </p:cNvSpPr>
            <p:nvPr/>
          </p:nvSpPr>
          <p:spPr bwMode="auto">
            <a:xfrm>
              <a:off x="19154995" y="2263514"/>
              <a:ext cx="0" cy="3662009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24"/>
            <p:cNvSpPr>
              <a:spLocks noChangeShapeType="1"/>
            </p:cNvSpPr>
            <p:nvPr/>
          </p:nvSpPr>
          <p:spPr bwMode="auto">
            <a:xfrm>
              <a:off x="19132117" y="2277625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25"/>
            <p:cNvSpPr>
              <a:spLocks noChangeShapeType="1"/>
            </p:cNvSpPr>
            <p:nvPr/>
          </p:nvSpPr>
          <p:spPr bwMode="auto">
            <a:xfrm>
              <a:off x="19154995" y="3533412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26"/>
            <p:cNvSpPr>
              <a:spLocks noChangeShapeType="1"/>
            </p:cNvSpPr>
            <p:nvPr/>
          </p:nvSpPr>
          <p:spPr bwMode="auto">
            <a:xfrm>
              <a:off x="19132117" y="4803309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>
              <a:off x="19175996" y="5925524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3" name="Text Box 29"/>
          <p:cNvSpPr txBox="1">
            <a:spLocks noChangeArrowheads="1"/>
          </p:cNvSpPr>
          <p:nvPr/>
        </p:nvSpPr>
        <p:spPr bwMode="auto">
          <a:xfrm>
            <a:off x="20217260" y="3145885"/>
            <a:ext cx="2908209" cy="553994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dirty="0" err="1"/>
              <a:t>Cộng</a:t>
            </a:r>
            <a:r>
              <a:rPr lang="en-GB" sz="2800" b="1" dirty="0"/>
              <a:t> hydrogen </a:t>
            </a:r>
            <a:r>
              <a:rPr lang="en-US" alt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</p:txBody>
      </p:sp>
      <p:sp>
        <p:nvSpPr>
          <p:cNvPr id="54" name="Text Box 29"/>
          <p:cNvSpPr txBox="1">
            <a:spLocks noChangeArrowheads="1"/>
          </p:cNvSpPr>
          <p:nvPr/>
        </p:nvSpPr>
        <p:spPr bwMode="auto">
          <a:xfrm>
            <a:off x="20133684" y="4512023"/>
            <a:ext cx="2991785" cy="5539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800" b="1" dirty="0"/>
              <a:t>Cộng halogen </a:t>
            </a:r>
            <a:r>
              <a:rPr lang="en-GB" sz="2800" b="1" dirty="0"/>
              <a:t> </a:t>
            </a:r>
            <a:r>
              <a:rPr lang="en-US" alt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</p:txBody>
      </p:sp>
      <p:sp>
        <p:nvSpPr>
          <p:cNvPr id="55" name="Text Box 29"/>
          <p:cNvSpPr txBox="1">
            <a:spLocks noChangeArrowheads="1"/>
          </p:cNvSpPr>
          <p:nvPr/>
        </p:nvSpPr>
        <p:spPr bwMode="auto">
          <a:xfrm>
            <a:off x="20163182" y="5775114"/>
            <a:ext cx="4015928" cy="55399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dirty="0" err="1"/>
              <a:t>Cộng</a:t>
            </a:r>
            <a:r>
              <a:rPr lang="en-GB" sz="2800" b="1" dirty="0"/>
              <a:t> </a:t>
            </a:r>
            <a:r>
              <a:rPr lang="nl-NL" sz="2800" b="1" dirty="0"/>
              <a:t>hydrogen halide</a:t>
            </a:r>
            <a:r>
              <a:rPr lang="en-GB" sz="2800" b="1" dirty="0"/>
              <a:t> </a:t>
            </a:r>
            <a:r>
              <a:rPr lang="en-US" alt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</p:txBody>
      </p:sp>
      <p:sp>
        <p:nvSpPr>
          <p:cNvPr id="56" name="Text Box 29"/>
          <p:cNvSpPr txBox="1">
            <a:spLocks noChangeArrowheads="1"/>
          </p:cNvSpPr>
          <p:nvPr/>
        </p:nvSpPr>
        <p:spPr bwMode="auto">
          <a:xfrm>
            <a:off x="20369661" y="7013784"/>
            <a:ext cx="2520592" cy="553994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dirty="0" err="1"/>
              <a:t>Cộng</a:t>
            </a:r>
            <a:r>
              <a:rPr lang="en-GB" sz="2800" b="1" dirty="0"/>
              <a:t> </a:t>
            </a:r>
            <a:r>
              <a:rPr lang="nl-NL" sz="2800" b="1" dirty="0"/>
              <a:t>nước</a:t>
            </a:r>
            <a:r>
              <a:rPr lang="en-GB" sz="2800" b="1" dirty="0"/>
              <a:t> </a:t>
            </a:r>
            <a:r>
              <a:rPr lang="en-US" alt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49212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2" grpId="0" animBg="1"/>
      <p:bldP spid="33" grpId="0" animBg="1"/>
      <p:bldP spid="35" grpId="0" animBg="1"/>
      <p:bldP spid="36" grpId="0" animBg="1"/>
      <p:bldP spid="44" grpId="0" animBg="1"/>
      <p:bldP spid="45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002555" y="6935014"/>
            <a:ext cx="22393796" cy="3364144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0" y="2147416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4. HYDROCARBON</a:t>
            </a:r>
            <a:endParaRPr dirty="0"/>
          </a:p>
        </p:txBody>
      </p:sp>
      <p:grpSp>
        <p:nvGrpSpPr>
          <p:cNvPr id="173" name="Google Shape;173;p1"/>
          <p:cNvGrpSpPr/>
          <p:nvPr/>
        </p:nvGrpSpPr>
        <p:grpSpPr>
          <a:xfrm>
            <a:off x="3005535" y="3196206"/>
            <a:ext cx="18975066" cy="2325468"/>
            <a:chOff x="3024409" y="3659656"/>
            <a:chExt cx="18976301" cy="2325620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6"/>
              <a:ext cx="18976301" cy="232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 err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13 (</a:t>
              </a:r>
              <a:r>
                <a:rPr lang="en-US" sz="6600" b="1" dirty="0" err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Tiết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1)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HYDROCARBON  KHÔNG NO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85" name="Google Shape;185;p1"/>
          <p:cNvGrpSpPr/>
          <p:nvPr/>
        </p:nvGrpSpPr>
        <p:grpSpPr>
          <a:xfrm>
            <a:off x="919776" y="7694516"/>
            <a:ext cx="20008033" cy="922570"/>
            <a:chOff x="7459670" y="7086599"/>
            <a:chExt cx="20011654" cy="922737"/>
          </a:xfrm>
        </p:grpSpPr>
        <p:sp>
          <p:nvSpPr>
            <p:cNvPr id="186" name="Google Shape;186;p1">
              <a:hlinkClick r:id="" action="ppaction://noaction"/>
            </p:cNvPr>
            <p:cNvSpPr/>
            <p:nvPr/>
          </p:nvSpPr>
          <p:spPr>
            <a:xfrm>
              <a:off x="9092456" y="7178188"/>
              <a:ext cx="18378868" cy="831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niệm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,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đồng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phân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danh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7" name="Google Shape;187;p1"/>
            <p:cNvGrpSpPr/>
            <p:nvPr/>
          </p:nvGrpSpPr>
          <p:grpSpPr>
            <a:xfrm>
              <a:off x="7459670" y="7086599"/>
              <a:ext cx="1392614" cy="872846"/>
              <a:chOff x="7459670" y="7543799"/>
              <a:chExt cx="1381117" cy="872846"/>
            </a:xfrm>
          </p:grpSpPr>
          <p:sp>
            <p:nvSpPr>
              <p:cNvPr id="188" name="Google Shape;188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9" name="Google Shape;189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0" name="Google Shape;190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7018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 NIỆM, ĐỒNG PHÂN VÀ DANH 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0" y="2663775"/>
            <a:ext cx="4778477" cy="971306"/>
            <a:chOff x="166396" y="8755081"/>
            <a:chExt cx="10571837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10074208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sz="4600" b="1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niệm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6" name="Rectangle 88"/>
          <p:cNvSpPr>
            <a:spLocks noChangeArrowheads="1"/>
          </p:cNvSpPr>
          <p:nvPr/>
        </p:nvSpPr>
        <p:spPr bwMode="auto">
          <a:xfrm>
            <a:off x="825612" y="3748156"/>
            <a:ext cx="23559976" cy="230832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85800" indent="-685800" algn="just">
              <a:buFontTx/>
              <a:buChar char="-"/>
            </a:pPr>
            <a:r>
              <a:rPr lang="nl-NL" sz="4800" b="1" dirty="0">
                <a:solidFill>
                  <a:srgbClr val="C00000"/>
                </a:solidFill>
              </a:rPr>
              <a:t>Hydrocarbon không no là hydrocarbon trong phân tử có liên kết đôi (C=C)</a:t>
            </a:r>
          </a:p>
          <a:p>
            <a:pPr marL="0" indent="0" algn="just"/>
            <a:r>
              <a:rPr lang="nl-NL" sz="4800" b="1" dirty="0">
                <a:solidFill>
                  <a:srgbClr val="C00000"/>
                </a:solidFill>
              </a:rPr>
              <a:t>hoặc liên kết ba (C≡C) (gọi chung là liên kết bội) hoặc cả hai loại liên kết đó. </a:t>
            </a:r>
          </a:p>
          <a:p>
            <a:pPr marL="0" indent="0" algn="just"/>
            <a:r>
              <a:rPr lang="nl-NL" sz="4800" b="1" dirty="0">
                <a:solidFill>
                  <a:srgbClr val="C00000"/>
                </a:solidFill>
              </a:rPr>
              <a:t>Ví dụ: các alkene, alkyne, alkadiene,...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" y="9448872"/>
            <a:ext cx="12390703" cy="4268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720" y="9448873"/>
            <a:ext cx="11603868" cy="42687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5440" y="6056480"/>
            <a:ext cx="23173083" cy="15696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685800" indent="-685800" algn="just">
              <a:buFontTx/>
              <a:buChar char="-"/>
            </a:pPr>
            <a:r>
              <a:rPr lang="nl-NL" sz="4800" b="1" dirty="0">
                <a:solidFill>
                  <a:srgbClr val="C00000"/>
                </a:solidFill>
                <a:latin typeface="+mj-lt"/>
              </a:rPr>
              <a:t>Alkene là hydrocarbon không no, mạch hở, phân tử có một liên kết đôi (C=C), có công thức chung </a:t>
            </a:r>
            <a:r>
              <a:rPr lang="nl-NL" sz="4800" b="1">
                <a:solidFill>
                  <a:srgbClr val="C00000"/>
                </a:solidFill>
                <a:latin typeface="+mj-lt"/>
              </a:rPr>
              <a:t>là C</a:t>
            </a:r>
            <a:r>
              <a:rPr lang="nl-NL" sz="4800" b="1" baseline="-25000">
                <a:solidFill>
                  <a:srgbClr val="C00000"/>
                </a:solidFill>
                <a:latin typeface="+mj-lt"/>
              </a:rPr>
              <a:t>n</a:t>
            </a:r>
            <a:r>
              <a:rPr lang="nl-NL" sz="4800" b="1">
                <a:solidFill>
                  <a:srgbClr val="C00000"/>
                </a:solidFill>
                <a:latin typeface="+mj-lt"/>
              </a:rPr>
              <a:t>H</a:t>
            </a:r>
            <a:r>
              <a:rPr lang="nl-NL" sz="4800" b="1" baseline="-25000">
                <a:solidFill>
                  <a:srgbClr val="C00000"/>
                </a:solidFill>
                <a:latin typeface="+mj-lt"/>
              </a:rPr>
              <a:t>2n </a:t>
            </a:r>
            <a:r>
              <a:rPr lang="nl-NL" sz="4800" b="1">
                <a:solidFill>
                  <a:srgbClr val="C00000"/>
                </a:solidFill>
                <a:latin typeface="+mj-lt"/>
              </a:rPr>
              <a:t>(n ≥ 2</a:t>
            </a:r>
            <a:r>
              <a:rPr lang="nl-NL" sz="4800" b="1" dirty="0">
                <a:solidFill>
                  <a:srgbClr val="C00000"/>
                </a:solidFill>
                <a:latin typeface="+mj-lt"/>
              </a:rPr>
              <a:t>).</a:t>
            </a:r>
            <a:endParaRPr lang="en-US" sz="4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5269" y="7715127"/>
            <a:ext cx="233734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Tx/>
              <a:buChar char="-"/>
            </a:pPr>
            <a:r>
              <a:rPr lang="nl-NL" sz="4800" b="1" dirty="0">
                <a:solidFill>
                  <a:srgbClr val="C00000"/>
                </a:solidFill>
              </a:rPr>
              <a:t>Alkyne là hydrocarbon không no, mạch hở, phân tử có một liên kết ba (C≡C), có công thức chung là C</a:t>
            </a:r>
            <a:r>
              <a:rPr lang="nl-NL" sz="4800" b="1" baseline="-25000" dirty="0">
                <a:solidFill>
                  <a:srgbClr val="C00000"/>
                </a:solidFill>
              </a:rPr>
              <a:t>n</a:t>
            </a:r>
            <a:r>
              <a:rPr lang="nl-NL" sz="4800" b="1" dirty="0">
                <a:solidFill>
                  <a:srgbClr val="C00000"/>
                </a:solidFill>
              </a:rPr>
              <a:t>H</a:t>
            </a:r>
            <a:r>
              <a:rPr lang="nl-NL" sz="4800" b="1" baseline="-25000" dirty="0">
                <a:solidFill>
                  <a:srgbClr val="C00000"/>
                </a:solidFill>
              </a:rPr>
              <a:t>2n-2 </a:t>
            </a:r>
            <a:r>
              <a:rPr lang="nl-NL" sz="4800" b="1">
                <a:solidFill>
                  <a:srgbClr val="C00000"/>
                </a:solidFill>
              </a:rPr>
              <a:t>(n ≥ 2</a:t>
            </a:r>
            <a:r>
              <a:rPr lang="nl-NL" sz="4800" b="1" dirty="0">
                <a:solidFill>
                  <a:srgbClr val="C00000"/>
                </a:solidFill>
              </a:rPr>
              <a:t>).</a:t>
            </a:r>
            <a:r>
              <a:rPr lang="en-US" altLang="en-US" sz="48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 NIỆM, ĐỒNG PHÂN VÀ DANH 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46" name="Google Shape;247;p3"/>
          <p:cNvGrpSpPr/>
          <p:nvPr/>
        </p:nvGrpSpPr>
        <p:grpSpPr>
          <a:xfrm>
            <a:off x="0" y="2663775"/>
            <a:ext cx="12781720" cy="971306"/>
            <a:chOff x="166396" y="8755081"/>
            <a:chExt cx="10571837" cy="781943"/>
          </a:xfrm>
        </p:grpSpPr>
        <p:sp>
          <p:nvSpPr>
            <p:cNvPr id="47" name="Google Shape;248;p3"/>
            <p:cNvSpPr/>
            <p:nvPr/>
          </p:nvSpPr>
          <p:spPr>
            <a:xfrm>
              <a:off x="384522" y="8755081"/>
              <a:ext cx="10074208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8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49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sz="4600" b="1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Đồng</a:t>
              </a:r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phân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2" name="Rectangle 88"/>
          <p:cNvSpPr>
            <a:spLocks noChangeArrowheads="1"/>
          </p:cNvSpPr>
          <p:nvPr/>
        </p:nvSpPr>
        <p:spPr bwMode="auto">
          <a:xfrm>
            <a:off x="1012867" y="3787373"/>
            <a:ext cx="10988906" cy="37856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sz="4800" dirty="0"/>
              <a:t>Các alkene có công thức phân tử C</a:t>
            </a:r>
            <a:r>
              <a:rPr lang="nl-NL" sz="4800" baseline="-25000" dirty="0"/>
              <a:t>4</a:t>
            </a:r>
            <a:r>
              <a:rPr lang="nl-NL" sz="4800" dirty="0"/>
              <a:t>H</a:t>
            </a:r>
            <a:r>
              <a:rPr lang="nl-NL" sz="4800" baseline="-25000" dirty="0"/>
              <a:t>8</a:t>
            </a:r>
            <a:r>
              <a:rPr lang="nl-NL" sz="4800" dirty="0"/>
              <a:t>:</a:t>
            </a:r>
            <a:endParaRPr lang="en-US" sz="4800" dirty="0"/>
          </a:p>
          <a:p>
            <a:r>
              <a:rPr lang="nl-NL" sz="4800" dirty="0"/>
              <a:t>        CH</a:t>
            </a:r>
            <a:r>
              <a:rPr lang="nl-NL" sz="4800" baseline="-25000" dirty="0"/>
              <a:t>2</a:t>
            </a:r>
            <a:r>
              <a:rPr lang="nl-NL" sz="4800" dirty="0"/>
              <a:t>=CH-CH</a:t>
            </a:r>
            <a:r>
              <a:rPr lang="nl-NL" sz="4800" baseline="-25000" dirty="0"/>
              <a:t>2</a:t>
            </a:r>
            <a:r>
              <a:rPr lang="nl-NL" sz="4800" dirty="0"/>
              <a:t>-CH</a:t>
            </a:r>
            <a:r>
              <a:rPr lang="nl-NL" sz="4800" baseline="-25000" dirty="0"/>
              <a:t>3</a:t>
            </a:r>
            <a:endParaRPr lang="en-US" sz="4800" dirty="0"/>
          </a:p>
          <a:p>
            <a:r>
              <a:rPr lang="nl-NL" sz="4800" dirty="0"/>
              <a:t>       *CH</a:t>
            </a:r>
            <a:r>
              <a:rPr lang="nl-NL" sz="4800" baseline="-25000" dirty="0"/>
              <a:t>3</a:t>
            </a:r>
            <a:r>
              <a:rPr lang="nl-NL" sz="4800" dirty="0"/>
              <a:t>-CH=CH-CH</a:t>
            </a:r>
            <a:r>
              <a:rPr lang="nl-NL" sz="4800" baseline="-25000" dirty="0"/>
              <a:t>3</a:t>
            </a:r>
            <a:endParaRPr lang="en-US" sz="4800" dirty="0"/>
          </a:p>
          <a:p>
            <a:r>
              <a:rPr lang="nl-NL" sz="4800" dirty="0"/>
              <a:t>        CH</a:t>
            </a:r>
            <a:r>
              <a:rPr lang="nl-NL" sz="4800" baseline="-25000" dirty="0"/>
              <a:t>2</a:t>
            </a:r>
            <a:r>
              <a:rPr lang="nl-NL" sz="4800" dirty="0"/>
              <a:t>=C-CH</a:t>
            </a:r>
            <a:r>
              <a:rPr lang="nl-NL" sz="4800" baseline="-25000" dirty="0"/>
              <a:t>3</a:t>
            </a:r>
            <a:endParaRPr lang="en-US" sz="4800" dirty="0"/>
          </a:p>
          <a:p>
            <a:r>
              <a:rPr lang="nl-NL" sz="4800" dirty="0"/>
              <a:t>                 CH</a:t>
            </a:r>
            <a:r>
              <a:rPr lang="nl-NL" sz="4800" baseline="-25000" dirty="0"/>
              <a:t>3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2136582" y="3787373"/>
            <a:ext cx="12192000" cy="3539430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nl-NL" sz="4800" dirty="0"/>
              <a:t>Các alkyne có công thức phân tử C</a:t>
            </a:r>
            <a:r>
              <a:rPr lang="nl-NL" sz="4800" baseline="-25000" dirty="0"/>
              <a:t>4</a:t>
            </a:r>
            <a:r>
              <a:rPr lang="nl-NL" sz="4800" dirty="0"/>
              <a:t>H</a:t>
            </a:r>
            <a:r>
              <a:rPr lang="nl-NL" sz="4800" baseline="-25000" dirty="0"/>
              <a:t>6</a:t>
            </a:r>
            <a:r>
              <a:rPr lang="nl-NL" sz="4800" dirty="0"/>
              <a:t>:</a:t>
            </a:r>
            <a:endParaRPr lang="en-US" sz="4800" dirty="0"/>
          </a:p>
          <a:p>
            <a:r>
              <a:rPr lang="nl-NL" sz="4800" dirty="0"/>
              <a:t>               CH≡C-CH</a:t>
            </a:r>
            <a:r>
              <a:rPr lang="nl-NL" sz="4800" baseline="-25000" dirty="0"/>
              <a:t>2</a:t>
            </a:r>
            <a:r>
              <a:rPr lang="nl-NL" sz="4800" dirty="0"/>
              <a:t>-CH</a:t>
            </a:r>
            <a:r>
              <a:rPr lang="nl-NL" sz="4800" baseline="-25000" dirty="0"/>
              <a:t>3</a:t>
            </a:r>
            <a:endParaRPr lang="en-US" sz="4800" dirty="0"/>
          </a:p>
          <a:p>
            <a:r>
              <a:rPr lang="nl-NL" sz="4800" dirty="0"/>
              <a:t>               CH</a:t>
            </a:r>
            <a:r>
              <a:rPr lang="nl-NL" sz="4800" baseline="-25000" dirty="0"/>
              <a:t>3</a:t>
            </a:r>
            <a:r>
              <a:rPr lang="nl-NL" sz="4800" dirty="0"/>
              <a:t>-C</a:t>
            </a:r>
            <a:r>
              <a:rPr lang="nl-NL" sz="4800"/>
              <a:t>≡C-CH</a:t>
            </a:r>
            <a:r>
              <a:rPr lang="nl-NL" sz="4800" baseline="-25000"/>
              <a:t>3</a:t>
            </a:r>
          </a:p>
          <a:p>
            <a:endParaRPr lang="nl-NL" sz="4800" baseline="-25000"/>
          </a:p>
          <a:p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11165" y="8505197"/>
            <a:ext cx="242174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C00000"/>
                </a:solidFill>
              </a:rPr>
              <a:t>Alkene và alkyne có đồng phân cấu tạo gồm đồng phân về vị trí của liên kết bội và </a:t>
            </a:r>
          </a:p>
          <a:p>
            <a:r>
              <a:rPr lang="nl-NL" sz="4800" b="1" dirty="0">
                <a:solidFill>
                  <a:srgbClr val="C00000"/>
                </a:solidFill>
              </a:rPr>
              <a:t>đồng phân về mạch carbon.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198560"/>
            <a:ext cx="2432858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7030A0"/>
                </a:solidFill>
              </a:rPr>
              <a:t>Alkene còn có đồng phân hình học khi mỗi nguyên tử carbon ở liên kết đôi, liên kết với các nguyên tử/ nhóm nguyên tử khác nhau. Đồng phân cis- có mạch chính nằm về một phía của liên kết đôi, còn đồng phân trans- có mạch chính nằm về hai phía khác nhau của liên kết đôi. </a:t>
            </a:r>
            <a:endParaRPr lang="en-US" sz="4800" b="1" dirty="0">
              <a:solidFill>
                <a:srgbClr val="7030A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00052" y="6666271"/>
            <a:ext cx="0" cy="206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98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9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 NIỆM, ĐỒNG PHÂN VÀ DANH 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2" name="Google Shape;247;p3"/>
          <p:cNvGrpSpPr/>
          <p:nvPr/>
        </p:nvGrpSpPr>
        <p:grpSpPr>
          <a:xfrm>
            <a:off x="1" y="2663775"/>
            <a:ext cx="5397909" cy="971306"/>
            <a:chOff x="166396" y="8755081"/>
            <a:chExt cx="12183098" cy="781943"/>
          </a:xfrm>
        </p:grpSpPr>
        <p:sp>
          <p:nvSpPr>
            <p:cNvPr id="16" name="Google Shape;248;p3"/>
            <p:cNvSpPr/>
            <p:nvPr/>
          </p:nvSpPr>
          <p:spPr>
            <a:xfrm>
              <a:off x="384522" y="8755081"/>
              <a:ext cx="11964972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9" name="Google Shape;262;p3"/>
            <p:cNvSpPr txBox="1"/>
            <p:nvPr/>
          </p:nvSpPr>
          <p:spPr>
            <a:xfrm>
              <a:off x="932117" y="8770019"/>
              <a:ext cx="11252964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sz="4600" b="1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Đồng</a:t>
              </a:r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phân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" y="3906982"/>
            <a:ext cx="16724670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nl-NL" sz="4800" dirty="0"/>
              <a:t>Ví dụ: but-2-ene (CH</a:t>
            </a:r>
            <a:r>
              <a:rPr lang="nl-NL" sz="4800" baseline="-25000" dirty="0"/>
              <a:t>3</a:t>
            </a:r>
            <a:r>
              <a:rPr lang="nl-NL" sz="4800" dirty="0"/>
              <a:t>-CH=CH-CH</a:t>
            </a:r>
            <a:r>
              <a:rPr lang="nl-NL" sz="4800" baseline="-25000" dirty="0"/>
              <a:t>3</a:t>
            </a:r>
            <a:r>
              <a:rPr lang="nl-NL" sz="4800" dirty="0"/>
              <a:t>) có đồng phân hình học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37978"/>
            <a:ext cx="24385589" cy="6539621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32687333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 NIỆM, ĐỒNG PHÂN VÀ DANH 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7" name="Google Shape;247;p3"/>
          <p:cNvGrpSpPr/>
          <p:nvPr/>
        </p:nvGrpSpPr>
        <p:grpSpPr>
          <a:xfrm>
            <a:off x="1" y="2663775"/>
            <a:ext cx="5043948" cy="971306"/>
            <a:chOff x="166396" y="8755081"/>
            <a:chExt cx="12183098" cy="781943"/>
          </a:xfrm>
        </p:grpSpPr>
        <p:sp>
          <p:nvSpPr>
            <p:cNvPr id="8" name="Google Shape;248;p3"/>
            <p:cNvSpPr/>
            <p:nvPr/>
          </p:nvSpPr>
          <p:spPr>
            <a:xfrm>
              <a:off x="384522" y="8755081"/>
              <a:ext cx="11964972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1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0" name="Google Shape;262;p3"/>
            <p:cNvSpPr txBox="1"/>
            <p:nvPr/>
          </p:nvSpPr>
          <p:spPr>
            <a:xfrm>
              <a:off x="932117" y="8770019"/>
              <a:ext cx="11252964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3. </a:t>
              </a:r>
              <a:r>
                <a:rPr lang="en-US" sz="4600" b="1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Danh</a:t>
              </a:r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pháp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53088" y="3703926"/>
            <a:ext cx="243166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- </a:t>
            </a:r>
            <a:r>
              <a:rPr lang="en-US" sz="4800" dirty="0" err="1"/>
              <a:t>Tên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alkene </a:t>
            </a:r>
            <a:r>
              <a:rPr lang="en-US" sz="4800" dirty="0" err="1"/>
              <a:t>và</a:t>
            </a:r>
            <a:r>
              <a:rPr lang="en-US" sz="4800" dirty="0"/>
              <a:t> alkyne </a:t>
            </a:r>
            <a:r>
              <a:rPr lang="en-US" sz="4800" dirty="0" err="1"/>
              <a:t>mạch</a:t>
            </a:r>
            <a:r>
              <a:rPr lang="en-US" sz="4800" dirty="0"/>
              <a:t> </a:t>
            </a:r>
            <a:r>
              <a:rPr lang="en-US" sz="4800" dirty="0" err="1"/>
              <a:t>không</a:t>
            </a:r>
            <a:r>
              <a:rPr lang="en-US" sz="4800" dirty="0"/>
              <a:t> </a:t>
            </a:r>
            <a:r>
              <a:rPr lang="en-US" sz="4800" dirty="0" err="1"/>
              <a:t>phân</a:t>
            </a:r>
            <a:r>
              <a:rPr lang="en-US" sz="4800" dirty="0"/>
              <a:t> </a:t>
            </a:r>
            <a:r>
              <a:rPr lang="en-US" sz="4800" dirty="0" err="1"/>
              <a:t>nhánh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r>
              <a:rPr lang="en-US" sz="4800" dirty="0"/>
              <a:t> </a:t>
            </a:r>
            <a:r>
              <a:rPr lang="en-US" sz="4800" dirty="0" err="1"/>
              <a:t>gọi</a:t>
            </a:r>
            <a:r>
              <a:rPr lang="en-US" sz="4800" dirty="0"/>
              <a:t> </a:t>
            </a:r>
            <a:r>
              <a:rPr lang="en-US" sz="4800" dirty="0" err="1"/>
              <a:t>như</a:t>
            </a:r>
            <a:r>
              <a:rPr lang="en-US" sz="4800" dirty="0"/>
              <a:t> </a:t>
            </a:r>
            <a:r>
              <a:rPr lang="en-US" sz="4800" dirty="0" err="1"/>
              <a:t>sau</a:t>
            </a:r>
            <a:r>
              <a:rPr lang="en-US" sz="4800" dirty="0"/>
              <a:t>:</a:t>
            </a:r>
          </a:p>
          <a:p>
            <a:r>
              <a:rPr lang="en-US" sz="4800" dirty="0"/>
              <a:t>       </a:t>
            </a:r>
            <a:r>
              <a:rPr lang="en-US" sz="4800" b="1" dirty="0" err="1">
                <a:solidFill>
                  <a:srgbClr val="C00000"/>
                </a:solidFill>
              </a:rPr>
              <a:t>Tên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tiền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tố</a:t>
            </a:r>
            <a:r>
              <a:rPr lang="en-US" sz="4800" b="1" dirty="0">
                <a:solidFill>
                  <a:srgbClr val="C00000"/>
                </a:solidFill>
              </a:rPr>
              <a:t> - </a:t>
            </a:r>
            <a:r>
              <a:rPr lang="en-US" sz="4800" b="1" dirty="0" err="1">
                <a:solidFill>
                  <a:srgbClr val="C00000"/>
                </a:solidFill>
              </a:rPr>
              <a:t>số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chỉ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vị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trí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liên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kết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bội</a:t>
            </a:r>
            <a:r>
              <a:rPr lang="en-US" sz="4800" b="1" dirty="0">
                <a:solidFill>
                  <a:srgbClr val="C00000"/>
                </a:solidFill>
              </a:rPr>
              <a:t> - </a:t>
            </a:r>
            <a:r>
              <a:rPr lang="en-US" sz="4800" b="1" dirty="0" err="1">
                <a:solidFill>
                  <a:srgbClr val="C00000"/>
                </a:solidFill>
              </a:rPr>
              <a:t>tên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hậu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tố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5488" y="5341884"/>
            <a:ext cx="12013850" cy="304698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</a:rPr>
              <a:t>Ví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dụ</a:t>
            </a:r>
            <a:r>
              <a:rPr lang="en-US" sz="4800" b="1" dirty="0">
                <a:solidFill>
                  <a:srgbClr val="C00000"/>
                </a:solidFill>
              </a:rPr>
              <a:t>: </a:t>
            </a:r>
          </a:p>
          <a:p>
            <a:r>
              <a:rPr lang="en-US" sz="4800" b="1" dirty="0">
                <a:solidFill>
                  <a:srgbClr val="C00000"/>
                </a:solidFill>
              </a:rPr>
              <a:t>  </a:t>
            </a:r>
            <a:r>
              <a:rPr lang="nl-NL" sz="4800" dirty="0"/>
              <a:t>CH</a:t>
            </a:r>
            <a:r>
              <a:rPr lang="nl-NL" sz="4800" baseline="-25000" dirty="0"/>
              <a:t>2</a:t>
            </a:r>
            <a:r>
              <a:rPr lang="nl-NL" sz="4800" dirty="0"/>
              <a:t>=CH-CH</a:t>
            </a:r>
            <a:r>
              <a:rPr lang="nl-NL" sz="4800" baseline="-25000" dirty="0"/>
              <a:t>2</a:t>
            </a:r>
            <a:r>
              <a:rPr lang="nl-NL" sz="4800" dirty="0"/>
              <a:t>-CH</a:t>
            </a:r>
            <a:r>
              <a:rPr lang="nl-NL" sz="4800" baseline="-25000" dirty="0"/>
              <a:t>3 </a:t>
            </a:r>
            <a:r>
              <a:rPr lang="nl-NL" sz="4800" dirty="0"/>
              <a:t>but-1-ene</a:t>
            </a:r>
            <a:endParaRPr lang="en-US" sz="4800" dirty="0"/>
          </a:p>
          <a:p>
            <a:r>
              <a:rPr lang="nl-NL" sz="4800" dirty="0"/>
              <a:t>*CH</a:t>
            </a:r>
            <a:r>
              <a:rPr lang="nl-NL" sz="4800" baseline="-25000" dirty="0"/>
              <a:t>3</a:t>
            </a:r>
            <a:r>
              <a:rPr lang="nl-NL" sz="4800" dirty="0"/>
              <a:t>-CH=CH-CH</a:t>
            </a:r>
            <a:r>
              <a:rPr lang="nl-NL" sz="4800" baseline="-25000" dirty="0"/>
              <a:t>3 </a:t>
            </a:r>
            <a:r>
              <a:rPr lang="nl-NL" sz="4800" dirty="0"/>
              <a:t> but -2-ene</a:t>
            </a:r>
            <a:endParaRPr lang="en-US" sz="4800" dirty="0"/>
          </a:p>
          <a:p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355885" y="5324454"/>
            <a:ext cx="12013850" cy="304698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</a:rPr>
              <a:t>Ví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dụ</a:t>
            </a:r>
            <a:r>
              <a:rPr lang="en-US" sz="4800" b="1" dirty="0">
                <a:solidFill>
                  <a:srgbClr val="C00000"/>
                </a:solidFill>
              </a:rPr>
              <a:t>: </a:t>
            </a:r>
          </a:p>
          <a:p>
            <a:r>
              <a:rPr lang="en-US" sz="4800" b="1" dirty="0">
                <a:solidFill>
                  <a:srgbClr val="C00000"/>
                </a:solidFill>
              </a:rPr>
              <a:t>  </a:t>
            </a:r>
            <a:r>
              <a:rPr lang="nl-NL" sz="4800" dirty="0"/>
              <a:t>CH≡C-CH</a:t>
            </a:r>
            <a:r>
              <a:rPr lang="nl-NL" sz="4800" baseline="-25000" dirty="0"/>
              <a:t>2</a:t>
            </a:r>
            <a:r>
              <a:rPr lang="nl-NL" sz="4800" dirty="0"/>
              <a:t>-CH</a:t>
            </a:r>
            <a:r>
              <a:rPr lang="nl-NL" sz="4800" baseline="-25000" dirty="0"/>
              <a:t>3</a:t>
            </a:r>
            <a:r>
              <a:rPr lang="nl-NL" sz="4800" dirty="0"/>
              <a:t>    but-1-yne</a:t>
            </a:r>
            <a:endParaRPr lang="en-US" sz="4800" dirty="0"/>
          </a:p>
          <a:p>
            <a:r>
              <a:rPr lang="nl-NL" sz="4800" dirty="0"/>
              <a:t>  CH</a:t>
            </a:r>
            <a:r>
              <a:rPr lang="nl-NL" sz="4800" baseline="-25000" dirty="0"/>
              <a:t>3</a:t>
            </a:r>
            <a:r>
              <a:rPr lang="nl-NL" sz="4800" dirty="0"/>
              <a:t>-C≡C-CH</a:t>
            </a:r>
            <a:r>
              <a:rPr lang="nl-NL" sz="4800" baseline="-25000" dirty="0"/>
              <a:t>3	      </a:t>
            </a:r>
            <a:r>
              <a:rPr lang="nl-NL" sz="4800" dirty="0"/>
              <a:t>but-2-yne</a:t>
            </a:r>
            <a:endParaRPr lang="en-US" sz="4800" dirty="0"/>
          </a:p>
          <a:p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" y="8468975"/>
            <a:ext cx="243697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- </a:t>
            </a:r>
            <a:r>
              <a:rPr lang="en-US" sz="4800" dirty="0" err="1"/>
              <a:t>Tên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alkene, alkyne </a:t>
            </a:r>
            <a:r>
              <a:rPr lang="en-US" sz="4800" dirty="0" err="1"/>
              <a:t>có</a:t>
            </a:r>
            <a:r>
              <a:rPr lang="en-US" sz="4800" dirty="0"/>
              <a:t> </a:t>
            </a:r>
            <a:r>
              <a:rPr lang="en-US" sz="4800" dirty="0" err="1"/>
              <a:t>mạch</a:t>
            </a:r>
            <a:r>
              <a:rPr lang="en-US" sz="4800" dirty="0"/>
              <a:t> </a:t>
            </a:r>
            <a:r>
              <a:rPr lang="en-US" sz="4800" dirty="0" err="1"/>
              <a:t>nhánh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r>
              <a:rPr lang="en-US" sz="4800" dirty="0"/>
              <a:t> </a:t>
            </a:r>
            <a:r>
              <a:rPr lang="en-US" sz="4800" dirty="0" err="1"/>
              <a:t>gọi</a:t>
            </a:r>
            <a:r>
              <a:rPr lang="en-US" sz="4800" dirty="0"/>
              <a:t> </a:t>
            </a:r>
            <a:r>
              <a:rPr lang="en-US" sz="4800" dirty="0" err="1"/>
              <a:t>như</a:t>
            </a:r>
            <a:r>
              <a:rPr lang="en-US" sz="4800" dirty="0"/>
              <a:t> </a:t>
            </a:r>
            <a:r>
              <a:rPr lang="en-US" sz="4800" dirty="0" err="1"/>
              <a:t>sau</a:t>
            </a:r>
            <a:r>
              <a:rPr lang="en-US" sz="4800" dirty="0"/>
              <a:t>:</a:t>
            </a:r>
          </a:p>
          <a:p>
            <a:r>
              <a:rPr lang="en-US" sz="4800" b="1" dirty="0" err="1">
                <a:solidFill>
                  <a:srgbClr val="C00000"/>
                </a:solidFill>
              </a:rPr>
              <a:t>Số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chỉ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vị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trí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của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mạch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nhánh</a:t>
            </a:r>
            <a:r>
              <a:rPr lang="en-US" sz="4800" b="1" dirty="0">
                <a:solidFill>
                  <a:srgbClr val="C00000"/>
                </a:solidFill>
              </a:rPr>
              <a:t> - </a:t>
            </a:r>
            <a:r>
              <a:rPr lang="en-US" sz="4800" b="1" dirty="0" err="1">
                <a:solidFill>
                  <a:srgbClr val="C00000"/>
                </a:solidFill>
              </a:rPr>
              <a:t>tên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mạch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nhánh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tên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tiền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tố</a:t>
            </a:r>
            <a:r>
              <a:rPr lang="en-US" sz="4800" b="1" dirty="0">
                <a:solidFill>
                  <a:srgbClr val="C00000"/>
                </a:solidFill>
              </a:rPr>
              <a:t> (</a:t>
            </a:r>
            <a:r>
              <a:rPr lang="en-US" sz="4800" b="1" dirty="0" err="1">
                <a:solidFill>
                  <a:srgbClr val="C00000"/>
                </a:solidFill>
              </a:rPr>
              <a:t>mạch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chính</a:t>
            </a:r>
            <a:r>
              <a:rPr lang="en-US" sz="4800" b="1" dirty="0">
                <a:solidFill>
                  <a:srgbClr val="C00000"/>
                </a:solidFill>
              </a:rPr>
              <a:t>) - </a:t>
            </a:r>
            <a:r>
              <a:rPr lang="en-US" sz="4800" b="1" dirty="0" err="1">
                <a:solidFill>
                  <a:srgbClr val="C00000"/>
                </a:solidFill>
              </a:rPr>
              <a:t>số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chỉ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vị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trí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liên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kết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bội</a:t>
            </a:r>
            <a:r>
              <a:rPr lang="en-US" sz="4800" b="1" dirty="0">
                <a:solidFill>
                  <a:srgbClr val="C00000"/>
                </a:solidFill>
              </a:rPr>
              <a:t> - </a:t>
            </a:r>
            <a:r>
              <a:rPr lang="en-US" sz="4800" b="1" dirty="0" err="1">
                <a:solidFill>
                  <a:srgbClr val="C00000"/>
                </a:solidFill>
              </a:rPr>
              <a:t>tên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hậu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tố</a:t>
            </a:r>
            <a:r>
              <a:rPr lang="en-US" sz="48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74440" y="10806796"/>
            <a:ext cx="1182020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</a:rPr>
              <a:t>Ví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dụ</a:t>
            </a:r>
            <a:r>
              <a:rPr lang="en-US" sz="4800" b="1" dirty="0">
                <a:solidFill>
                  <a:srgbClr val="C00000"/>
                </a:solidFill>
              </a:rPr>
              <a:t>:</a:t>
            </a:r>
          </a:p>
          <a:p>
            <a:r>
              <a:rPr lang="en-US" sz="48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4800" b="1" dirty="0">
                <a:solidFill>
                  <a:srgbClr val="C00000"/>
                </a:solidFill>
              </a:rPr>
              <a:t>       </a:t>
            </a:r>
          </a:p>
          <a:p>
            <a:r>
              <a:rPr lang="en-US" sz="4800" b="1" dirty="0">
                <a:solidFill>
                  <a:srgbClr val="C00000"/>
                </a:solidFill>
              </a:rPr>
              <a:t> 2-methylbut-2-ene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93" y="10865790"/>
            <a:ext cx="8621795" cy="219187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2371738" y="10836294"/>
            <a:ext cx="120138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</a:rPr>
              <a:t>Ví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dụ</a:t>
            </a:r>
            <a:r>
              <a:rPr lang="en-US" sz="4800" b="1" dirty="0">
                <a:solidFill>
                  <a:srgbClr val="C00000"/>
                </a:solidFill>
              </a:rPr>
              <a:t>:</a:t>
            </a:r>
          </a:p>
          <a:p>
            <a:r>
              <a:rPr lang="en-US" sz="48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4800" b="1" dirty="0">
                <a:solidFill>
                  <a:srgbClr val="C00000"/>
                </a:solidFill>
              </a:rPr>
              <a:t>       </a:t>
            </a:r>
          </a:p>
          <a:p>
            <a:r>
              <a:rPr lang="en-US" sz="4800" b="1" dirty="0">
                <a:solidFill>
                  <a:srgbClr val="C00000"/>
                </a:solidFill>
              </a:rPr>
              <a:t>                 3-methylbut-1-yne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010" y="10865791"/>
            <a:ext cx="7722678" cy="216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974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9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VẬT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LÍ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aphicFrame>
        <p:nvGraphicFramePr>
          <p:cNvPr id="33" name="Group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2805774"/>
              </p:ext>
            </p:extLst>
          </p:nvPr>
        </p:nvGraphicFramePr>
        <p:xfrm>
          <a:off x="7588715" y="3809984"/>
          <a:ext cx="16737879" cy="9828505"/>
        </p:xfrm>
        <a:graphic>
          <a:graphicData uri="http://schemas.openxmlformats.org/drawingml/2006/table">
            <a:tbl>
              <a:tblPr/>
              <a:tblGrid>
                <a:gridCol w="522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3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85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0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Tên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Công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thức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tử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kumimoji="0" lang="en-US" sz="36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nc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, </a:t>
                      </a:r>
                      <a:r>
                        <a:rPr kumimoji="0" lang="en-US" sz="3600" b="1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kumimoji="0" lang="en-US" sz="36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, </a:t>
                      </a:r>
                      <a:r>
                        <a:rPr kumimoji="0" lang="en-US" sz="3600" b="1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 , g/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cm</a:t>
                      </a:r>
                      <a:r>
                        <a:rPr kumimoji="0" lang="en-US" sz="3600" b="1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(20 </a:t>
                      </a:r>
                      <a:r>
                        <a:rPr kumimoji="0" lang="en-US" sz="3600" b="1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6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ethene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-169,0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-104,0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propene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-185,2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-47,7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0,61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But-1-ene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-185,3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-6,3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0,63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321180"/>
                  </a:ext>
                </a:extLst>
              </a:tr>
              <a:tr h="7306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2-methylpropene 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-141,0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9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-7,0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0,59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Pent-1-ene 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-165,2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9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30,0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0,64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2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ethy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-81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9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-84,0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0,90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2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propyne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-102,8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9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-23,2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0,69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435398"/>
                  </a:ext>
                </a:extLst>
              </a:tr>
              <a:tr h="1103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But-1-yne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-125,7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9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8,1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0,71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03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But-2-yne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-32,3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9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17,0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0,69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03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pent-1-yne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-105,7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9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40,2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0,69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27725" y="3714177"/>
            <a:ext cx="7188091" cy="10175093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vi-VN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 alkene, alkyne có số nguyên tử carbon nhỏ hơn 5 tồn tại ở thể khí (trừ but-2-yne); các alkene, alkyne có mạch carbon dài hơn tồn tại ở thể lỏng hoặc rắn và có khối lượng riêng khoảng 0,6 – 0,8 g mL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endParaRPr lang="en-US" sz="36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en-US" sz="36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Nhiệt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sôi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tăng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dần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endParaRPr lang="en-US" sz="36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Khối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riêng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nói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chung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nhỏ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hơn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 g/</a:t>
            </a:r>
            <a:r>
              <a:rPr lang="en-US" sz="36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cm</a:t>
            </a:r>
            <a:r>
              <a:rPr lang="en-US" sz="3600" b="1" baseline="300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36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nhẹ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hơn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nước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</a:p>
        </p:txBody>
      </p:sp>
      <p:grpSp>
        <p:nvGrpSpPr>
          <p:cNvPr id="32" name="Google Shape;247;p3"/>
          <p:cNvGrpSpPr/>
          <p:nvPr/>
        </p:nvGrpSpPr>
        <p:grpSpPr>
          <a:xfrm>
            <a:off x="0" y="2663775"/>
            <a:ext cx="18815617" cy="971306"/>
            <a:chOff x="166396" y="8755081"/>
            <a:chExt cx="15396286" cy="781943"/>
          </a:xfrm>
        </p:grpSpPr>
        <p:sp>
          <p:nvSpPr>
            <p:cNvPr id="36" name="Google Shape;248;p3"/>
            <p:cNvSpPr/>
            <p:nvPr/>
          </p:nvSpPr>
          <p:spPr>
            <a:xfrm>
              <a:off x="384522" y="8755081"/>
              <a:ext cx="15178160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37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39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0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1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4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5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6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7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8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9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0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38" name="Google Shape;262;p3"/>
            <p:cNvSpPr txBox="1"/>
            <p:nvPr/>
          </p:nvSpPr>
          <p:spPr>
            <a:xfrm>
              <a:off x="932117" y="8770019"/>
              <a:ext cx="14630565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nhiệt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nóng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chảy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nhiệt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sôi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khối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lượng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riêng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3059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9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VẬT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LÍ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2" name="Google Shape;247;p3"/>
          <p:cNvGrpSpPr/>
          <p:nvPr/>
        </p:nvGrpSpPr>
        <p:grpSpPr>
          <a:xfrm>
            <a:off x="0" y="2663772"/>
            <a:ext cx="9565799" cy="1031100"/>
            <a:chOff x="166396" y="8755081"/>
            <a:chExt cx="7827422" cy="830080"/>
          </a:xfrm>
        </p:grpSpPr>
        <p:sp>
          <p:nvSpPr>
            <p:cNvPr id="16" name="Google Shape;248;p3"/>
            <p:cNvSpPr/>
            <p:nvPr/>
          </p:nvSpPr>
          <p:spPr>
            <a:xfrm>
              <a:off x="384522" y="8755081"/>
              <a:ext cx="7378011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9" name="Google Shape;262;p3"/>
            <p:cNvSpPr txBox="1"/>
            <p:nvPr/>
          </p:nvSpPr>
          <p:spPr>
            <a:xfrm>
              <a:off x="932117" y="8770019"/>
              <a:ext cx="7061701" cy="815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indent="0" eaLnBrk="1" hangingPunct="1">
                <a:lnSpc>
                  <a:spcPct val="130000"/>
                </a:lnSpc>
              </a:pPr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Màu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sắc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tan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mùi</a:t>
              </a:r>
              <a:endParaRPr lang="en-US" altLang="en-US" sz="4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906463" y="4258586"/>
            <a:ext cx="20544297" cy="36317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cụm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mùi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mùi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tan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tan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defRPr/>
            </a:pP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cụm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4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sắc</a:t>
            </a:r>
            <a:r>
              <a:rPr lang="en-US" sz="4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 </a:t>
            </a:r>
            <a:r>
              <a:rPr lang="en-US" sz="4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mùi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hydrocarbon </a:t>
            </a: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13.1. </a:t>
            </a:r>
          </a:p>
        </p:txBody>
      </p:sp>
      <p:sp>
        <p:nvSpPr>
          <p:cNvPr id="37" name="Line Callout 3 (Accent Bar) 36"/>
          <p:cNvSpPr/>
          <p:nvPr/>
        </p:nvSpPr>
        <p:spPr>
          <a:xfrm>
            <a:off x="4774858" y="8573652"/>
            <a:ext cx="17438011" cy="2550200"/>
          </a:xfrm>
          <a:prstGeom prst="accentCallout3">
            <a:avLst>
              <a:gd name="adj1" fmla="val 95088"/>
              <a:gd name="adj2" fmla="val -16283"/>
              <a:gd name="adj3" fmla="val 102028"/>
              <a:gd name="adj4" fmla="val -15821"/>
              <a:gd name="adj5" fmla="val 120820"/>
              <a:gd name="adj6" fmla="val -12607"/>
              <a:gd name="adj7" fmla="val 66950"/>
              <a:gd name="adj8" fmla="val -14342"/>
            </a:avLst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rgbClr val="FF0000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FontTx/>
              <a:buChar char="-"/>
              <a:defRPr/>
            </a:pP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mùi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buFontTx/>
              <a:buChar char="-"/>
              <a:defRPr/>
            </a:pP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tan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612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1647</Words>
  <Application>Microsoft Office PowerPoint</Application>
  <PresentationFormat>Custom</PresentationFormat>
  <Paragraphs>269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Wingdings</vt:lpstr>
      <vt:lpstr>Tahoma</vt:lpstr>
      <vt:lpstr>Arial</vt:lpstr>
      <vt:lpstr>Calibri</vt:lpstr>
      <vt:lpstr>Questrial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Trong Binh</cp:lastModifiedBy>
  <cp:revision>118</cp:revision>
  <dcterms:created xsi:type="dcterms:W3CDTF">2013-08-07T06:38:09Z</dcterms:created>
  <dcterms:modified xsi:type="dcterms:W3CDTF">2023-10-10T07:18:11Z</dcterms:modified>
</cp:coreProperties>
</file>