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handoutMasterIdLst>
    <p:handoutMasterId r:id="rId67"/>
  </p:handoutMasterIdLst>
  <p:sldIdLst>
    <p:sldId id="256" r:id="rId2"/>
    <p:sldId id="303" r:id="rId3"/>
    <p:sldId id="287" r:id="rId4"/>
    <p:sldId id="289" r:id="rId5"/>
    <p:sldId id="288" r:id="rId6"/>
    <p:sldId id="258" r:id="rId7"/>
    <p:sldId id="294" r:id="rId8"/>
    <p:sldId id="286" r:id="rId9"/>
    <p:sldId id="291" r:id="rId10"/>
    <p:sldId id="285" r:id="rId11"/>
    <p:sldId id="292" r:id="rId12"/>
    <p:sldId id="290" r:id="rId13"/>
    <p:sldId id="295" r:id="rId14"/>
    <p:sldId id="296" r:id="rId15"/>
    <p:sldId id="297" r:id="rId16"/>
    <p:sldId id="300" r:id="rId17"/>
    <p:sldId id="298" r:id="rId18"/>
    <p:sldId id="304" r:id="rId19"/>
    <p:sldId id="305" r:id="rId20"/>
    <p:sldId id="306" r:id="rId21"/>
    <p:sldId id="307" r:id="rId22"/>
    <p:sldId id="301" r:id="rId23"/>
    <p:sldId id="302" r:id="rId24"/>
    <p:sldId id="308" r:id="rId25"/>
    <p:sldId id="309" r:id="rId26"/>
    <p:sldId id="318" r:id="rId27"/>
    <p:sldId id="310" r:id="rId28"/>
    <p:sldId id="311" r:id="rId29"/>
    <p:sldId id="279" r:id="rId30"/>
    <p:sldId id="313" r:id="rId31"/>
    <p:sldId id="312" r:id="rId32"/>
    <p:sldId id="314" r:id="rId33"/>
    <p:sldId id="315" r:id="rId34"/>
    <p:sldId id="321" r:id="rId35"/>
    <p:sldId id="316" r:id="rId36"/>
    <p:sldId id="317" r:id="rId37"/>
    <p:sldId id="320" r:id="rId38"/>
    <p:sldId id="330" r:id="rId39"/>
    <p:sldId id="322" r:id="rId40"/>
    <p:sldId id="323" r:id="rId41"/>
    <p:sldId id="324" r:id="rId42"/>
    <p:sldId id="326" r:id="rId43"/>
    <p:sldId id="328" r:id="rId44"/>
    <p:sldId id="329" r:id="rId45"/>
    <p:sldId id="327" r:id="rId46"/>
    <p:sldId id="331" r:id="rId47"/>
    <p:sldId id="334" r:id="rId48"/>
    <p:sldId id="335" r:id="rId49"/>
    <p:sldId id="333" r:id="rId50"/>
    <p:sldId id="336" r:id="rId51"/>
    <p:sldId id="337" r:id="rId52"/>
    <p:sldId id="339" r:id="rId53"/>
    <p:sldId id="338" r:id="rId54"/>
    <p:sldId id="346" r:id="rId55"/>
    <p:sldId id="347" r:id="rId56"/>
    <p:sldId id="348" r:id="rId57"/>
    <p:sldId id="283" r:id="rId58"/>
    <p:sldId id="340" r:id="rId59"/>
    <p:sldId id="341" r:id="rId60"/>
    <p:sldId id="342" r:id="rId61"/>
    <p:sldId id="344" r:id="rId62"/>
    <p:sldId id="345" r:id="rId63"/>
    <p:sldId id="343" r:id="rId64"/>
    <p:sldId id="266" r:id="rId65"/>
  </p:sldIdLst>
  <p:sldSz cx="12192000" cy="6858000"/>
  <p:notesSz cx="6858000" cy="9144000"/>
  <p:embeddedFontLst>
    <p:embeddedFont>
      <p:font typeface="Calibri" panose="020F0502020204030204" pitchFamily="34" charset="0"/>
      <p:regular r:id="rId68"/>
      <p:bold r:id="rId69"/>
      <p:italic r:id="rId70"/>
      <p:boldItalic r:id="rId71"/>
    </p:embeddedFont>
    <p:embeddedFont>
      <p:font typeface="#9Slide03 Sofia Pro Soft Bold" panose="020B0000000000000000" pitchFamily="34" charset="0"/>
      <p:bold r:id="rId72"/>
    </p:embeddedFont>
    <p:embeddedFont>
      <p:font typeface="#9Slide03 Roboto Condensed Bold" panose="02000000000000000000" pitchFamily="2" charset="0"/>
      <p:bold r:id="rId73"/>
    </p:embeddedFont>
    <p:embeddedFont>
      <p:font typeface="微软雅黑" panose="020B0503020204020204" pitchFamily="34" charset="-122"/>
      <p:regular r:id="rId74"/>
      <p:bold r:id="rId75"/>
    </p:embeddedFont>
    <p:embeddedFont>
      <p:font typeface="Tahoma" panose="020B0604030504040204" pitchFamily="34" charset="0"/>
      <p:regular r:id="rId76"/>
      <p:bold r:id="rId77"/>
    </p:embeddedFont>
    <p:embeddedFont>
      <p:font typeface="Cambria" panose="02040503050406030204" pitchFamily="18" charset="0"/>
      <p:regular r:id="rId78"/>
      <p:bold r:id="rId79"/>
      <p:italic r:id="rId80"/>
      <p:boldItalic r:id="rId81"/>
    </p:embeddedFont>
    <p:embeddedFont>
      <p:font typeface="Questrial" panose="020B0604020202020204" charset="0"/>
      <p:regular r:id="rId82"/>
    </p:embeddedFont>
    <p:embeddedFont>
      <p:font typeface="#9Slide03 IcielPanton Black" panose="00000A00000000000000" pitchFamily="2" charset="0"/>
      <p:bold r:id="rId83"/>
    </p:embeddedFont>
    <p:embeddedFont>
      <p:font typeface="宋体" panose="02010600030101010101" pitchFamily="2" charset="-122"/>
      <p:regular r:id="rId8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1AB"/>
    <a:srgbClr val="2B8F66"/>
    <a:srgbClr val="FF797C"/>
    <a:srgbClr val="7CBCE8"/>
    <a:srgbClr val="00A69C"/>
    <a:srgbClr val="F5B9B7"/>
    <a:srgbClr val="4472C4"/>
    <a:srgbClr val="0AA06E"/>
    <a:srgbClr val="FFE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101" y="245"/>
      </p:cViewPr>
      <p:guideLst>
        <p:guide orient="horz" pos="211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9Slide03 Sofia Pro Soft Bold" panose="020B0000000000000000" pitchFamily="34" charset="0"/>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9Slide03 Sofia Pro Soft Bold" panose="020B0000000000000000" pitchFamily="34" charset="0"/>
              </a:rPr>
              <a:t>2024/6/19</a:t>
            </a:fld>
            <a:endParaRPr lang="zh-CN" altLang="en-US">
              <a:latin typeface="#9Slide03 Sofia Pro Soft Bold" panose="020B0000000000000000" pitchFamily="34" charset="0"/>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9Slide03 Sofia Pro Soft Bold" panose="020B0000000000000000" pitchFamily="34" charset="0"/>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9Slide03 Sofia Pro Soft Bold" panose="020B0000000000000000" pitchFamily="34" charset="0"/>
              </a:rPr>
              <a:t>‹#›</a:t>
            </a:fld>
            <a:endParaRPr lang="zh-CN" altLang="en-US">
              <a:latin typeface="#9Slide03 Sofia Pro Soft Bold" panose="020B0000000000000000"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D2A48B96-639E-45A3-A0BA-2464DFDB1FAA}" type="datetimeFigureOut">
              <a:rPr lang="zh-CN" altLang="en-US" smtClean="0"/>
              <a:pPr/>
              <a:t>2024/6/19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9Slide03 Sofia Pro Soft Bold" panose="020B0000000000000000" pitchFamily="34" charset="0"/>
                <a:ea typeface="Calibri" panose="020F0502020204030204" charset="0"/>
                <a:cs typeface="Calibri" panose="020F0502020204030204" charset="0"/>
              </a:defRPr>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2pPr>
    <a:lvl3pPr marL="9144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3pPr>
    <a:lvl4pPr marL="13716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4pPr>
    <a:lvl5pPr marL="1828800" algn="l" defTabSz="914400" rtl="0" eaLnBrk="1" latinLnBrk="0" hangingPunct="1">
      <a:defRPr sz="1200" kern="1200">
        <a:solidFill>
          <a:schemeClr val="tx1"/>
        </a:solidFill>
        <a:latin typeface="#9Slide03 Sofia Pro Soft Bold" panose="020B0000000000000000" pitchFamily="34" charset="0"/>
        <a:ea typeface="Calibri" panose="020F0502020204030204" charset="0"/>
        <a:cs typeface="Calibri" panose="020F050202020403020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4991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2"/>
        <p:cNvGrpSpPr/>
        <p:nvPr/>
      </p:nvGrpSpPr>
      <p:grpSpPr>
        <a:xfrm>
          <a:off x="0" y="0"/>
          <a:ext cx="0" cy="0"/>
          <a:chOff x="0" y="0"/>
          <a:chExt cx="0" cy="0"/>
        </a:xfrm>
      </p:grpSpPr>
      <p:sp>
        <p:nvSpPr>
          <p:cNvPr id="2053" name="Google Shape;205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4" name="Google Shape;2054;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7122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67801" rtl="0" eaLnBrk="1" fontAlgn="auto" latinLnBrk="0" hangingPunct="1">
              <a:lnSpc>
                <a:spcPct val="100000"/>
              </a:lnSpc>
              <a:spcBef>
                <a:spcPts val="0"/>
              </a:spcBef>
              <a:spcAft>
                <a:spcPts val="0"/>
              </a:spcAft>
              <a:buClrTx/>
              <a:buSzTx/>
              <a:buFontTx/>
              <a:buNone/>
              <a:tabLst/>
              <a:defRPr/>
            </a:pPr>
            <a:fld id="{47079287-648C-4B3D-8FE1-F0E0722F132F}"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67801"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9100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ABBA846-BFE6-4A6F-6ACC-424D822D5481}"/>
              </a:ext>
            </a:extLst>
          </p:cNvPr>
          <p:cNvGrpSpPr/>
          <p:nvPr userDrawn="1"/>
        </p:nvGrpSpPr>
        <p:grpSpPr>
          <a:xfrm>
            <a:off x="0" y="-98641"/>
            <a:ext cx="12192000" cy="6956642"/>
            <a:chOff x="0" y="-98641"/>
            <a:chExt cx="12192000" cy="6956642"/>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1"/>
              <a:ext cx="12192000" cy="4881093"/>
            </a:xfrm>
            <a:prstGeom prst="rect">
              <a:avLst/>
            </a:prstGeom>
            <a:solidFill>
              <a:schemeClr val="accent6">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709859" y="-98641"/>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a:off x="0" y="3672498"/>
              <a:ext cx="12192000" cy="3185503"/>
            </a:xfrm>
            <a:prstGeom prst="rect">
              <a:avLst/>
            </a:prstGeom>
            <a:solidFill>
              <a:schemeClr val="accent4">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466892" y="292901"/>
              <a:ext cx="1123233" cy="1038992"/>
            </a:xfrm>
            <a:prstGeom prst="rect">
              <a:avLst/>
            </a:prstGeom>
          </p:spPr>
        </p:pic>
        <p:grpSp>
          <p:nvGrpSpPr>
            <p:cNvPr id="11" name="Group 10">
              <a:extLst>
                <a:ext uri="{FF2B5EF4-FFF2-40B4-BE49-F238E27FC236}">
                  <a16:creationId xmlns:a16="http://schemas.microsoft.com/office/drawing/2014/main" id="{B4F3B753-0755-07AE-914C-EE42794D84D6}"/>
                </a:ext>
              </a:extLst>
            </p:cNvPr>
            <p:cNvGrpSpPr/>
            <p:nvPr userDrawn="1"/>
          </p:nvGrpSpPr>
          <p:grpSpPr>
            <a:xfrm>
              <a:off x="2634518" y="1337636"/>
              <a:ext cx="6810085" cy="2994182"/>
              <a:chOff x="2690957" y="2493218"/>
              <a:chExt cx="6810085" cy="2994182"/>
            </a:xfrm>
          </p:grpSpPr>
          <p:pic>
            <p:nvPicPr>
              <p:cNvPr id="9"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572000" y="2493218"/>
                <a:ext cx="2906631" cy="1895632"/>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690957" y="3099800"/>
                <a:ext cx="6810085" cy="2387600"/>
              </a:xfrm>
              <a:prstGeom prst="rect">
                <a:avLst/>
              </a:prstGeom>
            </p:spPr>
          </p:pic>
        </p:grpSp>
        <p:pic>
          <p:nvPicPr>
            <p:cNvPr id="24" name="图片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grpSp>
      <p:sp>
        <p:nvSpPr>
          <p:cNvPr id="3" name="副标题 2"/>
          <p:cNvSpPr>
            <a:spLocks noGrp="1"/>
          </p:cNvSpPr>
          <p:nvPr>
            <p:ph type="subTitle" idx="1" hasCustomPrompt="1"/>
          </p:nvPr>
        </p:nvSpPr>
        <p:spPr>
          <a:xfrm>
            <a:off x="1590125" y="5487674"/>
            <a:ext cx="9144000" cy="656822"/>
          </a:xfrm>
        </p:spPr>
        <p:txBody>
          <a:bodyPr>
            <a:normAutofit/>
          </a:bodyPr>
          <a:lstStyle>
            <a:lvl1pPr marL="0" indent="0" algn="ctr">
              <a:buNone/>
              <a:defRPr sz="3200">
                <a:solidFill>
                  <a:srgbClr val="0F304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TÊN BÀI</a:t>
            </a:r>
            <a:endParaRPr lang="zh-CN" altLang="en-US" dirty="0"/>
          </a:p>
        </p:txBody>
      </p:sp>
      <p:pic>
        <p:nvPicPr>
          <p:cNvPr id="29" name="Picture 28">
            <a:extLst>
              <a:ext uri="{FF2B5EF4-FFF2-40B4-BE49-F238E27FC236}">
                <a16:creationId xmlns:a16="http://schemas.microsoft.com/office/drawing/2014/main" id="{1583B455-B473-BB86-ACA8-2EB9AFDB73B9}"/>
              </a:ext>
            </a:extLst>
          </p:cNvPr>
          <p:cNvPicPr>
            <a:picLocks noChangeAspect="1"/>
          </p:cNvPicPr>
          <p:nvPr userDrawn="1"/>
        </p:nvPicPr>
        <p:blipFill>
          <a:blip r:embed="rId4"/>
          <a:stretch>
            <a:fillRect/>
          </a:stretch>
        </p:blipFill>
        <p:spPr>
          <a:xfrm rot="1349642">
            <a:off x="10817020" y="4152106"/>
            <a:ext cx="986308" cy="986308"/>
          </a:xfrm>
          <a:prstGeom prst="rect">
            <a:avLst/>
          </a:prstGeom>
        </p:spPr>
      </p:pic>
      <p:sp>
        <p:nvSpPr>
          <p:cNvPr id="30" name="Title 29">
            <a:extLst>
              <a:ext uri="{FF2B5EF4-FFF2-40B4-BE49-F238E27FC236}">
                <a16:creationId xmlns:a16="http://schemas.microsoft.com/office/drawing/2014/main" id="{1EDE7FAB-DF6F-DE9B-C46A-859690A528E2}"/>
              </a:ext>
            </a:extLst>
          </p:cNvPr>
          <p:cNvSpPr>
            <a:spLocks noGrp="1"/>
          </p:cNvSpPr>
          <p:nvPr>
            <p:ph type="title" hasCustomPrompt="1"/>
          </p:nvPr>
        </p:nvSpPr>
        <p:spPr>
          <a:xfrm>
            <a:off x="3703895" y="3931283"/>
            <a:ext cx="7836289" cy="1325563"/>
          </a:xfrm>
        </p:spPr>
        <p:txBody>
          <a:bodyPr>
            <a:normAutofit/>
          </a:bodyPr>
          <a:lstStyle>
            <a:lvl1pPr>
              <a:defRPr sz="3200"/>
            </a:lvl1pPr>
          </a:lstStyle>
          <a:p>
            <a:r>
              <a:rPr lang="en-US" dirty="0"/>
              <a:t>TÊN </a:t>
            </a:r>
            <a:r>
              <a:rPr lang="vi-VN" dirty="0" smtClean="0"/>
              <a:t>CHƯƠNG</a:t>
            </a:r>
            <a:endParaRPr lang="en-US" dirty="0"/>
          </a:p>
        </p:txBody>
      </p:sp>
      <p:sp>
        <p:nvSpPr>
          <p:cNvPr id="37" name="日期占位符 3">
            <a:extLst>
              <a:ext uri="{FF2B5EF4-FFF2-40B4-BE49-F238E27FC236}">
                <a16:creationId xmlns:a16="http://schemas.microsoft.com/office/drawing/2014/main" id="{81D632CC-86DF-7FCC-57F4-83C86D44E19D}"/>
              </a:ext>
            </a:extLst>
          </p:cNvPr>
          <p:cNvSpPr txBox="1">
            <a:spLocks/>
          </p:cNvSpPr>
          <p:nvPr userDrawn="1"/>
        </p:nvSpPr>
        <p:spPr>
          <a:xfrm>
            <a:off x="1179815" y="6423208"/>
            <a:ext cx="3106479"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a:t>SIÊU DỰ ÁN HÓA 12 CHƯƠNG TRÌNH MỚI</a:t>
            </a:r>
            <a:endParaRPr lang="zh-CN" altLang="en-US"/>
          </a:p>
        </p:txBody>
      </p:sp>
      <p:sp>
        <p:nvSpPr>
          <p:cNvPr id="39" name="Title 29">
            <a:extLst>
              <a:ext uri="{FF2B5EF4-FFF2-40B4-BE49-F238E27FC236}">
                <a16:creationId xmlns:a16="http://schemas.microsoft.com/office/drawing/2014/main" id="{DEA9E4EA-CEFB-5258-0574-9357F235F27F}"/>
              </a:ext>
            </a:extLst>
          </p:cNvPr>
          <p:cNvSpPr txBox="1">
            <a:spLocks/>
          </p:cNvSpPr>
          <p:nvPr userDrawn="1"/>
        </p:nvSpPr>
        <p:spPr>
          <a:xfrm>
            <a:off x="1173676" y="3931283"/>
            <a:ext cx="78362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r>
              <a:rPr lang="vi-VN" b="1" dirty="0" smtClean="0">
                <a:solidFill>
                  <a:schemeClr val="accent5">
                    <a:lumMod val="50000"/>
                  </a:schemeClr>
                </a:solidFill>
                <a:latin typeface="Times New Roman" panose="02020603050405020304" pitchFamily="18" charset="0"/>
                <a:cs typeface="Times New Roman" panose="02020603050405020304" pitchFamily="18" charset="0"/>
              </a:rPr>
              <a:t>CHỦ ĐỀ</a:t>
            </a:r>
            <a:r>
              <a:rPr lang="en-US" b="1" dirty="0" smtClean="0">
                <a:solidFill>
                  <a:schemeClr val="accent5">
                    <a:lumMod val="50000"/>
                  </a:schemeClr>
                </a:solidFill>
                <a:latin typeface="Times New Roman" panose="02020603050405020304" pitchFamily="18" charset="0"/>
                <a:cs typeface="Times New Roman" panose="02020603050405020304" pitchFamily="18" charset="0"/>
              </a:rPr>
              <a:t> </a:t>
            </a:r>
            <a:r>
              <a:rPr lang="vi-VN" b="1" dirty="0" smtClean="0">
                <a:solidFill>
                  <a:schemeClr val="accent5">
                    <a:lumMod val="50000"/>
                  </a:schemeClr>
                </a:solidFill>
                <a:latin typeface="Times New Roman" panose="02020603050405020304" pitchFamily="18" charset="0"/>
                <a:cs typeface="Times New Roman" panose="02020603050405020304" pitchFamily="18" charset="0"/>
              </a:rPr>
              <a:t>6</a:t>
            </a:r>
            <a:endParaRPr lang="en-US" b="1" dirty="0">
              <a:solidFill>
                <a:schemeClr val="accent5">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pli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1EEA8C-0BF8-4C3E-A411-44BC3FC0241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FA922A93-767F-0D40-96D9-B90548E4BC26}"/>
              </a:ext>
            </a:extLst>
          </p:cNvPr>
          <p:cNvSpPr>
            <a:spLocks noGrp="1"/>
          </p:cNvSpPr>
          <p:nvPr>
            <p:ph type="title" hasCustomPrompt="1"/>
          </p:nvPr>
        </p:nvSpPr>
        <p:spPr>
          <a:xfrm>
            <a:off x="704863" y="1889809"/>
            <a:ext cx="3931438" cy="1325563"/>
          </a:xfrm>
        </p:spPr>
        <p:txBody>
          <a:bodyPr/>
          <a:lstStyle>
            <a:lvl1pPr algn="l">
              <a:defRPr>
                <a:solidFill>
                  <a:schemeClr val="bg1"/>
                </a:solidFill>
              </a:defRPr>
            </a:lvl1pPr>
          </a:lstStyle>
          <a:p>
            <a:r>
              <a:rPr lang="es-ES" dirty="0" err="1"/>
              <a:t>Click</a:t>
            </a:r>
            <a:r>
              <a:rPr lang="es-ES" dirty="0"/>
              <a:t> to </a:t>
            </a:r>
            <a:br>
              <a:rPr lang="es-ES" dirty="0"/>
            </a:br>
            <a:r>
              <a:rPr lang="es-ES" dirty="0" err="1"/>
              <a:t>edit</a:t>
            </a:r>
            <a:r>
              <a:rPr lang="es-ES" dirty="0"/>
              <a:t> </a:t>
            </a:r>
            <a:r>
              <a:rPr lang="es-ES" dirty="0" err="1"/>
              <a:t>text</a:t>
            </a:r>
            <a:endParaRPr lang="en-US" dirty="0"/>
          </a:p>
        </p:txBody>
      </p:sp>
      <p:sp>
        <p:nvSpPr>
          <p:cNvPr id="13" name="Marcador de texto 47">
            <a:extLst>
              <a:ext uri="{FF2B5EF4-FFF2-40B4-BE49-F238E27FC236}">
                <a16:creationId xmlns:a16="http://schemas.microsoft.com/office/drawing/2014/main" id="{455C31FB-F90E-F943-8EAB-1E5E0E0A2665}"/>
              </a:ext>
            </a:extLst>
          </p:cNvPr>
          <p:cNvSpPr>
            <a:spLocks noGrp="1"/>
          </p:cNvSpPr>
          <p:nvPr>
            <p:ph type="body" sz="quarter" idx="15" hasCustomPrompt="1"/>
          </p:nvPr>
        </p:nvSpPr>
        <p:spPr>
          <a:xfrm>
            <a:off x="704863" y="3852978"/>
            <a:ext cx="3611935" cy="1630811"/>
          </a:xfrm>
          <a:prstGeom prst="rect">
            <a:avLst/>
          </a:prstGeom>
        </p:spPr>
        <p:txBody>
          <a:bodyPr anchor="t"/>
          <a:lstStyle>
            <a:lvl1pPr marL="0" indent="0" algn="l">
              <a:buNone/>
              <a:defRPr sz="2800">
                <a:solidFill>
                  <a:schemeClr val="bg1"/>
                </a:solidFill>
                <a:latin typeface="Unica One" panose="02000506000000020004" pitchFamily="2" charset="77"/>
                <a:ea typeface="Open Sans" panose="020B0606030504020204" pitchFamily="34" charset="0"/>
                <a:cs typeface="Open Sans" panose="020B0606030504020204" pitchFamily="34" charset="0"/>
              </a:defRPr>
            </a:lvl1pPr>
            <a:lvl2pPr marL="457200" indent="0">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8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80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text</a:t>
            </a:r>
          </a:p>
        </p:txBody>
      </p:sp>
    </p:spTree>
    <p:extLst>
      <p:ext uri="{BB962C8B-B14F-4D97-AF65-F5344CB8AC3E}">
        <p14:creationId xmlns:p14="http://schemas.microsoft.com/office/powerpoint/2010/main" val="88598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plit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38C24D-BCB2-4B4E-A137-A2EA46C959D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ítulo 1">
            <a:extLst>
              <a:ext uri="{FF2B5EF4-FFF2-40B4-BE49-F238E27FC236}">
                <a16:creationId xmlns:a16="http://schemas.microsoft.com/office/drawing/2014/main" id="{FA922A93-767F-0D40-96D9-B90548E4BC26}"/>
              </a:ext>
            </a:extLst>
          </p:cNvPr>
          <p:cNvSpPr>
            <a:spLocks noGrp="1"/>
          </p:cNvSpPr>
          <p:nvPr>
            <p:ph type="title" hasCustomPrompt="1"/>
          </p:nvPr>
        </p:nvSpPr>
        <p:spPr>
          <a:xfrm>
            <a:off x="704863" y="1889809"/>
            <a:ext cx="3931438" cy="1325563"/>
          </a:xfrm>
        </p:spPr>
        <p:txBody>
          <a:bodyPr/>
          <a:lstStyle>
            <a:lvl1pPr algn="l">
              <a:defRPr>
                <a:solidFill>
                  <a:srgbClr val="405DA6"/>
                </a:solidFill>
              </a:defRPr>
            </a:lvl1pPr>
          </a:lstStyle>
          <a:p>
            <a:r>
              <a:rPr lang="es-ES" dirty="0" err="1"/>
              <a:t>Click</a:t>
            </a:r>
            <a:r>
              <a:rPr lang="es-ES" dirty="0"/>
              <a:t> to </a:t>
            </a:r>
            <a:br>
              <a:rPr lang="es-ES" dirty="0"/>
            </a:br>
            <a:r>
              <a:rPr lang="es-ES" dirty="0" err="1"/>
              <a:t>edit</a:t>
            </a:r>
            <a:r>
              <a:rPr lang="es-ES" dirty="0"/>
              <a:t> </a:t>
            </a:r>
            <a:r>
              <a:rPr lang="es-ES" dirty="0" err="1"/>
              <a:t>text</a:t>
            </a:r>
            <a:endParaRPr lang="en-US" dirty="0"/>
          </a:p>
        </p:txBody>
      </p:sp>
      <p:sp>
        <p:nvSpPr>
          <p:cNvPr id="13" name="Marcador de texto 47">
            <a:extLst>
              <a:ext uri="{FF2B5EF4-FFF2-40B4-BE49-F238E27FC236}">
                <a16:creationId xmlns:a16="http://schemas.microsoft.com/office/drawing/2014/main" id="{455C31FB-F90E-F943-8EAB-1E5E0E0A2665}"/>
              </a:ext>
            </a:extLst>
          </p:cNvPr>
          <p:cNvSpPr>
            <a:spLocks noGrp="1"/>
          </p:cNvSpPr>
          <p:nvPr>
            <p:ph type="body" sz="quarter" idx="15" hasCustomPrompt="1"/>
          </p:nvPr>
        </p:nvSpPr>
        <p:spPr>
          <a:xfrm>
            <a:off x="704863" y="3852978"/>
            <a:ext cx="3611935" cy="1630811"/>
          </a:xfrm>
          <a:prstGeom prst="rect">
            <a:avLst/>
          </a:prstGeom>
        </p:spPr>
        <p:txBody>
          <a:bodyPr anchor="t"/>
          <a:lstStyle>
            <a:lvl1pPr marL="0" indent="0" algn="l">
              <a:buNone/>
              <a:defRPr sz="2800">
                <a:solidFill>
                  <a:schemeClr val="accent1"/>
                </a:solidFill>
                <a:latin typeface="Unica One" panose="02000506000000020004" pitchFamily="2" charset="77"/>
                <a:ea typeface="Open Sans" panose="020B0606030504020204" pitchFamily="34" charset="0"/>
                <a:cs typeface="Open Sans" panose="020B0606030504020204" pitchFamily="34" charset="0"/>
              </a:defRPr>
            </a:lvl1pPr>
            <a:lvl2pPr marL="457200" indent="0">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800">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800">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8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text</a:t>
            </a:r>
          </a:p>
        </p:txBody>
      </p:sp>
    </p:spTree>
    <p:extLst>
      <p:ext uri="{BB962C8B-B14F-4D97-AF65-F5344CB8AC3E}">
        <p14:creationId xmlns:p14="http://schemas.microsoft.com/office/powerpoint/2010/main" val="504670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BA7EC474-4658-4B3E-9811-2D954884CC29}"/>
              </a:ext>
            </a:extLst>
          </p:cNvPr>
          <p:cNvSpPr/>
          <p:nvPr userDrawn="1"/>
        </p:nvSpPr>
        <p:spPr>
          <a:xfrm>
            <a:off x="397510" y="349250"/>
            <a:ext cx="11396980" cy="6159500"/>
          </a:xfrm>
          <a:prstGeom prst="rect">
            <a:avLst/>
          </a:prstGeom>
          <a:noFill/>
          <a:ln w="76200">
            <a:solidFill>
              <a:schemeClr val="accent1">
                <a:alpha val="7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28116607"/>
      </p:ext>
    </p:extLst>
  </p:cSld>
  <p:clrMapOvr>
    <a:masterClrMapping/>
  </p:clrMapOvr>
  <mc:AlternateContent xmlns:mc="http://schemas.openxmlformats.org/markup-compatibility/2006" xmlns:p14="http://schemas.microsoft.com/office/powerpoint/2010/main">
    <mc:Choice Requires="p14">
      <p:transition spd="slow" p14:dur="125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35A81D7-0024-4F92-9ABD-729E4E3E18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09715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17C6A2A0-4F75-0881-107A-D35F8C4A9A27}"/>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E589D5EF-030F-8769-1C50-91274FB2E506}"/>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6C6B19EB-00A6-024A-AE5E-A768B734BCD4}"/>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818584" y="425796"/>
            <a:ext cx="10515600" cy="1325563"/>
          </a:xfrm>
        </p:spPr>
        <p:txBody>
          <a:bodyPr/>
          <a:lstStyle>
            <a:lvl1pPr>
              <a:defRPr/>
            </a:lvl1pPr>
          </a:lstStyle>
          <a:p>
            <a:endParaRPr lang="zh-CN" altLang="en-US"/>
          </a:p>
        </p:txBody>
      </p:sp>
      <p:sp>
        <p:nvSpPr>
          <p:cNvPr id="3" name="内容占位符 2"/>
          <p:cNvSpPr>
            <a:spLocks noGrp="1"/>
          </p:cNvSpPr>
          <p:nvPr>
            <p:ph idx="1"/>
          </p:nvPr>
        </p:nvSpPr>
        <p:spPr>
          <a:xfrm>
            <a:off x="818584" y="1868486"/>
            <a:ext cx="10515600" cy="4351338"/>
          </a:xfrm>
        </p:spPr>
        <p:txBody>
          <a:bodyPr/>
          <a:lstStyle>
            <a:lvl1pPr>
              <a:defRPr/>
            </a:lvl1pPr>
          </a:lstStyle>
          <a:p>
            <a:pPr lvl="0"/>
            <a:endParaRPr lang="zh-CN" altLang="en-US"/>
          </a:p>
        </p:txBody>
      </p:sp>
      <p:sp>
        <p:nvSpPr>
          <p:cNvPr id="7" name="日期占位符 3">
            <a:extLst>
              <a:ext uri="{FF2B5EF4-FFF2-40B4-BE49-F238E27FC236}">
                <a16:creationId xmlns:a16="http://schemas.microsoft.com/office/drawing/2014/main" id="{2CE909BE-5639-888B-4B69-D28E0C848858}"/>
              </a:ext>
            </a:extLst>
          </p:cNvPr>
          <p:cNvSpPr>
            <a:spLocks noGrp="1"/>
          </p:cNvSpPr>
          <p:nvPr>
            <p:ph type="dt" sz="half" idx="10"/>
          </p:nvPr>
        </p:nvSpPr>
        <p:spPr>
          <a:xfrm>
            <a:off x="547254" y="289153"/>
            <a:ext cx="3106479" cy="365125"/>
          </a:xfrm>
        </p:spPr>
        <p:txBody>
          <a:bodyPr/>
          <a:lstStyle>
            <a:lvl1pPr>
              <a:defRPr/>
            </a:lvl1pPr>
          </a:lstStyle>
          <a:p>
            <a:r>
              <a:rPr lang="en-US" altLang="zh-CN"/>
              <a:t>SIÊU DỰ ÁN HÓA 12 CHƯƠNG TRÌNH MỚI</a:t>
            </a:r>
            <a:endParaRPr lang="zh-CN" altLang="en-US"/>
          </a:p>
        </p:txBody>
      </p:sp>
      <p:pic>
        <p:nvPicPr>
          <p:cNvPr id="10" name="Picture 9">
            <a:extLst>
              <a:ext uri="{FF2B5EF4-FFF2-40B4-BE49-F238E27FC236}">
                <a16:creationId xmlns:a16="http://schemas.microsoft.com/office/drawing/2014/main" id="{80F3A084-5693-AD05-A610-B1A7F100A5F4}"/>
              </a:ext>
            </a:extLst>
          </p:cNvPr>
          <p:cNvPicPr>
            <a:picLocks noChangeAspect="1"/>
          </p:cNvPicPr>
          <p:nvPr userDrawn="1"/>
        </p:nvPicPr>
        <p:blipFill>
          <a:blip r:embed="rId2"/>
          <a:stretch>
            <a:fillRect/>
          </a:stretch>
        </p:blipFill>
        <p:spPr>
          <a:xfrm>
            <a:off x="-714566" y="654278"/>
            <a:ext cx="403895" cy="2072820"/>
          </a:xfrm>
          <a:prstGeom prst="rect">
            <a:avLst/>
          </a:prstGeom>
        </p:spPr>
      </p:pic>
      <p:pic>
        <p:nvPicPr>
          <p:cNvPr id="4" name="Picture 3">
            <a:extLst>
              <a:ext uri="{FF2B5EF4-FFF2-40B4-BE49-F238E27FC236}">
                <a16:creationId xmlns:a16="http://schemas.microsoft.com/office/drawing/2014/main" id="{04B52CEC-C8CF-9CE5-3B24-56FB847E4826}"/>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5" name="Picture 4">
            <a:extLst>
              <a:ext uri="{FF2B5EF4-FFF2-40B4-BE49-F238E27FC236}">
                <a16:creationId xmlns:a16="http://schemas.microsoft.com/office/drawing/2014/main" id="{264AE32C-2F30-350B-3B6C-F202C500572E}"/>
              </a:ext>
            </a:extLst>
          </p:cNvPr>
          <p:cNvPicPr>
            <a:picLocks noChangeAspect="1"/>
          </p:cNvPicPr>
          <p:nvPr userDrawn="1"/>
        </p:nvPicPr>
        <p:blipFill>
          <a:blip r:embed="rId5">
            <a:duotone>
              <a:schemeClr val="accent4">
                <a:shade val="45000"/>
                <a:satMod val="135000"/>
              </a:schemeClr>
              <a:prstClr val="white"/>
            </a:duotone>
          </a:blip>
          <a:stretch>
            <a:fillRect/>
          </a:stretch>
        </p:blipFill>
        <p:spPr>
          <a:xfrm>
            <a:off x="11289723" y="115896"/>
            <a:ext cx="658065" cy="65806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zh-CN" altLang="en-US"/>
          </a:p>
        </p:txBody>
      </p:sp>
      <p:sp>
        <p:nvSpPr>
          <p:cNvPr id="7" name="日期占位符 3">
            <a:extLst>
              <a:ext uri="{FF2B5EF4-FFF2-40B4-BE49-F238E27FC236}">
                <a16:creationId xmlns:a16="http://schemas.microsoft.com/office/drawing/2014/main" id="{0FF70F6A-CAE4-535C-BF5B-2778D6D3CB6D}"/>
              </a:ext>
            </a:extLst>
          </p:cNvPr>
          <p:cNvSpPr>
            <a:spLocks noGrp="1"/>
          </p:cNvSpPr>
          <p:nvPr>
            <p:ph type="dt" sz="half" idx="10"/>
          </p:nvPr>
        </p:nvSpPr>
        <p:spPr>
          <a:xfrm>
            <a:off x="838199" y="6310312"/>
            <a:ext cx="3106479" cy="365125"/>
          </a:xfrm>
        </p:spPr>
        <p:txBody>
          <a:bodyPr/>
          <a:lstStyle>
            <a:lvl1pPr>
              <a:defRPr/>
            </a:lvl1pPr>
          </a:lstStyle>
          <a:p>
            <a:r>
              <a:rPr lang="en-US" altLang="zh-CN"/>
              <a:t>SIÊU DỰ ÁN HÓA 12 CHƯƠNG TRÌNH MỚI</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3E02AE-512E-32FD-FF19-25183AC9E500}"/>
              </a:ext>
            </a:extLst>
          </p:cNvPr>
          <p:cNvSpPr/>
          <p:nvPr userDrawn="1"/>
        </p:nvSpPr>
        <p:spPr>
          <a:xfrm>
            <a:off x="1" y="6365432"/>
            <a:ext cx="12192000" cy="66793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flipH="1">
            <a:off x="0" y="0"/>
            <a:ext cx="2495508" cy="1280160"/>
          </a:xfrm>
          <a:prstGeom prst="rect">
            <a:avLst/>
          </a:prstGeom>
          <a:solidFill>
            <a:schemeClr val="accent4">
              <a:lumMod val="40000"/>
              <a:lumOff val="60000"/>
            </a:schemeClr>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5"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1" t="15318" r="15590" b="76144"/>
          <a:stretch>
            <a:fillRect/>
          </a:stretch>
        </p:blipFill>
        <p:spPr>
          <a:xfrm>
            <a:off x="209785" y="333096"/>
            <a:ext cx="2068925" cy="667749"/>
          </a:xfrm>
          <a:prstGeom prst="rect">
            <a:avLst/>
          </a:prstGeom>
        </p:spPr>
      </p:pic>
      <p:sp>
        <p:nvSpPr>
          <p:cNvPr id="1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userDrawn="1"/>
        </p:nvSpPr>
        <p:spPr>
          <a:xfrm flipH="1">
            <a:off x="2495508" y="0"/>
            <a:ext cx="9696492" cy="1280160"/>
          </a:xfrm>
          <a:prstGeom prst="rect">
            <a:avLst/>
          </a:prstGeom>
          <a:solidFill>
            <a:srgbClr val="82C69F"/>
          </a:solidFill>
          <a:ln w="9525">
            <a:noFill/>
          </a:ln>
        </p:spPr>
        <p:txBody>
          <a:bodyPr anchor="ct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4000" dirty="0">
              <a:solidFill>
                <a:schemeClr val="bg1"/>
              </a:solidFill>
              <a:latin typeface="#9Slide03 Sofia Pro Soft Bold" panose="020B0000000000000000" pitchFamily="34" charset="0"/>
              <a:ea typeface="Calibri" panose="020F0502020204030204" charset="0"/>
              <a:cs typeface="Calibri" panose="020F0502020204030204" charset="0"/>
            </a:endParaRPr>
          </a:p>
        </p:txBody>
      </p:sp>
      <p:sp>
        <p:nvSpPr>
          <p:cNvPr id="3" name="内容占位符 2"/>
          <p:cNvSpPr>
            <a:spLocks noGrp="1"/>
          </p:cNvSpPr>
          <p:nvPr>
            <p:ph sz="half" idx="1"/>
          </p:nvPr>
        </p:nvSpPr>
        <p:spPr>
          <a:xfrm>
            <a:off x="838200" y="1825625"/>
            <a:ext cx="5181600" cy="4351338"/>
          </a:xfrm>
        </p:spPr>
        <p:txBody>
          <a:bodyPr/>
          <a:lstStyle>
            <a:lvl1pPr>
              <a:defRPr/>
            </a:lvl1pPr>
          </a:lstStyle>
          <a:p>
            <a:pPr lvl="0"/>
            <a:endParaRPr lang="zh-CN" altLang="en-US"/>
          </a:p>
        </p:txBody>
      </p:sp>
      <p:sp>
        <p:nvSpPr>
          <p:cNvPr id="4" name="内容占位符 3"/>
          <p:cNvSpPr>
            <a:spLocks noGrp="1"/>
          </p:cNvSpPr>
          <p:nvPr>
            <p:ph sz="half" idx="2"/>
          </p:nvPr>
        </p:nvSpPr>
        <p:spPr>
          <a:xfrm>
            <a:off x="6172200" y="1825625"/>
            <a:ext cx="5181600" cy="4351338"/>
          </a:xfrm>
        </p:spPr>
        <p:txBody>
          <a:bodyPr/>
          <a:lstStyle>
            <a:lvl1pPr>
              <a:defRPr/>
            </a:lvl1pPr>
          </a:lstStyle>
          <a:p>
            <a:pPr lvl="0"/>
            <a:endParaRPr lang="zh-CN" altLang="en-US"/>
          </a:p>
        </p:txBody>
      </p:sp>
      <p:sp>
        <p:nvSpPr>
          <p:cNvPr id="16" name="标题 1">
            <a:extLst>
              <a:ext uri="{FF2B5EF4-FFF2-40B4-BE49-F238E27FC236}">
                <a16:creationId xmlns:a16="http://schemas.microsoft.com/office/drawing/2014/main" id="{385707DC-ABC0-B892-85C0-F3CCC6310A65}"/>
              </a:ext>
            </a:extLst>
          </p:cNvPr>
          <p:cNvSpPr txBox="1">
            <a:spLocks/>
          </p:cNvSpPr>
          <p:nvPr userDrawn="1"/>
        </p:nvSpPr>
        <p:spPr>
          <a:xfrm>
            <a:off x="2495508" y="1310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endParaRPr lang="en-US" altLang="zh-CN"/>
          </a:p>
        </p:txBody>
      </p:sp>
      <p:pic>
        <p:nvPicPr>
          <p:cNvPr id="18" name="Picture 17">
            <a:extLst>
              <a:ext uri="{FF2B5EF4-FFF2-40B4-BE49-F238E27FC236}">
                <a16:creationId xmlns:a16="http://schemas.microsoft.com/office/drawing/2014/main" id="{64C2B1E8-675E-9769-AB1C-C747A8444B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9785" y="1692276"/>
            <a:ext cx="628414" cy="628414"/>
          </a:xfrm>
          <a:prstGeom prst="rect">
            <a:avLst/>
          </a:prstGeom>
        </p:spPr>
      </p:pic>
      <p:pic>
        <p:nvPicPr>
          <p:cNvPr id="19" name="Picture 18">
            <a:extLst>
              <a:ext uri="{FF2B5EF4-FFF2-40B4-BE49-F238E27FC236}">
                <a16:creationId xmlns:a16="http://schemas.microsoft.com/office/drawing/2014/main" id="{29365AD7-171E-60E4-84B5-342AC925CC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43786" y="1747363"/>
            <a:ext cx="628414" cy="628414"/>
          </a:xfrm>
          <a:prstGeom prst="rect">
            <a:avLst/>
          </a:prstGeom>
        </p:spPr>
      </p:pic>
      <p:pic>
        <p:nvPicPr>
          <p:cNvPr id="6" name="图片 11">
            <a:extLst>
              <a:ext uri="{FF2B5EF4-FFF2-40B4-BE49-F238E27FC236}">
                <a16:creationId xmlns:a16="http://schemas.microsoft.com/office/drawing/2014/main" id="{7052236C-E6A5-6066-0C3E-A62C807E2496}"/>
              </a:ext>
            </a:extLst>
          </p:cNvPr>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226" r="7389" b="84853"/>
          <a:stretch>
            <a:fillRect/>
          </a:stretch>
        </p:blipFill>
        <p:spPr>
          <a:xfrm>
            <a:off x="6070089" y="-683473"/>
            <a:ext cx="4214454" cy="1962895"/>
          </a:xfrm>
          <a:prstGeom prst="rect">
            <a:avLst/>
          </a:prstGeom>
        </p:spPr>
      </p:pic>
      <p:pic>
        <p:nvPicPr>
          <p:cNvPr id="7" name="图片 11">
            <a:extLst>
              <a:ext uri="{FF2B5EF4-FFF2-40B4-BE49-F238E27FC236}">
                <a16:creationId xmlns:a16="http://schemas.microsoft.com/office/drawing/2014/main" id="{16197A58-DEBE-6791-219D-FB0662D23DA6}"/>
              </a:ext>
            </a:extLst>
          </p:cNvPr>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226" r="7389" b="84853"/>
          <a:stretch>
            <a:fillRect/>
          </a:stretch>
        </p:blipFill>
        <p:spPr>
          <a:xfrm>
            <a:off x="2712306" y="-526209"/>
            <a:ext cx="3876797" cy="1805631"/>
          </a:xfrm>
          <a:prstGeom prst="rect">
            <a:avLst/>
          </a:prstGeom>
        </p:spPr>
      </p:pic>
      <p:sp>
        <p:nvSpPr>
          <p:cNvPr id="13" name="TextBox 12">
            <a:extLst>
              <a:ext uri="{FF2B5EF4-FFF2-40B4-BE49-F238E27FC236}">
                <a16:creationId xmlns:a16="http://schemas.microsoft.com/office/drawing/2014/main" id="{5BE67157-5B93-BB35-4452-AEF6039DCA05}"/>
              </a:ext>
            </a:extLst>
          </p:cNvPr>
          <p:cNvSpPr txBox="1"/>
          <p:nvPr userDrawn="1"/>
        </p:nvSpPr>
        <p:spPr>
          <a:xfrm>
            <a:off x="2539830" y="333096"/>
            <a:ext cx="6504708" cy="646331"/>
          </a:xfrm>
          <a:prstGeom prst="rect">
            <a:avLst/>
          </a:prstGeom>
          <a:noFill/>
        </p:spPr>
        <p:txBody>
          <a:bodyPr wrap="square">
            <a:spAutoFit/>
          </a:bodyPr>
          <a:lstStyle/>
          <a:p>
            <a:pPr marL="0" lvl="0" indent="0" eaLnBrk="1" hangingPunct="1">
              <a:spcBef>
                <a:spcPct val="0"/>
              </a:spcBef>
              <a:buNone/>
            </a:pPr>
            <a:r>
              <a:rPr lang="en-US" altLang="zh-CN" sz="3600">
                <a:solidFill>
                  <a:schemeClr val="bg1"/>
                </a:solidFill>
                <a:latin typeface="#9Slide03 Sofia Pro Soft Bold" panose="020B0000000000000000" pitchFamily="34" charset="0"/>
                <a:ea typeface="Calibri" panose="020F0502020204030204" charset="0"/>
                <a:cs typeface="Calibri" panose="020F0502020204030204" charset="0"/>
              </a:rPr>
              <a:t>NỘI DUNG BÀI HỌC</a:t>
            </a:r>
            <a:endParaRPr lang="zh-CN" altLang="en-US" sz="3600" dirty="0">
              <a:solidFill>
                <a:schemeClr val="bg1"/>
              </a:solidFill>
              <a:latin typeface="#9Slide03 Sofia Pro Soft Bold" panose="020B0000000000000000" pitchFamily="34" charset="0"/>
              <a:ea typeface="Calibri" panose="020F0502020204030204" charset="0"/>
              <a:cs typeface="Calibri" panose="020F0502020204030204" charset="0"/>
            </a:endParaRPr>
          </a:p>
        </p:txBody>
      </p:sp>
      <p:pic>
        <p:nvPicPr>
          <p:cNvPr id="17" name="图片 11">
            <a:extLst>
              <a:ext uri="{FF2B5EF4-FFF2-40B4-BE49-F238E27FC236}">
                <a16:creationId xmlns:a16="http://schemas.microsoft.com/office/drawing/2014/main" id="{A87EA374-0413-9B9D-92EF-6FE52E1273CB}"/>
              </a:ext>
            </a:extLst>
          </p:cNvPr>
          <p:cNvPicPr>
            <a:picLocks noChangeAspect="1"/>
          </p:cNvPicPr>
          <p:nvPr userDrawn="1"/>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6226" r="7389" b="84853"/>
          <a:stretch>
            <a:fillRect/>
          </a:stretch>
        </p:blipFill>
        <p:spPr>
          <a:xfrm>
            <a:off x="9644670" y="-526209"/>
            <a:ext cx="4214454" cy="1962895"/>
          </a:xfrm>
          <a:prstGeom prst="rect">
            <a:avLst/>
          </a:prstGeom>
        </p:spPr>
      </p:pic>
      <p:pic>
        <p:nvPicPr>
          <p:cNvPr id="5" name="Picture 4">
            <a:extLst>
              <a:ext uri="{FF2B5EF4-FFF2-40B4-BE49-F238E27FC236}">
                <a16:creationId xmlns:a16="http://schemas.microsoft.com/office/drawing/2014/main" id="{4E1267A8-1A68-EAF8-409A-2AFBF773F0EC}"/>
              </a:ext>
            </a:extLst>
          </p:cNvPr>
          <p:cNvPicPr>
            <a:picLocks noChangeAspect="1"/>
          </p:cNvPicPr>
          <p:nvPr userDrawn="1"/>
        </p:nvPicPr>
        <p:blipFill>
          <a:blip r:embed="rId5"/>
          <a:stretch>
            <a:fillRect/>
          </a:stretch>
        </p:blipFill>
        <p:spPr>
          <a:xfrm>
            <a:off x="10733810" y="61008"/>
            <a:ext cx="1248406" cy="1248406"/>
          </a:xfrm>
          <a:prstGeom prst="rect">
            <a:avLst/>
          </a:prstGeom>
        </p:spPr>
      </p:pic>
      <p:sp>
        <p:nvSpPr>
          <p:cNvPr id="24" name="Rectangle 23">
            <a:extLst>
              <a:ext uri="{FF2B5EF4-FFF2-40B4-BE49-F238E27FC236}">
                <a16:creationId xmlns:a16="http://schemas.microsoft.com/office/drawing/2014/main" id="{39F5F7E4-98ED-40EB-9BD7-65B11D76C656}"/>
              </a:ext>
            </a:extLst>
          </p:cNvPr>
          <p:cNvSpPr/>
          <p:nvPr userDrawn="1"/>
        </p:nvSpPr>
        <p:spPr>
          <a:xfrm>
            <a:off x="402771" y="6399215"/>
            <a:ext cx="5769429" cy="51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a:solidFill>
                  <a:schemeClr val="tx2"/>
                </a:solidFill>
                <a:latin typeface="#9Slide03 Sofia Pro Soft Bold" panose="020B0000000000000000" pitchFamily="34" charset="0"/>
              </a:rPr>
              <a:t>SIÊU DỰ ÁN HÓA 12 CHƯƠNG TRÌNH MỚI</a:t>
            </a:r>
            <a:endParaRPr lang="zh-CN" altLang="en-US" sz="1400">
              <a:solidFill>
                <a:schemeClr val="tx2"/>
              </a:solidFill>
              <a:latin typeface="#9Slide03 Sofia Pro Soft Bold" panose="020B00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nodePh="1">
                                  <p:stCondLst>
                                    <p:cond delay="0"/>
                                  </p:stCondLst>
                                  <p:endCondLst>
                                    <p:cond evt="begin" delay="0">
                                      <p:tn val="17"/>
                                    </p:cond>
                                  </p:end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nodePh="1">
                                  <p:stCondLst>
                                    <p:cond delay="0"/>
                                  </p:stCondLst>
                                  <p:endCondLst>
                                    <p:cond evt="begin" delay="0">
                                      <p:tn val="24"/>
                                    </p:cond>
                                  </p:end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1000"/>
                                        <p:tgtEl>
                                          <p:spTgt spid="4">
                                            <p:txEl>
                                              <p:pRg st="0" end="0"/>
                                            </p:txEl>
                                          </p:spTgt>
                                        </p:tgtEl>
                                      </p:cBhvr>
                                    </p:animEffect>
                                    <p:anim calcmode="lin" valueType="num">
                                      <p:cBhvr>
                                        <p:cTn id="2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250" fill="hold"/>
                                        <p:tgtEl>
                                          <p:spTgt spid="13"/>
                                        </p:tgtEl>
                                        <p:attrNameLst>
                                          <p:attrName>ppt_x</p:attrName>
                                        </p:attrNameLst>
                                      </p:cBhvr>
                                      <p:tavLst>
                                        <p:tav tm="0">
                                          <p:val>
                                            <p:strVal val="1+#ppt_w/2"/>
                                          </p:val>
                                        </p:tav>
                                        <p:tav tm="100000">
                                          <p:val>
                                            <p:strVal val="#ppt_x"/>
                                          </p:val>
                                        </p:tav>
                                      </p:tavLst>
                                    </p:anim>
                                    <p:anim calcmode="lin" valueType="num">
                                      <p:cBhvr additive="base">
                                        <p:cTn id="32"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tmplLst>
          <p:tmpl lvl="1">
            <p:tnLst>
              <p:par>
                <p:cTn presetID="47" presetClass="entr" presetSubtype="0" fill="hold" nodeType="click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anim calcmode="lin" valueType="num">
                      <p:cBhvr>
                        <p:cTn dur="1000" fill="hold"/>
                        <p:tgtEl>
                          <p:spTgt spid="4"/>
                        </p:tgtEl>
                        <p:attrNameLst>
                          <p:attrName>ppt_x</p:attrName>
                        </p:attrNameLst>
                      </p:cBhvr>
                      <p:tavLst>
                        <p:tav tm="0">
                          <p:val>
                            <p:strVal val="#ppt_x"/>
                          </p:val>
                        </p:tav>
                        <p:tav tm="100000">
                          <p:val>
                            <p:strVal val="#ppt_x"/>
                          </p:val>
                        </p:tav>
                      </p:tavLst>
                    </p:anim>
                    <p:anim calcmode="lin" valueType="num">
                      <p:cBhvr>
                        <p:cTn dur="1000" fill="hold"/>
                        <p:tgtEl>
                          <p:spTgt spid="4"/>
                        </p:tgtEl>
                        <p:attrNameLst>
                          <p:attrName>ppt_y</p:attrName>
                        </p:attrNameLst>
                      </p:cBhvr>
                      <p:tavLst>
                        <p:tav tm="0">
                          <p:val>
                            <p:strVal val="#ppt_y-.1"/>
                          </p:val>
                        </p:tav>
                        <p:tav tm="100000">
                          <p:val>
                            <p:strVal val="#ppt_y"/>
                          </p:val>
                        </p:tav>
                      </p:tavLst>
                    </p:anim>
                  </p:childTnLst>
                </p:cTn>
              </p:par>
            </p:tnLst>
          </p:tmpl>
        </p:tmplLst>
      </p:bldP>
      <p:bldP spid="1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A2A41DB-4420-A75C-6B3C-107D8BD86DBB}"/>
              </a:ext>
            </a:extLst>
          </p:cNvPr>
          <p:cNvGrpSpPr/>
          <p:nvPr userDrawn="1"/>
        </p:nvGrpSpPr>
        <p:grpSpPr>
          <a:xfrm flipH="1">
            <a:off x="0" y="0"/>
            <a:ext cx="13024311" cy="6858000"/>
            <a:chOff x="-832311" y="0"/>
            <a:chExt cx="13024311" cy="6858000"/>
          </a:xfrm>
        </p:grpSpPr>
        <p:sp>
          <p:nvSpPr>
            <p:cNvPr id="4" name="Right Triangle 3">
              <a:extLst>
                <a:ext uri="{FF2B5EF4-FFF2-40B4-BE49-F238E27FC236}">
                  <a16:creationId xmlns:a16="http://schemas.microsoft.com/office/drawing/2014/main" id="{39A8F63F-E63B-E5EC-7A89-CB47D99CCB5F}"/>
                </a:ext>
              </a:extLst>
            </p:cNvPr>
            <p:cNvSpPr/>
            <p:nvPr userDrawn="1"/>
          </p:nvSpPr>
          <p:spPr>
            <a:xfrm rot="10800000">
              <a:off x="10387446" y="0"/>
              <a:ext cx="1804554" cy="1600200"/>
            </a:xfrm>
            <a:prstGeom prst="rtTriangle">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F4D73A-43CB-9D3F-D0FF-2329D2088C42}"/>
                </a:ext>
              </a:extLst>
            </p:cNvPr>
            <p:cNvGrpSpPr/>
            <p:nvPr userDrawn="1"/>
          </p:nvGrpSpPr>
          <p:grpSpPr>
            <a:xfrm>
              <a:off x="-832311" y="3906982"/>
              <a:ext cx="4897918" cy="2951018"/>
              <a:chOff x="-832311" y="3906982"/>
              <a:chExt cx="4897918" cy="2951018"/>
            </a:xfrm>
          </p:grpSpPr>
          <p:sp>
            <p:nvSpPr>
              <p:cNvPr id="3" name="Parallelogram 12">
                <a:extLst>
                  <a:ext uri="{FF2B5EF4-FFF2-40B4-BE49-F238E27FC236}">
                    <a16:creationId xmlns:a16="http://schemas.microsoft.com/office/drawing/2014/main" id="{259C567D-2E7A-3FB2-1BBD-145B861C527E}"/>
                  </a:ext>
                </a:extLst>
              </p:cNvPr>
              <p:cNvSpPr/>
              <p:nvPr userDrawn="1"/>
            </p:nvSpPr>
            <p:spPr>
              <a:xfrm rot="8074440">
                <a:off x="1471429" y="2768302"/>
                <a:ext cx="290438" cy="4897918"/>
              </a:xfrm>
              <a:custGeom>
                <a:avLst/>
                <a:gdLst>
                  <a:gd name="connsiteX0" fmla="*/ 0 w 621718"/>
                  <a:gd name="connsiteY0" fmla="*/ 6477856 h 6477856"/>
                  <a:gd name="connsiteX1" fmla="*/ 155430 w 621718"/>
                  <a:gd name="connsiteY1" fmla="*/ 0 h 6477856"/>
                  <a:gd name="connsiteX2" fmla="*/ 621718 w 621718"/>
                  <a:gd name="connsiteY2" fmla="*/ 0 h 6477856"/>
                  <a:gd name="connsiteX3" fmla="*/ 466289 w 621718"/>
                  <a:gd name="connsiteY3" fmla="*/ 6477856 h 6477856"/>
                  <a:gd name="connsiteX4" fmla="*/ 0 w 621718"/>
                  <a:gd name="connsiteY4" fmla="*/ 6477856 h 6477856"/>
                  <a:gd name="connsiteX0" fmla="*/ 0 w 621718"/>
                  <a:gd name="connsiteY0" fmla="*/ 6477856 h 6477856"/>
                  <a:gd name="connsiteX1" fmla="*/ 155430 w 621718"/>
                  <a:gd name="connsiteY1" fmla="*/ 0 h 6477856"/>
                  <a:gd name="connsiteX2" fmla="*/ 621718 w 621718"/>
                  <a:gd name="connsiteY2" fmla="*/ 0 h 6477856"/>
                  <a:gd name="connsiteX3" fmla="*/ 476450 w 621718"/>
                  <a:gd name="connsiteY3" fmla="*/ 5111263 h 6477856"/>
                  <a:gd name="connsiteX4" fmla="*/ 0 w 621718"/>
                  <a:gd name="connsiteY4" fmla="*/ 6477856 h 6477856"/>
                  <a:gd name="connsiteX0" fmla="*/ 0 w 599704"/>
                  <a:gd name="connsiteY0" fmla="*/ 5493430 h 5493430"/>
                  <a:gd name="connsiteX1" fmla="*/ 133416 w 599704"/>
                  <a:gd name="connsiteY1" fmla="*/ 0 h 5493430"/>
                  <a:gd name="connsiteX2" fmla="*/ 599704 w 599704"/>
                  <a:gd name="connsiteY2" fmla="*/ 0 h 5493430"/>
                  <a:gd name="connsiteX3" fmla="*/ 454436 w 599704"/>
                  <a:gd name="connsiteY3" fmla="*/ 5111263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73303 w 599704"/>
                  <a:gd name="connsiteY3" fmla="*/ 4935802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492210 w 599704"/>
                  <a:gd name="connsiteY3" fmla="*/ 4971938 h 5493430"/>
                  <a:gd name="connsiteX4" fmla="*/ 0 w 599704"/>
                  <a:gd name="connsiteY4" fmla="*/ 5493430 h 5493430"/>
                  <a:gd name="connsiteX0" fmla="*/ 0 w 599704"/>
                  <a:gd name="connsiteY0" fmla="*/ 5493430 h 5493430"/>
                  <a:gd name="connsiteX1" fmla="*/ 133416 w 599704"/>
                  <a:gd name="connsiteY1" fmla="*/ 0 h 5493430"/>
                  <a:gd name="connsiteX2" fmla="*/ 599704 w 599704"/>
                  <a:gd name="connsiteY2" fmla="*/ 0 h 5493430"/>
                  <a:gd name="connsiteX3" fmla="*/ 521490 w 599704"/>
                  <a:gd name="connsiteY3" fmla="*/ 4986851 h 5493430"/>
                  <a:gd name="connsiteX4" fmla="*/ 0 w 599704"/>
                  <a:gd name="connsiteY4" fmla="*/ 5493430 h 5493430"/>
                  <a:gd name="connsiteX0" fmla="*/ 0 w 647147"/>
                  <a:gd name="connsiteY0" fmla="*/ 5493430 h 5493430"/>
                  <a:gd name="connsiteX1" fmla="*/ 133416 w 647147"/>
                  <a:gd name="connsiteY1" fmla="*/ 0 h 5493430"/>
                  <a:gd name="connsiteX2" fmla="*/ 647147 w 647147"/>
                  <a:gd name="connsiteY2" fmla="*/ 536734 h 5493430"/>
                  <a:gd name="connsiteX3" fmla="*/ 521490 w 647147"/>
                  <a:gd name="connsiteY3" fmla="*/ 4986851 h 5493430"/>
                  <a:gd name="connsiteX4" fmla="*/ 0 w 647147"/>
                  <a:gd name="connsiteY4" fmla="*/ 5493430 h 5493430"/>
                  <a:gd name="connsiteX0" fmla="*/ 1 w 642076"/>
                  <a:gd name="connsiteY0" fmla="*/ 5184845 h 5184845"/>
                  <a:gd name="connsiteX1" fmla="*/ 128345 w 642076"/>
                  <a:gd name="connsiteY1" fmla="*/ 0 h 5184845"/>
                  <a:gd name="connsiteX2" fmla="*/ 642076 w 642076"/>
                  <a:gd name="connsiteY2" fmla="*/ 536734 h 5184845"/>
                  <a:gd name="connsiteX3" fmla="*/ 516419 w 642076"/>
                  <a:gd name="connsiteY3" fmla="*/ 4986851 h 5184845"/>
                  <a:gd name="connsiteX4" fmla="*/ 1 w 642076"/>
                  <a:gd name="connsiteY4" fmla="*/ 5184845 h 5184845"/>
                  <a:gd name="connsiteX0" fmla="*/ 1 w 642076"/>
                  <a:gd name="connsiteY0" fmla="*/ 5184845 h 5184845"/>
                  <a:gd name="connsiteX1" fmla="*/ 128345 w 642076"/>
                  <a:gd name="connsiteY1" fmla="*/ 0 h 5184845"/>
                  <a:gd name="connsiteX2" fmla="*/ 642076 w 642076"/>
                  <a:gd name="connsiteY2" fmla="*/ 536734 h 5184845"/>
                  <a:gd name="connsiteX3" fmla="*/ 452173 w 642076"/>
                  <a:gd name="connsiteY3" fmla="*/ 4942549 h 5184845"/>
                  <a:gd name="connsiteX4" fmla="*/ 1 w 642076"/>
                  <a:gd name="connsiteY4" fmla="*/ 5184845 h 5184845"/>
                  <a:gd name="connsiteX0" fmla="*/ 1 w 642076"/>
                  <a:gd name="connsiteY0" fmla="*/ 4942767 h 4942767"/>
                  <a:gd name="connsiteX1" fmla="*/ 10663 w 642076"/>
                  <a:gd name="connsiteY1" fmla="*/ 0 h 4942767"/>
                  <a:gd name="connsiteX2" fmla="*/ 642076 w 642076"/>
                  <a:gd name="connsiteY2" fmla="*/ 294656 h 4942767"/>
                  <a:gd name="connsiteX3" fmla="*/ 452173 w 642076"/>
                  <a:gd name="connsiteY3" fmla="*/ 4700471 h 4942767"/>
                  <a:gd name="connsiteX4" fmla="*/ 1 w 642076"/>
                  <a:gd name="connsiteY4" fmla="*/ 4942767 h 4942767"/>
                  <a:gd name="connsiteX0" fmla="*/ 1 w 642076"/>
                  <a:gd name="connsiteY0" fmla="*/ 4934927 h 4934927"/>
                  <a:gd name="connsiteX1" fmla="*/ 156727 w 642076"/>
                  <a:gd name="connsiteY1" fmla="*/ 0 h 4934927"/>
                  <a:gd name="connsiteX2" fmla="*/ 642076 w 642076"/>
                  <a:gd name="connsiteY2" fmla="*/ 286816 h 4934927"/>
                  <a:gd name="connsiteX3" fmla="*/ 452173 w 642076"/>
                  <a:gd name="connsiteY3" fmla="*/ 4692631 h 4934927"/>
                  <a:gd name="connsiteX4" fmla="*/ 1 w 642076"/>
                  <a:gd name="connsiteY4" fmla="*/ 4934927 h 4934927"/>
                  <a:gd name="connsiteX0" fmla="*/ 1 w 642076"/>
                  <a:gd name="connsiteY0" fmla="*/ 4897918 h 4897918"/>
                  <a:gd name="connsiteX1" fmla="*/ 237335 w 642076"/>
                  <a:gd name="connsiteY1" fmla="*/ 0 h 4897918"/>
                  <a:gd name="connsiteX2" fmla="*/ 642076 w 642076"/>
                  <a:gd name="connsiteY2" fmla="*/ 249807 h 4897918"/>
                  <a:gd name="connsiteX3" fmla="*/ 452173 w 642076"/>
                  <a:gd name="connsiteY3" fmla="*/ 4655622 h 4897918"/>
                  <a:gd name="connsiteX4" fmla="*/ 1 w 642076"/>
                  <a:gd name="connsiteY4" fmla="*/ 4897918 h 489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076" h="4897918">
                    <a:moveTo>
                      <a:pt x="1" y="4897918"/>
                    </a:moveTo>
                    <a:lnTo>
                      <a:pt x="237335" y="0"/>
                    </a:lnTo>
                    <a:lnTo>
                      <a:pt x="642076" y="249807"/>
                    </a:lnTo>
                    <a:lnTo>
                      <a:pt x="452173" y="4655622"/>
                    </a:lnTo>
                    <a:lnTo>
                      <a:pt x="1" y="4897918"/>
                    </a:lnTo>
                    <a:close/>
                  </a:path>
                </a:pathLst>
              </a:cu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9FA990B2-6E0D-202A-9471-D3175F6528A5}"/>
                  </a:ext>
                </a:extLst>
              </p:cNvPr>
              <p:cNvSpPr/>
              <p:nvPr userDrawn="1"/>
            </p:nvSpPr>
            <p:spPr>
              <a:xfrm>
                <a:off x="0" y="3906982"/>
                <a:ext cx="2867891" cy="2951018"/>
              </a:xfrm>
              <a:prstGeom prst="rtTriangle">
                <a:avLst/>
              </a:prstGeom>
              <a:solidFill>
                <a:srgbClr val="C5E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4073052F-4B08-5D2E-6FFB-78E5497A725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 contrast="-14000"/>
                      </a14:imgEffect>
                    </a14:imgLayer>
                  </a14:imgProps>
                </a:ext>
              </a:extLst>
            </a:blip>
            <a:stretch>
              <a:fillRect/>
            </a:stretch>
          </p:blipFill>
          <p:spPr>
            <a:xfrm>
              <a:off x="218209" y="5634432"/>
              <a:ext cx="956989" cy="956989"/>
            </a:xfrm>
            <a:prstGeom prst="rect">
              <a:avLst/>
            </a:prstGeom>
          </p:spPr>
        </p:pic>
        <p:pic>
          <p:nvPicPr>
            <p:cNvPr id="9" name="Picture 8">
              <a:extLst>
                <a:ext uri="{FF2B5EF4-FFF2-40B4-BE49-F238E27FC236}">
                  <a16:creationId xmlns:a16="http://schemas.microsoft.com/office/drawing/2014/main" id="{7250973C-2772-4F59-1DB9-72A27CC73F90}"/>
                </a:ext>
              </a:extLst>
            </p:cNvPr>
            <p:cNvPicPr>
              <a:picLocks noChangeAspect="1"/>
            </p:cNvPicPr>
            <p:nvPr userDrawn="1"/>
          </p:nvPicPr>
          <p:blipFill>
            <a:blip r:embed="rId4">
              <a:duotone>
                <a:schemeClr val="accent4">
                  <a:shade val="45000"/>
                  <a:satMod val="135000"/>
                </a:schemeClr>
                <a:prstClr val="white"/>
              </a:duotone>
            </a:blip>
            <a:stretch>
              <a:fillRect/>
            </a:stretch>
          </p:blipFill>
          <p:spPr>
            <a:xfrm>
              <a:off x="11289723" y="115896"/>
              <a:ext cx="658065" cy="658065"/>
            </a:xfrm>
            <a:prstGeom prst="rect">
              <a:avLst/>
            </a:prstGeom>
          </p:spPr>
        </p:pic>
      </p:grpSp>
      <p:sp>
        <p:nvSpPr>
          <p:cNvPr id="2" name="标题 1"/>
          <p:cNvSpPr>
            <a:spLocks noGrp="1"/>
          </p:cNvSpPr>
          <p:nvPr userDrawn="1">
            <p:ph type="title"/>
          </p:nvPr>
        </p:nvSpPr>
        <p:spPr>
          <a:xfrm>
            <a:off x="1319809" y="542993"/>
            <a:ext cx="10515600" cy="1325563"/>
          </a:xfrm>
        </p:spPr>
        <p:txBody>
          <a:bodyPr/>
          <a:lstStyle>
            <a:lvl1pPr>
              <a:defRPr>
                <a:solidFill>
                  <a:schemeClr val="accent5">
                    <a:lumMod val="50000"/>
                  </a:schemeClr>
                </a:solidFill>
              </a:defRPr>
            </a:lvl1pPr>
          </a:lstStyle>
          <a:p>
            <a:endParaRPr lang="zh-CN" altLang="en-US"/>
          </a:p>
        </p:txBody>
      </p:sp>
      <p:sp>
        <p:nvSpPr>
          <p:cNvPr id="15" name="Rectangle 14">
            <a:extLst>
              <a:ext uri="{FF2B5EF4-FFF2-40B4-BE49-F238E27FC236}">
                <a16:creationId xmlns:a16="http://schemas.microsoft.com/office/drawing/2014/main" id="{8733B23E-01E3-256C-BF31-ED48C070A26E}"/>
              </a:ext>
            </a:extLst>
          </p:cNvPr>
          <p:cNvSpPr/>
          <p:nvPr userDrawn="1"/>
        </p:nvSpPr>
        <p:spPr>
          <a:xfrm>
            <a:off x="326571" y="6226629"/>
            <a:ext cx="5769429" cy="5154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CN" sz="1400">
                <a:solidFill>
                  <a:schemeClr val="tx2"/>
                </a:solidFill>
                <a:latin typeface="#9Slide03 Sofia Pro Soft Bold" panose="020B0000000000000000" pitchFamily="34" charset="0"/>
              </a:rPr>
              <a:t>SIÊU DỰ ÁN HÓA 12 CHƯƠNG TRÌNH MỚI</a:t>
            </a:r>
            <a:endParaRPr lang="zh-CN" altLang="en-US" sz="1400">
              <a:solidFill>
                <a:schemeClr val="tx2"/>
              </a:solidFill>
              <a:latin typeface="#9Slide03 Sofia Pro Soft Bold" panose="020B0000000000000000"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p:nvPr>
        </p:nvSpPr>
        <p:spPr>
          <a:xfrm>
            <a:off x="836612" y="457200"/>
            <a:ext cx="3932237" cy="1600200"/>
          </a:xfrm>
        </p:spPr>
        <p:txBody>
          <a:bodyPr anchor="b"/>
          <a:lstStyle>
            <a:lvl1pPr>
              <a:defRPr sz="3200"/>
            </a:lvl1pPr>
          </a:lstStyle>
          <a:p>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zh-CN" altLang="en-US"/>
          </a:p>
        </p:txBody>
      </p:sp>
      <p:sp>
        <p:nvSpPr>
          <p:cNvPr id="8" name="日期占位符 3">
            <a:extLst>
              <a:ext uri="{FF2B5EF4-FFF2-40B4-BE49-F238E27FC236}">
                <a16:creationId xmlns:a16="http://schemas.microsoft.com/office/drawing/2014/main" id="{6ECE6A3D-C27E-A88E-A8BA-D00B87CCFD4A}"/>
              </a:ext>
            </a:extLst>
          </p:cNvPr>
          <p:cNvSpPr>
            <a:spLocks noGrp="1"/>
          </p:cNvSpPr>
          <p:nvPr>
            <p:ph type="dt" sz="half" idx="10"/>
          </p:nvPr>
        </p:nvSpPr>
        <p:spPr>
          <a:xfrm>
            <a:off x="838199" y="6310312"/>
            <a:ext cx="3106479" cy="365125"/>
          </a:xfrm>
        </p:spPr>
        <p:txBody>
          <a:bodyPr/>
          <a:lstStyle>
            <a:lvl1pPr>
              <a:defRPr/>
            </a:lvl1pPr>
          </a:lstStyle>
          <a:p>
            <a:r>
              <a:rPr lang="en-US" altLang="zh-CN"/>
              <a:t>SIÊU DỰ ÁN HÓA 12 CHƯƠNG TRÌNH MỚI</a:t>
            </a:r>
            <a:endParaRPr lang="zh-CN" altLang="en-US"/>
          </a:p>
        </p:txBody>
      </p:sp>
      <p:sp>
        <p:nvSpPr>
          <p:cNvPr id="9" name="灯片编号占位符 5">
            <a:extLst>
              <a:ext uri="{FF2B5EF4-FFF2-40B4-BE49-F238E27FC236}">
                <a16:creationId xmlns:a16="http://schemas.microsoft.com/office/drawing/2014/main" id="{A2787DC0-AE3B-C909-93EE-27B39CDFD55E}"/>
              </a:ext>
            </a:extLst>
          </p:cNvPr>
          <p:cNvSpPr>
            <a:spLocks noGrp="1"/>
          </p:cNvSpPr>
          <p:nvPr>
            <p:ph type="sldNum" sz="quarter" idx="12"/>
          </p:nvPr>
        </p:nvSpPr>
        <p:spPr>
          <a:xfrm>
            <a:off x="7810904" y="6310312"/>
            <a:ext cx="3776330" cy="365125"/>
          </a:xfrm>
        </p:spPr>
        <p:txBody>
          <a:bodyPr/>
          <a:lstStyle>
            <a:lvl1pPr>
              <a:defRPr/>
            </a:lvl1pPr>
          </a:lstStyle>
          <a:p>
            <a:r>
              <a:rPr lang="en-US" altLang="zh-CN"/>
              <a:t>NHÓM 6 - Nhóm trưởng: Thầy Nguyễn Trung Kiên</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日期占位符 3">
            <a:extLst>
              <a:ext uri="{FF2B5EF4-FFF2-40B4-BE49-F238E27FC236}">
                <a16:creationId xmlns:a16="http://schemas.microsoft.com/office/drawing/2014/main" id="{7060ED3D-F3C4-E8A9-FD13-5F48F76A3E7A}"/>
              </a:ext>
            </a:extLst>
          </p:cNvPr>
          <p:cNvSpPr>
            <a:spLocks noGrp="1"/>
          </p:cNvSpPr>
          <p:nvPr>
            <p:ph type="dt" sz="half" idx="10"/>
          </p:nvPr>
        </p:nvSpPr>
        <p:spPr>
          <a:xfrm>
            <a:off x="838199" y="6310312"/>
            <a:ext cx="3106479" cy="365125"/>
          </a:xfrm>
        </p:spPr>
        <p:txBody>
          <a:bodyPr/>
          <a:lstStyle>
            <a:lvl1pPr>
              <a:defRPr/>
            </a:lvl1pPr>
          </a:lstStyle>
          <a:p>
            <a:r>
              <a:rPr lang="en-US" altLang="zh-CN" dirty="0"/>
              <a:t>SIÊU DỰ ÁN HÓA 12 CHƯƠNG TRÌNH MỚI</a:t>
            </a:r>
            <a:endParaRPr lang="zh-CN" altLang="en-US" dirty="0"/>
          </a:p>
        </p:txBody>
      </p:sp>
      <p:sp>
        <p:nvSpPr>
          <p:cNvPr id="6" name="灯片编号占位符 5">
            <a:extLst>
              <a:ext uri="{FF2B5EF4-FFF2-40B4-BE49-F238E27FC236}">
                <a16:creationId xmlns:a16="http://schemas.microsoft.com/office/drawing/2014/main" id="{7140DCD5-2216-A9B6-E3AB-B3DFE8E5DD9F}"/>
              </a:ext>
            </a:extLst>
          </p:cNvPr>
          <p:cNvSpPr>
            <a:spLocks noGrp="1"/>
          </p:cNvSpPr>
          <p:nvPr>
            <p:ph type="sldNum" sz="quarter" idx="12"/>
          </p:nvPr>
        </p:nvSpPr>
        <p:spPr>
          <a:xfrm>
            <a:off x="7810904" y="6310312"/>
            <a:ext cx="3776330" cy="365125"/>
          </a:xfrm>
        </p:spPr>
        <p:txBody>
          <a:bodyPr/>
          <a:lstStyle>
            <a:lvl1pPr>
              <a:defRPr/>
            </a:lvl1pPr>
          </a:lstStyle>
          <a:p>
            <a:r>
              <a:rPr lang="en-US" altLang="zh-CN" dirty="0"/>
              <a:t>NHÓM 6 - </a:t>
            </a:r>
            <a:r>
              <a:rPr lang="en-US" altLang="zh-CN" dirty="0" err="1"/>
              <a:t>Nhóm</a:t>
            </a:r>
            <a:r>
              <a:rPr lang="en-US" altLang="zh-CN" dirty="0"/>
              <a:t> </a:t>
            </a:r>
            <a:r>
              <a:rPr lang="en-US" altLang="zh-CN" dirty="0" err="1"/>
              <a:t>trưởng</a:t>
            </a:r>
            <a:r>
              <a:rPr lang="en-US" altLang="zh-CN" dirty="0"/>
              <a:t>: </a:t>
            </a:r>
            <a:r>
              <a:rPr lang="en-US" altLang="zh-CN" dirty="0" err="1"/>
              <a:t>Thầy</a:t>
            </a:r>
            <a:r>
              <a:rPr lang="en-US" altLang="zh-CN" dirty="0"/>
              <a:t> </a:t>
            </a:r>
            <a:r>
              <a:rPr lang="en-US" altLang="zh-CN" dirty="0" err="1"/>
              <a:t>Nguyễn</a:t>
            </a:r>
            <a:r>
              <a:rPr lang="en-US" altLang="zh-CN" dirty="0"/>
              <a:t> </a:t>
            </a:r>
            <a:r>
              <a:rPr lang="en-US" altLang="zh-CN" dirty="0" err="1"/>
              <a:t>Trung</a:t>
            </a:r>
            <a:r>
              <a:rPr lang="en-US" altLang="zh-CN" dirty="0"/>
              <a:t> </a:t>
            </a:r>
            <a:r>
              <a:rPr lang="en-US" altLang="zh-CN" dirty="0" err="1"/>
              <a:t>Kiên</a:t>
            </a:r>
            <a:endParaRPr lang="zh-CN"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and title">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zh-CN" altLang="en-US"/>
          </a:p>
        </p:txBody>
      </p:sp>
      <p:sp>
        <p:nvSpPr>
          <p:cNvPr id="8" name="日期占位符 3">
            <a:extLst>
              <a:ext uri="{FF2B5EF4-FFF2-40B4-BE49-F238E27FC236}">
                <a16:creationId xmlns:a16="http://schemas.microsoft.com/office/drawing/2014/main" id="{970A3818-53E5-C23F-3BC9-1E6CAE675187}"/>
              </a:ext>
            </a:extLst>
          </p:cNvPr>
          <p:cNvSpPr>
            <a:spLocks noGrp="1"/>
          </p:cNvSpPr>
          <p:nvPr>
            <p:ph type="dt" sz="half" idx="10"/>
          </p:nvPr>
        </p:nvSpPr>
        <p:spPr>
          <a:xfrm>
            <a:off x="838199" y="6310312"/>
            <a:ext cx="3106479" cy="365125"/>
          </a:xfrm>
        </p:spPr>
        <p:txBody>
          <a:bodyPr/>
          <a:lstStyle>
            <a:lvl1pPr>
              <a:defRPr/>
            </a:lvl1pPr>
          </a:lstStyle>
          <a:p>
            <a:r>
              <a:rPr lang="en-US" altLang="zh-CN"/>
              <a:t>SIÊU DỰ ÁN HÓA 12 CHƯƠNG TRÌNH MỚI</a:t>
            </a:r>
            <a:endParaRPr lang="zh-CN" altLang="en-US"/>
          </a:p>
        </p:txBody>
      </p:sp>
      <p:sp>
        <p:nvSpPr>
          <p:cNvPr id="9" name="灯片编号占位符 5">
            <a:extLst>
              <a:ext uri="{FF2B5EF4-FFF2-40B4-BE49-F238E27FC236}">
                <a16:creationId xmlns:a16="http://schemas.microsoft.com/office/drawing/2014/main" id="{24F58648-C7D2-F78B-F66C-841F766B07A0}"/>
              </a:ext>
            </a:extLst>
          </p:cNvPr>
          <p:cNvSpPr>
            <a:spLocks noGrp="1"/>
          </p:cNvSpPr>
          <p:nvPr>
            <p:ph type="sldNum" sz="quarter" idx="12"/>
          </p:nvPr>
        </p:nvSpPr>
        <p:spPr>
          <a:xfrm>
            <a:off x="7810904" y="6310312"/>
            <a:ext cx="3776330" cy="365125"/>
          </a:xfrm>
        </p:spPr>
        <p:txBody>
          <a:bodyPr/>
          <a:lstStyle>
            <a:lvl1pPr>
              <a:defRPr/>
            </a:lvl1pPr>
          </a:lstStyle>
          <a:p>
            <a:r>
              <a:rPr lang="en-US" altLang="zh-CN"/>
              <a:t>NHÓM 6 - Nhóm trưởng: Thầy Nguyễn Trung Kiên</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2"/>
        <p:cNvGrpSpPr/>
        <p:nvPr/>
      </p:nvGrpSpPr>
      <p:grpSpPr>
        <a:xfrm>
          <a:off x="0" y="0"/>
          <a:ext cx="0" cy="0"/>
          <a:chOff x="0" y="0"/>
          <a:chExt cx="0" cy="0"/>
        </a:xfrm>
      </p:grpSpPr>
      <p:sp>
        <p:nvSpPr>
          <p:cNvPr id="103" name="Google Shape;103;p88"/>
          <p:cNvSpPr/>
          <p:nvPr/>
        </p:nvSpPr>
        <p:spPr>
          <a:xfrm rot="10800000">
            <a:off x="6292635" y="-22016"/>
            <a:ext cx="6092899" cy="2934165"/>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88"/>
          <p:cNvSpPr txBox="1">
            <a:spLocks noGrp="1"/>
          </p:cNvSpPr>
          <p:nvPr>
            <p:ph type="title"/>
          </p:nvPr>
        </p:nvSpPr>
        <p:spPr>
          <a:xfrm>
            <a:off x="3162267" y="1808700"/>
            <a:ext cx="5867200" cy="1067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000"/>
              <a:buNone/>
              <a:defRPr sz="5333"/>
            </a:lvl1pPr>
            <a:lvl2pPr lvl="1" algn="l">
              <a:lnSpc>
                <a:spcPct val="100000"/>
              </a:lnSpc>
              <a:spcBef>
                <a:spcPts val="0"/>
              </a:spcBef>
              <a:spcAft>
                <a:spcPts val="0"/>
              </a:spcAft>
              <a:buSzPts val="6000"/>
              <a:buNone/>
              <a:defRPr sz="8000"/>
            </a:lvl2pPr>
            <a:lvl3pPr lvl="2" algn="l">
              <a:lnSpc>
                <a:spcPct val="100000"/>
              </a:lnSpc>
              <a:spcBef>
                <a:spcPts val="0"/>
              </a:spcBef>
              <a:spcAft>
                <a:spcPts val="0"/>
              </a:spcAft>
              <a:buSzPts val="6000"/>
              <a:buNone/>
              <a:defRPr sz="8000"/>
            </a:lvl3pPr>
            <a:lvl4pPr lvl="3" algn="l">
              <a:lnSpc>
                <a:spcPct val="100000"/>
              </a:lnSpc>
              <a:spcBef>
                <a:spcPts val="0"/>
              </a:spcBef>
              <a:spcAft>
                <a:spcPts val="0"/>
              </a:spcAft>
              <a:buSzPts val="6000"/>
              <a:buNone/>
              <a:defRPr sz="8000"/>
            </a:lvl4pPr>
            <a:lvl5pPr lvl="4" algn="l">
              <a:lnSpc>
                <a:spcPct val="100000"/>
              </a:lnSpc>
              <a:spcBef>
                <a:spcPts val="0"/>
              </a:spcBef>
              <a:spcAft>
                <a:spcPts val="0"/>
              </a:spcAft>
              <a:buSzPts val="6000"/>
              <a:buNone/>
              <a:defRPr sz="8000"/>
            </a:lvl5pPr>
            <a:lvl6pPr lvl="5" algn="l">
              <a:lnSpc>
                <a:spcPct val="100000"/>
              </a:lnSpc>
              <a:spcBef>
                <a:spcPts val="0"/>
              </a:spcBef>
              <a:spcAft>
                <a:spcPts val="0"/>
              </a:spcAft>
              <a:buSzPts val="6000"/>
              <a:buNone/>
              <a:defRPr sz="8000"/>
            </a:lvl6pPr>
            <a:lvl7pPr lvl="6" algn="l">
              <a:lnSpc>
                <a:spcPct val="100000"/>
              </a:lnSpc>
              <a:spcBef>
                <a:spcPts val="0"/>
              </a:spcBef>
              <a:spcAft>
                <a:spcPts val="0"/>
              </a:spcAft>
              <a:buSzPts val="6000"/>
              <a:buNone/>
              <a:defRPr sz="8000"/>
            </a:lvl7pPr>
            <a:lvl8pPr lvl="7" algn="l">
              <a:lnSpc>
                <a:spcPct val="100000"/>
              </a:lnSpc>
              <a:spcBef>
                <a:spcPts val="0"/>
              </a:spcBef>
              <a:spcAft>
                <a:spcPts val="0"/>
              </a:spcAft>
              <a:buSzPts val="6000"/>
              <a:buNone/>
              <a:defRPr sz="8000"/>
            </a:lvl8pPr>
            <a:lvl9pPr lvl="8" algn="l">
              <a:lnSpc>
                <a:spcPct val="100000"/>
              </a:lnSpc>
              <a:spcBef>
                <a:spcPts val="0"/>
              </a:spcBef>
              <a:spcAft>
                <a:spcPts val="0"/>
              </a:spcAft>
              <a:buSzPts val="6000"/>
              <a:buNone/>
              <a:defRPr sz="8000"/>
            </a:lvl9pPr>
          </a:lstStyle>
          <a:p>
            <a:endParaRPr/>
          </a:p>
        </p:txBody>
      </p:sp>
      <p:sp>
        <p:nvSpPr>
          <p:cNvPr id="105" name="Google Shape;105;p88"/>
          <p:cNvSpPr txBox="1">
            <a:spLocks noGrp="1"/>
          </p:cNvSpPr>
          <p:nvPr>
            <p:ph type="subTitle" idx="1"/>
          </p:nvPr>
        </p:nvSpPr>
        <p:spPr>
          <a:xfrm>
            <a:off x="3163089" y="2956100"/>
            <a:ext cx="5866800" cy="2093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2400"/>
            </a:lvl1pPr>
            <a:lvl2pPr lvl="1" algn="l">
              <a:lnSpc>
                <a:spcPct val="100000"/>
              </a:lnSpc>
              <a:spcBef>
                <a:spcPts val="0"/>
              </a:spcBef>
              <a:spcAft>
                <a:spcPts val="0"/>
              </a:spcAft>
              <a:buSzPts val="1600"/>
              <a:buNone/>
              <a:defRPr sz="2133"/>
            </a:lvl2pPr>
            <a:lvl3pPr lvl="2" algn="l">
              <a:lnSpc>
                <a:spcPct val="100000"/>
              </a:lnSpc>
              <a:spcBef>
                <a:spcPts val="0"/>
              </a:spcBef>
              <a:spcAft>
                <a:spcPts val="0"/>
              </a:spcAft>
              <a:buSzPts val="1600"/>
              <a:buNone/>
              <a:defRPr sz="2133"/>
            </a:lvl3pPr>
            <a:lvl4pPr lvl="3" algn="l">
              <a:lnSpc>
                <a:spcPct val="100000"/>
              </a:lnSpc>
              <a:spcBef>
                <a:spcPts val="0"/>
              </a:spcBef>
              <a:spcAft>
                <a:spcPts val="0"/>
              </a:spcAft>
              <a:buSzPts val="1600"/>
              <a:buNone/>
              <a:defRPr sz="2133"/>
            </a:lvl4pPr>
            <a:lvl5pPr lvl="4" algn="l">
              <a:lnSpc>
                <a:spcPct val="100000"/>
              </a:lnSpc>
              <a:spcBef>
                <a:spcPts val="0"/>
              </a:spcBef>
              <a:spcAft>
                <a:spcPts val="0"/>
              </a:spcAft>
              <a:buSzPts val="1600"/>
              <a:buNone/>
              <a:defRPr sz="2133"/>
            </a:lvl5pPr>
            <a:lvl6pPr lvl="5" algn="l">
              <a:lnSpc>
                <a:spcPct val="100000"/>
              </a:lnSpc>
              <a:spcBef>
                <a:spcPts val="0"/>
              </a:spcBef>
              <a:spcAft>
                <a:spcPts val="0"/>
              </a:spcAft>
              <a:buSzPts val="1600"/>
              <a:buNone/>
              <a:defRPr sz="2133"/>
            </a:lvl6pPr>
            <a:lvl7pPr lvl="6" algn="l">
              <a:lnSpc>
                <a:spcPct val="100000"/>
              </a:lnSpc>
              <a:spcBef>
                <a:spcPts val="0"/>
              </a:spcBef>
              <a:spcAft>
                <a:spcPts val="0"/>
              </a:spcAft>
              <a:buSzPts val="1600"/>
              <a:buNone/>
              <a:defRPr sz="2133"/>
            </a:lvl7pPr>
            <a:lvl8pPr lvl="7" algn="l">
              <a:lnSpc>
                <a:spcPct val="100000"/>
              </a:lnSpc>
              <a:spcBef>
                <a:spcPts val="0"/>
              </a:spcBef>
              <a:spcAft>
                <a:spcPts val="0"/>
              </a:spcAft>
              <a:buSzPts val="1600"/>
              <a:buNone/>
              <a:defRPr sz="2133"/>
            </a:lvl8pPr>
            <a:lvl9pPr lvl="8" algn="l">
              <a:lnSpc>
                <a:spcPct val="100000"/>
              </a:lnSpc>
              <a:spcBef>
                <a:spcPts val="0"/>
              </a:spcBef>
              <a:spcAft>
                <a:spcPts val="0"/>
              </a:spcAft>
              <a:buSzPts val="1600"/>
              <a:buNone/>
              <a:defRPr sz="2133"/>
            </a:lvl9pPr>
          </a:lstStyle>
          <a:p>
            <a:endParaRPr/>
          </a:p>
        </p:txBody>
      </p:sp>
      <p:grpSp>
        <p:nvGrpSpPr>
          <p:cNvPr id="106" name="Google Shape;106;p88"/>
          <p:cNvGrpSpPr/>
          <p:nvPr/>
        </p:nvGrpSpPr>
        <p:grpSpPr>
          <a:xfrm rot="544898">
            <a:off x="9927233" y="3307112"/>
            <a:ext cx="1973409" cy="3848560"/>
            <a:chOff x="6945350" y="145425"/>
            <a:chExt cx="317325" cy="618850"/>
          </a:xfrm>
        </p:grpSpPr>
        <p:sp>
          <p:nvSpPr>
            <p:cNvPr id="107" name="Google Shape;107;p88"/>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88"/>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88"/>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88"/>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11" name="Google Shape;111;p88"/>
          <p:cNvGrpSpPr/>
          <p:nvPr/>
        </p:nvGrpSpPr>
        <p:grpSpPr>
          <a:xfrm rot="-2019428">
            <a:off x="231908" y="368431"/>
            <a:ext cx="1438584" cy="2153272"/>
            <a:chOff x="7166500" y="-57275"/>
            <a:chExt cx="414050" cy="619750"/>
          </a:xfrm>
        </p:grpSpPr>
        <p:sp>
          <p:nvSpPr>
            <p:cNvPr id="112" name="Google Shape;112;p88"/>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88"/>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88"/>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88"/>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16" name="Google Shape;116;p88"/>
          <p:cNvSpPr/>
          <p:nvPr/>
        </p:nvSpPr>
        <p:spPr>
          <a:xfrm>
            <a:off x="10284107" y="-890303"/>
            <a:ext cx="2313200" cy="2313200"/>
          </a:xfrm>
          <a:prstGeom prst="ellipse">
            <a:avLst/>
          </a:pr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117" name="Google Shape;117;p88"/>
          <p:cNvGrpSpPr/>
          <p:nvPr/>
        </p:nvGrpSpPr>
        <p:grpSpPr>
          <a:xfrm>
            <a:off x="9176281" y="5377395"/>
            <a:ext cx="812276" cy="812276"/>
            <a:chOff x="3796125" y="-35750"/>
            <a:chExt cx="773400" cy="773400"/>
          </a:xfrm>
        </p:grpSpPr>
        <p:sp>
          <p:nvSpPr>
            <p:cNvPr id="118" name="Google Shape;118;p8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8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20" name="Google Shape;120;p88"/>
          <p:cNvSpPr/>
          <p:nvPr/>
        </p:nvSpPr>
        <p:spPr>
          <a:xfrm>
            <a:off x="-345800" y="3759133"/>
            <a:ext cx="5936000" cy="5936000"/>
          </a:xfrm>
          <a:prstGeom prst="ellipse">
            <a:avLst/>
          </a:pr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03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6000"/>
            <a:duotone>
              <a:schemeClr val="accent4">
                <a:shade val="45000"/>
                <a:satMod val="135000"/>
              </a:schemeClr>
              <a:prstClr val="white"/>
            </a:duotone>
            <a:lum/>
            <a:extLst>
              <a:ext uri="{BEBA8EAE-BF5A-486C-A8C5-ECC9F3942E4B}">
                <a14:imgProps xmlns:a14="http://schemas.microsoft.com/office/drawing/2010/main">
                  <a14:imgLayer r:embed="rId16">
                    <a14:imgEffect>
                      <a14:colorTemperature colorTemp="112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BF248A-8300-D382-C0FD-7F2F2C7A5C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stStyle>
          <a:p>
            <a:fld id="{AB924962-3816-43BA-9BCB-0E93DF6D0E52}" type="datetimeFigureOut">
              <a:rPr lang="zh-CN" altLang="en-US" smtClean="0"/>
              <a:pPr/>
              <a:t>2024/6/19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9Slide03 Sofia Pro Soft Bold" panose="020B0000000000000000" pitchFamily="34" charset="0"/>
                <a:ea typeface="Calibri" panose="020F0502020204030204" charset="0"/>
                <a:cs typeface="Calibri" panose="020F0502020204030204" charset="0"/>
              </a:defRPr>
            </a:lvl1pPr>
          </a:lstStyle>
          <a:p>
            <a:fld id="{FE987BC6-219C-41BA-B7BF-D5EC59099B72}" type="slidenum">
              <a:rPr lang="zh-CN" altLang="en-US" smtClean="0"/>
              <a:pPr/>
              <a:t>‹#›</a:t>
            </a:fld>
            <a:endParaRPr lang="zh-CN" altLang="en-US"/>
          </a:p>
        </p:txBody>
      </p:sp>
      <p:pic>
        <p:nvPicPr>
          <p:cNvPr id="13" name="Google Shape;10;p15">
            <a:extLst>
              <a:ext uri="{FF2B5EF4-FFF2-40B4-BE49-F238E27FC236}">
                <a16:creationId xmlns:a16="http://schemas.microsoft.com/office/drawing/2014/main" id="{6921CDAB-DFFB-859D-D802-691E0FA918C0}"/>
              </a:ext>
            </a:extLst>
          </p:cNvPr>
          <p:cNvPicPr preferRelativeResize="0"/>
          <p:nvPr userDrawn="1"/>
        </p:nvPicPr>
        <p:blipFill rotWithShape="1">
          <a:blip r:embed="rId17">
            <a:duotone>
              <a:schemeClr val="accent4">
                <a:shade val="45000"/>
                <a:satMod val="135000"/>
              </a:schemeClr>
              <a:prstClr val="white"/>
            </a:duotone>
            <a:extLst>
              <a:ext uri="{BEBA8EAE-BF5A-486C-A8C5-ECC9F3942E4B}">
                <a14:imgProps xmlns:a14="http://schemas.microsoft.com/office/drawing/2010/main">
                  <a14:imgLayer r:embed="rId18">
                    <a14:imgEffect>
                      <a14:colorTemperature colorTemp="4700"/>
                    </a14:imgEffect>
                  </a14:imgLayer>
                </a14:imgProps>
              </a:ext>
            </a:extLst>
          </a:blip>
          <a:srcRect l="7943" b="-4419"/>
          <a:stretch>
            <a:fillRect/>
          </a:stretch>
        </p:blipFill>
        <p:spPr>
          <a:xfrm>
            <a:off x="1" y="-134029"/>
            <a:ext cx="12192000" cy="743157"/>
          </a:xfrm>
          <a:prstGeom prst="rect">
            <a:avLst/>
          </a:prstGeom>
          <a:noFill/>
          <a:ln>
            <a:noFill/>
          </a:ln>
        </p:spPr>
      </p:pic>
      <p:sp>
        <p:nvSpPr>
          <p:cNvPr id="14" name="Google Shape;11;p15">
            <a:extLst>
              <a:ext uri="{FF2B5EF4-FFF2-40B4-BE49-F238E27FC236}">
                <a16:creationId xmlns:a16="http://schemas.microsoft.com/office/drawing/2014/main" id="{9BD8A69C-5D7E-EF8B-3234-6F3A827C6E25}"/>
              </a:ext>
            </a:extLst>
          </p:cNvPr>
          <p:cNvSpPr txBox="1"/>
          <p:nvPr userDrawn="1"/>
        </p:nvSpPr>
        <p:spPr>
          <a:xfrm>
            <a:off x="2513984" y="60931"/>
            <a:ext cx="9483728"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600" b="1" i="0" u="none" strike="noStrike" cap="none" dirty="0" smtClean="0">
                <a:solidFill>
                  <a:srgbClr val="0070C0"/>
                </a:solidFill>
                <a:latin typeface="+mj-lt"/>
                <a:ea typeface="Questrial"/>
                <a:cs typeface="Questrial"/>
                <a:sym typeface="Questrial"/>
              </a:rPr>
              <a:t>HỢP KIM – ĂN MÒN KIM LOẠI </a:t>
            </a:r>
            <a:endParaRPr sz="1600" b="1" i="0" u="none" strike="noStrike" cap="none" dirty="0">
              <a:solidFill>
                <a:srgbClr val="0070C0"/>
              </a:solidFill>
              <a:latin typeface="+mj-lt"/>
              <a:ea typeface="Tahoma" panose="020B0604030504040204"/>
              <a:cs typeface="Tahoma" panose="020B0604030504040204"/>
              <a:sym typeface="Tahoma" panose="020B0604030504040204"/>
            </a:endParaRPr>
          </a:p>
        </p:txBody>
      </p:sp>
      <p:sp>
        <p:nvSpPr>
          <p:cNvPr id="15" name="Google Shape;12;p15">
            <a:extLst>
              <a:ext uri="{FF2B5EF4-FFF2-40B4-BE49-F238E27FC236}">
                <a16:creationId xmlns:a16="http://schemas.microsoft.com/office/drawing/2014/main" id="{96A0F8C4-F8D7-0459-A427-7C5A11B22A1C}"/>
              </a:ext>
            </a:extLst>
          </p:cNvPr>
          <p:cNvSpPr txBox="1"/>
          <p:nvPr userDrawn="1"/>
        </p:nvSpPr>
        <p:spPr>
          <a:xfrm>
            <a:off x="734048" y="-68084"/>
            <a:ext cx="854608"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1600" b="1" i="0" u="none" strike="noStrike" cap="none" dirty="0" smtClean="0">
                <a:solidFill>
                  <a:srgbClr val="0070C0"/>
                </a:solidFill>
                <a:latin typeface="+mj-lt"/>
                <a:ea typeface="Questrial"/>
                <a:cs typeface="Questrial"/>
                <a:sym typeface="Questrial"/>
              </a:rPr>
              <a:t>CHỦ ĐỀ 6</a:t>
            </a:r>
            <a:endParaRPr sz="1600" b="1" dirty="0">
              <a:solidFill>
                <a:srgbClr val="0070C0"/>
              </a:solidFill>
              <a:latin typeface="+mj-lt"/>
            </a:endParaRPr>
          </a:p>
        </p:txBody>
      </p:sp>
      <p:sp>
        <p:nvSpPr>
          <p:cNvPr id="16" name="Google Shape;13;p15">
            <a:extLst>
              <a:ext uri="{FF2B5EF4-FFF2-40B4-BE49-F238E27FC236}">
                <a16:creationId xmlns:a16="http://schemas.microsoft.com/office/drawing/2014/main" id="{89A15E66-DA8A-FE5A-ACA4-636B266E65E5}"/>
              </a:ext>
            </a:extLst>
          </p:cNvPr>
          <p:cNvSpPr txBox="1"/>
          <p:nvPr userDrawn="1"/>
        </p:nvSpPr>
        <p:spPr>
          <a:xfrm>
            <a:off x="-200896" y="-51408"/>
            <a:ext cx="1073849"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vi-VN" sz="1600" b="1" i="0" u="none" strike="noStrike" cap="none" dirty="0" smtClean="0">
                <a:solidFill>
                  <a:srgbClr val="0070C0"/>
                </a:solidFill>
                <a:latin typeface="+mj-lt"/>
                <a:ea typeface="Questrial"/>
                <a:cs typeface="Questrial"/>
                <a:sym typeface="Questrial"/>
              </a:rPr>
              <a:t>CD</a:t>
            </a:r>
            <a:endParaRPr sz="1600" b="1" i="0" u="none" strike="noStrike" cap="none" dirty="0">
              <a:solidFill>
                <a:srgbClr val="0070C0"/>
              </a:solidFill>
              <a:latin typeface="+mj-lt"/>
              <a:ea typeface="Questrial"/>
              <a:cs typeface="Questrial"/>
              <a:sym typeface="Questrial"/>
            </a:endParaRPr>
          </a:p>
        </p:txBody>
      </p:sp>
      <p:sp>
        <p:nvSpPr>
          <p:cNvPr id="17" name="Google Shape;14;p15">
            <a:extLst>
              <a:ext uri="{FF2B5EF4-FFF2-40B4-BE49-F238E27FC236}">
                <a16:creationId xmlns:a16="http://schemas.microsoft.com/office/drawing/2014/main" id="{F1D5915A-C034-98D8-6ED7-F2A120264595}"/>
              </a:ext>
            </a:extLst>
          </p:cNvPr>
          <p:cNvSpPr txBox="1"/>
          <p:nvPr userDrawn="1"/>
        </p:nvSpPr>
        <p:spPr>
          <a:xfrm>
            <a:off x="1292992" y="-38380"/>
            <a:ext cx="2010487"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70C0"/>
                </a:solidFill>
                <a:latin typeface="Times New Roman" panose="02020603050405020304" pitchFamily="18" charset="0"/>
                <a:ea typeface="Questrial"/>
                <a:cs typeface="Times New Roman" panose="02020603050405020304" pitchFamily="18" charset="0"/>
                <a:sym typeface="Questrial"/>
              </a:rPr>
              <a:t>BÀI</a:t>
            </a:r>
          </a:p>
          <a:p>
            <a:pPr marL="0" marR="0" lvl="0" indent="0" algn="ctr" rtl="0">
              <a:spcBef>
                <a:spcPts val="0"/>
              </a:spcBef>
              <a:spcAft>
                <a:spcPts val="0"/>
              </a:spcAft>
              <a:buNone/>
            </a:pPr>
            <a:r>
              <a:rPr lang="vi-VN" sz="1600" b="1" i="0" u="none" strike="noStrike" cap="none" dirty="0" smtClean="0">
                <a:solidFill>
                  <a:srgbClr val="0070C0"/>
                </a:solidFill>
                <a:latin typeface="Times New Roman" panose="02020603050405020304" pitchFamily="18" charset="0"/>
                <a:ea typeface="Questrial"/>
                <a:cs typeface="Times New Roman" panose="02020603050405020304" pitchFamily="18" charset="0"/>
                <a:sym typeface="Questrial"/>
              </a:rPr>
              <a:t>16</a:t>
            </a:r>
            <a:endParaRPr sz="1600" b="1" i="0" u="none" strike="noStrike" cap="none" dirty="0">
              <a:solidFill>
                <a:srgbClr val="0070C0"/>
              </a:solidFill>
              <a:latin typeface="Times New Roman" panose="02020603050405020304" pitchFamily="18" charset="0"/>
              <a:ea typeface="Questrial"/>
              <a:cs typeface="Times New Roman" panose="02020603050405020304" pitchFamily="18" charset="0"/>
              <a:sym typeface="Quest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7" r:id="rId6"/>
    <p:sldLayoutId id="2147483655" r:id="rId7"/>
    <p:sldLayoutId id="2147483656" r:id="rId8"/>
    <p:sldLayoutId id="2147483658" r:id="rId9"/>
    <p:sldLayoutId id="2147483659" r:id="rId10"/>
    <p:sldLayoutId id="2147483660"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image" Target="../media/image33.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0.xml"/><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B49D7C-AED9-F0D8-DE44-D3AC033DB832}"/>
              </a:ext>
            </a:extLst>
          </p:cNvPr>
          <p:cNvSpPr>
            <a:spLocks noGrp="1"/>
          </p:cNvSpPr>
          <p:nvPr>
            <p:ph type="ctrTitle"/>
          </p:nvPr>
        </p:nvSpPr>
        <p:spPr>
          <a:xfrm>
            <a:off x="3363378" y="3998306"/>
            <a:ext cx="8477641" cy="1226127"/>
          </a:xfrm>
        </p:spPr>
        <p:txBody>
          <a:bodyPr/>
          <a:lstStyle/>
          <a:p>
            <a:r>
              <a:rPr lang="vi-VN" b="1" dirty="0" smtClean="0">
                <a:solidFill>
                  <a:schemeClr val="accent5">
                    <a:lumMod val="50000"/>
                  </a:schemeClr>
                </a:solidFill>
                <a:latin typeface="+mj-lt"/>
              </a:rPr>
              <a:t>ĐẠI CƯƠNG VỀ KIM LOẠI</a:t>
            </a:r>
            <a:endParaRPr lang="en-US" b="1" dirty="0">
              <a:solidFill>
                <a:schemeClr val="accent5">
                  <a:lumMod val="50000"/>
                </a:schemeClr>
              </a:solidFill>
              <a:latin typeface="+mj-lt"/>
            </a:endParaRPr>
          </a:p>
        </p:txBody>
      </p:sp>
      <p:sp>
        <p:nvSpPr>
          <p:cNvPr id="7" name="Subtitle 6">
            <a:extLst>
              <a:ext uri="{FF2B5EF4-FFF2-40B4-BE49-F238E27FC236}">
                <a16:creationId xmlns:a16="http://schemas.microsoft.com/office/drawing/2014/main" id="{1282E561-BEF2-AD24-3134-1994463949B7}"/>
              </a:ext>
            </a:extLst>
          </p:cNvPr>
          <p:cNvSpPr>
            <a:spLocks noGrp="1"/>
          </p:cNvSpPr>
          <p:nvPr>
            <p:ph type="subTitle" idx="1"/>
          </p:nvPr>
        </p:nvSpPr>
        <p:spPr>
          <a:xfrm>
            <a:off x="1652034" y="5058178"/>
            <a:ext cx="9144000" cy="656822"/>
          </a:xfrm>
        </p:spPr>
        <p:txBody>
          <a:bodyPr>
            <a:normAutofit fontScale="77500" lnSpcReduction="20000"/>
          </a:bodyPr>
          <a:lstStyle/>
          <a:p>
            <a:r>
              <a:rPr lang="vi-VN" sz="4400" b="1" dirty="0" smtClean="0">
                <a:latin typeface="Times New Roman" panose="02020603050405020304" pitchFamily="18" charset="0"/>
                <a:cs typeface="Times New Roman" panose="02020603050405020304" pitchFamily="18" charset="0"/>
              </a:rPr>
              <a:t>BÀI 16. HỢP KIM – SỰ ĂN MÒN KIM LOẠI</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rPr>
              <a:t>I. HỢP KIM</a:t>
            </a:r>
            <a:endParaRPr lang="en-US" b="1" dirty="0">
              <a:solidFill>
                <a:srgbClr val="2B8F66"/>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802729" y="1713626"/>
            <a:ext cx="9877085" cy="523220"/>
          </a:xfrm>
          <a:prstGeom prst="rect">
            <a:avLst/>
          </a:prstGeom>
          <a:noFill/>
        </p:spPr>
        <p:txBody>
          <a:bodyPr wrap="square" rtlCol="0">
            <a:spAutoFit/>
            <a:scene3d>
              <a:camera prst="orthographicFront"/>
              <a:lightRig rig="threePt" dir="t"/>
            </a:scene3d>
            <a:sp3d contourW="12700"/>
          </a:bodyPr>
          <a:lstStyle/>
          <a:p>
            <a:r>
              <a:rPr lang="vi-VN" altLang="zh-CN" sz="2800" b="1" dirty="0" smtClean="0">
                <a:solidFill>
                  <a:srgbClr val="2B8F66"/>
                </a:solidFill>
                <a:latin typeface="Cambria" panose="02040503050406030204" pitchFamily="18" charset="0"/>
                <a:ea typeface="Cambria" panose="02040503050406030204" pitchFamily="18" charset="0"/>
                <a:cs typeface="Calibri" panose="020F0502020204030204" charset="0"/>
              </a:rPr>
              <a:t>1. Khái niệm hợp kim và việc sử dụng phổ biến của hợp kim</a:t>
            </a:r>
            <a:endParaRPr lang="zh-CN" altLang="en-US" sz="2800" b="1" dirty="0">
              <a:solidFill>
                <a:srgbClr val="2B8F66"/>
              </a:solidFill>
              <a:latin typeface="Cambria" panose="02040503050406030204" pitchFamily="18" charset="0"/>
              <a:cs typeface="Calibri" panose="020F050202020403020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916173" y="2236846"/>
            <a:ext cx="10600127" cy="1951368"/>
          </a:xfrm>
          <a:prstGeom prst="rect">
            <a:avLst/>
          </a:prstGeom>
        </p:spPr>
        <p:txBody>
          <a:bodyPr wrap="square">
            <a:spAutoFit/>
          </a:bodyPr>
          <a:lstStyle/>
          <a:p>
            <a:pPr>
              <a:lnSpc>
                <a:spcPct val="150000"/>
              </a:lnSpc>
            </a:pPr>
            <a:r>
              <a:rPr lang="en-US" sz="2800" b="1"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Hợp</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kim</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thường</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khó</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bị</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oxi</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hóa</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và</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có</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một</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số</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tính</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chất</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đáp</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ứng</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được</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nhiều</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mục</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đích</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sử</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dụng</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khác</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nhau</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Vì</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vậy</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trong</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thực</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tế</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hợp</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kim</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được</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sử</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dụng</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phổ</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biến</a:t>
            </a:r>
            <a:r>
              <a:rPr lang="en-US" sz="2800" dirty="0">
                <a:solidFill>
                  <a:srgbClr val="2B8F66"/>
                </a:solidFill>
                <a:latin typeface="Cambria" panose="02040503050406030204" pitchFamily="18" charset="0"/>
                <a:ea typeface="Cambria" panose="02040503050406030204" pitchFamily="18" charset="0"/>
              </a:rPr>
              <a:t> </a:t>
            </a:r>
            <a:r>
              <a:rPr lang="en-US" sz="2800" dirty="0" err="1">
                <a:solidFill>
                  <a:srgbClr val="2B8F66"/>
                </a:solidFill>
                <a:latin typeface="Cambria" panose="02040503050406030204" pitchFamily="18" charset="0"/>
                <a:ea typeface="Cambria" panose="02040503050406030204" pitchFamily="18" charset="0"/>
              </a:rPr>
              <a:t>hơn</a:t>
            </a:r>
            <a:r>
              <a:rPr lang="en-US" sz="2800" dirty="0">
                <a:solidFill>
                  <a:srgbClr val="2B8F66"/>
                </a:solidFill>
                <a:latin typeface="Cambria" panose="02040503050406030204" pitchFamily="18" charset="0"/>
                <a:ea typeface="Cambria" panose="02040503050406030204" pitchFamily="18" charset="0"/>
              </a:rPr>
              <a:t> </a:t>
            </a:r>
            <a:r>
              <a:rPr lang="en-US" sz="2800" dirty="0" err="1" smtClean="0">
                <a:solidFill>
                  <a:srgbClr val="2B8F66"/>
                </a:solidFill>
                <a:latin typeface="Cambria" panose="02040503050406030204" pitchFamily="18" charset="0"/>
                <a:ea typeface="Cambria" panose="02040503050406030204" pitchFamily="18" charset="0"/>
              </a:rPr>
              <a:t>kim</a:t>
            </a:r>
            <a:r>
              <a:rPr lang="vi-VN" sz="2800" dirty="0" smtClean="0">
                <a:solidFill>
                  <a:srgbClr val="2B8F66"/>
                </a:solidFill>
                <a:latin typeface="Cambria" panose="02040503050406030204" pitchFamily="18" charset="0"/>
                <a:ea typeface="Cambria" panose="02040503050406030204" pitchFamily="18" charset="0"/>
              </a:rPr>
              <a:t> loại.</a:t>
            </a:r>
            <a:endParaRPr lang="en-US" sz="2800" dirty="0">
              <a:solidFill>
                <a:srgbClr val="2B8F66"/>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47EC0A3E-9C5C-4122-B07E-ACF3FC9EE1F9}"/>
              </a:ext>
            </a:extLst>
          </p:cNvPr>
          <p:cNvGrpSpPr/>
          <p:nvPr/>
        </p:nvGrpSpPr>
        <p:grpSpPr>
          <a:xfrm>
            <a:off x="-232331" y="780649"/>
            <a:ext cx="2478955" cy="1342734"/>
            <a:chOff x="3455431" y="2024712"/>
            <a:chExt cx="2478955" cy="1342734"/>
          </a:xfrm>
        </p:grpSpPr>
        <p:pic>
          <p:nvPicPr>
            <p:cNvPr id="11" name="Picture 10">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12" name="TextBox 11">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0266687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 presetClass="entr" presetSubtype="4" fill="hold" nodeType="withEffect" p14:presetBounceEnd="63000">
                                      <p:stCondLst>
                                        <p:cond delay="150"/>
                                      </p:stCondLst>
                                      <p:childTnLst>
                                        <p:set>
                                          <p:cBhvr>
                                            <p:cTn id="8" dur="1" fill="hold">
                                              <p:stCondLst>
                                                <p:cond delay="0"/>
                                              </p:stCondLst>
                                            </p:cTn>
                                            <p:tgtEl>
                                              <p:spTgt spid="10"/>
                                            </p:tgtEl>
                                            <p:attrNameLst>
                                              <p:attrName>style.visibility</p:attrName>
                                            </p:attrNameLst>
                                          </p:cBhvr>
                                          <p:to>
                                            <p:strVal val="visible"/>
                                          </p:to>
                                        </p:set>
                                        <p:anim calcmode="lin" valueType="num" p14:bounceEnd="63000">
                                          <p:cBhvr additive="base">
                                            <p:cTn id="9"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1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2" presetClass="entr" presetSubtype="4" fill="hold" nodeType="withEffect">
                                      <p:stCondLst>
                                        <p:cond delay="15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000" fill="hold"/>
                                            <p:tgtEl>
                                              <p:spTgt spid="10"/>
                                            </p:tgtEl>
                                            <p:attrNameLst>
                                              <p:attrName>ppt_x</p:attrName>
                                            </p:attrNameLst>
                                          </p:cBhvr>
                                          <p:tavLst>
                                            <p:tav tm="0">
                                              <p:val>
                                                <p:strVal val="#ppt_x"/>
                                              </p:val>
                                            </p:tav>
                                            <p:tav tm="100000">
                                              <p:val>
                                                <p:strVal val="#ppt_x"/>
                                              </p:val>
                                            </p:tav>
                                          </p:tavLst>
                                        </p:anim>
                                        <p:anim calcmode="lin" valueType="num">
                                          <p:cBhvr additive="base">
                                            <p:cTn id="1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5"/>
        <p:cNvGrpSpPr/>
        <p:nvPr/>
      </p:nvGrpSpPr>
      <p:grpSpPr>
        <a:xfrm>
          <a:off x="0" y="0"/>
          <a:ext cx="0" cy="0"/>
          <a:chOff x="0" y="0"/>
          <a:chExt cx="0" cy="0"/>
        </a:xfrm>
      </p:grpSpPr>
      <p:grpSp>
        <p:nvGrpSpPr>
          <p:cNvPr id="2056" name="Google Shape;2056;p42"/>
          <p:cNvGrpSpPr/>
          <p:nvPr/>
        </p:nvGrpSpPr>
        <p:grpSpPr>
          <a:xfrm>
            <a:off x="2711933" y="556663"/>
            <a:ext cx="1391192" cy="1391192"/>
            <a:chOff x="3796125" y="-35750"/>
            <a:chExt cx="773400" cy="773400"/>
          </a:xfrm>
        </p:grpSpPr>
        <p:sp>
          <p:nvSpPr>
            <p:cNvPr id="2057" name="Google Shape;2057;p42"/>
            <p:cNvSpPr/>
            <p:nvPr/>
          </p:nvSpPr>
          <p:spPr>
            <a:xfrm>
              <a:off x="3796125" y="-35750"/>
              <a:ext cx="773400" cy="773400"/>
            </a:xfrm>
            <a:prstGeom prst="ellipse">
              <a:avLst/>
            </a:prstGeom>
            <a:solidFill>
              <a:schemeClr val="lt1"/>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sp>
          <p:nvSpPr>
            <p:cNvPr id="2058" name="Google Shape;2058;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buSzPts val="1400"/>
                <a:defRPr/>
              </a:pPr>
              <a:endParaRPr sz="1867" kern="0">
                <a:solidFill>
                  <a:srgbClr val="000000"/>
                </a:solidFill>
                <a:latin typeface="Arial"/>
                <a:ea typeface="Arial"/>
                <a:cs typeface="Arial"/>
                <a:sym typeface="Arial"/>
              </a:endParaRPr>
            </a:p>
          </p:txBody>
        </p:sp>
      </p:grpSp>
      <p:sp>
        <p:nvSpPr>
          <p:cNvPr id="2059" name="Google Shape;2059;p42"/>
          <p:cNvSpPr/>
          <p:nvPr/>
        </p:nvSpPr>
        <p:spPr>
          <a:xfrm>
            <a:off x="5147736" y="0"/>
            <a:ext cx="6724073" cy="4486000"/>
          </a:xfrm>
          <a:prstGeom prst="cloudCallout">
            <a:avLst>
              <a:gd name="adj1" fmla="val -42994"/>
              <a:gd name="adj2" fmla="val 60966"/>
            </a:avLst>
          </a:prstGeom>
          <a:solidFill>
            <a:srgbClr val="F2F2F2"/>
          </a:solidFill>
          <a:ln w="25400" cap="flat" cmpd="sng">
            <a:solidFill>
              <a:srgbClr val="B73737"/>
            </a:solidFill>
            <a:prstDash val="solid"/>
            <a:round/>
            <a:headEnd type="none" w="sm" len="sm"/>
            <a:tailEnd type="none" w="sm" len="sm"/>
          </a:ln>
        </p:spPr>
        <p:txBody>
          <a:bodyPr spcFirstLastPara="1" wrap="square" lIns="121900" tIns="60933" rIns="121900" bIns="60933" anchor="ctr" anchorCtr="0">
            <a:noAutofit/>
          </a:bodyPr>
          <a:lstStyle/>
          <a:p>
            <a:pPr algn="ctr" defTabSz="1219170">
              <a:buClr>
                <a:srgbClr val="000000"/>
              </a:buClr>
              <a:defRPr/>
            </a:pPr>
            <a:endParaRPr sz="1867" kern="0">
              <a:solidFill>
                <a:srgbClr val="364E82"/>
              </a:solidFill>
              <a:latin typeface="Arial"/>
              <a:ea typeface="Arial"/>
              <a:cs typeface="Arial"/>
              <a:sym typeface="Arial"/>
            </a:endParaRPr>
          </a:p>
        </p:txBody>
      </p:sp>
      <p:sp>
        <p:nvSpPr>
          <p:cNvPr id="2060" name="Google Shape;2060;p42"/>
          <p:cNvSpPr txBox="1"/>
          <p:nvPr/>
        </p:nvSpPr>
        <p:spPr>
          <a:xfrm>
            <a:off x="5560143" y="1252259"/>
            <a:ext cx="6161392" cy="1701316"/>
          </a:xfrm>
          <a:prstGeom prst="rect">
            <a:avLst/>
          </a:prstGeom>
          <a:noFill/>
          <a:ln>
            <a:noFill/>
          </a:ln>
        </p:spPr>
        <p:txBody>
          <a:bodyPr spcFirstLastPara="1" wrap="square" lIns="121900" tIns="121900" rIns="121900" bIns="121900" anchor="b" anchorCtr="0">
            <a:noAutofit/>
          </a:bodyPr>
          <a:lstStyle/>
          <a:p>
            <a:pPr algn="ctr" defTabSz="1219170">
              <a:buClr>
                <a:srgbClr val="3B343B"/>
              </a:buClr>
              <a:buSzPts val="6000"/>
              <a:defRPr/>
            </a:pPr>
            <a:r>
              <a:rPr lang="vi-VN" sz="2800" dirty="0">
                <a:latin typeface="Cambria" panose="02040503050406030204" pitchFamily="18" charset="0"/>
                <a:ea typeface="Cambria" panose="02040503050406030204" pitchFamily="18" charset="0"/>
              </a:rPr>
              <a:t>Lưỡi cưa là bộ phận chính của các dụng cụ cưa, xẻ. Có thể dùng nhôm làm lưỡi cưa không? Giải thích.</a:t>
            </a:r>
            <a:endParaRPr sz="2800" b="1" kern="0" dirty="0">
              <a:latin typeface="Cambria" panose="02040503050406030204" pitchFamily="18" charset="0"/>
              <a:ea typeface="Cambria" panose="02040503050406030204" pitchFamily="18" charset="0"/>
              <a:cs typeface="Arial"/>
              <a:sym typeface="Arial"/>
            </a:endParaRPr>
          </a:p>
        </p:txBody>
      </p:sp>
      <p:sp>
        <p:nvSpPr>
          <p:cNvPr id="2" name="AutoShape 2" descr="Lưỡi cưa đĩa máy PL55 Scheppach 160mm 24 răng 390180270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9367940" y="3111064"/>
            <a:ext cx="1943100" cy="1828800"/>
          </a:xfrm>
          <a:prstGeom prst="rect">
            <a:avLst/>
          </a:prstGeom>
        </p:spPr>
      </p:pic>
      <p:sp>
        <p:nvSpPr>
          <p:cNvPr id="10" name="Google Shape;2068;p43">
            <a:extLst>
              <a:ext uri="{FF2B5EF4-FFF2-40B4-BE49-F238E27FC236}">
                <a16:creationId xmlns:a16="http://schemas.microsoft.com/office/drawing/2014/main" id="{FB3C5C75-0A7C-444F-852D-2B86FFA42621}"/>
              </a:ext>
            </a:extLst>
          </p:cNvPr>
          <p:cNvSpPr txBox="1">
            <a:spLocks/>
          </p:cNvSpPr>
          <p:nvPr/>
        </p:nvSpPr>
        <p:spPr>
          <a:xfrm>
            <a:off x="3097164" y="1759157"/>
            <a:ext cx="6857095" cy="210214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exend Deca"/>
              <a:buNone/>
              <a:defRPr sz="2400" b="1" i="0" u="none" strike="noStrike" cap="none">
                <a:solidFill>
                  <a:schemeClr val="dk1"/>
                </a:solidFill>
                <a:latin typeface="Lexend Deca"/>
                <a:ea typeface="Lexend Deca"/>
                <a:cs typeface="Lexend Deca"/>
                <a:sym typeface="Lexend Deca"/>
              </a:defRPr>
            </a:lvl1pPr>
            <a:lvl2pPr marR="0" lvl="1"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2pPr>
            <a:lvl3pPr marR="0" lvl="2"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3pPr>
            <a:lvl4pPr marR="0" lvl="3"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4pPr>
            <a:lvl5pPr marR="0" lvl="4"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5pPr>
            <a:lvl6pPr marR="0" lvl="5"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6pPr>
            <a:lvl7pPr marR="0" lvl="6"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7pPr>
            <a:lvl8pPr marR="0" lvl="7"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8pPr>
            <a:lvl9pPr marR="0" lvl="8" algn="ctr" rtl="0">
              <a:lnSpc>
                <a:spcPct val="100000"/>
              </a:lnSpc>
              <a:spcBef>
                <a:spcPts val="0"/>
              </a:spcBef>
              <a:spcAft>
                <a:spcPts val="0"/>
              </a:spcAft>
              <a:buClr>
                <a:schemeClr val="dk1"/>
              </a:buClr>
              <a:buSzPts val="1800"/>
              <a:buFont typeface="Lexend Deca"/>
              <a:buNone/>
              <a:defRPr sz="1800" b="1" i="0" u="none" strike="noStrike" cap="none">
                <a:solidFill>
                  <a:schemeClr val="dk1"/>
                </a:solidFill>
                <a:latin typeface="Lexend Deca"/>
                <a:ea typeface="Lexend Deca"/>
                <a:cs typeface="Lexend Deca"/>
                <a:sym typeface="Lexend Deca"/>
              </a:defRPr>
            </a:lvl9pPr>
          </a:lstStyle>
          <a:p>
            <a:r>
              <a:rPr lang="vi-VN" sz="2600" dirty="0">
                <a:solidFill>
                  <a:schemeClr val="tx1"/>
                </a:solidFill>
                <a:latin typeface="Cambria" panose="02040503050406030204" pitchFamily="18" charset="0"/>
                <a:ea typeface="Cambria" panose="02040503050406030204" pitchFamily="18" charset="0"/>
              </a:rPr>
              <a:t>Không nên dùng nhôm làm lưỡi cưa</a:t>
            </a:r>
            <a:r>
              <a:rPr lang="vi-VN" sz="2600" dirty="0" smtClean="0">
                <a:solidFill>
                  <a:schemeClr val="tx1"/>
                </a:solidFill>
                <a:latin typeface="Cambria" panose="02040503050406030204" pitchFamily="18" charset="0"/>
                <a:ea typeface="Cambria" panose="02040503050406030204" pitchFamily="18" charset="0"/>
              </a:rPr>
              <a:t>. </a:t>
            </a:r>
          </a:p>
          <a:p>
            <a:r>
              <a:rPr lang="vi-VN" sz="2600" b="0" dirty="0" smtClean="0">
                <a:solidFill>
                  <a:schemeClr val="tx1"/>
                </a:solidFill>
                <a:latin typeface="Cambria" panose="02040503050406030204" pitchFamily="18" charset="0"/>
                <a:ea typeface="Cambria" panose="02040503050406030204" pitchFamily="18" charset="0"/>
              </a:rPr>
              <a:t>+ Vì </a:t>
            </a:r>
            <a:r>
              <a:rPr lang="vi-VN" sz="2600" b="0" dirty="0">
                <a:solidFill>
                  <a:schemeClr val="tx1"/>
                </a:solidFill>
                <a:latin typeface="Cambria" panose="02040503050406030204" pitchFamily="18" charset="0"/>
                <a:ea typeface="Cambria" panose="02040503050406030204" pitchFamily="18" charset="0"/>
              </a:rPr>
              <a:t>lưỡi cưa nhôm có tính dẻo cao, dễ bị uốn và dễ bị oxi hóa. </a:t>
            </a:r>
            <a:endParaRPr lang="vi-VN" sz="2600" b="0" dirty="0" smtClean="0">
              <a:solidFill>
                <a:schemeClr val="tx1"/>
              </a:solidFill>
              <a:latin typeface="Cambria" panose="02040503050406030204" pitchFamily="18" charset="0"/>
              <a:ea typeface="Cambria" panose="02040503050406030204" pitchFamily="18" charset="0"/>
            </a:endParaRPr>
          </a:p>
          <a:p>
            <a:r>
              <a:rPr lang="vi-VN" sz="2600" b="0" dirty="0" smtClean="0">
                <a:solidFill>
                  <a:schemeClr val="tx1"/>
                </a:solidFill>
                <a:latin typeface="Cambria" panose="02040503050406030204" pitchFamily="18" charset="0"/>
                <a:ea typeface="Cambria" panose="02040503050406030204" pitchFamily="18" charset="0"/>
              </a:rPr>
              <a:t>+ Do </a:t>
            </a:r>
            <a:r>
              <a:rPr lang="vi-VN" sz="2600" b="0" dirty="0">
                <a:solidFill>
                  <a:schemeClr val="tx1"/>
                </a:solidFill>
                <a:latin typeface="Cambria" panose="02040503050406030204" pitchFamily="18" charset="0"/>
                <a:ea typeface="Cambria" panose="02040503050406030204" pitchFamily="18" charset="0"/>
              </a:rPr>
              <a:t>đó khi cắt với công suất lớn hoặc cắt những vật liệu cứng thường dễ bị gãy lưỡi.</a:t>
            </a:r>
            <a:endParaRPr lang="vi-VN" sz="2600" dirty="0">
              <a:solidFill>
                <a:schemeClr val="tx1"/>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079758D4-B445-4A07-9384-90E1DB14BAE9}"/>
              </a:ext>
            </a:extLst>
          </p:cNvPr>
          <p:cNvGrpSpPr/>
          <p:nvPr/>
        </p:nvGrpSpPr>
        <p:grpSpPr>
          <a:xfrm>
            <a:off x="2375071" y="697007"/>
            <a:ext cx="2566462" cy="1454708"/>
            <a:chOff x="377970" y="3990654"/>
            <a:chExt cx="2566462" cy="1454708"/>
          </a:xfrm>
        </p:grpSpPr>
        <p:pic>
          <p:nvPicPr>
            <p:cNvPr id="12" name="Picture 11">
              <a:extLst>
                <a:ext uri="{FF2B5EF4-FFF2-40B4-BE49-F238E27FC236}">
                  <a16:creationId xmlns:a16="http://schemas.microsoft.com/office/drawing/2014/main" id="{897FE70F-2FC7-4BD2-9B2D-5F7CE35720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1995" y="3990654"/>
              <a:ext cx="990732" cy="990732"/>
            </a:xfrm>
            <a:prstGeom prst="rect">
              <a:avLst/>
            </a:prstGeom>
          </p:spPr>
        </p:pic>
        <p:sp>
          <p:nvSpPr>
            <p:cNvPr id="13" name="TextBox 12">
              <a:extLst>
                <a:ext uri="{FF2B5EF4-FFF2-40B4-BE49-F238E27FC236}">
                  <a16:creationId xmlns:a16="http://schemas.microsoft.com/office/drawing/2014/main" id="{ACD5EBFA-8A32-4587-A452-9AF8F30F922A}"/>
                </a:ext>
              </a:extLst>
            </p:cNvPr>
            <p:cNvSpPr txBox="1"/>
            <p:nvPr/>
          </p:nvSpPr>
          <p:spPr>
            <a:xfrm>
              <a:off x="377970" y="5045252"/>
              <a:ext cx="2566462" cy="400110"/>
            </a:xfrm>
            <a:prstGeom prst="rect">
              <a:avLst/>
            </a:prstGeom>
            <a:noFill/>
          </p:spPr>
          <p:txBody>
            <a:bodyPr wrap="square" rtlCol="0">
              <a:spAutoFit/>
            </a:bodyPr>
            <a:lstStyle/>
            <a:p>
              <a:endParaRPr lang="en-US" sz="2000" dirty="0">
                <a:solidFill>
                  <a:schemeClr val="bg2">
                    <a:lumMod val="25000"/>
                  </a:schemeClr>
                </a:solidFill>
              </a:endParaRPr>
            </a:p>
          </p:txBody>
        </p:sp>
      </p:grpSp>
    </p:spTree>
    <p:extLst>
      <p:ext uri="{BB962C8B-B14F-4D97-AF65-F5344CB8AC3E}">
        <p14:creationId xmlns:p14="http://schemas.microsoft.com/office/powerpoint/2010/main" val="134219943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6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 presetClass="entr" presetSubtype="4" fill="hold" nodeType="withEffect" p14:presetBounceEnd="63000">
                                      <p:stCondLst>
                                        <p:cond delay="600"/>
                                      </p:stCondLst>
                                      <p:childTnLst>
                                        <p:set>
                                          <p:cBhvr>
                                            <p:cTn id="17" dur="1" fill="hold">
                                              <p:stCondLst>
                                                <p:cond delay="0"/>
                                              </p:stCondLst>
                                            </p:cTn>
                                            <p:tgtEl>
                                              <p:spTgt spid="11"/>
                                            </p:tgtEl>
                                            <p:attrNameLst>
                                              <p:attrName>style.visibility</p:attrName>
                                            </p:attrNameLst>
                                          </p:cBhvr>
                                          <p:to>
                                            <p:strVal val="visible"/>
                                          </p:to>
                                        </p:set>
                                        <p:anim calcmode="lin" valueType="num" p14:bounceEnd="63000">
                                          <p:cBhvr additive="base">
                                            <p:cTn id="18" dur="1000" fill="hold"/>
                                            <p:tgtEl>
                                              <p:spTgt spid="11"/>
                                            </p:tgtEl>
                                            <p:attrNameLst>
                                              <p:attrName>ppt_x</p:attrName>
                                            </p:attrNameLst>
                                          </p:cBhvr>
                                          <p:tavLst>
                                            <p:tav tm="0">
                                              <p:val>
                                                <p:strVal val="#ppt_x"/>
                                              </p:val>
                                            </p:tav>
                                            <p:tav tm="100000">
                                              <p:val>
                                                <p:strVal val="#ppt_x"/>
                                              </p:val>
                                            </p:tav>
                                          </p:tavLst>
                                        </p:anim>
                                        <p:anim calcmode="lin" valueType="num" p14:bounceEnd="63000">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p:bldP spid="2060"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6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5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 presetClass="entr" presetSubtype="4" fill="hold" nodeType="withEffect">
                                      <p:stCondLst>
                                        <p:cond delay="60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000" fill="hold"/>
                                            <p:tgtEl>
                                              <p:spTgt spid="11"/>
                                            </p:tgtEl>
                                            <p:attrNameLst>
                                              <p:attrName>ppt_x</p:attrName>
                                            </p:attrNameLst>
                                          </p:cBhvr>
                                          <p:tavLst>
                                            <p:tav tm="0">
                                              <p:val>
                                                <p:strVal val="#ppt_x"/>
                                              </p:val>
                                            </p:tav>
                                            <p:tav tm="100000">
                                              <p:val>
                                                <p:strVal val="#ppt_x"/>
                                              </p:val>
                                            </p:tav>
                                          </p:tavLst>
                                        </p:anim>
                                        <p:anim calcmode="lin" valueType="num">
                                          <p:cBhvr additive="base">
                                            <p:cTn id="19"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animBg="1"/>
          <p:bldP spid="2060"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 HỢP KIM</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651204" y="1381560"/>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00A69C"/>
                </a:solidFill>
                <a:latin typeface="Cambria" panose="02040503050406030204" pitchFamily="18" charset="0"/>
                <a:ea typeface="Cambria" panose="02040503050406030204" pitchFamily="18" charset="0"/>
                <a:cs typeface="Arial" panose="020B0604020202020204" pitchFamily="34" charset="0"/>
              </a:rPr>
              <a:t>2</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Tính</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chất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của</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hợp kim</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3085728E-F144-4EBD-834C-F36745C4BFEE}"/>
              </a:ext>
            </a:extLst>
          </p:cNvPr>
          <p:cNvGrpSpPr/>
          <p:nvPr/>
        </p:nvGrpSpPr>
        <p:grpSpPr>
          <a:xfrm>
            <a:off x="5164184" y="2248902"/>
            <a:ext cx="2323810" cy="2536722"/>
            <a:chOff x="5187097" y="2634723"/>
            <a:chExt cx="2323810" cy="2536722"/>
          </a:xfrm>
        </p:grpSpPr>
        <p:cxnSp>
          <p:nvCxnSpPr>
            <p:cNvPr id="11" name="9Slide.vn 4">
              <a:extLst>
                <a:ext uri="{FF2B5EF4-FFF2-40B4-BE49-F238E27FC236}">
                  <a16:creationId xmlns:a16="http://schemas.microsoft.com/office/drawing/2014/main" id="{A17AA32F-0722-41B3-9A95-88B775AAD6F6}"/>
                </a:ext>
              </a:extLst>
            </p:cNvPr>
            <p:cNvCxnSpPr>
              <a:cxnSpLocks/>
            </p:cNvCxnSpPr>
            <p:nvPr/>
          </p:nvCxnSpPr>
          <p:spPr>
            <a:xfrm>
              <a:off x="5187097" y="3903084"/>
              <a:ext cx="2323810" cy="277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9Slide.vn 15">
              <a:extLst>
                <a:ext uri="{FF2B5EF4-FFF2-40B4-BE49-F238E27FC236}">
                  <a16:creationId xmlns:a16="http://schemas.microsoft.com/office/drawing/2014/main" id="{8A3BECE0-232F-48F7-AF5B-9E51C0237AD0}"/>
                </a:ext>
              </a:extLst>
            </p:cNvPr>
            <p:cNvPicPr>
              <a:picLocks noChangeAspect="1"/>
            </p:cNvPicPr>
            <p:nvPr/>
          </p:nvPicPr>
          <p:blipFill>
            <a:blip r:embed="rId3"/>
            <a:stretch>
              <a:fillRect/>
            </a:stretch>
          </p:blipFill>
          <p:spPr>
            <a:xfrm>
              <a:off x="5880397" y="2634723"/>
              <a:ext cx="994988" cy="2536722"/>
            </a:xfrm>
            <a:prstGeom prst="rect">
              <a:avLst/>
            </a:prstGeom>
          </p:spPr>
        </p:pic>
      </p:grpSp>
      <p:grpSp>
        <p:nvGrpSpPr>
          <p:cNvPr id="13" name="Group 12">
            <a:extLst>
              <a:ext uri="{FF2B5EF4-FFF2-40B4-BE49-F238E27FC236}">
                <a16:creationId xmlns:a16="http://schemas.microsoft.com/office/drawing/2014/main" id="{1A6468E5-BF78-40FE-97A8-52750C127B18}"/>
              </a:ext>
            </a:extLst>
          </p:cNvPr>
          <p:cNvGrpSpPr/>
          <p:nvPr/>
        </p:nvGrpSpPr>
        <p:grpSpPr>
          <a:xfrm>
            <a:off x="923124" y="2248902"/>
            <a:ext cx="4383414" cy="2536721"/>
            <a:chOff x="1045557" y="2662456"/>
            <a:chExt cx="4383414"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45557" y="2662456"/>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115855" y="2866407"/>
              <a:ext cx="4242817" cy="1569660"/>
            </a:xfrm>
            <a:prstGeom prst="rect">
              <a:avLst/>
            </a:prstGeom>
            <a:noFill/>
          </p:spPr>
          <p:txBody>
            <a:bodyPr wrap="square">
              <a:spAutoFit/>
            </a:bodyPr>
            <a:lstStyle/>
            <a:p>
              <a:pPr>
                <a:lnSpc>
                  <a:spcPct val="120000"/>
                </a:lnSpc>
              </a:pPr>
              <a:r>
                <a:rPr lang="vi-VN"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Tính </a:t>
              </a:r>
              <a:r>
                <a:rPr lang="vi-VN" sz="2000" b="1" dirty="0">
                  <a:solidFill>
                    <a:srgbClr val="FF7174"/>
                  </a:solidFill>
                  <a:latin typeface="Cambria" panose="02040503050406030204" pitchFamily="18" charset="0"/>
                  <a:ea typeface="Cambria" panose="02040503050406030204" pitchFamily="18" charset="0"/>
                  <a:cs typeface="Arial" panose="020B0604020202020204" pitchFamily="34" charset="0"/>
                </a:rPr>
                <a:t>chất hóa học của hợp kim </a:t>
              </a:r>
              <a:r>
                <a:rPr lang="vi-VN" sz="2000" dirty="0">
                  <a:solidFill>
                    <a:srgbClr val="2B8F66"/>
                  </a:solidFill>
                  <a:latin typeface="Cambria" panose="02040503050406030204" pitchFamily="18" charset="0"/>
                  <a:ea typeface="Cambria" panose="02040503050406030204" pitchFamily="18" charset="0"/>
                  <a:cs typeface="Arial" panose="020B0604020202020204" pitchFamily="34" charset="0"/>
                </a:rPr>
                <a:t>thường tương tự tính chất hóa học của các đơn chất thành phần tham gia tạo </a:t>
              </a:r>
              <a:r>
                <a:rPr lang="vi-VN"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endPar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6852472" y="206825"/>
            <a:ext cx="5971274" cy="4606531"/>
            <a:chOff x="6931131" y="-88144"/>
            <a:chExt cx="5971274" cy="4606531"/>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6931131" y="1981667"/>
              <a:ext cx="5971274" cy="2536720"/>
              <a:chOff x="6931131" y="1981667"/>
              <a:chExt cx="5971274" cy="2536720"/>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6931131" y="1981667"/>
                <a:ext cx="5971274" cy="2536720"/>
                <a:chOff x="442146" y="2395006"/>
                <a:chExt cx="9927771" cy="1168414"/>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4"/>
                <a:stretch>
                  <a:fillRect/>
                </a:stretch>
              </p:blipFill>
              <p:spPr>
                <a:xfrm>
                  <a:off x="516271" y="2395006"/>
                  <a:ext cx="7616140" cy="1168414"/>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12643"/>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7235058" y="2157884"/>
                <a:ext cx="4062205" cy="1569660"/>
              </a:xfrm>
              <a:prstGeom prst="rect">
                <a:avLst/>
              </a:prstGeom>
              <a:noFill/>
            </p:spPr>
            <p:txBody>
              <a:bodyPr wrap="square">
                <a:spAutoFit/>
              </a:bodyPr>
              <a:lstStyle/>
              <a:p>
                <a:pPr>
                  <a:lnSpc>
                    <a:spcPct val="120000"/>
                  </a:lnSpc>
                </a:pPr>
                <a:r>
                  <a:rPr lang="vi-VN" sz="2000" b="1" dirty="0">
                    <a:solidFill>
                      <a:srgbClr val="FF7174"/>
                    </a:solidFill>
                    <a:latin typeface="Cambria" panose="02040503050406030204" pitchFamily="18" charset="0"/>
                    <a:ea typeface="Cambria" panose="02040503050406030204" pitchFamily="18" charset="0"/>
                    <a:cs typeface="Arial" panose="020B0604020202020204" pitchFamily="34" charset="0"/>
                  </a:rPr>
                  <a:t>Tính chất vật lí và tính chất cơ học của hợp kim </a:t>
                </a:r>
                <a:r>
                  <a:rPr lang="vi-VN" sz="2000" dirty="0">
                    <a:solidFill>
                      <a:srgbClr val="2B8F66"/>
                    </a:solidFill>
                    <a:latin typeface="Cambria" panose="02040503050406030204" pitchFamily="18" charset="0"/>
                    <a:ea typeface="Cambria" panose="02040503050406030204" pitchFamily="18" charset="0"/>
                    <a:cs typeface="Arial" panose="020B0604020202020204" pitchFamily="34" charset="0"/>
                  </a:rPr>
                  <a:t>thường khác nhiều so với tính chất của các đơn chất thành phần tham gia tạo </a:t>
                </a:r>
                <a:r>
                  <a:rPr lang="vi-VN"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endParaRPr lang="en-US" sz="20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sp>
        <p:nvSpPr>
          <p:cNvPr id="24" name="TextBox 23">
            <a:extLst>
              <a:ext uri="{FF2B5EF4-FFF2-40B4-BE49-F238E27FC236}">
                <a16:creationId xmlns:a16="http://schemas.microsoft.com/office/drawing/2014/main" id="{1C8C747A-4467-4E15-8E99-E8CE6F02AE70}"/>
              </a:ext>
            </a:extLst>
          </p:cNvPr>
          <p:cNvSpPr txBox="1"/>
          <p:nvPr/>
        </p:nvSpPr>
        <p:spPr>
          <a:xfrm>
            <a:off x="6354978" y="4881388"/>
            <a:ext cx="5515931" cy="1200329"/>
          </a:xfrm>
          <a:prstGeom prst="rect">
            <a:avLst/>
          </a:prstGeom>
          <a:noFill/>
        </p:spPr>
        <p:txBody>
          <a:bodyPr wrap="square">
            <a:spAutoFit/>
          </a:bodyPr>
          <a:lstStyle/>
          <a:p>
            <a:pPr>
              <a:lnSpc>
                <a:spcPct val="120000"/>
              </a:lnSpc>
            </a:pP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Ví</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dụ</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So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với</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đơn</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chất</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Kim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loại</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kim</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có</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thể</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cứng</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hơn</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nóng</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chảy</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ở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nhiệt</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độ</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thấp</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hơn</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hoặc</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cao</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hơn</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endParaRPr lang="en-US" sz="20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nvGrpSpPr>
          <p:cNvPr id="25" name="Group 24">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6" name="Picture 25">
              <a:extLst>
                <a:ext uri="{FF2B5EF4-FFF2-40B4-BE49-F238E27FC236}">
                  <a16:creationId xmlns:a16="http://schemas.microsoft.com/office/drawing/2014/main" id="{3429724C-E087-42B2-A32E-2EB7CBE346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27" name="TextBox 26">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0337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a:solidFill>
                  <a:schemeClr val="bg1"/>
                </a:solidFill>
                <a:latin typeface="Cambria" panose="02040503050406030204" pitchFamily="18" charset="0"/>
                <a:ea typeface="Cambria" panose="02040503050406030204" pitchFamily="18" charset="0"/>
              </a:rPr>
              <a:t>Thảo Luận</a:t>
            </a:r>
            <a:endParaRPr lang="en-US" sz="3600" b="1">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532012" y="1831931"/>
            <a:ext cx="5064083"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cs typeface="Arial" panose="020B0604020202020204" pitchFamily="34" charset="0"/>
              </a:rPr>
              <a:t>Cần lựa chọn hợp kim có tính chất đặc trưng nào để làm các tấm khiên trang bị cho lực lượng cảnh sát?</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2050" name="Picture 2" descr="Ngac nhien suc manh tam khien cua luc luong chong bao dong-Hinh-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029" y="3356369"/>
            <a:ext cx="5112339" cy="3408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ac nhien suc manh tam khien cua luc luong chong bao dong-Hinh-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331" y="294969"/>
            <a:ext cx="5156037" cy="280219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8"/>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spTree>
    <p:extLst>
      <p:ext uri="{BB962C8B-B14F-4D97-AF65-F5344CB8AC3E}">
        <p14:creationId xmlns:p14="http://schemas.microsoft.com/office/powerpoint/2010/main" val="291160137"/>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440158" y="113357"/>
            <a:ext cx="2928813" cy="759056"/>
          </a:xfrm>
        </p:spPr>
        <p:txBody>
          <a:bodyPr>
            <a:normAutofit/>
          </a:bodyPr>
          <a:lstStyle/>
          <a:p>
            <a:r>
              <a:rPr lang="en-US" sz="3600" b="1" dirty="0" err="1" smtClean="0">
                <a:solidFill>
                  <a:schemeClr val="bg1"/>
                </a:solidFill>
                <a:latin typeface="Cambria" panose="02040503050406030204" pitchFamily="18" charset="0"/>
                <a:ea typeface="Cambria" panose="02040503050406030204" pitchFamily="18" charset="0"/>
              </a:rPr>
              <a:t>Trả</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lời</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155574" y="1175099"/>
            <a:ext cx="5064083" cy="3649991"/>
          </a:xfrm>
        </p:spPr>
        <p:txBody>
          <a:bodyPr>
            <a:noAutofit/>
          </a:bodyPr>
          <a:lstStyle/>
          <a:p>
            <a:pPr>
              <a:lnSpc>
                <a:spcPct val="150000"/>
              </a:lnSpc>
              <a:spcBef>
                <a:spcPts val="0"/>
              </a:spcBef>
            </a:pPr>
            <a:r>
              <a:rPr lang="vi-VN" dirty="0">
                <a:latin typeface="Cambria" panose="02040503050406030204" pitchFamily="18" charset="0"/>
                <a:ea typeface="Cambria" panose="02040503050406030204" pitchFamily="18" charset="0"/>
                <a:cs typeface="Arial" panose="020B0604020202020204" pitchFamily="34" charset="0"/>
              </a:rPr>
              <a:t>Để làm tấm khiên cho lực lượng cảnh sát, hợp kim cần phải có những tính chất như bền, cứng cáp để chống va đập, dẻo dai để dễ dát mỏng, nhẹ để thuận tiện cho việc sử dụng và di chuyển</a:t>
            </a:r>
            <a:r>
              <a:rPr lang="vi-VN" dirty="0" smtClean="0">
                <a:latin typeface="Cambria" panose="02040503050406030204" pitchFamily="18" charset="0"/>
                <a:ea typeface="Cambria" panose="02040503050406030204" pitchFamily="18" charset="0"/>
                <a:cs typeface="Arial" panose="020B0604020202020204" pitchFamily="34" charset="0"/>
              </a:rPr>
              <a:t>.</a:t>
            </a:r>
            <a:endParaRPr lang="vi-VN" dirty="0">
              <a:latin typeface="Cambria" panose="02040503050406030204" pitchFamily="18" charset="0"/>
              <a:ea typeface="Cambria" panose="02040503050406030204" pitchFamily="18" charset="0"/>
              <a:cs typeface="Arial" panose="020B0604020202020204" pitchFamily="34" charset="0"/>
            </a:endParaRPr>
          </a:p>
        </p:txBody>
      </p:sp>
      <p:pic>
        <p:nvPicPr>
          <p:cNvPr id="2050" name="Picture 2" descr="Ngac nhien suc manh tam khien cua luc luong chong bao dong-Hinh-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4990" y="3210730"/>
            <a:ext cx="4620018" cy="3408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ac nhien suc manh tam khien cua luc luong chong bao dong-Hinh-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4990" y="279830"/>
            <a:ext cx="4924817" cy="2802194"/>
          </a:xfrm>
          <a:prstGeom prst="rect">
            <a:avLst/>
          </a:prstGeom>
          <a:noFill/>
          <a:extLst>
            <a:ext uri="{909E8E84-426E-40DD-AFC4-6F175D3DCCD1}">
              <a14:hiddenFill xmlns:a14="http://schemas.microsoft.com/office/drawing/2010/main">
                <a:solidFill>
                  <a:srgbClr val="FFFFFF"/>
                </a:solidFill>
              </a14:hiddenFill>
            </a:ext>
          </a:extLst>
        </p:spPr>
      </p:pic>
      <p:sp>
        <p:nvSpPr>
          <p:cNvPr id="8" name="9Slide.vn 2">
            <a:extLst>
              <a:ext uri="{FF2B5EF4-FFF2-40B4-BE49-F238E27FC236}">
                <a16:creationId xmlns:a16="http://schemas.microsoft.com/office/drawing/2014/main" id="{8153B0CB-98CA-A24A-8CBF-9594A97FBBB8}"/>
              </a:ext>
            </a:extLst>
          </p:cNvPr>
          <p:cNvSpPr txBox="1">
            <a:spLocks/>
          </p:cNvSpPr>
          <p:nvPr/>
        </p:nvSpPr>
        <p:spPr>
          <a:xfrm>
            <a:off x="155575" y="1022267"/>
            <a:ext cx="5064083" cy="380282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Unica One" panose="02000506000000020004" pitchFamily="2" charset="77"/>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vi-VN" dirty="0" smtClean="0">
                <a:latin typeface="Cambria" panose="02040503050406030204" pitchFamily="18" charset="0"/>
                <a:ea typeface="Cambria" panose="02040503050406030204" pitchFamily="18" charset="0"/>
                <a:cs typeface="Arial" panose="020B0604020202020204" pitchFamily="34" charset="0"/>
              </a:rPr>
              <a:t>Trong số các hợp kim, hợp kim duralumin của nhôm thỏa mãn những tính chất trên, do đó phù hợp để làm vật liệu chế tạo khiên trang bị cho lực lượng cảnh sát.</a:t>
            </a:r>
            <a:endParaRPr lang="vi-VN"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p:cNvSpPr/>
          <p:nvPr/>
        </p:nvSpPr>
        <p:spPr>
          <a:xfrm>
            <a:off x="6037005" y="3468293"/>
            <a:ext cx="5869859" cy="2893100"/>
          </a:xfrm>
          <a:prstGeom prst="rect">
            <a:avLst/>
          </a:prstGeom>
        </p:spPr>
        <p:txBody>
          <a:bodyPr wrap="square">
            <a:spAutoFit/>
          </a:bodyPr>
          <a:lstStyle/>
          <a:p>
            <a:r>
              <a:rPr lang="vi-VN" sz="2600" dirty="0">
                <a:solidFill>
                  <a:srgbClr val="00A69C"/>
                </a:solidFill>
                <a:latin typeface="Cambria" panose="02040503050406030204" pitchFamily="18" charset="0"/>
                <a:ea typeface="Cambria" panose="02040503050406030204" pitchFamily="18" charset="0"/>
              </a:rPr>
              <a:t>Hợp kim duralumin là hợp kim của 95% Al, 4% Cu, 0,05% Mn,và 0,05% Mg, được sử dụng rộng rãi trong công nghiệp hàng không và công nghệ giao thông vận tải. Đây là loại hợp kim </a:t>
            </a:r>
            <a:r>
              <a:rPr lang="vi-VN" sz="2600" b="1" dirty="0">
                <a:solidFill>
                  <a:srgbClr val="00A69C"/>
                </a:solidFill>
                <a:latin typeface="Cambria" panose="02040503050406030204" pitchFamily="18" charset="0"/>
                <a:ea typeface="Cambria" panose="02040503050406030204" pitchFamily="18" charset="0"/>
              </a:rPr>
              <a:t>hóa già tự nhiên</a:t>
            </a:r>
            <a:r>
              <a:rPr lang="vi-VN" sz="2600" dirty="0">
                <a:solidFill>
                  <a:srgbClr val="00A69C"/>
                </a:solidFill>
                <a:latin typeface="Cambria" panose="02040503050406030204" pitchFamily="18" charset="0"/>
                <a:ea typeface="Cambria" panose="02040503050406030204" pitchFamily="18" charset="0"/>
              </a:rPr>
              <a:t>, có nghĩa là độ bền sẽ tăng theo thời gian sử dụng.</a:t>
            </a:r>
            <a:endParaRPr lang="en-US" sz="2600" dirty="0">
              <a:solidFill>
                <a:srgbClr val="00A69C"/>
              </a:solidFill>
              <a:latin typeface="Cambria" panose="02040503050406030204" pitchFamily="18" charset="0"/>
              <a:ea typeface="Cambria" panose="02040503050406030204" pitchFamily="18" charset="0"/>
            </a:endParaRPr>
          </a:p>
        </p:txBody>
      </p:sp>
      <p:sp>
        <p:nvSpPr>
          <p:cNvPr id="9" name="AutoShape 6" descr="Nguồn nhà sản xuất Duralumin Alloy Plate chất lượng cao và Duralumin Alloy  Plate trên Alibaba.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4"/>
          <a:stretch>
            <a:fillRect/>
          </a:stretch>
        </p:blipFill>
        <p:spPr>
          <a:xfrm>
            <a:off x="6587613" y="279830"/>
            <a:ext cx="5427406" cy="3284962"/>
          </a:xfrm>
          <a:prstGeom prst="rect">
            <a:avLst/>
          </a:prstGeom>
        </p:spPr>
      </p:pic>
      <p:grpSp>
        <p:nvGrpSpPr>
          <p:cNvPr id="13" name="Group 12">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4" name="Oval 13">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2A49403-4A15-47AC-B931-5A6135CD08B6}"/>
                </a:ext>
              </a:extLst>
            </p:cNvPr>
            <p:cNvSpPr txBox="1"/>
            <p:nvPr/>
          </p:nvSpPr>
          <p:spPr>
            <a:xfrm>
              <a:off x="5486401" y="4160558"/>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spTree>
    <p:extLst>
      <p:ext uri="{BB962C8B-B14F-4D97-AF65-F5344CB8AC3E}">
        <p14:creationId xmlns:p14="http://schemas.microsoft.com/office/powerpoint/2010/main" val="115777870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 HỢP KIM</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651204" y="1381560"/>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Một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số</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kim</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của</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sắt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và</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nhôm</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3085728E-F144-4EBD-834C-F36745C4BFEE}"/>
              </a:ext>
            </a:extLst>
          </p:cNvPr>
          <p:cNvGrpSpPr/>
          <p:nvPr/>
        </p:nvGrpSpPr>
        <p:grpSpPr>
          <a:xfrm>
            <a:off x="5164184" y="2248902"/>
            <a:ext cx="2323810" cy="2536722"/>
            <a:chOff x="5187097" y="2634723"/>
            <a:chExt cx="2323810" cy="2536722"/>
          </a:xfrm>
        </p:grpSpPr>
        <p:cxnSp>
          <p:nvCxnSpPr>
            <p:cNvPr id="11" name="9Slide.vn 4">
              <a:extLst>
                <a:ext uri="{FF2B5EF4-FFF2-40B4-BE49-F238E27FC236}">
                  <a16:creationId xmlns:a16="http://schemas.microsoft.com/office/drawing/2014/main" id="{A17AA32F-0722-41B3-9A95-88B775AAD6F6}"/>
                </a:ext>
              </a:extLst>
            </p:cNvPr>
            <p:cNvCxnSpPr>
              <a:cxnSpLocks/>
            </p:cNvCxnSpPr>
            <p:nvPr/>
          </p:nvCxnSpPr>
          <p:spPr>
            <a:xfrm>
              <a:off x="5187097" y="3903084"/>
              <a:ext cx="2323810" cy="277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9Slide.vn 15">
              <a:extLst>
                <a:ext uri="{FF2B5EF4-FFF2-40B4-BE49-F238E27FC236}">
                  <a16:creationId xmlns:a16="http://schemas.microsoft.com/office/drawing/2014/main" id="{8A3BECE0-232F-48F7-AF5B-9E51C0237AD0}"/>
                </a:ext>
              </a:extLst>
            </p:cNvPr>
            <p:cNvPicPr>
              <a:picLocks noChangeAspect="1"/>
            </p:cNvPicPr>
            <p:nvPr/>
          </p:nvPicPr>
          <p:blipFill>
            <a:blip r:embed="rId3"/>
            <a:stretch>
              <a:fillRect/>
            </a:stretch>
          </p:blipFill>
          <p:spPr>
            <a:xfrm>
              <a:off x="5880397" y="2634723"/>
              <a:ext cx="994988" cy="2536722"/>
            </a:xfrm>
            <a:prstGeom prst="rect">
              <a:avLst/>
            </a:prstGeom>
          </p:spPr>
        </p:pic>
      </p:grpSp>
      <p:grpSp>
        <p:nvGrpSpPr>
          <p:cNvPr id="13" name="Group 12">
            <a:extLst>
              <a:ext uri="{FF2B5EF4-FFF2-40B4-BE49-F238E27FC236}">
                <a16:creationId xmlns:a16="http://schemas.microsoft.com/office/drawing/2014/main" id="{1A6468E5-BF78-40FE-97A8-52750C127B18}"/>
              </a:ext>
            </a:extLst>
          </p:cNvPr>
          <p:cNvGrpSpPr/>
          <p:nvPr/>
        </p:nvGrpSpPr>
        <p:grpSpPr>
          <a:xfrm>
            <a:off x="923124" y="2248902"/>
            <a:ext cx="4383414" cy="1900311"/>
            <a:chOff x="1045557" y="2662456"/>
            <a:chExt cx="4383414"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45557" y="2662456"/>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869812" y="3420403"/>
              <a:ext cx="2879014" cy="616276"/>
            </a:xfrm>
            <a:prstGeom prst="rect">
              <a:avLst/>
            </a:prstGeom>
            <a:noFill/>
          </p:spPr>
          <p:txBody>
            <a:bodyPr wrap="square">
              <a:spAutoFit/>
            </a:bodyPr>
            <a:lstStyle/>
            <a:p>
              <a:pPr>
                <a:lnSpc>
                  <a:spcPct val="120000"/>
                </a:lnSpc>
              </a:pP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HỢP KIM CỦA SẮT</a:t>
              </a: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6825261" y="855405"/>
            <a:ext cx="5998485" cy="3293807"/>
            <a:chOff x="6903920" y="-88144"/>
            <a:chExt cx="5998485" cy="4491414"/>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6903920" y="1866550"/>
              <a:ext cx="5998485" cy="2536720"/>
              <a:chOff x="6903920" y="1866550"/>
              <a:chExt cx="5998485" cy="2536720"/>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6903920" y="1866550"/>
                <a:ext cx="5998485" cy="2536720"/>
                <a:chOff x="396905" y="2341983"/>
                <a:chExt cx="9973012" cy="1168414"/>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4"/>
                <a:stretch>
                  <a:fillRect/>
                </a:stretch>
              </p:blipFill>
              <p:spPr>
                <a:xfrm>
                  <a:off x="396905" y="2341983"/>
                  <a:ext cx="7616140" cy="1168414"/>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89959"/>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7898908" y="2685974"/>
                <a:ext cx="3108478" cy="629523"/>
              </a:xfrm>
              <a:prstGeom prst="rect">
                <a:avLst/>
              </a:prstGeom>
              <a:noFill/>
            </p:spPr>
            <p:txBody>
              <a:bodyPr wrap="square">
                <a:spAutoFit/>
              </a:bodyPr>
              <a:lstStyle/>
              <a:p>
                <a:pPr>
                  <a:lnSpc>
                    <a:spcPct val="120000"/>
                  </a:lnSpc>
                </a:pP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HỢP KIM NHÔM</a:t>
                </a:r>
                <a:endParaRPr lang="en-US" sz="2000" baseline="-25000" dirty="0">
                  <a:solidFill>
                    <a:srgbClr val="00A69C"/>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grpSp>
        <p:nvGrpSpPr>
          <p:cNvPr id="25" name="Group 24">
            <a:extLst>
              <a:ext uri="{FF2B5EF4-FFF2-40B4-BE49-F238E27FC236}">
                <a16:creationId xmlns:a16="http://schemas.microsoft.com/office/drawing/2014/main" id="{1A6468E5-BF78-40FE-97A8-52750C127B18}"/>
              </a:ext>
            </a:extLst>
          </p:cNvPr>
          <p:cNvGrpSpPr/>
          <p:nvPr/>
        </p:nvGrpSpPr>
        <p:grpSpPr>
          <a:xfrm>
            <a:off x="460375" y="4549930"/>
            <a:ext cx="2287035" cy="1900311"/>
            <a:chOff x="1045557" y="2662456"/>
            <a:chExt cx="4383414" cy="2536721"/>
          </a:xfrm>
        </p:grpSpPr>
        <p:pic>
          <p:nvPicPr>
            <p:cNvPr id="26" name="Picture 25">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45557" y="2662456"/>
              <a:ext cx="4383414" cy="2536721"/>
            </a:xfrm>
            <a:prstGeom prst="rect">
              <a:avLst/>
            </a:prstGeom>
          </p:spPr>
        </p:pic>
        <p:sp>
          <p:nvSpPr>
            <p:cNvPr id="27" name="TextBox 26">
              <a:extLst>
                <a:ext uri="{FF2B5EF4-FFF2-40B4-BE49-F238E27FC236}">
                  <a16:creationId xmlns:a16="http://schemas.microsoft.com/office/drawing/2014/main" id="{2BF5259B-C743-422F-AA6B-A75D87E4537C}"/>
                </a:ext>
              </a:extLst>
            </p:cNvPr>
            <p:cNvSpPr txBox="1"/>
            <p:nvPr/>
          </p:nvSpPr>
          <p:spPr>
            <a:xfrm>
              <a:off x="1869812" y="3420403"/>
              <a:ext cx="2879014" cy="616276"/>
            </a:xfrm>
            <a:prstGeom prst="rect">
              <a:avLst/>
            </a:prstGeom>
            <a:noFill/>
          </p:spPr>
          <p:txBody>
            <a:bodyPr wrap="square">
              <a:spAutoFit/>
            </a:bodyPr>
            <a:lstStyle/>
            <a:p>
              <a:pPr>
                <a:lnSpc>
                  <a:spcPct val="120000"/>
                </a:lnSpc>
              </a:pP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GANG</a:t>
              </a:r>
            </a:p>
          </p:txBody>
        </p:sp>
      </p:grpSp>
      <p:grpSp>
        <p:nvGrpSpPr>
          <p:cNvPr id="28" name="Group 27">
            <a:extLst>
              <a:ext uri="{FF2B5EF4-FFF2-40B4-BE49-F238E27FC236}">
                <a16:creationId xmlns:a16="http://schemas.microsoft.com/office/drawing/2014/main" id="{1A6468E5-BF78-40FE-97A8-52750C127B18}"/>
              </a:ext>
            </a:extLst>
          </p:cNvPr>
          <p:cNvGrpSpPr/>
          <p:nvPr/>
        </p:nvGrpSpPr>
        <p:grpSpPr>
          <a:xfrm>
            <a:off x="3025769" y="4549930"/>
            <a:ext cx="2287035" cy="1900311"/>
            <a:chOff x="1045557" y="2662456"/>
            <a:chExt cx="4383414" cy="2536721"/>
          </a:xfrm>
        </p:grpSpPr>
        <p:pic>
          <p:nvPicPr>
            <p:cNvPr id="29" name="Picture 28">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45557" y="2662456"/>
              <a:ext cx="4383414" cy="2536721"/>
            </a:xfrm>
            <a:prstGeom prst="rect">
              <a:avLst/>
            </a:prstGeom>
          </p:spPr>
        </p:pic>
        <p:sp>
          <p:nvSpPr>
            <p:cNvPr id="30" name="TextBox 29">
              <a:extLst>
                <a:ext uri="{FF2B5EF4-FFF2-40B4-BE49-F238E27FC236}">
                  <a16:creationId xmlns:a16="http://schemas.microsoft.com/office/drawing/2014/main" id="{2BF5259B-C743-422F-AA6B-A75D87E4537C}"/>
                </a:ext>
              </a:extLst>
            </p:cNvPr>
            <p:cNvSpPr txBox="1"/>
            <p:nvPr/>
          </p:nvSpPr>
          <p:spPr>
            <a:xfrm>
              <a:off x="2397006" y="3481791"/>
              <a:ext cx="2879014" cy="616276"/>
            </a:xfrm>
            <a:prstGeom prst="rect">
              <a:avLst/>
            </a:prstGeom>
            <a:noFill/>
          </p:spPr>
          <p:txBody>
            <a:bodyPr wrap="square">
              <a:spAutoFit/>
            </a:bodyPr>
            <a:lstStyle/>
            <a:p>
              <a:pPr>
                <a:lnSpc>
                  <a:spcPct val="120000"/>
                </a:lnSpc>
              </a:pP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THÉP</a:t>
              </a:r>
            </a:p>
          </p:txBody>
        </p:sp>
      </p:grpSp>
      <p:cxnSp>
        <p:nvCxnSpPr>
          <p:cNvPr id="7" name="Straight Connector 6"/>
          <p:cNvCxnSpPr>
            <a:stCxn id="26" idx="0"/>
          </p:cNvCxnSpPr>
          <p:nvPr/>
        </p:nvCxnSpPr>
        <p:spPr>
          <a:xfrm flipV="1">
            <a:off x="1603893" y="4070555"/>
            <a:ext cx="956704" cy="479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9" idx="0"/>
          </p:cNvCxnSpPr>
          <p:nvPr/>
        </p:nvCxnSpPr>
        <p:spPr>
          <a:xfrm>
            <a:off x="3292481" y="4024506"/>
            <a:ext cx="876806" cy="525424"/>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3429724C-E087-42B2-A32E-2EB7CBE346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3202" y="622271"/>
            <a:ext cx="740013" cy="743892"/>
          </a:xfrm>
          <a:prstGeom prst="rect">
            <a:avLst/>
          </a:prstGeom>
        </p:spPr>
      </p:pic>
    </p:spTree>
    <p:extLst>
      <p:ext uri="{BB962C8B-B14F-4D97-AF65-F5344CB8AC3E}">
        <p14:creationId xmlns:p14="http://schemas.microsoft.com/office/powerpoint/2010/main" val="3761157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 HỢP KIM</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651204" y="1381560"/>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Một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số</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kim</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của</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sắt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và</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nhôm</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3085728E-F144-4EBD-834C-F36745C4BFEE}"/>
              </a:ext>
            </a:extLst>
          </p:cNvPr>
          <p:cNvGrpSpPr/>
          <p:nvPr/>
        </p:nvGrpSpPr>
        <p:grpSpPr>
          <a:xfrm>
            <a:off x="5222744" y="1893014"/>
            <a:ext cx="2323810" cy="2536722"/>
            <a:chOff x="5187097" y="2634723"/>
            <a:chExt cx="2323810" cy="2536722"/>
          </a:xfrm>
        </p:grpSpPr>
        <p:cxnSp>
          <p:nvCxnSpPr>
            <p:cNvPr id="11" name="9Slide.vn 4">
              <a:extLst>
                <a:ext uri="{FF2B5EF4-FFF2-40B4-BE49-F238E27FC236}">
                  <a16:creationId xmlns:a16="http://schemas.microsoft.com/office/drawing/2014/main" id="{A17AA32F-0722-41B3-9A95-88B775AAD6F6}"/>
                </a:ext>
              </a:extLst>
            </p:cNvPr>
            <p:cNvCxnSpPr>
              <a:cxnSpLocks/>
            </p:cNvCxnSpPr>
            <p:nvPr/>
          </p:nvCxnSpPr>
          <p:spPr>
            <a:xfrm>
              <a:off x="5187097" y="3903084"/>
              <a:ext cx="2323810" cy="277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9Slide.vn 15">
              <a:extLst>
                <a:ext uri="{FF2B5EF4-FFF2-40B4-BE49-F238E27FC236}">
                  <a16:creationId xmlns:a16="http://schemas.microsoft.com/office/drawing/2014/main" id="{8A3BECE0-232F-48F7-AF5B-9E51C0237AD0}"/>
                </a:ext>
              </a:extLst>
            </p:cNvPr>
            <p:cNvPicPr>
              <a:picLocks noChangeAspect="1"/>
            </p:cNvPicPr>
            <p:nvPr/>
          </p:nvPicPr>
          <p:blipFill>
            <a:blip r:embed="rId3"/>
            <a:stretch>
              <a:fillRect/>
            </a:stretch>
          </p:blipFill>
          <p:spPr>
            <a:xfrm>
              <a:off x="5880397" y="2634723"/>
              <a:ext cx="994988" cy="2536722"/>
            </a:xfrm>
            <a:prstGeom prst="rect">
              <a:avLst/>
            </a:prstGeom>
          </p:spPr>
        </p:pic>
      </p:grpSp>
      <p:grpSp>
        <p:nvGrpSpPr>
          <p:cNvPr id="13" name="Group 12">
            <a:extLst>
              <a:ext uri="{FF2B5EF4-FFF2-40B4-BE49-F238E27FC236}">
                <a16:creationId xmlns:a16="http://schemas.microsoft.com/office/drawing/2014/main" id="{1A6468E5-BF78-40FE-97A8-52750C127B18}"/>
              </a:ext>
            </a:extLst>
          </p:cNvPr>
          <p:cNvGrpSpPr/>
          <p:nvPr/>
        </p:nvGrpSpPr>
        <p:grpSpPr>
          <a:xfrm>
            <a:off x="963782" y="1971106"/>
            <a:ext cx="4893702" cy="1900312"/>
            <a:chOff x="1048436" y="2657510"/>
            <a:chExt cx="4383414"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48436" y="2657510"/>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193669" y="2832846"/>
              <a:ext cx="4238181" cy="2095335"/>
            </a:xfrm>
            <a:prstGeom prst="rect">
              <a:avLst/>
            </a:prstGeom>
            <a:noFill/>
          </p:spPr>
          <p:txBody>
            <a:bodyPr wrap="square">
              <a:spAutoFit/>
            </a:bodyPr>
            <a:lstStyle/>
            <a:p>
              <a:pPr>
                <a:lnSpc>
                  <a:spcPct val="120000"/>
                </a:lnSpc>
              </a:pPr>
              <a:r>
                <a:rPr lang="en-US" sz="2000" b="1" dirty="0" err="1" smtClean="0">
                  <a:solidFill>
                    <a:srgbClr val="FF7174"/>
                  </a:solidFill>
                  <a:latin typeface="Cambria" panose="02040503050406030204" pitchFamily="18" charset="0"/>
                  <a:ea typeface="Cambria" panose="02040503050406030204" pitchFamily="18" charset="0"/>
                  <a:cs typeface="Arial" panose="020B0604020202020204" pitchFamily="34" charset="0"/>
                </a:rPr>
                <a:t>Hầu</a:t>
              </a: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hết</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các</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hợp</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kim</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của</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97C"/>
                  </a:solidFill>
                  <a:latin typeface="Cambria" panose="02040503050406030204" pitchFamily="18" charset="0"/>
                  <a:ea typeface="Cambria" panose="02040503050406030204" pitchFamily="18" charset="0"/>
                  <a:cs typeface="Arial" panose="020B0604020202020204" pitchFamily="34" charset="0"/>
                </a:rPr>
                <a:t>sắt</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là</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thép</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smtClean="0">
                  <a:solidFill>
                    <a:srgbClr val="FF7174"/>
                  </a:solidFill>
                  <a:latin typeface="Cambria" panose="02040503050406030204" pitchFamily="18" charset="0"/>
                  <a:ea typeface="Cambria" panose="02040503050406030204" pitchFamily="18" charset="0"/>
                  <a:cs typeface="Arial" panose="020B0604020202020204" pitchFamily="34" charset="0"/>
                </a:rPr>
                <a:t>Thép</a:t>
              </a: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là</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hợp</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kim</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của</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sắt</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và</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carbon</a:t>
              </a:r>
              <a:r>
                <a:rPr lang="en-US" sz="2000" baseline="-25000" dirty="0" smtClean="0">
                  <a:solidFill>
                    <a:srgbClr val="00A69C"/>
                  </a:solidFill>
                  <a:latin typeface="Cambria" panose="02040503050406030204" pitchFamily="18" charset="0"/>
                  <a:ea typeface="Cambria" panose="02040503050406030204" pitchFamily="18" charset="0"/>
                  <a:cs typeface="Arial" panose="020B0604020202020204" pitchFamily="34" charset="0"/>
                </a:rPr>
                <a:t>.</a:t>
              </a:r>
              <a:r>
                <a:rPr lang="en-US" sz="2000" dirty="0" smtClean="0">
                  <a:solidFill>
                    <a:srgbClr val="00A69C"/>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Các</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loại</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thép</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có</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thành</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phần</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khác</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nhau</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nên</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tính</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chất</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và</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ứng</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a:solidFill>
                    <a:srgbClr val="2B8F66"/>
                  </a:solidFill>
                  <a:latin typeface="Cambria" panose="02040503050406030204" pitchFamily="18" charset="0"/>
                  <a:ea typeface="Cambria" panose="02040503050406030204" pitchFamily="18" charset="0"/>
                  <a:cs typeface="Arial" panose="020B0604020202020204" pitchFamily="34" charset="0"/>
                </a:rPr>
                <a:t>dụng</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khác</a:t>
              </a:r>
              <a:endPar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6806371" y="855405"/>
            <a:ext cx="6017375" cy="3016013"/>
            <a:chOff x="6885030" y="-88144"/>
            <a:chExt cx="6017375" cy="4112615"/>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6885030" y="1408611"/>
              <a:ext cx="6017375" cy="2615860"/>
              <a:chOff x="6885030" y="1408611"/>
              <a:chExt cx="6017375" cy="2615860"/>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6885030" y="1408611"/>
                <a:ext cx="6017375" cy="2615860"/>
                <a:chOff x="365499" y="2131056"/>
                <a:chExt cx="10004418" cy="1204866"/>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4"/>
                <a:stretch>
                  <a:fillRect/>
                </a:stretch>
              </p:blipFill>
              <p:spPr>
                <a:xfrm>
                  <a:off x="365499" y="2131056"/>
                  <a:ext cx="7616140" cy="1204866"/>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89959"/>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6903920" y="2104178"/>
                <a:ext cx="4543114" cy="1636761"/>
              </a:xfrm>
              <a:prstGeom prst="rect">
                <a:avLst/>
              </a:prstGeom>
              <a:noFill/>
            </p:spPr>
            <p:txBody>
              <a:bodyPr wrap="square">
                <a:spAutoFit/>
              </a:bodyPr>
              <a:lstStyle/>
              <a:p>
                <a:pPr>
                  <a:lnSpc>
                    <a:spcPct val="120000"/>
                  </a:lnSpc>
                </a:pP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Gang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là</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hợp</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kim</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của</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a:solidFill>
                      <a:srgbClr val="FF7174"/>
                    </a:solidFill>
                    <a:latin typeface="Cambria" panose="02040503050406030204" pitchFamily="18" charset="0"/>
                    <a:ea typeface="Cambria" panose="02040503050406030204" pitchFamily="18" charset="0"/>
                    <a:cs typeface="Arial" panose="020B0604020202020204" pitchFamily="34" charset="0"/>
                  </a:rPr>
                  <a:t>sắt</a:t>
                </a:r>
                <a:r>
                  <a:rPr lang="en-US" sz="2000" b="1" dirty="0">
                    <a:solidFill>
                      <a:srgbClr val="FF7174"/>
                    </a:solidFill>
                    <a:latin typeface="Cambria" panose="02040503050406030204" pitchFamily="18" charset="0"/>
                    <a:ea typeface="Cambria" panose="02040503050406030204" pitchFamily="18" charset="0"/>
                    <a:cs typeface="Arial" panose="020B0604020202020204" pitchFamily="34" charset="0"/>
                  </a:rPr>
                  <a:t> </a:t>
                </a:r>
                <a:r>
                  <a:rPr lang="en-US" sz="2000" b="1" dirty="0" err="1" smtClean="0">
                    <a:solidFill>
                      <a:srgbClr val="FF7174"/>
                    </a:solidFill>
                    <a:latin typeface="Cambria" panose="02040503050406030204" pitchFamily="18" charset="0"/>
                    <a:ea typeface="Cambria" panose="02040503050406030204" pitchFamily="18" charset="0"/>
                    <a:cs typeface="Arial" panose="020B0604020202020204" pitchFamily="34" charset="0"/>
                  </a:rPr>
                  <a:t>và</a:t>
                </a:r>
                <a:r>
                  <a:rPr lang="en-US" sz="20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 carbon, </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t</a:t>
                </a:r>
                <a:r>
                  <a:rPr lang="vi-VN"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rong </a:t>
                </a:r>
                <a:r>
                  <a:rPr lang="vi-VN" sz="2000" dirty="0">
                    <a:solidFill>
                      <a:srgbClr val="2B8F66"/>
                    </a:solidFill>
                    <a:latin typeface="Cambria" panose="02040503050406030204" pitchFamily="18" charset="0"/>
                    <a:ea typeface="Cambria" panose="02040503050406030204" pitchFamily="18" charset="0"/>
                    <a:cs typeface="Arial" panose="020B0604020202020204" pitchFamily="34" charset="0"/>
                  </a:rPr>
                  <a:t>đó có hàm lượng C lớn hơn so </a:t>
                </a:r>
                <a:r>
                  <a:rPr lang="vi-VN"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với</a:t>
                </a:r>
                <a:r>
                  <a:rPr lang="en-US" sz="2000" dirty="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sz="2000"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thép</a:t>
                </a:r>
                <a:r>
                  <a:rPr lang="en-US" sz="2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a:t>
                </a:r>
                <a:endParaRPr lang="en-US" sz="20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sp>
        <p:nvSpPr>
          <p:cNvPr id="3" name="Rectangle 2"/>
          <p:cNvSpPr/>
          <p:nvPr/>
        </p:nvSpPr>
        <p:spPr>
          <a:xfrm>
            <a:off x="853675" y="3740905"/>
            <a:ext cx="5276055" cy="2677656"/>
          </a:xfrm>
          <a:prstGeom prst="rect">
            <a:avLst/>
          </a:prstGeom>
        </p:spPr>
        <p:txBody>
          <a:bodyPr wrap="square">
            <a:spAutoFit/>
          </a:bodyPr>
          <a:lstStyle/>
          <a:p>
            <a:pPr marL="285750" indent="-285750">
              <a:buFontTx/>
              <a:buChar char="-"/>
            </a:pPr>
            <a:r>
              <a:rPr lang="en-US" sz="2400" dirty="0" smtClean="0">
                <a:solidFill>
                  <a:srgbClr val="2B8F66"/>
                </a:solidFill>
                <a:latin typeface="Cambria" panose="02040503050406030204" pitchFamily="18" charset="0"/>
                <a:ea typeface="Cambria" panose="02040503050406030204" pitchFamily="18" charset="0"/>
              </a:rPr>
              <a:t>Fe </a:t>
            </a:r>
            <a:r>
              <a:rPr lang="en-US" sz="2400" dirty="0" err="1">
                <a:solidFill>
                  <a:srgbClr val="2B8F66"/>
                </a:solidFill>
                <a:latin typeface="Cambria" panose="02040503050406030204" pitchFamily="18" charset="0"/>
                <a:ea typeface="Cambria" panose="02040503050406030204" pitchFamily="18" charset="0"/>
              </a:rPr>
              <a:t>và</a:t>
            </a:r>
            <a:r>
              <a:rPr lang="en-US" sz="2400" dirty="0">
                <a:solidFill>
                  <a:srgbClr val="2B8F66"/>
                </a:solidFill>
                <a:latin typeface="Cambria" panose="02040503050406030204" pitchFamily="18" charset="0"/>
                <a:ea typeface="Cambria" panose="02040503050406030204" pitchFamily="18" charset="0"/>
              </a:rPr>
              <a:t> C </a:t>
            </a:r>
            <a:r>
              <a:rPr lang="en-US" sz="2400" dirty="0" err="1">
                <a:solidFill>
                  <a:srgbClr val="2B8F66"/>
                </a:solidFill>
                <a:latin typeface="Cambria" panose="02040503050406030204" pitchFamily="18" charset="0"/>
                <a:ea typeface="Cambria" panose="02040503050406030204" pitchFamily="18" charset="0"/>
              </a:rPr>
              <a:t>tạo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thép</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thường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có</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độ</a:t>
            </a:r>
            <a:r>
              <a:rPr lang="en-US" sz="2400" dirty="0">
                <a:solidFill>
                  <a:srgbClr val="2B8F66"/>
                </a:solidFill>
                <a:latin typeface="Cambria" panose="02040503050406030204" pitchFamily="18" charset="0"/>
                <a:ea typeface="Cambria" panose="02040503050406030204" pitchFamily="18" charset="0"/>
              </a:rPr>
              <a:t> </a:t>
            </a:r>
            <a:endParaRPr lang="en-US" sz="2400" dirty="0" smtClean="0">
              <a:solidFill>
                <a:srgbClr val="2B8F66"/>
              </a:solidFill>
              <a:latin typeface="Cambria" panose="02040503050406030204" pitchFamily="18" charset="0"/>
              <a:ea typeface="Cambria" panose="02040503050406030204" pitchFamily="18" charset="0"/>
            </a:endParaRPr>
          </a:p>
          <a:p>
            <a:r>
              <a:rPr lang="en-US" sz="2400" dirty="0" err="1" smtClean="0">
                <a:solidFill>
                  <a:srgbClr val="2B8F66"/>
                </a:solidFill>
                <a:latin typeface="Cambria" panose="02040503050406030204" pitchFamily="18" charset="0"/>
                <a:ea typeface="Cambria" panose="02040503050406030204" pitchFamily="18" charset="0"/>
              </a:rPr>
              <a:t>cứng</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và</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độ</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dẻo</a:t>
            </a:r>
            <a:r>
              <a:rPr lang="en-US" sz="2400" dirty="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phù</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hợp</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để</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làm</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vật</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liệu</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trong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ngành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xây</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dựng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giao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thông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và</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cơ</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khí</a:t>
            </a:r>
            <a:r>
              <a:rPr lang="en-US" sz="2400" dirty="0" smtClean="0">
                <a:solidFill>
                  <a:srgbClr val="2B8F66"/>
                </a:solidFill>
                <a:latin typeface="Cambria" panose="02040503050406030204" pitchFamily="18" charset="0"/>
                <a:ea typeface="Cambria" panose="02040503050406030204" pitchFamily="18" charset="0"/>
              </a:rPr>
              <a:t>.</a:t>
            </a:r>
          </a:p>
          <a:p>
            <a:pPr marL="285750" indent="-285750">
              <a:buFontTx/>
              <a:buChar char="-"/>
            </a:pPr>
            <a:r>
              <a:rPr lang="en-US" sz="2400" dirty="0" smtClean="0">
                <a:solidFill>
                  <a:srgbClr val="2B8F66"/>
                </a:solidFill>
                <a:latin typeface="Cambria" panose="02040503050406030204" pitchFamily="18" charset="0"/>
                <a:ea typeface="Cambria" panose="02040503050406030204" pitchFamily="18" charset="0"/>
              </a:rPr>
              <a:t>Fe</a:t>
            </a:r>
            <a:r>
              <a:rPr lang="en-US" sz="2400" dirty="0">
                <a:solidFill>
                  <a:srgbClr val="2B8F66"/>
                </a:solidFill>
                <a:latin typeface="Cambria" panose="02040503050406030204" pitchFamily="18" charset="0"/>
                <a:ea typeface="Cambria" panose="02040503050406030204" pitchFamily="18" charset="0"/>
              </a:rPr>
              <a:t>, C, Cr </a:t>
            </a:r>
            <a:r>
              <a:rPr lang="en-US" sz="2400" dirty="0" err="1">
                <a:solidFill>
                  <a:srgbClr val="2B8F66"/>
                </a:solidFill>
                <a:latin typeface="Cambria" panose="02040503050406030204" pitchFamily="18" charset="0"/>
                <a:ea typeface="Cambria" panose="02040503050406030204" pitchFamily="18" charset="0"/>
              </a:rPr>
              <a:t>và</a:t>
            </a:r>
            <a:r>
              <a:rPr lang="en-US" sz="2400" dirty="0">
                <a:solidFill>
                  <a:srgbClr val="2B8F66"/>
                </a:solidFill>
                <a:latin typeface="Cambria" panose="02040503050406030204" pitchFamily="18" charset="0"/>
                <a:ea typeface="Cambria" panose="02040503050406030204" pitchFamily="18" charset="0"/>
              </a:rPr>
              <a:t> Ni </a:t>
            </a:r>
            <a:r>
              <a:rPr lang="en-US" sz="2400" dirty="0" err="1">
                <a:solidFill>
                  <a:srgbClr val="2B8F66"/>
                </a:solidFill>
                <a:latin typeface="Cambria" panose="02040503050406030204" pitchFamily="18" charset="0"/>
                <a:ea typeface="Cambria" panose="02040503050406030204" pitchFamily="18" charset="0"/>
              </a:rPr>
              <a:t>tạo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thép</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không</a:t>
            </a:r>
            <a:r>
              <a:rPr lang="en-US" sz="2400" dirty="0">
                <a:solidFill>
                  <a:srgbClr val="2B8F66"/>
                </a:solidFill>
                <a:latin typeface="Cambria" panose="02040503050406030204" pitchFamily="18" charset="0"/>
                <a:ea typeface="Cambria" panose="02040503050406030204" pitchFamily="18" charset="0"/>
              </a:rPr>
              <a:t> </a:t>
            </a:r>
            <a:r>
              <a:rPr lang="vi-VN" sz="2400" dirty="0" smtClean="0">
                <a:solidFill>
                  <a:srgbClr val="2B8F66"/>
                </a:solidFill>
                <a:latin typeface="Cambria" panose="02040503050406030204" pitchFamily="18" charset="0"/>
                <a:ea typeface="Cambria" panose="02040503050406030204" pitchFamily="18" charset="0"/>
              </a:rPr>
              <a:t>gỉ</a:t>
            </a:r>
            <a:r>
              <a:rPr lang="en-US" sz="2400" dirty="0" smtClean="0">
                <a:solidFill>
                  <a:srgbClr val="2B8F66"/>
                </a:solidFill>
                <a:latin typeface="Cambria" panose="02040503050406030204" pitchFamily="18" charset="0"/>
                <a:ea typeface="Cambria" panose="02040503050406030204" pitchFamily="18" charset="0"/>
              </a:rPr>
              <a:t>, </a:t>
            </a:r>
            <a:endParaRPr lang="vi-VN" sz="2400" dirty="0" smtClean="0">
              <a:solidFill>
                <a:srgbClr val="2B8F66"/>
              </a:solidFill>
              <a:latin typeface="Cambria" panose="02040503050406030204" pitchFamily="18" charset="0"/>
              <a:ea typeface="Cambria" panose="02040503050406030204" pitchFamily="18" charset="0"/>
            </a:endParaRPr>
          </a:p>
          <a:p>
            <a:r>
              <a:rPr lang="en-US" sz="2400" dirty="0" err="1" smtClean="0">
                <a:solidFill>
                  <a:srgbClr val="2B8F66"/>
                </a:solidFill>
                <a:latin typeface="Cambria" panose="02040503050406030204" pitchFamily="18" charset="0"/>
                <a:ea typeface="Cambria" panose="02040503050406030204" pitchFamily="18" charset="0"/>
              </a:rPr>
              <a:t>được</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dùng</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làm</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vật</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liệu</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chế</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tạo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dao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kéo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dụng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cụ</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phẫu</a:t>
            </a:r>
            <a:r>
              <a:rPr lang="en-US" sz="2400" dirty="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thuật</a:t>
            </a:r>
            <a:r>
              <a:rPr lang="en-US" sz="2400" dirty="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a:t>
            </a:r>
            <a:endParaRPr lang="en-US" sz="2400" dirty="0">
              <a:solidFill>
                <a:srgbClr val="2B8F66"/>
              </a:solidFill>
              <a:latin typeface="Cambria" panose="02040503050406030204" pitchFamily="18" charset="0"/>
              <a:ea typeface="Cambria" panose="02040503050406030204" pitchFamily="18" charset="0"/>
            </a:endParaRPr>
          </a:p>
        </p:txBody>
      </p:sp>
      <p:sp>
        <p:nvSpPr>
          <p:cNvPr id="8" name="Rectangle 7"/>
          <p:cNvSpPr/>
          <p:nvPr/>
        </p:nvSpPr>
        <p:spPr>
          <a:xfrm>
            <a:off x="6736804" y="4116708"/>
            <a:ext cx="5002946" cy="1569660"/>
          </a:xfrm>
          <a:prstGeom prst="rect">
            <a:avLst/>
          </a:prstGeom>
        </p:spPr>
        <p:txBody>
          <a:bodyPr wrap="square">
            <a:spAutoFit/>
          </a:bodyPr>
          <a:lstStyle/>
          <a:p>
            <a:r>
              <a:rPr lang="en-US" sz="2400" dirty="0" smtClean="0">
                <a:solidFill>
                  <a:srgbClr val="2B8F66"/>
                </a:solidFill>
                <a:latin typeface="Cambria" panose="02040503050406030204" pitchFamily="18" charset="0"/>
                <a:ea typeface="Cambria" panose="02040503050406030204" pitchFamily="18" charset="0"/>
              </a:rPr>
              <a:t>- Gang </a:t>
            </a:r>
            <a:r>
              <a:rPr lang="en-US" sz="2400" dirty="0" err="1">
                <a:solidFill>
                  <a:srgbClr val="2B8F66"/>
                </a:solidFill>
                <a:latin typeface="Cambria" panose="02040503050406030204" pitchFamily="18" charset="0"/>
                <a:ea typeface="Cambria" panose="02040503050406030204" pitchFamily="18" charset="0"/>
              </a:rPr>
              <a:t>có</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độ</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cứng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cao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nhưng</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giòn</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nên</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khó</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gia</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công</a:t>
            </a:r>
            <a:r>
              <a:rPr lang="en-US" sz="2400" dirty="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hơn</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thép</a:t>
            </a:r>
            <a:r>
              <a:rPr lang="en-US" sz="2400" dirty="0" smtClean="0">
                <a:solidFill>
                  <a:srgbClr val="2B8F66"/>
                </a:solidFill>
                <a:latin typeface="Cambria" panose="02040503050406030204" pitchFamily="18" charset="0"/>
                <a:ea typeface="Cambria" panose="02040503050406030204" pitchFamily="18" charset="0"/>
              </a:rPr>
              <a:t>. Gang </a:t>
            </a:r>
            <a:r>
              <a:rPr lang="en-US" sz="2400" dirty="0" err="1" smtClean="0">
                <a:solidFill>
                  <a:srgbClr val="2B8F66"/>
                </a:solidFill>
                <a:latin typeface="Cambria" panose="02040503050406030204" pitchFamily="18" charset="0"/>
                <a:ea typeface="Cambria" panose="02040503050406030204" pitchFamily="18" charset="0"/>
              </a:rPr>
              <a:t>là</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vật</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liệu</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dùng</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để</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sản</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xuất</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đường</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ống</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dẫn</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nước</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nồi</a:t>
            </a:r>
            <a:r>
              <a:rPr lang="en-US" sz="2400" dirty="0" smtClean="0">
                <a:solidFill>
                  <a:srgbClr val="2B8F66"/>
                </a:solidFill>
                <a:latin typeface="Cambria" panose="02040503050406030204" pitchFamily="18" charset="0"/>
                <a:ea typeface="Cambria" panose="02040503050406030204" pitchFamily="18" charset="0"/>
              </a:rPr>
              <a:t>, </a:t>
            </a:r>
            <a:r>
              <a:rPr lang="vi-VN" sz="2400" dirty="0" smtClean="0">
                <a:solidFill>
                  <a:srgbClr val="2B8F66"/>
                </a:solidFill>
                <a:latin typeface="Cambria" panose="02040503050406030204" pitchFamily="18" charset="0"/>
                <a:ea typeface="Cambria" panose="02040503050406030204" pitchFamily="18" charset="0"/>
              </a:rPr>
              <a:t>chảo</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khuôn</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đúc</a:t>
            </a:r>
            <a:r>
              <a:rPr lang="en-US" sz="2400" dirty="0" smtClean="0">
                <a:solidFill>
                  <a:srgbClr val="2B8F66"/>
                </a:solidFill>
                <a:latin typeface="Cambria" panose="02040503050406030204" pitchFamily="18" charset="0"/>
                <a:ea typeface="Cambria" panose="02040503050406030204" pitchFamily="18" charset="0"/>
              </a:rPr>
              <a:t>…</a:t>
            </a:r>
            <a:endParaRPr lang="en-US" sz="2400" dirty="0">
              <a:solidFill>
                <a:srgbClr val="2B8F66"/>
              </a:solidFill>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3429724C-E087-42B2-A32E-2EB7CBE346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5575" y="706454"/>
            <a:ext cx="740013" cy="743892"/>
          </a:xfrm>
          <a:prstGeom prst="rect">
            <a:avLst/>
          </a:prstGeom>
        </p:spPr>
      </p:pic>
    </p:spTree>
    <p:extLst>
      <p:ext uri="{BB962C8B-B14F-4D97-AF65-F5344CB8AC3E}">
        <p14:creationId xmlns:p14="http://schemas.microsoft.com/office/powerpoint/2010/main" val="3126168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313775" y="676244"/>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 HỢP KIM</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363794" y="1525568"/>
            <a:ext cx="11625603" cy="4013406"/>
          </a:xfrm>
          <a:prstGeom prst="rect">
            <a:avLst/>
          </a:prstGeom>
          <a:noFill/>
        </p:spPr>
        <p:txBody>
          <a:bodyPr wrap="square" rtlCol="0">
            <a:spAutoFit/>
            <a:scene3d>
              <a:camera prst="orthographicFront"/>
              <a:lightRig rig="threePt" dir="t"/>
            </a:scene3d>
            <a:sp3d contourW="12700"/>
          </a:bodyPr>
          <a:lstStyle/>
          <a:p>
            <a:pPr>
              <a:lnSpc>
                <a:spcPct val="130000"/>
              </a:lnSpc>
            </a:pP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Một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số</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kim</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của</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sắt</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và</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nhôm</a:t>
            </a:r>
            <a:endPar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endParaRPr>
          </a:p>
          <a:p>
            <a:pPr>
              <a:lnSpc>
                <a:spcPct val="130000"/>
              </a:lnSpc>
            </a:pP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b.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Hợp</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kim</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của</a:t>
            </a:r>
            <a:r>
              <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a:t>
            </a:r>
            <a:r>
              <a:rPr lang="en-US" altLang="zh-CN" sz="2800" b="1" dirty="0" err="1" smtClean="0">
                <a:solidFill>
                  <a:srgbClr val="2B8F66"/>
                </a:solidFill>
                <a:latin typeface="Cambria" panose="02040503050406030204" pitchFamily="18" charset="0"/>
                <a:ea typeface="Cambria" panose="02040503050406030204" pitchFamily="18" charset="0"/>
                <a:cs typeface="Arial" panose="020B0604020202020204" pitchFamily="34" charset="0"/>
              </a:rPr>
              <a:t>nhôm</a:t>
            </a:r>
            <a:endParaRPr lang="en-US"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endParaRPr>
          </a:p>
          <a:p>
            <a:pPr marL="457200" indent="-457200">
              <a:lnSpc>
                <a:spcPct val="130000"/>
              </a:lnSpc>
              <a:buFontTx/>
              <a:buChar char="-"/>
            </a:pPr>
            <a:r>
              <a:rPr lang="vi-VN" sz="2800" dirty="0" smtClean="0">
                <a:solidFill>
                  <a:srgbClr val="2B8F66"/>
                </a:solidFill>
                <a:latin typeface="Cambria" panose="02040503050406030204" pitchFamily="18" charset="0"/>
                <a:ea typeface="Cambria" panose="02040503050406030204" pitchFamily="18" charset="0"/>
                <a:cs typeface="Arial" panose="020B0604020202020204" pitchFamily="34" charset="0"/>
              </a:rPr>
              <a:t>Đặc </a:t>
            </a:r>
            <a:r>
              <a:rPr lang="vi-VN" sz="2800" dirty="0">
                <a:solidFill>
                  <a:srgbClr val="2B8F66"/>
                </a:solidFill>
                <a:latin typeface="Cambria" panose="02040503050406030204" pitchFamily="18" charset="0"/>
                <a:ea typeface="Cambria" panose="02040503050406030204" pitchFamily="18" charset="0"/>
                <a:cs typeface="Arial" panose="020B0604020202020204" pitchFamily="34" charset="0"/>
              </a:rPr>
              <a:t>điểm nổi bật nhất của hợp kim nhôm là nhẹ</a:t>
            </a:r>
            <a:r>
              <a:rPr lang="vi-VN" sz="2800" dirty="0" smtClean="0">
                <a:solidFill>
                  <a:srgbClr val="2B8F66"/>
                </a:solidFill>
                <a:latin typeface="Cambria" panose="02040503050406030204" pitchFamily="18" charset="0"/>
                <a:ea typeface="Cambria" panose="02040503050406030204" pitchFamily="18" charset="0"/>
                <a:cs typeface="Arial" panose="020B0604020202020204" pitchFamily="34" charset="0"/>
              </a:rPr>
              <a:t>.</a:t>
            </a:r>
            <a:endParaRPr lang="en-US" sz="2800" dirty="0" smtClean="0">
              <a:solidFill>
                <a:srgbClr val="2B8F66"/>
              </a:solidFill>
              <a:latin typeface="Cambria" panose="02040503050406030204" pitchFamily="18" charset="0"/>
              <a:ea typeface="Cambria" panose="02040503050406030204" pitchFamily="18" charset="0"/>
              <a:cs typeface="Arial" panose="020B0604020202020204" pitchFamily="34" charset="0"/>
            </a:endParaRPr>
          </a:p>
          <a:p>
            <a:pPr marL="457200" indent="-457200">
              <a:lnSpc>
                <a:spcPct val="130000"/>
              </a:lnSpc>
              <a:buFontTx/>
              <a:buChar char="-"/>
            </a:pPr>
            <a:r>
              <a:rPr lang="vi-VN" sz="2800" dirty="0" smtClean="0">
                <a:solidFill>
                  <a:srgbClr val="2B8F66"/>
                </a:solidFill>
                <a:latin typeface="Cambria" panose="02040503050406030204" pitchFamily="18" charset="0"/>
                <a:ea typeface="Cambria" panose="02040503050406030204" pitchFamily="18" charset="0"/>
                <a:cs typeface="Arial" panose="020B0604020202020204" pitchFamily="34" charset="0"/>
              </a:rPr>
              <a:t>Duralumin </a:t>
            </a:r>
            <a:r>
              <a:rPr lang="vi-VN" sz="2800" dirty="0">
                <a:solidFill>
                  <a:srgbClr val="2B8F66"/>
                </a:solidFill>
                <a:latin typeface="Cambria" panose="02040503050406030204" pitchFamily="18" charset="0"/>
                <a:ea typeface="Cambria" panose="02040503050406030204" pitchFamily="18" charset="0"/>
                <a:cs typeface="Arial" panose="020B0604020202020204" pitchFamily="34" charset="0"/>
              </a:rPr>
              <a:t>(hay dural) là loại hợp kim quan trọng nhất của </a:t>
            </a:r>
            <a:endParaRPr lang="en-US" sz="2800" dirty="0" smtClean="0">
              <a:solidFill>
                <a:srgbClr val="2B8F66"/>
              </a:solidFill>
              <a:latin typeface="Cambria" panose="02040503050406030204" pitchFamily="18" charset="0"/>
              <a:ea typeface="Cambria" panose="02040503050406030204" pitchFamily="18" charset="0"/>
              <a:cs typeface="Arial" panose="020B0604020202020204" pitchFamily="34" charset="0"/>
            </a:endParaRPr>
          </a:p>
          <a:p>
            <a:pPr>
              <a:lnSpc>
                <a:spcPct val="130000"/>
              </a:lnSpc>
            </a:pPr>
            <a:r>
              <a:rPr lang="vi-VN" sz="2800" dirty="0" smtClean="0">
                <a:solidFill>
                  <a:srgbClr val="2B8F66"/>
                </a:solidFill>
                <a:latin typeface="Cambria" panose="02040503050406030204" pitchFamily="18" charset="0"/>
                <a:ea typeface="Cambria" panose="02040503050406030204" pitchFamily="18" charset="0"/>
                <a:cs typeface="Arial" panose="020B0604020202020204" pitchFamily="34" charset="0"/>
              </a:rPr>
              <a:t>nhôm</a:t>
            </a:r>
            <a:r>
              <a:rPr lang="vi-VN" sz="2800" dirty="0">
                <a:solidFill>
                  <a:srgbClr val="2B8F66"/>
                </a:solidFill>
                <a:latin typeface="Cambria" panose="02040503050406030204" pitchFamily="18" charset="0"/>
                <a:ea typeface="Cambria" panose="02040503050406030204" pitchFamily="18" charset="0"/>
                <a:cs typeface="Arial" panose="020B0604020202020204" pitchFamily="34" charset="0"/>
              </a:rPr>
              <a:t>, có thành phần gồm nhôm, đồng, magnesium, manganese,…được sử dụng nhiều trong lĩnh vực hàng không vũ trụ để chế tạo cánh máy bay; lĩnh vực quốc phòng để chế tạo áo giáp khiên bảo vệ; lĩnh vực chế tạo ô tô</a:t>
            </a:r>
            <a:r>
              <a:rPr lang="vi-VN" sz="2800" dirty="0" smtClean="0">
                <a:solidFill>
                  <a:srgbClr val="2B8F66"/>
                </a:solidFill>
                <a:latin typeface="Cambria" panose="02040503050406030204" pitchFamily="18" charset="0"/>
                <a:ea typeface="Cambria" panose="02040503050406030204" pitchFamily="18" charset="0"/>
                <a:cs typeface="Arial" panose="020B0604020202020204" pitchFamily="34" charset="0"/>
              </a:rPr>
              <a:t>,…</a:t>
            </a:r>
            <a:r>
              <a:rPr lang="en-US" sz="2800" baseline="-25000" dirty="0" smtClean="0">
                <a:solidFill>
                  <a:srgbClr val="2B8F66"/>
                </a:solidFill>
                <a:latin typeface="Cambria" panose="02040503050406030204" pitchFamily="18" charset="0"/>
                <a:ea typeface="Cambria" panose="02040503050406030204" pitchFamily="18" charset="0"/>
                <a:cs typeface="Arial" panose="020B0604020202020204" pitchFamily="34" charset="0"/>
              </a:rPr>
              <a:t>.</a:t>
            </a:r>
            <a:endParaRPr lang="zh-CN" altLang="en-US" sz="2800"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3202" y="622271"/>
            <a:ext cx="740013" cy="743892"/>
          </a:xfrm>
          <a:prstGeom prst="rect">
            <a:avLst/>
          </a:prstGeom>
        </p:spPr>
      </p:pic>
    </p:spTree>
    <p:extLst>
      <p:ext uri="{BB962C8B-B14F-4D97-AF65-F5344CB8AC3E}">
        <p14:creationId xmlns:p14="http://schemas.microsoft.com/office/powerpoint/2010/main" val="174833959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a:solidFill>
                  <a:schemeClr val="bg1"/>
                </a:solidFill>
                <a:latin typeface="Cambria" panose="02040503050406030204" pitchFamily="18" charset="0"/>
                <a:ea typeface="Cambria" panose="02040503050406030204" pitchFamily="18" charset="0"/>
              </a:rPr>
              <a:t>Thảo Luận</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35857" y="2247823"/>
            <a:ext cx="4656676" cy="3802823"/>
          </a:xfrm>
        </p:spPr>
        <p:txBody>
          <a:bodyPr>
            <a:noAutofit/>
          </a:bodyPr>
          <a:lstStyle/>
          <a:p>
            <a:pPr>
              <a:lnSpc>
                <a:spcPct val="120000"/>
              </a:lnSpc>
            </a:pPr>
            <a:r>
              <a:rPr lang="en-US" dirty="0" err="1" smtClean="0">
                <a:latin typeface="Cambria" panose="02040503050406030204" pitchFamily="18" charset="0"/>
                <a:ea typeface="Cambria" panose="02040503050406030204" pitchFamily="18" charset="0"/>
                <a:cs typeface="Arial" panose="020B0604020202020204" pitchFamily="34" charset="0"/>
              </a:rPr>
              <a:t>Kể</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tên</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các</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đồ</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dùng</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thiết</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bị</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được</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làm</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bằng</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thép</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hoặc</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bằng</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nhôm</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mà</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em</a:t>
            </a:r>
            <a:r>
              <a:rPr lang="en-US" dirty="0" smtClean="0">
                <a:latin typeface="Cambria" panose="02040503050406030204" pitchFamily="18" charset="0"/>
                <a:ea typeface="Cambria" panose="02040503050406030204" pitchFamily="18" charset="0"/>
                <a:cs typeface="Arial" panose="020B0604020202020204" pitchFamily="34" charset="0"/>
              </a:rPr>
              <a:t> </a:t>
            </a:r>
            <a:r>
              <a:rPr lang="en-US" dirty="0" err="1" smtClean="0">
                <a:latin typeface="Cambria" panose="02040503050406030204" pitchFamily="18" charset="0"/>
                <a:ea typeface="Cambria" panose="02040503050406030204" pitchFamily="18" charset="0"/>
                <a:cs typeface="Arial" panose="020B0604020202020204" pitchFamily="34" charset="0"/>
              </a:rPr>
              <a:t>biết</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9"/>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pic>
        <p:nvPicPr>
          <p:cNvPr id="11" name="Picture 10">
            <a:extLst>
              <a:ext uri="{FF2B5EF4-FFF2-40B4-BE49-F238E27FC236}">
                <a16:creationId xmlns:a16="http://schemas.microsoft.com/office/drawing/2014/main" id="{06CFA90D-9154-4FD8-A888-F6F8B7F688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4290" y="922260"/>
            <a:ext cx="4446775" cy="44467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8475001"/>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par>
                                    <p:cTn id="17" presetID="6"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1000"/>
                                            <p:tgtEl>
                                              <p:spTgt spid="1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250" fill="hold"/>
                                            <p:tgtEl>
                                              <p:spTgt spid="11"/>
                                            </p:tgtEl>
                                            <p:attrNameLst>
                                              <p:attrName>ppt_w</p:attrName>
                                            </p:attrNameLst>
                                          </p:cBhvr>
                                          <p:tavLst>
                                            <p:tav tm="0">
                                              <p:val>
                                                <p:strVal val="#ppt_w+.3"/>
                                              </p:val>
                                            </p:tav>
                                            <p:tav tm="100000">
                                              <p:val>
                                                <p:strVal val="#ppt_w"/>
                                              </p:val>
                                            </p:tav>
                                          </p:tavLst>
                                        </p:anim>
                                        <p:anim calcmode="lin" valueType="num">
                                          <p:cBhvr>
                                            <p:cTn id="23" dur="1250" fill="hold"/>
                                            <p:tgtEl>
                                              <p:spTgt spid="11"/>
                                            </p:tgtEl>
                                            <p:attrNameLst>
                                              <p:attrName>ppt_h</p:attrName>
                                            </p:attrNameLst>
                                          </p:cBhvr>
                                          <p:tavLst>
                                            <p:tav tm="0">
                                              <p:val>
                                                <p:strVal val="#ppt_h"/>
                                              </p:val>
                                            </p:tav>
                                            <p:tav tm="100000">
                                              <p:val>
                                                <p:strVal val="#ppt_h"/>
                                              </p:val>
                                            </p:tav>
                                          </p:tavLst>
                                        </p:anim>
                                        <p:animEffect transition="in" filter="fade">
                                          <p:cBhvr>
                                            <p:cTn id="2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par>
                                    <p:cTn id="17" presetID="6"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1000"/>
                                            <p:tgtEl>
                                              <p:spTgt spid="1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250" fill="hold"/>
                                            <p:tgtEl>
                                              <p:spTgt spid="11"/>
                                            </p:tgtEl>
                                            <p:attrNameLst>
                                              <p:attrName>ppt_w</p:attrName>
                                            </p:attrNameLst>
                                          </p:cBhvr>
                                          <p:tavLst>
                                            <p:tav tm="0">
                                              <p:val>
                                                <p:strVal val="#ppt_w+.3"/>
                                              </p:val>
                                            </p:tav>
                                            <p:tav tm="100000">
                                              <p:val>
                                                <p:strVal val="#ppt_w"/>
                                              </p:val>
                                            </p:tav>
                                          </p:tavLst>
                                        </p:anim>
                                        <p:anim calcmode="lin" valueType="num">
                                          <p:cBhvr>
                                            <p:cTn id="23" dur="1250" fill="hold"/>
                                            <p:tgtEl>
                                              <p:spTgt spid="11"/>
                                            </p:tgtEl>
                                            <p:attrNameLst>
                                              <p:attrName>ppt_h</p:attrName>
                                            </p:attrNameLst>
                                          </p:cBhvr>
                                          <p:tavLst>
                                            <p:tav tm="0">
                                              <p:val>
                                                <p:strVal val="#ppt_h"/>
                                              </p:val>
                                            </p:tav>
                                            <p:tav tm="100000">
                                              <p:val>
                                                <p:strVal val="#ppt_h"/>
                                              </p:val>
                                            </p:tav>
                                          </p:tavLst>
                                        </p:anim>
                                        <p:animEffect transition="in" filter="fade">
                                          <p:cBhvr>
                                            <p:cTn id="2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a:solidFill>
                  <a:schemeClr val="bg1"/>
                </a:solidFill>
                <a:latin typeface="Cambria" panose="02040503050406030204" pitchFamily="18" charset="0"/>
                <a:ea typeface="Cambria" panose="02040503050406030204" pitchFamily="18" charset="0"/>
              </a:rPr>
              <a:t>Thảo Luận</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35857" y="2247823"/>
            <a:ext cx="4656676"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Một số đồ dùng, thiết bị làm bằng thép: Dao, kéo, đường ray tàu hỏa, giàn giáo, khung vỏ các loại tàu xe, trục và bánh răng của các động cơ, </a:t>
            </a:r>
            <a:r>
              <a:rPr lang="en-US" dirty="0" smtClean="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9"/>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pic>
        <p:nvPicPr>
          <p:cNvPr id="4102" name="Picture 6" descr="Tại sao người ta lại rải đá dọc theo đường ray xe lửa? | Tạp chí Giao thông  vận tả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8391" y="667718"/>
            <a:ext cx="3683609" cy="208015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ộ dao kéo inox Kalite KL-190 - Chất lượng bền, giá tố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4956" y="20057"/>
            <a:ext cx="3747977" cy="249865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1 bộ giàn giáo tiêu chuẩn bao nhiêu chân (42 chân hay 2 châ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165" y="3551995"/>
            <a:ext cx="3762674" cy="24986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972839" y="2676498"/>
            <a:ext cx="2380093" cy="830997"/>
          </a:xfrm>
          <a:prstGeom prst="rect">
            <a:avLst/>
          </a:prstGeom>
          <a:noFill/>
        </p:spPr>
        <p:txBody>
          <a:bodyPr wrap="square" rtlCol="0">
            <a:spAutoFit/>
          </a:bodyPr>
          <a:lstStyle/>
          <a:p>
            <a:r>
              <a:rPr lang="en-US" sz="2400" dirty="0" smtClean="0">
                <a:latin typeface="Cambria" panose="02040503050406030204" pitchFamily="18" charset="0"/>
                <a:ea typeface="Cambria" panose="02040503050406030204" pitchFamily="18" charset="0"/>
              </a:rPr>
              <a:t>Dao </a:t>
            </a:r>
            <a:r>
              <a:rPr lang="en-US" sz="2400" dirty="0" err="1" smtClean="0">
                <a:latin typeface="Cambria" panose="02040503050406030204" pitchFamily="18" charset="0"/>
                <a:ea typeface="Cambria" panose="02040503050406030204" pitchFamily="18" charset="0"/>
              </a:rPr>
              <a:t>kéo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làm</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từ</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thép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gỉ</a:t>
            </a:r>
            <a:r>
              <a:rPr lang="en-US" sz="2400" dirty="0" smtClean="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9" name="Rectangle 8"/>
          <p:cNvSpPr/>
          <p:nvPr/>
        </p:nvSpPr>
        <p:spPr>
          <a:xfrm>
            <a:off x="9357519" y="2943018"/>
            <a:ext cx="2619756" cy="461665"/>
          </a:xfrm>
          <a:prstGeom prst="rect">
            <a:avLst/>
          </a:prstGeom>
        </p:spPr>
        <p:txBody>
          <a:bodyPr wrap="none">
            <a:spAutoFit/>
          </a:bodyPr>
          <a:lstStyle/>
          <a:p>
            <a:r>
              <a:rPr lang="en-US" sz="2400" dirty="0">
                <a:latin typeface="Cambria" panose="02040503050406030204" pitchFamily="18" charset="0"/>
                <a:ea typeface="Cambria" panose="02040503050406030204" pitchFamily="18" charset="0"/>
              </a:rPr>
              <a:t>Đ</a:t>
            </a:r>
            <a:r>
              <a:rPr lang="vi-VN" sz="2400" dirty="0" smtClean="0">
                <a:latin typeface="Cambria" panose="02040503050406030204" pitchFamily="18" charset="0"/>
                <a:ea typeface="Cambria" panose="02040503050406030204" pitchFamily="18" charset="0"/>
              </a:rPr>
              <a:t>ường </a:t>
            </a:r>
            <a:r>
              <a:rPr lang="vi-VN" sz="2400" dirty="0">
                <a:latin typeface="Cambria" panose="02040503050406030204" pitchFamily="18" charset="0"/>
                <a:ea typeface="Cambria" panose="02040503050406030204" pitchFamily="18" charset="0"/>
              </a:rPr>
              <a:t>ray tàu hỏa</a:t>
            </a:r>
            <a:endParaRPr lang="en-US" sz="2400" dirty="0"/>
          </a:p>
        </p:txBody>
      </p:sp>
      <p:sp>
        <p:nvSpPr>
          <p:cNvPr id="14" name="Rectangle 13"/>
          <p:cNvSpPr/>
          <p:nvPr/>
        </p:nvSpPr>
        <p:spPr>
          <a:xfrm>
            <a:off x="5711697" y="6246376"/>
            <a:ext cx="1398140" cy="461665"/>
          </a:xfrm>
          <a:prstGeom prst="rect">
            <a:avLst/>
          </a:prstGeom>
        </p:spPr>
        <p:txBody>
          <a:bodyPr wrap="none">
            <a:spAutoFit/>
          </a:bodyPr>
          <a:lstStyle/>
          <a:p>
            <a:r>
              <a:rPr lang="en-US" sz="2400" dirty="0" smtClean="0">
                <a:latin typeface="Cambria" panose="02040503050406030204" pitchFamily="18" charset="0"/>
                <a:ea typeface="Cambria" panose="02040503050406030204" pitchFamily="18" charset="0"/>
              </a:rPr>
              <a:t>G</a:t>
            </a:r>
            <a:r>
              <a:rPr lang="vi-VN" sz="2400" dirty="0" smtClean="0">
                <a:latin typeface="Cambria" panose="02040503050406030204" pitchFamily="18" charset="0"/>
                <a:ea typeface="Cambria" panose="02040503050406030204" pitchFamily="18" charset="0"/>
              </a:rPr>
              <a:t>iàn </a:t>
            </a:r>
            <a:r>
              <a:rPr lang="vi-VN" sz="2400" dirty="0">
                <a:latin typeface="Cambria" panose="02040503050406030204" pitchFamily="18" charset="0"/>
                <a:ea typeface="Cambria" panose="02040503050406030204" pitchFamily="18" charset="0"/>
              </a:rPr>
              <a:t>giáo</a:t>
            </a:r>
            <a:endParaRPr lang="en-US" sz="2400" dirty="0"/>
          </a:p>
        </p:txBody>
      </p:sp>
      <p:sp>
        <p:nvSpPr>
          <p:cNvPr id="15" name="AutoShape 18" descr="Thực tế chung về trục bánh răng - Kiến thức ngành - Công ty TNHH Thương mại  &amp; Công nghiệp Luoyang Yuj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0" descr="Thực tế chung về trục bánh răng - Kiến thức ngành - Công ty TNHH Thương mại  &amp; Công nghiệp Luoyang Yuj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2" descr="Thực tế chung về trục bánh răng - Kiến thức ngành - Công ty TNHH Thương mại  &amp; Công nghiệp Luoyang Yuji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4" descr="Thực tế chung về trục bánh răng - Kiến thức ngành - Công ty TNHH Thương mại  &amp; Công nghiệp Luoyang Yuj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p:cNvPicPr>
            <a:picLocks noChangeAspect="1"/>
          </p:cNvPicPr>
          <p:nvPr/>
        </p:nvPicPr>
        <p:blipFill>
          <a:blip r:embed="rId6"/>
          <a:stretch>
            <a:fillRect/>
          </a:stretch>
        </p:blipFill>
        <p:spPr>
          <a:xfrm>
            <a:off x="9510689" y="3507494"/>
            <a:ext cx="2311925" cy="2311925"/>
          </a:xfrm>
          <a:prstGeom prst="rect">
            <a:avLst/>
          </a:prstGeom>
        </p:spPr>
      </p:pic>
      <p:sp>
        <p:nvSpPr>
          <p:cNvPr id="20" name="Rectangle 19"/>
          <p:cNvSpPr/>
          <p:nvPr/>
        </p:nvSpPr>
        <p:spPr>
          <a:xfrm>
            <a:off x="9251858" y="5634754"/>
            <a:ext cx="2829586" cy="830997"/>
          </a:xfrm>
          <a:prstGeom prst="rect">
            <a:avLst/>
          </a:prstGeom>
        </p:spPr>
        <p:txBody>
          <a:bodyPr wrap="square">
            <a:spAutoFit/>
          </a:bodyPr>
          <a:lstStyle/>
          <a:p>
            <a:pPr algn="ctr"/>
            <a:r>
              <a:rPr lang="en-US" sz="2400" dirty="0" smtClean="0">
                <a:latin typeface="Cambria" panose="02040503050406030204" pitchFamily="18" charset="0"/>
                <a:ea typeface="Cambria" panose="02040503050406030204" pitchFamily="18" charset="0"/>
              </a:rPr>
              <a:t>T</a:t>
            </a:r>
            <a:r>
              <a:rPr lang="vi-VN" sz="2400" dirty="0" smtClean="0">
                <a:latin typeface="Cambria" panose="02040503050406030204" pitchFamily="18" charset="0"/>
                <a:ea typeface="Cambria" panose="02040503050406030204" pitchFamily="18" charset="0"/>
              </a:rPr>
              <a:t>rục </a:t>
            </a:r>
            <a:r>
              <a:rPr lang="vi-VN" sz="2400" dirty="0">
                <a:latin typeface="Cambria" panose="02040503050406030204" pitchFamily="18" charset="0"/>
                <a:ea typeface="Cambria" panose="02040503050406030204" pitchFamily="18" charset="0"/>
              </a:rPr>
              <a:t>và bánh răng của các động cơ</a:t>
            </a:r>
            <a:endParaRPr lang="en-US" sz="2400" dirty="0"/>
          </a:p>
        </p:txBody>
      </p:sp>
    </p:spTree>
    <p:extLst>
      <p:ext uri="{BB962C8B-B14F-4D97-AF65-F5344CB8AC3E}">
        <p14:creationId xmlns:p14="http://schemas.microsoft.com/office/powerpoint/2010/main" val="3930986253"/>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8" grpId="0"/>
          <p:bldP spid="9" grpId="0"/>
          <p:bldP spid="14"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8" grpId="0"/>
          <p:bldP spid="9" grpId="0"/>
          <p:bldP spid="14" grpId="0"/>
          <p:bldP spid="2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FF0CF9-6F45-43E3-847B-155AC979A86A}"/>
              </a:ext>
            </a:extLst>
          </p:cNvPr>
          <p:cNvSpPr/>
          <p:nvPr/>
        </p:nvSpPr>
        <p:spPr>
          <a:xfrm>
            <a:off x="1986280" y="477520"/>
            <a:ext cx="8219440" cy="782320"/>
          </a:xfrm>
          <a:prstGeom prst="roundRect">
            <a:avLst>
              <a:gd name="adj" fmla="val 50000"/>
            </a:avLst>
          </a:prstGeom>
          <a:solidFill>
            <a:srgbClr val="49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DB61926-DD0B-44A7-84BC-16C54A5A6514}"/>
              </a:ext>
            </a:extLst>
          </p:cNvPr>
          <p:cNvSpPr txBox="1"/>
          <p:nvPr/>
        </p:nvSpPr>
        <p:spPr>
          <a:xfrm>
            <a:off x="2524760" y="607070"/>
            <a:ext cx="7142480" cy="523220"/>
          </a:xfrm>
          <a:prstGeom prst="rect">
            <a:avLst/>
          </a:prstGeom>
          <a:noFill/>
        </p:spPr>
        <p:txBody>
          <a:bodyPr wrap="square" rtlCol="0">
            <a:spAutoFit/>
          </a:bodyPr>
          <a:lstStyle/>
          <a:p>
            <a:r>
              <a:rPr lang="vi-VN" sz="2800" b="1">
                <a:solidFill>
                  <a:schemeClr val="bg1"/>
                </a:solidFill>
                <a:latin typeface="Cambria" panose="02040503050406030204" pitchFamily="18" charset="0"/>
                <a:ea typeface="Cambria" panose="02040503050406030204" pitchFamily="18" charset="0"/>
              </a:rPr>
              <a:t>CÁC KÍ HIỆU SỬ DỤNG TRONG BÀI HỌC</a:t>
            </a:r>
            <a:endParaRPr lang="en-US" sz="2800" b="1">
              <a:solidFill>
                <a:schemeClr val="bg1"/>
              </a:solidFill>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8A796680-ED13-4BE0-AFFE-DF57AC59A198}"/>
              </a:ext>
            </a:extLst>
          </p:cNvPr>
          <p:cNvGrpSpPr/>
          <p:nvPr/>
        </p:nvGrpSpPr>
        <p:grpSpPr>
          <a:xfrm>
            <a:off x="1036405" y="2024713"/>
            <a:ext cx="1595035" cy="1342733"/>
            <a:chOff x="772245" y="2024713"/>
            <a:chExt cx="1595035" cy="1342733"/>
          </a:xfrm>
        </p:grpSpPr>
        <p:grpSp>
          <p:nvGrpSpPr>
            <p:cNvPr id="4" name="Group 3">
              <a:extLst>
                <a:ext uri="{FF2B5EF4-FFF2-40B4-BE49-F238E27FC236}">
                  <a16:creationId xmlns:a16="http://schemas.microsoft.com/office/drawing/2014/main" id="{319AB74D-4511-4793-AAFD-F27A83B9A8F6}"/>
                </a:ext>
              </a:extLst>
            </p:cNvPr>
            <p:cNvGrpSpPr/>
            <p:nvPr/>
          </p:nvGrpSpPr>
          <p:grpSpPr>
            <a:xfrm>
              <a:off x="1009972" y="2024713"/>
              <a:ext cx="814779" cy="814779"/>
              <a:chOff x="339981" y="460396"/>
              <a:chExt cx="1100831" cy="1100831"/>
            </a:xfrm>
          </p:grpSpPr>
          <p:sp>
            <p:nvSpPr>
              <p:cNvPr id="5" name="Oval 4">
                <a:extLst>
                  <a:ext uri="{FF2B5EF4-FFF2-40B4-BE49-F238E27FC236}">
                    <a16:creationId xmlns:a16="http://schemas.microsoft.com/office/drawing/2014/main" id="{E61537D5-F1A4-47C5-B2AC-D6F35498B363}"/>
                  </a:ext>
                </a:extLst>
              </p:cNvPr>
              <p:cNvSpPr/>
              <p:nvPr/>
            </p:nvSpPr>
            <p:spPr>
              <a:xfrm>
                <a:off x="339981" y="460396"/>
                <a:ext cx="1100831" cy="1100831"/>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6" name="Picture 5" descr="Icon&#10;&#10;Description automatically generated">
                <a:extLst>
                  <a:ext uri="{FF2B5EF4-FFF2-40B4-BE49-F238E27FC236}">
                    <a16:creationId xmlns:a16="http://schemas.microsoft.com/office/drawing/2014/main" id="{6DED0053-1443-42D0-BC05-244525CA25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362" y="686777"/>
                <a:ext cx="648070" cy="648070"/>
              </a:xfrm>
              <a:prstGeom prst="rect">
                <a:avLst/>
              </a:prstGeom>
            </p:spPr>
          </p:pic>
        </p:grpSp>
        <p:sp>
          <p:nvSpPr>
            <p:cNvPr id="7" name="TextBox 6">
              <a:extLst>
                <a:ext uri="{FF2B5EF4-FFF2-40B4-BE49-F238E27FC236}">
                  <a16:creationId xmlns:a16="http://schemas.microsoft.com/office/drawing/2014/main" id="{D2AD7E44-67AB-4446-A240-486883542B6F}"/>
                </a:ext>
              </a:extLst>
            </p:cNvPr>
            <p:cNvSpPr txBox="1"/>
            <p:nvPr/>
          </p:nvSpPr>
          <p:spPr>
            <a:xfrm>
              <a:off x="772245" y="2967336"/>
              <a:ext cx="1595035" cy="400110"/>
            </a:xfrm>
            <a:prstGeom prst="rect">
              <a:avLst/>
            </a:prstGeom>
            <a:noFill/>
          </p:spPr>
          <p:txBody>
            <a:bodyPr wrap="square" rtlCol="0">
              <a:spAutoFit/>
            </a:bodyPr>
            <a:lstStyle/>
            <a:p>
              <a:r>
                <a:rPr lang="vi-VN" sz="2000" dirty="0">
                  <a:solidFill>
                    <a:schemeClr val="bg2">
                      <a:lumMod val="25000"/>
                    </a:schemeClr>
                  </a:solidFill>
                  <a:latin typeface="Cambria" panose="02040503050406030204" pitchFamily="18" charset="0"/>
                  <a:ea typeface="Cambria" panose="02040503050406030204" pitchFamily="18" charset="0"/>
                </a:rPr>
                <a:t>Khởi động</a:t>
              </a:r>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47EC0A3E-9C5C-4122-B07E-ACF3FC9EE1F9}"/>
              </a:ext>
            </a:extLst>
          </p:cNvPr>
          <p:cNvGrpSpPr/>
          <p:nvPr/>
        </p:nvGrpSpPr>
        <p:grpSpPr>
          <a:xfrm>
            <a:off x="3408492" y="2024713"/>
            <a:ext cx="2478955" cy="1342734"/>
            <a:chOff x="3455431" y="2024712"/>
            <a:chExt cx="2478955" cy="1342734"/>
          </a:xfrm>
        </p:grpSpPr>
        <p:pic>
          <p:nvPicPr>
            <p:cNvPr id="8" name="Picture 7">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9" name="TextBox 8">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Nội dung bài học</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079758D4-B445-4A07-9384-90E1DB14BAE9}"/>
              </a:ext>
            </a:extLst>
          </p:cNvPr>
          <p:cNvGrpSpPr/>
          <p:nvPr/>
        </p:nvGrpSpPr>
        <p:grpSpPr>
          <a:xfrm>
            <a:off x="642130" y="3990654"/>
            <a:ext cx="2566462" cy="1454708"/>
            <a:chOff x="377970" y="3990654"/>
            <a:chExt cx="2566462" cy="1454708"/>
          </a:xfrm>
        </p:grpSpPr>
        <p:pic>
          <p:nvPicPr>
            <p:cNvPr id="14" name="Picture 13">
              <a:extLst>
                <a:ext uri="{FF2B5EF4-FFF2-40B4-BE49-F238E27FC236}">
                  <a16:creationId xmlns:a16="http://schemas.microsoft.com/office/drawing/2014/main" id="{897FE70F-2FC7-4BD2-9B2D-5F7CE35720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21995" y="3990654"/>
              <a:ext cx="990732" cy="990732"/>
            </a:xfrm>
            <a:prstGeom prst="rect">
              <a:avLst/>
            </a:prstGeom>
          </p:spPr>
        </p:pic>
        <p:sp>
          <p:nvSpPr>
            <p:cNvPr id="15" name="TextBox 14">
              <a:extLst>
                <a:ext uri="{FF2B5EF4-FFF2-40B4-BE49-F238E27FC236}">
                  <a16:creationId xmlns:a16="http://schemas.microsoft.com/office/drawing/2014/main" id="{ACD5EBFA-8A32-4587-A452-9AF8F30F922A}"/>
                </a:ext>
              </a:extLst>
            </p:cNvPr>
            <p:cNvSpPr txBox="1"/>
            <p:nvPr/>
          </p:nvSpPr>
          <p:spPr>
            <a:xfrm>
              <a:off x="377970" y="5045252"/>
              <a:ext cx="2566462"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Câu hỏi luyện tập</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E88152CB-7620-48D4-A5DB-67691292F071}"/>
              </a:ext>
            </a:extLst>
          </p:cNvPr>
          <p:cNvGrpSpPr/>
          <p:nvPr/>
        </p:nvGrpSpPr>
        <p:grpSpPr>
          <a:xfrm>
            <a:off x="3408492" y="4166607"/>
            <a:ext cx="2678855" cy="1278754"/>
            <a:chOff x="3546871" y="4166607"/>
            <a:chExt cx="2678855" cy="1278754"/>
          </a:xfrm>
        </p:grpSpPr>
        <p:grpSp>
          <p:nvGrpSpPr>
            <p:cNvPr id="20" name="Group 19">
              <a:extLst>
                <a:ext uri="{FF2B5EF4-FFF2-40B4-BE49-F238E27FC236}">
                  <a16:creationId xmlns:a16="http://schemas.microsoft.com/office/drawing/2014/main" id="{D1D3F80B-48B9-4367-AD52-795A032F25A4}"/>
                </a:ext>
              </a:extLst>
            </p:cNvPr>
            <p:cNvGrpSpPr/>
            <p:nvPr/>
          </p:nvGrpSpPr>
          <p:grpSpPr>
            <a:xfrm>
              <a:off x="4182961" y="4166607"/>
              <a:ext cx="814779" cy="814779"/>
              <a:chOff x="5334000" y="4137890"/>
              <a:chExt cx="814779" cy="814779"/>
            </a:xfrm>
          </p:grpSpPr>
          <p:sp>
            <p:nvSpPr>
              <p:cNvPr id="17" name="Oval 16">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22A49403-4A15-47AC-B931-5A6135CD08B6}"/>
                  </a:ext>
                </a:extLst>
              </p:cNvPr>
              <p:cNvSpPr txBox="1"/>
              <p:nvPr/>
            </p:nvSpPr>
            <p:spPr>
              <a:xfrm>
                <a:off x="5486401" y="4160558"/>
                <a:ext cx="532660" cy="769441"/>
              </a:xfrm>
              <a:prstGeom prst="rect">
                <a:avLst/>
              </a:prstGeom>
              <a:noFill/>
            </p:spPr>
            <p:txBody>
              <a:bodyPr wrap="square" rtlCol="0">
                <a:spAutoFit/>
              </a:bodyPr>
              <a:lstStyle/>
              <a:p>
                <a:r>
                  <a:rPr lang="vi-VN" sz="4400" b="1">
                    <a:solidFill>
                      <a:srgbClr val="49CCCC"/>
                    </a:solidFill>
                    <a:latin typeface="Cambria" panose="02040503050406030204" pitchFamily="18" charset="0"/>
                    <a:ea typeface="Cambria" panose="02040503050406030204" pitchFamily="18" charset="0"/>
                  </a:rPr>
                  <a:t>?</a:t>
                </a:r>
                <a:endParaRPr lang="en-US" sz="4400" b="1">
                  <a:solidFill>
                    <a:srgbClr val="49CCCC"/>
                  </a:solidFill>
                  <a:latin typeface="Cambria" panose="02040503050406030204" pitchFamily="18" charset="0"/>
                  <a:ea typeface="Cambria" panose="02040503050406030204" pitchFamily="18" charset="0"/>
                </a:endParaRPr>
              </a:p>
            </p:txBody>
          </p:sp>
        </p:grpSp>
        <p:sp>
          <p:nvSpPr>
            <p:cNvPr id="21" name="TextBox 20">
              <a:extLst>
                <a:ext uri="{FF2B5EF4-FFF2-40B4-BE49-F238E27FC236}">
                  <a16:creationId xmlns:a16="http://schemas.microsoft.com/office/drawing/2014/main" id="{DBC4D72C-A674-4778-9F4C-B8A7148E732F}"/>
                </a:ext>
              </a:extLst>
            </p:cNvPr>
            <p:cNvSpPr txBox="1"/>
            <p:nvPr/>
          </p:nvSpPr>
          <p:spPr>
            <a:xfrm>
              <a:off x="3546871" y="5045251"/>
              <a:ext cx="2678855"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Câu hỏi thảo luận</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71316243-599F-4B54-8BAE-AA5FD41459DC}"/>
              </a:ext>
            </a:extLst>
          </p:cNvPr>
          <p:cNvGrpSpPr/>
          <p:nvPr/>
        </p:nvGrpSpPr>
        <p:grpSpPr>
          <a:xfrm>
            <a:off x="6360160" y="1914456"/>
            <a:ext cx="2478955" cy="1452990"/>
            <a:chOff x="7022537" y="1914455"/>
            <a:chExt cx="2478955" cy="1452990"/>
          </a:xfrm>
        </p:grpSpPr>
        <p:sp>
          <p:nvSpPr>
            <p:cNvPr id="12" name="TextBox 11">
              <a:extLst>
                <a:ext uri="{FF2B5EF4-FFF2-40B4-BE49-F238E27FC236}">
                  <a16:creationId xmlns:a16="http://schemas.microsoft.com/office/drawing/2014/main" id="{EF8B9330-7764-44AE-9A8B-BB3BA9C61580}"/>
                </a:ext>
              </a:extLst>
            </p:cNvPr>
            <p:cNvSpPr txBox="1"/>
            <p:nvPr/>
          </p:nvSpPr>
          <p:spPr>
            <a:xfrm>
              <a:off x="7022537" y="2967335"/>
              <a:ext cx="2478955"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Cung cấp thêm</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3B9CDC20-22A2-44DB-B0C6-29150E20C1A2}"/>
                </a:ext>
              </a:extLst>
            </p:cNvPr>
            <p:cNvGrpSpPr/>
            <p:nvPr/>
          </p:nvGrpSpPr>
          <p:grpSpPr>
            <a:xfrm>
              <a:off x="7570360" y="1914455"/>
              <a:ext cx="814779" cy="923330"/>
              <a:chOff x="5334000" y="4092492"/>
              <a:chExt cx="814779" cy="923330"/>
            </a:xfrm>
          </p:grpSpPr>
          <p:sp>
            <p:nvSpPr>
              <p:cNvPr id="24" name="Oval 23">
                <a:extLst>
                  <a:ext uri="{FF2B5EF4-FFF2-40B4-BE49-F238E27FC236}">
                    <a16:creationId xmlns:a16="http://schemas.microsoft.com/office/drawing/2014/main" id="{BEEE4C2F-9259-4399-8122-98E6B0EDE1B9}"/>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7A83B858-FBF5-4AFD-893B-10C54AAB63B3}"/>
                  </a:ext>
                </a:extLst>
              </p:cNvPr>
              <p:cNvSpPr txBox="1"/>
              <p:nvPr/>
            </p:nvSpPr>
            <p:spPr>
              <a:xfrm>
                <a:off x="5457303" y="4092492"/>
                <a:ext cx="532660" cy="923330"/>
              </a:xfrm>
              <a:prstGeom prst="rect">
                <a:avLst/>
              </a:prstGeom>
              <a:noFill/>
            </p:spPr>
            <p:txBody>
              <a:bodyPr wrap="square" rtlCol="0">
                <a:spAutoFit/>
              </a:bodyPr>
              <a:lstStyle/>
              <a:p>
                <a:r>
                  <a:rPr lang="vi-VN" sz="5400" b="1">
                    <a:solidFill>
                      <a:srgbClr val="49CCCC"/>
                    </a:solidFill>
                    <a:latin typeface="Cambria" panose="02040503050406030204" pitchFamily="18" charset="0"/>
                    <a:ea typeface="Cambria" panose="02040503050406030204" pitchFamily="18" charset="0"/>
                  </a:rPr>
                  <a:t>+</a:t>
                </a:r>
                <a:endParaRPr lang="en-US" sz="5400" b="1">
                  <a:solidFill>
                    <a:srgbClr val="49CCCC"/>
                  </a:solidFill>
                  <a:latin typeface="Cambria" panose="02040503050406030204" pitchFamily="18" charset="0"/>
                  <a:ea typeface="Cambria" panose="02040503050406030204" pitchFamily="18" charset="0"/>
                </a:endParaRPr>
              </a:p>
            </p:txBody>
          </p:sp>
        </p:grpSp>
      </p:grpSp>
      <p:grpSp>
        <p:nvGrpSpPr>
          <p:cNvPr id="27" name="Group 26">
            <a:extLst>
              <a:ext uri="{FF2B5EF4-FFF2-40B4-BE49-F238E27FC236}">
                <a16:creationId xmlns:a16="http://schemas.microsoft.com/office/drawing/2014/main" id="{3EE30958-0DD5-4027-A19C-B93AE775479C}"/>
              </a:ext>
            </a:extLst>
          </p:cNvPr>
          <p:cNvGrpSpPr/>
          <p:nvPr/>
        </p:nvGrpSpPr>
        <p:grpSpPr>
          <a:xfrm>
            <a:off x="6717116" y="3942832"/>
            <a:ext cx="1693660" cy="1502529"/>
            <a:chOff x="7624195" y="3942832"/>
            <a:chExt cx="1693660" cy="1502529"/>
          </a:xfrm>
        </p:grpSpPr>
        <p:pic>
          <p:nvPicPr>
            <p:cNvPr id="11" name="Picture 10"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737" y="3942832"/>
              <a:ext cx="1038554" cy="1038554"/>
            </a:xfrm>
            <a:prstGeom prst="rect">
              <a:avLst/>
            </a:prstGeom>
          </p:spPr>
        </p:pic>
        <p:sp>
          <p:nvSpPr>
            <p:cNvPr id="22" name="TextBox 21">
              <a:extLst>
                <a:ext uri="{FF2B5EF4-FFF2-40B4-BE49-F238E27FC236}">
                  <a16:creationId xmlns:a16="http://schemas.microsoft.com/office/drawing/2014/main" id="{D2B48F8D-046F-4DFD-AFB9-3911F34F4F6E}"/>
                </a:ext>
              </a:extLst>
            </p:cNvPr>
            <p:cNvSpPr txBox="1"/>
            <p:nvPr/>
          </p:nvSpPr>
          <p:spPr>
            <a:xfrm>
              <a:off x="7624195" y="5045251"/>
              <a:ext cx="1693660"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Vận dụng</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3C410E02-B849-4CF0-987E-0F0FD5BE2AFC}"/>
              </a:ext>
            </a:extLst>
          </p:cNvPr>
          <p:cNvGrpSpPr/>
          <p:nvPr/>
        </p:nvGrpSpPr>
        <p:grpSpPr>
          <a:xfrm>
            <a:off x="9438555" y="1905578"/>
            <a:ext cx="1595035" cy="1461868"/>
            <a:chOff x="9438555" y="1905578"/>
            <a:chExt cx="1595035" cy="1461868"/>
          </a:xfrm>
        </p:grpSpPr>
        <p:pic>
          <p:nvPicPr>
            <p:cNvPr id="30" name="Picture 29" descr="Icon&#10;&#10;Description automatically generated">
              <a:extLst>
                <a:ext uri="{FF2B5EF4-FFF2-40B4-BE49-F238E27FC236}">
                  <a16:creationId xmlns:a16="http://schemas.microsoft.com/office/drawing/2014/main" id="{50C50319-9080-46EB-80C9-974175F6CC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8431" y="1905578"/>
              <a:ext cx="923330" cy="923330"/>
            </a:xfrm>
            <a:prstGeom prst="rect">
              <a:avLst/>
            </a:prstGeom>
          </p:spPr>
        </p:pic>
        <p:sp>
          <p:nvSpPr>
            <p:cNvPr id="31" name="TextBox 30">
              <a:extLst>
                <a:ext uri="{FF2B5EF4-FFF2-40B4-BE49-F238E27FC236}">
                  <a16:creationId xmlns:a16="http://schemas.microsoft.com/office/drawing/2014/main" id="{D64FCB64-2824-4626-A0D8-2A9DE9752583}"/>
                </a:ext>
              </a:extLst>
            </p:cNvPr>
            <p:cNvSpPr txBox="1"/>
            <p:nvPr/>
          </p:nvSpPr>
          <p:spPr>
            <a:xfrm>
              <a:off x="9438555" y="2967336"/>
              <a:ext cx="1595035"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Em có biết</a:t>
              </a:r>
              <a:endParaRPr lang="en-US" sz="2000">
                <a:solidFill>
                  <a:schemeClr val="bg2">
                    <a:lumMod val="25000"/>
                  </a:schemeClr>
                </a:solidFill>
                <a:latin typeface="Cambria" panose="02040503050406030204" pitchFamily="18" charset="0"/>
                <a:ea typeface="Cambria" panose="02040503050406030204" pitchFamily="18" charset="0"/>
              </a:endParaRPr>
            </a:p>
          </p:txBody>
        </p:sp>
      </p:grpSp>
      <p:grpSp>
        <p:nvGrpSpPr>
          <p:cNvPr id="29" name="Group 28">
            <a:extLst>
              <a:ext uri="{FF2B5EF4-FFF2-40B4-BE49-F238E27FC236}">
                <a16:creationId xmlns:a16="http://schemas.microsoft.com/office/drawing/2014/main" id="{69DF599D-1613-47E8-9F0D-6C364C15EB94}"/>
              </a:ext>
            </a:extLst>
          </p:cNvPr>
          <p:cNvGrpSpPr/>
          <p:nvPr/>
        </p:nvGrpSpPr>
        <p:grpSpPr>
          <a:xfrm>
            <a:off x="9041597" y="4101601"/>
            <a:ext cx="2238277" cy="1343760"/>
            <a:chOff x="9041597" y="4101601"/>
            <a:chExt cx="2238277" cy="1343760"/>
          </a:xfrm>
        </p:grpSpPr>
        <p:sp>
          <p:nvSpPr>
            <p:cNvPr id="32" name="TextBox 31">
              <a:extLst>
                <a:ext uri="{FF2B5EF4-FFF2-40B4-BE49-F238E27FC236}">
                  <a16:creationId xmlns:a16="http://schemas.microsoft.com/office/drawing/2014/main" id="{501412F3-7792-4DF2-B771-01E1966ED7D4}"/>
                </a:ext>
              </a:extLst>
            </p:cNvPr>
            <p:cNvSpPr txBox="1"/>
            <p:nvPr/>
          </p:nvSpPr>
          <p:spPr>
            <a:xfrm>
              <a:off x="9041597" y="5045251"/>
              <a:ext cx="2238277" cy="400110"/>
            </a:xfrm>
            <a:prstGeom prst="rect">
              <a:avLst/>
            </a:prstGeom>
            <a:noFill/>
          </p:spPr>
          <p:txBody>
            <a:bodyPr wrap="square" rtlCol="0">
              <a:spAutoFit/>
            </a:bodyPr>
            <a:lstStyle/>
            <a:p>
              <a:r>
                <a:rPr lang="vi-VN" sz="2000">
                  <a:solidFill>
                    <a:schemeClr val="bg2">
                      <a:lumMod val="25000"/>
                    </a:schemeClr>
                  </a:solidFill>
                  <a:latin typeface="Cambria" panose="02040503050406030204" pitchFamily="18" charset="0"/>
                  <a:ea typeface="Cambria" panose="02040503050406030204" pitchFamily="18" charset="0"/>
                </a:rPr>
                <a:t>Nội dung cần nhớ</a:t>
              </a:r>
              <a:endParaRPr lang="en-US" sz="2000">
                <a:solidFill>
                  <a:schemeClr val="bg2">
                    <a:lumMod val="25000"/>
                  </a:schemeClr>
                </a:solidFill>
                <a:latin typeface="Cambria" panose="02040503050406030204" pitchFamily="18" charset="0"/>
                <a:ea typeface="Cambria" panose="02040503050406030204" pitchFamily="18" charset="0"/>
              </a:endParaRPr>
            </a:p>
          </p:txBody>
        </p:sp>
        <p:pic>
          <p:nvPicPr>
            <p:cNvPr id="34" name="Picture 33" descr="Icon&#10;&#10;Description automatically generated">
              <a:extLst>
                <a:ext uri="{FF2B5EF4-FFF2-40B4-BE49-F238E27FC236}">
                  <a16:creationId xmlns:a16="http://schemas.microsoft.com/office/drawing/2014/main" id="{9576CED9-AD93-4D5C-ABAC-00788D855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8430" y="4101601"/>
              <a:ext cx="923330" cy="923330"/>
            </a:xfrm>
            <a:prstGeom prst="rect">
              <a:avLst/>
            </a:prstGeom>
          </p:spPr>
        </p:pic>
      </p:grpSp>
    </p:spTree>
    <p:extLst>
      <p:ext uri="{BB962C8B-B14F-4D97-AF65-F5344CB8AC3E}">
        <p14:creationId xmlns:p14="http://schemas.microsoft.com/office/powerpoint/2010/main" val="10542796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3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3000">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14:bounceEnd="63000">
                                          <p:cBhvr additive="base">
                                            <p:cTn id="11" dur="1000" fill="hold"/>
                                            <p:tgtEl>
                                              <p:spTgt spid="1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3000">
                                      <p:stCondLst>
                                        <p:cond delay="300"/>
                                      </p:stCondLst>
                                      <p:childTnLst>
                                        <p:set>
                                          <p:cBhvr>
                                            <p:cTn id="14" dur="1" fill="hold">
                                              <p:stCondLst>
                                                <p:cond delay="0"/>
                                              </p:stCondLst>
                                            </p:cTn>
                                            <p:tgtEl>
                                              <p:spTgt spid="28"/>
                                            </p:tgtEl>
                                            <p:attrNameLst>
                                              <p:attrName>style.visibility</p:attrName>
                                            </p:attrNameLst>
                                          </p:cBhvr>
                                          <p:to>
                                            <p:strVal val="visible"/>
                                          </p:to>
                                        </p:set>
                                        <p:anim calcmode="lin" valueType="num" p14:bounceEnd="63000">
                                          <p:cBhvr additive="base">
                                            <p:cTn id="15"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3000">
                                      <p:stCondLst>
                                        <p:cond delay="450"/>
                                      </p:stCondLst>
                                      <p:childTnLst>
                                        <p:set>
                                          <p:cBhvr>
                                            <p:cTn id="18" dur="1" fill="hold">
                                              <p:stCondLst>
                                                <p:cond delay="0"/>
                                              </p:stCondLst>
                                            </p:cTn>
                                            <p:tgtEl>
                                              <p:spTgt spid="10"/>
                                            </p:tgtEl>
                                            <p:attrNameLst>
                                              <p:attrName>style.visibility</p:attrName>
                                            </p:attrNameLst>
                                          </p:cBhvr>
                                          <p:to>
                                            <p:strVal val="visible"/>
                                          </p:to>
                                        </p:set>
                                        <p:anim calcmode="lin" valueType="num" p14:bounceEnd="63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3000">
                                      <p:stCondLst>
                                        <p:cond delay="600"/>
                                      </p:stCondLst>
                                      <p:childTnLst>
                                        <p:set>
                                          <p:cBhvr>
                                            <p:cTn id="22" dur="1" fill="hold">
                                              <p:stCondLst>
                                                <p:cond delay="0"/>
                                              </p:stCondLst>
                                            </p:cTn>
                                            <p:tgtEl>
                                              <p:spTgt spid="18"/>
                                            </p:tgtEl>
                                            <p:attrNameLst>
                                              <p:attrName>style.visibility</p:attrName>
                                            </p:attrNameLst>
                                          </p:cBhvr>
                                          <p:to>
                                            <p:strVal val="visible"/>
                                          </p:to>
                                        </p:set>
                                        <p:anim calcmode="lin" valueType="num" p14:bounceEnd="63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3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3000">
                                      <p:stCondLst>
                                        <p:cond delay="750"/>
                                      </p:stCondLst>
                                      <p:childTnLst>
                                        <p:set>
                                          <p:cBhvr>
                                            <p:cTn id="26" dur="1" fill="hold">
                                              <p:stCondLst>
                                                <p:cond delay="0"/>
                                              </p:stCondLst>
                                            </p:cTn>
                                            <p:tgtEl>
                                              <p:spTgt spid="26"/>
                                            </p:tgtEl>
                                            <p:attrNameLst>
                                              <p:attrName>style.visibility</p:attrName>
                                            </p:attrNameLst>
                                          </p:cBhvr>
                                          <p:to>
                                            <p:strVal val="visible"/>
                                          </p:to>
                                        </p:set>
                                        <p:anim calcmode="lin" valueType="num" p14:bounceEnd="63000">
                                          <p:cBhvr additive="base">
                                            <p:cTn id="27" dur="1000" fill="hold"/>
                                            <p:tgtEl>
                                              <p:spTgt spid="26"/>
                                            </p:tgtEl>
                                            <p:attrNameLst>
                                              <p:attrName>ppt_x</p:attrName>
                                            </p:attrNameLst>
                                          </p:cBhvr>
                                          <p:tavLst>
                                            <p:tav tm="0">
                                              <p:val>
                                                <p:strVal val="#ppt_x"/>
                                              </p:val>
                                            </p:tav>
                                            <p:tav tm="100000">
                                              <p:val>
                                                <p:strVal val="#ppt_x"/>
                                              </p:val>
                                            </p:tav>
                                          </p:tavLst>
                                        </p:anim>
                                        <p:anim calcmode="lin" valueType="num" p14:bounceEnd="63000">
                                          <p:cBhvr additive="base">
                                            <p:cTn id="28" dur="10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3000">
                                      <p:stCondLst>
                                        <p:cond delay="900"/>
                                      </p:stCondLst>
                                      <p:childTnLst>
                                        <p:set>
                                          <p:cBhvr>
                                            <p:cTn id="30" dur="1" fill="hold">
                                              <p:stCondLst>
                                                <p:cond delay="0"/>
                                              </p:stCondLst>
                                            </p:cTn>
                                            <p:tgtEl>
                                              <p:spTgt spid="27"/>
                                            </p:tgtEl>
                                            <p:attrNameLst>
                                              <p:attrName>style.visibility</p:attrName>
                                            </p:attrNameLst>
                                          </p:cBhvr>
                                          <p:to>
                                            <p:strVal val="visible"/>
                                          </p:to>
                                        </p:set>
                                        <p:anim calcmode="lin" valueType="num" p14:bounceEnd="63000">
                                          <p:cBhvr additive="base">
                                            <p:cTn id="31" dur="1000" fill="hold"/>
                                            <p:tgtEl>
                                              <p:spTgt spid="27"/>
                                            </p:tgtEl>
                                            <p:attrNameLst>
                                              <p:attrName>ppt_x</p:attrName>
                                            </p:attrNameLst>
                                          </p:cBhvr>
                                          <p:tavLst>
                                            <p:tav tm="0">
                                              <p:val>
                                                <p:strVal val="#ppt_x"/>
                                              </p:val>
                                            </p:tav>
                                            <p:tav tm="100000">
                                              <p:val>
                                                <p:strVal val="#ppt_x"/>
                                              </p:val>
                                            </p:tav>
                                          </p:tavLst>
                                        </p:anim>
                                        <p:anim calcmode="lin" valueType="num" p14:bounceEnd="63000">
                                          <p:cBhvr additive="base">
                                            <p:cTn id="32" dur="10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3000">
                                      <p:stCondLst>
                                        <p:cond delay="1050"/>
                                      </p:stCondLst>
                                      <p:childTnLst>
                                        <p:set>
                                          <p:cBhvr>
                                            <p:cTn id="34" dur="1" fill="hold">
                                              <p:stCondLst>
                                                <p:cond delay="0"/>
                                              </p:stCondLst>
                                            </p:cTn>
                                            <p:tgtEl>
                                              <p:spTgt spid="29"/>
                                            </p:tgtEl>
                                            <p:attrNameLst>
                                              <p:attrName>style.visibility</p:attrName>
                                            </p:attrNameLst>
                                          </p:cBhvr>
                                          <p:to>
                                            <p:strVal val="visible"/>
                                          </p:to>
                                        </p:set>
                                        <p:anim calcmode="lin" valueType="num" p14:bounceEnd="63000">
                                          <p:cBhvr additive="base">
                                            <p:cTn id="35" dur="1000" fill="hold"/>
                                            <p:tgtEl>
                                              <p:spTgt spid="29"/>
                                            </p:tgtEl>
                                            <p:attrNameLst>
                                              <p:attrName>ppt_x</p:attrName>
                                            </p:attrNameLst>
                                          </p:cBhvr>
                                          <p:tavLst>
                                            <p:tav tm="0">
                                              <p:val>
                                                <p:strVal val="#ppt_x"/>
                                              </p:val>
                                            </p:tav>
                                            <p:tav tm="100000">
                                              <p:val>
                                                <p:strVal val="#ppt_x"/>
                                              </p:val>
                                            </p:tav>
                                          </p:tavLst>
                                        </p:anim>
                                        <p:anim calcmode="lin" valueType="num" p14:bounceEnd="63000">
                                          <p:cBhvr additive="base">
                                            <p:cTn id="3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1000" fill="hold"/>
                                            <p:tgtEl>
                                              <p:spTgt spid="28"/>
                                            </p:tgtEl>
                                            <p:attrNameLst>
                                              <p:attrName>ppt_x</p:attrName>
                                            </p:attrNameLst>
                                          </p:cBhvr>
                                          <p:tavLst>
                                            <p:tav tm="0">
                                              <p:val>
                                                <p:strVal val="#ppt_x"/>
                                              </p:val>
                                            </p:tav>
                                            <p:tav tm="100000">
                                              <p:val>
                                                <p:strVal val="#ppt_x"/>
                                              </p:val>
                                            </p:tav>
                                          </p:tavLst>
                                        </p:anim>
                                        <p:anim calcmode="lin" valueType="num">
                                          <p:cBhvr additive="base">
                                            <p:cTn id="16" dur="10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4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6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1000" fill="hold"/>
                                            <p:tgtEl>
                                              <p:spTgt spid="26"/>
                                            </p:tgtEl>
                                            <p:attrNameLst>
                                              <p:attrName>ppt_x</p:attrName>
                                            </p:attrNameLst>
                                          </p:cBhvr>
                                          <p:tavLst>
                                            <p:tav tm="0">
                                              <p:val>
                                                <p:strVal val="#ppt_x"/>
                                              </p:val>
                                            </p:tav>
                                            <p:tav tm="100000">
                                              <p:val>
                                                <p:strVal val="#ppt_x"/>
                                              </p:val>
                                            </p:tav>
                                          </p:tavLst>
                                        </p:anim>
                                        <p:anim calcmode="lin" valueType="num">
                                          <p:cBhvr additive="base">
                                            <p:cTn id="28" dur="10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90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ppt_x"/>
                                              </p:val>
                                            </p:tav>
                                            <p:tav tm="100000">
                                              <p:val>
                                                <p:strVal val="#ppt_x"/>
                                              </p:val>
                                            </p:tav>
                                          </p:tavLst>
                                        </p:anim>
                                        <p:anim calcmode="lin" valueType="num">
                                          <p:cBhvr additive="base">
                                            <p:cTn id="32" dur="10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0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000" fill="hold"/>
                                            <p:tgtEl>
                                              <p:spTgt spid="29"/>
                                            </p:tgtEl>
                                            <p:attrNameLst>
                                              <p:attrName>ppt_x</p:attrName>
                                            </p:attrNameLst>
                                          </p:cBhvr>
                                          <p:tavLst>
                                            <p:tav tm="0">
                                              <p:val>
                                                <p:strVal val="#ppt_x"/>
                                              </p:val>
                                            </p:tav>
                                            <p:tav tm="100000">
                                              <p:val>
                                                <p:strVal val="#ppt_x"/>
                                              </p:val>
                                            </p:tav>
                                          </p:tavLst>
                                        </p:anim>
                                        <p:anim calcmode="lin" valueType="num">
                                          <p:cBhvr additive="base">
                                            <p:cTn id="36"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96783"/>
            <a:ext cx="2928813" cy="1325563"/>
          </a:xfrm>
        </p:spPr>
        <p:txBody>
          <a:bodyPr>
            <a:normAutofit/>
          </a:bodyPr>
          <a:lstStyle/>
          <a:p>
            <a:r>
              <a:rPr lang="vi-VN" sz="3600" b="1" dirty="0">
                <a:solidFill>
                  <a:schemeClr val="bg1"/>
                </a:solidFill>
                <a:latin typeface="Cambria" panose="02040503050406030204" pitchFamily="18" charset="0"/>
                <a:ea typeface="Cambria" panose="02040503050406030204" pitchFamily="18" charset="0"/>
              </a:rPr>
              <a:t>Thảo Luận</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280528" y="2209394"/>
            <a:ext cx="4656676"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Các đồ dùng, thiết bị được làm từ các hợp kim của nhôm: mâm, xoong, ấm nước, tay nắm cửa, vỏ máy bay, pít tông, vành bánh xe, áo giáp, khiên bảo vệ…</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334852"/>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9"/>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sp>
        <p:nvSpPr>
          <p:cNvPr id="8" name="TextBox 7"/>
          <p:cNvSpPr txBox="1"/>
          <p:nvPr/>
        </p:nvSpPr>
        <p:spPr>
          <a:xfrm>
            <a:off x="5849921" y="2889544"/>
            <a:ext cx="1881323" cy="830997"/>
          </a:xfrm>
          <a:prstGeom prst="rect">
            <a:avLst/>
          </a:prstGeom>
          <a:noFill/>
        </p:spPr>
        <p:txBody>
          <a:bodyPr wrap="square" rtlCol="0">
            <a:spAutoFit/>
          </a:bodyPr>
          <a:lstStyle/>
          <a:p>
            <a:pPr algn="ctr"/>
            <a:r>
              <a:rPr lang="en-US" sz="2400" dirty="0" smtClean="0">
                <a:latin typeface="Cambria" panose="02040503050406030204" pitchFamily="18" charset="0"/>
                <a:ea typeface="Cambria" panose="02040503050406030204" pitchFamily="18" charset="0"/>
              </a:rPr>
              <a:t>M</a:t>
            </a:r>
            <a:r>
              <a:rPr lang="vi-VN" sz="2400" dirty="0" smtClean="0">
                <a:latin typeface="Cambria" panose="02040503050406030204" pitchFamily="18" charset="0"/>
                <a:ea typeface="Cambria" panose="02040503050406030204" pitchFamily="18" charset="0"/>
              </a:rPr>
              <a:t>âm</a:t>
            </a:r>
            <a:r>
              <a:rPr lang="vi-VN" sz="2400" dirty="0">
                <a:latin typeface="Cambria" panose="02040503050406030204" pitchFamily="18" charset="0"/>
                <a:ea typeface="Cambria" panose="02040503050406030204" pitchFamily="18" charset="0"/>
              </a:rPr>
              <a:t>, xoong, </a:t>
            </a:r>
            <a:endParaRPr lang="en-US" sz="2400" dirty="0">
              <a:latin typeface="Cambria" panose="02040503050406030204" pitchFamily="18" charset="0"/>
              <a:ea typeface="Cambria" panose="02040503050406030204" pitchFamily="18" charset="0"/>
            </a:endParaRPr>
          </a:p>
          <a:p>
            <a:pPr algn="ctr"/>
            <a:r>
              <a:rPr lang="vi-VN" sz="2400" dirty="0" smtClean="0">
                <a:latin typeface="Cambria" panose="02040503050406030204" pitchFamily="18" charset="0"/>
                <a:ea typeface="Cambria" panose="02040503050406030204" pitchFamily="18" charset="0"/>
              </a:rPr>
              <a:t>ấm </a:t>
            </a:r>
            <a:r>
              <a:rPr lang="vi-VN" sz="2400" dirty="0">
                <a:latin typeface="Cambria" panose="02040503050406030204" pitchFamily="18" charset="0"/>
                <a:ea typeface="Cambria" panose="02040503050406030204" pitchFamily="18" charset="0"/>
              </a:rPr>
              <a:t>nước</a:t>
            </a:r>
            <a:endParaRPr lang="en-US" sz="2400" dirty="0">
              <a:latin typeface="Cambria" panose="02040503050406030204" pitchFamily="18" charset="0"/>
              <a:ea typeface="Cambria" panose="02040503050406030204" pitchFamily="18" charset="0"/>
            </a:endParaRPr>
          </a:p>
        </p:txBody>
      </p:sp>
      <p:sp>
        <p:nvSpPr>
          <p:cNvPr id="9" name="Rectangle 8"/>
          <p:cNvSpPr/>
          <p:nvPr/>
        </p:nvSpPr>
        <p:spPr>
          <a:xfrm>
            <a:off x="9357519" y="2943018"/>
            <a:ext cx="1681807" cy="461665"/>
          </a:xfrm>
          <a:prstGeom prst="rect">
            <a:avLst/>
          </a:prstGeom>
        </p:spPr>
        <p:txBody>
          <a:bodyPr wrap="none">
            <a:spAutoFit/>
          </a:bodyPr>
          <a:lstStyle/>
          <a:p>
            <a:r>
              <a:rPr lang="en-US" sz="2400" dirty="0" smtClean="0">
                <a:latin typeface="Cambria" panose="02040503050406030204" pitchFamily="18" charset="0"/>
                <a:ea typeface="Cambria" panose="02040503050406030204" pitchFamily="18" charset="0"/>
              </a:rPr>
              <a:t>V</a:t>
            </a:r>
            <a:r>
              <a:rPr lang="vi-VN" sz="2400" dirty="0" smtClean="0">
                <a:latin typeface="Cambria" panose="02040503050406030204" pitchFamily="18" charset="0"/>
                <a:ea typeface="Cambria" panose="02040503050406030204" pitchFamily="18" charset="0"/>
              </a:rPr>
              <a:t>ỏ </a:t>
            </a:r>
            <a:r>
              <a:rPr lang="vi-VN" sz="2400" dirty="0">
                <a:latin typeface="Cambria" panose="02040503050406030204" pitchFamily="18" charset="0"/>
                <a:ea typeface="Cambria" panose="02040503050406030204" pitchFamily="18" charset="0"/>
              </a:rPr>
              <a:t>máy bay</a:t>
            </a:r>
            <a:endParaRPr lang="en-US" sz="2400" dirty="0"/>
          </a:p>
        </p:txBody>
      </p:sp>
      <p:sp>
        <p:nvSpPr>
          <p:cNvPr id="14" name="Rectangle 13"/>
          <p:cNvSpPr/>
          <p:nvPr/>
        </p:nvSpPr>
        <p:spPr>
          <a:xfrm>
            <a:off x="5613133" y="5775772"/>
            <a:ext cx="1948532" cy="830997"/>
          </a:xfrm>
          <a:prstGeom prst="rect">
            <a:avLst/>
          </a:prstGeom>
        </p:spPr>
        <p:txBody>
          <a:bodyPr wrap="square">
            <a:spAutoFit/>
          </a:bodyPr>
          <a:lstStyle/>
          <a:p>
            <a:pPr algn="ctr"/>
            <a:r>
              <a:rPr lang="en-US" sz="2400" dirty="0" smtClean="0">
                <a:latin typeface="Cambria" panose="02040503050406030204" pitchFamily="18" charset="0"/>
                <a:ea typeface="Cambria" panose="02040503050406030204" pitchFamily="18" charset="0"/>
              </a:rPr>
              <a:t>P</a:t>
            </a:r>
            <a:r>
              <a:rPr lang="vi-VN" sz="2400" dirty="0" smtClean="0">
                <a:latin typeface="Cambria" panose="02040503050406030204" pitchFamily="18" charset="0"/>
                <a:ea typeface="Cambria" panose="02040503050406030204" pitchFamily="18" charset="0"/>
              </a:rPr>
              <a:t>ít </a:t>
            </a:r>
            <a:r>
              <a:rPr lang="vi-VN" sz="2400" dirty="0">
                <a:latin typeface="Cambria" panose="02040503050406030204" pitchFamily="18" charset="0"/>
                <a:ea typeface="Cambria" panose="02040503050406030204" pitchFamily="18" charset="0"/>
              </a:rPr>
              <a:t>tông, vành bánh xe</a:t>
            </a:r>
            <a:endParaRPr lang="en-US" sz="2400" dirty="0"/>
          </a:p>
        </p:txBody>
      </p:sp>
      <p:sp>
        <p:nvSpPr>
          <p:cNvPr id="15" name="AutoShape 18" descr="Thực tế chung về trục bánh răng - Kiến thức ngành - Công ty TNHH Thương mại  &amp; Công nghiệp Luoyang Yuj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0" descr="Thực tế chung về trục bánh răng - Kiến thức ngành - Công ty TNHH Thương mại  &amp; Công nghiệp Luoyang Yuj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2" descr="Thực tế chung về trục bánh răng - Kiến thức ngành - Công ty TNHH Thương mại  &amp; Công nghiệp Luoyang Yuji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4" descr="Thực tế chung về trục bánh răng - Kiến thức ngành - Công ty TNHH Thương mại  &amp; Công nghiệp Luoyang Yuj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19"/>
          <p:cNvSpPr/>
          <p:nvPr/>
        </p:nvSpPr>
        <p:spPr>
          <a:xfrm>
            <a:off x="9084913" y="5704972"/>
            <a:ext cx="2612226" cy="830997"/>
          </a:xfrm>
          <a:prstGeom prst="rect">
            <a:avLst/>
          </a:prstGeom>
        </p:spPr>
        <p:txBody>
          <a:bodyPr wrap="square">
            <a:spAutoFit/>
          </a:bodyPr>
          <a:lstStyle/>
          <a:p>
            <a:pPr algn="ctr"/>
            <a:r>
              <a:rPr lang="en-US" sz="2400" dirty="0">
                <a:latin typeface="Cambria" panose="02040503050406030204" pitchFamily="18" charset="0"/>
                <a:ea typeface="Cambria" panose="02040503050406030204" pitchFamily="18" charset="0"/>
              </a:rPr>
              <a:t>Á</a:t>
            </a:r>
            <a:r>
              <a:rPr lang="vi-VN" sz="2400" dirty="0" smtClean="0">
                <a:latin typeface="Cambria" panose="02040503050406030204" pitchFamily="18" charset="0"/>
                <a:ea typeface="Cambria" panose="02040503050406030204" pitchFamily="18" charset="0"/>
              </a:rPr>
              <a:t>o </a:t>
            </a:r>
            <a:r>
              <a:rPr lang="vi-VN" sz="2400" dirty="0">
                <a:latin typeface="Cambria" panose="02040503050406030204" pitchFamily="18" charset="0"/>
                <a:ea typeface="Cambria" panose="02040503050406030204" pitchFamily="18" charset="0"/>
              </a:rPr>
              <a:t>giáp, </a:t>
            </a:r>
            <a:endParaRPr lang="en-US" sz="2400" dirty="0" smtClean="0">
              <a:latin typeface="Cambria" panose="02040503050406030204" pitchFamily="18" charset="0"/>
              <a:ea typeface="Cambria" panose="02040503050406030204" pitchFamily="18" charset="0"/>
            </a:endParaRPr>
          </a:p>
          <a:p>
            <a:pPr algn="ctr"/>
            <a:r>
              <a:rPr lang="vi-VN" sz="2400" dirty="0" smtClean="0">
                <a:latin typeface="Cambria" panose="02040503050406030204" pitchFamily="18" charset="0"/>
                <a:ea typeface="Cambria" panose="02040503050406030204" pitchFamily="18" charset="0"/>
              </a:rPr>
              <a:t>khiên </a:t>
            </a:r>
            <a:r>
              <a:rPr lang="vi-VN" sz="2400" dirty="0">
                <a:latin typeface="Cambria" panose="02040503050406030204" pitchFamily="18" charset="0"/>
                <a:ea typeface="Cambria" panose="02040503050406030204" pitchFamily="18" charset="0"/>
              </a:rPr>
              <a:t>bảo </a:t>
            </a:r>
            <a:r>
              <a:rPr lang="vi-VN" sz="2400" dirty="0" smtClean="0">
                <a:latin typeface="Cambria" panose="02040503050406030204" pitchFamily="18" charset="0"/>
                <a:ea typeface="Cambria" panose="02040503050406030204" pitchFamily="18" charset="0"/>
              </a:rPr>
              <a:t>vệ</a:t>
            </a:r>
            <a:endParaRPr lang="en-US" sz="2400" dirty="0"/>
          </a:p>
        </p:txBody>
      </p:sp>
      <p:pic>
        <p:nvPicPr>
          <p:cNvPr id="6146" name="Picture 2" descr="Mâm nhôm nhỏ dùng đựng đồ lễ, mâm ăn cá nhân hàng dày loại 1 | Lazad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0843" y="7937"/>
            <a:ext cx="1551504" cy="1551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247618" y="120322"/>
            <a:ext cx="1331765" cy="1331765"/>
          </a:xfrm>
          <a:prstGeom prst="rect">
            <a:avLst/>
          </a:prstGeom>
        </p:spPr>
      </p:pic>
      <p:pic>
        <p:nvPicPr>
          <p:cNvPr id="6148" name="Picture 4" descr="Ấm đun nước inox 304 Smartcook 2,5L SM 3372 - 235337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0635" y="1356933"/>
            <a:ext cx="2533528" cy="1403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8713209" y="326436"/>
            <a:ext cx="3299620" cy="2060993"/>
          </a:xfrm>
          <a:prstGeom prst="rect">
            <a:avLst/>
          </a:prstGeom>
        </p:spPr>
      </p:pic>
      <p:pic>
        <p:nvPicPr>
          <p:cNvPr id="6" name="Picture 5"/>
          <p:cNvPicPr>
            <a:picLocks noChangeAspect="1"/>
          </p:cNvPicPr>
          <p:nvPr/>
        </p:nvPicPr>
        <p:blipFill>
          <a:blip r:embed="rId7"/>
          <a:stretch>
            <a:fillRect/>
          </a:stretch>
        </p:blipFill>
        <p:spPr>
          <a:xfrm>
            <a:off x="5206461" y="3894247"/>
            <a:ext cx="1598649" cy="1561181"/>
          </a:xfrm>
          <a:prstGeom prst="rect">
            <a:avLst/>
          </a:prstGeom>
        </p:spPr>
      </p:pic>
      <p:sp>
        <p:nvSpPr>
          <p:cNvPr id="11" name="AutoShape 6" descr="Hình ảnh vành bánh xe ô tô xe hơi - P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8"/>
          <a:stretch>
            <a:fillRect/>
          </a:stretch>
        </p:blipFill>
        <p:spPr>
          <a:xfrm>
            <a:off x="6805110" y="3847593"/>
            <a:ext cx="1600355" cy="1600355"/>
          </a:xfrm>
          <a:prstGeom prst="rect">
            <a:avLst/>
          </a:prstGeom>
        </p:spPr>
      </p:pic>
      <p:pic>
        <p:nvPicPr>
          <p:cNvPr id="6152" name="Picture 8" descr="Đội đặc nhiệm Swat | Học viện Cảnh sát nhân d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4913" y="3544568"/>
            <a:ext cx="2810403" cy="1973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883021"/>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8" grpId="0"/>
      <p:bldP spid="9" grpId="0"/>
      <p:bldP spid="14"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96783"/>
            <a:ext cx="2928813" cy="1325563"/>
          </a:xfrm>
        </p:spPr>
        <p:txBody>
          <a:bodyPr>
            <a:normAutofit/>
          </a:bodyPr>
          <a:lstStyle/>
          <a:p>
            <a:r>
              <a:rPr lang="en-US" sz="3600" b="1" dirty="0" err="1" smtClean="0">
                <a:latin typeface="Cambria" panose="02040503050406030204" pitchFamily="18" charset="0"/>
                <a:ea typeface="Cambria" panose="02040503050406030204" pitchFamily="18" charset="0"/>
              </a:rPr>
              <a:t>Vận</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dụng</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249619" y="2489581"/>
            <a:ext cx="4656676" cy="2271130"/>
          </a:xfrm>
        </p:spPr>
        <p:txBody>
          <a:bodyPr>
            <a:noAutofit/>
          </a:bodyPr>
          <a:lstStyle/>
          <a:p>
            <a:pPr>
              <a:lnSpc>
                <a:spcPct val="120000"/>
              </a:lnSpc>
            </a:pPr>
            <a:r>
              <a:rPr lang="en-US" sz="3200" dirty="0" err="1" smtClean="0">
                <a:latin typeface="Cambria" panose="02040503050406030204" pitchFamily="18" charset="0"/>
                <a:ea typeface="Cambria" panose="02040503050406030204" pitchFamily="18" charset="0"/>
              </a:rPr>
              <a:t>Tìm</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hiểu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về</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thép</a:t>
            </a:r>
            <a:r>
              <a:rPr lang="en-US" sz="3200" dirty="0" smtClean="0">
                <a:latin typeface="Cambria" panose="02040503050406030204" pitchFamily="18" charset="0"/>
                <a:ea typeface="Cambria" panose="02040503050406030204" pitchFamily="18" charset="0"/>
              </a:rPr>
              <a:t> 304” </a:t>
            </a:r>
            <a:r>
              <a:rPr lang="en-US" sz="3200" dirty="0" err="1" smtClean="0">
                <a:latin typeface="Cambria" panose="02040503050406030204" pitchFamily="18" charset="0"/>
                <a:ea typeface="Cambria" panose="02040503050406030204" pitchFamily="18" charset="0"/>
              </a:rPr>
              <a:t>để</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giải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thích</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vì</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sao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rất</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phổ</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biến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trong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đời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sống</a:t>
            </a:r>
            <a:r>
              <a:rPr lang="en-US" sz="3200" dirty="0" smtClean="0">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sp>
        <p:nvSpPr>
          <p:cNvPr id="15" name="AutoShape 18" descr="Thực tế chung về trục bánh răng - Kiến thức ngành - Công ty TNHH Thương mại  &amp; Công nghiệp Luoyang Yuj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0" descr="Thực tế chung về trục bánh răng - Kiến thức ngành - Công ty TNHH Thương mại  &amp; Công nghiệp Luoyang Yuj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2" descr="Thực tế chung về trục bánh răng - Kiến thức ngành - Công ty TNHH Thương mại  &amp; Công nghiệp Luoyang Yuji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4" descr="Thực tế chung về trục bánh răng - Kiến thức ngành - Công ty TNHH Thương mại  &amp; Công nghiệp Luoyang Yuj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Hình ảnh vành bánh xe ô tô xe hơi - PN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 name="Picture 24"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70" y="129562"/>
            <a:ext cx="1038554" cy="1038554"/>
          </a:xfrm>
          <a:prstGeom prst="rect">
            <a:avLst/>
          </a:prstGeom>
        </p:spPr>
      </p:pic>
      <p:sp>
        <p:nvSpPr>
          <p:cNvPr id="19" name="Rectangle 18"/>
          <p:cNvSpPr/>
          <p:nvPr/>
        </p:nvSpPr>
        <p:spPr>
          <a:xfrm>
            <a:off x="5697022" y="241129"/>
            <a:ext cx="6075197" cy="3785652"/>
          </a:xfrm>
          <a:prstGeom prst="rect">
            <a:avLst/>
          </a:prstGeom>
        </p:spPr>
        <p:txBody>
          <a:bodyPr wrap="square">
            <a:spAutoFit/>
          </a:bodyPr>
          <a:lstStyle/>
          <a:p>
            <a:pPr algn="just"/>
            <a:r>
              <a:rPr lang="vi-VN" sz="2400" dirty="0">
                <a:solidFill>
                  <a:srgbClr val="000000"/>
                </a:solidFill>
                <a:latin typeface="Cambria" panose="02040503050406030204" pitchFamily="18" charset="0"/>
                <a:ea typeface="Cambria" panose="02040503050406030204" pitchFamily="18" charset="0"/>
              </a:rPr>
              <a:t>- Thép 304 hay còn gọi là inox 304 hoặc thép không gỉ. Đây là hợp kim của Fe và C (&lt; 0,08%), 18% Cr, 8% Ni cùng với một lượng nhỏ các kim loại khác.</a:t>
            </a:r>
          </a:p>
          <a:p>
            <a:pPr algn="just"/>
            <a:r>
              <a:rPr lang="vi-VN" sz="2400" dirty="0">
                <a:solidFill>
                  <a:srgbClr val="000000"/>
                </a:solidFill>
                <a:latin typeface="Cambria" panose="02040503050406030204" pitchFamily="18" charset="0"/>
                <a:ea typeface="Cambria" panose="02040503050406030204" pitchFamily="18" charset="0"/>
              </a:rPr>
              <a:t>- Hai thành phần Cr và Ni được thêm vào để tạo ra loại thép không gỉ này. Cụ thể là:</a:t>
            </a:r>
          </a:p>
          <a:p>
            <a:pPr algn="just"/>
            <a:r>
              <a:rPr lang="vi-VN" sz="2400" dirty="0">
                <a:solidFill>
                  <a:srgbClr val="000000"/>
                </a:solidFill>
                <a:latin typeface="Cambria" panose="02040503050406030204" pitchFamily="18" charset="0"/>
                <a:ea typeface="Cambria" panose="02040503050406030204" pitchFamily="18" charset="0"/>
              </a:rPr>
              <a:t>+ Cr: giúp tăng độ bền của vật liệu, chống mài mòn.</a:t>
            </a:r>
          </a:p>
          <a:p>
            <a:pPr algn="just"/>
            <a:r>
              <a:rPr lang="vi-VN" sz="2400" dirty="0">
                <a:solidFill>
                  <a:srgbClr val="000000"/>
                </a:solidFill>
                <a:latin typeface="Cambria" panose="02040503050406030204" pitchFamily="18" charset="0"/>
                <a:ea typeface="Cambria" panose="02040503050406030204" pitchFamily="18" charset="0"/>
              </a:rPr>
              <a:t>+ Ni: giúp tăng độ cứng mà không làm giảm độ dẻo dai</a:t>
            </a:r>
            <a:r>
              <a:rPr lang="vi-VN" sz="2400" dirty="0" smtClean="0">
                <a:solidFill>
                  <a:srgbClr val="000000"/>
                </a:solidFill>
                <a:latin typeface="Cambria" panose="02040503050406030204" pitchFamily="18" charset="0"/>
                <a:ea typeface="Cambria" panose="02040503050406030204" pitchFamily="18" charset="0"/>
              </a:rPr>
              <a:t>.</a:t>
            </a:r>
            <a:endParaRPr lang="vi-VN" sz="2400" dirty="0">
              <a:solidFill>
                <a:srgbClr val="000000"/>
              </a:solidFill>
              <a:latin typeface="Cambria" panose="02040503050406030204" pitchFamily="18" charset="0"/>
              <a:ea typeface="Cambria" panose="02040503050406030204" pitchFamily="18" charset="0"/>
            </a:endParaRPr>
          </a:p>
        </p:txBody>
      </p:sp>
      <p:sp>
        <p:nvSpPr>
          <p:cNvPr id="28" name="Rectangle 27"/>
          <p:cNvSpPr/>
          <p:nvPr/>
        </p:nvSpPr>
        <p:spPr>
          <a:xfrm>
            <a:off x="5601328" y="3927969"/>
            <a:ext cx="6075197" cy="3046988"/>
          </a:xfrm>
          <a:prstGeom prst="rect">
            <a:avLst/>
          </a:prstGeom>
        </p:spPr>
        <p:txBody>
          <a:bodyPr wrap="square">
            <a:spAutoFit/>
          </a:bodyPr>
          <a:lstStyle/>
          <a:p>
            <a:pPr algn="just"/>
            <a:r>
              <a:rPr lang="vi-VN" sz="2400" dirty="0" smtClean="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Do vậy, thép 304 được sử dụng rất phổ biến trong đời sống nhờ một số ưu điểm vượt trội như:</a:t>
            </a:r>
          </a:p>
          <a:p>
            <a:pPr algn="just"/>
            <a:r>
              <a:rPr lang="vi-VN" sz="2400" dirty="0">
                <a:solidFill>
                  <a:srgbClr val="000000"/>
                </a:solidFill>
                <a:latin typeface="Cambria" panose="02040503050406030204" pitchFamily="18" charset="0"/>
                <a:ea typeface="Cambria" panose="02040503050406030204" pitchFamily="18" charset="0"/>
              </a:rPr>
              <a:t>+ Khả năng chống ăn mòn, chống gỉ tốt.</a:t>
            </a:r>
          </a:p>
          <a:p>
            <a:pPr algn="just"/>
            <a:r>
              <a:rPr lang="vi-VN" sz="2400" dirty="0">
                <a:solidFill>
                  <a:srgbClr val="000000"/>
                </a:solidFill>
                <a:latin typeface="Cambria" panose="02040503050406030204" pitchFamily="18" charset="0"/>
                <a:ea typeface="Cambria" panose="02040503050406030204" pitchFamily="18" charset="0"/>
              </a:rPr>
              <a:t>+ Khả năng chịu nhiệt cao.</a:t>
            </a:r>
          </a:p>
          <a:p>
            <a:pPr algn="just"/>
            <a:r>
              <a:rPr lang="vi-VN" sz="2400" dirty="0">
                <a:solidFill>
                  <a:srgbClr val="000000"/>
                </a:solidFill>
                <a:latin typeface="Cambria" panose="02040503050406030204" pitchFamily="18" charset="0"/>
                <a:ea typeface="Cambria" panose="02040503050406030204" pitchFamily="18" charset="0"/>
              </a:rPr>
              <a:t>+ Khả năng gia công, tạo hình vượt trội.</a:t>
            </a:r>
          </a:p>
          <a:p>
            <a:pPr algn="just"/>
            <a:r>
              <a:rPr lang="vi-VN" sz="2400" dirty="0">
                <a:solidFill>
                  <a:srgbClr val="000000"/>
                </a:solidFill>
                <a:latin typeface="Cambria" panose="02040503050406030204" pitchFamily="18" charset="0"/>
                <a:ea typeface="Cambria" panose="02040503050406030204" pitchFamily="18" charset="0"/>
              </a:rPr>
              <a:t>+ Sạch sẽ, dễ vệ sinh.</a:t>
            </a:r>
          </a:p>
          <a:p>
            <a:pPr algn="just"/>
            <a:r>
              <a:rPr lang="vi-VN" sz="2400" dirty="0">
                <a:solidFill>
                  <a:srgbClr val="000000"/>
                </a:solidFill>
                <a:latin typeface="Cambria" panose="02040503050406030204" pitchFamily="18" charset="0"/>
                <a:ea typeface="Cambria" panose="02040503050406030204" pitchFamily="18" charset="0"/>
              </a:rPr>
              <a:t>+ Khả năng tái chế 100%.</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7689093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19"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9Slide.vn 1">
            <a:extLst>
              <a:ext uri="{FF2B5EF4-FFF2-40B4-BE49-F238E27FC236}">
                <a16:creationId xmlns:a16="http://schemas.microsoft.com/office/drawing/2014/main" id="{071120AE-3D91-0E4E-8005-A5BADDE1FDA6}"/>
              </a:ext>
            </a:extLst>
          </p:cNvPr>
          <p:cNvSpPr>
            <a:spLocks noGrp="1"/>
          </p:cNvSpPr>
          <p:nvPr>
            <p:ph type="title"/>
          </p:nvPr>
        </p:nvSpPr>
        <p:spPr>
          <a:xfrm>
            <a:off x="838200" y="2374516"/>
            <a:ext cx="10515600" cy="1325563"/>
          </a:xfrm>
        </p:spPr>
        <p:txBody>
          <a:bodyPr>
            <a:noAutofit/>
          </a:bodyPr>
          <a:lstStyle/>
          <a:p>
            <a:r>
              <a:rPr lang="vi-VN" sz="9600" b="1">
                <a:latin typeface="#9Slide03 IcielPanton Black" panose="00000A00000000000000" pitchFamily="2" charset="0"/>
                <a:cs typeface="Arial" panose="020B0604020202020204" pitchFamily="34" charset="0"/>
              </a:rPr>
              <a:t>EM CÓ BIẾT</a:t>
            </a:r>
            <a:endParaRPr lang="en-US" sz="9600" b="1" dirty="0">
              <a:latin typeface="#9Slide03 IcielPanton Black" panose="00000A00000000000000" pitchFamily="2" charset="0"/>
              <a:cs typeface="Arial" panose="020B0604020202020204" pitchFamily="34" charset="0"/>
            </a:endParaRPr>
          </a:p>
        </p:txBody>
      </p:sp>
      <p:grpSp>
        <p:nvGrpSpPr>
          <p:cNvPr id="21" name="9Slide.vn 3">
            <a:extLst>
              <a:ext uri="{FF2B5EF4-FFF2-40B4-BE49-F238E27FC236}">
                <a16:creationId xmlns:a16="http://schemas.microsoft.com/office/drawing/2014/main" id="{475CAFBC-118E-4A16-962C-81D722734B31}"/>
              </a:ext>
            </a:extLst>
          </p:cNvPr>
          <p:cNvGrpSpPr/>
          <p:nvPr/>
        </p:nvGrpSpPr>
        <p:grpSpPr>
          <a:xfrm>
            <a:off x="392421" y="5261052"/>
            <a:ext cx="861006" cy="1135728"/>
            <a:chOff x="392421" y="5261052"/>
            <a:chExt cx="861006" cy="1135728"/>
          </a:xfrm>
        </p:grpSpPr>
        <p:sp>
          <p:nvSpPr>
            <p:cNvPr id="22" name="9Slide.vn 4">
              <a:extLst>
                <a:ext uri="{FF2B5EF4-FFF2-40B4-BE49-F238E27FC236}">
                  <a16:creationId xmlns:a16="http://schemas.microsoft.com/office/drawing/2014/main" id="{FC4862C2-F736-4074-8278-89DDC4AB8DFF}"/>
                </a:ext>
              </a:extLst>
            </p:cNvPr>
            <p:cNvSpPr/>
            <p:nvPr userDrawn="1"/>
          </p:nvSpPr>
          <p:spPr>
            <a:xfrm>
              <a:off x="400733" y="6211836"/>
              <a:ext cx="184944" cy="1849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9Slide.vn 5">
              <a:extLst>
                <a:ext uri="{FF2B5EF4-FFF2-40B4-BE49-F238E27FC236}">
                  <a16:creationId xmlns:a16="http://schemas.microsoft.com/office/drawing/2014/main" id="{1D51A88A-B834-41A3-857D-F0F8C61C1A91}"/>
                </a:ext>
              </a:extLst>
            </p:cNvPr>
            <p:cNvSpPr/>
            <p:nvPr userDrawn="1"/>
          </p:nvSpPr>
          <p:spPr>
            <a:xfrm>
              <a:off x="392421" y="5261052"/>
              <a:ext cx="82074" cy="82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9Slide.vn 6">
              <a:extLst>
                <a:ext uri="{FF2B5EF4-FFF2-40B4-BE49-F238E27FC236}">
                  <a16:creationId xmlns:a16="http://schemas.microsoft.com/office/drawing/2014/main" id="{FFFFAE18-3E5C-4E74-B64C-F823BC408E59}"/>
                </a:ext>
              </a:extLst>
            </p:cNvPr>
            <p:cNvSpPr/>
            <p:nvPr userDrawn="1"/>
          </p:nvSpPr>
          <p:spPr>
            <a:xfrm>
              <a:off x="1171353" y="6304308"/>
              <a:ext cx="82074" cy="820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9Slide.vn 7">
              <a:extLst>
                <a:ext uri="{FF2B5EF4-FFF2-40B4-BE49-F238E27FC236}">
                  <a16:creationId xmlns:a16="http://schemas.microsoft.com/office/drawing/2014/main" id="{F787F948-A088-4E96-A74B-1335E167C5B3}"/>
                </a:ext>
              </a:extLst>
            </p:cNvPr>
            <p:cNvSpPr/>
            <p:nvPr userDrawn="1"/>
          </p:nvSpPr>
          <p:spPr>
            <a:xfrm>
              <a:off x="800414" y="5749089"/>
              <a:ext cx="115580" cy="115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9Slide.vn 10">
            <a:extLst>
              <a:ext uri="{FF2B5EF4-FFF2-40B4-BE49-F238E27FC236}">
                <a16:creationId xmlns:a16="http://schemas.microsoft.com/office/drawing/2014/main" id="{5E01840E-8E94-4833-B0E8-31760EB2ED41}"/>
              </a:ext>
            </a:extLst>
          </p:cNvPr>
          <p:cNvSpPr>
            <a:spLocks noChangeArrowheads="1"/>
          </p:cNvSpPr>
          <p:nvPr/>
        </p:nvSpPr>
        <p:spPr bwMode="auto">
          <a:xfrm>
            <a:off x="2362092" y="1423628"/>
            <a:ext cx="310937" cy="401326"/>
          </a:xfrm>
          <a:custGeom>
            <a:avLst/>
            <a:gdLst>
              <a:gd name="T0" fmla="*/ 405 w 1139"/>
              <a:gd name="T1" fmla="*/ 569 h 1467"/>
              <a:gd name="T2" fmla="*/ 569 w 1139"/>
              <a:gd name="T3" fmla="*/ 0 h 1467"/>
              <a:gd name="T4" fmla="*/ 733 w 1139"/>
              <a:gd name="T5" fmla="*/ 569 h 1467"/>
              <a:gd name="T6" fmla="*/ 1138 w 1139"/>
              <a:gd name="T7" fmla="*/ 733 h 1467"/>
              <a:gd name="T8" fmla="*/ 733 w 1139"/>
              <a:gd name="T9" fmla="*/ 897 h 1467"/>
              <a:gd name="T10" fmla="*/ 569 w 1139"/>
              <a:gd name="T11" fmla="*/ 1466 h 1467"/>
              <a:gd name="T12" fmla="*/ 405 w 1139"/>
              <a:gd name="T13" fmla="*/ 897 h 1467"/>
              <a:gd name="T14" fmla="*/ 0 w 1139"/>
              <a:gd name="T15" fmla="*/ 733 h 1467"/>
              <a:gd name="T16" fmla="*/ 405 w 1139"/>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9" h="1467">
                <a:moveTo>
                  <a:pt x="405" y="569"/>
                </a:moveTo>
                <a:lnTo>
                  <a:pt x="569" y="0"/>
                </a:lnTo>
                <a:lnTo>
                  <a:pt x="733" y="569"/>
                </a:lnTo>
                <a:lnTo>
                  <a:pt x="1138" y="733"/>
                </a:lnTo>
                <a:lnTo>
                  <a:pt x="733" y="897"/>
                </a:lnTo>
                <a:lnTo>
                  <a:pt x="569"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sp>
        <p:nvSpPr>
          <p:cNvPr id="16" name="9Slide.vn 11">
            <a:extLst>
              <a:ext uri="{FF2B5EF4-FFF2-40B4-BE49-F238E27FC236}">
                <a16:creationId xmlns:a16="http://schemas.microsoft.com/office/drawing/2014/main" id="{FE9E8787-1147-4261-9A0A-4D70F6A4C13D}"/>
              </a:ext>
            </a:extLst>
          </p:cNvPr>
          <p:cNvSpPr>
            <a:spLocks noChangeArrowheads="1"/>
          </p:cNvSpPr>
          <p:nvPr/>
        </p:nvSpPr>
        <p:spPr bwMode="auto">
          <a:xfrm>
            <a:off x="9709511" y="4934389"/>
            <a:ext cx="401821" cy="518631"/>
          </a:xfrm>
          <a:custGeom>
            <a:avLst/>
            <a:gdLst>
              <a:gd name="T0" fmla="*/ 405 w 1138"/>
              <a:gd name="T1" fmla="*/ 569 h 1467"/>
              <a:gd name="T2" fmla="*/ 568 w 1138"/>
              <a:gd name="T3" fmla="*/ 0 h 1467"/>
              <a:gd name="T4" fmla="*/ 733 w 1138"/>
              <a:gd name="T5" fmla="*/ 569 h 1467"/>
              <a:gd name="T6" fmla="*/ 1137 w 1138"/>
              <a:gd name="T7" fmla="*/ 733 h 1467"/>
              <a:gd name="T8" fmla="*/ 733 w 1138"/>
              <a:gd name="T9" fmla="*/ 897 h 1467"/>
              <a:gd name="T10" fmla="*/ 568 w 1138"/>
              <a:gd name="T11" fmla="*/ 1466 h 1467"/>
              <a:gd name="T12" fmla="*/ 405 w 1138"/>
              <a:gd name="T13" fmla="*/ 897 h 1467"/>
              <a:gd name="T14" fmla="*/ 0 w 1138"/>
              <a:gd name="T15" fmla="*/ 733 h 1467"/>
              <a:gd name="T16" fmla="*/ 405 w 1138"/>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67">
                <a:moveTo>
                  <a:pt x="405" y="569"/>
                </a:moveTo>
                <a:lnTo>
                  <a:pt x="568" y="0"/>
                </a:lnTo>
                <a:lnTo>
                  <a:pt x="733" y="569"/>
                </a:lnTo>
                <a:lnTo>
                  <a:pt x="1137" y="733"/>
                </a:lnTo>
                <a:lnTo>
                  <a:pt x="733" y="897"/>
                </a:lnTo>
                <a:lnTo>
                  <a:pt x="568"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sp>
        <p:nvSpPr>
          <p:cNvPr id="17" name="9Slide.vn 12">
            <a:extLst>
              <a:ext uri="{FF2B5EF4-FFF2-40B4-BE49-F238E27FC236}">
                <a16:creationId xmlns:a16="http://schemas.microsoft.com/office/drawing/2014/main" id="{7E39F865-E34E-4819-85C7-0B1B844A7D3C}"/>
              </a:ext>
            </a:extLst>
          </p:cNvPr>
          <p:cNvSpPr>
            <a:spLocks noChangeArrowheads="1"/>
          </p:cNvSpPr>
          <p:nvPr userDrawn="1"/>
        </p:nvSpPr>
        <p:spPr bwMode="auto">
          <a:xfrm>
            <a:off x="7936978" y="716276"/>
            <a:ext cx="433190" cy="559115"/>
          </a:xfrm>
          <a:custGeom>
            <a:avLst/>
            <a:gdLst>
              <a:gd name="T0" fmla="*/ 405 w 1138"/>
              <a:gd name="T1" fmla="*/ 569 h 1467"/>
              <a:gd name="T2" fmla="*/ 568 w 1138"/>
              <a:gd name="T3" fmla="*/ 0 h 1467"/>
              <a:gd name="T4" fmla="*/ 733 w 1138"/>
              <a:gd name="T5" fmla="*/ 569 h 1467"/>
              <a:gd name="T6" fmla="*/ 1137 w 1138"/>
              <a:gd name="T7" fmla="*/ 733 h 1467"/>
              <a:gd name="T8" fmla="*/ 733 w 1138"/>
              <a:gd name="T9" fmla="*/ 897 h 1467"/>
              <a:gd name="T10" fmla="*/ 568 w 1138"/>
              <a:gd name="T11" fmla="*/ 1466 h 1467"/>
              <a:gd name="T12" fmla="*/ 405 w 1138"/>
              <a:gd name="T13" fmla="*/ 897 h 1467"/>
              <a:gd name="T14" fmla="*/ 0 w 1138"/>
              <a:gd name="T15" fmla="*/ 733 h 1467"/>
              <a:gd name="T16" fmla="*/ 405 w 1138"/>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67">
                <a:moveTo>
                  <a:pt x="405" y="569"/>
                </a:moveTo>
                <a:lnTo>
                  <a:pt x="568" y="0"/>
                </a:lnTo>
                <a:lnTo>
                  <a:pt x="733" y="569"/>
                </a:lnTo>
                <a:lnTo>
                  <a:pt x="1137" y="733"/>
                </a:lnTo>
                <a:lnTo>
                  <a:pt x="733" y="897"/>
                </a:lnTo>
                <a:lnTo>
                  <a:pt x="568"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sp>
        <p:nvSpPr>
          <p:cNvPr id="18" name="9Slide.vn 13">
            <a:extLst>
              <a:ext uri="{FF2B5EF4-FFF2-40B4-BE49-F238E27FC236}">
                <a16:creationId xmlns:a16="http://schemas.microsoft.com/office/drawing/2014/main" id="{5572C1B1-CDB7-4CCB-8E38-7E120985FB15}"/>
              </a:ext>
            </a:extLst>
          </p:cNvPr>
          <p:cNvSpPr>
            <a:spLocks noChangeArrowheads="1"/>
          </p:cNvSpPr>
          <p:nvPr userDrawn="1"/>
        </p:nvSpPr>
        <p:spPr bwMode="auto">
          <a:xfrm>
            <a:off x="2812818" y="5255586"/>
            <a:ext cx="300272" cy="387561"/>
          </a:xfrm>
          <a:custGeom>
            <a:avLst/>
            <a:gdLst>
              <a:gd name="T0" fmla="*/ 405 w 1138"/>
              <a:gd name="T1" fmla="*/ 569 h 1467"/>
              <a:gd name="T2" fmla="*/ 568 w 1138"/>
              <a:gd name="T3" fmla="*/ 0 h 1467"/>
              <a:gd name="T4" fmla="*/ 733 w 1138"/>
              <a:gd name="T5" fmla="*/ 569 h 1467"/>
              <a:gd name="T6" fmla="*/ 1137 w 1138"/>
              <a:gd name="T7" fmla="*/ 733 h 1467"/>
              <a:gd name="T8" fmla="*/ 733 w 1138"/>
              <a:gd name="T9" fmla="*/ 897 h 1467"/>
              <a:gd name="T10" fmla="*/ 568 w 1138"/>
              <a:gd name="T11" fmla="*/ 1466 h 1467"/>
              <a:gd name="T12" fmla="*/ 405 w 1138"/>
              <a:gd name="T13" fmla="*/ 897 h 1467"/>
              <a:gd name="T14" fmla="*/ 0 w 1138"/>
              <a:gd name="T15" fmla="*/ 733 h 1467"/>
              <a:gd name="T16" fmla="*/ 405 w 1138"/>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67">
                <a:moveTo>
                  <a:pt x="405" y="569"/>
                </a:moveTo>
                <a:lnTo>
                  <a:pt x="568" y="0"/>
                </a:lnTo>
                <a:lnTo>
                  <a:pt x="733" y="569"/>
                </a:lnTo>
                <a:lnTo>
                  <a:pt x="1137" y="733"/>
                </a:lnTo>
                <a:lnTo>
                  <a:pt x="733" y="897"/>
                </a:lnTo>
                <a:lnTo>
                  <a:pt x="568"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sp>
        <p:nvSpPr>
          <p:cNvPr id="19" name="9Slide.vn 14">
            <a:extLst>
              <a:ext uri="{FF2B5EF4-FFF2-40B4-BE49-F238E27FC236}">
                <a16:creationId xmlns:a16="http://schemas.microsoft.com/office/drawing/2014/main" id="{0C290B2A-058F-42AA-9E97-C6FC27062F9D}"/>
              </a:ext>
            </a:extLst>
          </p:cNvPr>
          <p:cNvSpPr>
            <a:spLocks noChangeArrowheads="1"/>
          </p:cNvSpPr>
          <p:nvPr userDrawn="1"/>
        </p:nvSpPr>
        <p:spPr bwMode="auto">
          <a:xfrm>
            <a:off x="11150600" y="2587797"/>
            <a:ext cx="258161" cy="333207"/>
          </a:xfrm>
          <a:custGeom>
            <a:avLst/>
            <a:gdLst>
              <a:gd name="T0" fmla="*/ 405 w 1138"/>
              <a:gd name="T1" fmla="*/ 569 h 1467"/>
              <a:gd name="T2" fmla="*/ 568 w 1138"/>
              <a:gd name="T3" fmla="*/ 0 h 1467"/>
              <a:gd name="T4" fmla="*/ 733 w 1138"/>
              <a:gd name="T5" fmla="*/ 569 h 1467"/>
              <a:gd name="T6" fmla="*/ 1137 w 1138"/>
              <a:gd name="T7" fmla="*/ 733 h 1467"/>
              <a:gd name="T8" fmla="*/ 733 w 1138"/>
              <a:gd name="T9" fmla="*/ 897 h 1467"/>
              <a:gd name="T10" fmla="*/ 568 w 1138"/>
              <a:gd name="T11" fmla="*/ 1466 h 1467"/>
              <a:gd name="T12" fmla="*/ 405 w 1138"/>
              <a:gd name="T13" fmla="*/ 897 h 1467"/>
              <a:gd name="T14" fmla="*/ 0 w 1138"/>
              <a:gd name="T15" fmla="*/ 733 h 1467"/>
              <a:gd name="T16" fmla="*/ 405 w 1138"/>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67">
                <a:moveTo>
                  <a:pt x="405" y="569"/>
                </a:moveTo>
                <a:lnTo>
                  <a:pt x="568" y="0"/>
                </a:lnTo>
                <a:lnTo>
                  <a:pt x="733" y="569"/>
                </a:lnTo>
                <a:lnTo>
                  <a:pt x="1137" y="733"/>
                </a:lnTo>
                <a:lnTo>
                  <a:pt x="733" y="897"/>
                </a:lnTo>
                <a:lnTo>
                  <a:pt x="568"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sp>
        <p:nvSpPr>
          <p:cNvPr id="20" name="9Slide.vn 15">
            <a:extLst>
              <a:ext uri="{FF2B5EF4-FFF2-40B4-BE49-F238E27FC236}">
                <a16:creationId xmlns:a16="http://schemas.microsoft.com/office/drawing/2014/main" id="{450DA955-E43A-40A8-B44B-EA1DA396210C}"/>
              </a:ext>
            </a:extLst>
          </p:cNvPr>
          <p:cNvSpPr>
            <a:spLocks noChangeArrowheads="1"/>
          </p:cNvSpPr>
          <p:nvPr userDrawn="1"/>
        </p:nvSpPr>
        <p:spPr bwMode="auto">
          <a:xfrm>
            <a:off x="5060318" y="6319301"/>
            <a:ext cx="258161" cy="333207"/>
          </a:xfrm>
          <a:custGeom>
            <a:avLst/>
            <a:gdLst>
              <a:gd name="T0" fmla="*/ 405 w 1138"/>
              <a:gd name="T1" fmla="*/ 569 h 1467"/>
              <a:gd name="T2" fmla="*/ 568 w 1138"/>
              <a:gd name="T3" fmla="*/ 0 h 1467"/>
              <a:gd name="T4" fmla="*/ 733 w 1138"/>
              <a:gd name="T5" fmla="*/ 569 h 1467"/>
              <a:gd name="T6" fmla="*/ 1137 w 1138"/>
              <a:gd name="T7" fmla="*/ 733 h 1467"/>
              <a:gd name="T8" fmla="*/ 733 w 1138"/>
              <a:gd name="T9" fmla="*/ 897 h 1467"/>
              <a:gd name="T10" fmla="*/ 568 w 1138"/>
              <a:gd name="T11" fmla="*/ 1466 h 1467"/>
              <a:gd name="T12" fmla="*/ 405 w 1138"/>
              <a:gd name="T13" fmla="*/ 897 h 1467"/>
              <a:gd name="T14" fmla="*/ 0 w 1138"/>
              <a:gd name="T15" fmla="*/ 733 h 1467"/>
              <a:gd name="T16" fmla="*/ 405 w 1138"/>
              <a:gd name="T17" fmla="*/ 569 h 1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8" h="1467">
                <a:moveTo>
                  <a:pt x="405" y="569"/>
                </a:moveTo>
                <a:lnTo>
                  <a:pt x="568" y="0"/>
                </a:lnTo>
                <a:lnTo>
                  <a:pt x="733" y="569"/>
                </a:lnTo>
                <a:lnTo>
                  <a:pt x="1137" y="733"/>
                </a:lnTo>
                <a:lnTo>
                  <a:pt x="733" y="897"/>
                </a:lnTo>
                <a:lnTo>
                  <a:pt x="568" y="1466"/>
                </a:lnTo>
                <a:lnTo>
                  <a:pt x="405" y="897"/>
                </a:lnTo>
                <a:lnTo>
                  <a:pt x="0" y="733"/>
                </a:lnTo>
                <a:lnTo>
                  <a:pt x="405" y="56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O" dirty="0"/>
          </a:p>
        </p:txBody>
      </p:sp>
      <p:pic>
        <p:nvPicPr>
          <p:cNvPr id="80" name="9Slide.vn 16">
            <a:extLst>
              <a:ext uri="{FF2B5EF4-FFF2-40B4-BE49-F238E27FC236}">
                <a16:creationId xmlns:a16="http://schemas.microsoft.com/office/drawing/2014/main" id="{7847B1B0-53AB-45A0-86BE-62397AA2A148}"/>
              </a:ext>
            </a:extLst>
          </p:cNvPr>
          <p:cNvPicPr>
            <a:picLocks noChangeAspect="1"/>
          </p:cNvPicPr>
          <p:nvPr/>
        </p:nvPicPr>
        <p:blipFill>
          <a:blip r:embed="rId2"/>
          <a:stretch>
            <a:fillRect/>
          </a:stretch>
        </p:blipFill>
        <p:spPr>
          <a:xfrm>
            <a:off x="11020647" y="5643147"/>
            <a:ext cx="635000" cy="939482"/>
          </a:xfrm>
          <a:prstGeom prst="rect">
            <a:avLst/>
          </a:prstGeom>
        </p:spPr>
      </p:pic>
      <p:pic>
        <p:nvPicPr>
          <p:cNvPr id="86" name="9Slide.vn 19">
            <a:extLst>
              <a:ext uri="{FF2B5EF4-FFF2-40B4-BE49-F238E27FC236}">
                <a16:creationId xmlns:a16="http://schemas.microsoft.com/office/drawing/2014/main" id="{86F92434-BFBC-4DEB-8D60-FB9BA64A565A}"/>
              </a:ext>
            </a:extLst>
          </p:cNvPr>
          <p:cNvPicPr>
            <a:picLocks noChangeAspect="1"/>
          </p:cNvPicPr>
          <p:nvPr/>
        </p:nvPicPr>
        <p:blipFill>
          <a:blip r:embed="rId3"/>
          <a:stretch>
            <a:fillRect/>
          </a:stretch>
        </p:blipFill>
        <p:spPr>
          <a:xfrm>
            <a:off x="474495" y="249233"/>
            <a:ext cx="863600" cy="977970"/>
          </a:xfrm>
          <a:prstGeom prst="rect">
            <a:avLst/>
          </a:prstGeom>
        </p:spPr>
      </p:pic>
      <p:pic>
        <p:nvPicPr>
          <p:cNvPr id="87" name="9Slide.vn 20">
            <a:extLst>
              <a:ext uri="{FF2B5EF4-FFF2-40B4-BE49-F238E27FC236}">
                <a16:creationId xmlns:a16="http://schemas.microsoft.com/office/drawing/2014/main" id="{EDE2D99C-B59C-435F-9E85-DA56F278B20F}"/>
              </a:ext>
            </a:extLst>
          </p:cNvPr>
          <p:cNvPicPr>
            <a:picLocks noChangeAspect="1"/>
          </p:cNvPicPr>
          <p:nvPr/>
        </p:nvPicPr>
        <p:blipFill>
          <a:blip r:embed="rId4"/>
          <a:stretch>
            <a:fillRect/>
          </a:stretch>
        </p:blipFill>
        <p:spPr>
          <a:xfrm>
            <a:off x="10712450" y="793644"/>
            <a:ext cx="876300" cy="813444"/>
          </a:xfrm>
          <a:prstGeom prst="rect">
            <a:avLst/>
          </a:prstGeom>
        </p:spPr>
      </p:pic>
      <p:pic>
        <p:nvPicPr>
          <p:cNvPr id="29" name="9Slide.vn 18">
            <a:extLst>
              <a:ext uri="{FF2B5EF4-FFF2-40B4-BE49-F238E27FC236}">
                <a16:creationId xmlns:a16="http://schemas.microsoft.com/office/drawing/2014/main" id="{6BA9F315-2108-4598-8105-D85897A49863}"/>
              </a:ext>
            </a:extLst>
          </p:cNvPr>
          <p:cNvPicPr>
            <a:picLocks noChangeAspect="1"/>
          </p:cNvPicPr>
          <p:nvPr/>
        </p:nvPicPr>
        <p:blipFill>
          <a:blip r:embed="rId5"/>
          <a:stretch>
            <a:fillRect/>
          </a:stretch>
        </p:blipFill>
        <p:spPr>
          <a:xfrm>
            <a:off x="1422443" y="3884601"/>
            <a:ext cx="711200" cy="914603"/>
          </a:xfrm>
          <a:prstGeom prst="rect">
            <a:avLst/>
          </a:prstGeom>
        </p:spPr>
      </p:pic>
      <p:pic>
        <p:nvPicPr>
          <p:cNvPr id="26" name="Picture 25" descr="Icon&#10;&#10;Description automatically generated">
            <a:extLst>
              <a:ext uri="{FF2B5EF4-FFF2-40B4-BE49-F238E27FC236}">
                <a16:creationId xmlns:a16="http://schemas.microsoft.com/office/drawing/2014/main" id="{8E9DA9A5-8AF1-474D-94C6-FD94DD607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3349" y="3826992"/>
            <a:ext cx="3208422" cy="3208422"/>
          </a:xfrm>
          <a:prstGeom prst="rect">
            <a:avLst/>
          </a:prstGeom>
        </p:spPr>
      </p:pic>
    </p:spTree>
    <p:extLst>
      <p:ext uri="{BB962C8B-B14F-4D97-AF65-F5344CB8AC3E}">
        <p14:creationId xmlns:p14="http://schemas.microsoft.com/office/powerpoint/2010/main" val="2841086967"/>
      </p:ext>
    </p:extLst>
  </p:cSld>
  <p:clrMapOvr>
    <a:masterClrMapping/>
  </p:clrMapOvr>
  <p:transition spd="slow">
    <p:wipe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80000">
                                          <p:cBhvr additive="base">
                                            <p:cTn id="7" dur="1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80000">
                                          <p:cBhvr additive="base">
                                            <p:cTn id="11" dur="1500" fill="hold"/>
                                            <p:tgtEl>
                                              <p:spTgt spid="21"/>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8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80000">
                                          <p:cBhvr additive="base">
                                            <p:cTn id="15" dur="1500" fill="hold"/>
                                            <p:tgtEl>
                                              <p:spTgt spid="15"/>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80000">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14:bounceEnd="80000">
                                          <p:cBhvr additive="base">
                                            <p:cTn id="19" dur="15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80000">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14:bounceEnd="80000">
                                          <p:cBhvr additive="base">
                                            <p:cTn id="23" dur="15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24" dur="1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80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80000">
                                          <p:cBhvr additive="base">
                                            <p:cTn id="27" dur="1500" fill="hold"/>
                                            <p:tgtEl>
                                              <p:spTgt spid="18"/>
                                            </p:tgtEl>
                                            <p:attrNameLst>
                                              <p:attrName>ppt_x</p:attrName>
                                            </p:attrNameLst>
                                          </p:cBhvr>
                                          <p:tavLst>
                                            <p:tav tm="0">
                                              <p:val>
                                                <p:strVal val="#ppt_x"/>
                                              </p:val>
                                            </p:tav>
                                            <p:tav tm="100000">
                                              <p:val>
                                                <p:strVal val="#ppt_x"/>
                                              </p:val>
                                            </p:tav>
                                          </p:tavLst>
                                        </p:anim>
                                        <p:anim calcmode="lin" valueType="num" p14:bounceEnd="80000">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80000">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14:bounceEnd="80000">
                                          <p:cBhvr additive="base">
                                            <p:cTn id="31" dur="1500" fill="hold"/>
                                            <p:tgtEl>
                                              <p:spTgt spid="19"/>
                                            </p:tgtEl>
                                            <p:attrNameLst>
                                              <p:attrName>ppt_x</p:attrName>
                                            </p:attrNameLst>
                                          </p:cBhvr>
                                          <p:tavLst>
                                            <p:tav tm="0">
                                              <p:val>
                                                <p:strVal val="#ppt_x"/>
                                              </p:val>
                                            </p:tav>
                                            <p:tav tm="100000">
                                              <p:val>
                                                <p:strVal val="#ppt_x"/>
                                              </p:val>
                                            </p:tav>
                                          </p:tavLst>
                                        </p:anim>
                                        <p:anim calcmode="lin" valueType="num" p14:bounceEnd="80000">
                                          <p:cBhvr additive="base">
                                            <p:cTn id="32" dur="1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80000">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14:bounceEnd="80000">
                                          <p:cBhvr additive="base">
                                            <p:cTn id="35" dur="15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36" dur="1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80000">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14:bounceEnd="80000">
                                          <p:cBhvr additive="base">
                                            <p:cTn id="39" dur="15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40" dur="1500" fill="hold"/>
                                            <p:tgtEl>
                                              <p:spTgt spid="8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80000">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14:bounceEnd="80000">
                                          <p:cBhvr additive="base">
                                            <p:cTn id="43" dur="1500" fill="hold"/>
                                            <p:tgtEl>
                                              <p:spTgt spid="86"/>
                                            </p:tgtEl>
                                            <p:attrNameLst>
                                              <p:attrName>ppt_x</p:attrName>
                                            </p:attrNameLst>
                                          </p:cBhvr>
                                          <p:tavLst>
                                            <p:tav tm="0">
                                              <p:val>
                                                <p:strVal val="#ppt_x"/>
                                              </p:val>
                                            </p:tav>
                                            <p:tav tm="100000">
                                              <p:val>
                                                <p:strVal val="#ppt_x"/>
                                              </p:val>
                                            </p:tav>
                                          </p:tavLst>
                                        </p:anim>
                                        <p:anim calcmode="lin" valueType="num" p14:bounceEnd="80000">
                                          <p:cBhvr additive="base">
                                            <p:cTn id="44" dur="1500" fill="hold"/>
                                            <p:tgtEl>
                                              <p:spTgt spid="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14:presetBounceEnd="80000">
                                      <p:stCondLst>
                                        <p:cond delay="0"/>
                                      </p:stCondLst>
                                      <p:childTnLst>
                                        <p:set>
                                          <p:cBhvr>
                                            <p:cTn id="46" dur="1" fill="hold">
                                              <p:stCondLst>
                                                <p:cond delay="0"/>
                                              </p:stCondLst>
                                            </p:cTn>
                                            <p:tgtEl>
                                              <p:spTgt spid="87"/>
                                            </p:tgtEl>
                                            <p:attrNameLst>
                                              <p:attrName>style.visibility</p:attrName>
                                            </p:attrNameLst>
                                          </p:cBhvr>
                                          <p:to>
                                            <p:strVal val="visible"/>
                                          </p:to>
                                        </p:set>
                                        <p:anim calcmode="lin" valueType="num" p14:bounceEnd="80000">
                                          <p:cBhvr additive="base">
                                            <p:cTn id="47" dur="1500" fill="hold"/>
                                            <p:tgtEl>
                                              <p:spTgt spid="87"/>
                                            </p:tgtEl>
                                            <p:attrNameLst>
                                              <p:attrName>ppt_x</p:attrName>
                                            </p:attrNameLst>
                                          </p:cBhvr>
                                          <p:tavLst>
                                            <p:tav tm="0">
                                              <p:val>
                                                <p:strVal val="#ppt_x"/>
                                              </p:val>
                                            </p:tav>
                                            <p:tav tm="100000">
                                              <p:val>
                                                <p:strVal val="#ppt_x"/>
                                              </p:val>
                                            </p:tav>
                                          </p:tavLst>
                                        </p:anim>
                                        <p:anim calcmode="lin" valueType="num" p14:bounceEnd="80000">
                                          <p:cBhvr additive="base">
                                            <p:cTn id="48" dur="1500" fill="hold"/>
                                            <p:tgtEl>
                                              <p:spTgt spid="8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14:presetBounceEnd="80000">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14:bounceEnd="80000">
                                          <p:cBhvr additive="base">
                                            <p:cTn id="51" dur="1500" fill="hold"/>
                                            <p:tgtEl>
                                              <p:spTgt spid="29"/>
                                            </p:tgtEl>
                                            <p:attrNameLst>
                                              <p:attrName>ppt_x</p:attrName>
                                            </p:attrNameLst>
                                          </p:cBhvr>
                                          <p:tavLst>
                                            <p:tav tm="0">
                                              <p:val>
                                                <p:strVal val="#ppt_x"/>
                                              </p:val>
                                            </p:tav>
                                            <p:tav tm="100000">
                                              <p:val>
                                                <p:strVal val="#ppt_x"/>
                                              </p:val>
                                            </p:tav>
                                          </p:tavLst>
                                        </p:anim>
                                        <p:anim calcmode="lin" valueType="num" p14:bounceEnd="80000">
                                          <p:cBhvr additive="base">
                                            <p:cTn id="52" dur="1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79000">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14:bounceEnd="79000">
                                          <p:cBhvr additive="base">
                                            <p:cTn id="55" dur="1500" fill="hold"/>
                                            <p:tgtEl>
                                              <p:spTgt spid="26"/>
                                            </p:tgtEl>
                                            <p:attrNameLst>
                                              <p:attrName>ppt_x</p:attrName>
                                            </p:attrNameLst>
                                          </p:cBhvr>
                                          <p:tavLst>
                                            <p:tav tm="0">
                                              <p:val>
                                                <p:strVal val="#ppt_x"/>
                                              </p:val>
                                            </p:tav>
                                            <p:tav tm="100000">
                                              <p:val>
                                                <p:strVal val="#ppt_x"/>
                                              </p:val>
                                            </p:tav>
                                          </p:tavLst>
                                        </p:anim>
                                        <p:anim calcmode="lin" valueType="num" p14:bounceEnd="79000">
                                          <p:cBhvr additive="base">
                                            <p:cTn id="56" dur="1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ppt_x"/>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ppt_x"/>
                                              </p:val>
                                            </p:tav>
                                            <p:tav tm="100000">
                                              <p:val>
                                                <p:strVal val="#ppt_x"/>
                                              </p:val>
                                            </p:tav>
                                          </p:tavLst>
                                        </p:anim>
                                        <p:anim calcmode="lin" valueType="num">
                                          <p:cBhvr additive="base">
                                            <p:cTn id="16" dur="1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500" fill="hold"/>
                                            <p:tgtEl>
                                              <p:spTgt spid="17"/>
                                            </p:tgtEl>
                                            <p:attrNameLst>
                                              <p:attrName>ppt_x</p:attrName>
                                            </p:attrNameLst>
                                          </p:cBhvr>
                                          <p:tavLst>
                                            <p:tav tm="0">
                                              <p:val>
                                                <p:strVal val="#ppt_x"/>
                                              </p:val>
                                            </p:tav>
                                            <p:tav tm="100000">
                                              <p:val>
                                                <p:strVal val="#ppt_x"/>
                                              </p:val>
                                            </p:tav>
                                          </p:tavLst>
                                        </p:anim>
                                        <p:anim calcmode="lin" valueType="num">
                                          <p:cBhvr additive="base">
                                            <p:cTn id="24" dur="1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500" fill="hold"/>
                                            <p:tgtEl>
                                              <p:spTgt spid="19"/>
                                            </p:tgtEl>
                                            <p:attrNameLst>
                                              <p:attrName>ppt_x</p:attrName>
                                            </p:attrNameLst>
                                          </p:cBhvr>
                                          <p:tavLst>
                                            <p:tav tm="0">
                                              <p:val>
                                                <p:strVal val="#ppt_x"/>
                                              </p:val>
                                            </p:tav>
                                            <p:tav tm="100000">
                                              <p:val>
                                                <p:strVal val="#ppt_x"/>
                                              </p:val>
                                            </p:tav>
                                          </p:tavLst>
                                        </p:anim>
                                        <p:anim calcmode="lin" valueType="num">
                                          <p:cBhvr additive="base">
                                            <p:cTn id="32" dur="1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1500" fill="hold"/>
                                            <p:tgtEl>
                                              <p:spTgt spid="20"/>
                                            </p:tgtEl>
                                            <p:attrNameLst>
                                              <p:attrName>ppt_x</p:attrName>
                                            </p:attrNameLst>
                                          </p:cBhvr>
                                          <p:tavLst>
                                            <p:tav tm="0">
                                              <p:val>
                                                <p:strVal val="#ppt_x"/>
                                              </p:val>
                                            </p:tav>
                                            <p:tav tm="100000">
                                              <p:val>
                                                <p:strVal val="#ppt_x"/>
                                              </p:val>
                                            </p:tav>
                                          </p:tavLst>
                                        </p:anim>
                                        <p:anim calcmode="lin" valueType="num">
                                          <p:cBhvr additive="base">
                                            <p:cTn id="36" dur="1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 calcmode="lin" valueType="num">
                                          <p:cBhvr additive="base">
                                            <p:cTn id="39" dur="1500" fill="hold"/>
                                            <p:tgtEl>
                                              <p:spTgt spid="80"/>
                                            </p:tgtEl>
                                            <p:attrNameLst>
                                              <p:attrName>ppt_x</p:attrName>
                                            </p:attrNameLst>
                                          </p:cBhvr>
                                          <p:tavLst>
                                            <p:tav tm="0">
                                              <p:val>
                                                <p:strVal val="#ppt_x"/>
                                              </p:val>
                                            </p:tav>
                                            <p:tav tm="100000">
                                              <p:val>
                                                <p:strVal val="#ppt_x"/>
                                              </p:val>
                                            </p:tav>
                                          </p:tavLst>
                                        </p:anim>
                                        <p:anim calcmode="lin" valueType="num">
                                          <p:cBhvr additive="base">
                                            <p:cTn id="40" dur="1500" fill="hold"/>
                                            <p:tgtEl>
                                              <p:spTgt spid="8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additive="base">
                                            <p:cTn id="43" dur="1500" fill="hold"/>
                                            <p:tgtEl>
                                              <p:spTgt spid="86"/>
                                            </p:tgtEl>
                                            <p:attrNameLst>
                                              <p:attrName>ppt_x</p:attrName>
                                            </p:attrNameLst>
                                          </p:cBhvr>
                                          <p:tavLst>
                                            <p:tav tm="0">
                                              <p:val>
                                                <p:strVal val="#ppt_x"/>
                                              </p:val>
                                            </p:tav>
                                            <p:tav tm="100000">
                                              <p:val>
                                                <p:strVal val="#ppt_x"/>
                                              </p:val>
                                            </p:tav>
                                          </p:tavLst>
                                        </p:anim>
                                        <p:anim calcmode="lin" valueType="num">
                                          <p:cBhvr additive="base">
                                            <p:cTn id="44" dur="1500" fill="hold"/>
                                            <p:tgtEl>
                                              <p:spTgt spid="8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7"/>
                                            </p:tgtEl>
                                            <p:attrNameLst>
                                              <p:attrName>style.visibility</p:attrName>
                                            </p:attrNameLst>
                                          </p:cBhvr>
                                          <p:to>
                                            <p:strVal val="visible"/>
                                          </p:to>
                                        </p:set>
                                        <p:anim calcmode="lin" valueType="num">
                                          <p:cBhvr additive="base">
                                            <p:cTn id="47" dur="1500" fill="hold"/>
                                            <p:tgtEl>
                                              <p:spTgt spid="87"/>
                                            </p:tgtEl>
                                            <p:attrNameLst>
                                              <p:attrName>ppt_x</p:attrName>
                                            </p:attrNameLst>
                                          </p:cBhvr>
                                          <p:tavLst>
                                            <p:tav tm="0">
                                              <p:val>
                                                <p:strVal val="#ppt_x"/>
                                              </p:val>
                                            </p:tav>
                                            <p:tav tm="100000">
                                              <p:val>
                                                <p:strVal val="#ppt_x"/>
                                              </p:val>
                                            </p:tav>
                                          </p:tavLst>
                                        </p:anim>
                                        <p:anim calcmode="lin" valueType="num">
                                          <p:cBhvr additive="base">
                                            <p:cTn id="48" dur="1500" fill="hold"/>
                                            <p:tgtEl>
                                              <p:spTgt spid="8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1500" fill="hold"/>
                                            <p:tgtEl>
                                              <p:spTgt spid="29"/>
                                            </p:tgtEl>
                                            <p:attrNameLst>
                                              <p:attrName>ppt_x</p:attrName>
                                            </p:attrNameLst>
                                          </p:cBhvr>
                                          <p:tavLst>
                                            <p:tav tm="0">
                                              <p:val>
                                                <p:strVal val="#ppt_x"/>
                                              </p:val>
                                            </p:tav>
                                            <p:tav tm="100000">
                                              <p:val>
                                                <p:strVal val="#ppt_x"/>
                                              </p:val>
                                            </p:tav>
                                          </p:tavLst>
                                        </p:anim>
                                        <p:anim calcmode="lin" valueType="num">
                                          <p:cBhvr additive="base">
                                            <p:cTn id="52" dur="1500" fill="hold"/>
                                            <p:tgtEl>
                                              <p:spTgt spid="29"/>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500" fill="hold"/>
                                            <p:tgtEl>
                                              <p:spTgt spid="26"/>
                                            </p:tgtEl>
                                            <p:attrNameLst>
                                              <p:attrName>ppt_x</p:attrName>
                                            </p:attrNameLst>
                                          </p:cBhvr>
                                          <p:tavLst>
                                            <p:tav tm="0">
                                              <p:val>
                                                <p:strVal val="#ppt_x"/>
                                              </p:val>
                                            </p:tav>
                                            <p:tav tm="100000">
                                              <p:val>
                                                <p:strVal val="#ppt_x"/>
                                              </p:val>
                                            </p:tav>
                                          </p:tavLst>
                                        </p:anim>
                                        <p:anim calcmode="lin" valueType="num">
                                          <p:cBhvr additive="base">
                                            <p:cTn id="56" dur="1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9Slide.vn 1">
            <a:extLst>
              <a:ext uri="{FF2B5EF4-FFF2-40B4-BE49-F238E27FC236}">
                <a16:creationId xmlns:a16="http://schemas.microsoft.com/office/drawing/2014/main" id="{1FF44BD3-51C4-451D-8FED-64382B3D621C}"/>
              </a:ext>
            </a:extLst>
          </p:cNvPr>
          <p:cNvPicPr>
            <a:picLocks noChangeAspect="1"/>
          </p:cNvPicPr>
          <p:nvPr/>
        </p:nvPicPr>
        <p:blipFill>
          <a:blip r:embed="rId2"/>
          <a:stretch>
            <a:fillRect/>
          </a:stretch>
        </p:blipFill>
        <p:spPr>
          <a:xfrm>
            <a:off x="5537200" y="1101035"/>
            <a:ext cx="6146800" cy="3455847"/>
          </a:xfrm>
          <a:prstGeom prst="rect">
            <a:avLst/>
          </a:prstGeom>
        </p:spPr>
      </p:pic>
      <p:sp>
        <p:nvSpPr>
          <p:cNvPr id="13" name="9Slide.vn 5">
            <a:extLst>
              <a:ext uri="{FF2B5EF4-FFF2-40B4-BE49-F238E27FC236}">
                <a16:creationId xmlns:a16="http://schemas.microsoft.com/office/drawing/2014/main" id="{EA2D4EB4-924A-4C4E-9A0C-3099D2410AF4}"/>
              </a:ext>
            </a:extLst>
          </p:cNvPr>
          <p:cNvSpPr>
            <a:spLocks noGrp="1"/>
          </p:cNvSpPr>
          <p:nvPr>
            <p:ph type="body" sz="quarter" idx="15"/>
          </p:nvPr>
        </p:nvSpPr>
        <p:spPr>
          <a:xfrm>
            <a:off x="100688" y="1408760"/>
            <a:ext cx="5010120" cy="4488018"/>
          </a:xfrm>
        </p:spPr>
        <p:txBody>
          <a:bodyPr>
            <a:noAutofit/>
          </a:bodyPr>
          <a:lstStyle/>
          <a:p>
            <a:pPr>
              <a:lnSpc>
                <a:spcPct val="150000"/>
              </a:lnSpc>
            </a:pPr>
            <a:r>
              <a:rPr lang="en-US" sz="2400" dirty="0" smtClean="0">
                <a:latin typeface="Arial (Body)"/>
              </a:rPr>
              <a:t>“I</a:t>
            </a:r>
            <a:r>
              <a:rPr lang="vi-VN" sz="2400" dirty="0" smtClean="0">
                <a:latin typeface="Arial (Body)"/>
              </a:rPr>
              <a:t>nox</a:t>
            </a:r>
            <a:r>
              <a:rPr lang="en-US" sz="2400" dirty="0" smtClean="0">
                <a:latin typeface="Arial (Body)"/>
              </a:rPr>
              <a:t>”</a:t>
            </a:r>
            <a:r>
              <a:rPr lang="vi-VN" sz="2400" dirty="0" smtClean="0">
                <a:latin typeface="Arial (Body)"/>
              </a:rPr>
              <a:t> </a:t>
            </a:r>
            <a:r>
              <a:rPr lang="vi-VN" sz="2400" dirty="0">
                <a:latin typeface="Arial (Body)"/>
              </a:rPr>
              <a:t>là thuật ngữ chỉ các loại hợp kim không </a:t>
            </a:r>
            <a:r>
              <a:rPr lang="vi-VN" sz="2400" dirty="0" smtClean="0">
                <a:latin typeface="Arial (Body)"/>
              </a:rPr>
              <a:t>gỉ</a:t>
            </a:r>
            <a:r>
              <a:rPr lang="en-US" sz="2400" dirty="0" smtClean="0">
                <a:latin typeface="Arial (Body)"/>
              </a:rPr>
              <a:t>, </a:t>
            </a:r>
            <a:r>
              <a:rPr lang="en-US" sz="2400" dirty="0" err="1" smtClean="0">
                <a:latin typeface="Arial (Body)"/>
              </a:rPr>
              <a:t>thường</a:t>
            </a:r>
            <a:r>
              <a:rPr lang="en-US" sz="2400" dirty="0" smtClean="0">
                <a:latin typeface="Arial (Body)"/>
              </a:rPr>
              <a:t> </a:t>
            </a:r>
            <a:r>
              <a:rPr lang="en-US" sz="2400" dirty="0" err="1" smtClean="0">
                <a:latin typeface="Arial (Body)"/>
              </a:rPr>
              <a:t>là</a:t>
            </a:r>
            <a:r>
              <a:rPr lang="en-US" sz="2400" dirty="0" smtClean="0">
                <a:latin typeface="Arial (Body)"/>
              </a:rPr>
              <a:t> </a:t>
            </a:r>
            <a:r>
              <a:rPr lang="en-US" sz="2400" dirty="0" err="1" smtClean="0">
                <a:latin typeface="Arial (Body)"/>
              </a:rPr>
              <a:t>thép</a:t>
            </a:r>
            <a:r>
              <a:rPr lang="en-US" sz="2400" dirty="0" smtClean="0">
                <a:latin typeface="Arial (Body)"/>
              </a:rPr>
              <a:t> </a:t>
            </a:r>
            <a:r>
              <a:rPr lang="en-US" sz="2400" dirty="0" err="1" smtClean="0">
                <a:latin typeface="Arial (Body)"/>
              </a:rPr>
              <a:t>có</a:t>
            </a:r>
            <a:r>
              <a:rPr lang="en-US" sz="2400" dirty="0" smtClean="0">
                <a:latin typeface="Arial (Body)"/>
              </a:rPr>
              <a:t> </a:t>
            </a:r>
            <a:r>
              <a:rPr lang="en-US" sz="2400" dirty="0" err="1" smtClean="0">
                <a:latin typeface="Arial (Body)"/>
              </a:rPr>
              <a:t>chứa</a:t>
            </a:r>
            <a:r>
              <a:rPr lang="en-US" sz="2400" dirty="0" smtClean="0">
                <a:latin typeface="Arial (Body)"/>
              </a:rPr>
              <a:t> </a:t>
            </a:r>
            <a:r>
              <a:rPr lang="en-US" sz="2400" dirty="0" err="1" smtClean="0">
                <a:latin typeface="Arial (Body)"/>
              </a:rPr>
              <a:t>kim</a:t>
            </a:r>
            <a:r>
              <a:rPr lang="en-US" sz="2400" dirty="0" smtClean="0">
                <a:latin typeface="Arial (Body)"/>
              </a:rPr>
              <a:t> </a:t>
            </a:r>
            <a:r>
              <a:rPr lang="en-US" sz="2400" dirty="0" err="1" smtClean="0">
                <a:latin typeface="Arial (Body)"/>
              </a:rPr>
              <a:t>loại</a:t>
            </a:r>
            <a:r>
              <a:rPr lang="en-US" sz="2400" dirty="0" smtClean="0">
                <a:latin typeface="Arial (Body)"/>
              </a:rPr>
              <a:t> Chromium. </a:t>
            </a:r>
          </a:p>
          <a:p>
            <a:pPr>
              <a:lnSpc>
                <a:spcPct val="150000"/>
              </a:lnSpc>
            </a:pPr>
            <a:r>
              <a:rPr lang="en-US" sz="2400" dirty="0" err="1" smtClean="0">
                <a:latin typeface="Arial (Body)"/>
              </a:rPr>
              <a:t>Thuật</a:t>
            </a:r>
            <a:r>
              <a:rPr lang="en-US" sz="2400" dirty="0" smtClean="0">
                <a:latin typeface="Arial (Body)"/>
              </a:rPr>
              <a:t> </a:t>
            </a:r>
            <a:r>
              <a:rPr lang="en-US" sz="2400" dirty="0" err="1" smtClean="0">
                <a:latin typeface="Arial (Body)"/>
              </a:rPr>
              <a:t>ngữ</a:t>
            </a:r>
            <a:r>
              <a:rPr lang="en-US" sz="2400" dirty="0" smtClean="0">
                <a:latin typeface="Arial (Body)"/>
              </a:rPr>
              <a:t> “</a:t>
            </a:r>
            <a:r>
              <a:rPr lang="en-US" sz="2400" dirty="0" err="1" smtClean="0">
                <a:latin typeface="Arial (Body)"/>
              </a:rPr>
              <a:t>Inox</a:t>
            </a:r>
            <a:r>
              <a:rPr lang="en-US" sz="2400" dirty="0" smtClean="0">
                <a:latin typeface="Arial (Body)"/>
              </a:rPr>
              <a:t>” </a:t>
            </a:r>
            <a:r>
              <a:rPr lang="en-US" sz="2400" dirty="0" err="1" smtClean="0">
                <a:latin typeface="Arial (Body)"/>
              </a:rPr>
              <a:t>liên</a:t>
            </a:r>
            <a:r>
              <a:rPr lang="en-US" sz="2400" dirty="0" smtClean="0">
                <a:latin typeface="Arial (Body)"/>
              </a:rPr>
              <a:t> </a:t>
            </a:r>
            <a:r>
              <a:rPr lang="en-US" sz="2400" dirty="0" err="1" smtClean="0">
                <a:latin typeface="Arial (Body)"/>
              </a:rPr>
              <a:t>quan</a:t>
            </a:r>
            <a:r>
              <a:rPr lang="en-US" sz="2400" dirty="0" smtClean="0">
                <a:latin typeface="Arial (Body)"/>
              </a:rPr>
              <a:t> </a:t>
            </a:r>
            <a:r>
              <a:rPr lang="en-US" sz="2400" dirty="0" err="1" smtClean="0">
                <a:latin typeface="Arial (Body)"/>
              </a:rPr>
              <a:t>đến</a:t>
            </a:r>
            <a:r>
              <a:rPr lang="en-US" sz="2400" dirty="0" smtClean="0">
                <a:latin typeface="Arial (Body)"/>
              </a:rPr>
              <a:t> </a:t>
            </a:r>
            <a:r>
              <a:rPr lang="en-US" sz="2400" dirty="0" err="1" smtClean="0">
                <a:latin typeface="Arial (Body)"/>
              </a:rPr>
              <a:t>từ</a:t>
            </a:r>
            <a:r>
              <a:rPr lang="en-US" sz="2400" dirty="0" smtClean="0">
                <a:latin typeface="Arial (Body)"/>
              </a:rPr>
              <a:t> “</a:t>
            </a:r>
            <a:r>
              <a:rPr lang="en-US" sz="2400" dirty="0" err="1" smtClean="0">
                <a:latin typeface="Arial (Body)"/>
              </a:rPr>
              <a:t>Inoxydable</a:t>
            </a:r>
            <a:r>
              <a:rPr lang="en-US" sz="2400" dirty="0" smtClean="0">
                <a:latin typeface="Arial (Body)"/>
              </a:rPr>
              <a:t>” </a:t>
            </a:r>
            <a:r>
              <a:rPr lang="en-US" sz="2400" dirty="0" err="1" smtClean="0">
                <a:latin typeface="Arial (Body)"/>
              </a:rPr>
              <a:t>trong</a:t>
            </a:r>
            <a:r>
              <a:rPr lang="en-US" sz="2400" dirty="0" smtClean="0">
                <a:latin typeface="Arial (Body)"/>
              </a:rPr>
              <a:t> </a:t>
            </a:r>
            <a:r>
              <a:rPr lang="en-US" sz="2400" dirty="0" err="1" smtClean="0">
                <a:latin typeface="Arial (Body)"/>
              </a:rPr>
              <a:t>tiếng</a:t>
            </a:r>
            <a:r>
              <a:rPr lang="en-US" sz="2400" dirty="0" smtClean="0">
                <a:latin typeface="Arial (Body)"/>
              </a:rPr>
              <a:t> </a:t>
            </a:r>
            <a:r>
              <a:rPr lang="en-US" sz="2400" dirty="0" err="1" smtClean="0">
                <a:latin typeface="Arial (Body)"/>
              </a:rPr>
              <a:t>Pháp</a:t>
            </a:r>
            <a:r>
              <a:rPr lang="en-US" sz="2400" dirty="0" smtClean="0">
                <a:latin typeface="Arial (Body)"/>
              </a:rPr>
              <a:t>, </a:t>
            </a:r>
            <a:r>
              <a:rPr lang="en-US" sz="2400" dirty="0" err="1" smtClean="0">
                <a:latin typeface="Arial (Body)"/>
              </a:rPr>
              <a:t>với</a:t>
            </a:r>
            <a:r>
              <a:rPr lang="en-US" sz="2400" dirty="0" smtClean="0">
                <a:latin typeface="Arial (Body)"/>
              </a:rPr>
              <a:t> </a:t>
            </a:r>
            <a:r>
              <a:rPr lang="en-US" sz="2400" dirty="0" err="1" smtClean="0">
                <a:latin typeface="Arial (Body)"/>
              </a:rPr>
              <a:t>nghĩa</a:t>
            </a:r>
            <a:r>
              <a:rPr lang="en-US" sz="2400" dirty="0" smtClean="0">
                <a:latin typeface="Arial (Body)"/>
              </a:rPr>
              <a:t> </a:t>
            </a:r>
            <a:r>
              <a:rPr lang="en-US" sz="2400" dirty="0" err="1" smtClean="0">
                <a:latin typeface="Arial (Body)"/>
              </a:rPr>
              <a:t>là</a:t>
            </a:r>
            <a:r>
              <a:rPr lang="en-US" sz="2400" dirty="0" smtClean="0">
                <a:latin typeface="Arial (Body)"/>
              </a:rPr>
              <a:t> </a:t>
            </a:r>
            <a:r>
              <a:rPr lang="en-US" sz="2400" dirty="0" err="1" smtClean="0">
                <a:latin typeface="Arial (Body)"/>
              </a:rPr>
              <a:t>không</a:t>
            </a:r>
            <a:r>
              <a:rPr lang="en-US" sz="2400" dirty="0" smtClean="0">
                <a:latin typeface="Arial (Body)"/>
              </a:rPr>
              <a:t> </a:t>
            </a:r>
            <a:r>
              <a:rPr lang="en-US" sz="2400" dirty="0" err="1" smtClean="0">
                <a:latin typeface="Arial (Body)"/>
              </a:rPr>
              <a:t>có</a:t>
            </a:r>
            <a:r>
              <a:rPr lang="en-US" sz="2400" dirty="0" smtClean="0">
                <a:latin typeface="Arial (Body)"/>
              </a:rPr>
              <a:t> </a:t>
            </a:r>
            <a:r>
              <a:rPr lang="en-US" sz="2400" dirty="0" err="1" smtClean="0">
                <a:latin typeface="Arial (Body)"/>
              </a:rPr>
              <a:t>khả</a:t>
            </a:r>
            <a:r>
              <a:rPr lang="en-US" sz="2400" dirty="0" smtClean="0">
                <a:latin typeface="Arial (Body)"/>
              </a:rPr>
              <a:t> </a:t>
            </a:r>
            <a:r>
              <a:rPr lang="en-US" sz="2400" dirty="0" err="1" smtClean="0">
                <a:latin typeface="Arial (Body)"/>
              </a:rPr>
              <a:t>năng</a:t>
            </a:r>
            <a:r>
              <a:rPr lang="en-US" sz="2400" dirty="0" smtClean="0">
                <a:latin typeface="Arial (Body)"/>
              </a:rPr>
              <a:t> </a:t>
            </a:r>
            <a:r>
              <a:rPr lang="en-US" sz="2400" dirty="0" err="1" smtClean="0">
                <a:latin typeface="Arial (Body)"/>
              </a:rPr>
              <a:t>bị</a:t>
            </a:r>
            <a:r>
              <a:rPr lang="en-US" sz="2400" dirty="0" smtClean="0">
                <a:latin typeface="Arial (Body)"/>
              </a:rPr>
              <a:t> </a:t>
            </a:r>
            <a:r>
              <a:rPr lang="en-US" sz="2400" dirty="0" err="1" smtClean="0">
                <a:latin typeface="Arial (Body)"/>
              </a:rPr>
              <a:t>oxi</a:t>
            </a:r>
            <a:r>
              <a:rPr lang="en-US" sz="2400" dirty="0" smtClean="0">
                <a:latin typeface="Arial (Body)"/>
              </a:rPr>
              <a:t> </a:t>
            </a:r>
            <a:r>
              <a:rPr lang="en-US" sz="2400" dirty="0" err="1" smtClean="0">
                <a:latin typeface="Arial (Body)"/>
              </a:rPr>
              <a:t>hoá</a:t>
            </a:r>
            <a:endParaRPr lang="en-US" sz="2400" dirty="0">
              <a:latin typeface="Arial (Body)"/>
            </a:endParaRPr>
          </a:p>
        </p:txBody>
      </p:sp>
      <p:pic>
        <p:nvPicPr>
          <p:cNvPr id="5" name="9Slide.vn 16">
            <a:extLst>
              <a:ext uri="{FF2B5EF4-FFF2-40B4-BE49-F238E27FC236}">
                <a16:creationId xmlns:a16="http://schemas.microsoft.com/office/drawing/2014/main" id="{6E080C54-4404-44F9-93E3-3D9070EDE55B}"/>
              </a:ext>
            </a:extLst>
          </p:cNvPr>
          <p:cNvPicPr>
            <a:picLocks noChangeAspect="1"/>
          </p:cNvPicPr>
          <p:nvPr/>
        </p:nvPicPr>
        <p:blipFill>
          <a:blip r:embed="rId3"/>
          <a:stretch>
            <a:fillRect/>
          </a:stretch>
        </p:blipFill>
        <p:spPr>
          <a:xfrm>
            <a:off x="10998200" y="5041900"/>
            <a:ext cx="990600" cy="1389317"/>
          </a:xfrm>
          <a:prstGeom prst="rect">
            <a:avLst/>
          </a:prstGeom>
        </p:spPr>
      </p:pic>
      <p:pic>
        <p:nvPicPr>
          <p:cNvPr id="7" name="9Slide.vn 17">
            <a:extLst>
              <a:ext uri="{FF2B5EF4-FFF2-40B4-BE49-F238E27FC236}">
                <a16:creationId xmlns:a16="http://schemas.microsoft.com/office/drawing/2014/main" id="{BC439B4A-E4D7-4512-9C9E-8E228B061A48}"/>
              </a:ext>
            </a:extLst>
          </p:cNvPr>
          <p:cNvPicPr>
            <a:picLocks noChangeAspect="1"/>
          </p:cNvPicPr>
          <p:nvPr/>
        </p:nvPicPr>
        <p:blipFill>
          <a:blip r:embed="rId4"/>
          <a:stretch>
            <a:fillRect/>
          </a:stretch>
        </p:blipFill>
        <p:spPr>
          <a:xfrm>
            <a:off x="1498600" y="241300"/>
            <a:ext cx="914400" cy="1049736"/>
          </a:xfrm>
          <a:prstGeom prst="rect">
            <a:avLst/>
          </a:prstGeom>
        </p:spPr>
      </p:pic>
      <p:pic>
        <p:nvPicPr>
          <p:cNvPr id="14" name="9Slide.vn 18">
            <a:extLst>
              <a:ext uri="{FF2B5EF4-FFF2-40B4-BE49-F238E27FC236}">
                <a16:creationId xmlns:a16="http://schemas.microsoft.com/office/drawing/2014/main" id="{06BCFEEC-32C7-4FCC-A18F-AB966F690535}"/>
              </a:ext>
            </a:extLst>
          </p:cNvPr>
          <p:cNvPicPr>
            <a:picLocks noChangeAspect="1"/>
          </p:cNvPicPr>
          <p:nvPr/>
        </p:nvPicPr>
        <p:blipFill>
          <a:blip r:embed="rId5"/>
          <a:stretch>
            <a:fillRect/>
          </a:stretch>
        </p:blipFill>
        <p:spPr>
          <a:xfrm>
            <a:off x="3073400" y="5473700"/>
            <a:ext cx="1739900" cy="1313115"/>
          </a:xfrm>
          <a:prstGeom prst="rect">
            <a:avLst/>
          </a:prstGeom>
        </p:spPr>
      </p:pic>
      <p:pic>
        <p:nvPicPr>
          <p:cNvPr id="10" name="Picture 9">
            <a:extLst>
              <a:ext uri="{FF2B5EF4-FFF2-40B4-BE49-F238E27FC236}">
                <a16:creationId xmlns:a16="http://schemas.microsoft.com/office/drawing/2014/main" id="{054F839B-639D-435D-8F0B-0C7F13E55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897" y="703993"/>
            <a:ext cx="587043" cy="587043"/>
          </a:xfrm>
          <a:prstGeom prst="rect">
            <a:avLst/>
          </a:prstGeom>
        </p:spPr>
      </p:pic>
      <p:pic>
        <p:nvPicPr>
          <p:cNvPr id="2" name="Picture 1"/>
          <p:cNvPicPr>
            <a:picLocks noChangeAspect="1"/>
          </p:cNvPicPr>
          <p:nvPr/>
        </p:nvPicPr>
        <p:blipFill>
          <a:blip r:embed="rId7"/>
          <a:stretch>
            <a:fillRect/>
          </a:stretch>
        </p:blipFill>
        <p:spPr>
          <a:xfrm>
            <a:off x="6190502" y="1306041"/>
            <a:ext cx="5302998" cy="3493350"/>
          </a:xfrm>
          <a:prstGeom prst="rect">
            <a:avLst/>
          </a:prstGeom>
        </p:spPr>
      </p:pic>
    </p:spTree>
    <p:extLst>
      <p:ext uri="{BB962C8B-B14F-4D97-AF65-F5344CB8AC3E}">
        <p14:creationId xmlns:p14="http://schemas.microsoft.com/office/powerpoint/2010/main" val="719465741"/>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80000">
                                          <p:cBhvr additive="base">
                                            <p:cTn id="7" dur="1500" fill="hold"/>
                                            <p:tgtEl>
                                              <p:spTgt spid="12"/>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14:bounceEnd="80000">
                                          <p:cBhvr additive="base">
                                            <p:cTn id="11" dur="1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80000">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14:bounceEnd="80000">
                                          <p:cBhvr additive="base">
                                            <p:cTn id="17" dur="1500" fill="hold"/>
                                            <p:tgtEl>
                                              <p:spTgt spid="13">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8" dur="1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80000">
                                          <p:cBhvr additive="base">
                                            <p:cTn id="21" dur="15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2" dur="1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9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79000">
                                          <p:cBhvr additive="base">
                                            <p:cTn id="25" dur="1500" fill="hold"/>
                                            <p:tgtEl>
                                              <p:spTgt spid="10"/>
                                            </p:tgtEl>
                                            <p:attrNameLst>
                                              <p:attrName>ppt_x</p:attrName>
                                            </p:attrNameLst>
                                          </p:cBhvr>
                                          <p:tavLst>
                                            <p:tav tm="0">
                                              <p:val>
                                                <p:strVal val="#ppt_x"/>
                                              </p:val>
                                            </p:tav>
                                            <p:tav tm="100000">
                                              <p:val>
                                                <p:strVal val="#ppt_x"/>
                                              </p:val>
                                            </p:tav>
                                          </p:tavLst>
                                        </p:anim>
                                        <p:anim calcmode="lin" valueType="num" p14:bounceEnd="79000">
                                          <p:cBhvr additive="base">
                                            <p:cTn id="26"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ppt_x"/>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1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1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1500" fill="hold"/>
                                            <p:tgtEl>
                                              <p:spTgt spid="1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500" fill="hold"/>
                                            <p:tgtEl>
                                              <p:spTgt spid="14"/>
                                            </p:tgtEl>
                                            <p:attrNameLst>
                                              <p:attrName>ppt_x</p:attrName>
                                            </p:attrNameLst>
                                          </p:cBhvr>
                                          <p:tavLst>
                                            <p:tav tm="0">
                                              <p:val>
                                                <p:strVal val="#ppt_x"/>
                                              </p:val>
                                            </p:tav>
                                            <p:tav tm="100000">
                                              <p:val>
                                                <p:strVal val="#ppt_x"/>
                                              </p:val>
                                            </p:tav>
                                          </p:tavLst>
                                        </p:anim>
                                        <p:anim calcmode="lin" valueType="num">
                                          <p:cBhvr additive="base">
                                            <p:cTn id="22" dur="1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500" fill="hold"/>
                                            <p:tgtEl>
                                              <p:spTgt spid="10"/>
                                            </p:tgtEl>
                                            <p:attrNameLst>
                                              <p:attrName>ppt_x</p:attrName>
                                            </p:attrNameLst>
                                          </p:cBhvr>
                                          <p:tavLst>
                                            <p:tav tm="0">
                                              <p:val>
                                                <p:strVal val="#ppt_x"/>
                                              </p:val>
                                            </p:tav>
                                            <p:tav tm="100000">
                                              <p:val>
                                                <p:strVal val="#ppt_x"/>
                                              </p:val>
                                            </p:tav>
                                          </p:tavLst>
                                        </p:anim>
                                        <p:anim calcmode="lin" valueType="num">
                                          <p:cBhvr additive="base">
                                            <p:cTn id="26"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0054355" y="1842867"/>
            <a:ext cx="909684" cy="898394"/>
          </a:xfrm>
          <a:prstGeom prst="rect">
            <a:avLst/>
          </a:prstGeom>
          <a:solidFill>
            <a:srgbClr val="7CBCE8"/>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nvGrpSpPr>
          <p:cNvPr id="27" name="组合 26"/>
          <p:cNvGrpSpPr/>
          <p:nvPr/>
        </p:nvGrpSpPr>
        <p:grpSpPr>
          <a:xfrm>
            <a:off x="2896994" y="749962"/>
            <a:ext cx="7573870" cy="5246325"/>
            <a:chOff x="4393776" y="333140"/>
            <a:chExt cx="7573870" cy="5312252"/>
          </a:xfrm>
          <a:solidFill>
            <a:srgbClr val="F5B9B7"/>
          </a:solidFill>
        </p:grpSpPr>
        <p:sp>
          <p:nvSpPr>
            <p:cNvPr id="28" name="矩形 8"/>
            <p:cNvSpPr/>
            <p:nvPr/>
          </p:nvSpPr>
          <p:spPr>
            <a:xfrm rot="17360517">
              <a:off x="4225298" y="3111160"/>
              <a:ext cx="3724431" cy="1344033"/>
            </a:xfrm>
            <a:custGeom>
              <a:avLst/>
              <a:gdLst>
                <a:gd name="connsiteX0" fmla="*/ 0 w 3311476"/>
                <a:gd name="connsiteY0" fmla="*/ 0 h 870857"/>
                <a:gd name="connsiteX1" fmla="*/ 3311476 w 3311476"/>
                <a:gd name="connsiteY1" fmla="*/ 0 h 870857"/>
                <a:gd name="connsiteX2" fmla="*/ 3311476 w 3311476"/>
                <a:gd name="connsiteY2" fmla="*/ 870857 h 870857"/>
                <a:gd name="connsiteX3" fmla="*/ 0 w 3311476"/>
                <a:gd name="connsiteY3" fmla="*/ 870857 h 870857"/>
                <a:gd name="connsiteX4" fmla="*/ 0 w 3311476"/>
                <a:gd name="connsiteY4" fmla="*/ 0 h 870857"/>
                <a:gd name="connsiteX0" fmla="*/ 0 w 3738517"/>
                <a:gd name="connsiteY0" fmla="*/ 0 h 1205507"/>
                <a:gd name="connsiteX1" fmla="*/ 3738517 w 3738517"/>
                <a:gd name="connsiteY1" fmla="*/ 334650 h 1205507"/>
                <a:gd name="connsiteX2" fmla="*/ 3738517 w 3738517"/>
                <a:gd name="connsiteY2" fmla="*/ 1205507 h 1205507"/>
                <a:gd name="connsiteX3" fmla="*/ 427041 w 3738517"/>
                <a:gd name="connsiteY3" fmla="*/ 1205507 h 1205507"/>
                <a:gd name="connsiteX4" fmla="*/ 0 w 3738517"/>
                <a:gd name="connsiteY4" fmla="*/ 0 h 1205507"/>
                <a:gd name="connsiteX0" fmla="*/ 0 w 3724431"/>
                <a:gd name="connsiteY0" fmla="*/ 0 h 1203721"/>
                <a:gd name="connsiteX1" fmla="*/ 3724431 w 3724431"/>
                <a:gd name="connsiteY1" fmla="*/ 332864 h 1203721"/>
                <a:gd name="connsiteX2" fmla="*/ 3724431 w 3724431"/>
                <a:gd name="connsiteY2" fmla="*/ 1203721 h 1203721"/>
                <a:gd name="connsiteX3" fmla="*/ 412955 w 3724431"/>
                <a:gd name="connsiteY3" fmla="*/ 1203721 h 1203721"/>
                <a:gd name="connsiteX4" fmla="*/ 0 w 3724431"/>
                <a:gd name="connsiteY4" fmla="*/ 0 h 1203721"/>
                <a:gd name="connsiteX0" fmla="*/ 0 w 3724431"/>
                <a:gd name="connsiteY0" fmla="*/ 0 h 1322170"/>
                <a:gd name="connsiteX1" fmla="*/ 3724431 w 3724431"/>
                <a:gd name="connsiteY1" fmla="*/ 332864 h 1322170"/>
                <a:gd name="connsiteX2" fmla="*/ 3724431 w 3724431"/>
                <a:gd name="connsiteY2" fmla="*/ 1203721 h 1322170"/>
                <a:gd name="connsiteX3" fmla="*/ 469914 w 3724431"/>
                <a:gd name="connsiteY3" fmla="*/ 1322170 h 1322170"/>
                <a:gd name="connsiteX4" fmla="*/ 0 w 3724431"/>
                <a:gd name="connsiteY4" fmla="*/ 0 h 1322170"/>
                <a:gd name="connsiteX0" fmla="*/ 0 w 3724431"/>
                <a:gd name="connsiteY0" fmla="*/ 0 h 1344033"/>
                <a:gd name="connsiteX1" fmla="*/ 3724431 w 3724431"/>
                <a:gd name="connsiteY1" fmla="*/ 332864 h 1344033"/>
                <a:gd name="connsiteX2" fmla="*/ 3724431 w 3724431"/>
                <a:gd name="connsiteY2" fmla="*/ 1203721 h 1344033"/>
                <a:gd name="connsiteX3" fmla="*/ 484318 w 3724431"/>
                <a:gd name="connsiteY3" fmla="*/ 1344033 h 1344033"/>
                <a:gd name="connsiteX4" fmla="*/ 0 w 3724431"/>
                <a:gd name="connsiteY4" fmla="*/ 0 h 134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431" h="1344033">
                  <a:moveTo>
                    <a:pt x="0" y="0"/>
                  </a:moveTo>
                  <a:lnTo>
                    <a:pt x="3724431" y="332864"/>
                  </a:lnTo>
                  <a:lnTo>
                    <a:pt x="3724431" y="1203721"/>
                  </a:lnTo>
                  <a:lnTo>
                    <a:pt x="484318" y="134403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29" name="矩形 28"/>
            <p:cNvSpPr/>
            <p:nvPr/>
          </p:nvSpPr>
          <p:spPr>
            <a:xfrm>
              <a:off x="5089063" y="2269385"/>
              <a:ext cx="6878583" cy="18868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0" name="矩形 5"/>
            <p:cNvSpPr/>
            <p:nvPr/>
          </p:nvSpPr>
          <p:spPr>
            <a:xfrm>
              <a:off x="4755235" y="759766"/>
              <a:ext cx="1514937" cy="4566977"/>
            </a:xfrm>
            <a:custGeom>
              <a:avLst/>
              <a:gdLst>
                <a:gd name="connsiteX0" fmla="*/ 0 w 890822"/>
                <a:gd name="connsiteY0" fmla="*/ 0 h 4378291"/>
                <a:gd name="connsiteX1" fmla="*/ 890822 w 890822"/>
                <a:gd name="connsiteY1" fmla="*/ 0 h 4378291"/>
                <a:gd name="connsiteX2" fmla="*/ 890822 w 890822"/>
                <a:gd name="connsiteY2" fmla="*/ 4378291 h 4378291"/>
                <a:gd name="connsiteX3" fmla="*/ 0 w 890822"/>
                <a:gd name="connsiteY3" fmla="*/ 4378291 h 4378291"/>
                <a:gd name="connsiteX4" fmla="*/ 0 w 890822"/>
                <a:gd name="connsiteY4" fmla="*/ 0 h 4378291"/>
                <a:gd name="connsiteX0" fmla="*/ 0 w 1064993"/>
                <a:gd name="connsiteY0" fmla="*/ 0 h 4378291"/>
                <a:gd name="connsiteX1" fmla="*/ 890822 w 1064993"/>
                <a:gd name="connsiteY1" fmla="*/ 0 h 4378291"/>
                <a:gd name="connsiteX2" fmla="*/ 1064993 w 1064993"/>
                <a:gd name="connsiteY2" fmla="*/ 4160577 h 4378291"/>
                <a:gd name="connsiteX3" fmla="*/ 0 w 1064993"/>
                <a:gd name="connsiteY3" fmla="*/ 4378291 h 4378291"/>
                <a:gd name="connsiteX4" fmla="*/ 0 w 1064993"/>
                <a:gd name="connsiteY4" fmla="*/ 0 h 4378291"/>
                <a:gd name="connsiteX0" fmla="*/ 101600 w 1166593"/>
                <a:gd name="connsiteY0" fmla="*/ 0 h 4160577"/>
                <a:gd name="connsiteX1" fmla="*/ 992422 w 1166593"/>
                <a:gd name="connsiteY1" fmla="*/ 0 h 4160577"/>
                <a:gd name="connsiteX2" fmla="*/ 1166593 w 1166593"/>
                <a:gd name="connsiteY2" fmla="*/ 4160577 h 4160577"/>
                <a:gd name="connsiteX3" fmla="*/ 0 w 1166593"/>
                <a:gd name="connsiteY3" fmla="*/ 4146062 h 4160577"/>
                <a:gd name="connsiteX4" fmla="*/ 101600 w 1166593"/>
                <a:gd name="connsiteY4" fmla="*/ 0 h 4160577"/>
                <a:gd name="connsiteX0" fmla="*/ 203200 w 1268193"/>
                <a:gd name="connsiteY0" fmla="*/ 0 h 4160577"/>
                <a:gd name="connsiteX1" fmla="*/ 1094022 w 1268193"/>
                <a:gd name="connsiteY1" fmla="*/ 0 h 4160577"/>
                <a:gd name="connsiteX2" fmla="*/ 1268193 w 1268193"/>
                <a:gd name="connsiteY2" fmla="*/ 4160577 h 4160577"/>
                <a:gd name="connsiteX3" fmla="*/ 0 w 1268193"/>
                <a:gd name="connsiteY3" fmla="*/ 4160577 h 4160577"/>
                <a:gd name="connsiteX4" fmla="*/ 203200 w 1268193"/>
                <a:gd name="connsiteY4" fmla="*/ 0 h 4160577"/>
                <a:gd name="connsiteX0" fmla="*/ 203200 w 1442365"/>
                <a:gd name="connsiteY0" fmla="*/ 0 h 4160577"/>
                <a:gd name="connsiteX1" fmla="*/ 1094022 w 1442365"/>
                <a:gd name="connsiteY1" fmla="*/ 0 h 4160577"/>
                <a:gd name="connsiteX2" fmla="*/ 1442365 w 1442365"/>
                <a:gd name="connsiteY2" fmla="*/ 4147355 h 4160577"/>
                <a:gd name="connsiteX3" fmla="*/ 0 w 1442365"/>
                <a:gd name="connsiteY3" fmla="*/ 4160577 h 4160577"/>
                <a:gd name="connsiteX4" fmla="*/ 203200 w 1442365"/>
                <a:gd name="connsiteY4" fmla="*/ 0 h 4160577"/>
                <a:gd name="connsiteX0" fmla="*/ 275772 w 1514937"/>
                <a:gd name="connsiteY0" fmla="*/ 0 h 4160577"/>
                <a:gd name="connsiteX1" fmla="*/ 1166594 w 1514937"/>
                <a:gd name="connsiteY1" fmla="*/ 0 h 4160577"/>
                <a:gd name="connsiteX2" fmla="*/ 1514937 w 1514937"/>
                <a:gd name="connsiteY2" fmla="*/ 4147355 h 4160577"/>
                <a:gd name="connsiteX3" fmla="*/ 0 w 1514937"/>
                <a:gd name="connsiteY3" fmla="*/ 4160577 h 4160577"/>
                <a:gd name="connsiteX4" fmla="*/ 275772 w 1514937"/>
                <a:gd name="connsiteY4" fmla="*/ 0 h 416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37" h="4160577">
                  <a:moveTo>
                    <a:pt x="275772" y="0"/>
                  </a:moveTo>
                  <a:lnTo>
                    <a:pt x="1166594" y="0"/>
                  </a:lnTo>
                  <a:lnTo>
                    <a:pt x="1514937" y="4147355"/>
                  </a:lnTo>
                  <a:lnTo>
                    <a:pt x="0" y="4160577"/>
                  </a:lnTo>
                  <a:lnTo>
                    <a:pt x="27577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srgbClr val="4472C4"/>
                </a:solidFill>
                <a:latin typeface="Arial"/>
                <a:ea typeface="微软雅黑"/>
              </a:endParaRPr>
            </a:p>
          </p:txBody>
        </p:sp>
        <p:sp>
          <p:nvSpPr>
            <p:cNvPr id="31" name="矩形 4"/>
            <p:cNvSpPr/>
            <p:nvPr/>
          </p:nvSpPr>
          <p:spPr>
            <a:xfrm rot="18645836">
              <a:off x="3955470" y="771446"/>
              <a:ext cx="2134960" cy="1258348"/>
            </a:xfrm>
            <a:custGeom>
              <a:avLst/>
              <a:gdLst>
                <a:gd name="connsiteX0" fmla="*/ 0 w 1088819"/>
                <a:gd name="connsiteY0" fmla="*/ 0 h 505451"/>
                <a:gd name="connsiteX1" fmla="*/ 1088819 w 1088819"/>
                <a:gd name="connsiteY1" fmla="*/ 0 h 505451"/>
                <a:gd name="connsiteX2" fmla="*/ 1088819 w 1088819"/>
                <a:gd name="connsiteY2" fmla="*/ 505451 h 505451"/>
                <a:gd name="connsiteX3" fmla="*/ 0 w 1088819"/>
                <a:gd name="connsiteY3" fmla="*/ 505451 h 505451"/>
                <a:gd name="connsiteX4" fmla="*/ 0 w 1088819"/>
                <a:gd name="connsiteY4" fmla="*/ 0 h 505451"/>
                <a:gd name="connsiteX0" fmla="*/ 0 w 1531713"/>
                <a:gd name="connsiteY0" fmla="*/ 0 h 513493"/>
                <a:gd name="connsiteX1" fmla="*/ 1088819 w 1531713"/>
                <a:gd name="connsiteY1" fmla="*/ 0 h 513493"/>
                <a:gd name="connsiteX2" fmla="*/ 1531713 w 1531713"/>
                <a:gd name="connsiteY2" fmla="*/ 513493 h 513493"/>
                <a:gd name="connsiteX3" fmla="*/ 0 w 1531713"/>
                <a:gd name="connsiteY3" fmla="*/ 505451 h 513493"/>
                <a:gd name="connsiteX4" fmla="*/ 0 w 1531713"/>
                <a:gd name="connsiteY4" fmla="*/ 0 h 513493"/>
                <a:gd name="connsiteX0" fmla="*/ 0 w 1531713"/>
                <a:gd name="connsiteY0" fmla="*/ 0 h 629256"/>
                <a:gd name="connsiteX1" fmla="*/ 1088819 w 1531713"/>
                <a:gd name="connsiteY1" fmla="*/ 0 h 629256"/>
                <a:gd name="connsiteX2" fmla="*/ 1531713 w 1531713"/>
                <a:gd name="connsiteY2" fmla="*/ 513493 h 629256"/>
                <a:gd name="connsiteX3" fmla="*/ 60618 w 1531713"/>
                <a:gd name="connsiteY3" fmla="*/ 629256 h 629256"/>
                <a:gd name="connsiteX4" fmla="*/ 0 w 1531713"/>
                <a:gd name="connsiteY4" fmla="*/ 0 h 629256"/>
                <a:gd name="connsiteX0" fmla="*/ 0 w 1557398"/>
                <a:gd name="connsiteY0" fmla="*/ 0 h 669992"/>
                <a:gd name="connsiteX1" fmla="*/ 1114504 w 1557398"/>
                <a:gd name="connsiteY1" fmla="*/ 40736 h 669992"/>
                <a:gd name="connsiteX2" fmla="*/ 1557398 w 1557398"/>
                <a:gd name="connsiteY2" fmla="*/ 554229 h 669992"/>
                <a:gd name="connsiteX3" fmla="*/ 86303 w 1557398"/>
                <a:gd name="connsiteY3" fmla="*/ 669992 h 669992"/>
                <a:gd name="connsiteX4" fmla="*/ 0 w 1557398"/>
                <a:gd name="connsiteY4" fmla="*/ 0 h 669992"/>
                <a:gd name="connsiteX0" fmla="*/ 0 w 1557398"/>
                <a:gd name="connsiteY0" fmla="*/ 0 h 710481"/>
                <a:gd name="connsiteX1" fmla="*/ 1114504 w 1557398"/>
                <a:gd name="connsiteY1" fmla="*/ 40736 h 710481"/>
                <a:gd name="connsiteX2" fmla="*/ 1557398 w 1557398"/>
                <a:gd name="connsiteY2" fmla="*/ 554229 h 710481"/>
                <a:gd name="connsiteX3" fmla="*/ 17456 w 1557398"/>
                <a:gd name="connsiteY3" fmla="*/ 710481 h 710481"/>
                <a:gd name="connsiteX4" fmla="*/ 0 w 1557398"/>
                <a:gd name="connsiteY4" fmla="*/ 0 h 710481"/>
                <a:gd name="connsiteX0" fmla="*/ 89661 w 1647059"/>
                <a:gd name="connsiteY0" fmla="*/ 0 h 773475"/>
                <a:gd name="connsiteX1" fmla="*/ 1204165 w 1647059"/>
                <a:gd name="connsiteY1" fmla="*/ 40736 h 773475"/>
                <a:gd name="connsiteX2" fmla="*/ 1647059 w 1647059"/>
                <a:gd name="connsiteY2" fmla="*/ 554229 h 773475"/>
                <a:gd name="connsiteX3" fmla="*/ 0 w 1647059"/>
                <a:gd name="connsiteY3" fmla="*/ 773475 h 773475"/>
                <a:gd name="connsiteX4" fmla="*/ 89661 w 1647059"/>
                <a:gd name="connsiteY4" fmla="*/ 0 h 773475"/>
                <a:gd name="connsiteX0" fmla="*/ 61793 w 1647059"/>
                <a:gd name="connsiteY0" fmla="*/ 0 h 822825"/>
                <a:gd name="connsiteX1" fmla="*/ 1204165 w 1647059"/>
                <a:gd name="connsiteY1" fmla="*/ 90086 h 822825"/>
                <a:gd name="connsiteX2" fmla="*/ 1647059 w 1647059"/>
                <a:gd name="connsiteY2" fmla="*/ 603579 h 822825"/>
                <a:gd name="connsiteX3" fmla="*/ 0 w 1647059"/>
                <a:gd name="connsiteY3" fmla="*/ 822825 h 822825"/>
                <a:gd name="connsiteX4" fmla="*/ 61793 w 1647059"/>
                <a:gd name="connsiteY4" fmla="*/ 0 h 822825"/>
                <a:gd name="connsiteX0" fmla="*/ 0 w 1585266"/>
                <a:gd name="connsiteY0" fmla="*/ 0 h 884076"/>
                <a:gd name="connsiteX1" fmla="*/ 1142372 w 1585266"/>
                <a:gd name="connsiteY1" fmla="*/ 90086 h 884076"/>
                <a:gd name="connsiteX2" fmla="*/ 1585266 w 1585266"/>
                <a:gd name="connsiteY2" fmla="*/ 603579 h 884076"/>
                <a:gd name="connsiteX3" fmla="*/ 20360 w 1585266"/>
                <a:gd name="connsiteY3" fmla="*/ 884076 h 884076"/>
                <a:gd name="connsiteX4" fmla="*/ 0 w 1585266"/>
                <a:gd name="connsiteY4" fmla="*/ 0 h 884076"/>
                <a:gd name="connsiteX0" fmla="*/ 0 w 1634906"/>
                <a:gd name="connsiteY0" fmla="*/ 0 h 958681"/>
                <a:gd name="connsiteX1" fmla="*/ 1192012 w 1634906"/>
                <a:gd name="connsiteY1" fmla="*/ 164691 h 958681"/>
                <a:gd name="connsiteX2" fmla="*/ 1634906 w 1634906"/>
                <a:gd name="connsiteY2" fmla="*/ 678184 h 958681"/>
                <a:gd name="connsiteX3" fmla="*/ 70000 w 1634906"/>
                <a:gd name="connsiteY3" fmla="*/ 958681 h 958681"/>
                <a:gd name="connsiteX4" fmla="*/ 0 w 1634906"/>
                <a:gd name="connsiteY4" fmla="*/ 0 h 958681"/>
                <a:gd name="connsiteX0" fmla="*/ 0 w 1634906"/>
                <a:gd name="connsiteY0" fmla="*/ 0 h 963616"/>
                <a:gd name="connsiteX1" fmla="*/ 1192012 w 1634906"/>
                <a:gd name="connsiteY1" fmla="*/ 164691 h 963616"/>
                <a:gd name="connsiteX2" fmla="*/ 1634906 w 1634906"/>
                <a:gd name="connsiteY2" fmla="*/ 678184 h 963616"/>
                <a:gd name="connsiteX3" fmla="*/ 30230 w 1634906"/>
                <a:gd name="connsiteY3" fmla="*/ 963616 h 963616"/>
                <a:gd name="connsiteX4" fmla="*/ 0 w 1634906"/>
                <a:gd name="connsiteY4" fmla="*/ 0 h 96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06" h="963616">
                  <a:moveTo>
                    <a:pt x="0" y="0"/>
                  </a:moveTo>
                  <a:lnTo>
                    <a:pt x="1192012" y="164691"/>
                  </a:lnTo>
                  <a:lnTo>
                    <a:pt x="1634906" y="678184"/>
                  </a:lnTo>
                  <a:lnTo>
                    <a:pt x="30230" y="963616"/>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srgbClr val="4472C4"/>
                </a:solidFill>
                <a:latin typeface="Arial"/>
                <a:ea typeface="微软雅黑"/>
              </a:endParaRPr>
            </a:p>
          </p:txBody>
        </p:sp>
        <p:sp>
          <p:nvSpPr>
            <p:cNvPr id="32" name="等腰三角形 9"/>
            <p:cNvSpPr/>
            <p:nvPr/>
          </p:nvSpPr>
          <p:spPr>
            <a:xfrm rot="18327752">
              <a:off x="6731226" y="1613147"/>
              <a:ext cx="275151" cy="1024189"/>
            </a:xfrm>
            <a:custGeom>
              <a:avLst/>
              <a:gdLst>
                <a:gd name="connsiteX0" fmla="*/ 0 w 835977"/>
                <a:gd name="connsiteY0" fmla="*/ 493485 h 493485"/>
                <a:gd name="connsiteX1" fmla="*/ 417989 w 835977"/>
                <a:gd name="connsiteY1" fmla="*/ 0 h 493485"/>
                <a:gd name="connsiteX2" fmla="*/ 835977 w 835977"/>
                <a:gd name="connsiteY2" fmla="*/ 493485 h 493485"/>
                <a:gd name="connsiteX3" fmla="*/ 0 w 835977"/>
                <a:gd name="connsiteY3" fmla="*/ 493485 h 493485"/>
                <a:gd name="connsiteX0" fmla="*/ 0 w 835977"/>
                <a:gd name="connsiteY0" fmla="*/ 918252 h 918252"/>
                <a:gd name="connsiteX1" fmla="*/ 739124 w 835977"/>
                <a:gd name="connsiteY1" fmla="*/ 0 h 918252"/>
                <a:gd name="connsiteX2" fmla="*/ 835977 w 835977"/>
                <a:gd name="connsiteY2" fmla="*/ 918252 h 918252"/>
                <a:gd name="connsiteX3" fmla="*/ 0 w 835977"/>
                <a:gd name="connsiteY3" fmla="*/ 918252 h 918252"/>
                <a:gd name="connsiteX0" fmla="*/ 0 w 969418"/>
                <a:gd name="connsiteY0" fmla="*/ 918252 h 918252"/>
                <a:gd name="connsiteX1" fmla="*/ 739124 w 969418"/>
                <a:gd name="connsiteY1" fmla="*/ 0 h 918252"/>
                <a:gd name="connsiteX2" fmla="*/ 969418 w 969418"/>
                <a:gd name="connsiteY2" fmla="*/ 805380 h 918252"/>
                <a:gd name="connsiteX3" fmla="*/ 0 w 969418"/>
                <a:gd name="connsiteY3" fmla="*/ 918252 h 918252"/>
                <a:gd name="connsiteX0" fmla="*/ 1430 w 230294"/>
                <a:gd name="connsiteY0" fmla="*/ 1032269 h 1032269"/>
                <a:gd name="connsiteX1" fmla="*/ 0 w 230294"/>
                <a:gd name="connsiteY1" fmla="*/ 0 h 1032269"/>
                <a:gd name="connsiteX2" fmla="*/ 230294 w 230294"/>
                <a:gd name="connsiteY2" fmla="*/ 805380 h 1032269"/>
                <a:gd name="connsiteX3" fmla="*/ 1430 w 230294"/>
                <a:gd name="connsiteY3" fmla="*/ 1032269 h 1032269"/>
                <a:gd name="connsiteX0" fmla="*/ 7 w 252515"/>
                <a:gd name="connsiteY0" fmla="*/ 1049111 h 1049111"/>
                <a:gd name="connsiteX1" fmla="*/ 22221 w 252515"/>
                <a:gd name="connsiteY1" fmla="*/ 0 h 1049111"/>
                <a:gd name="connsiteX2" fmla="*/ 252515 w 252515"/>
                <a:gd name="connsiteY2" fmla="*/ 805380 h 1049111"/>
                <a:gd name="connsiteX3" fmla="*/ 7 w 252515"/>
                <a:gd name="connsiteY3" fmla="*/ 1049111 h 1049111"/>
                <a:gd name="connsiteX0" fmla="*/ 7 w 269625"/>
                <a:gd name="connsiteY0" fmla="*/ 1049111 h 1049111"/>
                <a:gd name="connsiteX1" fmla="*/ 22221 w 269625"/>
                <a:gd name="connsiteY1" fmla="*/ 0 h 1049111"/>
                <a:gd name="connsiteX2" fmla="*/ 269625 w 269625"/>
                <a:gd name="connsiteY2" fmla="*/ 845818 h 1049111"/>
                <a:gd name="connsiteX3" fmla="*/ 7 w 269625"/>
                <a:gd name="connsiteY3" fmla="*/ 1049111 h 1049111"/>
                <a:gd name="connsiteX0" fmla="*/ 7 w 272388"/>
                <a:gd name="connsiteY0" fmla="*/ 1049111 h 1049111"/>
                <a:gd name="connsiteX1" fmla="*/ 22221 w 272388"/>
                <a:gd name="connsiteY1" fmla="*/ 0 h 1049111"/>
                <a:gd name="connsiteX2" fmla="*/ 272388 w 272388"/>
                <a:gd name="connsiteY2" fmla="*/ 849697 h 1049111"/>
                <a:gd name="connsiteX3" fmla="*/ 7 w 272388"/>
                <a:gd name="connsiteY3" fmla="*/ 1049111 h 1049111"/>
                <a:gd name="connsiteX0" fmla="*/ 8 w 272389"/>
                <a:gd name="connsiteY0" fmla="*/ 1022543 h 1022543"/>
                <a:gd name="connsiteX1" fmla="*/ 17760 w 272389"/>
                <a:gd name="connsiteY1" fmla="*/ 0 h 1022543"/>
                <a:gd name="connsiteX2" fmla="*/ 272389 w 272389"/>
                <a:gd name="connsiteY2" fmla="*/ 823129 h 1022543"/>
                <a:gd name="connsiteX3" fmla="*/ 8 w 272389"/>
                <a:gd name="connsiteY3" fmla="*/ 1022543 h 1022543"/>
                <a:gd name="connsiteX0" fmla="*/ 6 w 272387"/>
                <a:gd name="connsiteY0" fmla="*/ 1024189 h 1024189"/>
                <a:gd name="connsiteX1" fmla="*/ 28279 w 272387"/>
                <a:gd name="connsiteY1" fmla="*/ 0 h 1024189"/>
                <a:gd name="connsiteX2" fmla="*/ 272387 w 272387"/>
                <a:gd name="connsiteY2" fmla="*/ 824775 h 1024189"/>
                <a:gd name="connsiteX3" fmla="*/ 6 w 272387"/>
                <a:gd name="connsiteY3" fmla="*/ 1024189 h 1024189"/>
                <a:gd name="connsiteX0" fmla="*/ 6 w 268508"/>
                <a:gd name="connsiteY0" fmla="*/ 1024189 h 1024189"/>
                <a:gd name="connsiteX1" fmla="*/ 28279 w 268508"/>
                <a:gd name="connsiteY1" fmla="*/ 0 h 1024189"/>
                <a:gd name="connsiteX2" fmla="*/ 268508 w 268508"/>
                <a:gd name="connsiteY2" fmla="*/ 827538 h 1024189"/>
                <a:gd name="connsiteX3" fmla="*/ 6 w 268508"/>
                <a:gd name="connsiteY3" fmla="*/ 1024189 h 1024189"/>
                <a:gd name="connsiteX0" fmla="*/ 6 w 263513"/>
                <a:gd name="connsiteY0" fmla="*/ 1024189 h 1024189"/>
                <a:gd name="connsiteX1" fmla="*/ 28279 w 263513"/>
                <a:gd name="connsiteY1" fmla="*/ 0 h 1024189"/>
                <a:gd name="connsiteX2" fmla="*/ 263513 w 263513"/>
                <a:gd name="connsiteY2" fmla="*/ 836942 h 1024189"/>
                <a:gd name="connsiteX3" fmla="*/ 6 w 263513"/>
                <a:gd name="connsiteY3" fmla="*/ 1024189 h 1024189"/>
                <a:gd name="connsiteX0" fmla="*/ 6 w 275151"/>
                <a:gd name="connsiteY0" fmla="*/ 1024189 h 1024189"/>
                <a:gd name="connsiteX1" fmla="*/ 28279 w 275151"/>
                <a:gd name="connsiteY1" fmla="*/ 0 h 1024189"/>
                <a:gd name="connsiteX2" fmla="*/ 275151 w 275151"/>
                <a:gd name="connsiteY2" fmla="*/ 828652 h 1024189"/>
                <a:gd name="connsiteX3" fmla="*/ 6 w 275151"/>
                <a:gd name="connsiteY3" fmla="*/ 1024189 h 1024189"/>
              </a:gdLst>
              <a:ahLst/>
              <a:cxnLst>
                <a:cxn ang="0">
                  <a:pos x="connsiteX0" y="connsiteY0"/>
                </a:cxn>
                <a:cxn ang="0">
                  <a:pos x="connsiteX1" y="connsiteY1"/>
                </a:cxn>
                <a:cxn ang="0">
                  <a:pos x="connsiteX2" y="connsiteY2"/>
                </a:cxn>
                <a:cxn ang="0">
                  <a:pos x="connsiteX3" y="connsiteY3"/>
                </a:cxn>
              </a:cxnLst>
              <a:rect l="l" t="t" r="r" b="b"/>
              <a:pathLst>
                <a:path w="275151" h="1024189">
                  <a:moveTo>
                    <a:pt x="6" y="1024189"/>
                  </a:moveTo>
                  <a:cubicBezTo>
                    <a:pt x="-471" y="680099"/>
                    <a:pt x="28756" y="344090"/>
                    <a:pt x="28279" y="0"/>
                  </a:cubicBezTo>
                  <a:lnTo>
                    <a:pt x="275151" y="828652"/>
                  </a:lnTo>
                  <a:lnTo>
                    <a:pt x="6" y="1024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sp>
        <p:nvSpPr>
          <p:cNvPr id="33" name="矩形 32"/>
          <p:cNvSpPr/>
          <p:nvPr/>
        </p:nvSpPr>
        <p:spPr>
          <a:xfrm>
            <a:off x="9389706" y="1634438"/>
            <a:ext cx="528736" cy="522175"/>
          </a:xfrm>
          <a:prstGeom prst="rect">
            <a:avLst/>
          </a:prstGeom>
          <a:solidFill>
            <a:srgbClr val="A3D0EF"/>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4" name="矩形 33"/>
          <p:cNvSpPr/>
          <p:nvPr/>
        </p:nvSpPr>
        <p:spPr>
          <a:xfrm>
            <a:off x="9721856" y="4441327"/>
            <a:ext cx="309117" cy="30528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5" name="矩形 34"/>
          <p:cNvSpPr/>
          <p:nvPr/>
        </p:nvSpPr>
        <p:spPr>
          <a:xfrm>
            <a:off x="10025328" y="1257578"/>
            <a:ext cx="309117" cy="30528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6" name="矩形 35"/>
          <p:cNvSpPr/>
          <p:nvPr/>
        </p:nvSpPr>
        <p:spPr>
          <a:xfrm>
            <a:off x="9428310" y="4802693"/>
            <a:ext cx="157427" cy="155475"/>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49" name="矩形 48"/>
          <p:cNvSpPr/>
          <p:nvPr/>
        </p:nvSpPr>
        <p:spPr>
          <a:xfrm>
            <a:off x="9709193" y="1322211"/>
            <a:ext cx="157427" cy="155475"/>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0" name="文本框 22"/>
          <p:cNvSpPr txBox="1"/>
          <p:nvPr/>
        </p:nvSpPr>
        <p:spPr>
          <a:xfrm>
            <a:off x="3908796" y="3057895"/>
            <a:ext cx="5745278" cy="737094"/>
          </a:xfrm>
          <a:prstGeom prst="rect">
            <a:avLst/>
          </a:prstGeom>
          <a:noFill/>
        </p:spPr>
        <p:txBody>
          <a:bodyPr wrap="square" lIns="91028" tIns="45514" rIns="91028" bIns="45514" rtlCol="0">
            <a:spAutoFit/>
          </a:bodyPr>
          <a:lstStyle>
            <a:defPPr>
              <a:defRPr lang="zh-CN"/>
            </a:defPPr>
            <a:lvl1pPr algn="ctr">
              <a:lnSpc>
                <a:spcPct val="130000"/>
              </a:lnSpc>
              <a:defRPr sz="2000">
                <a:solidFill>
                  <a:schemeClr val="bg1"/>
                </a:solidFill>
                <a:latin typeface="#9Slide03 Oswald Bold" panose="00000800000000000000" pitchFamily="2" charset="0"/>
                <a:ea typeface="+mj-ea"/>
                <a:cs typeface="Tahoma" panose="020B0604030504040204" pitchFamily="34" charset="0"/>
              </a:defRPr>
            </a:lvl1pPr>
          </a:lstStyle>
          <a:p>
            <a:pPr defTabSz="1212449" fontAlgn="base">
              <a:spcBef>
                <a:spcPct val="0"/>
              </a:spcBef>
              <a:spcAft>
                <a:spcPct val="0"/>
              </a:spcAft>
              <a:buFont typeface="Arial" pitchFamily="34" charset="0"/>
            </a:pPr>
            <a:r>
              <a:rPr lang="en-US" altLang="zh-CN" sz="3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zh-CN" altLang="en-US" sz="3600" b="1" dirty="0">
              <a:solidFill>
                <a:srgbClr val="2B8F66"/>
              </a:solidFill>
              <a:latin typeface="Cambria" panose="02040503050406030204" pitchFamily="18" charset="0"/>
              <a:ea typeface="微软雅黑"/>
              <a:cs typeface="Arial" panose="020B0604020202020204" pitchFamily="34" charset="0"/>
            </a:endParaRPr>
          </a:p>
        </p:txBody>
      </p:sp>
      <p:sp>
        <p:nvSpPr>
          <p:cNvPr id="52" name="矩形 51"/>
          <p:cNvSpPr/>
          <p:nvPr/>
        </p:nvSpPr>
        <p:spPr>
          <a:xfrm>
            <a:off x="10923287" y="5646720"/>
            <a:ext cx="1276350" cy="1260511"/>
          </a:xfrm>
          <a:prstGeom prst="rect">
            <a:avLst/>
          </a:prstGeom>
          <a:solidFill>
            <a:srgbClr val="9751CB">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3" name="矩形 52"/>
          <p:cNvSpPr/>
          <p:nvPr/>
        </p:nvSpPr>
        <p:spPr>
          <a:xfrm>
            <a:off x="10140174" y="6118959"/>
            <a:ext cx="609601" cy="602035"/>
          </a:xfrm>
          <a:prstGeom prst="rect">
            <a:avLst/>
          </a:prstGeom>
          <a:solidFill>
            <a:schemeClr val="accent1">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4" name="矩形 53"/>
          <p:cNvSpPr/>
          <p:nvPr/>
        </p:nvSpPr>
        <p:spPr>
          <a:xfrm>
            <a:off x="11666029" y="5165556"/>
            <a:ext cx="373655" cy="369017"/>
          </a:xfrm>
          <a:prstGeom prst="rect">
            <a:avLst/>
          </a:prstGeom>
          <a:solidFill>
            <a:srgbClr val="FF9F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5" name="矩形 54"/>
          <p:cNvSpPr/>
          <p:nvPr/>
        </p:nvSpPr>
        <p:spPr>
          <a:xfrm>
            <a:off x="9729429" y="6486706"/>
            <a:ext cx="237232" cy="234288"/>
          </a:xfrm>
          <a:prstGeom prst="rect">
            <a:avLst/>
          </a:prstGeom>
          <a:solidFill>
            <a:srgbClr val="9DDFB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6" name="矩形 55"/>
          <p:cNvSpPr/>
          <p:nvPr/>
        </p:nvSpPr>
        <p:spPr>
          <a:xfrm>
            <a:off x="11355990" y="4851813"/>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7" name="矩形 56"/>
          <p:cNvSpPr/>
          <p:nvPr/>
        </p:nvSpPr>
        <p:spPr>
          <a:xfrm>
            <a:off x="0" y="42556"/>
            <a:ext cx="1152524" cy="1138221"/>
          </a:xfrm>
          <a:prstGeom prst="rect">
            <a:avLst/>
          </a:prstGeom>
          <a:solidFill>
            <a:schemeClr val="bg2">
              <a:lumMod val="75000"/>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8" name="矩形 57"/>
          <p:cNvSpPr/>
          <p:nvPr/>
        </p:nvSpPr>
        <p:spPr>
          <a:xfrm>
            <a:off x="1322351" y="175717"/>
            <a:ext cx="609601" cy="602035"/>
          </a:xfrm>
          <a:prstGeom prst="rect">
            <a:avLst/>
          </a:prstGeom>
          <a:solidFill>
            <a:srgbClr val="5FE8D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9" name="矩形 58"/>
          <p:cNvSpPr/>
          <p:nvPr/>
        </p:nvSpPr>
        <p:spPr>
          <a:xfrm>
            <a:off x="108506" y="1302074"/>
            <a:ext cx="373655" cy="369017"/>
          </a:xfrm>
          <a:prstGeom prst="rect">
            <a:avLst/>
          </a:prstGeom>
          <a:solidFill>
            <a:srgbClr val="FF9F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0" name="矩形 59"/>
          <p:cNvSpPr/>
          <p:nvPr/>
        </p:nvSpPr>
        <p:spPr>
          <a:xfrm>
            <a:off x="490654" y="1758413"/>
            <a:ext cx="237232" cy="234288"/>
          </a:xfrm>
          <a:prstGeom prst="rect">
            <a:avLst/>
          </a:prstGeom>
          <a:solidFill>
            <a:srgbClr val="9DDF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1" name="矩形 60"/>
          <p:cNvSpPr/>
          <p:nvPr/>
        </p:nvSpPr>
        <p:spPr>
          <a:xfrm>
            <a:off x="2101778" y="175717"/>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2" name="矩形 61"/>
          <p:cNvSpPr/>
          <p:nvPr/>
        </p:nvSpPr>
        <p:spPr>
          <a:xfrm>
            <a:off x="1318077" y="946489"/>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nvGrpSpPr>
          <p:cNvPr id="37" name="Group 36">
            <a:extLst>
              <a:ext uri="{FF2B5EF4-FFF2-40B4-BE49-F238E27FC236}">
                <a16:creationId xmlns:a16="http://schemas.microsoft.com/office/drawing/2014/main" id="{47EC0A3E-9C5C-4122-B07E-ACF3FC9EE1F9}"/>
              </a:ext>
            </a:extLst>
          </p:cNvPr>
          <p:cNvGrpSpPr/>
          <p:nvPr/>
        </p:nvGrpSpPr>
        <p:grpSpPr>
          <a:xfrm>
            <a:off x="-359085" y="2060318"/>
            <a:ext cx="2478955" cy="1342734"/>
            <a:chOff x="3455431" y="2024712"/>
            <a:chExt cx="2478955" cy="1342734"/>
          </a:xfrm>
        </p:grpSpPr>
        <p:pic>
          <p:nvPicPr>
            <p:cNvPr id="38" name="Picture 37">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9" name="TextBox 38">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7839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cBhvr>
                                            <p:cTn id="59" dur="500"/>
                                            <p:tgtEl>
                                              <p:spTgt spid="56"/>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1000"/>
                                </p:stCondLst>
                                <p:childTnLst>
                                  <p:par>
                                    <p:cTn id="67" presetID="26" presetClass="emph" presetSubtype="0" fill="hold" nodeType="after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500" fill="hold"/>
                                            <p:tgtEl>
                                              <p:spTgt spid="36"/>
                                            </p:tgtEl>
                                            <p:attrNameLst>
                                              <p:attrName>ppt_w</p:attrName>
                                            </p:attrNameLst>
                                          </p:cBhvr>
                                          <p:tavLst>
                                            <p:tav tm="0">
                                              <p:val>
                                                <p:fltVal val="0"/>
                                              </p:val>
                                            </p:tav>
                                            <p:tav tm="100000">
                                              <p:val>
                                                <p:strVal val="#ppt_w"/>
                                              </p:val>
                                            </p:tav>
                                          </p:tavLst>
                                        </p:anim>
                                        <p:anim calcmode="lin" valueType="num">
                                          <p:cBhvr>
                                            <p:cTn id="93" dur="500" fill="hold"/>
                                            <p:tgtEl>
                                              <p:spTgt spid="36"/>
                                            </p:tgtEl>
                                            <p:attrNameLst>
                                              <p:attrName>ppt_h</p:attrName>
                                            </p:attrNameLst>
                                          </p:cBhvr>
                                          <p:tavLst>
                                            <p:tav tm="0">
                                              <p:val>
                                                <p:fltVal val="0"/>
                                              </p:val>
                                            </p:tav>
                                            <p:tav tm="100000">
                                              <p:val>
                                                <p:strVal val="#ppt_h"/>
                                              </p:val>
                                            </p:tav>
                                          </p:tavLst>
                                        </p:anim>
                                        <p:animEffect transition="in" filter="fade">
                                          <p:cBhvr>
                                            <p:cTn id="94" dur="500"/>
                                            <p:tgtEl>
                                              <p:spTgt spid="3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50"/>
                                            </p:tgtEl>
                                            <p:attrNameLst>
                                              <p:attrName>ppt_y</p:attrName>
                                            </p:attrNameLst>
                                          </p:cBhvr>
                                          <p:tavLst>
                                            <p:tav tm="0">
                                              <p:val>
                                                <p:strVal val="#ppt_y"/>
                                              </p:val>
                                            </p:tav>
                                            <p:tav tm="100000">
                                              <p:val>
                                                <p:strVal val="#ppt_y"/>
                                              </p:val>
                                            </p:tav>
                                          </p:tavLst>
                                        </p:anim>
                                        <p:anim calcmode="lin" valueType="num">
                                          <p:cBhvr>
                                            <p:cTn id="105"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50"/>
                                            </p:tgtEl>
                                          </p:cBhvr>
                                        </p:animEffect>
                                      </p:childTnLst>
                                    </p:cTn>
                                  </p:par>
                                  <p:par>
                                    <p:cTn id="108" presetID="2" presetClass="entr" presetSubtype="4" fill="hold" nodeType="withEffect" p14:presetBounceEnd="63000">
                                      <p:stCondLst>
                                        <p:cond delay="150"/>
                                      </p:stCondLst>
                                      <p:childTnLst>
                                        <p:set>
                                          <p:cBhvr>
                                            <p:cTn id="109" dur="1" fill="hold">
                                              <p:stCondLst>
                                                <p:cond delay="0"/>
                                              </p:stCondLst>
                                            </p:cTn>
                                            <p:tgtEl>
                                              <p:spTgt spid="37"/>
                                            </p:tgtEl>
                                            <p:attrNameLst>
                                              <p:attrName>style.visibility</p:attrName>
                                            </p:attrNameLst>
                                          </p:cBhvr>
                                          <p:to>
                                            <p:strVal val="visible"/>
                                          </p:to>
                                        </p:set>
                                        <p:anim calcmode="lin" valueType="num" p14:bounceEnd="63000">
                                          <p:cBhvr additive="base">
                                            <p:cTn id="110" dur="1000" fill="hold"/>
                                            <p:tgtEl>
                                              <p:spTgt spid="37"/>
                                            </p:tgtEl>
                                            <p:attrNameLst>
                                              <p:attrName>ppt_x</p:attrName>
                                            </p:attrNameLst>
                                          </p:cBhvr>
                                          <p:tavLst>
                                            <p:tav tm="0">
                                              <p:val>
                                                <p:strVal val="#ppt_x"/>
                                              </p:val>
                                            </p:tav>
                                            <p:tav tm="100000">
                                              <p:val>
                                                <p:strVal val="#ppt_x"/>
                                              </p:val>
                                            </p:tav>
                                          </p:tavLst>
                                        </p:anim>
                                        <p:anim calcmode="lin" valueType="num" p14:bounceEnd="63000">
                                          <p:cBhvr additive="base">
                                            <p:cTn id="111"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4" grpId="0" animBg="1"/>
          <p:bldP spid="35" grpId="0" animBg="1"/>
          <p:bldP spid="36" grpId="0" animBg="1"/>
          <p:bldP spid="49" grpId="0" animBg="1"/>
          <p:bldP spid="50"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cBhvr>
                                            <p:cTn id="59" dur="500"/>
                                            <p:tgtEl>
                                              <p:spTgt spid="56"/>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1000"/>
                                </p:stCondLst>
                                <p:childTnLst>
                                  <p:par>
                                    <p:cTn id="67" presetID="26" presetClass="emph" presetSubtype="0" fill="hold" nodeType="after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500" fill="hold"/>
                                            <p:tgtEl>
                                              <p:spTgt spid="36"/>
                                            </p:tgtEl>
                                            <p:attrNameLst>
                                              <p:attrName>ppt_w</p:attrName>
                                            </p:attrNameLst>
                                          </p:cBhvr>
                                          <p:tavLst>
                                            <p:tav tm="0">
                                              <p:val>
                                                <p:fltVal val="0"/>
                                              </p:val>
                                            </p:tav>
                                            <p:tav tm="100000">
                                              <p:val>
                                                <p:strVal val="#ppt_w"/>
                                              </p:val>
                                            </p:tav>
                                          </p:tavLst>
                                        </p:anim>
                                        <p:anim calcmode="lin" valueType="num">
                                          <p:cBhvr>
                                            <p:cTn id="93" dur="500" fill="hold"/>
                                            <p:tgtEl>
                                              <p:spTgt spid="36"/>
                                            </p:tgtEl>
                                            <p:attrNameLst>
                                              <p:attrName>ppt_h</p:attrName>
                                            </p:attrNameLst>
                                          </p:cBhvr>
                                          <p:tavLst>
                                            <p:tav tm="0">
                                              <p:val>
                                                <p:fltVal val="0"/>
                                              </p:val>
                                            </p:tav>
                                            <p:tav tm="100000">
                                              <p:val>
                                                <p:strVal val="#ppt_h"/>
                                              </p:val>
                                            </p:tav>
                                          </p:tavLst>
                                        </p:anim>
                                        <p:animEffect transition="in" filter="fade">
                                          <p:cBhvr>
                                            <p:cTn id="94" dur="500"/>
                                            <p:tgtEl>
                                              <p:spTgt spid="3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50"/>
                                            </p:tgtEl>
                                            <p:attrNameLst>
                                              <p:attrName>ppt_y</p:attrName>
                                            </p:attrNameLst>
                                          </p:cBhvr>
                                          <p:tavLst>
                                            <p:tav tm="0">
                                              <p:val>
                                                <p:strVal val="#ppt_y"/>
                                              </p:val>
                                            </p:tav>
                                            <p:tav tm="100000">
                                              <p:val>
                                                <p:strVal val="#ppt_y"/>
                                              </p:val>
                                            </p:tav>
                                          </p:tavLst>
                                        </p:anim>
                                        <p:anim calcmode="lin" valueType="num">
                                          <p:cBhvr>
                                            <p:cTn id="105"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50"/>
                                            </p:tgtEl>
                                          </p:cBhvr>
                                        </p:animEffect>
                                      </p:childTnLst>
                                    </p:cTn>
                                  </p:par>
                                  <p:par>
                                    <p:cTn id="108" presetID="2" presetClass="entr" presetSubtype="4" fill="hold" nodeType="withEffect">
                                      <p:stCondLst>
                                        <p:cond delay="150"/>
                                      </p:stCondLst>
                                      <p:childTnLst>
                                        <p:set>
                                          <p:cBhvr>
                                            <p:cTn id="109" dur="1" fill="hold">
                                              <p:stCondLst>
                                                <p:cond delay="0"/>
                                              </p:stCondLst>
                                            </p:cTn>
                                            <p:tgtEl>
                                              <p:spTgt spid="37"/>
                                            </p:tgtEl>
                                            <p:attrNameLst>
                                              <p:attrName>style.visibility</p:attrName>
                                            </p:attrNameLst>
                                          </p:cBhvr>
                                          <p:to>
                                            <p:strVal val="visible"/>
                                          </p:to>
                                        </p:set>
                                        <p:anim calcmode="lin" valueType="num">
                                          <p:cBhvr additive="base">
                                            <p:cTn id="110" dur="1000" fill="hold"/>
                                            <p:tgtEl>
                                              <p:spTgt spid="37"/>
                                            </p:tgtEl>
                                            <p:attrNameLst>
                                              <p:attrName>ppt_x</p:attrName>
                                            </p:attrNameLst>
                                          </p:cBhvr>
                                          <p:tavLst>
                                            <p:tav tm="0">
                                              <p:val>
                                                <p:strVal val="#ppt_x"/>
                                              </p:val>
                                            </p:tav>
                                            <p:tav tm="100000">
                                              <p:val>
                                                <p:strVal val="#ppt_x"/>
                                              </p:val>
                                            </p:tav>
                                          </p:tavLst>
                                        </p:anim>
                                        <p:anim calcmode="lin" valueType="num">
                                          <p:cBhvr additive="base">
                                            <p:cTn id="111"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4" grpId="0" animBg="1"/>
          <p:bldP spid="35" grpId="0" animBg="1"/>
          <p:bldP spid="36" grpId="0" animBg="1"/>
          <p:bldP spid="49" grpId="0" animBg="1"/>
          <p:bldP spid="50"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rPr>
              <a:t>I</a:t>
            </a:r>
            <a:r>
              <a:rPr lang="en-US" b="1" dirty="0" smtClean="0">
                <a:solidFill>
                  <a:srgbClr val="2B8F66"/>
                </a:solidFill>
                <a:latin typeface="Cambria" panose="02040503050406030204" pitchFamily="18" charset="0"/>
                <a:ea typeface="Cambria" panose="02040503050406030204" pitchFamily="18" charset="0"/>
              </a:rPr>
              <a:t>I</a:t>
            </a:r>
            <a:r>
              <a:rPr lang="vi-VN" b="1" dirty="0" smtClean="0">
                <a:solidFill>
                  <a:srgbClr val="2B8F66"/>
                </a:solidFill>
                <a:latin typeface="Cambria" panose="02040503050406030204" pitchFamily="18" charset="0"/>
                <a:ea typeface="Cambria" panose="02040503050406030204" pitchFamily="18" charset="0"/>
              </a:rPr>
              <a:t>. </a:t>
            </a:r>
            <a:r>
              <a:rPr lang="en-US" b="1" dirty="0" smtClean="0">
                <a:solidFill>
                  <a:srgbClr val="2B8F66"/>
                </a:solidFill>
                <a:latin typeface="Cambria" panose="02040503050406030204" pitchFamily="18" charset="0"/>
                <a:ea typeface="Cambria" panose="02040503050406030204" pitchFamily="18" charset="0"/>
              </a:rPr>
              <a:t>ĂN MÒN KIM LOẠI</a:t>
            </a:r>
            <a:endParaRPr lang="en-US" b="1" dirty="0">
              <a:solidFill>
                <a:srgbClr val="2B8F66"/>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1324454" y="1378250"/>
            <a:ext cx="9877085" cy="523220"/>
          </a:xfrm>
          <a:prstGeom prst="rect">
            <a:avLst/>
          </a:prstGeom>
          <a:noFill/>
        </p:spPr>
        <p:txBody>
          <a:bodyPr wrap="square" rtlCol="0">
            <a:spAutoFit/>
            <a:scene3d>
              <a:camera prst="orthographicFront"/>
              <a:lightRig rig="threePt" dir="t"/>
            </a:scene3d>
            <a:sp3d contourW="12700"/>
          </a:bodyPr>
          <a:lstStyle/>
          <a:p>
            <a:r>
              <a:rPr lang="vi-VN" altLang="zh-CN" sz="2800" b="1" dirty="0" smtClean="0">
                <a:solidFill>
                  <a:srgbClr val="2B8F66"/>
                </a:solidFill>
                <a:latin typeface="Cambria" panose="02040503050406030204" pitchFamily="18" charset="0"/>
                <a:ea typeface="Cambria" panose="02040503050406030204" pitchFamily="18" charset="0"/>
                <a:cs typeface="Calibri" panose="020F0502020204030204" charset="0"/>
              </a:rPr>
              <a:t>1. Hiện tượng ăn mòn và khái niệm ăn mòn </a:t>
            </a:r>
            <a:endParaRPr lang="zh-CN" altLang="en-US" sz="2800" b="1" dirty="0">
              <a:solidFill>
                <a:srgbClr val="2B8F66"/>
              </a:solidFill>
              <a:latin typeface="Cambria" panose="02040503050406030204" pitchFamily="18" charset="0"/>
              <a:cs typeface="Calibri" panose="020F050202020403020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47EC0A3E-9C5C-4122-B07E-ACF3FC9EE1F9}"/>
              </a:ext>
            </a:extLst>
          </p:cNvPr>
          <p:cNvGrpSpPr/>
          <p:nvPr/>
        </p:nvGrpSpPr>
        <p:grpSpPr>
          <a:xfrm>
            <a:off x="-232331" y="780649"/>
            <a:ext cx="2478955" cy="1342734"/>
            <a:chOff x="3455431" y="2024712"/>
            <a:chExt cx="2478955" cy="1342734"/>
          </a:xfrm>
        </p:grpSpPr>
        <p:pic>
          <p:nvPicPr>
            <p:cNvPr id="11" name="Picture 10">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12" name="TextBox 11">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pic>
        <p:nvPicPr>
          <p:cNvPr id="7170" name="Picture 2" descr="Cách Làm Sáng Bạc Bị Đen Đơn Giản Tại N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278" y="1923328"/>
            <a:ext cx="5064461" cy="30260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Gỉ Sắt Thép Trong Xây Dựng | Công Ty Phương Đ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261" y="1936537"/>
            <a:ext cx="4881186" cy="29404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8536" y="4980170"/>
            <a:ext cx="4942811" cy="830997"/>
          </a:xfrm>
          <a:prstGeom prst="rect">
            <a:avLst/>
          </a:prstGeom>
          <a:noFill/>
        </p:spPr>
        <p:txBody>
          <a:bodyPr wrap="square" rtlCol="0">
            <a:spAutoFit/>
          </a:bodyPr>
          <a:lstStyle/>
          <a:p>
            <a:pPr algn="ctr"/>
            <a:r>
              <a:rPr lang="vi-VN" sz="2400" dirty="0" smtClean="0">
                <a:solidFill>
                  <a:srgbClr val="2B8F66"/>
                </a:solidFill>
                <a:latin typeface="Cambria" panose="02040503050406030204" pitchFamily="18" charset="0"/>
                <a:ea typeface="Cambria" panose="02040503050406030204" pitchFamily="18" charset="0"/>
              </a:rPr>
              <a:t>Đồ trang sức bằng bạc bị chuyển sang màu đen</a:t>
            </a:r>
            <a:endParaRPr lang="en-US" sz="2400" dirty="0">
              <a:solidFill>
                <a:srgbClr val="2B8F66"/>
              </a:solidFill>
              <a:latin typeface="Cambria" panose="02040503050406030204" pitchFamily="18" charset="0"/>
              <a:ea typeface="Cambria" panose="02040503050406030204" pitchFamily="18" charset="0"/>
            </a:endParaRPr>
          </a:p>
        </p:txBody>
      </p:sp>
      <p:sp>
        <p:nvSpPr>
          <p:cNvPr id="13" name="TextBox 12"/>
          <p:cNvSpPr txBox="1"/>
          <p:nvPr/>
        </p:nvSpPr>
        <p:spPr>
          <a:xfrm>
            <a:off x="6825261" y="4962912"/>
            <a:ext cx="4942811" cy="830997"/>
          </a:xfrm>
          <a:prstGeom prst="rect">
            <a:avLst/>
          </a:prstGeom>
          <a:noFill/>
        </p:spPr>
        <p:txBody>
          <a:bodyPr wrap="square" rtlCol="0">
            <a:spAutoFit/>
          </a:bodyPr>
          <a:lstStyle/>
          <a:p>
            <a:pPr algn="ctr"/>
            <a:r>
              <a:rPr lang="vi-VN" sz="2400" dirty="0" smtClean="0">
                <a:solidFill>
                  <a:srgbClr val="2B8F66"/>
                </a:solidFill>
                <a:latin typeface="Cambria" panose="02040503050406030204" pitchFamily="18" charset="0"/>
                <a:ea typeface="Cambria" panose="02040503050406030204" pitchFamily="18" charset="0"/>
              </a:rPr>
              <a:t>Khung thép trong xây dựng bị gỉ chuyển sang màu nâu</a:t>
            </a:r>
            <a:endParaRPr lang="en-US" sz="2400" dirty="0">
              <a:solidFill>
                <a:srgbClr val="2B8F66"/>
              </a:solidFill>
              <a:latin typeface="Cambria" panose="02040503050406030204" pitchFamily="18" charset="0"/>
              <a:ea typeface="Cambria" panose="02040503050406030204" pitchFamily="18" charset="0"/>
            </a:endParaRPr>
          </a:p>
        </p:txBody>
      </p:sp>
      <p:sp>
        <p:nvSpPr>
          <p:cNvPr id="6" name="Right Arrow 5"/>
          <p:cNvSpPr/>
          <p:nvPr/>
        </p:nvSpPr>
        <p:spPr>
          <a:xfrm>
            <a:off x="1403497" y="6071191"/>
            <a:ext cx="648586" cy="329609"/>
          </a:xfrm>
          <a:prstGeom prst="rightArrow">
            <a:avLst>
              <a:gd name="adj1" fmla="val 50000"/>
              <a:gd name="adj2" fmla="val 43333"/>
            </a:avLst>
          </a:prstGeom>
          <a:solidFill>
            <a:srgbClr val="2B8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2331" y="6005162"/>
            <a:ext cx="9149456" cy="461665"/>
          </a:xfrm>
          <a:prstGeom prst="rect">
            <a:avLst/>
          </a:prstGeom>
          <a:noFill/>
        </p:spPr>
        <p:txBody>
          <a:bodyPr wrap="square" rtlCol="0">
            <a:spAutoFit/>
          </a:bodyPr>
          <a:lstStyle/>
          <a:p>
            <a:pPr algn="ctr"/>
            <a:r>
              <a:rPr lang="vi-VN" sz="2400" smtClean="0">
                <a:solidFill>
                  <a:srgbClr val="2B8F66"/>
                </a:solidFill>
                <a:latin typeface="Cambria" panose="02040503050406030204" pitchFamily="18" charset="0"/>
                <a:ea typeface="Cambria" panose="02040503050406030204" pitchFamily="18" charset="0"/>
              </a:rPr>
              <a:t>Dấu hiệu kim loại bị ăn mòn</a:t>
            </a:r>
            <a:endParaRPr lang="en-US" sz="2400" dirty="0">
              <a:solidFill>
                <a:srgbClr val="2B8F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31131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41449" y="1943702"/>
            <a:ext cx="2322360" cy="523190"/>
          </a:xfrm>
          <a:prstGeom prst="rect">
            <a:avLst/>
          </a:prstGeom>
        </p:spPr>
        <p:txBody>
          <a:bodyPr wrap="square" lIns="91412" tIns="45705" rIns="91412" bIns="45705">
            <a:spAutoFit/>
          </a:bodyPr>
          <a:lstStyle/>
          <a:p>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Tàu</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biển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bị</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gỉ</a:t>
            </a:r>
            <a:endParaRPr lang="zh-CN" altLang="en-US" sz="2800" dirty="0">
              <a:solidFill>
                <a:schemeClr val="tx1">
                  <a:lumMod val="75000"/>
                  <a:lumOff val="25000"/>
                </a:schemeClr>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5" name="矩形 4"/>
          <p:cNvSpPr/>
          <p:nvPr/>
        </p:nvSpPr>
        <p:spPr>
          <a:xfrm>
            <a:off x="849535" y="4020517"/>
            <a:ext cx="2582331" cy="954077"/>
          </a:xfrm>
          <a:prstGeom prst="rect">
            <a:avLst/>
          </a:prstGeom>
        </p:spPr>
        <p:txBody>
          <a:bodyPr wrap="square" lIns="91412" tIns="45705" rIns="91412" bIns="45705">
            <a:spAutoFit/>
          </a:bodyPr>
          <a:lstStyle/>
          <a:p>
            <a:pPr algn="ct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Công</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trình</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xây</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dựng</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bị</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ăn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mòn</a:t>
            </a:r>
            <a:endParaRPr lang="zh-CN" altLang="en-US" sz="2800" dirty="0">
              <a:solidFill>
                <a:schemeClr val="tx1">
                  <a:lumMod val="75000"/>
                  <a:lumOff val="25000"/>
                </a:schemeClr>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7" name="矩形 6"/>
          <p:cNvSpPr/>
          <p:nvPr/>
        </p:nvSpPr>
        <p:spPr>
          <a:xfrm>
            <a:off x="8616240" y="1090755"/>
            <a:ext cx="2731463" cy="954077"/>
          </a:xfrm>
          <a:prstGeom prst="rect">
            <a:avLst/>
          </a:prstGeom>
        </p:spPr>
        <p:txBody>
          <a:bodyPr wrap="square" lIns="91412" tIns="45705" rIns="91412" bIns="45705">
            <a:spAutoFit/>
          </a:bodyPr>
          <a:lstStyle/>
          <a:p>
            <a:pPr algn="ct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Ăn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mòn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kim</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loại</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trong</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lò</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hơi</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endParaRPr lang="zh-CN" altLang="en-US" sz="2800" dirty="0">
              <a:solidFill>
                <a:schemeClr val="tx1">
                  <a:lumMod val="75000"/>
                  <a:lumOff val="25000"/>
                </a:schemeClr>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9" name="矩形 8"/>
          <p:cNvSpPr/>
          <p:nvPr/>
        </p:nvSpPr>
        <p:spPr>
          <a:xfrm>
            <a:off x="7359744" y="5291126"/>
            <a:ext cx="4061111" cy="954077"/>
          </a:xfrm>
          <a:prstGeom prst="rect">
            <a:avLst/>
          </a:prstGeom>
        </p:spPr>
        <p:txBody>
          <a:bodyPr wrap="square" lIns="91412" tIns="45705" rIns="91412" bIns="45705">
            <a:spAutoFit/>
          </a:bodyPr>
          <a:lstStyle/>
          <a:p>
            <a:pPr algn="ct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Bức</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tượng</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ở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Viên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Áo</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bị</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ăn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mòn</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do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mưa</a:t>
            </a:r>
            <a:r>
              <a:rPr lang="en-US" altLang="zh-CN" sz="2800" dirty="0">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solidFill>
                  <a:schemeClr val="tx1">
                    <a:lumMod val="75000"/>
                    <a:lumOff val="25000"/>
                  </a:schemeClr>
                </a:solidFill>
                <a:latin typeface="Cambria" panose="02040503050406030204" pitchFamily="18" charset="0"/>
                <a:ea typeface="Cambria" panose="02040503050406030204" pitchFamily="18" charset="0"/>
                <a:sym typeface="FZHei-B01S" panose="02010601030101010101" pitchFamily="2" charset="-122"/>
              </a:rPr>
              <a:t>axit</a:t>
            </a:r>
            <a:endParaRPr lang="zh-CN" altLang="en-US" sz="2800" dirty="0">
              <a:solidFill>
                <a:schemeClr val="tx1">
                  <a:lumMod val="75000"/>
                  <a:lumOff val="25000"/>
                </a:schemeClr>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0" name="椭圆 9"/>
          <p:cNvSpPr/>
          <p:nvPr/>
        </p:nvSpPr>
        <p:spPr>
          <a:xfrm>
            <a:off x="3416341" y="4180007"/>
            <a:ext cx="2225139" cy="22258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1" name="椭圆 10"/>
          <p:cNvSpPr/>
          <p:nvPr/>
        </p:nvSpPr>
        <p:spPr>
          <a:xfrm>
            <a:off x="5778500" y="4244751"/>
            <a:ext cx="1576655" cy="15771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dirty="0">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2" name="椭圆 11"/>
          <p:cNvSpPr/>
          <p:nvPr/>
        </p:nvSpPr>
        <p:spPr>
          <a:xfrm>
            <a:off x="6536693" y="1817690"/>
            <a:ext cx="2834329" cy="28352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3" name="椭圆 12"/>
          <p:cNvSpPr/>
          <p:nvPr/>
        </p:nvSpPr>
        <p:spPr>
          <a:xfrm>
            <a:off x="4567333" y="2392476"/>
            <a:ext cx="1884459" cy="18850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4" name="椭圆 13"/>
          <p:cNvSpPr/>
          <p:nvPr/>
        </p:nvSpPr>
        <p:spPr>
          <a:xfrm>
            <a:off x="5900220" y="1639351"/>
            <a:ext cx="518713" cy="51887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5" name="椭圆 14"/>
          <p:cNvSpPr/>
          <p:nvPr/>
        </p:nvSpPr>
        <p:spPr>
          <a:xfrm>
            <a:off x="6258722" y="2255615"/>
            <a:ext cx="386140" cy="38625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16" name="椭圆 15"/>
          <p:cNvSpPr/>
          <p:nvPr/>
        </p:nvSpPr>
        <p:spPr>
          <a:xfrm>
            <a:off x="7617045" y="4781465"/>
            <a:ext cx="386140" cy="38625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5" rIns="91412" bIns="45705" numCol="1" spcCol="0" rtlCol="0" fromWordArt="0" anchor="ctr" anchorCtr="0" forceAA="0" compatLnSpc="1">
            <a:noAutofit/>
          </a:bodyPr>
          <a:lstStyle/>
          <a:p>
            <a:pPr algn="ctr"/>
            <a:endParaRPr lang="zh-CN" altLang="en-US" sz="2399">
              <a:solidFill>
                <a:prstClr val="black"/>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28" name="文本框 27">
            <a:extLst>
              <a:ext uri="{FF2B5EF4-FFF2-40B4-BE49-F238E27FC236}">
                <a16:creationId xmlns:a16="http://schemas.microsoft.com/office/drawing/2014/main" id="{D9778333-8061-4EF7-8803-865C0989D7EF}"/>
              </a:ext>
            </a:extLst>
          </p:cNvPr>
          <p:cNvSpPr txBox="1"/>
          <p:nvPr/>
        </p:nvSpPr>
        <p:spPr>
          <a:xfrm>
            <a:off x="937764" y="574309"/>
            <a:ext cx="2591415" cy="707886"/>
          </a:xfrm>
          <a:prstGeom prst="rect">
            <a:avLst/>
          </a:prstGeom>
          <a:noFill/>
        </p:spPr>
        <p:txBody>
          <a:bodyPr wrap="none" rtlCol="0">
            <a:spAutoFit/>
          </a:bodyPr>
          <a:lstStyle/>
          <a:p>
            <a:r>
              <a:rPr lang="en-US" altLang="zh-CN" sz="4000" dirty="0" err="1">
                <a:solidFill>
                  <a:srgbClr val="E66C6E"/>
                </a:solidFill>
                <a:latin typeface="Cambria" panose="02040503050406030204" pitchFamily="18" charset="0"/>
                <a:ea typeface="Cambria" panose="02040503050406030204" pitchFamily="18" charset="0"/>
                <a:sym typeface="FZHei-B01S" panose="02010601030101010101" pitchFamily="2" charset="-122"/>
              </a:rPr>
              <a:t>Thực</a:t>
            </a:r>
            <a:r>
              <a:rPr lang="en-US" altLang="zh-CN" sz="4000" dirty="0">
                <a:solidFill>
                  <a:srgbClr val="E66C6E"/>
                </a:solidFill>
                <a:latin typeface="Cambria" panose="02040503050406030204" pitchFamily="18" charset="0"/>
                <a:ea typeface="Cambria" panose="02040503050406030204" pitchFamily="18" charset="0"/>
                <a:sym typeface="FZHei-B01S" panose="02010601030101010101" pitchFamily="2" charset="-122"/>
              </a:rPr>
              <a:t> </a:t>
            </a:r>
            <a:r>
              <a:rPr lang="en-US" altLang="zh-CN" sz="4000" dirty="0" err="1">
                <a:solidFill>
                  <a:srgbClr val="E66C6E"/>
                </a:solidFill>
                <a:latin typeface="Cambria" panose="02040503050406030204" pitchFamily="18" charset="0"/>
                <a:ea typeface="Cambria" panose="02040503050406030204" pitchFamily="18" charset="0"/>
                <a:sym typeface="FZHei-B01S" panose="02010601030101010101" pitchFamily="2" charset="-122"/>
              </a:rPr>
              <a:t>trạng</a:t>
            </a:r>
            <a:endParaRPr lang="zh-CN" altLang="en-US" sz="4000" dirty="0">
              <a:solidFill>
                <a:srgbClr val="E66C6E"/>
              </a:solidFill>
              <a:latin typeface="Cambria" panose="02040503050406030204" pitchFamily="18" charset="0"/>
              <a:ea typeface="FZHei-B01S" panose="02010601030101010101" pitchFamily="2" charset="-122"/>
              <a:sym typeface="FZHei-B01S" panose="02010601030101010101" pitchFamily="2" charset="-122"/>
            </a:endParaRPr>
          </a:p>
        </p:txBody>
      </p:sp>
      <p:cxnSp>
        <p:nvCxnSpPr>
          <p:cNvPr id="29" name="直接连接符 28">
            <a:extLst>
              <a:ext uri="{FF2B5EF4-FFF2-40B4-BE49-F238E27FC236}">
                <a16:creationId xmlns:a16="http://schemas.microsoft.com/office/drawing/2014/main" id="{8F2FA40B-D9E2-49F0-92C6-259A5E8539E1}"/>
              </a:ext>
            </a:extLst>
          </p:cNvPr>
          <p:cNvCxnSpPr/>
          <p:nvPr/>
        </p:nvCxnSpPr>
        <p:spPr>
          <a:xfrm>
            <a:off x="3352800" y="1244600"/>
            <a:ext cx="2743200" cy="0"/>
          </a:xfrm>
          <a:prstGeom prst="line">
            <a:avLst/>
          </a:prstGeom>
          <a:ln w="38100">
            <a:solidFill>
              <a:srgbClr val="5EB7A8"/>
            </a:solidFill>
          </a:ln>
        </p:spPr>
        <p:style>
          <a:lnRef idx="1">
            <a:schemeClr val="accent2"/>
          </a:lnRef>
          <a:fillRef idx="0">
            <a:schemeClr val="accent2"/>
          </a:fillRef>
          <a:effectRef idx="0">
            <a:schemeClr val="accent2"/>
          </a:effectRef>
          <a:fontRef idx="minor">
            <a:schemeClr val="tx1"/>
          </a:fontRef>
        </p:style>
      </p:cxnSp>
      <p:cxnSp>
        <p:nvCxnSpPr>
          <p:cNvPr id="30" name="直接连接符 29">
            <a:extLst>
              <a:ext uri="{FF2B5EF4-FFF2-40B4-BE49-F238E27FC236}">
                <a16:creationId xmlns:a16="http://schemas.microsoft.com/office/drawing/2014/main" id="{FF466686-7813-478F-821E-B5EE76643257}"/>
              </a:ext>
            </a:extLst>
          </p:cNvPr>
          <p:cNvCxnSpPr/>
          <p:nvPr/>
        </p:nvCxnSpPr>
        <p:spPr>
          <a:xfrm>
            <a:off x="4406900" y="1155700"/>
            <a:ext cx="2743200" cy="0"/>
          </a:xfrm>
          <a:prstGeom prst="line">
            <a:avLst/>
          </a:prstGeom>
          <a:ln w="38100">
            <a:solidFill>
              <a:srgbClr val="5EB7A8"/>
            </a:solidFill>
          </a:ln>
        </p:spPr>
        <p:style>
          <a:lnRef idx="1">
            <a:schemeClr val="accent2"/>
          </a:lnRef>
          <a:fillRef idx="0">
            <a:schemeClr val="accent2"/>
          </a:fillRef>
          <a:effectRef idx="0">
            <a:schemeClr val="accent2"/>
          </a:effectRef>
          <a:fontRef idx="minor">
            <a:schemeClr val="tx1"/>
          </a:fontRef>
        </p:style>
      </p:cxnSp>
      <p:pic>
        <p:nvPicPr>
          <p:cNvPr id="1026" name="Picture 2" descr="Hóa chất tẩy rửa lò hơi">
            <a:extLst>
              <a:ext uri="{FF2B5EF4-FFF2-40B4-BE49-F238E27FC236}">
                <a16:creationId xmlns:a16="http://schemas.microsoft.com/office/drawing/2014/main" id="{B4686EBB-32E5-4913-B5B9-ADC304F75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93" r="807"/>
          <a:stretch/>
        </p:blipFill>
        <p:spPr bwMode="auto">
          <a:xfrm>
            <a:off x="6618857" y="1898788"/>
            <a:ext cx="2685400" cy="2685400"/>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án chất Tẩy Gỉ Sắt Thép B05 tại Nghệ An, Hà Tĩnh - Hoàng Thủy">
            <a:extLst>
              <a:ext uri="{FF2B5EF4-FFF2-40B4-BE49-F238E27FC236}">
                <a16:creationId xmlns:a16="http://schemas.microsoft.com/office/drawing/2014/main" id="{C91E0921-2426-4537-862C-9C772994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0" r="12500"/>
          <a:stretch/>
        </p:blipFill>
        <p:spPr bwMode="auto">
          <a:xfrm>
            <a:off x="3487333" y="4245307"/>
            <a:ext cx="2098680" cy="2098680"/>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CHỐNG ĂN MÒN KIM LOẠI MÔI TRƯỜNG BIỂN">
            <a:extLst>
              <a:ext uri="{FF2B5EF4-FFF2-40B4-BE49-F238E27FC236}">
                <a16:creationId xmlns:a16="http://schemas.microsoft.com/office/drawing/2014/main" id="{80CC7E1E-7E75-4665-A442-82E1A57C70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73" t="3274" r="32036" b="3626"/>
          <a:stretch/>
        </p:blipFill>
        <p:spPr bwMode="auto">
          <a:xfrm>
            <a:off x="4631011" y="2449039"/>
            <a:ext cx="1772679" cy="1772679"/>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Mưa axit tác động lên bức tượng tại thủ đô Viên , Áo. Ảnh D.H.S">
            <a:extLst>
              <a:ext uri="{FF2B5EF4-FFF2-40B4-BE49-F238E27FC236}">
                <a16:creationId xmlns:a16="http://schemas.microsoft.com/office/drawing/2014/main" id="{3F0B88BD-B400-4067-9350-E8207B2A9B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2" t="-524" r="22913" b="524"/>
          <a:stretch/>
        </p:blipFill>
        <p:spPr bwMode="auto">
          <a:xfrm>
            <a:off x="5843876" y="4300833"/>
            <a:ext cx="1450177" cy="1450177"/>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91508"/>
      </p:ext>
    </p:extLst>
  </p:cSld>
  <p:clrMapOvr>
    <a:masterClrMapping/>
  </p:clrMapOvr>
  <mc:AlternateContent xmlns:mc="http://schemas.openxmlformats.org/markup-compatibility/2006" xmlns:p14="http://schemas.microsoft.com/office/powerpoint/2010/main">
    <mc:Choice Requires="p14">
      <p:transition spd="slow" p14:dur="125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50" fill="hold"/>
                                        <p:tgtEl>
                                          <p:spTgt spid="13"/>
                                        </p:tgtEl>
                                        <p:attrNameLst>
                                          <p:attrName>ppt_w</p:attrName>
                                        </p:attrNameLst>
                                      </p:cBhvr>
                                      <p:tavLst>
                                        <p:tav tm="0">
                                          <p:val>
                                            <p:fltVal val="0"/>
                                          </p:val>
                                        </p:tav>
                                        <p:tav tm="100000">
                                          <p:val>
                                            <p:strVal val="#ppt_w"/>
                                          </p:val>
                                        </p:tav>
                                      </p:tavLst>
                                    </p:anim>
                                    <p:anim calcmode="lin" valueType="num">
                                      <p:cBhvr>
                                        <p:cTn id="8" dur="250" fill="hold"/>
                                        <p:tgtEl>
                                          <p:spTgt spid="13"/>
                                        </p:tgtEl>
                                        <p:attrNameLst>
                                          <p:attrName>ppt_h</p:attrName>
                                        </p:attrNameLst>
                                      </p:cBhvr>
                                      <p:tavLst>
                                        <p:tav tm="0">
                                          <p:val>
                                            <p:fltVal val="0"/>
                                          </p:val>
                                        </p:tav>
                                        <p:tav tm="100000">
                                          <p:val>
                                            <p:strVal val="#ppt_h"/>
                                          </p:val>
                                        </p:tav>
                                      </p:tavLst>
                                    </p:anim>
                                    <p:animEffect transition="in" filter="fade">
                                      <p:cBhvr>
                                        <p:cTn id="9" dur="250"/>
                                        <p:tgtEl>
                                          <p:spTgt spid="13"/>
                                        </p:tgtEl>
                                      </p:cBhvr>
                                    </p:animEffect>
                                    <p:anim calcmode="lin" valueType="num">
                                      <p:cBhvr>
                                        <p:cTn id="10" dur="250" fill="hold"/>
                                        <p:tgtEl>
                                          <p:spTgt spid="13"/>
                                        </p:tgtEl>
                                        <p:attrNameLst>
                                          <p:attrName>ppt_x</p:attrName>
                                        </p:attrNameLst>
                                      </p:cBhvr>
                                      <p:tavLst>
                                        <p:tav tm="0">
                                          <p:val>
                                            <p:fltVal val="0.5"/>
                                          </p:val>
                                        </p:tav>
                                        <p:tav tm="100000">
                                          <p:val>
                                            <p:strVal val="#ppt_x"/>
                                          </p:val>
                                        </p:tav>
                                      </p:tavLst>
                                    </p:anim>
                                    <p:anim calcmode="lin" valueType="num">
                                      <p:cBhvr>
                                        <p:cTn id="11" dur="250" fill="hold"/>
                                        <p:tgtEl>
                                          <p:spTgt spid="1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1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50" fill="hold"/>
                                        <p:tgtEl>
                                          <p:spTgt spid="10"/>
                                        </p:tgtEl>
                                        <p:attrNameLst>
                                          <p:attrName>ppt_w</p:attrName>
                                        </p:attrNameLst>
                                      </p:cBhvr>
                                      <p:tavLst>
                                        <p:tav tm="0">
                                          <p:val>
                                            <p:fltVal val="0"/>
                                          </p:val>
                                        </p:tav>
                                        <p:tav tm="100000">
                                          <p:val>
                                            <p:strVal val="#ppt_w"/>
                                          </p:val>
                                        </p:tav>
                                      </p:tavLst>
                                    </p:anim>
                                    <p:anim calcmode="lin" valueType="num">
                                      <p:cBhvr>
                                        <p:cTn id="15" dur="250" fill="hold"/>
                                        <p:tgtEl>
                                          <p:spTgt spid="10"/>
                                        </p:tgtEl>
                                        <p:attrNameLst>
                                          <p:attrName>ppt_h</p:attrName>
                                        </p:attrNameLst>
                                      </p:cBhvr>
                                      <p:tavLst>
                                        <p:tav tm="0">
                                          <p:val>
                                            <p:fltVal val="0"/>
                                          </p:val>
                                        </p:tav>
                                        <p:tav tm="100000">
                                          <p:val>
                                            <p:strVal val="#ppt_h"/>
                                          </p:val>
                                        </p:tav>
                                      </p:tavLst>
                                    </p:anim>
                                    <p:animEffect transition="in" filter="fade">
                                      <p:cBhvr>
                                        <p:cTn id="16" dur="250"/>
                                        <p:tgtEl>
                                          <p:spTgt spid="10"/>
                                        </p:tgtEl>
                                      </p:cBhvr>
                                    </p:animEffect>
                                    <p:anim calcmode="lin" valueType="num">
                                      <p:cBhvr>
                                        <p:cTn id="17" dur="250" fill="hold"/>
                                        <p:tgtEl>
                                          <p:spTgt spid="10"/>
                                        </p:tgtEl>
                                        <p:attrNameLst>
                                          <p:attrName>ppt_x</p:attrName>
                                        </p:attrNameLst>
                                      </p:cBhvr>
                                      <p:tavLst>
                                        <p:tav tm="0">
                                          <p:val>
                                            <p:fltVal val="0.5"/>
                                          </p:val>
                                        </p:tav>
                                        <p:tav tm="100000">
                                          <p:val>
                                            <p:strVal val="#ppt_x"/>
                                          </p:val>
                                        </p:tav>
                                      </p:tavLst>
                                    </p:anim>
                                    <p:anim calcmode="lin" valueType="num">
                                      <p:cBhvr>
                                        <p:cTn id="18" dur="250" fill="hold"/>
                                        <p:tgtEl>
                                          <p:spTgt spid="10"/>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2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250" fill="hold"/>
                                        <p:tgtEl>
                                          <p:spTgt spid="11"/>
                                        </p:tgtEl>
                                        <p:attrNameLst>
                                          <p:attrName>ppt_w</p:attrName>
                                        </p:attrNameLst>
                                      </p:cBhvr>
                                      <p:tavLst>
                                        <p:tav tm="0">
                                          <p:val>
                                            <p:fltVal val="0"/>
                                          </p:val>
                                        </p:tav>
                                        <p:tav tm="100000">
                                          <p:val>
                                            <p:strVal val="#ppt_w"/>
                                          </p:val>
                                        </p:tav>
                                      </p:tavLst>
                                    </p:anim>
                                    <p:anim calcmode="lin" valueType="num">
                                      <p:cBhvr>
                                        <p:cTn id="22" dur="250" fill="hold"/>
                                        <p:tgtEl>
                                          <p:spTgt spid="11"/>
                                        </p:tgtEl>
                                        <p:attrNameLst>
                                          <p:attrName>ppt_h</p:attrName>
                                        </p:attrNameLst>
                                      </p:cBhvr>
                                      <p:tavLst>
                                        <p:tav tm="0">
                                          <p:val>
                                            <p:fltVal val="0"/>
                                          </p:val>
                                        </p:tav>
                                        <p:tav tm="100000">
                                          <p:val>
                                            <p:strVal val="#ppt_h"/>
                                          </p:val>
                                        </p:tav>
                                      </p:tavLst>
                                    </p:anim>
                                    <p:animEffect transition="in" filter="fade">
                                      <p:cBhvr>
                                        <p:cTn id="23" dur="250"/>
                                        <p:tgtEl>
                                          <p:spTgt spid="11"/>
                                        </p:tgtEl>
                                      </p:cBhvr>
                                    </p:animEffect>
                                    <p:anim calcmode="lin" valueType="num">
                                      <p:cBhvr>
                                        <p:cTn id="24" dur="250" fill="hold"/>
                                        <p:tgtEl>
                                          <p:spTgt spid="11"/>
                                        </p:tgtEl>
                                        <p:attrNameLst>
                                          <p:attrName>ppt_x</p:attrName>
                                        </p:attrNameLst>
                                      </p:cBhvr>
                                      <p:tavLst>
                                        <p:tav tm="0">
                                          <p:val>
                                            <p:fltVal val="0.5"/>
                                          </p:val>
                                        </p:tav>
                                        <p:tav tm="100000">
                                          <p:val>
                                            <p:strVal val="#ppt_x"/>
                                          </p:val>
                                        </p:tav>
                                      </p:tavLst>
                                    </p:anim>
                                    <p:anim calcmode="lin" valueType="num">
                                      <p:cBhvr>
                                        <p:cTn id="25" dur="250" fill="hold"/>
                                        <p:tgtEl>
                                          <p:spTgt spid="11"/>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300"/>
                                  </p:stCondLst>
                                  <p:childTnLst>
                                    <p:set>
                                      <p:cBhvr>
                                        <p:cTn id="27" dur="1" fill="hold">
                                          <p:stCondLst>
                                            <p:cond delay="0"/>
                                          </p:stCondLst>
                                        </p:cTn>
                                        <p:tgtEl>
                                          <p:spTgt spid="15"/>
                                        </p:tgtEl>
                                        <p:attrNameLst>
                                          <p:attrName>style.visibility</p:attrName>
                                        </p:attrNameLst>
                                      </p:cBhvr>
                                      <p:to>
                                        <p:strVal val="visible"/>
                                      </p:to>
                                    </p:set>
                                    <p:anim calcmode="lin" valueType="num">
                                      <p:cBhvr>
                                        <p:cTn id="28" dur="250" fill="hold"/>
                                        <p:tgtEl>
                                          <p:spTgt spid="15"/>
                                        </p:tgtEl>
                                        <p:attrNameLst>
                                          <p:attrName>ppt_w</p:attrName>
                                        </p:attrNameLst>
                                      </p:cBhvr>
                                      <p:tavLst>
                                        <p:tav tm="0">
                                          <p:val>
                                            <p:fltVal val="0"/>
                                          </p:val>
                                        </p:tav>
                                        <p:tav tm="100000">
                                          <p:val>
                                            <p:strVal val="#ppt_w"/>
                                          </p:val>
                                        </p:tav>
                                      </p:tavLst>
                                    </p:anim>
                                    <p:anim calcmode="lin" valueType="num">
                                      <p:cBhvr>
                                        <p:cTn id="29" dur="250" fill="hold"/>
                                        <p:tgtEl>
                                          <p:spTgt spid="15"/>
                                        </p:tgtEl>
                                        <p:attrNameLst>
                                          <p:attrName>ppt_h</p:attrName>
                                        </p:attrNameLst>
                                      </p:cBhvr>
                                      <p:tavLst>
                                        <p:tav tm="0">
                                          <p:val>
                                            <p:fltVal val="0"/>
                                          </p:val>
                                        </p:tav>
                                        <p:tav tm="100000">
                                          <p:val>
                                            <p:strVal val="#ppt_h"/>
                                          </p:val>
                                        </p:tav>
                                      </p:tavLst>
                                    </p:anim>
                                    <p:animEffect transition="in" filter="fade">
                                      <p:cBhvr>
                                        <p:cTn id="30" dur="250"/>
                                        <p:tgtEl>
                                          <p:spTgt spid="15"/>
                                        </p:tgtEl>
                                      </p:cBhvr>
                                    </p:animEffect>
                                    <p:anim calcmode="lin" valueType="num">
                                      <p:cBhvr>
                                        <p:cTn id="31" dur="250" fill="hold"/>
                                        <p:tgtEl>
                                          <p:spTgt spid="15"/>
                                        </p:tgtEl>
                                        <p:attrNameLst>
                                          <p:attrName>ppt_x</p:attrName>
                                        </p:attrNameLst>
                                      </p:cBhvr>
                                      <p:tavLst>
                                        <p:tav tm="0">
                                          <p:val>
                                            <p:fltVal val="0.5"/>
                                          </p:val>
                                        </p:tav>
                                        <p:tav tm="100000">
                                          <p:val>
                                            <p:strVal val="#ppt_x"/>
                                          </p:val>
                                        </p:tav>
                                      </p:tavLst>
                                    </p:anim>
                                    <p:anim calcmode="lin" valueType="num">
                                      <p:cBhvr>
                                        <p:cTn id="32" dur="250" fill="hold"/>
                                        <p:tgtEl>
                                          <p:spTgt spid="15"/>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1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fltVal val="0"/>
                                          </p:val>
                                        </p:tav>
                                        <p:tav tm="100000">
                                          <p:val>
                                            <p:strVal val="#ppt_w"/>
                                          </p:val>
                                        </p:tav>
                                      </p:tavLst>
                                    </p:anim>
                                    <p:anim calcmode="lin" valueType="num">
                                      <p:cBhvr>
                                        <p:cTn id="36" dur="250" fill="hold"/>
                                        <p:tgtEl>
                                          <p:spTgt spid="14"/>
                                        </p:tgtEl>
                                        <p:attrNameLst>
                                          <p:attrName>ppt_h</p:attrName>
                                        </p:attrNameLst>
                                      </p:cBhvr>
                                      <p:tavLst>
                                        <p:tav tm="0">
                                          <p:val>
                                            <p:fltVal val="0"/>
                                          </p:val>
                                        </p:tav>
                                        <p:tav tm="100000">
                                          <p:val>
                                            <p:strVal val="#ppt_h"/>
                                          </p:val>
                                        </p:tav>
                                      </p:tavLst>
                                    </p:anim>
                                    <p:animEffect transition="in" filter="fade">
                                      <p:cBhvr>
                                        <p:cTn id="37" dur="250"/>
                                        <p:tgtEl>
                                          <p:spTgt spid="14"/>
                                        </p:tgtEl>
                                      </p:cBhvr>
                                    </p:animEffect>
                                    <p:anim calcmode="lin" valueType="num">
                                      <p:cBhvr>
                                        <p:cTn id="38" dur="250" fill="hold"/>
                                        <p:tgtEl>
                                          <p:spTgt spid="14"/>
                                        </p:tgtEl>
                                        <p:attrNameLst>
                                          <p:attrName>ppt_x</p:attrName>
                                        </p:attrNameLst>
                                      </p:cBhvr>
                                      <p:tavLst>
                                        <p:tav tm="0">
                                          <p:val>
                                            <p:fltVal val="0.5"/>
                                          </p:val>
                                        </p:tav>
                                        <p:tav tm="100000">
                                          <p:val>
                                            <p:strVal val="#ppt_x"/>
                                          </p:val>
                                        </p:tav>
                                      </p:tavLst>
                                    </p:anim>
                                    <p:anim calcmode="lin" valueType="num">
                                      <p:cBhvr>
                                        <p:cTn id="39" dur="250" fill="hold"/>
                                        <p:tgtEl>
                                          <p:spTgt spid="14"/>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2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50" fill="hold"/>
                                        <p:tgtEl>
                                          <p:spTgt spid="12"/>
                                        </p:tgtEl>
                                        <p:attrNameLst>
                                          <p:attrName>ppt_w</p:attrName>
                                        </p:attrNameLst>
                                      </p:cBhvr>
                                      <p:tavLst>
                                        <p:tav tm="0">
                                          <p:val>
                                            <p:fltVal val="0"/>
                                          </p:val>
                                        </p:tav>
                                        <p:tav tm="100000">
                                          <p:val>
                                            <p:strVal val="#ppt_w"/>
                                          </p:val>
                                        </p:tav>
                                      </p:tavLst>
                                    </p:anim>
                                    <p:anim calcmode="lin" valueType="num">
                                      <p:cBhvr>
                                        <p:cTn id="43" dur="250" fill="hold"/>
                                        <p:tgtEl>
                                          <p:spTgt spid="12"/>
                                        </p:tgtEl>
                                        <p:attrNameLst>
                                          <p:attrName>ppt_h</p:attrName>
                                        </p:attrNameLst>
                                      </p:cBhvr>
                                      <p:tavLst>
                                        <p:tav tm="0">
                                          <p:val>
                                            <p:fltVal val="0"/>
                                          </p:val>
                                        </p:tav>
                                        <p:tav tm="100000">
                                          <p:val>
                                            <p:strVal val="#ppt_h"/>
                                          </p:val>
                                        </p:tav>
                                      </p:tavLst>
                                    </p:anim>
                                    <p:animEffect transition="in" filter="fade">
                                      <p:cBhvr>
                                        <p:cTn id="44" dur="250"/>
                                        <p:tgtEl>
                                          <p:spTgt spid="12"/>
                                        </p:tgtEl>
                                      </p:cBhvr>
                                    </p:animEffect>
                                    <p:anim calcmode="lin" valueType="num">
                                      <p:cBhvr>
                                        <p:cTn id="45" dur="250" fill="hold"/>
                                        <p:tgtEl>
                                          <p:spTgt spid="12"/>
                                        </p:tgtEl>
                                        <p:attrNameLst>
                                          <p:attrName>ppt_x</p:attrName>
                                        </p:attrNameLst>
                                      </p:cBhvr>
                                      <p:tavLst>
                                        <p:tav tm="0">
                                          <p:val>
                                            <p:fltVal val="0.5"/>
                                          </p:val>
                                        </p:tav>
                                        <p:tav tm="100000">
                                          <p:val>
                                            <p:strVal val="#ppt_x"/>
                                          </p:val>
                                        </p:tav>
                                      </p:tavLst>
                                    </p:anim>
                                    <p:anim calcmode="lin" valueType="num">
                                      <p:cBhvr>
                                        <p:cTn id="46" dur="250" fill="hold"/>
                                        <p:tgtEl>
                                          <p:spTgt spid="12"/>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250" fill="hold"/>
                                        <p:tgtEl>
                                          <p:spTgt spid="16"/>
                                        </p:tgtEl>
                                        <p:attrNameLst>
                                          <p:attrName>ppt_w</p:attrName>
                                        </p:attrNameLst>
                                      </p:cBhvr>
                                      <p:tavLst>
                                        <p:tav tm="0">
                                          <p:val>
                                            <p:fltVal val="0"/>
                                          </p:val>
                                        </p:tav>
                                        <p:tav tm="100000">
                                          <p:val>
                                            <p:strVal val="#ppt_w"/>
                                          </p:val>
                                        </p:tav>
                                      </p:tavLst>
                                    </p:anim>
                                    <p:anim calcmode="lin" valueType="num">
                                      <p:cBhvr>
                                        <p:cTn id="50" dur="250" fill="hold"/>
                                        <p:tgtEl>
                                          <p:spTgt spid="16"/>
                                        </p:tgtEl>
                                        <p:attrNameLst>
                                          <p:attrName>ppt_h</p:attrName>
                                        </p:attrNameLst>
                                      </p:cBhvr>
                                      <p:tavLst>
                                        <p:tav tm="0">
                                          <p:val>
                                            <p:fltVal val="0"/>
                                          </p:val>
                                        </p:tav>
                                        <p:tav tm="100000">
                                          <p:val>
                                            <p:strVal val="#ppt_h"/>
                                          </p:val>
                                        </p:tav>
                                      </p:tavLst>
                                    </p:anim>
                                    <p:animEffect transition="in" filter="fade">
                                      <p:cBhvr>
                                        <p:cTn id="51" dur="250"/>
                                        <p:tgtEl>
                                          <p:spTgt spid="16"/>
                                        </p:tgtEl>
                                      </p:cBhvr>
                                    </p:animEffect>
                                    <p:anim calcmode="lin" valueType="num">
                                      <p:cBhvr>
                                        <p:cTn id="52" dur="250" fill="hold"/>
                                        <p:tgtEl>
                                          <p:spTgt spid="16"/>
                                        </p:tgtEl>
                                        <p:attrNameLst>
                                          <p:attrName>ppt_x</p:attrName>
                                        </p:attrNameLst>
                                      </p:cBhvr>
                                      <p:tavLst>
                                        <p:tav tm="0">
                                          <p:val>
                                            <p:fltVal val="0.5"/>
                                          </p:val>
                                        </p:tav>
                                        <p:tav tm="100000">
                                          <p:val>
                                            <p:strVal val="#ppt_x"/>
                                          </p:val>
                                        </p:tav>
                                      </p:tavLst>
                                    </p:anim>
                                    <p:anim calcmode="lin" valueType="num">
                                      <p:cBhvr>
                                        <p:cTn id="53" dur="250" fill="hold"/>
                                        <p:tgtEl>
                                          <p:spTgt spid="16"/>
                                        </p:tgtEl>
                                        <p:attrNameLst>
                                          <p:attrName>ppt_y</p:attrName>
                                        </p:attrNameLst>
                                      </p:cBhvr>
                                      <p:tavLst>
                                        <p:tav tm="0">
                                          <p:val>
                                            <p:fltVal val="0.5"/>
                                          </p:val>
                                        </p:tav>
                                        <p:tav tm="100000">
                                          <p:val>
                                            <p:strVal val="#ppt_y"/>
                                          </p:val>
                                        </p:tav>
                                      </p:tavLst>
                                    </p:anim>
                                  </p:childTnLst>
                                </p:cTn>
                              </p:par>
                              <p:par>
                                <p:cTn id="54" presetID="41" presetClass="entr" presetSubtype="0" fill="hold" grpId="0" nodeType="withEffect">
                                  <p:stCondLst>
                                    <p:cond delay="250"/>
                                  </p:stCondLst>
                                  <p:iterate type="lt">
                                    <p:tmPct val="10000"/>
                                  </p:iterate>
                                  <p:childTnLst>
                                    <p:set>
                                      <p:cBhvr>
                                        <p:cTn id="55" dur="1" fill="hold">
                                          <p:stCondLst>
                                            <p:cond delay="0"/>
                                          </p:stCondLst>
                                        </p:cTn>
                                        <p:tgtEl>
                                          <p:spTgt spid="3"/>
                                        </p:tgtEl>
                                        <p:attrNameLst>
                                          <p:attrName>style.visibility</p:attrName>
                                        </p:attrNameLst>
                                      </p:cBhvr>
                                      <p:to>
                                        <p:strVal val="visible"/>
                                      </p:to>
                                    </p:set>
                                    <p:anim calcmode="lin" valueType="num">
                                      <p:cBhvr>
                                        <p:cTn id="56"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57" dur="250" fill="hold"/>
                                        <p:tgtEl>
                                          <p:spTgt spid="3"/>
                                        </p:tgtEl>
                                        <p:attrNameLst>
                                          <p:attrName>ppt_y</p:attrName>
                                        </p:attrNameLst>
                                      </p:cBhvr>
                                      <p:tavLst>
                                        <p:tav tm="0">
                                          <p:val>
                                            <p:strVal val="#ppt_y"/>
                                          </p:val>
                                        </p:tav>
                                        <p:tav tm="100000">
                                          <p:val>
                                            <p:strVal val="#ppt_y"/>
                                          </p:val>
                                        </p:tav>
                                      </p:tavLst>
                                    </p:anim>
                                    <p:anim calcmode="lin" valueType="num">
                                      <p:cBhvr>
                                        <p:cTn id="58"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59"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60" dur="250" tmFilter="0,0; .5, 1; 1, 1"/>
                                        <p:tgtEl>
                                          <p:spTgt spid="3"/>
                                        </p:tgtEl>
                                      </p:cBhvr>
                                    </p:animEffect>
                                  </p:childTnLst>
                                </p:cTn>
                              </p:par>
                              <p:par>
                                <p:cTn id="61" presetID="41" presetClass="entr" presetSubtype="0" fill="hold" grpId="0" nodeType="withEffect">
                                  <p:stCondLst>
                                    <p:cond delay="250"/>
                                  </p:stCondLst>
                                  <p:iterate type="lt">
                                    <p:tmPct val="10000"/>
                                  </p:iterate>
                                  <p:childTnLst>
                                    <p:set>
                                      <p:cBhvr>
                                        <p:cTn id="62" dur="1" fill="hold">
                                          <p:stCondLst>
                                            <p:cond delay="0"/>
                                          </p:stCondLst>
                                        </p:cTn>
                                        <p:tgtEl>
                                          <p:spTgt spid="5"/>
                                        </p:tgtEl>
                                        <p:attrNameLst>
                                          <p:attrName>style.visibility</p:attrName>
                                        </p:attrNameLst>
                                      </p:cBhvr>
                                      <p:to>
                                        <p:strVal val="visible"/>
                                      </p:to>
                                    </p:set>
                                    <p:anim calcmode="lin" valueType="num">
                                      <p:cBhvr>
                                        <p:cTn id="63"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64" dur="250" fill="hold"/>
                                        <p:tgtEl>
                                          <p:spTgt spid="5"/>
                                        </p:tgtEl>
                                        <p:attrNameLst>
                                          <p:attrName>ppt_y</p:attrName>
                                        </p:attrNameLst>
                                      </p:cBhvr>
                                      <p:tavLst>
                                        <p:tav tm="0">
                                          <p:val>
                                            <p:strVal val="#ppt_y"/>
                                          </p:val>
                                        </p:tav>
                                        <p:tav tm="100000">
                                          <p:val>
                                            <p:strVal val="#ppt_y"/>
                                          </p:val>
                                        </p:tav>
                                      </p:tavLst>
                                    </p:anim>
                                    <p:anim calcmode="lin" valueType="num">
                                      <p:cBhvr>
                                        <p:cTn id="65"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66"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67" dur="250" tmFilter="0,0; .5, 1; 1, 1"/>
                                        <p:tgtEl>
                                          <p:spTgt spid="5"/>
                                        </p:tgtEl>
                                      </p:cBhvr>
                                    </p:animEffect>
                                  </p:childTnLst>
                                </p:cTn>
                              </p:par>
                              <p:par>
                                <p:cTn id="68" presetID="41" presetClass="entr" presetSubtype="0" fill="hold" grpId="0" nodeType="withEffect">
                                  <p:stCondLst>
                                    <p:cond delay="250"/>
                                  </p:stCondLst>
                                  <p:iterate type="lt">
                                    <p:tmPct val="10000"/>
                                  </p:iterate>
                                  <p:childTnLst>
                                    <p:set>
                                      <p:cBhvr>
                                        <p:cTn id="69" dur="1" fill="hold">
                                          <p:stCondLst>
                                            <p:cond delay="0"/>
                                          </p:stCondLst>
                                        </p:cTn>
                                        <p:tgtEl>
                                          <p:spTgt spid="7"/>
                                        </p:tgtEl>
                                        <p:attrNameLst>
                                          <p:attrName>style.visibility</p:attrName>
                                        </p:attrNameLst>
                                      </p:cBhvr>
                                      <p:to>
                                        <p:strVal val="visible"/>
                                      </p:to>
                                    </p:set>
                                    <p:anim calcmode="lin" valueType="num">
                                      <p:cBhvr>
                                        <p:cTn id="70" dur="2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71" dur="250" fill="hold"/>
                                        <p:tgtEl>
                                          <p:spTgt spid="7"/>
                                        </p:tgtEl>
                                        <p:attrNameLst>
                                          <p:attrName>ppt_y</p:attrName>
                                        </p:attrNameLst>
                                      </p:cBhvr>
                                      <p:tavLst>
                                        <p:tav tm="0">
                                          <p:val>
                                            <p:strVal val="#ppt_y"/>
                                          </p:val>
                                        </p:tav>
                                        <p:tav tm="100000">
                                          <p:val>
                                            <p:strVal val="#ppt_y"/>
                                          </p:val>
                                        </p:tav>
                                      </p:tavLst>
                                    </p:anim>
                                    <p:anim calcmode="lin" valueType="num">
                                      <p:cBhvr>
                                        <p:cTn id="72" dur="2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73" dur="2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74" dur="250" tmFilter="0,0; .5, 1; 1, 1"/>
                                        <p:tgtEl>
                                          <p:spTgt spid="7"/>
                                        </p:tgtEl>
                                      </p:cBhvr>
                                    </p:animEffect>
                                  </p:childTnLst>
                                </p:cTn>
                              </p:par>
                              <p:par>
                                <p:cTn id="75" presetID="41" presetClass="entr" presetSubtype="0" fill="hold" grpId="0" nodeType="withEffect">
                                  <p:stCondLst>
                                    <p:cond delay="250"/>
                                  </p:stCondLst>
                                  <p:iterate type="lt">
                                    <p:tmPct val="10000"/>
                                  </p:iterate>
                                  <p:childTnLst>
                                    <p:set>
                                      <p:cBhvr>
                                        <p:cTn id="76" dur="1" fill="hold">
                                          <p:stCondLst>
                                            <p:cond delay="0"/>
                                          </p:stCondLst>
                                        </p:cTn>
                                        <p:tgtEl>
                                          <p:spTgt spid="9"/>
                                        </p:tgtEl>
                                        <p:attrNameLst>
                                          <p:attrName>style.visibility</p:attrName>
                                        </p:attrNameLst>
                                      </p:cBhvr>
                                      <p:to>
                                        <p:strVal val="visible"/>
                                      </p:to>
                                    </p:set>
                                    <p:anim calcmode="lin" valueType="num">
                                      <p:cBhvr>
                                        <p:cTn id="77"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78" dur="250" fill="hold"/>
                                        <p:tgtEl>
                                          <p:spTgt spid="9"/>
                                        </p:tgtEl>
                                        <p:attrNameLst>
                                          <p:attrName>ppt_y</p:attrName>
                                        </p:attrNameLst>
                                      </p:cBhvr>
                                      <p:tavLst>
                                        <p:tav tm="0">
                                          <p:val>
                                            <p:strVal val="#ppt_y"/>
                                          </p:val>
                                        </p:tav>
                                        <p:tav tm="100000">
                                          <p:val>
                                            <p:strVal val="#ppt_y"/>
                                          </p:val>
                                        </p:tav>
                                      </p:tavLst>
                                    </p:anim>
                                    <p:anim calcmode="lin" valueType="num">
                                      <p:cBhvr>
                                        <p:cTn id="79"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80"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81" dur="2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0" grpId="0" animBg="1"/>
      <p:bldP spid="11" grpId="0" animBg="1"/>
      <p:bldP spid="12" grpId="0" animBg="1"/>
      <p:bldP spid="13" grpId="0" animBg="1"/>
      <p:bldP spid="14"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67461" y="723416"/>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rPr>
              <a:t>I</a:t>
            </a:r>
            <a:r>
              <a:rPr lang="en-US" b="1" dirty="0" smtClean="0">
                <a:solidFill>
                  <a:srgbClr val="2B8F66"/>
                </a:solidFill>
                <a:latin typeface="Cambria" panose="02040503050406030204" pitchFamily="18" charset="0"/>
                <a:ea typeface="Cambria" panose="02040503050406030204" pitchFamily="18" charset="0"/>
              </a:rPr>
              <a:t>I</a:t>
            </a:r>
            <a:r>
              <a:rPr lang="vi-VN" b="1" dirty="0" smtClean="0">
                <a:solidFill>
                  <a:srgbClr val="2B8F66"/>
                </a:solidFill>
                <a:latin typeface="Cambria" panose="02040503050406030204" pitchFamily="18" charset="0"/>
                <a:ea typeface="Cambria" panose="02040503050406030204" pitchFamily="18" charset="0"/>
              </a:rPr>
              <a:t>. </a:t>
            </a:r>
            <a:r>
              <a:rPr lang="en-US" b="1" dirty="0" smtClean="0">
                <a:solidFill>
                  <a:srgbClr val="2B8F66"/>
                </a:solidFill>
                <a:latin typeface="Cambria" panose="02040503050406030204" pitchFamily="18" charset="0"/>
                <a:ea typeface="Cambria" panose="02040503050406030204" pitchFamily="18" charset="0"/>
              </a:rPr>
              <a:t>ĂN MÒN KIM LOẠI</a:t>
            </a:r>
            <a:endParaRPr lang="en-US" b="1" dirty="0">
              <a:solidFill>
                <a:srgbClr val="2B8F66"/>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1198536" y="1595428"/>
            <a:ext cx="9877085" cy="523220"/>
          </a:xfrm>
          <a:prstGeom prst="rect">
            <a:avLst/>
          </a:prstGeom>
          <a:noFill/>
        </p:spPr>
        <p:txBody>
          <a:bodyPr wrap="square" rtlCol="0">
            <a:spAutoFit/>
            <a:scene3d>
              <a:camera prst="orthographicFront"/>
              <a:lightRig rig="threePt" dir="t"/>
            </a:scene3d>
            <a:sp3d contourW="12700"/>
          </a:bodyPr>
          <a:lstStyle/>
          <a:p>
            <a:r>
              <a:rPr lang="vi-VN" altLang="zh-CN" sz="2800" b="1" dirty="0" smtClean="0">
                <a:solidFill>
                  <a:srgbClr val="2B8F66"/>
                </a:solidFill>
                <a:latin typeface="Cambria" panose="02040503050406030204" pitchFamily="18" charset="0"/>
                <a:ea typeface="Cambria" panose="02040503050406030204" pitchFamily="18" charset="0"/>
                <a:cs typeface="Calibri" panose="020F0502020204030204" charset="0"/>
              </a:rPr>
              <a:t>1. Hiện tượng ăn mòn và khái niệm ăn mòn </a:t>
            </a:r>
            <a:endParaRPr lang="zh-CN" altLang="en-US" sz="2800" b="1" dirty="0">
              <a:solidFill>
                <a:srgbClr val="2B8F66"/>
              </a:solidFill>
              <a:latin typeface="Cambria" panose="02040503050406030204" pitchFamily="18" charset="0"/>
              <a:cs typeface="Calibri" panose="020F050202020403020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47EC0A3E-9C5C-4122-B07E-ACF3FC9EE1F9}"/>
              </a:ext>
            </a:extLst>
          </p:cNvPr>
          <p:cNvGrpSpPr/>
          <p:nvPr/>
        </p:nvGrpSpPr>
        <p:grpSpPr>
          <a:xfrm>
            <a:off x="-232331" y="780649"/>
            <a:ext cx="2478955" cy="1342734"/>
            <a:chOff x="3455431" y="2024712"/>
            <a:chExt cx="2478955" cy="1342734"/>
          </a:xfrm>
        </p:grpSpPr>
        <p:pic>
          <p:nvPicPr>
            <p:cNvPr id="11" name="Picture 10">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12" name="TextBox 11">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5" name="Rectangle 4"/>
          <p:cNvSpPr/>
          <p:nvPr/>
        </p:nvSpPr>
        <p:spPr>
          <a:xfrm>
            <a:off x="1007146" y="2440597"/>
            <a:ext cx="10032660" cy="1569660"/>
          </a:xfrm>
          <a:prstGeom prst="rect">
            <a:avLst/>
          </a:prstGeom>
        </p:spPr>
        <p:txBody>
          <a:bodyPr wrap="square">
            <a:spAutoFit/>
          </a:bodyPr>
          <a:lstStyle/>
          <a:p>
            <a:r>
              <a:rPr lang="en-US" sz="3200" dirty="0" err="1">
                <a:solidFill>
                  <a:srgbClr val="2B8F66"/>
                </a:solidFill>
                <a:latin typeface="Cambria" panose="02040503050406030204" pitchFamily="18" charset="0"/>
                <a:ea typeface="Cambria" panose="02040503050406030204" pitchFamily="18" charset="0"/>
              </a:rPr>
              <a:t>Sự</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ăn</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mòn</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kim</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loại</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là</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sự</a:t>
            </a:r>
            <a:r>
              <a:rPr lang="en-US" sz="3200" dirty="0">
                <a:solidFill>
                  <a:srgbClr val="2B8F66"/>
                </a:solidFill>
                <a:latin typeface="Cambria" panose="02040503050406030204" pitchFamily="18" charset="0"/>
                <a:ea typeface="Cambria" panose="02040503050406030204" pitchFamily="18" charset="0"/>
              </a:rPr>
              <a:t> </a:t>
            </a:r>
            <a:r>
              <a:rPr lang="en-US" sz="3200" dirty="0" err="1" smtClean="0">
                <a:solidFill>
                  <a:srgbClr val="2B8F66"/>
                </a:solidFill>
                <a:latin typeface="Cambria" panose="02040503050406030204" pitchFamily="18" charset="0"/>
                <a:ea typeface="Cambria" panose="02040503050406030204" pitchFamily="18" charset="0"/>
              </a:rPr>
              <a:t>phá</a:t>
            </a:r>
            <a:r>
              <a:rPr lang="en-US" sz="3200" dirty="0" smtClean="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hủy</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kim</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loại</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hoặc</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hợp</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kim</a:t>
            </a:r>
            <a:r>
              <a:rPr lang="en-US" sz="3200" dirty="0">
                <a:solidFill>
                  <a:srgbClr val="2B8F66"/>
                </a:solidFill>
                <a:latin typeface="Cambria" panose="02040503050406030204" pitchFamily="18" charset="0"/>
                <a:ea typeface="Cambria" panose="02040503050406030204" pitchFamily="18" charset="0"/>
              </a:rPr>
              <a:t> do </a:t>
            </a:r>
            <a:r>
              <a:rPr lang="en-US" sz="3200" dirty="0" err="1">
                <a:solidFill>
                  <a:srgbClr val="2B8F66"/>
                </a:solidFill>
                <a:latin typeface="Cambria" panose="02040503050406030204" pitchFamily="18" charset="0"/>
                <a:ea typeface="Cambria" panose="02040503050406030204" pitchFamily="18" charset="0"/>
              </a:rPr>
              <a:t>tác</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dụng</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của</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các</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chất</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trong</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môi</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trường</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trong</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đó</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kim</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loại</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bị</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oxi</a:t>
            </a:r>
            <a:r>
              <a:rPr lang="en-US" sz="3200" dirty="0">
                <a:solidFill>
                  <a:srgbClr val="2B8F66"/>
                </a:solidFill>
                <a:latin typeface="Cambria" panose="02040503050406030204" pitchFamily="18" charset="0"/>
                <a:ea typeface="Cambria" panose="02040503050406030204" pitchFamily="18" charset="0"/>
              </a:rPr>
              <a:t> </a:t>
            </a:r>
            <a:r>
              <a:rPr lang="en-US" sz="3200" dirty="0" err="1">
                <a:solidFill>
                  <a:srgbClr val="2B8F66"/>
                </a:solidFill>
                <a:latin typeface="Cambria" panose="02040503050406030204" pitchFamily="18" charset="0"/>
                <a:ea typeface="Cambria" panose="02040503050406030204" pitchFamily="18" charset="0"/>
              </a:rPr>
              <a:t>hóa</a:t>
            </a:r>
            <a:r>
              <a:rPr lang="en-US" sz="3200" dirty="0" smtClean="0">
                <a:solidFill>
                  <a:srgbClr val="2B8F66"/>
                </a:solidFill>
                <a:latin typeface="Cambria" panose="02040503050406030204" pitchFamily="18" charset="0"/>
                <a:ea typeface="Cambria" panose="02040503050406030204" pitchFamily="18" charset="0"/>
              </a:rPr>
              <a:t>:</a:t>
            </a:r>
            <a:endParaRPr lang="en-US" sz="3200" baseline="30000" dirty="0">
              <a:solidFill>
                <a:srgbClr val="2B8F66"/>
              </a:solidFill>
              <a:latin typeface="Cambria" panose="02040503050406030204" pitchFamily="18" charset="0"/>
              <a:ea typeface="Cambria" panose="02040503050406030204" pitchFamily="18" charset="0"/>
            </a:endParaRPr>
          </a:p>
        </p:txBody>
      </p:sp>
      <p:sp>
        <p:nvSpPr>
          <p:cNvPr id="17" name="Rectangle 16"/>
          <p:cNvSpPr/>
          <p:nvPr/>
        </p:nvSpPr>
        <p:spPr>
          <a:xfrm>
            <a:off x="4265052" y="4327471"/>
            <a:ext cx="3900753" cy="584775"/>
          </a:xfrm>
          <a:prstGeom prst="rect">
            <a:avLst/>
          </a:prstGeom>
        </p:spPr>
        <p:txBody>
          <a:bodyPr wrap="square">
            <a:spAutoFit/>
          </a:bodyPr>
          <a:lstStyle/>
          <a:p>
            <a:r>
              <a:rPr lang="en-US" sz="3200" dirty="0" smtClean="0">
                <a:solidFill>
                  <a:srgbClr val="FF797C"/>
                </a:solidFill>
                <a:latin typeface="Cambria" panose="02040503050406030204" pitchFamily="18" charset="0"/>
                <a:ea typeface="Cambria" panose="02040503050406030204" pitchFamily="18" charset="0"/>
              </a:rPr>
              <a:t>M → </a:t>
            </a:r>
            <a:r>
              <a:rPr lang="en-US" sz="3200" dirty="0" err="1">
                <a:solidFill>
                  <a:srgbClr val="FF797C"/>
                </a:solidFill>
                <a:latin typeface="Cambria" panose="02040503050406030204" pitchFamily="18" charset="0"/>
                <a:ea typeface="Cambria" panose="02040503050406030204" pitchFamily="18" charset="0"/>
              </a:rPr>
              <a:t>M</a:t>
            </a:r>
            <a:r>
              <a:rPr lang="en-US" sz="3200" baseline="30000" dirty="0" err="1">
                <a:solidFill>
                  <a:srgbClr val="FF797C"/>
                </a:solidFill>
                <a:latin typeface="Cambria" panose="02040503050406030204" pitchFamily="18" charset="0"/>
                <a:ea typeface="Cambria" panose="02040503050406030204" pitchFamily="18" charset="0"/>
              </a:rPr>
              <a:t>n</a:t>
            </a:r>
            <a:r>
              <a:rPr lang="en-US" sz="3200" baseline="30000" dirty="0" smtClean="0">
                <a:solidFill>
                  <a:srgbClr val="FF797C"/>
                </a:solidFill>
                <a:latin typeface="Cambria" panose="02040503050406030204" pitchFamily="18" charset="0"/>
                <a:ea typeface="Cambria" panose="02040503050406030204" pitchFamily="18" charset="0"/>
              </a:rPr>
              <a:t>+</a:t>
            </a:r>
            <a:r>
              <a:rPr lang="vi-VN" sz="3200" dirty="0" smtClean="0">
                <a:solidFill>
                  <a:srgbClr val="FF797C"/>
                </a:solidFill>
                <a:latin typeface="Cambria" panose="02040503050406030204" pitchFamily="18" charset="0"/>
                <a:ea typeface="Cambria" panose="02040503050406030204" pitchFamily="18" charset="0"/>
              </a:rPr>
              <a:t>  + ne</a:t>
            </a:r>
            <a:endParaRPr lang="en-US" sz="3200" baseline="30000" dirty="0">
              <a:solidFill>
                <a:srgbClr val="FF797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076687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624868" y="1657394"/>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3085728E-F144-4EBD-834C-F36745C4BFEE}"/>
              </a:ext>
            </a:extLst>
          </p:cNvPr>
          <p:cNvGrpSpPr/>
          <p:nvPr/>
        </p:nvGrpSpPr>
        <p:grpSpPr>
          <a:xfrm>
            <a:off x="5122774" y="2754152"/>
            <a:ext cx="2323810" cy="2536722"/>
            <a:chOff x="5187097" y="2634723"/>
            <a:chExt cx="2323810" cy="2536722"/>
          </a:xfrm>
        </p:grpSpPr>
        <p:cxnSp>
          <p:nvCxnSpPr>
            <p:cNvPr id="11" name="9Slide.vn 4">
              <a:extLst>
                <a:ext uri="{FF2B5EF4-FFF2-40B4-BE49-F238E27FC236}">
                  <a16:creationId xmlns:a16="http://schemas.microsoft.com/office/drawing/2014/main" id="{A17AA32F-0722-41B3-9A95-88B775AAD6F6}"/>
                </a:ext>
              </a:extLst>
            </p:cNvPr>
            <p:cNvCxnSpPr>
              <a:cxnSpLocks/>
            </p:cNvCxnSpPr>
            <p:nvPr/>
          </p:nvCxnSpPr>
          <p:spPr>
            <a:xfrm>
              <a:off x="5187097" y="3903084"/>
              <a:ext cx="2323810" cy="277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9Slide.vn 15">
              <a:extLst>
                <a:ext uri="{FF2B5EF4-FFF2-40B4-BE49-F238E27FC236}">
                  <a16:creationId xmlns:a16="http://schemas.microsoft.com/office/drawing/2014/main" id="{8A3BECE0-232F-48F7-AF5B-9E51C0237AD0}"/>
                </a:ext>
              </a:extLst>
            </p:cNvPr>
            <p:cNvPicPr>
              <a:picLocks noChangeAspect="1"/>
            </p:cNvPicPr>
            <p:nvPr/>
          </p:nvPicPr>
          <p:blipFill>
            <a:blip r:embed="rId3"/>
            <a:stretch>
              <a:fillRect/>
            </a:stretch>
          </p:blipFill>
          <p:spPr>
            <a:xfrm>
              <a:off x="5880397" y="2634723"/>
              <a:ext cx="994988" cy="2536722"/>
            </a:xfrm>
            <a:prstGeom prst="rect">
              <a:avLst/>
            </a:prstGeom>
          </p:spPr>
        </p:pic>
      </p:grpSp>
      <p:grpSp>
        <p:nvGrpSpPr>
          <p:cNvPr id="13" name="Group 12">
            <a:extLst>
              <a:ext uri="{FF2B5EF4-FFF2-40B4-BE49-F238E27FC236}">
                <a16:creationId xmlns:a16="http://schemas.microsoft.com/office/drawing/2014/main" id="{1A6468E5-BF78-40FE-97A8-52750C127B18}"/>
              </a:ext>
            </a:extLst>
          </p:cNvPr>
          <p:cNvGrpSpPr/>
          <p:nvPr/>
        </p:nvGrpSpPr>
        <p:grpSpPr>
          <a:xfrm>
            <a:off x="885453" y="2805488"/>
            <a:ext cx="4576638" cy="3084949"/>
            <a:chOff x="1007886" y="3219042"/>
            <a:chExt cx="4576638"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07886" y="3219042"/>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078184" y="3219042"/>
              <a:ext cx="4506340" cy="2308324"/>
            </a:xfrm>
            <a:prstGeom prst="rect">
              <a:avLst/>
            </a:prstGeom>
            <a:noFill/>
          </p:spPr>
          <p:txBody>
            <a:bodyPr wrap="square">
              <a:spAutoFit/>
            </a:bodyPr>
            <a:lstStyle/>
            <a:p>
              <a:pPr>
                <a:lnSpc>
                  <a:spcPct val="120000"/>
                </a:lnSpc>
              </a:pPr>
              <a:r>
                <a:rPr lang="vi-VN" sz="2400" b="1" dirty="0">
                  <a:solidFill>
                    <a:srgbClr val="FF7174"/>
                  </a:solidFill>
                  <a:latin typeface="Cambria" panose="02040503050406030204" pitchFamily="18" charset="0"/>
                  <a:ea typeface="Cambria" panose="02040503050406030204" pitchFamily="18" charset="0"/>
                  <a:cs typeface="Arial" panose="020B0604020202020204" pitchFamily="34" charset="0"/>
                </a:rPr>
                <a:t>Ăn mòn hóa </a:t>
              </a:r>
              <a:r>
                <a:rPr lang="vi-VN" sz="24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học</a:t>
              </a:r>
            </a:p>
            <a:p>
              <a:pPr>
                <a:lnSpc>
                  <a:spcPct val="120000"/>
                </a:lnSpc>
              </a:pPr>
              <a:r>
                <a:rPr lang="vi-VN" sz="2400" dirty="0">
                  <a:solidFill>
                    <a:srgbClr val="2B8F66"/>
                  </a:solidFill>
                  <a:latin typeface="Cambria" panose="02040503050406030204" pitchFamily="18" charset="0"/>
                  <a:ea typeface="Cambria" panose="02040503050406030204" pitchFamily="18" charset="0"/>
                  <a:cs typeface="Arial" panose="020B0604020202020204" pitchFamily="34" charset="0"/>
                </a:rPr>
                <a:t>là quá trình oxi hóa – khử, trong đó các electron của kim loại chuyển trực tiếp đến các chất trong môi </a:t>
              </a:r>
              <a:r>
                <a:rPr lang="vi-VN" sz="2400" dirty="0" smtClean="0">
                  <a:solidFill>
                    <a:srgbClr val="2B8F66"/>
                  </a:solidFill>
                  <a:latin typeface="Cambria" panose="02040503050406030204" pitchFamily="18" charset="0"/>
                  <a:ea typeface="Cambria" panose="02040503050406030204" pitchFamily="18" charset="0"/>
                  <a:cs typeface="Arial" panose="020B0604020202020204" pitchFamily="34" charset="0"/>
                </a:rPr>
                <a:t>trường.</a:t>
              </a:r>
              <a:endParaRPr lang="en-US" sz="24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6852472" y="206825"/>
            <a:ext cx="5971274" cy="5135384"/>
            <a:chOff x="6931131" y="-88144"/>
            <a:chExt cx="5971274" cy="5135384"/>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6931131" y="2510520"/>
              <a:ext cx="5971274" cy="2536720"/>
              <a:chOff x="6931131" y="2510520"/>
              <a:chExt cx="5971274" cy="2536720"/>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6931131" y="2510520"/>
                <a:ext cx="5971274" cy="2536720"/>
                <a:chOff x="442146" y="2638596"/>
                <a:chExt cx="9927771" cy="1168414"/>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4"/>
                <a:stretch>
                  <a:fillRect/>
                </a:stretch>
              </p:blipFill>
              <p:spPr>
                <a:xfrm>
                  <a:off x="442146" y="2638596"/>
                  <a:ext cx="7616140" cy="1168414"/>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12643"/>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7157557" y="2671909"/>
                <a:ext cx="4062205" cy="1381084"/>
              </a:xfrm>
              <a:prstGeom prst="rect">
                <a:avLst/>
              </a:prstGeom>
              <a:noFill/>
            </p:spPr>
            <p:txBody>
              <a:bodyPr wrap="square">
                <a:spAutoFit/>
              </a:bodyPr>
              <a:lstStyle/>
              <a:p>
                <a:pPr>
                  <a:lnSpc>
                    <a:spcPct val="120000"/>
                  </a:lnSpc>
                </a:pPr>
                <a:r>
                  <a:rPr lang="vi-VN" sz="2400" b="1" dirty="0">
                    <a:solidFill>
                      <a:srgbClr val="FF7174"/>
                    </a:solidFill>
                    <a:latin typeface="Cambria" panose="02040503050406030204" pitchFamily="18" charset="0"/>
                    <a:ea typeface="Cambria" panose="02040503050406030204" pitchFamily="18" charset="0"/>
                    <a:cs typeface="Arial" panose="020B0604020202020204" pitchFamily="34" charset="0"/>
                  </a:rPr>
                  <a:t>Ăn mòn điện </a:t>
                </a:r>
                <a:r>
                  <a:rPr lang="vi-VN" sz="24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hóa </a:t>
                </a:r>
              </a:p>
              <a:p>
                <a:pPr>
                  <a:lnSpc>
                    <a:spcPct val="120000"/>
                  </a:lnSpc>
                </a:pPr>
                <a:r>
                  <a:rPr lang="vi-VN" sz="2400" dirty="0" smtClean="0">
                    <a:solidFill>
                      <a:srgbClr val="2B8F66"/>
                    </a:solidFill>
                    <a:latin typeface="Cambria" panose="02040503050406030204" pitchFamily="18" charset="0"/>
                    <a:ea typeface="Cambria" panose="02040503050406030204" pitchFamily="18" charset="0"/>
                    <a:cs typeface="Arial" panose="020B0604020202020204" pitchFamily="34" charset="0"/>
                  </a:rPr>
                  <a:t>là </a:t>
                </a:r>
                <a:r>
                  <a:rPr lang="vi-VN" sz="2400" dirty="0">
                    <a:solidFill>
                      <a:srgbClr val="2B8F66"/>
                    </a:solidFill>
                    <a:latin typeface="Cambria" panose="02040503050406030204" pitchFamily="18" charset="0"/>
                    <a:ea typeface="Cambria" panose="02040503050406030204" pitchFamily="18" charset="0"/>
                    <a:cs typeface="Arial" panose="020B0604020202020204" pitchFamily="34" charset="0"/>
                  </a:rPr>
                  <a:t>quá trình ăn mòn kim loại do sự tạo thành pin điện </a:t>
                </a:r>
                <a:r>
                  <a:rPr lang="vi-VN" sz="2400" dirty="0" smtClean="0">
                    <a:solidFill>
                      <a:srgbClr val="2B8F66"/>
                    </a:solidFill>
                    <a:latin typeface="Cambria" panose="02040503050406030204" pitchFamily="18" charset="0"/>
                    <a:ea typeface="Cambria" panose="02040503050406030204" pitchFamily="18" charset="0"/>
                    <a:cs typeface="Arial" panose="020B0604020202020204" pitchFamily="34" charset="0"/>
                  </a:rPr>
                  <a:t>hóa</a:t>
                </a:r>
                <a:endParaRPr lang="en-US" sz="24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grpSp>
        <p:nvGrpSpPr>
          <p:cNvPr id="25" name="Group 24">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6" name="Picture 25">
              <a:extLst>
                <a:ext uri="{FF2B5EF4-FFF2-40B4-BE49-F238E27FC236}">
                  <a16:creationId xmlns:a16="http://schemas.microsoft.com/office/drawing/2014/main" id="{3429724C-E087-42B2-A32E-2EB7CBE346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27" name="TextBox 26">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278003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2" presetClass="entr" presetSubtype="4" fill="hold" nodeType="withEffect" p14:presetBounceEnd="63000">
                                      <p:stCondLst>
                                        <p:cond delay="150"/>
                                      </p:stCondLst>
                                      <p:childTnLst>
                                        <p:set>
                                          <p:cBhvr>
                                            <p:cTn id="25" dur="1" fill="hold">
                                              <p:stCondLst>
                                                <p:cond delay="0"/>
                                              </p:stCondLst>
                                            </p:cTn>
                                            <p:tgtEl>
                                              <p:spTgt spid="25"/>
                                            </p:tgtEl>
                                            <p:attrNameLst>
                                              <p:attrName>style.visibility</p:attrName>
                                            </p:attrNameLst>
                                          </p:cBhvr>
                                          <p:to>
                                            <p:strVal val="visible"/>
                                          </p:to>
                                        </p:set>
                                        <p:anim calcmode="lin" valueType="num" p14:bounceEnd="63000">
                                          <p:cBhvr additive="base">
                                            <p:cTn id="26" dur="1000" fill="hold"/>
                                            <p:tgtEl>
                                              <p:spTgt spid="25"/>
                                            </p:tgtEl>
                                            <p:attrNameLst>
                                              <p:attrName>ppt_x</p:attrName>
                                            </p:attrNameLst>
                                          </p:cBhvr>
                                          <p:tavLst>
                                            <p:tav tm="0">
                                              <p:val>
                                                <p:strVal val="#ppt_x"/>
                                              </p:val>
                                            </p:tav>
                                            <p:tav tm="100000">
                                              <p:val>
                                                <p:strVal val="#ppt_x"/>
                                              </p:val>
                                            </p:tav>
                                          </p:tavLst>
                                        </p:anim>
                                        <p:anim calcmode="lin" valueType="num" p14:bounceEnd="63000">
                                          <p:cBhvr additive="base">
                                            <p:cTn id="2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2" presetClass="entr" presetSubtype="4" fill="hold" nodeType="withEffect">
                                      <p:stCondLst>
                                        <p:cond delay="1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000" fill="hold"/>
                                            <p:tgtEl>
                                              <p:spTgt spid="25"/>
                                            </p:tgtEl>
                                            <p:attrNameLst>
                                              <p:attrName>ppt_x</p:attrName>
                                            </p:attrNameLst>
                                          </p:cBhvr>
                                          <p:tavLst>
                                            <p:tav tm="0">
                                              <p:val>
                                                <p:strVal val="#ppt_x"/>
                                              </p:val>
                                            </p:tav>
                                            <p:tav tm="100000">
                                              <p:val>
                                                <p:strVal val="#ppt_x"/>
                                              </p:val>
                                            </p:tav>
                                          </p:tavLst>
                                        </p:anim>
                                        <p:anim calcmode="lin" valueType="num">
                                          <p:cBhvr additive="base">
                                            <p:cTn id="27"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文本框 22">
            <a:extLst>
              <a:ext uri="{FF2B5EF4-FFF2-40B4-BE49-F238E27FC236}">
                <a16:creationId xmlns:a16="http://schemas.microsoft.com/office/drawing/2014/main" id="{41CE5A5D-92EB-FCD8-A8E3-0D24B6C95DEA}"/>
              </a:ext>
            </a:extLst>
          </p:cNvPr>
          <p:cNvSpPr txBox="1"/>
          <p:nvPr/>
        </p:nvSpPr>
        <p:spPr>
          <a:xfrm>
            <a:off x="1095154" y="2308817"/>
            <a:ext cx="10898372" cy="2000548"/>
          </a:xfrm>
          <a:prstGeom prst="rect">
            <a:avLst/>
          </a:prstGeom>
          <a:noFill/>
        </p:spPr>
        <p:txBody>
          <a:bodyPr wrap="square" rtlCol="0">
            <a:spAutoFit/>
            <a:scene3d>
              <a:camera prst="orthographicFront"/>
              <a:lightRig rig="threePt" dir="t"/>
            </a:scene3d>
            <a:sp3d contourW="12700"/>
          </a:bodyPr>
          <a:lstStyle/>
          <a:p>
            <a:r>
              <a:rPr lang="en-US" altLang="zh-CN" sz="2400" dirty="0" err="1">
                <a:solidFill>
                  <a:srgbClr val="2B8F66"/>
                </a:solidFill>
                <a:latin typeface="Cambria" panose="02040503050406030204" pitchFamily="18" charset="0"/>
                <a:ea typeface="Cambria" panose="02040503050406030204" pitchFamily="18" charset="0"/>
                <a:cs typeface="Calibri" panose="020F0502020204030204" charset="0"/>
              </a:rPr>
              <a:t>Ví</a:t>
            </a:r>
            <a:r>
              <a:rPr lang="en-US" altLang="zh-CN" sz="2400" dirty="0">
                <a:solidFill>
                  <a:srgbClr val="2B8F66"/>
                </a:solidFill>
                <a:latin typeface="Cambria" panose="02040503050406030204" pitchFamily="18" charset="0"/>
                <a:ea typeface="Cambria" panose="02040503050406030204" pitchFamily="18" charset="0"/>
                <a:cs typeface="Calibri" panose="020F0502020204030204" charset="0"/>
              </a:rPr>
              <a:t> </a:t>
            </a:r>
            <a:r>
              <a:rPr lang="en-US" altLang="zh-CN" sz="2400" dirty="0" err="1">
                <a:solidFill>
                  <a:srgbClr val="2B8F66"/>
                </a:solidFill>
                <a:latin typeface="Cambria" panose="02040503050406030204" pitchFamily="18" charset="0"/>
                <a:ea typeface="Cambria" panose="02040503050406030204" pitchFamily="18" charset="0"/>
                <a:cs typeface="Calibri" panose="020F0502020204030204" charset="0"/>
              </a:rPr>
              <a:t>dụ</a:t>
            </a:r>
            <a:r>
              <a:rPr lang="en-US" altLang="zh-CN" sz="2400" dirty="0">
                <a:solidFill>
                  <a:srgbClr val="2B8F66"/>
                </a:solidFill>
                <a:latin typeface="Cambria" panose="02040503050406030204" pitchFamily="18" charset="0"/>
                <a:ea typeface="Cambria" panose="02040503050406030204" pitchFamily="18" charset="0"/>
                <a:cs typeface="Calibri" panose="020F0502020204030204" charset="0"/>
              </a:rPr>
              <a:t>: </a:t>
            </a:r>
            <a:endPar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endParaRPr>
          </a:p>
          <a:p>
            <a:pPr marL="457200" indent="-457200">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Sự xuất hiện lớp silver sulfide (Ag</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2</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S) màu đen xám ở bề mặt đồ </a:t>
            </a:r>
          </a:p>
          <a:p>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trang sức bằng Ag là do quá trình oxi hoá Ag bởi O</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2</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trong không khí khi có mặt H</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2</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S.</a:t>
            </a:r>
            <a:endParaRPr lang="vi-VN" sz="2400" dirty="0" smtClean="0">
              <a:solidFill>
                <a:srgbClr val="2B8F66"/>
              </a:solidFill>
              <a:latin typeface="Cambria" panose="02040503050406030204" pitchFamily="18" charset="0"/>
              <a:ea typeface="Cambria" panose="02040503050406030204" pitchFamily="18" charset="0"/>
            </a:endParaRPr>
          </a:p>
          <a:p>
            <a:pPr algn="ctr"/>
            <a:r>
              <a:rPr lang="vi-VN" sz="2400" dirty="0" smtClean="0">
                <a:solidFill>
                  <a:srgbClr val="2B8F66"/>
                </a:solidFill>
                <a:latin typeface="Cambria" panose="02040503050406030204" pitchFamily="18" charset="0"/>
                <a:ea typeface="Cambria" panose="02040503050406030204" pitchFamily="18" charset="0"/>
              </a:rPr>
              <a:t>4</a:t>
            </a:r>
            <a:r>
              <a:rPr lang="en-US" sz="2400" dirty="0" smtClean="0">
                <a:solidFill>
                  <a:srgbClr val="2B8F66"/>
                </a:solidFill>
                <a:latin typeface="Cambria" panose="02040503050406030204" pitchFamily="18" charset="0"/>
                <a:ea typeface="Cambria" panose="02040503050406030204" pitchFamily="18" charset="0"/>
              </a:rPr>
              <a:t>Ag</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2H</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S</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O</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2Ag</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S</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2H</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O</a:t>
            </a:r>
            <a:endParaRPr lang="vi-VN" sz="2400" dirty="0" smtClean="0">
              <a:solidFill>
                <a:srgbClr val="2B8F66"/>
              </a:solidFill>
              <a:latin typeface="Cambria" panose="02040503050406030204" pitchFamily="18" charset="0"/>
              <a:ea typeface="Cambria" panose="02040503050406030204" pitchFamily="18" charset="0"/>
            </a:endParaRPr>
          </a:p>
          <a:p>
            <a:pPr marL="457200" indent="-457200">
              <a:buFontTx/>
              <a:buChar char="-"/>
            </a:pPr>
            <a:endParaRPr lang="zh-CN" altLang="en-US" sz="2800" b="1" dirty="0">
              <a:solidFill>
                <a:srgbClr val="00A69C"/>
              </a:solidFill>
              <a:latin typeface="#9Slide03 Sofia Pro Soft Bold" panose="020B0000000000000000" pitchFamily="34" charset="0"/>
              <a:cs typeface="Calibri" panose="020F0502020204030204" charset="0"/>
            </a:endParaRPr>
          </a:p>
        </p:txBody>
      </p:sp>
      <p:sp>
        <p:nvSpPr>
          <p:cNvPr id="22" name="文本框 22">
            <a:extLst>
              <a:ext uri="{FF2B5EF4-FFF2-40B4-BE49-F238E27FC236}">
                <a16:creationId xmlns:a16="http://schemas.microsoft.com/office/drawing/2014/main" id="{41CE5A5D-92EB-FCD8-A8E3-0D24B6C95DEA}"/>
              </a:ext>
            </a:extLst>
          </p:cNvPr>
          <p:cNvSpPr txBox="1"/>
          <p:nvPr/>
        </p:nvSpPr>
        <p:spPr>
          <a:xfrm>
            <a:off x="1095154" y="4251218"/>
            <a:ext cx="10898372" cy="1569660"/>
          </a:xfrm>
          <a:prstGeom prst="rect">
            <a:avLst/>
          </a:prstGeom>
          <a:noFill/>
        </p:spPr>
        <p:txBody>
          <a:bodyPr wrap="square" rtlCol="0">
            <a:spAutoFit/>
            <a:scene3d>
              <a:camera prst="orthographicFront"/>
              <a:lightRig rig="threePt" dir="t"/>
            </a:scene3d>
            <a:sp3d contourW="12700"/>
          </a:bodyPr>
          <a:lstStyle/>
          <a:p>
            <a:pPr marL="457200" indent="-457200">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Các chi tiết bằng vật liệu kim loại của máy móc dùng trong các nhà </a:t>
            </a:r>
          </a:p>
          <a:p>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máy hoá chất, những thiết bị của lò đốt, nồi hơi, các chi tiết của động cơ đốt trong bị ăn mòn do tác dụng trực tiếp của các hoá chất hoặc oxygen với hơi nước ở nhiệt độ cao. Nhiệt độ càng cao, vật liệu kim loại bị ăn mòn càng nhanh.</a:t>
            </a:r>
            <a:endParaRPr lang="zh-CN" altLang="en-US" sz="28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850003" y="1352512"/>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27" name="文本框 22"/>
          <p:cNvSpPr txBox="1"/>
          <p:nvPr/>
        </p:nvSpPr>
        <p:spPr>
          <a:xfrm>
            <a:off x="1403202" y="1779991"/>
            <a:ext cx="9877085" cy="523220"/>
          </a:xfrm>
          <a:prstGeom prst="rect">
            <a:avLst/>
          </a:prstGeom>
          <a:noFill/>
        </p:spPr>
        <p:txBody>
          <a:bodyPr wrap="square" rtlCol="0">
            <a:spAutoFit/>
            <a:scene3d>
              <a:camera prst="orthographicFront"/>
              <a:lightRig rig="threePt" dir="t"/>
            </a:scene3d>
            <a:sp3d contourW="12700"/>
          </a:bodyPr>
          <a:lstStyle/>
          <a:p>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a. </a:t>
            </a:r>
            <a:r>
              <a:rPr lang="vi-VN"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Ă</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n mòn hóa học</a:t>
            </a:r>
            <a:endParaRPr lang="zh-CN" altLang="en-US" sz="28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7267997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 presetClass="entr" presetSubtype="4" fill="hold" nodeType="withEffect" p14:presetBounceEnd="63000">
                                      <p:stCondLst>
                                        <p:cond delay="150"/>
                                      </p:stCondLst>
                                      <p:childTnLst>
                                        <p:set>
                                          <p:cBhvr>
                                            <p:cTn id="8" dur="1" fill="hold">
                                              <p:stCondLst>
                                                <p:cond delay="0"/>
                                              </p:stCondLst>
                                            </p:cTn>
                                            <p:tgtEl>
                                              <p:spTgt spid="28"/>
                                            </p:tgtEl>
                                            <p:attrNameLst>
                                              <p:attrName>style.visibility</p:attrName>
                                            </p:attrNameLst>
                                          </p:cBhvr>
                                          <p:to>
                                            <p:strVal val="visible"/>
                                          </p:to>
                                        </p:set>
                                        <p:anim calcmode="lin" valueType="num" p14:bounceEnd="63000">
                                          <p:cBhvr additive="base">
                                            <p:cTn id="9"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1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2" presetClass="entr" presetSubtype="4" fill="hold" nodeType="withEffect">
                                      <p:stCondLst>
                                        <p:cond delay="150"/>
                                      </p:stCondLst>
                                      <p:childTnLst>
                                        <p:set>
                                          <p:cBhvr>
                                            <p:cTn id="8" dur="1" fill="hold">
                                              <p:stCondLst>
                                                <p:cond delay="0"/>
                                              </p:stCondLst>
                                            </p:cTn>
                                            <p:tgtEl>
                                              <p:spTgt spid="28"/>
                                            </p:tgtEl>
                                            <p:attrNameLst>
                                              <p:attrName>style.visibility</p:attrName>
                                            </p:attrNameLst>
                                          </p:cBhvr>
                                          <p:to>
                                            <p:strVal val="visible"/>
                                          </p:to>
                                        </p:set>
                                        <p:anim calcmode="lin" valueType="num">
                                          <p:cBhvr additive="base">
                                            <p:cTn id="9" dur="1000" fill="hold"/>
                                            <p:tgtEl>
                                              <p:spTgt spid="28"/>
                                            </p:tgtEl>
                                            <p:attrNameLst>
                                              <p:attrName>ppt_x</p:attrName>
                                            </p:attrNameLst>
                                          </p:cBhvr>
                                          <p:tavLst>
                                            <p:tav tm="0">
                                              <p:val>
                                                <p:strVal val="#ppt_x"/>
                                              </p:val>
                                            </p:tav>
                                            <p:tav tm="100000">
                                              <p:val>
                                                <p:strVal val="#ppt_x"/>
                                              </p:val>
                                            </p:tav>
                                          </p:tavLst>
                                        </p:anim>
                                        <p:anim calcmode="lin" valueType="num">
                                          <p:cBhvr additive="base">
                                            <p:cTn id="1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hoàn thiện vỏ tàu bằng thép người ta phủ lên vỏ tàu một lớp sơn (Hình 16.1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8695" y="737098"/>
            <a:ext cx="8682255" cy="2246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11994" y="752569"/>
            <a:ext cx="2502895" cy="1815882"/>
          </a:xfrm>
          <a:prstGeom prst="rect">
            <a:avLst/>
          </a:prstGeom>
        </p:spPr>
        <p:txBody>
          <a:bodyPr wrap="square">
            <a:spAutoFit/>
          </a:bodyPr>
          <a:lstStyle/>
          <a:p>
            <a:pPr algn="ctr"/>
            <a:r>
              <a:rPr lang="vi-VN" sz="2800" b="1" dirty="0">
                <a:solidFill>
                  <a:srgbClr val="2B8F66"/>
                </a:solidFill>
                <a:latin typeface="Cambria" panose="02040503050406030204" pitchFamily="18" charset="0"/>
                <a:ea typeface="Cambria" panose="02040503050406030204" pitchFamily="18" charset="0"/>
              </a:rPr>
              <a:t>Hình 16.1.</a:t>
            </a:r>
            <a:r>
              <a:rPr lang="vi-VN" sz="2800" dirty="0">
                <a:solidFill>
                  <a:srgbClr val="2B8F66"/>
                </a:solidFill>
                <a:latin typeface="Cambria" panose="02040503050406030204" pitchFamily="18" charset="0"/>
                <a:ea typeface="Cambria" panose="02040503050406030204" pitchFamily="18" charset="0"/>
              </a:rPr>
              <a:t> </a:t>
            </a:r>
            <a:endParaRPr lang="en-US" sz="2800" dirty="0" smtClean="0">
              <a:solidFill>
                <a:srgbClr val="2B8F66"/>
              </a:solidFill>
              <a:latin typeface="Cambria" panose="02040503050406030204" pitchFamily="18" charset="0"/>
              <a:ea typeface="Cambria" panose="02040503050406030204" pitchFamily="18" charset="0"/>
            </a:endParaRPr>
          </a:p>
          <a:p>
            <a:pPr algn="ctr"/>
            <a:r>
              <a:rPr lang="vi-VN" sz="2800" dirty="0" smtClean="0">
                <a:solidFill>
                  <a:srgbClr val="2B8F66"/>
                </a:solidFill>
                <a:latin typeface="Cambria" panose="02040503050406030204" pitchFamily="18" charset="0"/>
                <a:ea typeface="Cambria" panose="02040503050406030204" pitchFamily="18" charset="0"/>
              </a:rPr>
              <a:t>Các </a:t>
            </a:r>
            <a:r>
              <a:rPr lang="vi-VN" sz="2800" dirty="0">
                <a:solidFill>
                  <a:srgbClr val="2B8F66"/>
                </a:solidFill>
                <a:latin typeface="Cambria" panose="02040503050406030204" pitchFamily="18" charset="0"/>
                <a:ea typeface="Cambria" panose="02040503050406030204" pitchFamily="18" charset="0"/>
              </a:rPr>
              <a:t>công đoạn hoàn thiện vỏ tàu bằng </a:t>
            </a:r>
            <a:r>
              <a:rPr lang="vi-VN" sz="2800" dirty="0" smtClean="0">
                <a:solidFill>
                  <a:srgbClr val="2B8F66"/>
                </a:solidFill>
                <a:latin typeface="Cambria" panose="02040503050406030204" pitchFamily="18" charset="0"/>
                <a:ea typeface="Cambria" panose="02040503050406030204" pitchFamily="18" charset="0"/>
              </a:rPr>
              <a:t>thép</a:t>
            </a:r>
            <a:endParaRPr lang="vi-VN" sz="2800" dirty="0">
              <a:solidFill>
                <a:srgbClr val="2B8F66"/>
              </a:solidFill>
              <a:latin typeface="Cambria" panose="02040503050406030204" pitchFamily="18" charset="0"/>
              <a:ea typeface="Cambria" panose="02040503050406030204" pitchFamily="18" charset="0"/>
            </a:endParaRPr>
          </a:p>
        </p:txBody>
      </p:sp>
      <p:sp>
        <p:nvSpPr>
          <p:cNvPr id="6" name="Rectangle 5"/>
          <p:cNvSpPr/>
          <p:nvPr/>
        </p:nvSpPr>
        <p:spPr>
          <a:xfrm>
            <a:off x="926379" y="3523630"/>
            <a:ext cx="10838158" cy="2246769"/>
          </a:xfrm>
          <a:prstGeom prst="rect">
            <a:avLst/>
          </a:prstGeom>
        </p:spPr>
        <p:txBody>
          <a:bodyPr wrap="square">
            <a:spAutoFit/>
          </a:bodyPr>
          <a:lstStyle/>
          <a:p>
            <a:pPr algn="just"/>
            <a:r>
              <a:rPr lang="vi-VN" sz="2800" dirty="0" smtClean="0">
                <a:solidFill>
                  <a:srgbClr val="2B8F66"/>
                </a:solidFill>
                <a:latin typeface="Cambria" panose="02040503050406030204" pitchFamily="18" charset="0"/>
                <a:ea typeface="Cambria" panose="02040503050406030204" pitchFamily="18" charset="0"/>
              </a:rPr>
              <a:t>Để </a:t>
            </a:r>
            <a:r>
              <a:rPr lang="vi-VN" sz="2800" dirty="0">
                <a:solidFill>
                  <a:srgbClr val="2B8F66"/>
                </a:solidFill>
                <a:latin typeface="Cambria" panose="02040503050406030204" pitchFamily="18" charset="0"/>
                <a:ea typeface="Cambria" panose="02040503050406030204" pitchFamily="18" charset="0"/>
              </a:rPr>
              <a:t>hoàn thiện vỏ tàu bằng thép, người ta phủ lên vỏ tàu một lớp sơn (Hình 16.1a). Sau đó, một số khối kim loại kẽm </a:t>
            </a:r>
            <a:r>
              <a:rPr lang="vi-VN" sz="2800" dirty="0" smtClean="0">
                <a:solidFill>
                  <a:srgbClr val="2B8F66"/>
                </a:solidFill>
                <a:latin typeface="Cambria" panose="02040503050406030204" pitchFamily="18" charset="0"/>
                <a:ea typeface="Cambria" panose="02040503050406030204" pitchFamily="18" charset="0"/>
              </a:rPr>
              <a:t>(Zinc) </a:t>
            </a:r>
            <a:r>
              <a:rPr lang="vi-VN" sz="2800" dirty="0">
                <a:solidFill>
                  <a:srgbClr val="2B8F66"/>
                </a:solidFill>
                <a:latin typeface="Cambria" panose="02040503050406030204" pitchFamily="18" charset="0"/>
                <a:ea typeface="Cambria" panose="02040503050406030204" pitchFamily="18" charset="0"/>
              </a:rPr>
              <a:t>được hàn đính vào phần phía dưới của vỏ tàu (Hình 16.1b). Cuối cùng, người ta phủ và trang trí vỏ tàu bằng lớp sơn thích hợp (Hình 16.1c).</a:t>
            </a:r>
          </a:p>
          <a:p>
            <a:pPr algn="just"/>
            <a:r>
              <a:rPr lang="vi-VN" sz="2800" dirty="0">
                <a:solidFill>
                  <a:srgbClr val="2B8F66"/>
                </a:solidFill>
                <a:latin typeface="Cambria" panose="02040503050406030204" pitchFamily="18" charset="0"/>
                <a:ea typeface="Cambria" panose="02040503050406030204" pitchFamily="18" charset="0"/>
              </a:rPr>
              <a:t>Giải thích ý nghĩa của mỗi việc làm trên.</a:t>
            </a:r>
            <a:endParaRPr lang="vi-VN" sz="2800" b="0" i="0" dirty="0">
              <a:solidFill>
                <a:srgbClr val="2B8F66"/>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A796680-ED13-4BE0-AFFE-DF57AC59A198}"/>
              </a:ext>
            </a:extLst>
          </p:cNvPr>
          <p:cNvGrpSpPr/>
          <p:nvPr/>
        </p:nvGrpSpPr>
        <p:grpSpPr>
          <a:xfrm>
            <a:off x="0" y="752569"/>
            <a:ext cx="1595035" cy="1342733"/>
            <a:chOff x="772245" y="2024713"/>
            <a:chExt cx="1595035" cy="1342733"/>
          </a:xfrm>
        </p:grpSpPr>
        <p:grpSp>
          <p:nvGrpSpPr>
            <p:cNvPr id="7" name="Group 6">
              <a:extLst>
                <a:ext uri="{FF2B5EF4-FFF2-40B4-BE49-F238E27FC236}">
                  <a16:creationId xmlns:a16="http://schemas.microsoft.com/office/drawing/2014/main" id="{319AB74D-4511-4793-AAFD-F27A83B9A8F6}"/>
                </a:ext>
              </a:extLst>
            </p:cNvPr>
            <p:cNvGrpSpPr/>
            <p:nvPr/>
          </p:nvGrpSpPr>
          <p:grpSpPr>
            <a:xfrm>
              <a:off x="1009972" y="2024713"/>
              <a:ext cx="814779" cy="814779"/>
              <a:chOff x="339981" y="460396"/>
              <a:chExt cx="1100831" cy="1100831"/>
            </a:xfrm>
          </p:grpSpPr>
          <p:sp>
            <p:nvSpPr>
              <p:cNvPr id="9" name="Oval 8">
                <a:extLst>
                  <a:ext uri="{FF2B5EF4-FFF2-40B4-BE49-F238E27FC236}">
                    <a16:creationId xmlns:a16="http://schemas.microsoft.com/office/drawing/2014/main" id="{E61537D5-F1A4-47C5-B2AC-D6F35498B363}"/>
                  </a:ext>
                </a:extLst>
              </p:cNvPr>
              <p:cNvSpPr/>
              <p:nvPr/>
            </p:nvSpPr>
            <p:spPr>
              <a:xfrm>
                <a:off x="339981" y="460396"/>
                <a:ext cx="1100831" cy="1100831"/>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0" name="Picture 9" descr="Icon&#10;&#10;Description automatically generated">
                <a:extLst>
                  <a:ext uri="{FF2B5EF4-FFF2-40B4-BE49-F238E27FC236}">
                    <a16:creationId xmlns:a16="http://schemas.microsoft.com/office/drawing/2014/main" id="{6DED0053-1443-42D0-BC05-244525CA2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62" y="686777"/>
                <a:ext cx="648070" cy="648070"/>
              </a:xfrm>
              <a:prstGeom prst="rect">
                <a:avLst/>
              </a:prstGeom>
            </p:spPr>
          </p:pic>
        </p:grpSp>
        <p:sp>
          <p:nvSpPr>
            <p:cNvPr id="8" name="TextBox 7">
              <a:extLst>
                <a:ext uri="{FF2B5EF4-FFF2-40B4-BE49-F238E27FC236}">
                  <a16:creationId xmlns:a16="http://schemas.microsoft.com/office/drawing/2014/main" id="{D2AD7E44-67AB-4446-A240-486883542B6F}"/>
                </a:ext>
              </a:extLst>
            </p:cNvPr>
            <p:cNvSpPr txBox="1"/>
            <p:nvPr/>
          </p:nvSpPr>
          <p:spPr>
            <a:xfrm>
              <a:off x="772245" y="2967336"/>
              <a:ext cx="159503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62718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文本框 22">
            <a:extLst>
              <a:ext uri="{FF2B5EF4-FFF2-40B4-BE49-F238E27FC236}">
                <a16:creationId xmlns:a16="http://schemas.microsoft.com/office/drawing/2014/main" id="{41CE5A5D-92EB-FCD8-A8E3-0D24B6C95DEA}"/>
              </a:ext>
            </a:extLst>
          </p:cNvPr>
          <p:cNvSpPr txBox="1"/>
          <p:nvPr/>
        </p:nvSpPr>
        <p:spPr>
          <a:xfrm>
            <a:off x="437176" y="3005786"/>
            <a:ext cx="7746704" cy="2585323"/>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700" b="1" dirty="0" smtClean="0">
                <a:solidFill>
                  <a:srgbClr val="2B8F66"/>
                </a:solidFill>
                <a:latin typeface="Cambria" panose="02040503050406030204" pitchFamily="18" charset="0"/>
                <a:ea typeface="Cambria" panose="02040503050406030204" pitchFamily="18" charset="0"/>
                <a:cs typeface="Calibri" panose="020F0502020204030204" charset="0"/>
              </a:rPr>
              <a:t>Quan sát thí nghiệm về sự ăn mòn điện hóa: </a:t>
            </a:r>
            <a:r>
              <a:rPr lang="vi-VN" altLang="zh-CN" sz="2700" dirty="0" smtClean="0">
                <a:solidFill>
                  <a:srgbClr val="2B8F66"/>
                </a:solidFill>
                <a:latin typeface="Cambria" panose="02040503050406030204" pitchFamily="18" charset="0"/>
                <a:ea typeface="Cambria" panose="02040503050406030204" pitchFamily="18" charset="0"/>
                <a:cs typeface="Calibri" panose="020F0502020204030204" charset="0"/>
              </a:rPr>
              <a:t>Nhúng một thanh Đồng và một thanh Kẽm vào cốc đựng dung dịch Sulfuric acid loãng. Nối thanh Zn và Cu bằng dây dẫn và cho đi qua một vôn kế.</a:t>
            </a:r>
            <a:endParaRPr lang="zh-CN" altLang="en-US" sz="27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437176" y="1676541"/>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27" name="文本框 22"/>
          <p:cNvSpPr txBox="1"/>
          <p:nvPr/>
        </p:nvSpPr>
        <p:spPr>
          <a:xfrm>
            <a:off x="437176" y="2235025"/>
            <a:ext cx="11754824" cy="938719"/>
          </a:xfrm>
          <a:prstGeom prst="rect">
            <a:avLst/>
          </a:prstGeom>
          <a:noFill/>
        </p:spPr>
        <p:txBody>
          <a:bodyPr wrap="square" rtlCol="0">
            <a:spAutoFit/>
            <a:scene3d>
              <a:camera prst="orthographicFront"/>
              <a:lightRig rig="threePt" dir="t"/>
            </a:scene3d>
            <a:sp3d contourW="12700"/>
          </a:bodyPr>
          <a:lstStyle/>
          <a:p>
            <a:r>
              <a:rPr lang="vi-VN" altLang="zh-CN" sz="27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a. </a:t>
            </a:r>
            <a:r>
              <a:rPr lang="vi-VN" altLang="zh-CN" sz="2700" b="1" dirty="0">
                <a:solidFill>
                  <a:srgbClr val="2B8F66"/>
                </a:solidFill>
                <a:latin typeface="Cambria" panose="02040503050406030204" pitchFamily="18" charset="0"/>
                <a:ea typeface="Cambria" panose="02040503050406030204" pitchFamily="18" charset="0"/>
                <a:cs typeface="Arial" panose="020B0604020202020204" pitchFamily="34" charset="0"/>
              </a:rPr>
              <a:t>Ă</a:t>
            </a:r>
            <a:r>
              <a:rPr lang="vi-VN" altLang="zh-CN" sz="27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n mòn điện hóa </a:t>
            </a:r>
            <a:r>
              <a:rPr lang="vi-VN" sz="2700" dirty="0">
                <a:solidFill>
                  <a:srgbClr val="2B8F66"/>
                </a:solidFill>
                <a:latin typeface="Cambria" panose="02040503050406030204" pitchFamily="18" charset="0"/>
                <a:ea typeface="Cambria" panose="02040503050406030204" pitchFamily="18" charset="0"/>
                <a:cs typeface="Arial" panose="020B0604020202020204" pitchFamily="34" charset="0"/>
              </a:rPr>
              <a:t>là quá trình ăn mòn kim loại do sự tạo thành pin điện hóa</a:t>
            </a:r>
            <a:endParaRPr lang="en-US" sz="27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a:p>
            <a:endParaRPr lang="zh-CN" altLang="en-US" sz="28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3"/>
          <a:stretch>
            <a:fillRect/>
          </a:stretch>
        </p:blipFill>
        <p:spPr>
          <a:xfrm>
            <a:off x="8589703" y="2704384"/>
            <a:ext cx="2572109" cy="3953427"/>
          </a:xfrm>
          <a:prstGeom prst="rect">
            <a:avLst/>
          </a:prstGeom>
        </p:spPr>
      </p:pic>
    </p:spTree>
    <p:extLst>
      <p:ext uri="{BB962C8B-B14F-4D97-AF65-F5344CB8AC3E}">
        <p14:creationId xmlns:p14="http://schemas.microsoft.com/office/powerpoint/2010/main" val="13405967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N ĂN MÒN ĐIỆN HÓA">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3703" y="603107"/>
            <a:ext cx="8144079" cy="6102493"/>
          </a:xfrm>
        </p:spPr>
      </p:pic>
    </p:spTree>
    <p:extLst>
      <p:ext uri="{BB962C8B-B14F-4D97-AF65-F5344CB8AC3E}">
        <p14:creationId xmlns:p14="http://schemas.microsoft.com/office/powerpoint/2010/main" val="1620785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090219-7FED-2494-0849-57BE6FD5ED91}"/>
              </a:ext>
            </a:extLst>
          </p:cNvPr>
          <p:cNvGrpSpPr/>
          <p:nvPr/>
        </p:nvGrpSpPr>
        <p:grpSpPr>
          <a:xfrm>
            <a:off x="-4077754" y="660630"/>
            <a:ext cx="2676413" cy="795790"/>
            <a:chOff x="4867276" y="9361488"/>
            <a:chExt cx="3794125" cy="927101"/>
          </a:xfrm>
        </p:grpSpPr>
        <p:sp>
          <p:nvSpPr>
            <p:cNvPr id="57" name="Freeform 59">
              <a:extLst>
                <a:ext uri="{FF2B5EF4-FFF2-40B4-BE49-F238E27FC236}">
                  <a16:creationId xmlns:a16="http://schemas.microsoft.com/office/drawing/2014/main" id="{B9DB6463-B537-A3EF-684E-4F174905B77E}"/>
                </a:ext>
              </a:extLst>
            </p:cNvPr>
            <p:cNvSpPr/>
            <p:nvPr/>
          </p:nvSpPr>
          <p:spPr bwMode="auto">
            <a:xfrm>
              <a:off x="6351588" y="9713913"/>
              <a:ext cx="322262" cy="427038"/>
            </a:xfrm>
            <a:custGeom>
              <a:avLst/>
              <a:gdLst>
                <a:gd name="T0" fmla="*/ 86 w 86"/>
                <a:gd name="T1" fmla="*/ 8 h 114"/>
                <a:gd name="T2" fmla="*/ 86 w 86"/>
                <a:gd name="T3" fmla="*/ 35 h 114"/>
                <a:gd name="T4" fmla="*/ 54 w 86"/>
                <a:gd name="T5" fmla="*/ 24 h 114"/>
                <a:gd name="T6" fmla="*/ 33 w 86"/>
                <a:gd name="T7" fmla="*/ 33 h 114"/>
                <a:gd name="T8" fmla="*/ 24 w 86"/>
                <a:gd name="T9" fmla="*/ 58 h 114"/>
                <a:gd name="T10" fmla="*/ 33 w 86"/>
                <a:gd name="T11" fmla="*/ 82 h 114"/>
                <a:gd name="T12" fmla="*/ 56 w 86"/>
                <a:gd name="T13" fmla="*/ 91 h 114"/>
                <a:gd name="T14" fmla="*/ 86 w 86"/>
                <a:gd name="T15" fmla="*/ 81 h 114"/>
                <a:gd name="T16" fmla="*/ 86 w 86"/>
                <a:gd name="T17" fmla="*/ 108 h 114"/>
                <a:gd name="T18" fmla="*/ 53 w 86"/>
                <a:gd name="T19" fmla="*/ 114 h 114"/>
                <a:gd name="T20" fmla="*/ 15 w 86"/>
                <a:gd name="T21" fmla="*/ 98 h 114"/>
                <a:gd name="T22" fmla="*/ 0 w 86"/>
                <a:gd name="T23" fmla="*/ 58 h 114"/>
                <a:gd name="T24" fmla="*/ 15 w 86"/>
                <a:gd name="T25" fmla="*/ 17 h 114"/>
                <a:gd name="T26" fmla="*/ 54 w 86"/>
                <a:gd name="T27" fmla="*/ 0 h 114"/>
                <a:gd name="T28" fmla="*/ 86 w 86"/>
                <a:gd name="T2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8"/>
                  </a:moveTo>
                  <a:cubicBezTo>
                    <a:pt x="86" y="35"/>
                    <a:pt x="86" y="35"/>
                    <a:pt x="86" y="35"/>
                  </a:cubicBezTo>
                  <a:cubicBezTo>
                    <a:pt x="74" y="27"/>
                    <a:pt x="63" y="24"/>
                    <a:pt x="54" y="24"/>
                  </a:cubicBezTo>
                  <a:cubicBezTo>
                    <a:pt x="45" y="24"/>
                    <a:pt x="38" y="27"/>
                    <a:pt x="33" y="33"/>
                  </a:cubicBezTo>
                  <a:cubicBezTo>
                    <a:pt x="27" y="39"/>
                    <a:pt x="24" y="48"/>
                    <a:pt x="24" y="58"/>
                  </a:cubicBezTo>
                  <a:cubicBezTo>
                    <a:pt x="24" y="68"/>
                    <a:pt x="27" y="76"/>
                    <a:pt x="33" y="82"/>
                  </a:cubicBezTo>
                  <a:cubicBezTo>
                    <a:pt x="39" y="88"/>
                    <a:pt x="46" y="91"/>
                    <a:pt x="56" y="91"/>
                  </a:cubicBezTo>
                  <a:cubicBezTo>
                    <a:pt x="64" y="91"/>
                    <a:pt x="74" y="87"/>
                    <a:pt x="86" y="81"/>
                  </a:cubicBezTo>
                  <a:cubicBezTo>
                    <a:pt x="86" y="108"/>
                    <a:pt x="86" y="108"/>
                    <a:pt x="86" y="108"/>
                  </a:cubicBezTo>
                  <a:cubicBezTo>
                    <a:pt x="73" y="112"/>
                    <a:pt x="62" y="114"/>
                    <a:pt x="53" y="114"/>
                  </a:cubicBezTo>
                  <a:cubicBezTo>
                    <a:pt x="38" y="114"/>
                    <a:pt x="26" y="109"/>
                    <a:pt x="15" y="98"/>
                  </a:cubicBezTo>
                  <a:cubicBezTo>
                    <a:pt x="5" y="87"/>
                    <a:pt x="0" y="73"/>
                    <a:pt x="0" y="58"/>
                  </a:cubicBezTo>
                  <a:cubicBezTo>
                    <a:pt x="0" y="42"/>
                    <a:pt x="5" y="28"/>
                    <a:pt x="15" y="17"/>
                  </a:cubicBezTo>
                  <a:cubicBezTo>
                    <a:pt x="26" y="6"/>
                    <a:pt x="39" y="0"/>
                    <a:pt x="54" y="0"/>
                  </a:cubicBezTo>
                  <a:cubicBezTo>
                    <a:pt x="64" y="0"/>
                    <a:pt x="74" y="3"/>
                    <a:pt x="86" y="8"/>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8" name="Freeform 60">
              <a:extLst>
                <a:ext uri="{FF2B5EF4-FFF2-40B4-BE49-F238E27FC236}">
                  <a16:creationId xmlns:a16="http://schemas.microsoft.com/office/drawing/2014/main" id="{D40C533E-0224-B9BE-50F4-D1DAB952042C}"/>
                </a:ext>
              </a:extLst>
            </p:cNvPr>
            <p:cNvSpPr/>
            <p:nvPr/>
          </p:nvSpPr>
          <p:spPr bwMode="auto">
            <a:xfrm>
              <a:off x="6738938" y="9721851"/>
              <a:ext cx="325437" cy="415925"/>
            </a:xfrm>
            <a:custGeom>
              <a:avLst/>
              <a:gdLst>
                <a:gd name="T0" fmla="*/ 0 w 205"/>
                <a:gd name="T1" fmla="*/ 0 h 262"/>
                <a:gd name="T2" fmla="*/ 56 w 205"/>
                <a:gd name="T3" fmla="*/ 0 h 262"/>
                <a:gd name="T4" fmla="*/ 56 w 205"/>
                <a:gd name="T5" fmla="*/ 99 h 262"/>
                <a:gd name="T6" fmla="*/ 148 w 205"/>
                <a:gd name="T7" fmla="*/ 99 h 262"/>
                <a:gd name="T8" fmla="*/ 148 w 205"/>
                <a:gd name="T9" fmla="*/ 0 h 262"/>
                <a:gd name="T10" fmla="*/ 205 w 205"/>
                <a:gd name="T11" fmla="*/ 0 h 262"/>
                <a:gd name="T12" fmla="*/ 205 w 205"/>
                <a:gd name="T13" fmla="*/ 262 h 262"/>
                <a:gd name="T14" fmla="*/ 148 w 205"/>
                <a:gd name="T15" fmla="*/ 262 h 262"/>
                <a:gd name="T16" fmla="*/ 148 w 205"/>
                <a:gd name="T17" fmla="*/ 156 h 262"/>
                <a:gd name="T18" fmla="*/ 56 w 205"/>
                <a:gd name="T19" fmla="*/ 156 h 262"/>
                <a:gd name="T20" fmla="*/ 56 w 205"/>
                <a:gd name="T21" fmla="*/ 262 h 262"/>
                <a:gd name="T22" fmla="*/ 0 w 205"/>
                <a:gd name="T23" fmla="*/ 262 h 262"/>
                <a:gd name="T24" fmla="*/ 0 w 205"/>
                <a:gd name="T2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2">
                  <a:moveTo>
                    <a:pt x="0" y="0"/>
                  </a:moveTo>
                  <a:lnTo>
                    <a:pt x="56" y="0"/>
                  </a:lnTo>
                  <a:lnTo>
                    <a:pt x="56" y="99"/>
                  </a:lnTo>
                  <a:lnTo>
                    <a:pt x="148" y="99"/>
                  </a:lnTo>
                  <a:lnTo>
                    <a:pt x="148" y="0"/>
                  </a:lnTo>
                  <a:lnTo>
                    <a:pt x="205" y="0"/>
                  </a:lnTo>
                  <a:lnTo>
                    <a:pt x="205" y="262"/>
                  </a:lnTo>
                  <a:lnTo>
                    <a:pt x="148" y="262"/>
                  </a:lnTo>
                  <a:lnTo>
                    <a:pt x="148" y="156"/>
                  </a:lnTo>
                  <a:lnTo>
                    <a:pt x="56" y="156"/>
                  </a:lnTo>
                  <a:lnTo>
                    <a:pt x="56" y="262"/>
                  </a:lnTo>
                  <a:lnTo>
                    <a:pt x="0" y="262"/>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61">
              <a:extLst>
                <a:ext uri="{FF2B5EF4-FFF2-40B4-BE49-F238E27FC236}">
                  <a16:creationId xmlns:a16="http://schemas.microsoft.com/office/drawing/2014/main" id="{878B932A-732F-F76B-84DF-B8BA9BD0D795}"/>
                </a:ext>
              </a:extLst>
            </p:cNvPr>
            <p:cNvSpPr/>
            <p:nvPr/>
          </p:nvSpPr>
          <p:spPr bwMode="auto">
            <a:xfrm>
              <a:off x="7150100" y="9721851"/>
              <a:ext cx="327025" cy="419100"/>
            </a:xfrm>
            <a:custGeom>
              <a:avLst/>
              <a:gdLst>
                <a:gd name="T0" fmla="*/ 0 w 87"/>
                <a:gd name="T1" fmla="*/ 0 h 112"/>
                <a:gd name="T2" fmla="*/ 24 w 87"/>
                <a:gd name="T3" fmla="*/ 0 h 112"/>
                <a:gd name="T4" fmla="*/ 24 w 87"/>
                <a:gd name="T5" fmla="*/ 67 h 112"/>
                <a:gd name="T6" fmla="*/ 29 w 87"/>
                <a:gd name="T7" fmla="*/ 83 h 112"/>
                <a:gd name="T8" fmla="*/ 43 w 87"/>
                <a:gd name="T9" fmla="*/ 88 h 112"/>
                <a:gd name="T10" fmla="*/ 58 w 87"/>
                <a:gd name="T11" fmla="*/ 83 h 112"/>
                <a:gd name="T12" fmla="*/ 63 w 87"/>
                <a:gd name="T13" fmla="*/ 66 h 112"/>
                <a:gd name="T14" fmla="*/ 63 w 87"/>
                <a:gd name="T15" fmla="*/ 0 h 112"/>
                <a:gd name="T16" fmla="*/ 87 w 87"/>
                <a:gd name="T17" fmla="*/ 0 h 112"/>
                <a:gd name="T18" fmla="*/ 87 w 87"/>
                <a:gd name="T19" fmla="*/ 71 h 112"/>
                <a:gd name="T20" fmla="*/ 82 w 87"/>
                <a:gd name="T21" fmla="*/ 91 h 112"/>
                <a:gd name="T22" fmla="*/ 67 w 87"/>
                <a:gd name="T23" fmla="*/ 107 h 112"/>
                <a:gd name="T24" fmla="*/ 44 w 87"/>
                <a:gd name="T25" fmla="*/ 112 h 112"/>
                <a:gd name="T26" fmla="*/ 11 w 87"/>
                <a:gd name="T27" fmla="*/ 99 h 112"/>
                <a:gd name="T28" fmla="*/ 0 w 87"/>
                <a:gd name="T29" fmla="*/ 73 h 112"/>
                <a:gd name="T30" fmla="*/ 0 w 87"/>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12">
                  <a:moveTo>
                    <a:pt x="0" y="0"/>
                  </a:moveTo>
                  <a:cubicBezTo>
                    <a:pt x="24" y="0"/>
                    <a:pt x="24" y="0"/>
                    <a:pt x="24" y="0"/>
                  </a:cubicBezTo>
                  <a:cubicBezTo>
                    <a:pt x="24" y="67"/>
                    <a:pt x="24" y="67"/>
                    <a:pt x="24" y="67"/>
                  </a:cubicBezTo>
                  <a:cubicBezTo>
                    <a:pt x="24" y="74"/>
                    <a:pt x="26" y="79"/>
                    <a:pt x="29" y="83"/>
                  </a:cubicBezTo>
                  <a:cubicBezTo>
                    <a:pt x="33" y="86"/>
                    <a:pt x="37" y="88"/>
                    <a:pt x="43" y="88"/>
                  </a:cubicBezTo>
                  <a:cubicBezTo>
                    <a:pt x="49" y="88"/>
                    <a:pt x="54" y="86"/>
                    <a:pt x="58" y="83"/>
                  </a:cubicBezTo>
                  <a:cubicBezTo>
                    <a:pt x="62" y="79"/>
                    <a:pt x="63" y="73"/>
                    <a:pt x="63" y="66"/>
                  </a:cubicBezTo>
                  <a:cubicBezTo>
                    <a:pt x="63" y="0"/>
                    <a:pt x="63" y="0"/>
                    <a:pt x="63" y="0"/>
                  </a:cubicBezTo>
                  <a:cubicBezTo>
                    <a:pt x="87" y="0"/>
                    <a:pt x="87" y="0"/>
                    <a:pt x="87" y="0"/>
                  </a:cubicBezTo>
                  <a:cubicBezTo>
                    <a:pt x="87" y="71"/>
                    <a:pt x="87" y="71"/>
                    <a:pt x="87" y="71"/>
                  </a:cubicBezTo>
                  <a:cubicBezTo>
                    <a:pt x="87" y="78"/>
                    <a:pt x="85" y="84"/>
                    <a:pt x="82" y="91"/>
                  </a:cubicBezTo>
                  <a:cubicBezTo>
                    <a:pt x="79" y="98"/>
                    <a:pt x="74" y="103"/>
                    <a:pt x="67" y="107"/>
                  </a:cubicBezTo>
                  <a:cubicBezTo>
                    <a:pt x="60" y="110"/>
                    <a:pt x="53" y="112"/>
                    <a:pt x="44" y="112"/>
                  </a:cubicBezTo>
                  <a:cubicBezTo>
                    <a:pt x="29" y="112"/>
                    <a:pt x="18" y="108"/>
                    <a:pt x="11" y="99"/>
                  </a:cubicBezTo>
                  <a:cubicBezTo>
                    <a:pt x="4" y="91"/>
                    <a:pt x="0" y="82"/>
                    <a:pt x="0" y="73"/>
                  </a:cubicBez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0" name="Freeform 62">
              <a:extLst>
                <a:ext uri="{FF2B5EF4-FFF2-40B4-BE49-F238E27FC236}">
                  <a16:creationId xmlns:a16="http://schemas.microsoft.com/office/drawing/2014/main" id="{74C577FA-518F-3883-34B9-6658CD9D6F52}"/>
                </a:ext>
              </a:extLst>
            </p:cNvPr>
            <p:cNvSpPr/>
            <p:nvPr/>
          </p:nvSpPr>
          <p:spPr bwMode="auto">
            <a:xfrm>
              <a:off x="7705725" y="9721851"/>
              <a:ext cx="352425" cy="415925"/>
            </a:xfrm>
            <a:custGeom>
              <a:avLst/>
              <a:gdLst>
                <a:gd name="T0" fmla="*/ 0 w 222"/>
                <a:gd name="T1" fmla="*/ 0 h 262"/>
                <a:gd name="T2" fmla="*/ 62 w 222"/>
                <a:gd name="T3" fmla="*/ 0 h 262"/>
                <a:gd name="T4" fmla="*/ 109 w 222"/>
                <a:gd name="T5" fmla="*/ 80 h 262"/>
                <a:gd name="T6" fmla="*/ 158 w 222"/>
                <a:gd name="T7" fmla="*/ 0 h 262"/>
                <a:gd name="T8" fmla="*/ 222 w 222"/>
                <a:gd name="T9" fmla="*/ 0 h 262"/>
                <a:gd name="T10" fmla="*/ 137 w 222"/>
                <a:gd name="T11" fmla="*/ 139 h 262"/>
                <a:gd name="T12" fmla="*/ 137 w 222"/>
                <a:gd name="T13" fmla="*/ 262 h 262"/>
                <a:gd name="T14" fmla="*/ 83 w 222"/>
                <a:gd name="T15" fmla="*/ 262 h 262"/>
                <a:gd name="T16" fmla="*/ 83 w 222"/>
                <a:gd name="T17" fmla="*/ 139 h 262"/>
                <a:gd name="T18" fmla="*/ 0 w 222"/>
                <a:gd name="T1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262">
                  <a:moveTo>
                    <a:pt x="0" y="0"/>
                  </a:moveTo>
                  <a:lnTo>
                    <a:pt x="62" y="0"/>
                  </a:lnTo>
                  <a:lnTo>
                    <a:pt x="109" y="80"/>
                  </a:lnTo>
                  <a:lnTo>
                    <a:pt x="158" y="0"/>
                  </a:lnTo>
                  <a:lnTo>
                    <a:pt x="222" y="0"/>
                  </a:lnTo>
                  <a:lnTo>
                    <a:pt x="137" y="139"/>
                  </a:lnTo>
                  <a:lnTo>
                    <a:pt x="137" y="262"/>
                  </a:lnTo>
                  <a:lnTo>
                    <a:pt x="83" y="262"/>
                  </a:lnTo>
                  <a:lnTo>
                    <a:pt x="83" y="139"/>
                  </a:lnTo>
                  <a:lnTo>
                    <a:pt x="0"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1" name="Freeform 63">
              <a:extLst>
                <a:ext uri="{FF2B5EF4-FFF2-40B4-BE49-F238E27FC236}">
                  <a16:creationId xmlns:a16="http://schemas.microsoft.com/office/drawing/2014/main" id="{EB8C386C-40C3-F369-E05D-F9922F1DF2DD}"/>
                </a:ext>
              </a:extLst>
            </p:cNvPr>
            <p:cNvSpPr/>
            <p:nvPr/>
          </p:nvSpPr>
          <p:spPr bwMode="auto">
            <a:xfrm>
              <a:off x="7292975" y="9601201"/>
              <a:ext cx="153987" cy="93663"/>
            </a:xfrm>
            <a:custGeom>
              <a:avLst/>
              <a:gdLst>
                <a:gd name="T0" fmla="*/ 36 w 97"/>
                <a:gd name="T1" fmla="*/ 0 h 59"/>
                <a:gd name="T2" fmla="*/ 97 w 97"/>
                <a:gd name="T3" fmla="*/ 0 h 59"/>
                <a:gd name="T4" fmla="*/ 36 w 97"/>
                <a:gd name="T5" fmla="*/ 59 h 59"/>
                <a:gd name="T6" fmla="*/ 0 w 97"/>
                <a:gd name="T7" fmla="*/ 59 h 59"/>
                <a:gd name="T8" fmla="*/ 36 w 97"/>
                <a:gd name="T9" fmla="*/ 0 h 59"/>
              </a:gdLst>
              <a:ahLst/>
              <a:cxnLst>
                <a:cxn ang="0">
                  <a:pos x="T0" y="T1"/>
                </a:cxn>
                <a:cxn ang="0">
                  <a:pos x="T2" y="T3"/>
                </a:cxn>
                <a:cxn ang="0">
                  <a:pos x="T4" y="T5"/>
                </a:cxn>
                <a:cxn ang="0">
                  <a:pos x="T6" y="T7"/>
                </a:cxn>
                <a:cxn ang="0">
                  <a:pos x="T8" y="T9"/>
                </a:cxn>
              </a:cxnLst>
              <a:rect l="0" t="0" r="r" b="b"/>
              <a:pathLst>
                <a:path w="97" h="59">
                  <a:moveTo>
                    <a:pt x="36" y="0"/>
                  </a:moveTo>
                  <a:lnTo>
                    <a:pt x="97" y="0"/>
                  </a:lnTo>
                  <a:lnTo>
                    <a:pt x="36" y="59"/>
                  </a:lnTo>
                  <a:lnTo>
                    <a:pt x="0" y="59"/>
                  </a:lnTo>
                  <a:lnTo>
                    <a:pt x="36"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2" name="Freeform 64">
              <a:extLst>
                <a:ext uri="{FF2B5EF4-FFF2-40B4-BE49-F238E27FC236}">
                  <a16:creationId xmlns:a16="http://schemas.microsoft.com/office/drawing/2014/main" id="{FC66618F-CB2F-7CB0-C1FE-49F913285BF7}"/>
                </a:ext>
              </a:extLst>
            </p:cNvPr>
            <p:cNvSpPr/>
            <p:nvPr/>
          </p:nvSpPr>
          <p:spPr bwMode="auto">
            <a:xfrm>
              <a:off x="7867650" y="9601201"/>
              <a:ext cx="157162" cy="93663"/>
            </a:xfrm>
            <a:custGeom>
              <a:avLst/>
              <a:gdLst>
                <a:gd name="T0" fmla="*/ 35 w 99"/>
                <a:gd name="T1" fmla="*/ 0 h 59"/>
                <a:gd name="T2" fmla="*/ 99 w 99"/>
                <a:gd name="T3" fmla="*/ 0 h 59"/>
                <a:gd name="T4" fmla="*/ 35 w 99"/>
                <a:gd name="T5" fmla="*/ 59 h 59"/>
                <a:gd name="T6" fmla="*/ 0 w 99"/>
                <a:gd name="T7" fmla="*/ 59 h 59"/>
                <a:gd name="T8" fmla="*/ 35 w 99"/>
                <a:gd name="T9" fmla="*/ 0 h 59"/>
              </a:gdLst>
              <a:ahLst/>
              <a:cxnLst>
                <a:cxn ang="0">
                  <a:pos x="T0" y="T1"/>
                </a:cxn>
                <a:cxn ang="0">
                  <a:pos x="T2" y="T3"/>
                </a:cxn>
                <a:cxn ang="0">
                  <a:pos x="T4" y="T5"/>
                </a:cxn>
                <a:cxn ang="0">
                  <a:pos x="T6" y="T7"/>
                </a:cxn>
                <a:cxn ang="0">
                  <a:pos x="T8" y="T9"/>
                </a:cxn>
              </a:cxnLst>
              <a:rect l="0" t="0" r="r" b="b"/>
              <a:pathLst>
                <a:path w="99" h="59">
                  <a:moveTo>
                    <a:pt x="35" y="0"/>
                  </a:moveTo>
                  <a:lnTo>
                    <a:pt x="99" y="0"/>
                  </a:lnTo>
                  <a:lnTo>
                    <a:pt x="35" y="59"/>
                  </a:lnTo>
                  <a:lnTo>
                    <a:pt x="0" y="59"/>
                  </a:lnTo>
                  <a:lnTo>
                    <a:pt x="35" y="0"/>
                  </a:ln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3" name="Freeform 65">
              <a:extLst>
                <a:ext uri="{FF2B5EF4-FFF2-40B4-BE49-F238E27FC236}">
                  <a16:creationId xmlns:a16="http://schemas.microsoft.com/office/drawing/2014/main" id="{F1A27D3A-85DB-F8C0-53A3-E83E19258D31}"/>
                </a:ext>
              </a:extLst>
            </p:cNvPr>
            <p:cNvSpPr/>
            <p:nvPr/>
          </p:nvSpPr>
          <p:spPr bwMode="auto">
            <a:xfrm>
              <a:off x="4867276" y="9871076"/>
              <a:ext cx="3794125" cy="417513"/>
            </a:xfrm>
            <a:custGeom>
              <a:avLst/>
              <a:gdLst>
                <a:gd name="T0" fmla="*/ 1005 w 1012"/>
                <a:gd name="T1" fmla="*/ 72 h 111"/>
                <a:gd name="T2" fmla="*/ 376 w 1012"/>
                <a:gd name="T3" fmla="*/ 72 h 111"/>
                <a:gd name="T4" fmla="*/ 360 w 1012"/>
                <a:gd name="T5" fmla="*/ 51 h 111"/>
                <a:gd name="T6" fmla="*/ 374 w 1012"/>
                <a:gd name="T7" fmla="*/ 20 h 111"/>
                <a:gd name="T8" fmla="*/ 366 w 1012"/>
                <a:gd name="T9" fmla="*/ 0 h 111"/>
                <a:gd name="T10" fmla="*/ 85 w 1012"/>
                <a:gd name="T11" fmla="*/ 0 h 111"/>
                <a:gd name="T12" fmla="*/ 53 w 1012"/>
                <a:gd name="T13" fmla="*/ 20 h 111"/>
                <a:gd name="T14" fmla="*/ 6 w 1012"/>
                <a:gd name="T15" fmla="*/ 91 h 111"/>
                <a:gd name="T16" fmla="*/ 15 w 1012"/>
                <a:gd name="T17" fmla="*/ 111 h 111"/>
                <a:gd name="T18" fmla="*/ 199 w 1012"/>
                <a:gd name="T19" fmla="*/ 111 h 111"/>
                <a:gd name="T20" fmla="*/ 296 w 1012"/>
                <a:gd name="T21" fmla="*/ 111 h 111"/>
                <a:gd name="T22" fmla="*/ 1005 w 1012"/>
                <a:gd name="T23" fmla="*/ 111 h 111"/>
                <a:gd name="T24" fmla="*/ 1012 w 1012"/>
                <a:gd name="T25" fmla="*/ 102 h 111"/>
                <a:gd name="T26" fmla="*/ 1012 w 1012"/>
                <a:gd name="T27" fmla="*/ 80 h 111"/>
                <a:gd name="T28" fmla="*/ 1005 w 1012"/>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2" h="111">
                  <a:moveTo>
                    <a:pt x="1005" y="72"/>
                  </a:moveTo>
                  <a:cubicBezTo>
                    <a:pt x="1005" y="72"/>
                    <a:pt x="423" y="72"/>
                    <a:pt x="376" y="72"/>
                  </a:cubicBezTo>
                  <a:cubicBezTo>
                    <a:pt x="350" y="72"/>
                    <a:pt x="355" y="63"/>
                    <a:pt x="360" y="51"/>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005" y="111"/>
                    <a:pt x="1005" y="111"/>
                    <a:pt x="1005" y="111"/>
                  </a:cubicBezTo>
                  <a:cubicBezTo>
                    <a:pt x="1009" y="111"/>
                    <a:pt x="1012" y="107"/>
                    <a:pt x="1012" y="102"/>
                  </a:cubicBezTo>
                  <a:cubicBezTo>
                    <a:pt x="1012" y="80"/>
                    <a:pt x="1012" y="80"/>
                    <a:pt x="1012" y="80"/>
                  </a:cubicBezTo>
                  <a:cubicBezTo>
                    <a:pt x="1012" y="76"/>
                    <a:pt x="1009" y="72"/>
                    <a:pt x="1005" y="72"/>
                  </a:cubicBezTo>
                  <a:close/>
                </a:path>
              </a:pathLst>
            </a:custGeom>
            <a:solidFill>
              <a:srgbClr val="FC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4" name="Oval 63">
              <a:extLst>
                <a:ext uri="{FF2B5EF4-FFF2-40B4-BE49-F238E27FC236}">
                  <a16:creationId xmlns:a16="http://schemas.microsoft.com/office/drawing/2014/main" id="{0DE55340-F571-74EE-6514-822C4EE5E57F}"/>
                </a:ext>
              </a:extLst>
            </p:cNvPr>
            <p:cNvSpPr>
              <a:spLocks noChangeArrowheads="1"/>
            </p:cNvSpPr>
            <p:nvPr/>
          </p:nvSpPr>
          <p:spPr bwMode="auto">
            <a:xfrm>
              <a:off x="5497513" y="10044113"/>
              <a:ext cx="179387" cy="179388"/>
            </a:xfrm>
            <a:prstGeom prst="ellipse">
              <a:avLst/>
            </a:pr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5" name="Freeform 67">
              <a:extLst>
                <a:ext uri="{FF2B5EF4-FFF2-40B4-BE49-F238E27FC236}">
                  <a16:creationId xmlns:a16="http://schemas.microsoft.com/office/drawing/2014/main" id="{855651F1-E3B2-2288-6130-9F8D01E65AE2}"/>
                </a:ext>
              </a:extLst>
            </p:cNvPr>
            <p:cNvSpPr/>
            <p:nvPr/>
          </p:nvSpPr>
          <p:spPr bwMode="auto">
            <a:xfrm>
              <a:off x="5475288" y="9361488"/>
              <a:ext cx="220662" cy="649288"/>
            </a:xfrm>
            <a:custGeom>
              <a:avLst/>
              <a:gdLst>
                <a:gd name="T0" fmla="*/ 49 w 59"/>
                <a:gd name="T1" fmla="*/ 156 h 173"/>
                <a:gd name="T2" fmla="*/ 33 w 59"/>
                <a:gd name="T3" fmla="*/ 173 h 173"/>
                <a:gd name="T4" fmla="*/ 29 w 59"/>
                <a:gd name="T5" fmla="*/ 173 h 173"/>
                <a:gd name="T6" fmla="*/ 13 w 59"/>
                <a:gd name="T7" fmla="*/ 156 h 173"/>
                <a:gd name="T8" fmla="*/ 0 w 59"/>
                <a:gd name="T9" fmla="*/ 30 h 173"/>
                <a:gd name="T10" fmla="*/ 29 w 59"/>
                <a:gd name="T11" fmla="*/ 0 h 173"/>
                <a:gd name="T12" fmla="*/ 59 w 59"/>
                <a:gd name="T13" fmla="*/ 30 h 173"/>
                <a:gd name="T14" fmla="*/ 49 w 59"/>
                <a:gd name="T15" fmla="*/ 156 h 173"/>
                <a:gd name="T16" fmla="*/ 49 w 59"/>
                <a:gd name="T17" fmla="*/ 15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73">
                  <a:moveTo>
                    <a:pt x="49" y="156"/>
                  </a:moveTo>
                  <a:cubicBezTo>
                    <a:pt x="49" y="165"/>
                    <a:pt x="42" y="173"/>
                    <a:pt x="33" y="173"/>
                  </a:cubicBezTo>
                  <a:cubicBezTo>
                    <a:pt x="29" y="173"/>
                    <a:pt x="29" y="173"/>
                    <a:pt x="29" y="173"/>
                  </a:cubicBezTo>
                  <a:cubicBezTo>
                    <a:pt x="20" y="173"/>
                    <a:pt x="13" y="165"/>
                    <a:pt x="13" y="156"/>
                  </a:cubicBezTo>
                  <a:cubicBezTo>
                    <a:pt x="0" y="30"/>
                    <a:pt x="0" y="30"/>
                    <a:pt x="0" y="30"/>
                  </a:cubicBezTo>
                  <a:cubicBezTo>
                    <a:pt x="0" y="21"/>
                    <a:pt x="8" y="0"/>
                    <a:pt x="29" y="0"/>
                  </a:cubicBezTo>
                  <a:cubicBezTo>
                    <a:pt x="51" y="0"/>
                    <a:pt x="59" y="21"/>
                    <a:pt x="59" y="30"/>
                  </a:cubicBezTo>
                  <a:cubicBezTo>
                    <a:pt x="49" y="156"/>
                    <a:pt x="49" y="156"/>
                    <a:pt x="49" y="156"/>
                  </a:cubicBezTo>
                  <a:cubicBezTo>
                    <a:pt x="49" y="156"/>
                    <a:pt x="49" y="156"/>
                    <a:pt x="49" y="156"/>
                  </a:cubicBezTo>
                  <a:close/>
                </a:path>
              </a:pathLst>
            </a:custGeom>
            <a:solidFill>
              <a:srgbClr val="E46C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defTabSz="2177415">
                <a:buClrTx/>
                <a:buFontTx/>
                <a:buNone/>
              </a:pPr>
              <a:endParaRPr lang="en-US" sz="4400" b="1" kern="12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12" name="文本框 22">
            <a:extLst>
              <a:ext uri="{FF2B5EF4-FFF2-40B4-BE49-F238E27FC236}">
                <a16:creationId xmlns:a16="http://schemas.microsoft.com/office/drawing/2014/main" id="{41CE5A5D-92EB-FCD8-A8E3-0D24B6C95DEA}"/>
              </a:ext>
            </a:extLst>
          </p:cNvPr>
          <p:cNvSpPr txBox="1"/>
          <p:nvPr/>
        </p:nvSpPr>
        <p:spPr>
          <a:xfrm>
            <a:off x="314038" y="2478032"/>
            <a:ext cx="2355271" cy="715581"/>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700" b="1" dirty="0" smtClean="0">
                <a:solidFill>
                  <a:srgbClr val="2B8F66"/>
                </a:solidFill>
                <a:latin typeface="Cambria" panose="02040503050406030204" pitchFamily="18" charset="0"/>
                <a:ea typeface="Cambria" panose="02040503050406030204" pitchFamily="18" charset="0"/>
                <a:cs typeface="Calibri" panose="020F0502020204030204" charset="0"/>
              </a:rPr>
              <a:t>Hiện tượng:</a:t>
            </a:r>
            <a:endParaRPr lang="zh-CN" altLang="en-US" sz="27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1194557" y="1347284"/>
            <a:ext cx="9877085" cy="523220"/>
          </a:xfrm>
          <a:prstGeom prst="rect">
            <a:avLst/>
          </a:prstGeom>
          <a:noFill/>
        </p:spPr>
        <p:txBody>
          <a:bodyPr wrap="square" rtlCol="0">
            <a:spAutoFit/>
            <a:scene3d>
              <a:camera prst="orthographicFront"/>
              <a:lightRig rig="threePt" dir="t"/>
            </a:scene3d>
            <a:sp3d contourW="12700"/>
          </a:bodyPr>
          <a:lstStyle/>
          <a:p>
            <a:r>
              <a:rPr lang="en-US"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8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27" name="文本框 22"/>
          <p:cNvSpPr txBox="1"/>
          <p:nvPr/>
        </p:nvSpPr>
        <p:spPr>
          <a:xfrm>
            <a:off x="314038" y="1942582"/>
            <a:ext cx="11754824" cy="938719"/>
          </a:xfrm>
          <a:prstGeom prst="rect">
            <a:avLst/>
          </a:prstGeom>
          <a:noFill/>
        </p:spPr>
        <p:txBody>
          <a:bodyPr wrap="square" rtlCol="0">
            <a:spAutoFit/>
            <a:scene3d>
              <a:camera prst="orthographicFront"/>
              <a:lightRig rig="threePt" dir="t"/>
            </a:scene3d>
            <a:sp3d contourW="12700"/>
          </a:bodyPr>
          <a:lstStyle/>
          <a:p>
            <a:r>
              <a:rPr lang="vi-VN" altLang="zh-CN" sz="27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a. </a:t>
            </a:r>
            <a:r>
              <a:rPr lang="vi-VN" altLang="zh-CN" sz="2700" b="1" dirty="0">
                <a:solidFill>
                  <a:srgbClr val="2B8F66"/>
                </a:solidFill>
                <a:latin typeface="Cambria" panose="02040503050406030204" pitchFamily="18" charset="0"/>
                <a:ea typeface="Cambria" panose="02040503050406030204" pitchFamily="18" charset="0"/>
                <a:cs typeface="Arial" panose="020B0604020202020204" pitchFamily="34" charset="0"/>
              </a:rPr>
              <a:t>Ă</a:t>
            </a:r>
            <a:r>
              <a:rPr lang="vi-VN" altLang="zh-CN" sz="27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n mòn điện hóa </a:t>
            </a:r>
            <a:r>
              <a:rPr lang="vi-VN" sz="2700" dirty="0">
                <a:solidFill>
                  <a:srgbClr val="2B8F66"/>
                </a:solidFill>
                <a:latin typeface="Cambria" panose="02040503050406030204" pitchFamily="18" charset="0"/>
                <a:ea typeface="Cambria" panose="02040503050406030204" pitchFamily="18" charset="0"/>
                <a:cs typeface="Arial" panose="020B0604020202020204" pitchFamily="34" charset="0"/>
              </a:rPr>
              <a:t>là quá trình ăn mòn kim loại do sự tạo thành pin điện hóa</a:t>
            </a:r>
            <a:endParaRPr lang="en-US" sz="27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a:p>
            <a:endParaRPr lang="zh-CN" altLang="en-US" sz="28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19" name="文本框 22">
            <a:extLst>
              <a:ext uri="{FF2B5EF4-FFF2-40B4-BE49-F238E27FC236}">
                <a16:creationId xmlns:a16="http://schemas.microsoft.com/office/drawing/2014/main" id="{41CE5A5D-92EB-FCD8-A8E3-0D24B6C95DEA}"/>
              </a:ext>
            </a:extLst>
          </p:cNvPr>
          <p:cNvSpPr txBox="1"/>
          <p:nvPr/>
        </p:nvSpPr>
        <p:spPr>
          <a:xfrm>
            <a:off x="411663" y="3052825"/>
            <a:ext cx="10898372" cy="1131785"/>
          </a:xfrm>
          <a:prstGeom prst="rect">
            <a:avLst/>
          </a:prstGeom>
          <a:noFill/>
        </p:spPr>
        <p:txBody>
          <a:bodyPr wrap="square" rtlCol="0">
            <a:spAutoFit/>
            <a:scene3d>
              <a:camera prst="orthographicFront"/>
              <a:lightRig rig="threePt" dir="t"/>
            </a:scene3d>
            <a:sp3d contourW="12700"/>
          </a:bodyPr>
          <a:lstStyle/>
          <a:p>
            <a:pPr marL="457200" indent="-457200">
              <a:lnSpc>
                <a:spcPct val="150000"/>
              </a:lnSpc>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Khi chưa nối dây dẫn, phần thanh Zn trong dung dịch bị hòa tan và bọt khí Hydrogen thoát ra ở bề mặt thanh Zn.</a:t>
            </a:r>
          </a:p>
        </p:txBody>
      </p:sp>
      <p:sp>
        <p:nvSpPr>
          <p:cNvPr id="20" name="文本框 22">
            <a:extLst>
              <a:ext uri="{FF2B5EF4-FFF2-40B4-BE49-F238E27FC236}">
                <a16:creationId xmlns:a16="http://schemas.microsoft.com/office/drawing/2014/main" id="{41CE5A5D-92EB-FCD8-A8E3-0D24B6C95DEA}"/>
              </a:ext>
            </a:extLst>
          </p:cNvPr>
          <p:cNvSpPr txBox="1"/>
          <p:nvPr/>
        </p:nvSpPr>
        <p:spPr>
          <a:xfrm>
            <a:off x="411663" y="4356134"/>
            <a:ext cx="10898372" cy="1200329"/>
          </a:xfrm>
          <a:prstGeom prst="rect">
            <a:avLst/>
          </a:prstGeom>
          <a:noFill/>
        </p:spPr>
        <p:txBody>
          <a:bodyPr wrap="square" rtlCol="0">
            <a:spAutoFit/>
            <a:scene3d>
              <a:camera prst="orthographicFront"/>
              <a:lightRig rig="threePt" dir="t"/>
            </a:scene3d>
            <a:sp3d contourW="12700"/>
          </a:bodyPr>
          <a:lstStyle/>
          <a:p>
            <a:pPr marL="457200" indent="-457200">
              <a:lnSpc>
                <a:spcPct val="150000"/>
              </a:lnSpc>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Khi nối dây dẫn, kim vôn kế bị lệch, bọt khí Hydrogen thoát ra ở cả thanh Cu, phần thanh Zn trong dung dịch bị ăn mòn nhanh.</a:t>
            </a:r>
          </a:p>
        </p:txBody>
      </p:sp>
    </p:spTree>
    <p:extLst>
      <p:ext uri="{BB962C8B-B14F-4D97-AF65-F5344CB8AC3E}">
        <p14:creationId xmlns:p14="http://schemas.microsoft.com/office/powerpoint/2010/main" val="4168337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2">
            <a:extLst>
              <a:ext uri="{FF2B5EF4-FFF2-40B4-BE49-F238E27FC236}">
                <a16:creationId xmlns:a16="http://schemas.microsoft.com/office/drawing/2014/main" id="{41CE5A5D-92EB-FCD8-A8E3-0D24B6C95DEA}"/>
              </a:ext>
            </a:extLst>
          </p:cNvPr>
          <p:cNvSpPr txBox="1"/>
          <p:nvPr/>
        </p:nvSpPr>
        <p:spPr>
          <a:xfrm>
            <a:off x="223551" y="1508600"/>
            <a:ext cx="2355271" cy="640496"/>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600" b="1" dirty="0" smtClean="0">
                <a:solidFill>
                  <a:srgbClr val="2B8F66"/>
                </a:solidFill>
                <a:latin typeface="Cambria" panose="02040503050406030204" pitchFamily="18" charset="0"/>
                <a:ea typeface="Cambria" panose="02040503050406030204" pitchFamily="18" charset="0"/>
                <a:cs typeface="Calibri" panose="020F0502020204030204" charset="0"/>
              </a:rPr>
              <a:t>Giải thích:</a:t>
            </a:r>
            <a:endParaRPr lang="zh-CN" altLang="en-US" sz="26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1108278" y="1140545"/>
            <a:ext cx="9877085" cy="492443"/>
          </a:xfrm>
          <a:prstGeom prst="rect">
            <a:avLst/>
          </a:prstGeom>
          <a:noFill/>
        </p:spPr>
        <p:txBody>
          <a:bodyPr wrap="square" rtlCol="0">
            <a:spAutoFit/>
            <a:scene3d>
              <a:camera prst="orthographicFront"/>
              <a:lightRig rig="threePt" dir="t"/>
            </a:scene3d>
            <a:sp3d contourW="12700"/>
          </a:bodyPr>
          <a:lstStyle/>
          <a:p>
            <a:r>
              <a:rPr lang="en-US"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19" name="文本框 22">
            <a:extLst>
              <a:ext uri="{FF2B5EF4-FFF2-40B4-BE49-F238E27FC236}">
                <a16:creationId xmlns:a16="http://schemas.microsoft.com/office/drawing/2014/main" id="{41CE5A5D-92EB-FCD8-A8E3-0D24B6C95DEA}"/>
              </a:ext>
            </a:extLst>
          </p:cNvPr>
          <p:cNvSpPr txBox="1"/>
          <p:nvPr/>
        </p:nvSpPr>
        <p:spPr>
          <a:xfrm>
            <a:off x="76802" y="2072358"/>
            <a:ext cx="11300444" cy="1938992"/>
          </a:xfrm>
          <a:prstGeom prst="rect">
            <a:avLst/>
          </a:prstGeom>
          <a:noFill/>
        </p:spPr>
        <p:txBody>
          <a:bodyPr wrap="square" rtlCol="0">
            <a:spAutoFit/>
            <a:scene3d>
              <a:camera prst="orthographicFront"/>
              <a:lightRig rig="threePt" dir="t"/>
            </a:scene3d>
            <a:sp3d contourW="12700"/>
          </a:bodyPr>
          <a:lstStyle/>
          <a:p>
            <a:pPr marL="457200" indent="-457200">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Khi chưa nối dây dẫn, có bọt khí Hydrogen thoát ra ở bề mặt thanh Zn do kim loại này bị ăn mòn hóa học theo phản ứng sau:</a:t>
            </a:r>
          </a:p>
          <a:p>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Zn(</a:t>
            </a:r>
            <a:r>
              <a:rPr lang="vi-VN" altLang="zh-CN" sz="2400" i="1" dirty="0" smtClean="0">
                <a:solidFill>
                  <a:srgbClr val="2B8F66"/>
                </a:solidFill>
                <a:latin typeface="Cambria" panose="02040503050406030204" pitchFamily="18" charset="0"/>
                <a:ea typeface="Cambria" panose="02040503050406030204" pitchFamily="18" charset="0"/>
                <a:cs typeface="Calibri" panose="020F0502020204030204" charset="0"/>
              </a:rPr>
              <a:t>s</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 H</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2</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SO</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4</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a:t>
            </a:r>
            <a:r>
              <a:rPr lang="vi-VN" altLang="zh-CN" sz="2400" i="1" dirty="0" smtClean="0">
                <a:solidFill>
                  <a:srgbClr val="2B8F66"/>
                </a:solidFill>
                <a:latin typeface="Cambria" panose="02040503050406030204" pitchFamily="18" charset="0"/>
                <a:ea typeface="Cambria" panose="02040503050406030204" pitchFamily="18" charset="0"/>
                <a:cs typeface="Calibri" panose="020F0502020204030204" charset="0"/>
              </a:rPr>
              <a:t>aq</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ZnSO</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4 </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a:t>
            </a:r>
            <a:r>
              <a:rPr lang="vi-VN" altLang="zh-CN" sz="2400" i="1" dirty="0" smtClean="0">
                <a:solidFill>
                  <a:srgbClr val="2B8F66"/>
                </a:solidFill>
                <a:latin typeface="Cambria" panose="02040503050406030204" pitchFamily="18" charset="0"/>
                <a:ea typeface="Cambria" panose="02040503050406030204" pitchFamily="18" charset="0"/>
                <a:cs typeface="Calibri" panose="020F0502020204030204" charset="0"/>
              </a:rPr>
              <a:t>aq</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 H</a:t>
            </a:r>
            <a:r>
              <a:rPr lang="vi-VN" altLang="zh-CN" sz="2400" baseline="-25000" dirty="0" smtClean="0">
                <a:solidFill>
                  <a:srgbClr val="2B8F66"/>
                </a:solidFill>
                <a:latin typeface="Cambria" panose="02040503050406030204" pitchFamily="18" charset="0"/>
                <a:ea typeface="Cambria" panose="02040503050406030204" pitchFamily="18" charset="0"/>
                <a:cs typeface="Calibri" panose="020F0502020204030204" charset="0"/>
              </a:rPr>
              <a:t>2</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 (</a:t>
            </a:r>
            <a:r>
              <a:rPr lang="vi-VN" altLang="zh-CN" sz="2400" i="1" dirty="0" smtClean="0">
                <a:solidFill>
                  <a:srgbClr val="2B8F66"/>
                </a:solidFill>
                <a:latin typeface="Cambria" panose="02040503050406030204" pitchFamily="18" charset="0"/>
                <a:ea typeface="Cambria" panose="02040503050406030204" pitchFamily="18" charset="0"/>
                <a:cs typeface="Calibri" panose="020F0502020204030204" charset="0"/>
              </a:rPr>
              <a:t>g</a:t>
            </a: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a:t>
            </a:r>
          </a:p>
          <a:p>
            <a:pPr marL="457200" indent="-457200">
              <a:buFontTx/>
              <a:buChar char="-"/>
            </a:pPr>
            <a:endPar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endParaRPr>
          </a:p>
          <a:p>
            <a:pPr marL="457200" indent="-457200">
              <a:buFontTx/>
              <a:buChar char="-"/>
            </a:pPr>
            <a:endPar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endParaRPr>
          </a:p>
        </p:txBody>
      </p:sp>
      <p:sp>
        <p:nvSpPr>
          <p:cNvPr id="20" name="文本框 22">
            <a:extLst>
              <a:ext uri="{FF2B5EF4-FFF2-40B4-BE49-F238E27FC236}">
                <a16:creationId xmlns:a16="http://schemas.microsoft.com/office/drawing/2014/main" id="{41CE5A5D-92EB-FCD8-A8E3-0D24B6C95DEA}"/>
              </a:ext>
            </a:extLst>
          </p:cNvPr>
          <p:cNvSpPr txBox="1"/>
          <p:nvPr/>
        </p:nvSpPr>
        <p:spPr>
          <a:xfrm>
            <a:off x="48667" y="3235336"/>
            <a:ext cx="10898372" cy="830997"/>
          </a:xfrm>
          <a:prstGeom prst="rect">
            <a:avLst/>
          </a:prstGeom>
          <a:noFill/>
        </p:spPr>
        <p:txBody>
          <a:bodyPr wrap="square" rtlCol="0">
            <a:spAutoFit/>
            <a:scene3d>
              <a:camera prst="orthographicFront"/>
              <a:lightRig rig="threePt" dir="t"/>
            </a:scene3d>
            <a:sp3d contourW="12700"/>
          </a:bodyPr>
          <a:lstStyle/>
          <a:p>
            <a:pPr marL="457200" indent="-457200">
              <a:buFontTx/>
              <a:buChar char="-"/>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Khi nối dây dẫn, một pin điện hóa đã được hình thành với Zn là điện cực âm, Cu là điện cực dương. Trong đó</a:t>
            </a:r>
          </a:p>
        </p:txBody>
      </p:sp>
      <p:cxnSp>
        <p:nvCxnSpPr>
          <p:cNvPr id="3" name="Straight Arrow Connector 2"/>
          <p:cNvCxnSpPr/>
          <p:nvPr/>
        </p:nvCxnSpPr>
        <p:spPr>
          <a:xfrm>
            <a:off x="3578118" y="3044278"/>
            <a:ext cx="545123" cy="0"/>
          </a:xfrm>
          <a:prstGeom prst="straightConnector1">
            <a:avLst/>
          </a:prstGeom>
          <a:ln>
            <a:solidFill>
              <a:srgbClr val="2B8F6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2139491903"/>
              </p:ext>
            </p:extLst>
          </p:nvPr>
        </p:nvGraphicFramePr>
        <p:xfrm>
          <a:off x="663908" y="4094939"/>
          <a:ext cx="10283131" cy="2242612"/>
        </p:xfrm>
        <a:graphic>
          <a:graphicData uri="http://schemas.openxmlformats.org/drawingml/2006/table">
            <a:tbl>
              <a:tblPr firstRow="1" bandRow="1">
                <a:tableStyleId>{21E4AEA4-8DFA-4A89-87EB-49C32662AFE0}</a:tableStyleId>
              </a:tblPr>
              <a:tblGrid>
                <a:gridCol w="5403997">
                  <a:extLst>
                    <a:ext uri="{9D8B030D-6E8A-4147-A177-3AD203B41FA5}">
                      <a16:colId xmlns:a16="http://schemas.microsoft.com/office/drawing/2014/main" val="3042425786"/>
                    </a:ext>
                  </a:extLst>
                </a:gridCol>
                <a:gridCol w="4879134">
                  <a:extLst>
                    <a:ext uri="{9D8B030D-6E8A-4147-A177-3AD203B41FA5}">
                      <a16:colId xmlns:a16="http://schemas.microsoft.com/office/drawing/2014/main" val="3099531777"/>
                    </a:ext>
                  </a:extLst>
                </a:gridCol>
              </a:tblGrid>
              <a:tr h="654095">
                <a:tc>
                  <a:txBody>
                    <a:bodyPr/>
                    <a:lstStyle/>
                    <a:p>
                      <a:pPr algn="ctr"/>
                      <a:r>
                        <a:rPr lang="vi-VN" dirty="0" smtClean="0">
                          <a:latin typeface="Cambria" panose="02040503050406030204" pitchFamily="18" charset="0"/>
                          <a:ea typeface="Cambria" panose="02040503050406030204" pitchFamily="18" charset="0"/>
                        </a:rPr>
                        <a:t>Ở điện cực âm (Anode)</a:t>
                      </a:r>
                      <a:endParaRPr lang="en-US" dirty="0">
                        <a:latin typeface="Cambria" panose="02040503050406030204" pitchFamily="18" charset="0"/>
                        <a:ea typeface="Cambria" panose="020405030504060302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dirty="0" smtClean="0">
                          <a:latin typeface="Cambria" panose="02040503050406030204" pitchFamily="18" charset="0"/>
                          <a:ea typeface="Cambria" panose="02040503050406030204" pitchFamily="18" charset="0"/>
                        </a:rPr>
                        <a:t>Ở điện cực dương (Cathode)</a:t>
                      </a:r>
                      <a:endParaRPr lang="en-US" dirty="0" smtClean="0">
                        <a:latin typeface="Cambria" panose="02040503050406030204" pitchFamily="18" charset="0"/>
                        <a:ea typeface="Cambria" panose="02040503050406030204" pitchFamily="18" charset="0"/>
                      </a:endParaRPr>
                    </a:p>
                    <a:p>
                      <a:pPr algn="ct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6681022"/>
                  </a:ext>
                </a:extLst>
              </a:tr>
              <a:tr h="1588517">
                <a:tc>
                  <a:txBody>
                    <a:bodyPr/>
                    <a:lstStyle/>
                    <a:p>
                      <a:r>
                        <a:rPr lang="vi-VN" sz="2400" dirty="0" smtClean="0">
                          <a:solidFill>
                            <a:srgbClr val="2B8F66"/>
                          </a:solidFill>
                          <a:latin typeface="Cambria" panose="02040503050406030204" pitchFamily="18" charset="0"/>
                          <a:ea typeface="Cambria" panose="02040503050406030204" pitchFamily="18" charset="0"/>
                        </a:rPr>
                        <a:t>Kẽm bị ăn mòn theo quá trình:</a:t>
                      </a:r>
                    </a:p>
                    <a:p>
                      <a:r>
                        <a:rPr lang="vi-VN" sz="2400" dirty="0" smtClean="0">
                          <a:solidFill>
                            <a:srgbClr val="2B8F66"/>
                          </a:solidFill>
                          <a:latin typeface="Cambria" panose="02040503050406030204" pitchFamily="18" charset="0"/>
                          <a:ea typeface="Cambria" panose="02040503050406030204" pitchFamily="18" charset="0"/>
                        </a:rPr>
                        <a:t>Zn(s)             Zn</a:t>
                      </a:r>
                      <a:r>
                        <a:rPr lang="vi-VN" sz="2400" baseline="30000" dirty="0" smtClean="0">
                          <a:solidFill>
                            <a:srgbClr val="2B8F66"/>
                          </a:solidFill>
                          <a:latin typeface="Cambria" panose="02040503050406030204" pitchFamily="18" charset="0"/>
                          <a:ea typeface="Cambria" panose="02040503050406030204" pitchFamily="18" charset="0"/>
                        </a:rPr>
                        <a:t>2+ </a:t>
                      </a:r>
                      <a:r>
                        <a:rPr lang="vi-VN" sz="2400" dirty="0" smtClean="0">
                          <a:solidFill>
                            <a:srgbClr val="2B8F66"/>
                          </a:solidFill>
                          <a:latin typeface="Cambria" panose="02040503050406030204" pitchFamily="18" charset="0"/>
                          <a:ea typeface="Cambria" panose="02040503050406030204" pitchFamily="18" charset="0"/>
                        </a:rPr>
                        <a:t>(aq) + 2e</a:t>
                      </a:r>
                    </a:p>
                    <a:p>
                      <a:r>
                        <a:rPr lang="vi-VN" sz="2400" dirty="0" smtClean="0">
                          <a:solidFill>
                            <a:srgbClr val="2B8F66"/>
                          </a:solidFill>
                          <a:latin typeface="Cambria" panose="02040503050406030204" pitchFamily="18" charset="0"/>
                          <a:ea typeface="Cambria" panose="02040503050406030204" pitchFamily="18" charset="0"/>
                        </a:rPr>
                        <a:t>Ion Zn</a:t>
                      </a:r>
                      <a:r>
                        <a:rPr lang="vi-VN" sz="2400" baseline="30000" dirty="0" smtClean="0">
                          <a:solidFill>
                            <a:srgbClr val="2B8F66"/>
                          </a:solidFill>
                          <a:latin typeface="Cambria" panose="02040503050406030204" pitchFamily="18" charset="0"/>
                          <a:ea typeface="Cambria" panose="02040503050406030204" pitchFamily="18" charset="0"/>
                        </a:rPr>
                        <a:t>2+ </a:t>
                      </a:r>
                      <a:r>
                        <a:rPr lang="vi-VN" sz="2400" dirty="0" smtClean="0">
                          <a:solidFill>
                            <a:srgbClr val="2B8F66"/>
                          </a:solidFill>
                          <a:latin typeface="Cambria" panose="02040503050406030204" pitchFamily="18" charset="0"/>
                          <a:ea typeface="Cambria" panose="02040503050406030204" pitchFamily="18" charset="0"/>
                        </a:rPr>
                        <a:t>đi vào dung dịch, còn electron theo dây dẫn sang điện cực đồng</a:t>
                      </a:r>
                      <a:endParaRPr lang="en-US" sz="2400" dirty="0">
                        <a:solidFill>
                          <a:srgbClr val="2B8F66"/>
                        </a:solidFill>
                        <a:latin typeface="Cambria" panose="02040503050406030204" pitchFamily="18" charset="0"/>
                        <a:ea typeface="Cambria" panose="02040503050406030204" pitchFamily="18" charset="0"/>
                      </a:endParaRPr>
                    </a:p>
                  </a:txBody>
                  <a:tcPr/>
                </a:tc>
                <a:tc>
                  <a:txBody>
                    <a:bodyPr/>
                    <a:lstStyle/>
                    <a:p>
                      <a:pPr algn="l"/>
                      <a:r>
                        <a:rPr lang="vi-VN" sz="2400" dirty="0" smtClean="0">
                          <a:solidFill>
                            <a:srgbClr val="2B8F66"/>
                          </a:solidFill>
                          <a:latin typeface="Cambria" panose="02040503050406030204" pitchFamily="18" charset="0"/>
                          <a:ea typeface="Cambria" panose="02040503050406030204" pitchFamily="18" charset="0"/>
                        </a:rPr>
                        <a:t>Ion H+ của dung dịch sulfuric acid bị khử theo quá trình:</a:t>
                      </a:r>
                    </a:p>
                    <a:p>
                      <a:pPr algn="ctr"/>
                      <a:r>
                        <a:rPr lang="vi-VN" sz="2400" dirty="0" smtClean="0">
                          <a:solidFill>
                            <a:srgbClr val="2B8F66"/>
                          </a:solidFill>
                          <a:latin typeface="Cambria" panose="02040503050406030204" pitchFamily="18" charset="0"/>
                          <a:ea typeface="Cambria" panose="02040503050406030204" pitchFamily="18" charset="0"/>
                        </a:rPr>
                        <a:t>2H</a:t>
                      </a:r>
                      <a:r>
                        <a:rPr lang="vi-VN" sz="2400" baseline="300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(aq) + 2e             H</a:t>
                      </a:r>
                      <a:r>
                        <a:rPr lang="vi-VN" sz="2400" baseline="-25000" dirty="0" smtClean="0">
                          <a:solidFill>
                            <a:srgbClr val="2B8F66"/>
                          </a:solidFill>
                          <a:latin typeface="Cambria" panose="02040503050406030204" pitchFamily="18" charset="0"/>
                          <a:ea typeface="Cambria" panose="02040503050406030204" pitchFamily="18" charset="0"/>
                        </a:rPr>
                        <a:t>2</a:t>
                      </a:r>
                      <a:r>
                        <a:rPr lang="vi-VN" sz="2400" dirty="0" smtClean="0">
                          <a:solidFill>
                            <a:srgbClr val="2B8F66"/>
                          </a:solidFill>
                          <a:latin typeface="Cambria" panose="02040503050406030204" pitchFamily="18" charset="0"/>
                          <a:ea typeface="Cambria" panose="02040503050406030204" pitchFamily="18" charset="0"/>
                        </a:rPr>
                        <a:t> (g)              </a:t>
                      </a:r>
                    </a:p>
                  </a:txBody>
                  <a:tcPr/>
                </a:tc>
                <a:extLst>
                  <a:ext uri="{0D108BD9-81ED-4DB2-BD59-A6C34878D82A}">
                    <a16:rowId xmlns:a16="http://schemas.microsoft.com/office/drawing/2014/main" val="4010158176"/>
                  </a:ext>
                </a:extLst>
              </a:tr>
            </a:tbl>
          </a:graphicData>
        </a:graphic>
      </p:graphicFrame>
      <p:cxnSp>
        <p:nvCxnSpPr>
          <p:cNvPr id="9" name="Straight Arrow Connector 8"/>
          <p:cNvCxnSpPr/>
          <p:nvPr/>
        </p:nvCxnSpPr>
        <p:spPr>
          <a:xfrm>
            <a:off x="1553263" y="5366176"/>
            <a:ext cx="4923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8678474" y="5722558"/>
            <a:ext cx="4923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56684" y="6414214"/>
            <a:ext cx="10628679" cy="461665"/>
          </a:xfrm>
          <a:prstGeom prst="rect">
            <a:avLst/>
          </a:prstGeom>
          <a:noFill/>
        </p:spPr>
        <p:txBody>
          <a:bodyPr wrap="none" rtlCol="0">
            <a:spAutoFit/>
          </a:bodyPr>
          <a:lstStyle/>
          <a:p>
            <a:r>
              <a:rPr lang="vi-VN" sz="2400" b="1" dirty="0" smtClean="0">
                <a:solidFill>
                  <a:srgbClr val="2B8F66"/>
                </a:solidFill>
                <a:latin typeface="Cambria" panose="02040503050406030204" pitchFamily="18" charset="0"/>
                <a:ea typeface="Cambria" panose="02040503050406030204" pitchFamily="18" charset="0"/>
              </a:rPr>
              <a:t>Kết quả thanh Zn bị ăn mòn điện hóa đồng thời với sự tạo thành dòng điện</a:t>
            </a:r>
            <a:endParaRPr lang="en-US" sz="2400" b="1" dirty="0">
              <a:solidFill>
                <a:srgbClr val="2B8F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86474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14:bounceEnd="63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1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smtClean="0">
                <a:solidFill>
                  <a:schemeClr val="bg1"/>
                </a:solidFill>
                <a:latin typeface="Cambria" panose="02040503050406030204" pitchFamily="18" charset="0"/>
                <a:ea typeface="Cambria" panose="02040503050406030204" pitchFamily="18" charset="0"/>
              </a:rPr>
              <a:t>VẬN DỤNG</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35857" y="2247823"/>
            <a:ext cx="4656676"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Vị trí khớp nối của ống thép dễ bị ăn mòn hơn so với phần còn lại. Tìm hiểu để giải thích nguyên nhân của hiện tượng </a:t>
            </a:r>
            <a:r>
              <a:rPr lang="vi-VN" dirty="0" smtClean="0">
                <a:latin typeface="Cambria" panose="02040503050406030204" pitchFamily="18" charset="0"/>
                <a:ea typeface="Cambria" panose="02040503050406030204" pitchFamily="18" charset="0"/>
              </a:rPr>
              <a:t>trên???</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11" name="Picture 10">
            <a:extLst>
              <a:ext uri="{FF2B5EF4-FFF2-40B4-BE49-F238E27FC236}">
                <a16:creationId xmlns:a16="http://schemas.microsoft.com/office/drawing/2014/main" id="{06CFA90D-9154-4FD8-A888-F6F8B7F688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54290" y="922260"/>
            <a:ext cx="4446775" cy="4446775"/>
          </a:xfrm>
          <a:prstGeom prst="rect">
            <a:avLst/>
          </a:prstGeom>
          <a:effectLst>
            <a:outerShdw blurRad="50800" dist="38100" dir="2700000" algn="tl" rotWithShape="0">
              <a:prstClr val="black">
                <a:alpha val="40000"/>
              </a:prstClr>
            </a:outerShdw>
          </a:effectLst>
        </p:spPr>
      </p:pic>
      <p:pic>
        <p:nvPicPr>
          <p:cNvPr id="14" name="Picture 13"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67" y="182880"/>
            <a:ext cx="1038554" cy="1038554"/>
          </a:xfrm>
          <a:prstGeom prst="rect">
            <a:avLst/>
          </a:prstGeom>
        </p:spPr>
      </p:pic>
    </p:spTree>
    <p:extLst>
      <p:ext uri="{BB962C8B-B14F-4D97-AF65-F5344CB8AC3E}">
        <p14:creationId xmlns:p14="http://schemas.microsoft.com/office/powerpoint/2010/main" val="1233189983"/>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par>
                                    <p:cTn id="17" presetID="6"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1000"/>
                                            <p:tgtEl>
                                              <p:spTgt spid="1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250" fill="hold"/>
                                            <p:tgtEl>
                                              <p:spTgt spid="11"/>
                                            </p:tgtEl>
                                            <p:attrNameLst>
                                              <p:attrName>ppt_w</p:attrName>
                                            </p:attrNameLst>
                                          </p:cBhvr>
                                          <p:tavLst>
                                            <p:tav tm="0">
                                              <p:val>
                                                <p:strVal val="#ppt_w+.3"/>
                                              </p:val>
                                            </p:tav>
                                            <p:tav tm="100000">
                                              <p:val>
                                                <p:strVal val="#ppt_w"/>
                                              </p:val>
                                            </p:tav>
                                          </p:tavLst>
                                        </p:anim>
                                        <p:anim calcmode="lin" valueType="num">
                                          <p:cBhvr>
                                            <p:cTn id="23" dur="1250" fill="hold"/>
                                            <p:tgtEl>
                                              <p:spTgt spid="11"/>
                                            </p:tgtEl>
                                            <p:attrNameLst>
                                              <p:attrName>ppt_h</p:attrName>
                                            </p:attrNameLst>
                                          </p:cBhvr>
                                          <p:tavLst>
                                            <p:tav tm="0">
                                              <p:val>
                                                <p:strVal val="#ppt_h"/>
                                              </p:val>
                                            </p:tav>
                                            <p:tav tm="100000">
                                              <p:val>
                                                <p:strVal val="#ppt_h"/>
                                              </p:val>
                                            </p:tav>
                                          </p:tavLst>
                                        </p:anim>
                                        <p:animEffect transition="in" filter="fade">
                                          <p:cBhvr>
                                            <p:cTn id="2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par>
                                    <p:cTn id="17" presetID="6"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out)">
                                          <p:cBhvr>
                                            <p:cTn id="19" dur="1000"/>
                                            <p:tgtEl>
                                              <p:spTgt spid="1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250" fill="hold"/>
                                            <p:tgtEl>
                                              <p:spTgt spid="11"/>
                                            </p:tgtEl>
                                            <p:attrNameLst>
                                              <p:attrName>ppt_w</p:attrName>
                                            </p:attrNameLst>
                                          </p:cBhvr>
                                          <p:tavLst>
                                            <p:tav tm="0">
                                              <p:val>
                                                <p:strVal val="#ppt_w+.3"/>
                                              </p:val>
                                            </p:tav>
                                            <p:tav tm="100000">
                                              <p:val>
                                                <p:strVal val="#ppt_w"/>
                                              </p:val>
                                            </p:tav>
                                          </p:tavLst>
                                        </p:anim>
                                        <p:anim calcmode="lin" valueType="num">
                                          <p:cBhvr>
                                            <p:cTn id="23" dur="1250" fill="hold"/>
                                            <p:tgtEl>
                                              <p:spTgt spid="11"/>
                                            </p:tgtEl>
                                            <p:attrNameLst>
                                              <p:attrName>ppt_h</p:attrName>
                                            </p:attrNameLst>
                                          </p:cBhvr>
                                          <p:tavLst>
                                            <p:tav tm="0">
                                              <p:val>
                                                <p:strVal val="#ppt_h"/>
                                              </p:val>
                                            </p:tav>
                                            <p:tav tm="100000">
                                              <p:val>
                                                <p:strVal val="#ppt_h"/>
                                              </p:val>
                                            </p:tav>
                                          </p:tavLst>
                                        </p:anim>
                                        <p:animEffect transition="in" filter="fade">
                                          <p:cBhvr>
                                            <p:cTn id="24"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2">
            <a:extLst>
              <a:ext uri="{FF2B5EF4-FFF2-40B4-BE49-F238E27FC236}">
                <a16:creationId xmlns:a16="http://schemas.microsoft.com/office/drawing/2014/main" id="{41CE5A5D-92EB-FCD8-A8E3-0D24B6C95DEA}"/>
              </a:ext>
            </a:extLst>
          </p:cNvPr>
          <p:cNvSpPr txBox="1"/>
          <p:nvPr/>
        </p:nvSpPr>
        <p:spPr>
          <a:xfrm>
            <a:off x="350621" y="1599446"/>
            <a:ext cx="11837385" cy="6924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600" b="1" dirty="0" smtClean="0">
                <a:solidFill>
                  <a:srgbClr val="2B8F66"/>
                </a:solidFill>
                <a:latin typeface="Cambria" panose="02040503050406030204" pitchFamily="18" charset="0"/>
                <a:ea typeface="Cambria" panose="02040503050406030204" pitchFamily="18" charset="0"/>
                <a:cs typeface="Calibri" panose="020F0502020204030204" charset="0"/>
              </a:rPr>
              <a:t>VÍ DỤ: Sự ăn mòn điện hóa gang, thép trong không khí ẩm</a:t>
            </a:r>
            <a:endParaRPr lang="zh-CN" altLang="en-US" sz="26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1108278" y="1140545"/>
            <a:ext cx="9877085" cy="492443"/>
          </a:xfrm>
          <a:prstGeom prst="rect">
            <a:avLst/>
          </a:prstGeom>
          <a:noFill/>
        </p:spPr>
        <p:txBody>
          <a:bodyPr wrap="square" rtlCol="0">
            <a:spAutoFit/>
            <a:scene3d>
              <a:camera prst="orthographicFront"/>
              <a:lightRig rig="threePt" dir="t"/>
            </a:scene3d>
            <a:sp3d contourW="12700"/>
          </a:bodyPr>
          <a:lstStyle/>
          <a:p>
            <a:r>
              <a:rPr lang="en-US"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19" name="文本框 22">
            <a:extLst>
              <a:ext uri="{FF2B5EF4-FFF2-40B4-BE49-F238E27FC236}">
                <a16:creationId xmlns:a16="http://schemas.microsoft.com/office/drawing/2014/main" id="{41CE5A5D-92EB-FCD8-A8E3-0D24B6C95DEA}"/>
              </a:ext>
            </a:extLst>
          </p:cNvPr>
          <p:cNvSpPr txBox="1"/>
          <p:nvPr/>
        </p:nvSpPr>
        <p:spPr>
          <a:xfrm>
            <a:off x="528100" y="2523632"/>
            <a:ext cx="11300444" cy="2677656"/>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rPr>
              <a:t>Trong không khí ẩm, trên bề mặt của gang, thép luôn có một lớp nước rất mỏng đã hòa tan khí Oxygen và Carbon dioxide trong khí quyển tạo thành dung dịch chất điện li. Gang, thép có thành phần chính là sắt và Carbon cùng tiếp cúc với dung dịch chất điện li tạo nên vô số pin rất nhỏ mà sắt là anode và carbon là cathode</a:t>
            </a:r>
          </a:p>
          <a:p>
            <a:pPr marL="457200" indent="-457200">
              <a:buFontTx/>
              <a:buChar char="-"/>
            </a:pPr>
            <a:endParaRPr lang="vi-VN" altLang="zh-CN" sz="2400" dirty="0" smtClean="0">
              <a:solidFill>
                <a:srgbClr val="2B8F66"/>
              </a:solidFill>
              <a:latin typeface="Cambria" panose="02040503050406030204" pitchFamily="18" charset="0"/>
              <a:ea typeface="Cambria" panose="02040503050406030204" pitchFamily="18" charset="0"/>
              <a:cs typeface="Calibri" panose="020F0502020204030204" charset="0"/>
            </a:endParaRPr>
          </a:p>
        </p:txBody>
      </p:sp>
    </p:spTree>
    <p:extLst>
      <p:ext uri="{BB962C8B-B14F-4D97-AF65-F5344CB8AC3E}">
        <p14:creationId xmlns:p14="http://schemas.microsoft.com/office/powerpoint/2010/main" val="6366620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14:bounceEnd="63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2">
            <a:extLst>
              <a:ext uri="{FF2B5EF4-FFF2-40B4-BE49-F238E27FC236}">
                <a16:creationId xmlns:a16="http://schemas.microsoft.com/office/drawing/2014/main" id="{41CE5A5D-92EB-FCD8-A8E3-0D24B6C95DEA}"/>
              </a:ext>
            </a:extLst>
          </p:cNvPr>
          <p:cNvSpPr txBox="1"/>
          <p:nvPr/>
        </p:nvSpPr>
        <p:spPr>
          <a:xfrm>
            <a:off x="354615" y="1535380"/>
            <a:ext cx="11837385" cy="6924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600" b="1" dirty="0" smtClean="0">
                <a:solidFill>
                  <a:srgbClr val="2B8F66"/>
                </a:solidFill>
                <a:latin typeface="Cambria" panose="02040503050406030204" pitchFamily="18" charset="0"/>
                <a:ea typeface="Cambria" panose="02040503050406030204" pitchFamily="18" charset="0"/>
                <a:cs typeface="Calibri" panose="020F0502020204030204" charset="0"/>
              </a:rPr>
              <a:t>VÍ DỤ: Sự ăn mòn điện hóa gang, thép trong không khí ẩm</a:t>
            </a:r>
            <a:endParaRPr lang="zh-CN" altLang="en-US" sz="26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1133073" y="1121535"/>
            <a:ext cx="9877085" cy="492443"/>
          </a:xfrm>
          <a:prstGeom prst="rect">
            <a:avLst/>
          </a:prstGeom>
          <a:noFill/>
        </p:spPr>
        <p:txBody>
          <a:bodyPr wrap="square" rtlCol="0">
            <a:spAutoFit/>
            <a:scene3d>
              <a:camera prst="orthographicFront"/>
              <a:lightRig rig="threePt" dir="t"/>
            </a:scene3d>
            <a:sp3d contourW="12700"/>
          </a:bodyPr>
          <a:lstStyle/>
          <a:p>
            <a:r>
              <a:rPr lang="en-US"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2" name="Rectangle 1"/>
          <p:cNvSpPr/>
          <p:nvPr/>
        </p:nvSpPr>
        <p:spPr>
          <a:xfrm>
            <a:off x="667512" y="2114392"/>
            <a:ext cx="10808208" cy="4524315"/>
          </a:xfrm>
          <a:prstGeom prst="rect">
            <a:avLst/>
          </a:prstGeom>
        </p:spPr>
        <p:txBody>
          <a:bodyPr wrap="square">
            <a:spAutoFit/>
          </a:bodyPr>
          <a:lstStyle/>
          <a:p>
            <a:pPr algn="just">
              <a:lnSpc>
                <a:spcPct val="150000"/>
              </a:lnSpc>
              <a:spcAft>
                <a:spcPts val="0"/>
              </a:spcAft>
            </a:pPr>
            <a:r>
              <a:rPr lang="vi-VN" sz="2400" dirty="0" smtClean="0">
                <a:solidFill>
                  <a:srgbClr val="2B8F66"/>
                </a:solidFill>
                <a:latin typeface="Cambria" panose="02040503050406030204" pitchFamily="18" charset="0"/>
                <a:ea typeface="Cambria" panose="02040503050406030204" pitchFamily="18" charset="0"/>
              </a:rPr>
              <a:t>- Tại </a:t>
            </a:r>
            <a:r>
              <a:rPr lang="en-US" sz="2400" dirty="0" smtClean="0">
                <a:solidFill>
                  <a:srgbClr val="2B8F66"/>
                </a:solidFill>
                <a:latin typeface="Cambria" panose="02040503050406030204" pitchFamily="18" charset="0"/>
                <a:ea typeface="Cambria" panose="02040503050406030204" pitchFamily="18" charset="0"/>
              </a:rPr>
              <a:t>anode</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xảy</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ra</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quá</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trình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oxi</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hoá</a:t>
            </a:r>
            <a:r>
              <a:rPr lang="en-US" sz="2400" dirty="0">
                <a:solidFill>
                  <a:srgbClr val="2B8F66"/>
                </a:solidFill>
                <a:latin typeface="Cambria" panose="02040503050406030204" pitchFamily="18" charset="0"/>
                <a:ea typeface="Cambria" panose="02040503050406030204" pitchFamily="18" charset="0"/>
              </a:rPr>
              <a:t>: </a:t>
            </a:r>
            <a:r>
              <a:rPr lang="vi-VN" sz="2400" dirty="0" smtClean="0">
                <a:solidFill>
                  <a:srgbClr val="2B8F66"/>
                </a:solidFill>
                <a:latin typeface="Cambria" panose="02040503050406030204" pitchFamily="18" charset="0"/>
                <a:ea typeface="Cambria" panose="02040503050406030204" pitchFamily="18" charset="0"/>
              </a:rPr>
              <a:t>Fe bị oxi hóa thành ion </a:t>
            </a:r>
            <a:r>
              <a:rPr lang="en-US" sz="2400" dirty="0">
                <a:solidFill>
                  <a:srgbClr val="2B8F66"/>
                </a:solidFill>
                <a:latin typeface="Cambria" panose="02040503050406030204" pitchFamily="18" charset="0"/>
                <a:ea typeface="Cambria" panose="02040503050406030204" pitchFamily="18" charset="0"/>
              </a:rPr>
              <a:t>Fe</a:t>
            </a:r>
            <a:r>
              <a:rPr lang="en-US" sz="2400" baseline="30000" dirty="0">
                <a:solidFill>
                  <a:srgbClr val="2B8F66"/>
                </a:solidFill>
                <a:latin typeface="Cambria" panose="02040503050406030204" pitchFamily="18" charset="0"/>
                <a:ea typeface="Cambria" panose="02040503050406030204" pitchFamily="18" charset="0"/>
              </a:rPr>
              <a:t>2+</a:t>
            </a:r>
            <a:endParaRPr lang="vi-VN" sz="2400" dirty="0" smtClean="0">
              <a:solidFill>
                <a:srgbClr val="2B8F66"/>
              </a:solidFill>
              <a:latin typeface="Cambria" panose="02040503050406030204" pitchFamily="18" charset="0"/>
              <a:ea typeface="Cambria" panose="02040503050406030204" pitchFamily="18" charset="0"/>
            </a:endParaRPr>
          </a:p>
          <a:p>
            <a:pPr algn="just">
              <a:lnSpc>
                <a:spcPct val="150000"/>
              </a:lnSpc>
              <a:spcAft>
                <a:spcPts val="0"/>
              </a:spcAft>
            </a:pP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Fe(s</a:t>
            </a:r>
            <a:r>
              <a:rPr lang="en-US" sz="2400" dirty="0">
                <a:solidFill>
                  <a:srgbClr val="2B8F66"/>
                </a:solidFill>
                <a:latin typeface="Cambria" panose="02040503050406030204" pitchFamily="18" charset="0"/>
                <a:ea typeface="Cambria" panose="02040503050406030204" pitchFamily="18" charset="0"/>
              </a:rPr>
              <a:t>) → Fe</a:t>
            </a:r>
            <a:r>
              <a:rPr lang="en-US" sz="2400" baseline="30000" dirty="0">
                <a:solidFill>
                  <a:srgbClr val="2B8F66"/>
                </a:solidFill>
                <a:latin typeface="Cambria" panose="02040503050406030204" pitchFamily="18" charset="0"/>
                <a:ea typeface="Cambria" panose="02040503050406030204" pitchFamily="18" charset="0"/>
              </a:rPr>
              <a:t>2+</a:t>
            </a:r>
            <a:r>
              <a:rPr lang="en-US" sz="2400" dirty="0">
                <a:solidFill>
                  <a:srgbClr val="2B8F66"/>
                </a:solidFill>
                <a:latin typeface="Cambria" panose="02040503050406030204" pitchFamily="18" charset="0"/>
                <a:ea typeface="Cambria" panose="02040503050406030204" pitchFamily="18" charset="0"/>
              </a:rPr>
              <a:t>(</a:t>
            </a:r>
            <a:r>
              <a:rPr lang="en-US" sz="2400" dirty="0" err="1">
                <a:solidFill>
                  <a:srgbClr val="2B8F66"/>
                </a:solidFill>
                <a:latin typeface="Cambria" panose="02040503050406030204" pitchFamily="18" charset="0"/>
                <a:ea typeface="Cambria" panose="02040503050406030204" pitchFamily="18" charset="0"/>
              </a:rPr>
              <a:t>aq</a:t>
            </a:r>
            <a:r>
              <a:rPr lang="en-US" sz="2400" dirty="0">
                <a:solidFill>
                  <a:srgbClr val="2B8F66"/>
                </a:solidFill>
                <a:latin typeface="Cambria" panose="02040503050406030204" pitchFamily="18" charset="0"/>
                <a:ea typeface="Cambria" panose="02040503050406030204" pitchFamily="18" charset="0"/>
              </a:rPr>
              <a:t>) + </a:t>
            </a:r>
            <a:r>
              <a:rPr lang="vi-VN" sz="2400" dirty="0" smtClean="0">
                <a:solidFill>
                  <a:srgbClr val="2B8F66"/>
                </a:solidFill>
                <a:latin typeface="Cambria" panose="02040503050406030204" pitchFamily="18" charset="0"/>
                <a:ea typeface="Cambria" panose="02040503050406030204" pitchFamily="18" charset="0"/>
              </a:rPr>
              <a:t>2e</a:t>
            </a:r>
          </a:p>
          <a:p>
            <a:pPr algn="just">
              <a:lnSpc>
                <a:spcPct val="150000"/>
              </a:lnSpc>
              <a:spcAft>
                <a:spcPts val="0"/>
              </a:spcAft>
            </a:pPr>
            <a:r>
              <a:rPr lang="vi-VN" sz="2400" dirty="0" smtClean="0">
                <a:solidFill>
                  <a:srgbClr val="2B8F66"/>
                </a:solidFill>
                <a:latin typeface="Cambria" panose="02040503050406030204" pitchFamily="18" charset="0"/>
                <a:ea typeface="Cambria" panose="02040503050406030204" pitchFamily="18" charset="0"/>
              </a:rPr>
              <a:t>Các electron được chuyển đến cathode</a:t>
            </a:r>
            <a:endParaRPr lang="en-US" sz="2400" dirty="0">
              <a:solidFill>
                <a:srgbClr val="2B8F66"/>
              </a:solidFill>
              <a:latin typeface="Cambria" panose="02040503050406030204" pitchFamily="18" charset="0"/>
              <a:ea typeface="Cambria" panose="02040503050406030204" pitchFamily="18" charset="0"/>
            </a:endParaRPr>
          </a:p>
          <a:p>
            <a:pPr marL="342900" indent="-342900" algn="just">
              <a:lnSpc>
                <a:spcPct val="150000"/>
              </a:lnSpc>
              <a:spcAft>
                <a:spcPts val="0"/>
              </a:spcAft>
              <a:buFontTx/>
              <a:buChar char="-"/>
            </a:pPr>
            <a:r>
              <a:rPr lang="vi-VN" sz="2400" dirty="0" smtClean="0">
                <a:solidFill>
                  <a:srgbClr val="2B8F66"/>
                </a:solidFill>
                <a:latin typeface="Cambria" panose="02040503050406030204" pitchFamily="18" charset="0"/>
                <a:ea typeface="Cambria" panose="02040503050406030204" pitchFamily="18" charset="0"/>
              </a:rPr>
              <a:t>Tại</a:t>
            </a:r>
            <a:r>
              <a:rPr lang="en-US" sz="2400" dirty="0" smtClean="0">
                <a:solidFill>
                  <a:srgbClr val="2B8F66"/>
                </a:solidFill>
                <a:latin typeface="Cambria" panose="02040503050406030204" pitchFamily="18" charset="0"/>
                <a:ea typeface="Cambria" panose="02040503050406030204" pitchFamily="18" charset="0"/>
              </a:rPr>
              <a:t> </a:t>
            </a:r>
            <a:r>
              <a:rPr lang="en-US" sz="2400" dirty="0">
                <a:solidFill>
                  <a:srgbClr val="2B8F66"/>
                </a:solidFill>
                <a:latin typeface="Cambria" panose="02040503050406030204" pitchFamily="18" charset="0"/>
                <a:ea typeface="Cambria" panose="02040503050406030204" pitchFamily="18" charset="0"/>
              </a:rPr>
              <a:t>cathode, </a:t>
            </a:r>
            <a:r>
              <a:rPr lang="vi-VN" sz="2400" dirty="0" smtClean="0">
                <a:solidFill>
                  <a:srgbClr val="2B8F66"/>
                </a:solidFill>
                <a:latin typeface="Cambria" panose="02040503050406030204" pitchFamily="18" charset="0"/>
                <a:ea typeface="Cambria" panose="02040503050406030204" pitchFamily="18" charset="0"/>
              </a:rPr>
              <a:t>khí oxygen hòa tan trong nước bị khử thành ion OH</a:t>
            </a:r>
            <a:r>
              <a:rPr lang="vi-VN" sz="2400" baseline="300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xảy</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ra</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quá</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trình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khử</a:t>
            </a:r>
            <a:r>
              <a:rPr lang="en-US" sz="2400" dirty="0">
                <a:solidFill>
                  <a:srgbClr val="2B8F66"/>
                </a:solidFill>
                <a:latin typeface="Cambria" panose="02040503050406030204" pitchFamily="18" charset="0"/>
                <a:ea typeface="Cambria" panose="02040503050406030204" pitchFamily="18" charset="0"/>
              </a:rPr>
              <a:t>: </a:t>
            </a:r>
            <a:endParaRPr lang="vi-VN" sz="2400" dirty="0" smtClean="0">
              <a:solidFill>
                <a:srgbClr val="2B8F66"/>
              </a:solidFill>
              <a:latin typeface="Cambria" panose="02040503050406030204" pitchFamily="18" charset="0"/>
              <a:ea typeface="Cambria" panose="02040503050406030204" pitchFamily="18" charset="0"/>
            </a:endParaRPr>
          </a:p>
          <a:p>
            <a:pPr algn="just">
              <a:lnSpc>
                <a:spcPct val="150000"/>
              </a:lnSpc>
              <a:spcAft>
                <a:spcPts val="0"/>
              </a:spcAft>
            </a:pP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O</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(g</a:t>
            </a:r>
            <a:r>
              <a:rPr lang="en-US" sz="2400" dirty="0">
                <a:solidFill>
                  <a:srgbClr val="2B8F66"/>
                </a:solidFill>
                <a:latin typeface="Cambria" panose="02040503050406030204" pitchFamily="18" charset="0"/>
                <a:ea typeface="Cambria" panose="02040503050406030204" pitchFamily="18" charset="0"/>
              </a:rPr>
              <a:t>) + 2H</a:t>
            </a:r>
            <a:r>
              <a:rPr lang="en-US" sz="2400" baseline="-25000" dirty="0">
                <a:solidFill>
                  <a:srgbClr val="2B8F66"/>
                </a:solidFill>
                <a:latin typeface="Cambria" panose="02040503050406030204" pitchFamily="18" charset="0"/>
                <a:ea typeface="Cambria" panose="02040503050406030204" pitchFamily="18" charset="0"/>
              </a:rPr>
              <a:t>2</a:t>
            </a:r>
            <a:r>
              <a:rPr lang="en-US" sz="2400" dirty="0">
                <a:solidFill>
                  <a:srgbClr val="2B8F66"/>
                </a:solidFill>
                <a:latin typeface="Cambria" panose="02040503050406030204" pitchFamily="18" charset="0"/>
                <a:ea typeface="Cambria" panose="02040503050406030204" pitchFamily="18" charset="0"/>
              </a:rPr>
              <a:t>O(l) + 4e → 4OH</a:t>
            </a:r>
            <a:r>
              <a:rPr lang="en-US" sz="2400" baseline="30000" dirty="0">
                <a:solidFill>
                  <a:srgbClr val="2B8F66"/>
                </a:solidFill>
                <a:latin typeface="Cambria" panose="02040503050406030204" pitchFamily="18" charset="0"/>
                <a:ea typeface="Cambria" panose="02040503050406030204" pitchFamily="18" charset="0"/>
              </a:rPr>
              <a:t>-</a:t>
            </a:r>
            <a:r>
              <a:rPr lang="en-US" sz="2400" dirty="0">
                <a:solidFill>
                  <a:srgbClr val="2B8F66"/>
                </a:solidFill>
                <a:latin typeface="Cambria" panose="02040503050406030204" pitchFamily="18" charset="0"/>
                <a:ea typeface="Cambria" panose="02040503050406030204" pitchFamily="18" charset="0"/>
              </a:rPr>
              <a:t>(</a:t>
            </a:r>
            <a:r>
              <a:rPr lang="en-US" sz="2400" dirty="0" err="1">
                <a:solidFill>
                  <a:srgbClr val="2B8F66"/>
                </a:solidFill>
                <a:latin typeface="Cambria" panose="02040503050406030204" pitchFamily="18" charset="0"/>
                <a:ea typeface="Cambria" panose="02040503050406030204" pitchFamily="18" charset="0"/>
              </a:rPr>
              <a:t>aq</a:t>
            </a:r>
            <a:r>
              <a:rPr lang="en-US" sz="2400" dirty="0">
                <a:solidFill>
                  <a:srgbClr val="2B8F66"/>
                </a:solidFill>
                <a:latin typeface="Cambria" panose="02040503050406030204" pitchFamily="18" charset="0"/>
                <a:ea typeface="Cambria" panose="02040503050406030204" pitchFamily="18" charset="0"/>
              </a:rPr>
              <a:t>)</a:t>
            </a:r>
          </a:p>
          <a:p>
            <a:pPr algn="just">
              <a:lnSpc>
                <a:spcPct val="150000"/>
              </a:lnSpc>
              <a:spcAft>
                <a:spcPts val="0"/>
              </a:spcAft>
            </a:pPr>
            <a:r>
              <a:rPr lang="vi-VN" sz="2400" dirty="0" smtClean="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Fe</a:t>
            </a:r>
            <a:r>
              <a:rPr lang="en-US" sz="2400" baseline="30000" dirty="0" smtClean="0">
                <a:solidFill>
                  <a:srgbClr val="2B8F66"/>
                </a:solidFill>
                <a:latin typeface="Cambria" panose="02040503050406030204" pitchFamily="18" charset="0"/>
                <a:ea typeface="Cambria" panose="02040503050406030204" pitchFamily="18" charset="0"/>
              </a:rPr>
              <a:t>2</a:t>
            </a:r>
            <a:r>
              <a:rPr lang="en-US" sz="2400" baseline="30000" dirty="0">
                <a:solidFill>
                  <a:srgbClr val="2B8F66"/>
                </a:solidFill>
                <a:latin typeface="Cambria" panose="02040503050406030204" pitchFamily="18" charset="0"/>
                <a:ea typeface="Cambria" panose="02040503050406030204" pitchFamily="18" charset="0"/>
              </a:rPr>
              <a:t>+</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tiếp</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tục</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bị</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oxi</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hoá</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bởi</a:t>
            </a:r>
            <a:r>
              <a:rPr lang="en-US" sz="2400" dirty="0">
                <a:solidFill>
                  <a:srgbClr val="2B8F66"/>
                </a:solidFill>
                <a:latin typeface="Cambria" panose="02040503050406030204" pitchFamily="18" charset="0"/>
                <a:ea typeface="Cambria" panose="02040503050406030204" pitchFamily="18" charset="0"/>
              </a:rPr>
              <a:t> oxygen </a:t>
            </a:r>
            <a:r>
              <a:rPr lang="en-US" sz="2400" dirty="0" err="1">
                <a:solidFill>
                  <a:srgbClr val="2B8F66"/>
                </a:solidFill>
                <a:latin typeface="Cambria" panose="02040503050406030204" pitchFamily="18" charset="0"/>
                <a:ea typeface="Cambria" panose="02040503050406030204" pitchFamily="18" charset="0"/>
              </a:rPr>
              <a:t>không</a:t>
            </a:r>
            <a:r>
              <a:rPr lang="en-US" sz="2400" dirty="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khí</a:t>
            </a:r>
            <a:r>
              <a:rPr lang="vi-VN" sz="2400" dirty="0" smtClean="0">
                <a:solidFill>
                  <a:srgbClr val="2B8F66"/>
                </a:solidFill>
                <a:latin typeface="Cambria" panose="02040503050406030204" pitchFamily="18" charset="0"/>
                <a:ea typeface="Cambria" panose="02040503050406030204" pitchFamily="18" charset="0"/>
              </a:rPr>
              <a:t> khi có mặt </a:t>
            </a:r>
            <a:r>
              <a:rPr lang="vi-VN" sz="2400" dirty="0">
                <a:solidFill>
                  <a:srgbClr val="2B8F66"/>
                </a:solidFill>
                <a:latin typeface="Cambria" panose="02040503050406030204" pitchFamily="18" charset="0"/>
                <a:ea typeface="Cambria" panose="02040503050406030204" pitchFamily="18" charset="0"/>
              </a:rPr>
              <a:t>ion OH</a:t>
            </a:r>
            <a:r>
              <a:rPr lang="vi-VN" sz="2400" baseline="30000" dirty="0">
                <a:solidFill>
                  <a:srgbClr val="2B8F66"/>
                </a:solidFill>
                <a:latin typeface="Cambria" panose="02040503050406030204" pitchFamily="18" charset="0"/>
                <a:ea typeface="Cambria" panose="02040503050406030204" pitchFamily="18" charset="0"/>
              </a:rPr>
              <a:t>-</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tạo</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thành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gỉ</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sắt</a:t>
            </a:r>
            <a:r>
              <a:rPr lang="en-US" sz="2400" dirty="0">
                <a:solidFill>
                  <a:srgbClr val="2B8F66"/>
                </a:solidFill>
                <a:latin typeface="Cambria" panose="02040503050406030204" pitchFamily="18" charset="0"/>
                <a:ea typeface="Cambria" panose="02040503050406030204" pitchFamily="18" charset="0"/>
              </a:rPr>
              <a:t> </a:t>
            </a:r>
            <a:r>
              <a:rPr lang="en-US" sz="2400" dirty="0" err="1" smtClean="0">
                <a:solidFill>
                  <a:srgbClr val="2B8F66"/>
                </a:solidFill>
                <a:latin typeface="Cambria" panose="02040503050406030204" pitchFamily="18" charset="0"/>
                <a:ea typeface="Cambria" panose="02040503050406030204" pitchFamily="18" charset="0"/>
              </a:rPr>
              <a:t>có</a:t>
            </a:r>
            <a:r>
              <a:rPr lang="vi-VN" sz="2400" dirty="0" smtClean="0">
                <a:solidFill>
                  <a:srgbClr val="2B8F66"/>
                </a:solidFill>
                <a:latin typeface="Cambria" panose="02040503050406030204" pitchFamily="18" charset="0"/>
                <a:ea typeface="Cambria" panose="02040503050406030204" pitchFamily="18" charset="0"/>
              </a:rPr>
              <a:t> màu nâu đỏ (</a:t>
            </a:r>
            <a:r>
              <a:rPr lang="en-US" sz="2400" dirty="0" smtClean="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thành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phần</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chính</a:t>
            </a:r>
            <a:r>
              <a:rPr lang="en-US" sz="2400" dirty="0">
                <a:solidFill>
                  <a:srgbClr val="2B8F66"/>
                </a:solidFill>
                <a:latin typeface="Cambria" panose="02040503050406030204" pitchFamily="18" charset="0"/>
                <a:ea typeface="Cambria" panose="02040503050406030204" pitchFamily="18" charset="0"/>
              </a:rPr>
              <a:t> </a:t>
            </a:r>
            <a:r>
              <a:rPr lang="en-US" sz="2400" dirty="0" err="1">
                <a:solidFill>
                  <a:srgbClr val="2B8F66"/>
                </a:solidFill>
                <a:latin typeface="Cambria" panose="02040503050406030204" pitchFamily="18" charset="0"/>
                <a:ea typeface="Cambria" panose="02040503050406030204" pitchFamily="18" charset="0"/>
              </a:rPr>
              <a:t>là</a:t>
            </a:r>
            <a:r>
              <a:rPr lang="en-US" sz="2400" dirty="0">
                <a:solidFill>
                  <a:srgbClr val="2B8F66"/>
                </a:solidFill>
                <a:latin typeface="Cambria" panose="02040503050406030204" pitchFamily="18" charset="0"/>
                <a:ea typeface="Cambria" panose="02040503050406030204" pitchFamily="18" charset="0"/>
              </a:rPr>
              <a:t> </a:t>
            </a:r>
            <a:r>
              <a:rPr lang="en-US" sz="2400" dirty="0" smtClean="0">
                <a:solidFill>
                  <a:srgbClr val="2B8F66"/>
                </a:solidFill>
                <a:latin typeface="Cambria" panose="02040503050406030204" pitchFamily="18" charset="0"/>
                <a:ea typeface="Cambria" panose="02040503050406030204" pitchFamily="18" charset="0"/>
              </a:rPr>
              <a:t>Fe</a:t>
            </a:r>
            <a:r>
              <a:rPr lang="en-US" sz="2400" baseline="-25000" dirty="0" smtClean="0">
                <a:solidFill>
                  <a:srgbClr val="2B8F66"/>
                </a:solidFill>
                <a:latin typeface="Cambria" panose="02040503050406030204" pitchFamily="18" charset="0"/>
                <a:ea typeface="Cambria" panose="02040503050406030204" pitchFamily="18" charset="0"/>
              </a:rPr>
              <a:t>2</a:t>
            </a:r>
            <a:r>
              <a:rPr lang="en-US" sz="2400" dirty="0" smtClean="0">
                <a:solidFill>
                  <a:srgbClr val="2B8F66"/>
                </a:solidFill>
                <a:latin typeface="Cambria" panose="02040503050406030204" pitchFamily="18" charset="0"/>
                <a:ea typeface="Cambria" panose="02040503050406030204" pitchFamily="18" charset="0"/>
              </a:rPr>
              <a:t>O</a:t>
            </a:r>
            <a:r>
              <a:rPr lang="en-US" sz="2400" baseline="-25000" dirty="0" smtClean="0">
                <a:solidFill>
                  <a:srgbClr val="2B8F66"/>
                </a:solidFill>
                <a:latin typeface="Cambria" panose="02040503050406030204" pitchFamily="18" charset="0"/>
                <a:ea typeface="Cambria" panose="02040503050406030204" pitchFamily="18" charset="0"/>
              </a:rPr>
              <a:t>3</a:t>
            </a:r>
            <a:r>
              <a:rPr lang="en-US" sz="2400" dirty="0" smtClean="0">
                <a:solidFill>
                  <a:srgbClr val="2B8F66"/>
                </a:solidFill>
                <a:latin typeface="Cambria" panose="02040503050406030204" pitchFamily="18" charset="0"/>
                <a:ea typeface="Cambria" panose="02040503050406030204" pitchFamily="18" charset="0"/>
              </a:rPr>
              <a:t>.</a:t>
            </a:r>
            <a:r>
              <a:rPr lang="vi-VN" sz="2400" dirty="0" smtClean="0">
                <a:solidFill>
                  <a:srgbClr val="2B8F66"/>
                </a:solidFill>
                <a:latin typeface="Cambria" panose="02040503050406030204" pitchFamily="18" charset="0"/>
                <a:ea typeface="Cambria" panose="02040503050406030204" pitchFamily="18" charset="0"/>
              </a:rPr>
              <a:t>nH</a:t>
            </a:r>
            <a:r>
              <a:rPr lang="vi-VN" sz="2400" baseline="-25000" dirty="0" smtClean="0">
                <a:solidFill>
                  <a:srgbClr val="2B8F66"/>
                </a:solidFill>
                <a:latin typeface="Cambria" panose="02040503050406030204" pitchFamily="18" charset="0"/>
                <a:ea typeface="Cambria" panose="02040503050406030204" pitchFamily="18" charset="0"/>
              </a:rPr>
              <a:t>2</a:t>
            </a:r>
            <a:r>
              <a:rPr lang="vi-VN" sz="2400" dirty="0" smtClean="0">
                <a:solidFill>
                  <a:srgbClr val="2B8F66"/>
                </a:solidFill>
                <a:latin typeface="Cambria" panose="02040503050406030204" pitchFamily="18" charset="0"/>
                <a:ea typeface="Cambria" panose="02040503050406030204" pitchFamily="18" charset="0"/>
              </a:rPr>
              <a:t>O )</a:t>
            </a:r>
            <a:endParaRPr lang="en-US" sz="2400" b="0" i="0" dirty="0">
              <a:solidFill>
                <a:srgbClr val="2B8F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66987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14:bounceEnd="63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22">
            <a:extLst>
              <a:ext uri="{FF2B5EF4-FFF2-40B4-BE49-F238E27FC236}">
                <a16:creationId xmlns:a16="http://schemas.microsoft.com/office/drawing/2014/main" id="{41CE5A5D-92EB-FCD8-A8E3-0D24B6C95DEA}"/>
              </a:ext>
            </a:extLst>
          </p:cNvPr>
          <p:cNvSpPr txBox="1"/>
          <p:nvPr/>
        </p:nvSpPr>
        <p:spPr>
          <a:xfrm>
            <a:off x="354615" y="1535380"/>
            <a:ext cx="11837385" cy="692497"/>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600" b="1" dirty="0" smtClean="0">
                <a:solidFill>
                  <a:srgbClr val="2B8F66"/>
                </a:solidFill>
                <a:latin typeface="Cambria" panose="02040503050406030204" pitchFamily="18" charset="0"/>
                <a:ea typeface="Cambria" panose="02040503050406030204" pitchFamily="18" charset="0"/>
                <a:cs typeface="Calibri" panose="020F0502020204030204" charset="0"/>
              </a:rPr>
              <a:t>VÍ DỤ: Sự ăn mòn điện hóa gang, thép trong không khí ẩm</a:t>
            </a:r>
            <a:endParaRPr lang="zh-CN" altLang="en-US" sz="2600" dirty="0">
              <a:solidFill>
                <a:srgbClr val="00A69C"/>
              </a:solidFill>
              <a:latin typeface="#9Slide03 Sofia Pro Soft Bold" panose="020B0000000000000000" pitchFamily="34" charset="0"/>
              <a:cs typeface="Calibri" panose="020F0502020204030204" charset="0"/>
            </a:endParaRPr>
          </a:p>
        </p:txBody>
      </p:sp>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1133073" y="1121535"/>
            <a:ext cx="9877085" cy="492443"/>
          </a:xfrm>
          <a:prstGeom prst="rect">
            <a:avLst/>
          </a:prstGeom>
          <a:noFill/>
        </p:spPr>
        <p:txBody>
          <a:bodyPr wrap="square" rtlCol="0">
            <a:spAutoFit/>
            <a:scene3d>
              <a:camera prst="orthographicFront"/>
              <a:lightRig rig="threePt" dir="t"/>
            </a:scene3d>
            <a:sp3d contourW="12700"/>
          </a:bodyPr>
          <a:lstStyle/>
          <a:p>
            <a:r>
              <a:rPr lang="en-US"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pic>
        <p:nvPicPr>
          <p:cNvPr id="3" name="Picture 2"/>
          <p:cNvPicPr>
            <a:picLocks noChangeAspect="1"/>
          </p:cNvPicPr>
          <p:nvPr/>
        </p:nvPicPr>
        <p:blipFill>
          <a:blip r:embed="rId3"/>
          <a:stretch>
            <a:fillRect/>
          </a:stretch>
        </p:blipFill>
        <p:spPr>
          <a:xfrm>
            <a:off x="902824" y="2461748"/>
            <a:ext cx="10107334" cy="3042940"/>
          </a:xfrm>
          <a:prstGeom prst="rect">
            <a:avLst/>
          </a:prstGeom>
        </p:spPr>
      </p:pic>
    </p:spTree>
    <p:extLst>
      <p:ext uri="{BB962C8B-B14F-4D97-AF65-F5344CB8AC3E}">
        <p14:creationId xmlns:p14="http://schemas.microsoft.com/office/powerpoint/2010/main" val="4049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398DA6E0-07C1-40BD-AE3A-D3813D9CF3E8}"/>
              </a:ext>
            </a:extLst>
          </p:cNvPr>
          <p:cNvGrpSpPr/>
          <p:nvPr/>
        </p:nvGrpSpPr>
        <p:grpSpPr>
          <a:xfrm>
            <a:off x="1952196" y="1714504"/>
            <a:ext cx="1452077" cy="2444885"/>
            <a:chOff x="1952196" y="1714504"/>
            <a:chExt cx="1452077" cy="2444885"/>
          </a:xfrm>
        </p:grpSpPr>
        <p:sp>
          <p:nvSpPr>
            <p:cNvPr id="15" name="椭圆 14"/>
            <p:cNvSpPr/>
            <p:nvPr/>
          </p:nvSpPr>
          <p:spPr>
            <a:xfrm>
              <a:off x="2187664" y="3737805"/>
              <a:ext cx="981140" cy="421584"/>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16" name="泪滴形 15"/>
            <p:cNvSpPr/>
            <p:nvPr/>
          </p:nvSpPr>
          <p:spPr>
            <a:xfrm rot="8100000">
              <a:off x="1952196" y="2191238"/>
              <a:ext cx="1452077" cy="1452076"/>
            </a:xfrm>
            <a:prstGeom prst="teardrop">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2" name="任意多边形: 形状 21"/>
            <p:cNvSpPr>
              <a:spLocks/>
            </p:cNvSpPr>
            <p:nvPr/>
          </p:nvSpPr>
          <p:spPr bwMode="auto">
            <a:xfrm>
              <a:off x="2573039" y="2398250"/>
              <a:ext cx="210387" cy="378697"/>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bg1"/>
            </a:solidFill>
            <a:ln>
              <a:noFill/>
            </a:ln>
          </p:spPr>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7" name="矩形 26"/>
            <p:cNvSpPr/>
            <p:nvPr/>
          </p:nvSpPr>
          <p:spPr>
            <a:xfrm>
              <a:off x="2489627" y="1714504"/>
              <a:ext cx="355680" cy="521113"/>
            </a:xfrm>
            <a:prstGeom prst="rect">
              <a:avLst/>
            </a:prstGeom>
          </p:spPr>
          <p:txBody>
            <a:bodyPr wrap="none">
              <a:normAutofit fontScale="70000" lnSpcReduction="20000"/>
            </a:bodyPr>
            <a:lstStyle/>
            <a:p>
              <a:pPr algn="ctr"/>
              <a:r>
                <a:rPr lang="en-US" altLang="zh-CN" sz="4800" b="1">
                  <a:solidFill>
                    <a:schemeClr val="accent1"/>
                  </a:solidFill>
                  <a:latin typeface="Cambria" panose="02040503050406030204" pitchFamily="18" charset="0"/>
                  <a:ea typeface="Cambria" panose="02040503050406030204" pitchFamily="18" charset="0"/>
                  <a:sym typeface="FZHei-B01S" panose="02010601030101010101" pitchFamily="2" charset="-122"/>
                </a:rPr>
                <a:t>1</a:t>
              </a:r>
            </a:p>
          </p:txBody>
        </p:sp>
      </p:grpSp>
      <p:grpSp>
        <p:nvGrpSpPr>
          <p:cNvPr id="35" name="Group 34">
            <a:extLst>
              <a:ext uri="{FF2B5EF4-FFF2-40B4-BE49-F238E27FC236}">
                <a16:creationId xmlns:a16="http://schemas.microsoft.com/office/drawing/2014/main" id="{BE62B47B-2100-4450-91A9-0F9AACD6CFB4}"/>
              </a:ext>
            </a:extLst>
          </p:cNvPr>
          <p:cNvGrpSpPr/>
          <p:nvPr/>
        </p:nvGrpSpPr>
        <p:grpSpPr>
          <a:xfrm>
            <a:off x="5369961" y="1714503"/>
            <a:ext cx="1452077" cy="2444885"/>
            <a:chOff x="5369961" y="1714503"/>
            <a:chExt cx="1452077" cy="2444885"/>
          </a:xfrm>
        </p:grpSpPr>
        <p:sp>
          <p:nvSpPr>
            <p:cNvPr id="17" name="椭圆 16"/>
            <p:cNvSpPr/>
            <p:nvPr/>
          </p:nvSpPr>
          <p:spPr>
            <a:xfrm>
              <a:off x="5605429" y="3737804"/>
              <a:ext cx="981140" cy="421584"/>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19" name="泪滴形 18"/>
            <p:cNvSpPr/>
            <p:nvPr/>
          </p:nvSpPr>
          <p:spPr>
            <a:xfrm rot="8100000">
              <a:off x="5369961" y="2191237"/>
              <a:ext cx="1452077" cy="1452076"/>
            </a:xfrm>
            <a:prstGeom prst="teardrop">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6" name="任意多边形: 形状 25"/>
            <p:cNvSpPr>
              <a:spLocks/>
            </p:cNvSpPr>
            <p:nvPr/>
          </p:nvSpPr>
          <p:spPr bwMode="auto">
            <a:xfrm>
              <a:off x="5880305" y="2421546"/>
              <a:ext cx="431388" cy="354564"/>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bg1"/>
            </a:solidFill>
            <a:ln>
              <a:noFill/>
            </a:ln>
          </p:spPr>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8" name="矩形 27"/>
            <p:cNvSpPr/>
            <p:nvPr/>
          </p:nvSpPr>
          <p:spPr>
            <a:xfrm>
              <a:off x="5918159" y="1714503"/>
              <a:ext cx="355680" cy="521113"/>
            </a:xfrm>
            <a:prstGeom prst="rect">
              <a:avLst/>
            </a:prstGeom>
          </p:spPr>
          <p:txBody>
            <a:bodyPr wrap="none">
              <a:normAutofit fontScale="70000" lnSpcReduction="20000"/>
            </a:bodyPr>
            <a:lstStyle/>
            <a:p>
              <a:pPr algn="ctr"/>
              <a:r>
                <a:rPr lang="en-US" altLang="zh-CN" sz="4800" b="1">
                  <a:solidFill>
                    <a:schemeClr val="accent2"/>
                  </a:solidFill>
                  <a:latin typeface="Cambria" panose="02040503050406030204" pitchFamily="18" charset="0"/>
                  <a:ea typeface="Cambria" panose="02040503050406030204" pitchFamily="18" charset="0"/>
                  <a:sym typeface="FZHei-B01S" panose="02010601030101010101" pitchFamily="2" charset="-122"/>
                </a:rPr>
                <a:t>2</a:t>
              </a:r>
            </a:p>
          </p:txBody>
        </p:sp>
      </p:grpSp>
      <p:grpSp>
        <p:nvGrpSpPr>
          <p:cNvPr id="34" name="Group 33">
            <a:extLst>
              <a:ext uri="{FF2B5EF4-FFF2-40B4-BE49-F238E27FC236}">
                <a16:creationId xmlns:a16="http://schemas.microsoft.com/office/drawing/2014/main" id="{16020481-46D2-42E9-88CD-8FD4A0C64AA8}"/>
              </a:ext>
            </a:extLst>
          </p:cNvPr>
          <p:cNvGrpSpPr/>
          <p:nvPr/>
        </p:nvGrpSpPr>
        <p:grpSpPr>
          <a:xfrm>
            <a:off x="8509268" y="1714502"/>
            <a:ext cx="1452077" cy="2444885"/>
            <a:chOff x="8509268" y="1714502"/>
            <a:chExt cx="1452077" cy="2444885"/>
          </a:xfrm>
        </p:grpSpPr>
        <p:sp>
          <p:nvSpPr>
            <p:cNvPr id="18" name="椭圆 17"/>
            <p:cNvSpPr/>
            <p:nvPr/>
          </p:nvSpPr>
          <p:spPr>
            <a:xfrm>
              <a:off x="8744737" y="3737803"/>
              <a:ext cx="981140" cy="421584"/>
            </a:xfrm>
            <a:prstGeom prst="ellips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0" name="泪滴形 19"/>
            <p:cNvSpPr/>
            <p:nvPr/>
          </p:nvSpPr>
          <p:spPr>
            <a:xfrm rot="8100000">
              <a:off x="8509268" y="2191236"/>
              <a:ext cx="1452077" cy="1452076"/>
            </a:xfrm>
            <a:prstGeom prst="teardrop">
              <a:avLst/>
            </a:prstGeom>
            <a:solidFill>
              <a:srgbClr val="5EB7A8"/>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5" name="任意多边形: 形状 24"/>
            <p:cNvSpPr>
              <a:spLocks/>
            </p:cNvSpPr>
            <p:nvPr/>
          </p:nvSpPr>
          <p:spPr bwMode="auto">
            <a:xfrm>
              <a:off x="9021661" y="2398248"/>
              <a:ext cx="427290" cy="426498"/>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bg1"/>
            </a:solidFill>
            <a:ln>
              <a:noFill/>
            </a:ln>
          </p:spPr>
          <p:txBody>
            <a:bodyPr anchor="ctr"/>
            <a:lstStyle/>
            <a:p>
              <a:pPr algn="ctr"/>
              <a:endParaRPr sz="2400">
                <a:latin typeface="Cambria" panose="02040503050406030204" pitchFamily="18" charset="0"/>
                <a:ea typeface="Cambria" panose="02040503050406030204" pitchFamily="18" charset="0"/>
                <a:sym typeface="FZHei-B01S" panose="02010601030101010101" pitchFamily="2" charset="-122"/>
              </a:endParaRPr>
            </a:p>
          </p:txBody>
        </p:sp>
        <p:sp>
          <p:nvSpPr>
            <p:cNvPr id="29" name="矩形 28"/>
            <p:cNvSpPr/>
            <p:nvPr/>
          </p:nvSpPr>
          <p:spPr>
            <a:xfrm>
              <a:off x="9057466" y="1714502"/>
              <a:ext cx="355680" cy="521113"/>
            </a:xfrm>
            <a:prstGeom prst="rect">
              <a:avLst/>
            </a:prstGeom>
          </p:spPr>
          <p:txBody>
            <a:bodyPr wrap="none">
              <a:normAutofit fontScale="70000" lnSpcReduction="20000"/>
            </a:bodyPr>
            <a:lstStyle/>
            <a:p>
              <a:pPr algn="ctr"/>
              <a:r>
                <a:rPr lang="en-US" altLang="zh-CN" sz="4800" b="1">
                  <a:solidFill>
                    <a:schemeClr val="accent3"/>
                  </a:solidFill>
                  <a:latin typeface="Cambria" panose="02040503050406030204" pitchFamily="18" charset="0"/>
                  <a:ea typeface="Cambria" panose="02040503050406030204" pitchFamily="18" charset="0"/>
                  <a:sym typeface="FZHei-B01S" panose="02010601030101010101" pitchFamily="2" charset="-122"/>
                </a:rPr>
                <a:t>3</a:t>
              </a:r>
            </a:p>
          </p:txBody>
        </p:sp>
      </p:grpSp>
      <p:sp>
        <p:nvSpPr>
          <p:cNvPr id="14" name="文本框 30"/>
          <p:cNvSpPr txBox="1">
            <a:spLocks/>
          </p:cNvSpPr>
          <p:nvPr/>
        </p:nvSpPr>
        <p:spPr bwMode="auto">
          <a:xfrm>
            <a:off x="728140" y="4159387"/>
            <a:ext cx="2919048" cy="1358897"/>
          </a:xfrm>
          <a:prstGeom prst="rect">
            <a:avLst/>
          </a:prstGeom>
          <a:noFill/>
          <a:ln w="9525">
            <a:noFill/>
            <a:miter lim="800000"/>
            <a:headEnd/>
            <a:tailEnd/>
          </a:ln>
        </p:spPr>
        <p:txBody>
          <a:bodyPr wrap="square" lIns="0" tIns="0" rIns="0" bIns="0" anchor="ctr" anchorCtr="1">
            <a:noAutofit/>
            <a:scene3d>
              <a:camera prst="orthographicFront"/>
              <a:lightRig rig="threePt" dir="t"/>
            </a:scene3d>
            <a:sp3d>
              <a:bevelT w="0" h="0"/>
            </a:sp3d>
          </a:bodyPr>
          <a:lstStyle/>
          <a:p>
            <a:pPr algn="ctr">
              <a:lnSpc>
                <a:spcPct val="120000"/>
              </a:lnSpc>
              <a:spcBef>
                <a:spcPct val="0"/>
              </a:spcBef>
            </a:pPr>
            <a:r>
              <a:rPr lang="en-US" altLang="zh-CN" sz="2800" dirty="0">
                <a:latin typeface="Cambria" panose="02040503050406030204" pitchFamily="18" charset="0"/>
                <a:ea typeface="Cambria" panose="02040503050406030204" pitchFamily="18" charset="0"/>
                <a:sym typeface="FZHei-B01S" panose="02010601030101010101" pitchFamily="2" charset="-122"/>
              </a:rPr>
              <a:t>Kim </a:t>
            </a:r>
            <a:r>
              <a:rPr lang="en-US" altLang="zh-CN" sz="2800" dirty="0" err="1">
                <a:latin typeface="Cambria" panose="02040503050406030204" pitchFamily="18" charset="0"/>
                <a:ea typeface="Cambria" panose="02040503050406030204" pitchFamily="18" charset="0"/>
                <a:sym typeface="FZHei-B01S" panose="02010601030101010101" pitchFamily="2" charset="-122"/>
              </a:rPr>
              <a:t>loại</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vi-VN" altLang="zh-CN" sz="2800" dirty="0" smtClean="0">
                <a:latin typeface="Cambria" panose="02040503050406030204" pitchFamily="18" charset="0"/>
                <a:ea typeface="Cambria" panose="02040503050406030204" pitchFamily="18" charset="0"/>
                <a:sym typeface="FZHei-B01S" panose="02010601030101010101" pitchFamily="2" charset="-122"/>
              </a:rPr>
              <a:t>có tính </a:t>
            </a:r>
            <a:r>
              <a:rPr lang="en-US" altLang="zh-CN" sz="2800" dirty="0" err="1" smtClean="0">
                <a:latin typeface="Cambria" panose="02040503050406030204" pitchFamily="18" charset="0"/>
                <a:ea typeface="Cambria" panose="02040503050406030204" pitchFamily="18" charset="0"/>
                <a:sym typeface="FZHei-B01S" panose="02010601030101010101" pitchFamily="2" charset="-122"/>
              </a:rPr>
              <a:t>khử</a:t>
            </a:r>
            <a:r>
              <a:rPr lang="en-US" altLang="zh-CN" sz="2800" dirty="0" smtClean="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mạnh</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hơn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bị</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ăn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mòn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smtClean="0">
                <a:latin typeface="Cambria" panose="02040503050406030204" pitchFamily="18" charset="0"/>
                <a:ea typeface="Cambria" panose="02040503050406030204" pitchFamily="18" charset="0"/>
                <a:sym typeface="FZHei-B01S" panose="02010601030101010101" pitchFamily="2" charset="-122"/>
              </a:rPr>
              <a:t>trước</a:t>
            </a:r>
            <a:r>
              <a:rPr lang="vi-VN" altLang="zh-CN" sz="2800" dirty="0" smtClean="0">
                <a:latin typeface="Cambria" panose="02040503050406030204" pitchFamily="18" charset="0"/>
                <a:ea typeface="Cambria" panose="02040503050406030204" pitchFamily="18" charset="0"/>
                <a:sym typeface="FZHei-B01S" panose="02010601030101010101" pitchFamily="2" charset="-122"/>
              </a:rPr>
              <a:t> đóng vai trò anode (-)   </a:t>
            </a:r>
            <a:endParaRPr lang="zh-CN" altLang="en-US" sz="2800" dirty="0">
              <a:latin typeface="Cambria" panose="02040503050406030204" pitchFamily="18" charset="0"/>
              <a:ea typeface="FZHei-B01S" panose="02010601030101010101" pitchFamily="2" charset="-122"/>
              <a:sym typeface="FZHei-B01S" panose="02010601030101010101" pitchFamily="2" charset="-122"/>
            </a:endParaRPr>
          </a:p>
        </p:txBody>
      </p:sp>
      <p:sp>
        <p:nvSpPr>
          <p:cNvPr id="12" name="文本框 28"/>
          <p:cNvSpPr txBox="1">
            <a:spLocks/>
          </p:cNvSpPr>
          <p:nvPr/>
        </p:nvSpPr>
        <p:spPr bwMode="auto">
          <a:xfrm>
            <a:off x="4002351" y="3827994"/>
            <a:ext cx="3910128" cy="2630485"/>
          </a:xfrm>
          <a:prstGeom prst="rect">
            <a:avLst/>
          </a:prstGeom>
          <a:noFill/>
          <a:ln w="9525">
            <a:noFill/>
            <a:miter lim="800000"/>
            <a:headEnd/>
            <a:tailEnd/>
          </a:ln>
        </p:spPr>
        <p:txBody>
          <a:bodyPr wrap="square" lIns="0" tIns="0" rIns="0" bIns="0" anchor="ctr" anchorCtr="1">
            <a:noAutofit/>
            <a:scene3d>
              <a:camera prst="orthographicFront"/>
              <a:lightRig rig="threePt" dir="t"/>
            </a:scene3d>
            <a:sp3d>
              <a:bevelT w="0" h="0"/>
            </a:sp3d>
          </a:bodyPr>
          <a:lstStyle/>
          <a:p>
            <a:pPr algn="ctr">
              <a:lnSpc>
                <a:spcPct val="120000"/>
              </a:lnSpc>
              <a:spcBef>
                <a:spcPct val="0"/>
              </a:spcBef>
            </a:pPr>
            <a:r>
              <a:rPr lang="en-US" altLang="zh-CN" sz="2800" dirty="0" err="1">
                <a:latin typeface="Cambria" panose="02040503050406030204" pitchFamily="18" charset="0"/>
                <a:ea typeface="Cambria" panose="02040503050406030204" pitchFamily="18" charset="0"/>
                <a:sym typeface="FZHei-B01S" panose="02010601030101010101" pitchFamily="2" charset="-122"/>
              </a:rPr>
              <a:t>Bản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chất</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của</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ăn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mòn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điện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hóa</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là</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phản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ứng</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oxi</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hóa</a:t>
            </a:r>
            <a:r>
              <a:rPr lang="en-US" altLang="zh-CN" sz="2800" dirty="0">
                <a:latin typeface="Cambria" panose="02040503050406030204" pitchFamily="18" charset="0"/>
                <a:ea typeface="Cambria" panose="02040503050406030204" pitchFamily="18" charset="0"/>
                <a:sym typeface="FZHei-B01S" panose="02010601030101010101" pitchFamily="2" charset="-122"/>
              </a:rPr>
              <a:t> – </a:t>
            </a:r>
            <a:r>
              <a:rPr lang="en-US" altLang="zh-CN" sz="2800" dirty="0" err="1">
                <a:latin typeface="Cambria" panose="02040503050406030204" pitchFamily="18" charset="0"/>
                <a:ea typeface="Cambria" panose="02040503050406030204" pitchFamily="18" charset="0"/>
                <a:sym typeface="FZHei-B01S" panose="02010601030101010101" pitchFamily="2" charset="-122"/>
              </a:rPr>
              <a:t>khử</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xảy</a:t>
            </a:r>
            <a:r>
              <a:rPr lang="en-US" altLang="zh-CN" sz="2800" dirty="0">
                <a:latin typeface="Cambria" panose="02040503050406030204" pitchFamily="18" charset="0"/>
                <a:ea typeface="Cambria" panose="02040503050406030204" pitchFamily="18" charset="0"/>
                <a:sym typeface="FZHei-B01S" panose="02010601030101010101" pitchFamily="2" charset="-122"/>
              </a:rPr>
              <a:t> ra </a:t>
            </a:r>
            <a:r>
              <a:rPr lang="en-US" altLang="zh-CN" sz="2800" dirty="0" err="1">
                <a:latin typeface="Cambria" panose="02040503050406030204" pitchFamily="18" charset="0"/>
                <a:ea typeface="Cambria" panose="02040503050406030204" pitchFamily="18" charset="0"/>
                <a:sym typeface="FZHei-B01S" panose="02010601030101010101" pitchFamily="2" charset="-122"/>
              </a:rPr>
              <a:t>trên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bề</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mặt</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các</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điện</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cực</a:t>
            </a:r>
            <a:endParaRPr lang="zh-CN" altLang="en-US" sz="2800" dirty="0">
              <a:latin typeface="Cambria" panose="02040503050406030204" pitchFamily="18" charset="0"/>
              <a:ea typeface="FZHei-B01S" panose="02010601030101010101" pitchFamily="2" charset="-122"/>
              <a:sym typeface="FZHei-B01S" panose="02010601030101010101" pitchFamily="2" charset="-122"/>
            </a:endParaRPr>
          </a:p>
        </p:txBody>
      </p:sp>
      <p:sp>
        <p:nvSpPr>
          <p:cNvPr id="10" name="文本框 26"/>
          <p:cNvSpPr txBox="1">
            <a:spLocks/>
          </p:cNvSpPr>
          <p:nvPr/>
        </p:nvSpPr>
        <p:spPr bwMode="auto">
          <a:xfrm>
            <a:off x="8222876" y="3742497"/>
            <a:ext cx="3347569" cy="2398379"/>
          </a:xfrm>
          <a:prstGeom prst="rect">
            <a:avLst/>
          </a:prstGeom>
          <a:noFill/>
          <a:ln w="9525">
            <a:noFill/>
            <a:miter lim="800000"/>
            <a:headEnd/>
            <a:tailEnd/>
          </a:ln>
        </p:spPr>
        <p:txBody>
          <a:bodyPr wrap="square" lIns="0" tIns="0" rIns="0" bIns="0" anchor="ctr" anchorCtr="1">
            <a:noAutofit/>
            <a:scene3d>
              <a:camera prst="orthographicFront"/>
              <a:lightRig rig="threePt" dir="t"/>
            </a:scene3d>
            <a:sp3d>
              <a:bevelT w="0" h="0"/>
            </a:sp3d>
          </a:bodyPr>
          <a:lstStyle/>
          <a:p>
            <a:pPr algn="ctr">
              <a:lnSpc>
                <a:spcPct val="120000"/>
              </a:lnSpc>
              <a:spcBef>
                <a:spcPct val="0"/>
              </a:spcBef>
            </a:pPr>
            <a:r>
              <a:rPr lang="en-US" altLang="zh-CN" sz="2800" dirty="0">
                <a:latin typeface="Cambria" panose="02040503050406030204" pitchFamily="18" charset="0"/>
                <a:ea typeface="Cambria" panose="02040503050406030204" pitchFamily="18" charset="0"/>
                <a:sym typeface="FZHei-B01S" panose="02010601030101010101" pitchFamily="2" charset="-122"/>
              </a:rPr>
              <a:t>Dung </a:t>
            </a:r>
            <a:r>
              <a:rPr lang="en-US" altLang="zh-CN" sz="2800" dirty="0" err="1">
                <a:latin typeface="Cambria" panose="02040503050406030204" pitchFamily="18" charset="0"/>
                <a:ea typeface="Cambria" panose="02040503050406030204" pitchFamily="18" charset="0"/>
                <a:sym typeface="FZHei-B01S" panose="02010601030101010101" pitchFamily="2" charset="-122"/>
              </a:rPr>
              <a:t>dịch</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điện</a:t>
            </a:r>
            <a:r>
              <a:rPr lang="en-US" altLang="zh-CN" sz="2800" dirty="0">
                <a:latin typeface="Cambria" panose="02040503050406030204" pitchFamily="18" charset="0"/>
                <a:ea typeface="Cambria" panose="02040503050406030204" pitchFamily="18" charset="0"/>
                <a:sym typeface="FZHei-B01S" panose="02010601030101010101" pitchFamily="2" charset="-122"/>
              </a:rPr>
              <a:t> li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có</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thể</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là</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vi-VN" altLang="zh-CN" sz="2800" dirty="0" smtClean="0">
                <a:latin typeface="Cambria" panose="02040503050406030204" pitchFamily="18" charset="0"/>
                <a:ea typeface="Cambria" panose="02040503050406030204" pitchFamily="18" charset="0"/>
                <a:sym typeface="FZHei-B01S" panose="02010601030101010101" pitchFamily="2" charset="-122"/>
              </a:rPr>
              <a:t>acid</a:t>
            </a:r>
            <a:r>
              <a:rPr lang="en-US" altLang="zh-CN" sz="2800" dirty="0" smtClean="0">
                <a:latin typeface="Cambria" panose="02040503050406030204" pitchFamily="18" charset="0"/>
                <a:ea typeface="Cambria" panose="02040503050406030204" pitchFamily="18" charset="0"/>
                <a:sym typeface="FZHei-B01S" panose="02010601030101010101" pitchFamily="2" charset="-122"/>
              </a:rPr>
              <a:t>, </a:t>
            </a:r>
            <a:r>
              <a:rPr lang="vi-VN" altLang="zh-CN" sz="2800" dirty="0" smtClean="0">
                <a:latin typeface="Cambria" panose="02040503050406030204" pitchFamily="18" charset="0"/>
                <a:ea typeface="Cambria" panose="02040503050406030204" pitchFamily="18" charset="0"/>
                <a:sym typeface="FZHei-B01S" panose="02010601030101010101" pitchFamily="2" charset="-122"/>
              </a:rPr>
              <a:t>base</a:t>
            </a:r>
            <a:r>
              <a:rPr lang="en-US" altLang="zh-CN" sz="2800" dirty="0" smtClean="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muối</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và</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có</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chứa</a:t>
            </a:r>
            <a:r>
              <a:rPr lang="en-US" altLang="zh-CN" sz="2800" dirty="0">
                <a:latin typeface="Cambria" panose="02040503050406030204" pitchFamily="18" charset="0"/>
                <a:ea typeface="Cambria" panose="02040503050406030204" pitchFamily="18" charset="0"/>
                <a:sym typeface="FZHei-B01S" panose="02010601030101010101" pitchFamily="2" charset="-122"/>
              </a:rPr>
              <a:t> </a:t>
            </a:r>
            <a:r>
              <a:rPr lang="en-US" altLang="zh-CN" sz="2800" dirty="0" err="1">
                <a:latin typeface="Cambria" panose="02040503050406030204" pitchFamily="18" charset="0"/>
                <a:ea typeface="Cambria" panose="02040503050406030204" pitchFamily="18" charset="0"/>
                <a:sym typeface="FZHei-B01S" panose="02010601030101010101" pitchFamily="2" charset="-122"/>
              </a:rPr>
              <a:t>các</a:t>
            </a:r>
            <a:r>
              <a:rPr lang="en-US" altLang="zh-CN" sz="2800" dirty="0">
                <a:latin typeface="Cambria" panose="02040503050406030204" pitchFamily="18" charset="0"/>
                <a:ea typeface="Cambria" panose="02040503050406030204" pitchFamily="18" charset="0"/>
                <a:sym typeface="FZHei-B01S" panose="02010601030101010101" pitchFamily="2" charset="-122"/>
              </a:rPr>
              <a:t> ion</a:t>
            </a:r>
            <a:endParaRPr lang="zh-CN" altLang="en-US" sz="2800" dirty="0">
              <a:latin typeface="Cambria" panose="02040503050406030204" pitchFamily="18" charset="0"/>
              <a:ea typeface="FZHei-B01S" panose="02010601030101010101" pitchFamily="2" charset="-122"/>
              <a:sym typeface="FZHei-B01S" panose="02010601030101010101" pitchFamily="2" charset="-122"/>
            </a:endParaRPr>
          </a:p>
        </p:txBody>
      </p:sp>
      <p:cxnSp>
        <p:nvCxnSpPr>
          <p:cNvPr id="31" name="直接连接符 30">
            <a:extLst>
              <a:ext uri="{FF2B5EF4-FFF2-40B4-BE49-F238E27FC236}">
                <a16:creationId xmlns:a16="http://schemas.microsoft.com/office/drawing/2014/main" id="{9628791C-093F-4FE3-9C0E-C0C4E15F3D4C}"/>
              </a:ext>
            </a:extLst>
          </p:cNvPr>
          <p:cNvCxnSpPr>
            <a:cxnSpLocks/>
          </p:cNvCxnSpPr>
          <p:nvPr/>
        </p:nvCxnSpPr>
        <p:spPr>
          <a:xfrm>
            <a:off x="1201439" y="1318369"/>
            <a:ext cx="2743200" cy="0"/>
          </a:xfrm>
          <a:prstGeom prst="line">
            <a:avLst/>
          </a:prstGeom>
          <a:ln w="38100">
            <a:solidFill>
              <a:srgbClr val="5EB7A8"/>
            </a:solidFill>
          </a:ln>
        </p:spPr>
        <p:style>
          <a:lnRef idx="1">
            <a:schemeClr val="accent2"/>
          </a:lnRef>
          <a:fillRef idx="0">
            <a:schemeClr val="accent2"/>
          </a:fillRef>
          <a:effectRef idx="0">
            <a:schemeClr val="accent2"/>
          </a:effectRef>
          <a:fontRef idx="minor">
            <a:schemeClr val="tx1"/>
          </a:fontRef>
        </p:style>
      </p:cxnSp>
      <p:cxnSp>
        <p:nvCxnSpPr>
          <p:cNvPr id="32" name="直接连接符 31">
            <a:extLst>
              <a:ext uri="{FF2B5EF4-FFF2-40B4-BE49-F238E27FC236}">
                <a16:creationId xmlns:a16="http://schemas.microsoft.com/office/drawing/2014/main" id="{C03C448A-3AA3-4D28-80F4-AF080C6B9961}"/>
              </a:ext>
            </a:extLst>
          </p:cNvPr>
          <p:cNvCxnSpPr>
            <a:cxnSpLocks/>
          </p:cNvCxnSpPr>
          <p:nvPr/>
        </p:nvCxnSpPr>
        <p:spPr>
          <a:xfrm>
            <a:off x="1402385" y="1457452"/>
            <a:ext cx="2743200" cy="0"/>
          </a:xfrm>
          <a:prstGeom prst="line">
            <a:avLst/>
          </a:prstGeom>
          <a:ln w="38100">
            <a:solidFill>
              <a:srgbClr val="5EB7A8"/>
            </a:solidFill>
          </a:ln>
        </p:spPr>
        <p:style>
          <a:lnRef idx="1">
            <a:schemeClr val="accent2"/>
          </a:lnRef>
          <a:fillRef idx="0">
            <a:schemeClr val="accent2"/>
          </a:fillRef>
          <a:effectRef idx="0">
            <a:schemeClr val="accent2"/>
          </a:effectRef>
          <a:fontRef idx="minor">
            <a:schemeClr val="tx1"/>
          </a:fontRef>
        </p:style>
      </p:cxnSp>
      <p:sp>
        <p:nvSpPr>
          <p:cNvPr id="33" name="文本框 45">
            <a:extLst>
              <a:ext uri="{FF2B5EF4-FFF2-40B4-BE49-F238E27FC236}">
                <a16:creationId xmlns:a16="http://schemas.microsoft.com/office/drawing/2014/main" id="{66DF84A4-995C-46EB-8EF6-A5A30F6C2A64}"/>
              </a:ext>
            </a:extLst>
          </p:cNvPr>
          <p:cNvSpPr txBox="1"/>
          <p:nvPr/>
        </p:nvSpPr>
        <p:spPr>
          <a:xfrm>
            <a:off x="1402385" y="609467"/>
            <a:ext cx="1570558" cy="707886"/>
          </a:xfrm>
          <a:prstGeom prst="rect">
            <a:avLst/>
          </a:prstGeom>
          <a:noFill/>
        </p:spPr>
        <p:txBody>
          <a:bodyPr wrap="none" rtlCol="0">
            <a:spAutoFit/>
          </a:bodyPr>
          <a:lstStyle/>
          <a:p>
            <a:r>
              <a:rPr lang="en-US" altLang="zh-CN" sz="4000" dirty="0">
                <a:solidFill>
                  <a:srgbClr val="E66C6E"/>
                </a:solidFill>
                <a:latin typeface="Cambria" panose="02040503050406030204" pitchFamily="18" charset="0"/>
                <a:ea typeface="Cambria" panose="02040503050406030204" pitchFamily="18" charset="0"/>
                <a:sym typeface="FZHei-B01S" panose="02010601030101010101" pitchFamily="2" charset="-122"/>
              </a:rPr>
              <a:t>LƯU Ý</a:t>
            </a:r>
            <a:endParaRPr lang="zh-CN" altLang="en-US" sz="4000" dirty="0">
              <a:solidFill>
                <a:srgbClr val="E66C6E"/>
              </a:solidFill>
              <a:latin typeface="Cambria" panose="02040503050406030204" pitchFamily="18" charset="0"/>
              <a:ea typeface="FZHei-B01S" panose="02010601030101010101" pitchFamily="2" charset="-122"/>
              <a:sym typeface="FZHei-B01S" panose="02010601030101010101" pitchFamily="2" charset="-122"/>
            </a:endParaRPr>
          </a:p>
        </p:txBody>
      </p:sp>
      <p:sp>
        <p:nvSpPr>
          <p:cNvPr id="3" name="Rectangle 2"/>
          <p:cNvSpPr/>
          <p:nvPr/>
        </p:nvSpPr>
        <p:spPr>
          <a:xfrm>
            <a:off x="4900801" y="3244334"/>
            <a:ext cx="2390398" cy="369332"/>
          </a:xfrm>
          <a:prstGeom prst="rect">
            <a:avLst/>
          </a:prstGeom>
        </p:spPr>
        <p:txBody>
          <a:bodyPr wrap="none">
            <a:spAutoFit/>
          </a:bodyPr>
          <a:lstStyle/>
          <a:p>
            <a:r>
              <a:rPr lang="en-US" dirty="0" err="1">
                <a:latin typeface="Roboto"/>
                <a:ea typeface="Calibri" panose="020F0502020204030204" pitchFamily="34" charset="0"/>
                <a:cs typeface="Times New Roman" panose="02020603050405020304" pitchFamily="18" charset="0"/>
              </a:rPr>
              <a:t>đóng</a:t>
            </a:r>
            <a:r>
              <a:rPr lang="en-US" dirty="0">
                <a:latin typeface="Roboto"/>
                <a:ea typeface="Calibri" panose="020F0502020204030204" pitchFamily="34" charset="0"/>
                <a:cs typeface="Times New Roman" panose="02020603050405020304" pitchFamily="18" charset="0"/>
              </a:rPr>
              <a:t> </a:t>
            </a:r>
            <a:r>
              <a:rPr lang="en-US" dirty="0" err="1">
                <a:latin typeface="Roboto"/>
                <a:ea typeface="Calibri" panose="020F0502020204030204" pitchFamily="34" charset="0"/>
                <a:cs typeface="Times New Roman" panose="02020603050405020304" pitchFamily="18" charset="0"/>
              </a:rPr>
              <a:t>vai</a:t>
            </a:r>
            <a:r>
              <a:rPr lang="en-US" dirty="0">
                <a:latin typeface="Roboto"/>
                <a:ea typeface="Calibri" panose="020F0502020204030204" pitchFamily="34" charset="0"/>
                <a:cs typeface="Times New Roman" panose="02020603050405020304" pitchFamily="18" charset="0"/>
              </a:rPr>
              <a:t> </a:t>
            </a:r>
            <a:r>
              <a:rPr lang="en-US" dirty="0" err="1">
                <a:latin typeface="Roboto"/>
                <a:ea typeface="Calibri" panose="020F0502020204030204" pitchFamily="34" charset="0"/>
                <a:cs typeface="Times New Roman" panose="02020603050405020304" pitchFamily="18" charset="0"/>
              </a:rPr>
              <a:t>trò</a:t>
            </a:r>
            <a:r>
              <a:rPr lang="en-US" dirty="0">
                <a:latin typeface="Roboto"/>
                <a:ea typeface="Calibri" panose="020F0502020204030204" pitchFamily="34" charset="0"/>
                <a:cs typeface="Times New Roman" panose="02020603050405020304" pitchFamily="18" charset="0"/>
              </a:rPr>
              <a:t> anode (-)</a:t>
            </a:r>
            <a:endParaRPr lang="en-US" dirty="0"/>
          </a:p>
        </p:txBody>
      </p:sp>
    </p:spTree>
    <p:extLst>
      <p:ext uri="{BB962C8B-B14F-4D97-AF65-F5344CB8AC3E}">
        <p14:creationId xmlns:p14="http://schemas.microsoft.com/office/powerpoint/2010/main" val="2625437289"/>
      </p:ext>
    </p:extLst>
  </p:cSld>
  <p:clrMapOvr>
    <a:masterClrMapping/>
  </p:clrMapOvr>
  <mc:AlternateContent xmlns:mc="http://schemas.openxmlformats.org/markup-compatibility/2006" xmlns:p14="http://schemas.microsoft.com/office/powerpoint/2010/main">
    <mc:Choice Requires="p14">
      <p:transition spd="slow" p14:dur="125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1000" fill="hold"/>
                                        <p:tgtEl>
                                          <p:spTgt spid="35"/>
                                        </p:tgtEl>
                                        <p:attrNameLst>
                                          <p:attrName>ppt_x</p:attrName>
                                        </p:attrNameLst>
                                      </p:cBhvr>
                                      <p:tavLst>
                                        <p:tav tm="0">
                                          <p:val>
                                            <p:strVal val="#ppt_x"/>
                                          </p:val>
                                        </p:tav>
                                        <p:tav tm="100000">
                                          <p:val>
                                            <p:strVal val="#ppt_x"/>
                                          </p:val>
                                        </p:tav>
                                      </p:tavLst>
                                    </p:anim>
                                    <p:anim calcmode="lin" valueType="num">
                                      <p:cBhvr additive="base">
                                        <p:cTn id="18" dur="1000" fill="hold"/>
                                        <p:tgtEl>
                                          <p:spTgt spid="35"/>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1"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000" fill="hold"/>
                                        <p:tgtEl>
                                          <p:spTgt spid="34"/>
                                        </p:tgtEl>
                                        <p:attrNameLst>
                                          <p:attrName>ppt_x</p:attrName>
                                        </p:attrNameLst>
                                      </p:cBhvr>
                                      <p:tavLst>
                                        <p:tav tm="0">
                                          <p:val>
                                            <p:strVal val="#ppt_x"/>
                                          </p:val>
                                        </p:tav>
                                        <p:tav tm="100000">
                                          <p:val>
                                            <p:strVal val="#ppt_x"/>
                                          </p:val>
                                        </p:tav>
                                      </p:tavLst>
                                    </p:anim>
                                    <p:anim calcmode="lin" valueType="num">
                                      <p:cBhvr additive="base">
                                        <p:cTn id="28" dur="1000" fill="hold"/>
                                        <p:tgtEl>
                                          <p:spTgt spid="34"/>
                                        </p:tgtEl>
                                        <p:attrNameLst>
                                          <p:attrName>ppt_y</p:attrName>
                                        </p:attrNameLst>
                                      </p:cBhvr>
                                      <p:tavLst>
                                        <p:tav tm="0">
                                          <p:val>
                                            <p:strVal val="0-#ppt_h/2"/>
                                          </p:val>
                                        </p:tav>
                                        <p:tav tm="100000">
                                          <p:val>
                                            <p:strVal val="#ppt_y"/>
                                          </p:val>
                                        </p:tav>
                                      </p:tavLst>
                                    </p:anim>
                                  </p:childTnLst>
                                </p:cTn>
                              </p:par>
                            </p:childTnLst>
                          </p:cTn>
                        </p:par>
                        <p:par>
                          <p:cTn id="29" fill="hold">
                            <p:stCondLst>
                              <p:cond delay="50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1000" fill="hold"/>
                                        <p:tgtEl>
                                          <p:spTgt spid="10"/>
                                        </p:tgtEl>
                                        <p:attrNameLst>
                                          <p:attrName>ppt_x</p:attrName>
                                        </p:attrNameLst>
                                      </p:cBhvr>
                                      <p:tavLst>
                                        <p:tav tm="0">
                                          <p:val>
                                            <p:strVal val="#ppt_x"/>
                                          </p:val>
                                        </p:tav>
                                        <p:tav tm="100000">
                                          <p:val>
                                            <p:strVal val="#ppt_x"/>
                                          </p:val>
                                        </p:tav>
                                      </p:tavLst>
                                    </p:anim>
                                    <p:anim calcmode="lin" valueType="num">
                                      <p:cBhvr additive="base">
                                        <p:cTn id="3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smtClean="0">
                <a:solidFill>
                  <a:schemeClr val="bg1"/>
                </a:solidFill>
                <a:latin typeface="Cambria" panose="02040503050406030204" pitchFamily="18" charset="0"/>
                <a:ea typeface="Cambria" panose="02040503050406030204" pitchFamily="18" charset="0"/>
              </a:rPr>
              <a:t>VẬN DỤNG</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35857" y="2247823"/>
            <a:ext cx="4656676"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Vị trí khớp nối của ống thép dễ bị ăn mòn hơn so với phần còn lại. Tìm hiểu để giải thích nguyên nhân của hiện tượng </a:t>
            </a:r>
            <a:r>
              <a:rPr lang="vi-VN" dirty="0" smtClean="0">
                <a:latin typeface="Cambria" panose="02040503050406030204" pitchFamily="18" charset="0"/>
                <a:ea typeface="Cambria" panose="02040503050406030204" pitchFamily="18" charset="0"/>
              </a:rPr>
              <a:t>trên???</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14" name="Picture 13"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67" y="182880"/>
            <a:ext cx="1038554" cy="1038554"/>
          </a:xfrm>
          <a:prstGeom prst="rect">
            <a:avLst/>
          </a:prstGeom>
        </p:spPr>
      </p:pic>
      <p:sp>
        <p:nvSpPr>
          <p:cNvPr id="2" name="Rectangle 1"/>
          <p:cNvSpPr/>
          <p:nvPr/>
        </p:nvSpPr>
        <p:spPr>
          <a:xfrm>
            <a:off x="6131087" y="922260"/>
            <a:ext cx="5140636" cy="4154984"/>
          </a:xfrm>
          <a:prstGeom prst="rect">
            <a:avLst/>
          </a:prstGeom>
        </p:spPr>
        <p:txBody>
          <a:bodyPr wrap="square">
            <a:spAutoFit/>
          </a:bodyPr>
          <a:lstStyle/>
          <a:p>
            <a:pPr algn="just">
              <a:lnSpc>
                <a:spcPct val="120000"/>
              </a:lnSpc>
            </a:pPr>
            <a:r>
              <a:rPr lang="vi-VN" sz="2200" dirty="0" smtClean="0">
                <a:solidFill>
                  <a:srgbClr val="2B8F66"/>
                </a:solidFill>
                <a:latin typeface="Cambria" panose="02040503050406030204" pitchFamily="18" charset="0"/>
                <a:ea typeface="Cambria" panose="02040503050406030204" pitchFamily="18" charset="0"/>
              </a:rPr>
              <a:t>	Khớp </a:t>
            </a:r>
            <a:r>
              <a:rPr lang="vi-VN" sz="2200" dirty="0">
                <a:solidFill>
                  <a:srgbClr val="2B8F66"/>
                </a:solidFill>
                <a:latin typeface="Cambria" panose="02040503050406030204" pitchFamily="18" charset="0"/>
                <a:ea typeface="Cambria" panose="02040503050406030204" pitchFamily="18" charset="0"/>
              </a:rPr>
              <a:t>nối của ống thép là hợp kim của sắt có thành phần chính là sắt và carbon. Ở vị trí khớp nối này có khe hở làm cho nước mưa hoặc hơi nước trong không khí dễ dàng tích tụ ở đó nhiều hơn so với các vị trí còn lại của ống thép. </a:t>
            </a:r>
            <a:endParaRPr lang="vi-VN" sz="2200" dirty="0" smtClean="0">
              <a:solidFill>
                <a:srgbClr val="2B8F66"/>
              </a:solidFill>
              <a:latin typeface="Cambria" panose="02040503050406030204" pitchFamily="18" charset="0"/>
              <a:ea typeface="Cambria" panose="02040503050406030204" pitchFamily="18" charset="0"/>
            </a:endParaRPr>
          </a:p>
          <a:p>
            <a:pPr algn="just">
              <a:lnSpc>
                <a:spcPct val="120000"/>
              </a:lnSpc>
            </a:pPr>
            <a:r>
              <a:rPr lang="vi-VN" sz="2200" dirty="0">
                <a:solidFill>
                  <a:srgbClr val="2B8F66"/>
                </a:solidFill>
                <a:latin typeface="Cambria" panose="02040503050406030204" pitchFamily="18" charset="0"/>
                <a:ea typeface="Cambria" panose="02040503050406030204" pitchFamily="18" charset="0"/>
              </a:rPr>
              <a:t>	</a:t>
            </a:r>
            <a:r>
              <a:rPr lang="vi-VN" sz="2200" dirty="0" smtClean="0">
                <a:solidFill>
                  <a:srgbClr val="2B8F66"/>
                </a:solidFill>
                <a:latin typeface="Cambria" panose="02040503050406030204" pitchFamily="18" charset="0"/>
                <a:ea typeface="Cambria" panose="02040503050406030204" pitchFamily="18" charset="0"/>
              </a:rPr>
              <a:t>Lớp </a:t>
            </a:r>
            <a:r>
              <a:rPr lang="vi-VN" sz="2200" dirty="0">
                <a:solidFill>
                  <a:srgbClr val="2B8F66"/>
                </a:solidFill>
                <a:latin typeface="Cambria" panose="02040503050406030204" pitchFamily="18" charset="0"/>
                <a:ea typeface="Cambria" panose="02040503050406030204" pitchFamily="18" charset="0"/>
              </a:rPr>
              <a:t>nước ở khe hở này đã hòa tan khí oxygen và khí carbon dioxide trong khí quyển tạo thành dung dịch chất điện li. </a:t>
            </a:r>
            <a:endParaRPr lang="vi-VN" sz="2200" b="0" i="0" dirty="0">
              <a:solidFill>
                <a:srgbClr val="2B8F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9296002"/>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7835" y="3255052"/>
            <a:ext cx="9095676" cy="3108543"/>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16.1b. </a:t>
            </a:r>
            <a:r>
              <a:rPr lang="vi-VN" sz="2800" dirty="0" smtClean="0">
                <a:solidFill>
                  <a:srgbClr val="2B8F66"/>
                </a:solidFill>
                <a:latin typeface="Cambria" panose="02040503050406030204" pitchFamily="18" charset="0"/>
                <a:ea typeface="Cambria" panose="02040503050406030204" pitchFamily="18" charset="0"/>
              </a:rPr>
              <a:t>Hàn </a:t>
            </a:r>
            <a:r>
              <a:rPr lang="vi-VN" sz="2800" dirty="0">
                <a:solidFill>
                  <a:srgbClr val="2B8F66"/>
                </a:solidFill>
                <a:latin typeface="Cambria" panose="02040503050406030204" pitchFamily="18" charset="0"/>
                <a:ea typeface="Cambria" panose="02040503050406030204" pitchFamily="18" charset="0"/>
              </a:rPr>
              <a:t>đính một số khối kim loại kẽm vào phần dưới của vỏ tàu bằng thép (thành phần chính là sắt) sẽ tạo thành cặp điện cực Zn – Fe, trong đó Zn là kim loại có tính khử mạnh hơn, đóng vai trò là cực âm nên bị ăn mòn khi tàu tiếp xúc với nước biển, điều này giúp vỏ tàu được bảo vệ.</a:t>
            </a:r>
          </a:p>
          <a:p>
            <a:pPr algn="just"/>
            <a:r>
              <a:rPr lang="vi-VN" sz="2800" dirty="0" smtClean="0">
                <a:solidFill>
                  <a:srgbClr val="000000"/>
                </a:solidFill>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72663" y="814835"/>
            <a:ext cx="2591162" cy="1905266"/>
          </a:xfrm>
          <a:prstGeom prst="rect">
            <a:avLst/>
          </a:prstGeom>
        </p:spPr>
      </p:pic>
      <p:sp>
        <p:nvSpPr>
          <p:cNvPr id="7" name="Rectangle 6"/>
          <p:cNvSpPr/>
          <p:nvPr/>
        </p:nvSpPr>
        <p:spPr>
          <a:xfrm>
            <a:off x="3096323" y="1074970"/>
            <a:ext cx="8199863" cy="1384995"/>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16.1a. </a:t>
            </a:r>
            <a:r>
              <a:rPr lang="vi-VN" sz="2800" dirty="0" smtClean="0">
                <a:solidFill>
                  <a:srgbClr val="2B8F66"/>
                </a:solidFill>
                <a:latin typeface="Cambria" panose="02040503050406030204" pitchFamily="18" charset="0"/>
                <a:ea typeface="Cambria" panose="02040503050406030204" pitchFamily="18" charset="0"/>
              </a:rPr>
              <a:t>Việc </a:t>
            </a:r>
            <a:r>
              <a:rPr lang="vi-VN" sz="2800" dirty="0">
                <a:solidFill>
                  <a:srgbClr val="2B8F66"/>
                </a:solidFill>
                <a:latin typeface="Cambria" panose="02040503050406030204" pitchFamily="18" charset="0"/>
                <a:ea typeface="Cambria" panose="02040503050406030204" pitchFamily="18" charset="0"/>
              </a:rPr>
              <a:t>sơn phủ lên vỏ tàu giúp hạn chế rỉ sét và bảo vệ kết cấu của vỏ tàu.</a:t>
            </a:r>
          </a:p>
          <a:p>
            <a:pPr algn="just"/>
            <a:r>
              <a:rPr lang="vi-VN" sz="2800" dirty="0" smtClean="0">
                <a:solidFill>
                  <a:srgbClr val="2B8F66"/>
                </a:solidFill>
                <a:latin typeface="Cambria" panose="02040503050406030204" pitchFamily="18" charset="0"/>
                <a:ea typeface="Cambria" panose="02040503050406030204" pitchFamily="18" charset="0"/>
              </a:rPr>
              <a:t> </a:t>
            </a:r>
            <a:endParaRPr lang="vi-VN" sz="2800" b="0" i="0" dirty="0">
              <a:solidFill>
                <a:srgbClr val="2B8F66"/>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56629" y="3377715"/>
            <a:ext cx="2823229" cy="2302710"/>
          </a:xfrm>
          <a:prstGeom prst="rect">
            <a:avLst/>
          </a:prstGeom>
        </p:spPr>
      </p:pic>
    </p:spTree>
    <p:extLst>
      <p:ext uri="{BB962C8B-B14F-4D97-AF65-F5344CB8AC3E}">
        <p14:creationId xmlns:p14="http://schemas.microsoft.com/office/powerpoint/2010/main" val="25625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smtClean="0">
                <a:solidFill>
                  <a:schemeClr val="bg1"/>
                </a:solidFill>
                <a:latin typeface="Cambria" panose="02040503050406030204" pitchFamily="18" charset="0"/>
                <a:ea typeface="Cambria" panose="02040503050406030204" pitchFamily="18" charset="0"/>
              </a:rPr>
              <a:t>VẬN DỤNG</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35857" y="2247823"/>
            <a:ext cx="4656676"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Vị trí khớp nối của ống thép dễ bị ăn mòn hơn so với phần còn lại. Tìm hiểu để giải thích nguyên nhân của hiện tượng </a:t>
            </a:r>
            <a:r>
              <a:rPr lang="vi-VN" dirty="0" smtClean="0">
                <a:latin typeface="Cambria" panose="02040503050406030204" pitchFamily="18" charset="0"/>
                <a:ea typeface="Cambria" panose="02040503050406030204" pitchFamily="18" charset="0"/>
              </a:rPr>
              <a:t>trên???</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14" name="Picture 13"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67" y="182880"/>
            <a:ext cx="1038554" cy="1038554"/>
          </a:xfrm>
          <a:prstGeom prst="rect">
            <a:avLst/>
          </a:prstGeom>
        </p:spPr>
      </p:pic>
      <p:sp>
        <p:nvSpPr>
          <p:cNvPr id="2" name="Rectangle 1"/>
          <p:cNvSpPr/>
          <p:nvPr/>
        </p:nvSpPr>
        <p:spPr>
          <a:xfrm>
            <a:off x="5969325" y="1221434"/>
            <a:ext cx="5872155" cy="3342453"/>
          </a:xfrm>
          <a:prstGeom prst="rect">
            <a:avLst/>
          </a:prstGeom>
        </p:spPr>
        <p:txBody>
          <a:bodyPr wrap="square">
            <a:spAutoFit/>
          </a:bodyPr>
          <a:lstStyle/>
          <a:p>
            <a:pPr algn="just">
              <a:lnSpc>
                <a:spcPct val="120000"/>
              </a:lnSpc>
            </a:pPr>
            <a:r>
              <a:rPr lang="vi-VN" sz="2200" dirty="0" smtClean="0">
                <a:solidFill>
                  <a:srgbClr val="2B8F66"/>
                </a:solidFill>
                <a:latin typeface="Cambria" panose="02040503050406030204" pitchFamily="18" charset="0"/>
                <a:ea typeface="Cambria" panose="02040503050406030204" pitchFamily="18" charset="0"/>
              </a:rPr>
              <a:t>	 </a:t>
            </a:r>
            <a:r>
              <a:rPr lang="vi-VN" sz="2200" dirty="0">
                <a:solidFill>
                  <a:srgbClr val="2B8F66"/>
                </a:solidFill>
                <a:latin typeface="Cambria" panose="02040503050406030204" pitchFamily="18" charset="0"/>
                <a:ea typeface="Cambria" panose="02040503050406030204" pitchFamily="18" charset="0"/>
              </a:rPr>
              <a:t>Hợp kim của sắt tiếp xúc với dung dịch chất điện li bị ăn mòn điện hóa. Cụ thể sắt là anode và carbon là cathode.</a:t>
            </a:r>
          </a:p>
          <a:p>
            <a:pPr algn="just">
              <a:lnSpc>
                <a:spcPct val="120000"/>
              </a:lnSpc>
            </a:pPr>
            <a:r>
              <a:rPr lang="vi-VN" sz="2200" dirty="0">
                <a:solidFill>
                  <a:srgbClr val="2B8F66"/>
                </a:solidFill>
                <a:latin typeface="Cambria" panose="02040503050406030204" pitchFamily="18" charset="0"/>
                <a:ea typeface="Cambria" panose="02040503050406030204" pitchFamily="18" charset="0"/>
              </a:rPr>
              <a:t>Tại anode: Fe(</a:t>
            </a:r>
            <a:r>
              <a:rPr lang="vi-VN" sz="2200" i="1" dirty="0">
                <a:solidFill>
                  <a:srgbClr val="2B8F66"/>
                </a:solidFill>
                <a:latin typeface="Cambria" panose="02040503050406030204" pitchFamily="18" charset="0"/>
                <a:ea typeface="Cambria" panose="02040503050406030204" pitchFamily="18" charset="0"/>
              </a:rPr>
              <a:t>s</a:t>
            </a:r>
            <a:r>
              <a:rPr lang="vi-VN" sz="2200" dirty="0">
                <a:solidFill>
                  <a:srgbClr val="2B8F66"/>
                </a:solidFill>
                <a:latin typeface="Cambria" panose="02040503050406030204" pitchFamily="18" charset="0"/>
                <a:ea typeface="Cambria" panose="02040503050406030204" pitchFamily="18" charset="0"/>
              </a:rPr>
              <a:t>) ⟶ Fe</a:t>
            </a:r>
            <a:r>
              <a:rPr lang="vi-VN" sz="2200" baseline="30000" dirty="0">
                <a:solidFill>
                  <a:srgbClr val="2B8F66"/>
                </a:solidFill>
                <a:latin typeface="Cambria" panose="02040503050406030204" pitchFamily="18" charset="0"/>
                <a:ea typeface="Cambria" panose="02040503050406030204" pitchFamily="18" charset="0"/>
              </a:rPr>
              <a:t>2+</a:t>
            </a:r>
            <a:r>
              <a:rPr lang="vi-VN" sz="2200" dirty="0">
                <a:solidFill>
                  <a:srgbClr val="2B8F66"/>
                </a:solidFill>
                <a:latin typeface="Cambria" panose="02040503050406030204" pitchFamily="18" charset="0"/>
                <a:ea typeface="Cambria" panose="02040503050406030204" pitchFamily="18" charset="0"/>
              </a:rPr>
              <a:t>(</a:t>
            </a:r>
            <a:r>
              <a:rPr lang="vi-VN" sz="2200" i="1" dirty="0">
                <a:solidFill>
                  <a:srgbClr val="2B8F66"/>
                </a:solidFill>
                <a:latin typeface="Cambria" panose="02040503050406030204" pitchFamily="18" charset="0"/>
                <a:ea typeface="Cambria" panose="02040503050406030204" pitchFamily="18" charset="0"/>
              </a:rPr>
              <a:t>aq</a:t>
            </a:r>
            <a:r>
              <a:rPr lang="vi-VN" sz="2200" dirty="0">
                <a:solidFill>
                  <a:srgbClr val="2B8F66"/>
                </a:solidFill>
                <a:latin typeface="Cambria" panose="02040503050406030204" pitchFamily="18" charset="0"/>
                <a:ea typeface="Cambria" panose="02040503050406030204" pitchFamily="18" charset="0"/>
              </a:rPr>
              <a:t>) + 2e</a:t>
            </a:r>
          </a:p>
          <a:p>
            <a:pPr algn="just">
              <a:lnSpc>
                <a:spcPct val="120000"/>
              </a:lnSpc>
            </a:pPr>
            <a:r>
              <a:rPr lang="vi-VN" sz="2200" dirty="0">
                <a:solidFill>
                  <a:srgbClr val="2B8F66"/>
                </a:solidFill>
                <a:latin typeface="Cambria" panose="02040503050406030204" pitchFamily="18" charset="0"/>
                <a:ea typeface="Cambria" panose="02040503050406030204" pitchFamily="18" charset="0"/>
              </a:rPr>
              <a:t>Tại cathode: </a:t>
            </a:r>
            <a:r>
              <a:rPr lang="vi-VN" sz="2200" dirty="0" smtClean="0">
                <a:solidFill>
                  <a:srgbClr val="2B8F66"/>
                </a:solidFill>
                <a:latin typeface="Cambria" panose="02040503050406030204" pitchFamily="18" charset="0"/>
                <a:ea typeface="Cambria" panose="02040503050406030204" pitchFamily="18" charset="0"/>
              </a:rPr>
              <a:t>O</a:t>
            </a:r>
            <a:r>
              <a:rPr lang="vi-VN" sz="2200" baseline="-25000" dirty="0" smtClean="0">
                <a:solidFill>
                  <a:srgbClr val="2B8F66"/>
                </a:solidFill>
                <a:latin typeface="Cambria" panose="02040503050406030204" pitchFamily="18" charset="0"/>
                <a:ea typeface="Cambria" panose="02040503050406030204" pitchFamily="18" charset="0"/>
              </a:rPr>
              <a:t>2</a:t>
            </a:r>
            <a:r>
              <a:rPr lang="vi-VN" sz="2200" dirty="0" smtClean="0">
                <a:solidFill>
                  <a:srgbClr val="2B8F66"/>
                </a:solidFill>
                <a:latin typeface="Cambria" panose="02040503050406030204" pitchFamily="18" charset="0"/>
                <a:ea typeface="Cambria" panose="02040503050406030204" pitchFamily="18" charset="0"/>
              </a:rPr>
              <a:t>(</a:t>
            </a:r>
            <a:r>
              <a:rPr lang="vi-VN" sz="2200" i="1" dirty="0" smtClean="0">
                <a:solidFill>
                  <a:srgbClr val="2B8F66"/>
                </a:solidFill>
                <a:latin typeface="Cambria" panose="02040503050406030204" pitchFamily="18" charset="0"/>
                <a:ea typeface="Cambria" panose="02040503050406030204" pitchFamily="18" charset="0"/>
              </a:rPr>
              <a:t>g</a:t>
            </a:r>
            <a:r>
              <a:rPr lang="vi-VN" sz="2200" dirty="0">
                <a:solidFill>
                  <a:srgbClr val="2B8F66"/>
                </a:solidFill>
                <a:latin typeface="Cambria" panose="02040503050406030204" pitchFamily="18" charset="0"/>
                <a:ea typeface="Cambria" panose="02040503050406030204" pitchFamily="18" charset="0"/>
              </a:rPr>
              <a:t>) + H</a:t>
            </a:r>
            <a:r>
              <a:rPr lang="vi-VN" sz="2200" baseline="-25000" dirty="0">
                <a:solidFill>
                  <a:srgbClr val="2B8F66"/>
                </a:solidFill>
                <a:latin typeface="Cambria" panose="02040503050406030204" pitchFamily="18" charset="0"/>
                <a:ea typeface="Cambria" panose="02040503050406030204" pitchFamily="18" charset="0"/>
              </a:rPr>
              <a:t>2</a:t>
            </a:r>
            <a:r>
              <a:rPr lang="vi-VN" sz="2200" dirty="0">
                <a:solidFill>
                  <a:srgbClr val="2B8F66"/>
                </a:solidFill>
                <a:latin typeface="Cambria" panose="02040503050406030204" pitchFamily="18" charset="0"/>
                <a:ea typeface="Cambria" panose="02040503050406030204" pitchFamily="18" charset="0"/>
              </a:rPr>
              <a:t>O(</a:t>
            </a:r>
            <a:r>
              <a:rPr lang="vi-VN" sz="2200" i="1" dirty="0">
                <a:solidFill>
                  <a:srgbClr val="2B8F66"/>
                </a:solidFill>
                <a:latin typeface="Cambria" panose="02040503050406030204" pitchFamily="18" charset="0"/>
                <a:ea typeface="Cambria" panose="02040503050406030204" pitchFamily="18" charset="0"/>
              </a:rPr>
              <a:t>l</a:t>
            </a:r>
            <a:r>
              <a:rPr lang="vi-VN" sz="2200" dirty="0">
                <a:solidFill>
                  <a:srgbClr val="2B8F66"/>
                </a:solidFill>
                <a:latin typeface="Cambria" panose="02040503050406030204" pitchFamily="18" charset="0"/>
                <a:ea typeface="Cambria" panose="02040503050406030204" pitchFamily="18" charset="0"/>
              </a:rPr>
              <a:t>) + 2e ⟶ 2OH</a:t>
            </a:r>
            <a:r>
              <a:rPr lang="vi-VN" sz="2200" baseline="30000" dirty="0">
                <a:solidFill>
                  <a:srgbClr val="2B8F66"/>
                </a:solidFill>
                <a:latin typeface="Cambria" panose="02040503050406030204" pitchFamily="18" charset="0"/>
                <a:ea typeface="Cambria" panose="02040503050406030204" pitchFamily="18" charset="0"/>
              </a:rPr>
              <a:t>-</a:t>
            </a:r>
            <a:r>
              <a:rPr lang="vi-VN" sz="2200" dirty="0">
                <a:solidFill>
                  <a:srgbClr val="2B8F66"/>
                </a:solidFill>
                <a:latin typeface="Cambria" panose="02040503050406030204" pitchFamily="18" charset="0"/>
                <a:ea typeface="Cambria" panose="02040503050406030204" pitchFamily="18" charset="0"/>
              </a:rPr>
              <a:t>(</a:t>
            </a:r>
            <a:r>
              <a:rPr lang="vi-VN" sz="2200" i="1" dirty="0">
                <a:solidFill>
                  <a:srgbClr val="2B8F66"/>
                </a:solidFill>
                <a:latin typeface="Cambria" panose="02040503050406030204" pitchFamily="18" charset="0"/>
                <a:ea typeface="Cambria" panose="02040503050406030204" pitchFamily="18" charset="0"/>
              </a:rPr>
              <a:t>aq</a:t>
            </a:r>
            <a:r>
              <a:rPr lang="vi-VN" sz="2200" dirty="0">
                <a:solidFill>
                  <a:srgbClr val="2B8F66"/>
                </a:solidFill>
                <a:latin typeface="Cambria" panose="02040503050406030204" pitchFamily="18" charset="0"/>
                <a:ea typeface="Cambria" panose="02040503050406030204" pitchFamily="18" charset="0"/>
              </a:rPr>
              <a:t>)</a:t>
            </a:r>
          </a:p>
          <a:p>
            <a:pPr algn="just">
              <a:lnSpc>
                <a:spcPct val="120000"/>
              </a:lnSpc>
            </a:pPr>
            <a:r>
              <a:rPr lang="vi-VN" sz="2200" dirty="0" smtClean="0">
                <a:solidFill>
                  <a:srgbClr val="2B8F66"/>
                </a:solidFill>
                <a:latin typeface="Cambria" panose="02040503050406030204" pitchFamily="18" charset="0"/>
                <a:ea typeface="Cambria" panose="02040503050406030204" pitchFamily="18" charset="0"/>
              </a:rPr>
              <a:t>	Fe</a:t>
            </a:r>
            <a:r>
              <a:rPr lang="vi-VN" sz="2200" baseline="30000" dirty="0" smtClean="0">
                <a:solidFill>
                  <a:srgbClr val="2B8F66"/>
                </a:solidFill>
                <a:latin typeface="Cambria" panose="02040503050406030204" pitchFamily="18" charset="0"/>
                <a:ea typeface="Cambria" panose="02040503050406030204" pitchFamily="18" charset="0"/>
              </a:rPr>
              <a:t>2</a:t>
            </a:r>
            <a:r>
              <a:rPr lang="vi-VN" sz="2200" baseline="30000" dirty="0">
                <a:solidFill>
                  <a:srgbClr val="2B8F66"/>
                </a:solidFill>
                <a:latin typeface="Cambria" panose="02040503050406030204" pitchFamily="18" charset="0"/>
                <a:ea typeface="Cambria" panose="02040503050406030204" pitchFamily="18" charset="0"/>
              </a:rPr>
              <a:t>+</a:t>
            </a:r>
            <a:r>
              <a:rPr lang="vi-VN" sz="2200" dirty="0">
                <a:solidFill>
                  <a:srgbClr val="2B8F66"/>
                </a:solidFill>
                <a:latin typeface="Cambria" panose="02040503050406030204" pitchFamily="18" charset="0"/>
                <a:ea typeface="Cambria" panose="02040503050406030204" pitchFamily="18" charset="0"/>
              </a:rPr>
              <a:t> tiếp tục bị oxi hóa bởi O</a:t>
            </a:r>
            <a:r>
              <a:rPr lang="vi-VN" sz="2200" baseline="-25000" dirty="0">
                <a:solidFill>
                  <a:srgbClr val="2B8F66"/>
                </a:solidFill>
                <a:latin typeface="Cambria" panose="02040503050406030204" pitchFamily="18" charset="0"/>
                <a:ea typeface="Cambria" panose="02040503050406030204" pitchFamily="18" charset="0"/>
              </a:rPr>
              <a:t>2</a:t>
            </a:r>
            <a:r>
              <a:rPr lang="vi-VN" sz="2200" dirty="0">
                <a:solidFill>
                  <a:srgbClr val="2B8F66"/>
                </a:solidFill>
                <a:latin typeface="Cambria" panose="02040503050406030204" pitchFamily="18" charset="0"/>
                <a:ea typeface="Cambria" panose="02040503050406030204" pitchFamily="18" charset="0"/>
              </a:rPr>
              <a:t> trong không khí khi có mặt ion OH</a:t>
            </a:r>
            <a:r>
              <a:rPr lang="vi-VN" sz="2200" baseline="30000" dirty="0">
                <a:solidFill>
                  <a:srgbClr val="2B8F66"/>
                </a:solidFill>
                <a:latin typeface="Cambria" panose="02040503050406030204" pitchFamily="18" charset="0"/>
                <a:ea typeface="Cambria" panose="02040503050406030204" pitchFamily="18" charset="0"/>
              </a:rPr>
              <a:t>-</a:t>
            </a:r>
            <a:r>
              <a:rPr lang="vi-VN" sz="2200" dirty="0">
                <a:solidFill>
                  <a:srgbClr val="2B8F66"/>
                </a:solidFill>
                <a:latin typeface="Cambria" panose="02040503050406030204" pitchFamily="18" charset="0"/>
                <a:ea typeface="Cambria" panose="02040503050406030204" pitchFamily="18" charset="0"/>
              </a:rPr>
              <a:t> tạo ra gỉ sắt màu nâu đỏ (thành phần chủ yếu là Fe</a:t>
            </a:r>
            <a:r>
              <a:rPr lang="vi-VN" sz="2200" baseline="-25000" dirty="0">
                <a:solidFill>
                  <a:srgbClr val="2B8F66"/>
                </a:solidFill>
                <a:latin typeface="Cambria" panose="02040503050406030204" pitchFamily="18" charset="0"/>
                <a:ea typeface="Cambria" panose="02040503050406030204" pitchFamily="18" charset="0"/>
              </a:rPr>
              <a:t>2</a:t>
            </a:r>
            <a:r>
              <a:rPr lang="vi-VN" sz="2200" dirty="0">
                <a:solidFill>
                  <a:srgbClr val="2B8F66"/>
                </a:solidFill>
                <a:latin typeface="Cambria" panose="02040503050406030204" pitchFamily="18" charset="0"/>
                <a:ea typeface="Cambria" panose="02040503050406030204" pitchFamily="18" charset="0"/>
              </a:rPr>
              <a:t>O</a:t>
            </a:r>
            <a:r>
              <a:rPr lang="vi-VN" sz="2200" baseline="-25000" dirty="0">
                <a:solidFill>
                  <a:srgbClr val="2B8F66"/>
                </a:solidFill>
                <a:latin typeface="Cambria" panose="02040503050406030204" pitchFamily="18" charset="0"/>
                <a:ea typeface="Cambria" panose="02040503050406030204" pitchFamily="18" charset="0"/>
              </a:rPr>
              <a:t>3</a:t>
            </a:r>
            <a:r>
              <a:rPr lang="vi-VN" sz="2200" dirty="0">
                <a:solidFill>
                  <a:srgbClr val="2B8F66"/>
                </a:solidFill>
                <a:latin typeface="Cambria" panose="02040503050406030204" pitchFamily="18" charset="0"/>
                <a:ea typeface="Cambria" panose="02040503050406030204" pitchFamily="18" charset="0"/>
              </a:rPr>
              <a:t>.nH</a:t>
            </a:r>
            <a:r>
              <a:rPr lang="vi-VN" sz="2200" baseline="-25000" dirty="0">
                <a:solidFill>
                  <a:srgbClr val="2B8F66"/>
                </a:solidFill>
                <a:latin typeface="Cambria" panose="02040503050406030204" pitchFamily="18" charset="0"/>
                <a:ea typeface="Cambria" panose="02040503050406030204" pitchFamily="18" charset="0"/>
              </a:rPr>
              <a:t>2</a:t>
            </a:r>
            <a:r>
              <a:rPr lang="vi-VN" sz="2200" dirty="0">
                <a:solidFill>
                  <a:srgbClr val="2B8F66"/>
                </a:solidFill>
                <a:latin typeface="Cambria" panose="02040503050406030204" pitchFamily="18" charset="0"/>
                <a:ea typeface="Cambria" panose="02040503050406030204" pitchFamily="18" charset="0"/>
              </a:rPr>
              <a:t>O).</a:t>
            </a:r>
            <a:endParaRPr lang="vi-VN" sz="2200" b="0" i="0" dirty="0">
              <a:solidFill>
                <a:srgbClr val="2B8F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1608218"/>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40144" y="717791"/>
            <a:ext cx="2928813" cy="1325563"/>
          </a:xfrm>
        </p:spPr>
        <p:txBody>
          <a:bodyPr>
            <a:normAutofit/>
          </a:bodyPr>
          <a:lstStyle/>
          <a:p>
            <a:r>
              <a:rPr lang="vi-VN" sz="3600" b="1" dirty="0">
                <a:solidFill>
                  <a:schemeClr val="bg1"/>
                </a:solidFill>
                <a:latin typeface="Cambria" panose="02040503050406030204" pitchFamily="18" charset="0"/>
                <a:ea typeface="Cambria" panose="02040503050406030204" pitchFamily="18" charset="0"/>
              </a:rPr>
              <a:t>Thảo Luận</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248759" y="1831931"/>
            <a:ext cx="5064083" cy="3802823"/>
          </a:xfrm>
        </p:spPr>
        <p:txBody>
          <a:bodyPr>
            <a:noAutofit/>
          </a:bodyPr>
          <a:lstStyle/>
          <a:p>
            <a:pPr>
              <a:lnSpc>
                <a:spcPct val="120000"/>
              </a:lnSpc>
            </a:pPr>
            <a:r>
              <a:rPr lang="vi-VN" dirty="0">
                <a:latin typeface="Cambria" panose="02040503050406030204" pitchFamily="18" charset="0"/>
                <a:ea typeface="Cambria" panose="02040503050406030204" pitchFamily="18" charset="0"/>
              </a:rPr>
              <a:t>Để lợp mái nhà, các tấm tôn (là tấm thép mỏng thường được mạ kẽm) được gắn vào nhau nhờ các đinh vít bằng thép. Vị trí nào trên mái tôn dễ xảy ra hiện tượng ăn mòn điện hoá?</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8"/>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pic>
        <p:nvPicPr>
          <p:cNvPr id="1026" name="Picture 2" descr="Để lợp mái nhà, các tấm tôn (là tấm thép mỏng thường được mạ kẽm) được gắn vào nh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749" y="419309"/>
            <a:ext cx="3343492" cy="2049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22264" y="2717768"/>
            <a:ext cx="6096000" cy="3347776"/>
          </a:xfrm>
          <a:prstGeom prst="rect">
            <a:avLst/>
          </a:prstGeom>
        </p:spPr>
        <p:txBody>
          <a:bodyPr>
            <a:spAutoFit/>
          </a:bodyPr>
          <a:lstStyle/>
          <a:p>
            <a:pPr>
              <a:lnSpc>
                <a:spcPct val="150000"/>
              </a:lnSpc>
            </a:pPr>
            <a:r>
              <a:rPr lang="vi-VN" sz="2400" dirty="0">
                <a:solidFill>
                  <a:srgbClr val="2B8F66"/>
                </a:solidFill>
                <a:latin typeface="Cambria" panose="02040503050406030204" pitchFamily="18" charset="0"/>
                <a:ea typeface="Cambria" panose="02040503050406030204" pitchFamily="18" charset="0"/>
              </a:rPr>
              <a:t>Vị trí tấm tôn tiếp xúc với các đinh vít dễ xảy ra hiện tượng ăn mòn điện hóa. Do nơi đây có sự tiếp xúc trực tiếp 2 kim loại khác nhau là kẽm (trên tấm tôn) và sắt (trên đinh vít) hình thành nên cặp điện cực Zn – Fe và cũng là nơi hơi nước hoặc nước mưa dễ đọng lại.</a:t>
            </a:r>
            <a:endParaRPr lang="en-US" sz="2400" dirty="0">
              <a:solidFill>
                <a:srgbClr val="2B8F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0122748"/>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normAutofit/>
          </a:bodyPr>
          <a:lstStyle/>
          <a:p>
            <a:r>
              <a:rPr lang="vi-VN" sz="3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6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a:extLst>
              <a:ext uri="{FF2B5EF4-FFF2-40B4-BE49-F238E27FC236}">
                <a16:creationId xmlns:a16="http://schemas.microsoft.com/office/drawing/2014/main" id="{1A6468E5-BF78-40FE-97A8-52750C127B18}"/>
              </a:ext>
            </a:extLst>
          </p:cNvPr>
          <p:cNvGrpSpPr/>
          <p:nvPr/>
        </p:nvGrpSpPr>
        <p:grpSpPr>
          <a:xfrm>
            <a:off x="269823" y="2572875"/>
            <a:ext cx="3872409" cy="3084949"/>
            <a:chOff x="1007886" y="3219042"/>
            <a:chExt cx="4383414"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2"/>
            <a:stretch>
              <a:fillRect/>
            </a:stretch>
          </p:blipFill>
          <p:spPr>
            <a:xfrm>
              <a:off x="1007886" y="3219042"/>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277731" y="3584612"/>
              <a:ext cx="3939271" cy="1169236"/>
            </a:xfrm>
            <a:prstGeom prst="rect">
              <a:avLst/>
            </a:prstGeom>
            <a:noFill/>
          </p:spPr>
          <p:txBody>
            <a:bodyPr wrap="square">
              <a:spAutoFit/>
            </a:bodyPr>
            <a:lstStyle/>
            <a:p>
              <a:pPr algn="ctr">
                <a:lnSpc>
                  <a:spcPct val="120000"/>
                </a:lnSpc>
              </a:pPr>
              <a:r>
                <a:rPr lang="vi-VN" sz="2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1. Có hai kim loại khác nhau hoặc kim loại với phi kim …</a:t>
              </a:r>
              <a:endParaRPr lang="en-US" sz="24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4405897" y="160338"/>
            <a:ext cx="8261721" cy="5543972"/>
            <a:chOff x="4640684" y="-88144"/>
            <a:chExt cx="8261721" cy="5543972"/>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4640684" y="2324393"/>
              <a:ext cx="8261721" cy="3131435"/>
              <a:chOff x="4640684" y="2324393"/>
              <a:chExt cx="8261721" cy="3131435"/>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4640684" y="2324393"/>
                <a:ext cx="8261721" cy="3131435"/>
                <a:chOff x="-3365924" y="2552866"/>
                <a:chExt cx="13735841" cy="1442340"/>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2"/>
                <a:stretch>
                  <a:fillRect/>
                </a:stretch>
              </p:blipFill>
              <p:spPr>
                <a:xfrm>
                  <a:off x="-3365924" y="2552866"/>
                  <a:ext cx="6022784" cy="1442340"/>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12643"/>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4780554" y="2809486"/>
                <a:ext cx="3342793" cy="1421928"/>
              </a:xfrm>
              <a:prstGeom prst="rect">
                <a:avLst/>
              </a:prstGeom>
              <a:noFill/>
            </p:spPr>
            <p:txBody>
              <a:bodyPr wrap="square">
                <a:spAutoFit/>
              </a:bodyPr>
              <a:lstStyle/>
              <a:p>
                <a:pPr algn="ctr">
                  <a:lnSpc>
                    <a:spcPct val="120000"/>
                  </a:lnSpc>
                </a:pPr>
                <a:r>
                  <a:rPr lang="vi-VN" sz="2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2. Tiếp xúc trực tiếp với nhau hoặc gián tiếp qua dây dẫn điện</a:t>
                </a:r>
                <a:endParaRPr lang="en-US" sz="2400" b="1"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grpSp>
        <p:nvGrpSpPr>
          <p:cNvPr id="25" name="Group 24">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6" name="Picture 25">
              <a:extLst>
                <a:ext uri="{FF2B5EF4-FFF2-40B4-BE49-F238E27FC236}">
                  <a16:creationId xmlns:a16="http://schemas.microsoft.com/office/drawing/2014/main" id="{3429724C-E087-42B2-A32E-2EB7CBE346A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27" name="TextBox 26">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24" name="文本框 22"/>
          <p:cNvSpPr txBox="1"/>
          <p:nvPr/>
        </p:nvSpPr>
        <p:spPr>
          <a:xfrm>
            <a:off x="1032258" y="1375060"/>
            <a:ext cx="9877085" cy="492443"/>
          </a:xfrm>
          <a:prstGeom prst="rect">
            <a:avLst/>
          </a:prstGeom>
          <a:noFill/>
        </p:spPr>
        <p:txBody>
          <a:bodyPr wrap="square" rtlCol="0">
            <a:spAutoFit/>
            <a:scene3d>
              <a:camera prst="orthographicFront"/>
              <a:lightRig rig="threePt" dir="t"/>
            </a:scene3d>
            <a:sp3d contourW="12700"/>
          </a:bodyPr>
          <a:lstStyle/>
          <a:p>
            <a:r>
              <a:rPr lang="en-US"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2</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Các dạng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sp>
        <p:nvSpPr>
          <p:cNvPr id="29" name="文本框 22">
            <a:extLst>
              <a:ext uri="{FF2B5EF4-FFF2-40B4-BE49-F238E27FC236}">
                <a16:creationId xmlns:a16="http://schemas.microsoft.com/office/drawing/2014/main" id="{41CE5A5D-92EB-FCD8-A8E3-0D24B6C95DEA}"/>
              </a:ext>
            </a:extLst>
          </p:cNvPr>
          <p:cNvSpPr txBox="1"/>
          <p:nvPr/>
        </p:nvSpPr>
        <p:spPr>
          <a:xfrm>
            <a:off x="460375" y="1802729"/>
            <a:ext cx="11837385" cy="620234"/>
          </a:xfrm>
          <a:prstGeom prst="rect">
            <a:avLst/>
          </a:prstGeom>
          <a:noFill/>
        </p:spPr>
        <p:txBody>
          <a:bodyPr wrap="square" rtlCol="0">
            <a:spAutoFit/>
            <a:scene3d>
              <a:camera prst="orthographicFront"/>
              <a:lightRig rig="threePt" dir="t"/>
            </a:scene3d>
            <a:sp3d contourW="12700"/>
          </a:bodyPr>
          <a:lstStyle/>
          <a:p>
            <a:pPr>
              <a:lnSpc>
                <a:spcPct val="150000"/>
              </a:lnSpc>
            </a:pPr>
            <a:r>
              <a:rPr lang="vi-VN" altLang="zh-CN" sz="2600" b="1" dirty="0" smtClean="0">
                <a:solidFill>
                  <a:srgbClr val="2B8F66"/>
                </a:solidFill>
                <a:latin typeface="Cambria" panose="02040503050406030204" pitchFamily="18" charset="0"/>
                <a:ea typeface="Cambria" panose="02040503050406030204" pitchFamily="18" charset="0"/>
                <a:cs typeface="Calibri" panose="020F0502020204030204" charset="0"/>
              </a:rPr>
              <a:t>Điều kiện để xảy ra sự ăn mòn điện hóa</a:t>
            </a:r>
            <a:endParaRPr lang="zh-CN" altLang="en-US" sz="2600" dirty="0">
              <a:solidFill>
                <a:srgbClr val="00A69C"/>
              </a:solidFill>
              <a:latin typeface="#9Slide03 Sofia Pro Soft Bold" panose="020B0000000000000000" pitchFamily="34" charset="0"/>
              <a:cs typeface="Calibri" panose="020F0502020204030204" charset="0"/>
            </a:endParaRPr>
          </a:p>
        </p:txBody>
      </p:sp>
      <p:pic>
        <p:nvPicPr>
          <p:cNvPr id="30" name="Picture 29">
            <a:extLst>
              <a:ext uri="{FF2B5EF4-FFF2-40B4-BE49-F238E27FC236}">
                <a16:creationId xmlns:a16="http://schemas.microsoft.com/office/drawing/2014/main" id="{2C6D01B6-A50B-469E-B956-F4506B20C88C}"/>
              </a:ext>
            </a:extLst>
          </p:cNvPr>
          <p:cNvPicPr>
            <a:picLocks noChangeAspect="1"/>
          </p:cNvPicPr>
          <p:nvPr/>
        </p:nvPicPr>
        <p:blipFill>
          <a:blip r:embed="rId2"/>
          <a:stretch>
            <a:fillRect/>
          </a:stretch>
        </p:blipFill>
        <p:spPr>
          <a:xfrm>
            <a:off x="8337597" y="2572875"/>
            <a:ext cx="3622535" cy="3131435"/>
          </a:xfrm>
          <a:prstGeom prst="rect">
            <a:avLst/>
          </a:prstGeom>
        </p:spPr>
      </p:pic>
      <p:sp>
        <p:nvSpPr>
          <p:cNvPr id="31" name="TextBox 30">
            <a:extLst>
              <a:ext uri="{FF2B5EF4-FFF2-40B4-BE49-F238E27FC236}">
                <a16:creationId xmlns:a16="http://schemas.microsoft.com/office/drawing/2014/main" id="{1C8C747A-4467-4E15-8E99-E8CE6F02AE70}"/>
              </a:ext>
            </a:extLst>
          </p:cNvPr>
          <p:cNvSpPr txBox="1"/>
          <p:nvPr/>
        </p:nvSpPr>
        <p:spPr>
          <a:xfrm>
            <a:off x="8507612" y="3057968"/>
            <a:ext cx="3342793" cy="1421928"/>
          </a:xfrm>
          <a:prstGeom prst="rect">
            <a:avLst/>
          </a:prstGeom>
          <a:noFill/>
        </p:spPr>
        <p:txBody>
          <a:bodyPr wrap="square">
            <a:spAutoFit/>
          </a:bodyPr>
          <a:lstStyle/>
          <a:p>
            <a:pPr algn="ctr">
              <a:lnSpc>
                <a:spcPct val="120000"/>
              </a:lnSpc>
            </a:pPr>
            <a:r>
              <a:rPr lang="vi-VN" sz="2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Cùng tiếp xúc với một dung dịch chất điện li</a:t>
            </a:r>
            <a:endParaRPr lang="en-US" sz="2400" b="1"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68796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610667" y="2386584"/>
            <a:ext cx="4171646" cy="1341037"/>
          </a:xfrm>
        </p:spPr>
        <p:txBody>
          <a:bodyPr>
            <a:noAutofit/>
          </a:bodyPr>
          <a:lstStyle/>
          <a:p>
            <a:pPr>
              <a:lnSpc>
                <a:spcPct val="150000"/>
              </a:lnSpc>
              <a:spcBef>
                <a:spcPts val="0"/>
              </a:spcBef>
            </a:pPr>
            <a:r>
              <a:rPr lang="en-US" dirty="0" err="1">
                <a:latin typeface="Cambria" panose="02040503050406030204" pitchFamily="18" charset="0"/>
                <a:ea typeface="Cambria" panose="02040503050406030204" pitchFamily="18" charset="0"/>
              </a:rPr>
              <a:t>Nêu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tôn</a:t>
            </a:r>
            <a:r>
              <a:rPr lang="en-US" dirty="0">
                <a:latin typeface="Cambria" panose="02040503050406030204" pitchFamily="18" charset="0"/>
                <a:ea typeface="Cambria" panose="02040503050406030204" pitchFamily="18" charset="0"/>
              </a:rPr>
              <a:t>.</a:t>
            </a:r>
          </a:p>
          <a:p>
            <a:pPr>
              <a:lnSpc>
                <a:spcPct val="150000"/>
              </a:lnSpc>
              <a:spcBef>
                <a:spcPts val="0"/>
              </a:spcBef>
            </a:pPr>
            <a:r>
              <a:rPr lang="en-US" dirty="0"/>
              <a:t/>
            </a:r>
            <a:br>
              <a:rPr lang="en-US" dirty="0"/>
            </a:b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14" name="Picture 13">
            <a:extLst>
              <a:ext uri="{FF2B5EF4-FFF2-40B4-BE49-F238E27FC236}">
                <a16:creationId xmlns:a16="http://schemas.microsoft.com/office/drawing/2014/main" id="{897FE70F-2FC7-4BD2-9B2D-5F7CE35720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770" y="585216"/>
            <a:ext cx="990732" cy="990732"/>
          </a:xfrm>
          <a:prstGeom prst="rect">
            <a:avLst/>
          </a:prstGeom>
        </p:spPr>
      </p:pic>
      <p:pic>
        <p:nvPicPr>
          <p:cNvPr id="2050" name="Picture 2" descr="Vít bị gỉ sét – Nguyên nhân và cách khắc phụ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573" y="3512002"/>
            <a:ext cx="4447642" cy="27343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em Báo Giá Thi Công Và 50 Mẫu Mái Tôn Đẹp Giá Rẻ 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573" y="455419"/>
            <a:ext cx="4447642" cy="249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511663"/>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53262" y="710193"/>
            <a:ext cx="10515600" cy="795790"/>
          </a:xfrm>
          <a:prstGeom prst="roundRect">
            <a:avLst/>
          </a:prstGeom>
        </p:spPr>
        <p:txBody>
          <a:bodyPr/>
          <a:lstStyle/>
          <a:p>
            <a:r>
              <a:rPr lang="vi-VN"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sp>
        <p:nvSpPr>
          <p:cNvPr id="23" name="文本框 22"/>
          <p:cNvSpPr txBox="1"/>
          <p:nvPr/>
        </p:nvSpPr>
        <p:spPr>
          <a:xfrm>
            <a:off x="624868" y="1657394"/>
            <a:ext cx="9877085" cy="523220"/>
          </a:xfrm>
          <a:prstGeom prst="rect">
            <a:avLst/>
          </a:prstGeom>
          <a:noFill/>
        </p:spPr>
        <p:txBody>
          <a:bodyPr wrap="square" rtlCol="0">
            <a:spAutoFit/>
            <a:scene3d>
              <a:camera prst="orthographicFront"/>
              <a:lightRig rig="threePt" dir="t"/>
            </a:scene3d>
            <a:sp3d contourW="12700"/>
          </a:bodyPr>
          <a:lstStyle/>
          <a:p>
            <a:r>
              <a:rPr lang="vi-VN" altLang="zh-CN" sz="2800" b="1" dirty="0">
                <a:solidFill>
                  <a:srgbClr val="2B8F66"/>
                </a:solidFill>
                <a:latin typeface="Cambria" panose="02040503050406030204" pitchFamily="18" charset="0"/>
                <a:ea typeface="Cambria" panose="02040503050406030204" pitchFamily="18" charset="0"/>
                <a:cs typeface="Arial" panose="020B0604020202020204" pitchFamily="34" charset="0"/>
              </a:rPr>
              <a:t>3. Chống ăn mòn kim loại</a:t>
            </a:r>
            <a:endParaRPr lang="zh-CN" altLang="en-US" sz="2800" b="1" dirty="0">
              <a:solidFill>
                <a:srgbClr val="2B8F66"/>
              </a:solidFill>
              <a:latin typeface="Cambria" panose="02040503050406030204" pitchFamily="18" charset="0"/>
              <a:cs typeface="Arial" panose="020B0604020202020204" pitchFamily="34" charset="0"/>
            </a:endParaRPr>
          </a:p>
        </p:txBody>
      </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mbria" panose="02040503050406030204" pitchFamily="18" charset="0"/>
              <a:ea typeface="Cambria" panose="02040503050406030204" pitchFamily="18" charset="0"/>
              <a:cs typeface="Arial" panose="020B0604020202020204" pitchFamily="34" charset="0"/>
            </a:endParaRPr>
          </a:p>
        </p:txBody>
      </p:sp>
      <p:grpSp>
        <p:nvGrpSpPr>
          <p:cNvPr id="10" name="Group 9">
            <a:extLst>
              <a:ext uri="{FF2B5EF4-FFF2-40B4-BE49-F238E27FC236}">
                <a16:creationId xmlns:a16="http://schemas.microsoft.com/office/drawing/2014/main" id="{3085728E-F144-4EBD-834C-F36745C4BFEE}"/>
              </a:ext>
            </a:extLst>
          </p:cNvPr>
          <p:cNvGrpSpPr/>
          <p:nvPr/>
        </p:nvGrpSpPr>
        <p:grpSpPr>
          <a:xfrm>
            <a:off x="5122774" y="2754152"/>
            <a:ext cx="2323810" cy="2536722"/>
            <a:chOff x="5187097" y="2634723"/>
            <a:chExt cx="2323810" cy="2536722"/>
          </a:xfrm>
        </p:grpSpPr>
        <p:cxnSp>
          <p:nvCxnSpPr>
            <p:cNvPr id="11" name="9Slide.vn 4">
              <a:extLst>
                <a:ext uri="{FF2B5EF4-FFF2-40B4-BE49-F238E27FC236}">
                  <a16:creationId xmlns:a16="http://schemas.microsoft.com/office/drawing/2014/main" id="{A17AA32F-0722-41B3-9A95-88B775AAD6F6}"/>
                </a:ext>
              </a:extLst>
            </p:cNvPr>
            <p:cNvCxnSpPr>
              <a:cxnSpLocks/>
            </p:cNvCxnSpPr>
            <p:nvPr/>
          </p:nvCxnSpPr>
          <p:spPr>
            <a:xfrm>
              <a:off x="5187097" y="3903084"/>
              <a:ext cx="2323810" cy="2773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9Slide.vn 15">
              <a:extLst>
                <a:ext uri="{FF2B5EF4-FFF2-40B4-BE49-F238E27FC236}">
                  <a16:creationId xmlns:a16="http://schemas.microsoft.com/office/drawing/2014/main" id="{8A3BECE0-232F-48F7-AF5B-9E51C0237AD0}"/>
                </a:ext>
              </a:extLst>
            </p:cNvPr>
            <p:cNvPicPr>
              <a:picLocks noChangeAspect="1"/>
            </p:cNvPicPr>
            <p:nvPr/>
          </p:nvPicPr>
          <p:blipFill>
            <a:blip r:embed="rId3"/>
            <a:stretch>
              <a:fillRect/>
            </a:stretch>
          </p:blipFill>
          <p:spPr>
            <a:xfrm>
              <a:off x="5880397" y="2634723"/>
              <a:ext cx="994988" cy="2536722"/>
            </a:xfrm>
            <a:prstGeom prst="rect">
              <a:avLst/>
            </a:prstGeom>
          </p:spPr>
        </p:pic>
      </p:grpSp>
      <p:grpSp>
        <p:nvGrpSpPr>
          <p:cNvPr id="13" name="Group 12">
            <a:extLst>
              <a:ext uri="{FF2B5EF4-FFF2-40B4-BE49-F238E27FC236}">
                <a16:creationId xmlns:a16="http://schemas.microsoft.com/office/drawing/2014/main" id="{1A6468E5-BF78-40FE-97A8-52750C127B18}"/>
              </a:ext>
            </a:extLst>
          </p:cNvPr>
          <p:cNvGrpSpPr/>
          <p:nvPr/>
        </p:nvGrpSpPr>
        <p:grpSpPr>
          <a:xfrm>
            <a:off x="885453" y="2805487"/>
            <a:ext cx="4383414" cy="3084948"/>
            <a:chOff x="1007886" y="3219042"/>
            <a:chExt cx="4383414" cy="2536721"/>
          </a:xfrm>
        </p:grpSpPr>
        <p:pic>
          <p:nvPicPr>
            <p:cNvPr id="14" name="Picture 13">
              <a:extLst>
                <a:ext uri="{FF2B5EF4-FFF2-40B4-BE49-F238E27FC236}">
                  <a16:creationId xmlns:a16="http://schemas.microsoft.com/office/drawing/2014/main" id="{3F3CD355-4F10-4BC2-BF61-D3870C3D772A}"/>
                </a:ext>
              </a:extLst>
            </p:cNvPr>
            <p:cNvPicPr>
              <a:picLocks noChangeAspect="1"/>
            </p:cNvPicPr>
            <p:nvPr/>
          </p:nvPicPr>
          <p:blipFill>
            <a:blip r:embed="rId4"/>
            <a:stretch>
              <a:fillRect/>
            </a:stretch>
          </p:blipFill>
          <p:spPr>
            <a:xfrm>
              <a:off x="1007886" y="3219042"/>
              <a:ext cx="4383414" cy="2536721"/>
            </a:xfrm>
            <a:prstGeom prst="rect">
              <a:avLst/>
            </a:prstGeom>
          </p:spPr>
        </p:pic>
        <p:sp>
          <p:nvSpPr>
            <p:cNvPr id="15" name="TextBox 14">
              <a:extLst>
                <a:ext uri="{FF2B5EF4-FFF2-40B4-BE49-F238E27FC236}">
                  <a16:creationId xmlns:a16="http://schemas.microsoft.com/office/drawing/2014/main" id="{2BF5259B-C743-422F-AA6B-A75D87E4537C}"/>
                </a:ext>
              </a:extLst>
            </p:cNvPr>
            <p:cNvSpPr txBox="1"/>
            <p:nvPr/>
          </p:nvSpPr>
          <p:spPr>
            <a:xfrm>
              <a:off x="1078184" y="3219042"/>
              <a:ext cx="4167023" cy="1898111"/>
            </a:xfrm>
            <a:prstGeom prst="rect">
              <a:avLst/>
            </a:prstGeom>
            <a:noFill/>
          </p:spPr>
          <p:txBody>
            <a:bodyPr wrap="square">
              <a:spAutoFit/>
            </a:bodyPr>
            <a:lstStyle/>
            <a:p>
              <a:pPr>
                <a:lnSpc>
                  <a:spcPct val="120000"/>
                </a:lnSpc>
              </a:pPr>
              <a:r>
                <a:rPr lang="vi-VN" sz="24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Phương pháp phủ bề mặt</a:t>
              </a:r>
            </a:p>
            <a:p>
              <a:pPr>
                <a:lnSpc>
                  <a:spcPct val="120000"/>
                </a:lnSpc>
              </a:pPr>
              <a:r>
                <a:rPr lang="vi-VN" sz="2400" dirty="0">
                  <a:solidFill>
                    <a:srgbClr val="2B8F66"/>
                  </a:solidFill>
                  <a:latin typeface="Cambria" panose="02040503050406030204" pitchFamily="18" charset="0"/>
                  <a:ea typeface="Cambria" panose="02040503050406030204" pitchFamily="18" charset="0"/>
                  <a:cs typeface="Arial" panose="020B0604020202020204" pitchFamily="34" charset="0"/>
                </a:rPr>
                <a:t>là phủ lên bề mặt của kim loại một lớp sơn, dầu, mỡ, chất dẻo hoặc tráng, mạ bằng một kim loại </a:t>
              </a:r>
              <a:r>
                <a:rPr lang="vi-VN" sz="2400" dirty="0" smtClean="0">
                  <a:solidFill>
                    <a:srgbClr val="2B8F66"/>
                  </a:solidFill>
                  <a:latin typeface="Cambria" panose="02040503050406030204" pitchFamily="18" charset="0"/>
                  <a:ea typeface="Cambria" panose="02040503050406030204" pitchFamily="18" charset="0"/>
                  <a:cs typeface="Arial" panose="020B0604020202020204" pitchFamily="34" charset="0"/>
                </a:rPr>
                <a:t>khác.</a:t>
              </a:r>
              <a:endParaRPr lang="en-US" sz="24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a:extLst>
              <a:ext uri="{FF2B5EF4-FFF2-40B4-BE49-F238E27FC236}">
                <a16:creationId xmlns:a16="http://schemas.microsoft.com/office/drawing/2014/main" id="{1659D715-CF6F-4CFC-909D-B547C6203F85}"/>
              </a:ext>
            </a:extLst>
          </p:cNvPr>
          <p:cNvGrpSpPr/>
          <p:nvPr/>
        </p:nvGrpSpPr>
        <p:grpSpPr>
          <a:xfrm>
            <a:off x="6852472" y="206824"/>
            <a:ext cx="5971274" cy="5581326"/>
            <a:chOff x="6931131" y="-88144"/>
            <a:chExt cx="5971274" cy="5135383"/>
          </a:xfrm>
        </p:grpSpPr>
        <p:grpSp>
          <p:nvGrpSpPr>
            <p:cNvPr id="17" name="Group 16">
              <a:extLst>
                <a:ext uri="{FF2B5EF4-FFF2-40B4-BE49-F238E27FC236}">
                  <a16:creationId xmlns:a16="http://schemas.microsoft.com/office/drawing/2014/main" id="{5BC7F55D-9DF1-45BC-9BF0-1A95435B2D73}"/>
                </a:ext>
              </a:extLst>
            </p:cNvPr>
            <p:cNvGrpSpPr/>
            <p:nvPr/>
          </p:nvGrpSpPr>
          <p:grpSpPr>
            <a:xfrm>
              <a:off x="6931131" y="2255654"/>
              <a:ext cx="5971274" cy="2791585"/>
              <a:chOff x="6931131" y="2255654"/>
              <a:chExt cx="5971274" cy="2791585"/>
            </a:xfrm>
          </p:grpSpPr>
          <p:grpSp>
            <p:nvGrpSpPr>
              <p:cNvPr id="19" name="Group 18">
                <a:extLst>
                  <a:ext uri="{FF2B5EF4-FFF2-40B4-BE49-F238E27FC236}">
                    <a16:creationId xmlns:a16="http://schemas.microsoft.com/office/drawing/2014/main" id="{2C2AE777-8C48-44DB-AC87-83989F5E517D}"/>
                  </a:ext>
                </a:extLst>
              </p:cNvPr>
              <p:cNvGrpSpPr/>
              <p:nvPr/>
            </p:nvGrpSpPr>
            <p:grpSpPr>
              <a:xfrm>
                <a:off x="6931131" y="2255654"/>
                <a:ext cx="5971274" cy="2791585"/>
                <a:chOff x="442146" y="2521205"/>
                <a:chExt cx="9927771" cy="1285805"/>
              </a:xfrm>
            </p:grpSpPr>
            <p:pic>
              <p:nvPicPr>
                <p:cNvPr id="21" name="Picture 20">
                  <a:extLst>
                    <a:ext uri="{FF2B5EF4-FFF2-40B4-BE49-F238E27FC236}">
                      <a16:creationId xmlns:a16="http://schemas.microsoft.com/office/drawing/2014/main" id="{2C6D01B6-A50B-469E-B956-F4506B20C88C}"/>
                    </a:ext>
                  </a:extLst>
                </p:cNvPr>
                <p:cNvPicPr>
                  <a:picLocks noChangeAspect="1"/>
                </p:cNvPicPr>
                <p:nvPr/>
              </p:nvPicPr>
              <p:blipFill>
                <a:blip r:embed="rId4"/>
                <a:stretch>
                  <a:fillRect/>
                </a:stretch>
              </p:blipFill>
              <p:spPr>
                <a:xfrm>
                  <a:off x="442146" y="2521205"/>
                  <a:ext cx="7616140" cy="1285805"/>
                </a:xfrm>
                <a:prstGeom prst="rect">
                  <a:avLst/>
                </a:prstGeom>
              </p:spPr>
            </p:pic>
            <p:sp>
              <p:nvSpPr>
                <p:cNvPr id="22" name="TextBox 21">
                  <a:extLst>
                    <a:ext uri="{FF2B5EF4-FFF2-40B4-BE49-F238E27FC236}">
                      <a16:creationId xmlns:a16="http://schemas.microsoft.com/office/drawing/2014/main" id="{78399A7B-9D74-4B32-A4CD-35D1002FC68B}"/>
                    </a:ext>
                  </a:extLst>
                </p:cNvPr>
                <p:cNvSpPr txBox="1"/>
                <p:nvPr/>
              </p:nvSpPr>
              <p:spPr>
                <a:xfrm>
                  <a:off x="442146" y="2837664"/>
                  <a:ext cx="9927771" cy="212643"/>
                </a:xfrm>
                <a:prstGeom prst="rect">
                  <a:avLst/>
                </a:prstGeom>
                <a:noFill/>
              </p:spPr>
              <p:txBody>
                <a:bodyPr wrap="square" rtlCol="0">
                  <a:spAutoFit/>
                </a:bodyPr>
                <a:lstStyle/>
                <a:p>
                  <a:pPr>
                    <a:lnSpc>
                      <a:spcPct val="120000"/>
                    </a:lnSpc>
                  </a:pPr>
                  <a:endParaRPr lang="en-US" sz="2000">
                    <a:latin typeface="Cambria" panose="02040503050406030204" pitchFamily="18" charset="0"/>
                    <a:ea typeface="Cambria" panose="020405030504060302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1C8C747A-4467-4E15-8E99-E8CE6F02AE70}"/>
                  </a:ext>
                </a:extLst>
              </p:cNvPr>
              <p:cNvSpPr txBox="1"/>
              <p:nvPr/>
            </p:nvSpPr>
            <p:spPr>
              <a:xfrm>
                <a:off x="7091746" y="2497284"/>
                <a:ext cx="4259662" cy="2308324"/>
              </a:xfrm>
              <a:prstGeom prst="rect">
                <a:avLst/>
              </a:prstGeom>
              <a:noFill/>
            </p:spPr>
            <p:txBody>
              <a:bodyPr wrap="square">
                <a:spAutoFit/>
              </a:bodyPr>
              <a:lstStyle/>
              <a:p>
                <a:pPr>
                  <a:lnSpc>
                    <a:spcPct val="120000"/>
                  </a:lnSpc>
                </a:pPr>
                <a:r>
                  <a:rPr lang="vi-VN" sz="2400" b="1" dirty="0" smtClean="0">
                    <a:solidFill>
                      <a:srgbClr val="FF7174"/>
                    </a:solidFill>
                    <a:latin typeface="Cambria" panose="02040503050406030204" pitchFamily="18" charset="0"/>
                    <a:ea typeface="Cambria" panose="02040503050406030204" pitchFamily="18" charset="0"/>
                    <a:cs typeface="Arial" panose="020B0604020202020204" pitchFamily="34" charset="0"/>
                  </a:rPr>
                  <a:t>Phương pháp điện hóa: </a:t>
                </a:r>
                <a:r>
                  <a:rPr lang="vi-VN" sz="2400" dirty="0">
                    <a:solidFill>
                      <a:srgbClr val="2B8F66"/>
                    </a:solidFill>
                    <a:latin typeface="Cambria" panose="02040503050406030204" pitchFamily="18" charset="0"/>
                    <a:ea typeface="Cambria" panose="02040503050406030204" pitchFamily="18" charset="0"/>
                    <a:cs typeface="Arial" panose="020B0604020202020204" pitchFamily="34" charset="0"/>
                  </a:rPr>
                  <a:t>để bảo vệ kim loại, người ta nối kim loại cần bảo vệ với một kim loại hoạt động hóa học mạnh hơn</a:t>
                </a:r>
                <a:r>
                  <a:rPr lang="vi-VN" sz="2400" dirty="0" smtClean="0">
                    <a:solidFill>
                      <a:srgbClr val="2B8F66"/>
                    </a:solidFill>
                    <a:latin typeface="Cambria" panose="02040503050406030204" pitchFamily="18" charset="0"/>
                    <a:ea typeface="Cambria" panose="02040503050406030204" pitchFamily="18" charset="0"/>
                    <a:cs typeface="Arial" panose="020B0604020202020204" pitchFamily="34" charset="0"/>
                  </a:rPr>
                  <a:t>.</a:t>
                </a:r>
                <a:endParaRPr lang="en-US" sz="24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F17572D6-BDBF-4A77-90BD-982C06907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21116" y="-88144"/>
              <a:ext cx="1197293" cy="1197293"/>
            </a:xfrm>
            <a:prstGeom prst="rect">
              <a:avLst/>
            </a:prstGeom>
          </p:spPr>
        </p:pic>
      </p:grpSp>
      <p:grpSp>
        <p:nvGrpSpPr>
          <p:cNvPr id="25" name="Group 24">
            <a:extLst>
              <a:ext uri="{FF2B5EF4-FFF2-40B4-BE49-F238E27FC236}">
                <a16:creationId xmlns:a16="http://schemas.microsoft.com/office/drawing/2014/main" id="{47EC0A3E-9C5C-4122-B07E-ACF3FC9EE1F9}"/>
              </a:ext>
            </a:extLst>
          </p:cNvPr>
          <p:cNvGrpSpPr/>
          <p:nvPr/>
        </p:nvGrpSpPr>
        <p:grpSpPr>
          <a:xfrm>
            <a:off x="-398609" y="710193"/>
            <a:ext cx="2478955" cy="1342734"/>
            <a:chOff x="3455431" y="2024712"/>
            <a:chExt cx="2478955" cy="1342734"/>
          </a:xfrm>
        </p:grpSpPr>
        <p:pic>
          <p:nvPicPr>
            <p:cNvPr id="26" name="Picture 25">
              <a:extLst>
                <a:ext uri="{FF2B5EF4-FFF2-40B4-BE49-F238E27FC236}">
                  <a16:creationId xmlns:a16="http://schemas.microsoft.com/office/drawing/2014/main" id="{3429724C-E087-42B2-A32E-2EB7CBE346A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27" name="TextBox 26">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89335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850356" y="2210392"/>
            <a:ext cx="9877085" cy="1785104"/>
          </a:xfrm>
          <a:prstGeom prst="rect">
            <a:avLst/>
          </a:prstGeom>
          <a:noFill/>
        </p:spPr>
        <p:txBody>
          <a:bodyPr wrap="square" rtlCol="0">
            <a:spAutoFit/>
            <a:scene3d>
              <a:camera prst="orthographicFront"/>
              <a:lightRig rig="threePt" dir="t"/>
            </a:scene3d>
            <a:sp3d contourW="12700"/>
          </a:bodyPr>
          <a:lstStyle/>
          <a:p>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a. Phương pháp phủ bề mặt: </a:t>
            </a:r>
            <a:r>
              <a:rPr lang="vi-VN" sz="2800" dirty="0">
                <a:solidFill>
                  <a:srgbClr val="2B8F66"/>
                </a:solidFill>
                <a:latin typeface="Cambria" panose="02040503050406030204" pitchFamily="18" charset="0"/>
                <a:ea typeface="Cambria" panose="02040503050406030204" pitchFamily="18" charset="0"/>
                <a:cs typeface="Arial" panose="020B0604020202020204" pitchFamily="34" charset="0"/>
              </a:rPr>
              <a:t>là phủ lên bề mặt của kim loại một lớp sơn, dầu, mỡ, chất dẻo hoặc tráng, mạ bằng một kim loại khác.</a:t>
            </a:r>
            <a:endParaRPr lang="en-US" sz="2800" dirty="0">
              <a:solidFill>
                <a:srgbClr val="2B8F66"/>
              </a:solidFill>
              <a:latin typeface="Cambria" panose="02040503050406030204" pitchFamily="18" charset="0"/>
              <a:ea typeface="Cambria" panose="02040503050406030204" pitchFamily="18" charset="0"/>
              <a:cs typeface="Arial" panose="020B0604020202020204" pitchFamily="34" charset="0"/>
            </a:endParaRPr>
          </a:p>
          <a:p>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9" name="文本框 22"/>
          <p:cNvSpPr txBox="1"/>
          <p:nvPr/>
        </p:nvSpPr>
        <p:spPr>
          <a:xfrm>
            <a:off x="1214958" y="1569779"/>
            <a:ext cx="9877085" cy="492443"/>
          </a:xfrm>
          <a:prstGeom prst="rect">
            <a:avLst/>
          </a:prstGeom>
          <a:noFill/>
        </p:spPr>
        <p:txBody>
          <a:bodyPr wrap="square" rtlCol="0">
            <a:spAutoFit/>
            <a:scene3d>
              <a:camera prst="orthographicFront"/>
              <a:lightRig rig="threePt" dir="t"/>
            </a:scene3d>
            <a:sp3d contourW="12700"/>
          </a:bodyPr>
          <a:lstStyle/>
          <a:p>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Chống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sp>
        <p:nvSpPr>
          <p:cNvPr id="10" name="文本框 22"/>
          <p:cNvSpPr txBox="1"/>
          <p:nvPr/>
        </p:nvSpPr>
        <p:spPr>
          <a:xfrm>
            <a:off x="850356" y="3743536"/>
            <a:ext cx="9877085" cy="1292662"/>
          </a:xfrm>
          <a:prstGeom prst="rect">
            <a:avLst/>
          </a:prstGeom>
          <a:noFill/>
        </p:spPr>
        <p:txBody>
          <a:bodyPr wrap="square" rtlCol="0">
            <a:spAutoFit/>
            <a:scene3d>
              <a:camera prst="orthographicFront"/>
              <a:lightRig rig="threePt" dir="t"/>
            </a:scene3d>
            <a:sp3d contourW="12700"/>
          </a:bodyPr>
          <a:lstStyle/>
          <a:p>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Ví dụ: </a:t>
            </a:r>
            <a:r>
              <a:rPr lang="vi-VN" altLang="zh-CN" sz="2600" dirty="0" smtClean="0">
                <a:solidFill>
                  <a:srgbClr val="2B8F66"/>
                </a:solidFill>
                <a:latin typeface="Cambria" panose="02040503050406030204" pitchFamily="18" charset="0"/>
                <a:ea typeface="Cambria" panose="02040503050406030204" pitchFamily="18" charset="0"/>
                <a:cs typeface="Arial" panose="020B0604020202020204" pitchFamily="34" charset="0"/>
              </a:rPr>
              <a:t>Tráng kẽm lên bề mặt của tấm thép mỏng để sản xuất tôn lợp nhà, </a:t>
            </a:r>
            <a:r>
              <a:rPr lang="vi-VN" altLang="zh-CN" sz="2600" dirty="0" smtClean="0">
                <a:solidFill>
                  <a:srgbClr val="2B8F66"/>
                </a:solidFill>
                <a:latin typeface="Cambria" panose="02040503050406030204" pitchFamily="18" charset="0"/>
                <a:ea typeface="Cambria" panose="02040503050406030204" pitchFamily="18" charset="0"/>
                <a:cs typeface="Arial" panose="020B0604020202020204" pitchFamily="34" charset="0"/>
              </a:rPr>
              <a:t>mạ </a:t>
            </a:r>
            <a:r>
              <a:rPr lang="vi-VN" altLang="zh-CN" sz="2600" dirty="0" smtClean="0">
                <a:solidFill>
                  <a:srgbClr val="2B8F66"/>
                </a:solidFill>
                <a:latin typeface="Cambria" panose="02040503050406030204" pitchFamily="18" charset="0"/>
                <a:ea typeface="Cambria" panose="02040503050406030204" pitchFamily="18" charset="0"/>
                <a:cs typeface="Arial" panose="020B0604020202020204" pitchFamily="34" charset="0"/>
              </a:rPr>
              <a:t>chromium lên bề mặt thép để làm vật liệu chế tạo các dụng cụ y tế</a:t>
            </a:r>
            <a:endParaRPr lang="zh-CN" altLang="en-US" sz="2600" dirty="0">
              <a:solidFill>
                <a:srgbClr val="2B8F66"/>
              </a:solidFill>
              <a:latin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50693446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14:bounceEnd="63000">
                                          <p:cBhvr additive="base">
                                            <p:cTn id="7" dur="1000" fill="hold"/>
                                            <p:tgtEl>
                                              <p:spTgt spid="28"/>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9Slide.vn 1">
            <a:extLst>
              <a:ext uri="{FF2B5EF4-FFF2-40B4-BE49-F238E27FC236}">
                <a16:creationId xmlns:a16="http://schemas.microsoft.com/office/drawing/2014/main" id="{E24EDBA2-910C-6D4B-AE84-81A1FF8E7B7D}"/>
              </a:ext>
            </a:extLst>
          </p:cNvPr>
          <p:cNvSpPr>
            <a:spLocks noGrp="1"/>
          </p:cNvSpPr>
          <p:nvPr>
            <p:ph type="title"/>
          </p:nvPr>
        </p:nvSpPr>
        <p:spPr>
          <a:xfrm>
            <a:off x="1202921" y="922260"/>
            <a:ext cx="2928813" cy="1325563"/>
          </a:xfrm>
        </p:spPr>
        <p:txBody>
          <a:bodyPr>
            <a:normAutofit/>
          </a:bodyPr>
          <a:lstStyle/>
          <a:p>
            <a:r>
              <a:rPr lang="vi-VN" sz="3600" b="1" dirty="0">
                <a:solidFill>
                  <a:schemeClr val="bg1"/>
                </a:solidFill>
                <a:latin typeface="Cambria" panose="02040503050406030204" pitchFamily="18" charset="0"/>
                <a:ea typeface="Cambria" panose="02040503050406030204" pitchFamily="18" charset="0"/>
              </a:rPr>
              <a:t>Thảo Luận</a:t>
            </a:r>
            <a:endParaRPr lang="en-US" sz="3600" b="1" dirty="0">
              <a:solidFill>
                <a:schemeClr val="bg1"/>
              </a:solidFill>
              <a:latin typeface="Cambria" panose="02040503050406030204" pitchFamily="18" charset="0"/>
              <a:ea typeface="Cambria" panose="02040503050406030204" pitchFamily="18" charset="0"/>
            </a:endParaRPr>
          </a:p>
        </p:txBody>
      </p:sp>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460375" y="2247823"/>
            <a:ext cx="4656676" cy="3802823"/>
          </a:xfrm>
        </p:spPr>
        <p:txBody>
          <a:bodyPr>
            <a:noAutofit/>
          </a:bodyPr>
          <a:lstStyle/>
          <a:p>
            <a:pPr>
              <a:lnSpc>
                <a:spcPct val="150000"/>
              </a:lnSpc>
            </a:pPr>
            <a:r>
              <a:rPr lang="vi-VN" b="1" dirty="0">
                <a:latin typeface="Cambria" panose="02040503050406030204" pitchFamily="18" charset="0"/>
                <a:ea typeface="Cambria" panose="02040503050406030204" pitchFamily="18" charset="0"/>
              </a:rPr>
              <a:t>Gọi tên các biện pháp bảo vệ bề mặt kim loại được thể hiện trong Hình 16.6.</a:t>
            </a:r>
          </a:p>
          <a:p>
            <a:pPr>
              <a:lnSpc>
                <a:spcPct val="150000"/>
              </a:lnSpc>
            </a:pPr>
            <a:r>
              <a:rPr lang="vi-VN" b="1" dirty="0"/>
              <a:t/>
            </a:r>
            <a:br>
              <a:rPr lang="vi-VN" b="1" dirty="0"/>
            </a:b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grpSp>
        <p:nvGrpSpPr>
          <p:cNvPr id="10" name="Group 9">
            <a:extLst>
              <a:ext uri="{FF2B5EF4-FFF2-40B4-BE49-F238E27FC236}">
                <a16:creationId xmlns:a16="http://schemas.microsoft.com/office/drawing/2014/main" id="{D1D3F80B-48B9-4367-AD52-795A032F25A4}"/>
              </a:ext>
            </a:extLst>
          </p:cNvPr>
          <p:cNvGrpSpPr/>
          <p:nvPr/>
        </p:nvGrpSpPr>
        <p:grpSpPr>
          <a:xfrm>
            <a:off x="248759" y="260329"/>
            <a:ext cx="814779" cy="814779"/>
            <a:chOff x="5334000" y="4137890"/>
            <a:chExt cx="814779" cy="814779"/>
          </a:xfrm>
        </p:grpSpPr>
        <p:sp>
          <p:nvSpPr>
            <p:cNvPr id="12" name="Oval 11">
              <a:extLst>
                <a:ext uri="{FF2B5EF4-FFF2-40B4-BE49-F238E27FC236}">
                  <a16:creationId xmlns:a16="http://schemas.microsoft.com/office/drawing/2014/main" id="{EBF992E2-1393-4560-A926-96184F53B6EE}"/>
                </a:ext>
              </a:extLst>
            </p:cNvPr>
            <p:cNvSpPr/>
            <p:nvPr/>
          </p:nvSpPr>
          <p:spPr>
            <a:xfrm>
              <a:off x="5334000" y="4137890"/>
              <a:ext cx="814779" cy="814779"/>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A49403-4A15-47AC-B931-5A6135CD08B6}"/>
                </a:ext>
              </a:extLst>
            </p:cNvPr>
            <p:cNvSpPr txBox="1"/>
            <p:nvPr/>
          </p:nvSpPr>
          <p:spPr>
            <a:xfrm>
              <a:off x="5486401" y="4160559"/>
              <a:ext cx="532660" cy="769441"/>
            </a:xfrm>
            <a:prstGeom prst="rect">
              <a:avLst/>
            </a:prstGeom>
            <a:noFill/>
          </p:spPr>
          <p:txBody>
            <a:bodyPr wrap="square" rtlCol="0">
              <a:spAutoFit/>
            </a:bodyPr>
            <a:lstStyle/>
            <a:p>
              <a:r>
                <a:rPr lang="vi-VN" sz="4400" b="1" dirty="0">
                  <a:solidFill>
                    <a:srgbClr val="49CCCC"/>
                  </a:solidFill>
                </a:rPr>
                <a:t>?</a:t>
              </a:r>
              <a:endParaRPr lang="en-US" sz="4400" b="1" dirty="0">
                <a:solidFill>
                  <a:srgbClr val="49CCCC"/>
                </a:solidFill>
              </a:endParaRPr>
            </a:p>
          </p:txBody>
        </p:sp>
      </p:grpSp>
      <p:sp>
        <p:nvSpPr>
          <p:cNvPr id="15" name="AutoShape 18" descr="Thực tế chung về trục bánh răng - Kiến thức ngành - Công ty TNHH Thương mại  &amp; Công nghiệp Luoyang Yuji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20" descr="Thực tế chung về trục bánh răng - Kiến thức ngành - Công ty TNHH Thương mại  &amp; Công nghiệp Luoyang Yuji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2" descr="Thực tế chung về trục bánh răng - Kiến thức ngành - Công ty TNHH Thương mại  &amp; Công nghiệp Luoyang Yuji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24" descr="Thực tế chung về trục bánh răng - Kiến thức ngành - Công ty TNHH Thương mại  &amp; Công nghiệp Luoyang Yuji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5477334" y="1926035"/>
            <a:ext cx="6487369" cy="2223199"/>
          </a:xfrm>
          <a:prstGeom prst="rect">
            <a:avLst/>
          </a:prstGeom>
        </p:spPr>
      </p:pic>
    </p:spTree>
    <p:extLst>
      <p:ext uri="{BB962C8B-B14F-4D97-AF65-F5344CB8AC3E}">
        <p14:creationId xmlns:p14="http://schemas.microsoft.com/office/powerpoint/2010/main" val="2336437320"/>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8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80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80000">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5"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80000">
                                          <p:cBhvr additive="base">
                                            <p:cTn id="19"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additive="base">
                                            <p:cTn id="15"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6"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ppt_x"/>
                                              </p:val>
                                            </p:tav>
                                            <p:tav tm="100000">
                                              <p:val>
                                                <p:strVal val="#ppt_x"/>
                                              </p:val>
                                            </p:tav>
                                          </p:tavLst>
                                        </p:anim>
                                        <p:anim calcmode="lin" valueType="num">
                                          <p:cBhvr additive="base">
                                            <p:cTn id="20"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39718" y="1023760"/>
            <a:ext cx="2629267" cy="2524477"/>
          </a:xfrm>
          <a:prstGeom prst="rect">
            <a:avLst/>
          </a:prstGeom>
        </p:spPr>
      </p:pic>
      <p:pic>
        <p:nvPicPr>
          <p:cNvPr id="9" name="Picture 8"/>
          <p:cNvPicPr>
            <a:picLocks noChangeAspect="1"/>
          </p:cNvPicPr>
          <p:nvPr/>
        </p:nvPicPr>
        <p:blipFill>
          <a:blip r:embed="rId3"/>
          <a:stretch>
            <a:fillRect/>
          </a:stretch>
        </p:blipFill>
        <p:spPr>
          <a:xfrm>
            <a:off x="4340160" y="1033286"/>
            <a:ext cx="2743583" cy="2514951"/>
          </a:xfrm>
          <a:prstGeom prst="rect">
            <a:avLst/>
          </a:prstGeom>
        </p:spPr>
      </p:pic>
      <p:pic>
        <p:nvPicPr>
          <p:cNvPr id="10" name="Picture 9"/>
          <p:cNvPicPr>
            <a:picLocks noChangeAspect="1"/>
          </p:cNvPicPr>
          <p:nvPr/>
        </p:nvPicPr>
        <p:blipFill>
          <a:blip r:embed="rId4"/>
          <a:stretch>
            <a:fillRect/>
          </a:stretch>
        </p:blipFill>
        <p:spPr>
          <a:xfrm>
            <a:off x="7964800" y="1071391"/>
            <a:ext cx="3044576" cy="2476846"/>
          </a:xfrm>
          <a:prstGeom prst="rect">
            <a:avLst/>
          </a:prstGeom>
        </p:spPr>
      </p:pic>
      <p:sp>
        <p:nvSpPr>
          <p:cNvPr id="11" name="Rectangle 10"/>
          <p:cNvSpPr/>
          <p:nvPr/>
        </p:nvSpPr>
        <p:spPr>
          <a:xfrm>
            <a:off x="686850" y="3906488"/>
            <a:ext cx="2735002" cy="923330"/>
          </a:xfrm>
          <a:prstGeom prst="rect">
            <a:avLst/>
          </a:prstGeom>
        </p:spPr>
        <p:txBody>
          <a:bodyPr wrap="square">
            <a:spAutoFit/>
          </a:bodyPr>
          <a:lstStyle/>
          <a:p>
            <a:pPr algn="just"/>
            <a:r>
              <a:rPr lang="vi-VN" b="1" dirty="0">
                <a:solidFill>
                  <a:srgbClr val="2B8F66"/>
                </a:solidFill>
                <a:latin typeface="Cambria" panose="02040503050406030204" pitchFamily="18" charset="0"/>
                <a:ea typeface="Cambria" panose="02040503050406030204" pitchFamily="18" charset="0"/>
              </a:rPr>
              <a:t>Hình a: Biện pháp phủ một lớp dầu, mỡ lên bề mặt kim loại</a:t>
            </a:r>
            <a:r>
              <a:rPr lang="vi-VN" b="1" dirty="0" smtClean="0">
                <a:solidFill>
                  <a:srgbClr val="2B8F66"/>
                </a:solidFill>
                <a:latin typeface="Cambria" panose="02040503050406030204" pitchFamily="18" charset="0"/>
                <a:ea typeface="Cambria" panose="02040503050406030204" pitchFamily="18" charset="0"/>
              </a:rPr>
              <a:t>.</a:t>
            </a:r>
            <a:endParaRPr lang="vi-VN" b="1" dirty="0">
              <a:solidFill>
                <a:srgbClr val="2B8F66"/>
              </a:solidFill>
              <a:latin typeface="Cambria" panose="02040503050406030204" pitchFamily="18" charset="0"/>
              <a:ea typeface="Cambria" panose="02040503050406030204" pitchFamily="18" charset="0"/>
            </a:endParaRPr>
          </a:p>
        </p:txBody>
      </p:sp>
      <p:sp>
        <p:nvSpPr>
          <p:cNvPr id="12" name="Rectangle 11"/>
          <p:cNvSpPr/>
          <p:nvPr/>
        </p:nvSpPr>
        <p:spPr>
          <a:xfrm>
            <a:off x="7812212" y="3945064"/>
            <a:ext cx="3349752" cy="646331"/>
          </a:xfrm>
          <a:prstGeom prst="rect">
            <a:avLst/>
          </a:prstGeom>
        </p:spPr>
        <p:txBody>
          <a:bodyPr wrap="square">
            <a:spAutoFit/>
          </a:bodyPr>
          <a:lstStyle/>
          <a:p>
            <a:pPr algn="just"/>
            <a:r>
              <a:rPr lang="vi-VN" b="1" dirty="0" smtClean="0">
                <a:solidFill>
                  <a:srgbClr val="2B8F66"/>
                </a:solidFill>
                <a:latin typeface="Cambria" panose="02040503050406030204" pitchFamily="18" charset="0"/>
                <a:ea typeface="Cambria" panose="02040503050406030204" pitchFamily="18" charset="0"/>
              </a:rPr>
              <a:t>Hình </a:t>
            </a:r>
            <a:r>
              <a:rPr lang="vi-VN" b="1" dirty="0">
                <a:solidFill>
                  <a:srgbClr val="2B8F66"/>
                </a:solidFill>
                <a:latin typeface="Cambria" panose="02040503050406030204" pitchFamily="18" charset="0"/>
                <a:ea typeface="Cambria" panose="02040503050406030204" pitchFamily="18" charset="0"/>
              </a:rPr>
              <a:t>c: Biện pháp phun sơn lên bề mặt kim loại.</a:t>
            </a:r>
            <a:endParaRPr lang="vi-VN" b="1" i="0" dirty="0">
              <a:solidFill>
                <a:srgbClr val="2B8F66"/>
              </a:solidFill>
              <a:effectLst/>
              <a:latin typeface="Cambria" panose="02040503050406030204" pitchFamily="18" charset="0"/>
              <a:ea typeface="Cambria" panose="02040503050406030204" pitchFamily="18" charset="0"/>
            </a:endParaRPr>
          </a:p>
        </p:txBody>
      </p:sp>
      <p:sp>
        <p:nvSpPr>
          <p:cNvPr id="13" name="Rectangle 12"/>
          <p:cNvSpPr/>
          <p:nvPr/>
        </p:nvSpPr>
        <p:spPr>
          <a:xfrm>
            <a:off x="4168090" y="3945064"/>
            <a:ext cx="3087721" cy="923330"/>
          </a:xfrm>
          <a:prstGeom prst="rect">
            <a:avLst/>
          </a:prstGeom>
        </p:spPr>
        <p:txBody>
          <a:bodyPr wrap="square">
            <a:spAutoFit/>
          </a:bodyPr>
          <a:lstStyle/>
          <a:p>
            <a:pPr algn="just"/>
            <a:r>
              <a:rPr lang="vi-VN" b="1" dirty="0" smtClean="0">
                <a:solidFill>
                  <a:srgbClr val="2B8F66"/>
                </a:solidFill>
                <a:latin typeface="Cambria" panose="02040503050406030204" pitchFamily="18" charset="0"/>
                <a:ea typeface="Cambria" panose="02040503050406030204" pitchFamily="18" charset="0"/>
              </a:rPr>
              <a:t>Hình </a:t>
            </a:r>
            <a:r>
              <a:rPr lang="vi-VN" b="1" dirty="0">
                <a:solidFill>
                  <a:srgbClr val="2B8F66"/>
                </a:solidFill>
                <a:latin typeface="Cambria" panose="02040503050406030204" pitchFamily="18" charset="0"/>
                <a:ea typeface="Cambria" panose="02040503050406030204" pitchFamily="18" charset="0"/>
              </a:rPr>
              <a:t>b: Biện pháp tráng lên bề mặt kim loại bằng một kim loại khác</a:t>
            </a:r>
            <a:r>
              <a:rPr lang="vi-VN" b="1" dirty="0" smtClean="0">
                <a:solidFill>
                  <a:srgbClr val="2B8F66"/>
                </a:solidFill>
                <a:latin typeface="Cambria" panose="02040503050406030204" pitchFamily="18" charset="0"/>
                <a:ea typeface="Cambria" panose="02040503050406030204" pitchFamily="18" charset="0"/>
              </a:rPr>
              <a:t>.</a:t>
            </a:r>
            <a:endParaRPr lang="vi-VN" b="1" dirty="0">
              <a:solidFill>
                <a:srgbClr val="2B8F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1405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57C3EB65-6BC8-22D0-15EF-138A0FB8CD1E}"/>
              </a:ext>
            </a:extLst>
          </p:cNvPr>
          <p:cNvSpPr>
            <a:spLocks noGrp="1"/>
          </p:cNvSpPr>
          <p:nvPr>
            <p:ph type="title"/>
          </p:nvPr>
        </p:nvSpPr>
        <p:spPr>
          <a:xfrm>
            <a:off x="1186468" y="571967"/>
            <a:ext cx="10515600" cy="795790"/>
          </a:xfrm>
          <a:prstGeom prst="roundRect">
            <a:avLst/>
          </a:prstGeom>
        </p:spPr>
        <p:txBody>
          <a:bodyPr>
            <a:normAutofit/>
          </a:bodyPr>
          <a:lstStyle/>
          <a:p>
            <a:r>
              <a:rPr lang="vi-VN" sz="34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II. ĂN MÒN KIM LOẠI</a:t>
            </a:r>
            <a:endParaRPr lang="en-US" sz="34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6" name="文本框 22"/>
          <p:cNvSpPr txBox="1"/>
          <p:nvPr/>
        </p:nvSpPr>
        <p:spPr>
          <a:xfrm>
            <a:off x="850356" y="2210392"/>
            <a:ext cx="9877085" cy="1526572"/>
          </a:xfrm>
          <a:prstGeom prst="rect">
            <a:avLst/>
          </a:prstGeom>
          <a:noFill/>
        </p:spPr>
        <p:txBody>
          <a:bodyPr wrap="square" rtlCol="0">
            <a:spAutoFit/>
            <a:scene3d>
              <a:camera prst="orthographicFront"/>
              <a:lightRig rig="threePt" dir="t"/>
            </a:scene3d>
            <a:sp3d contourW="12700"/>
          </a:bodyPr>
          <a:lstStyle/>
          <a:p>
            <a:pPr>
              <a:lnSpc>
                <a:spcPct val="120000"/>
              </a:lnSpc>
            </a:pPr>
            <a:r>
              <a:rPr lang="vi-VN" altLang="zh-CN" sz="2600" b="1" dirty="0">
                <a:solidFill>
                  <a:srgbClr val="2B8F66"/>
                </a:solidFill>
                <a:latin typeface="Cambria" panose="02040503050406030204" pitchFamily="18" charset="0"/>
                <a:ea typeface="Cambria" panose="02040503050406030204" pitchFamily="18" charset="0"/>
                <a:cs typeface="Arial" panose="020B0604020202020204" pitchFamily="34" charset="0"/>
              </a:rPr>
              <a:t>b</a:t>
            </a:r>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 Phương pháp điện hóa: </a:t>
            </a:r>
            <a:r>
              <a:rPr lang="vi-VN" sz="2800" dirty="0">
                <a:solidFill>
                  <a:srgbClr val="2B8F66"/>
                </a:solidFill>
                <a:latin typeface="Cambria" panose="02040503050406030204" pitchFamily="18" charset="0"/>
                <a:ea typeface="Cambria" panose="02040503050406030204" pitchFamily="18" charset="0"/>
                <a:cs typeface="Arial" panose="020B0604020202020204" pitchFamily="34" charset="0"/>
              </a:rPr>
              <a:t>để bảo vệ kim loại, người ta nối kim loại cần bảo vệ với một kim loại hoạt động hóa học mạnh hơn.</a:t>
            </a:r>
            <a:endParaRPr lang="en-US" sz="2800" baseline="-25000" dirty="0">
              <a:solidFill>
                <a:srgbClr val="2B8F66"/>
              </a:solidFill>
              <a:latin typeface="Cambria" panose="02040503050406030204" pitchFamily="18" charset="0"/>
              <a:ea typeface="Cambria" panose="02040503050406030204" pitchFamily="18" charset="0"/>
              <a:cs typeface="Arial" panose="020B0604020202020204" pitchFamily="34" charset="0"/>
            </a:endParaRPr>
          </a:p>
          <a:p>
            <a:endParaRPr lang="zh-CN" altLang="en-US" sz="2600" b="1" dirty="0">
              <a:solidFill>
                <a:srgbClr val="2B8F66"/>
              </a:solidFill>
              <a:latin typeface="Cambria" panose="02040503050406030204" pitchFamily="18" charset="0"/>
              <a:cs typeface="Arial" panose="020B0604020202020204" pitchFamily="34" charset="0"/>
            </a:endParaRPr>
          </a:p>
        </p:txBody>
      </p:sp>
      <p:grpSp>
        <p:nvGrpSpPr>
          <p:cNvPr id="28" name="Group 27">
            <a:extLst>
              <a:ext uri="{FF2B5EF4-FFF2-40B4-BE49-F238E27FC236}">
                <a16:creationId xmlns:a16="http://schemas.microsoft.com/office/drawing/2014/main" id="{47EC0A3E-9C5C-4122-B07E-ACF3FC9EE1F9}"/>
              </a:ext>
            </a:extLst>
          </p:cNvPr>
          <p:cNvGrpSpPr/>
          <p:nvPr/>
        </p:nvGrpSpPr>
        <p:grpSpPr>
          <a:xfrm>
            <a:off x="-303911" y="711464"/>
            <a:ext cx="1857174" cy="996802"/>
            <a:chOff x="3455431" y="2024712"/>
            <a:chExt cx="2478955" cy="1342734"/>
          </a:xfrm>
        </p:grpSpPr>
        <p:pic>
          <p:nvPicPr>
            <p:cNvPr id="29" name="Picture 28">
              <a:extLst>
                <a:ext uri="{FF2B5EF4-FFF2-40B4-BE49-F238E27FC236}">
                  <a16:creationId xmlns:a16="http://schemas.microsoft.com/office/drawing/2014/main" id="{3429724C-E087-42B2-A32E-2EB7CBE346A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0" name="TextBox 29">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
        <p:nvSpPr>
          <p:cNvPr id="9" name="文本框 22"/>
          <p:cNvSpPr txBox="1"/>
          <p:nvPr/>
        </p:nvSpPr>
        <p:spPr>
          <a:xfrm>
            <a:off x="1214958" y="1569779"/>
            <a:ext cx="9877085" cy="492443"/>
          </a:xfrm>
          <a:prstGeom prst="rect">
            <a:avLst/>
          </a:prstGeom>
          <a:noFill/>
        </p:spPr>
        <p:txBody>
          <a:bodyPr wrap="square" rtlCol="0">
            <a:spAutoFit/>
            <a:scene3d>
              <a:camera prst="orthographicFront"/>
              <a:lightRig rig="threePt" dir="t"/>
            </a:scene3d>
            <a:sp3d contourW="12700"/>
          </a:bodyPr>
          <a:lstStyle/>
          <a:p>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3. Chống ăn mòn kim loại</a:t>
            </a:r>
            <a:endParaRPr lang="zh-CN" altLang="en-US" sz="2600" b="1" dirty="0">
              <a:solidFill>
                <a:srgbClr val="2B8F66"/>
              </a:solidFill>
              <a:latin typeface="Cambria" panose="02040503050406030204" pitchFamily="18" charset="0"/>
              <a:cs typeface="Arial" panose="020B0604020202020204" pitchFamily="34" charset="0"/>
            </a:endParaRPr>
          </a:p>
        </p:txBody>
      </p:sp>
      <p:sp>
        <p:nvSpPr>
          <p:cNvPr id="10" name="文本框 22"/>
          <p:cNvSpPr txBox="1"/>
          <p:nvPr/>
        </p:nvSpPr>
        <p:spPr>
          <a:xfrm>
            <a:off x="850356" y="3592759"/>
            <a:ext cx="6181379" cy="2092881"/>
          </a:xfrm>
          <a:prstGeom prst="rect">
            <a:avLst/>
          </a:prstGeom>
          <a:noFill/>
        </p:spPr>
        <p:txBody>
          <a:bodyPr wrap="square" rtlCol="0">
            <a:spAutoFit/>
            <a:scene3d>
              <a:camera prst="orthographicFront"/>
              <a:lightRig rig="threePt" dir="t"/>
            </a:scene3d>
            <a:sp3d contourW="12700"/>
          </a:bodyPr>
          <a:lstStyle/>
          <a:p>
            <a:r>
              <a:rPr lang="vi-VN" altLang="zh-CN" sz="2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Ví dụ: </a:t>
            </a:r>
            <a:r>
              <a:rPr lang="vi-VN" altLang="zh-CN" sz="2600" dirty="0" smtClean="0">
                <a:solidFill>
                  <a:srgbClr val="2B8F66"/>
                </a:solidFill>
                <a:latin typeface="Cambria" panose="02040503050406030204" pitchFamily="18" charset="0"/>
                <a:ea typeface="Cambria" panose="02040503050406030204" pitchFamily="18" charset="0"/>
                <a:cs typeface="Arial" panose="020B0604020202020204" pitchFamily="34" charset="0"/>
              </a:rPr>
              <a:t>Để bảo vệ vỏ tàu biển làm bằng thép, người ta hàn những khối kẽm lên mặt ngoài của vỏ tàu (phần chìm dưới nước). Kết quả Zn bị nước biển ăn mòn thay cho sắt trong thép </a:t>
            </a:r>
            <a:endParaRPr lang="zh-CN" altLang="en-US" sz="2600" dirty="0">
              <a:solidFill>
                <a:srgbClr val="2B8F66"/>
              </a:solidFill>
              <a:latin typeface="Cambria" panose="02040503050406030204" pitchFamily="18"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369469" y="3349037"/>
            <a:ext cx="3502748" cy="2724530"/>
          </a:xfrm>
          <a:prstGeom prst="rect">
            <a:avLst/>
          </a:prstGeom>
        </p:spPr>
      </p:pic>
    </p:spTree>
    <p:extLst>
      <p:ext uri="{BB962C8B-B14F-4D97-AF65-F5344CB8AC3E}">
        <p14:creationId xmlns:p14="http://schemas.microsoft.com/office/powerpoint/2010/main" val="1063401907"/>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610667" y="2386584"/>
            <a:ext cx="4171646" cy="1341037"/>
          </a:xfrm>
        </p:spPr>
        <p:txBody>
          <a:bodyPr>
            <a:noAutofit/>
          </a:bodyPr>
          <a:lstStyle/>
          <a:p>
            <a:pPr>
              <a:lnSpc>
                <a:spcPct val="150000"/>
              </a:lnSpc>
              <a:spcBef>
                <a:spcPts val="0"/>
              </a:spcBef>
            </a:pPr>
            <a:r>
              <a:rPr lang="en-US" dirty="0" err="1">
                <a:latin typeface="Cambria" panose="02040503050406030204" pitchFamily="18" charset="0"/>
                <a:ea typeface="Cambria" panose="02040503050406030204" pitchFamily="18" charset="0"/>
              </a:rPr>
              <a:t>Nêu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sự</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tôn</a:t>
            </a:r>
            <a:r>
              <a:rPr lang="en-US" dirty="0">
                <a:latin typeface="Cambria" panose="02040503050406030204" pitchFamily="18" charset="0"/>
                <a:ea typeface="Cambria" panose="02040503050406030204" pitchFamily="18" charset="0"/>
              </a:rPr>
              <a:t>.</a:t>
            </a:r>
          </a:p>
          <a:p>
            <a:pPr>
              <a:lnSpc>
                <a:spcPct val="150000"/>
              </a:lnSpc>
              <a:spcBef>
                <a:spcPts val="0"/>
              </a:spcBef>
            </a:pPr>
            <a:r>
              <a:rPr lang="en-US" dirty="0"/>
              <a:t/>
            </a:r>
            <a:br>
              <a:rPr lang="en-US" dirty="0"/>
            </a:br>
            <a:endParaRPr lang="en-US" sz="2000" dirty="0">
              <a:latin typeface="Cambria" panose="02040503050406030204" pitchFamily="18"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3FDD6853-D106-46B0-874B-7CB9A396D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81320" y="5634754"/>
            <a:ext cx="1223245" cy="1223245"/>
          </a:xfrm>
          <a:prstGeom prst="rect">
            <a:avLst/>
          </a:prstGeom>
        </p:spPr>
      </p:pic>
      <p:pic>
        <p:nvPicPr>
          <p:cNvPr id="14" name="Picture 13">
            <a:extLst>
              <a:ext uri="{FF2B5EF4-FFF2-40B4-BE49-F238E27FC236}">
                <a16:creationId xmlns:a16="http://schemas.microsoft.com/office/drawing/2014/main" id="{897FE70F-2FC7-4BD2-9B2D-5F7CE357208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9770" y="585216"/>
            <a:ext cx="990732" cy="990732"/>
          </a:xfrm>
          <a:prstGeom prst="rect">
            <a:avLst/>
          </a:prstGeom>
        </p:spPr>
      </p:pic>
      <p:sp>
        <p:nvSpPr>
          <p:cNvPr id="2" name="Rectangle 1"/>
          <p:cNvSpPr/>
          <p:nvPr/>
        </p:nvSpPr>
        <p:spPr>
          <a:xfrm>
            <a:off x="5678424" y="465314"/>
            <a:ext cx="6355080" cy="5632311"/>
          </a:xfrm>
          <a:prstGeom prst="rect">
            <a:avLst/>
          </a:prstGeom>
        </p:spPr>
        <p:txBody>
          <a:bodyPr wrap="square">
            <a:spAutoFit/>
          </a:bodyPr>
          <a:lstStyle/>
          <a:p>
            <a:pPr algn="just">
              <a:lnSpc>
                <a:spcPct val="150000"/>
              </a:lnSpc>
            </a:pPr>
            <a:r>
              <a:rPr lang="vi-VN" sz="2400" b="1" dirty="0" smtClean="0">
                <a:solidFill>
                  <a:srgbClr val="2B8F66"/>
                </a:solidFill>
                <a:latin typeface="Cambria" panose="02040503050406030204" pitchFamily="18" charset="0"/>
                <a:ea typeface="Cambria" panose="02040503050406030204" pitchFamily="18" charset="0"/>
              </a:rPr>
              <a:t>Các cách hạn chế sự ăn mòn đối với mái tôn:</a:t>
            </a:r>
          </a:p>
          <a:p>
            <a:pPr algn="just">
              <a:lnSpc>
                <a:spcPct val="150000"/>
              </a:lnSpc>
            </a:pPr>
            <a:r>
              <a:rPr lang="vi-VN" sz="2400" dirty="0" smtClean="0">
                <a:solidFill>
                  <a:srgbClr val="2B8F66"/>
                </a:solidFill>
                <a:latin typeface="Cambria" panose="02040503050406030204" pitchFamily="18" charset="0"/>
                <a:ea typeface="Cambria" panose="02040503050406030204" pitchFamily="18" charset="0"/>
              </a:rPr>
              <a:t>- Tráng kẽm lên bề mặt của tấm thép mỏng để sản xuất tôn lợp nhà.</a:t>
            </a:r>
          </a:p>
          <a:p>
            <a:pPr algn="just">
              <a:lnSpc>
                <a:spcPct val="150000"/>
              </a:lnSpc>
            </a:pPr>
            <a:r>
              <a:rPr lang="vi-VN" sz="2400" dirty="0" smtClean="0">
                <a:solidFill>
                  <a:srgbClr val="2B8F66"/>
                </a:solidFill>
                <a:latin typeface="Cambria" panose="02040503050406030204" pitchFamily="18" charset="0"/>
                <a:ea typeface="Cambria" panose="02040503050406030204" pitchFamily="18" charset="0"/>
              </a:rPr>
              <a:t>- Sử dụng đinh vít có mạ kẽm.</a:t>
            </a:r>
          </a:p>
          <a:p>
            <a:pPr algn="just">
              <a:lnSpc>
                <a:spcPct val="150000"/>
              </a:lnSpc>
            </a:pPr>
            <a:r>
              <a:rPr lang="vi-VN" sz="2400" dirty="0" smtClean="0">
                <a:solidFill>
                  <a:srgbClr val="2B8F66"/>
                </a:solidFill>
                <a:latin typeface="Cambria" panose="02040503050406030204" pitchFamily="18" charset="0"/>
                <a:ea typeface="Cambria" panose="02040503050406030204" pitchFamily="18" charset="0"/>
              </a:rPr>
              <a:t>- Sau khi hoàn thiện việc lắp đặt mái tôn, có thể phun 1 lớp sơn chống rỉ có chứa kẽm lên bề mặt mái tôn.</a:t>
            </a:r>
          </a:p>
          <a:p>
            <a:pPr algn="just">
              <a:lnSpc>
                <a:spcPct val="150000"/>
              </a:lnSpc>
            </a:pPr>
            <a:r>
              <a:rPr lang="vi-VN" sz="2400" dirty="0" smtClean="0">
                <a:solidFill>
                  <a:srgbClr val="2B8F66"/>
                </a:solidFill>
                <a:latin typeface="Cambria" panose="02040503050406030204" pitchFamily="18" charset="0"/>
                <a:ea typeface="Cambria" panose="02040503050406030204" pitchFamily="18" charset="0"/>
              </a:rPr>
              <a:t>- Vệ sinh bề mặt mái tôn sạch sẽ và sử dụng sơn dầu quét lên bề mặt giúp bảo vệ mái tôn không bị ăn mòn.</a:t>
            </a:r>
            <a:endParaRPr lang="vi-VN" sz="2400" b="0" i="0" dirty="0">
              <a:solidFill>
                <a:srgbClr val="2B8F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06101850"/>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80000">
                                          <p:cBhvr additive="base">
                                            <p:cTn id="15" dur="15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500" fill="hold"/>
                                            <p:tgtEl>
                                              <p:spTgt spid="7"/>
                                            </p:tgtEl>
                                            <p:attrNameLst>
                                              <p:attrName>ppt_x</p:attrName>
                                            </p:attrNameLst>
                                          </p:cBhvr>
                                          <p:tavLst>
                                            <p:tav tm="0">
                                              <p:val>
                                                <p:strVal val="#ppt_x"/>
                                              </p:val>
                                            </p:tav>
                                            <p:tav tm="100000">
                                              <p:val>
                                                <p:strVal val="#ppt_x"/>
                                              </p:val>
                                            </p:tav>
                                          </p:tavLst>
                                        </p:anim>
                                        <p:anim calcmode="lin" valueType="num">
                                          <p:cBhvr additive="base">
                                            <p:cTn id="16"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2343" y="2084142"/>
            <a:ext cx="8686800" cy="2246769"/>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16.1c. </a:t>
            </a:r>
            <a:r>
              <a:rPr lang="vi-VN" sz="2800" dirty="0" smtClean="0">
                <a:solidFill>
                  <a:srgbClr val="2B8F66"/>
                </a:solidFill>
                <a:latin typeface="Cambria" panose="02040503050406030204" pitchFamily="18" charset="0"/>
                <a:ea typeface="Cambria" panose="02040503050406030204" pitchFamily="18" charset="0"/>
              </a:rPr>
              <a:t>Việc </a:t>
            </a:r>
            <a:r>
              <a:rPr lang="vi-VN" sz="2800" dirty="0">
                <a:solidFill>
                  <a:srgbClr val="2B8F66"/>
                </a:solidFill>
                <a:latin typeface="Cambria" panose="02040503050406030204" pitchFamily="18" charset="0"/>
                <a:ea typeface="Cambria" panose="02040503050406030204" pitchFamily="18" charset="0"/>
              </a:rPr>
              <a:t>phủ một lớp sơn cuối cùng giúp cho vỏ tàu tránh tiếp xúc trực tiếp với nước biển, từ đó làm cho sự ăn mòn vỏ tàu diễn ra chậm hơn, đồng thời mang lại tính thẩm mỹ cho con tàu.</a:t>
            </a:r>
          </a:p>
          <a:p>
            <a:pPr algn="just"/>
            <a:r>
              <a:rPr lang="vi-VN" sz="2800" dirty="0" smtClean="0">
                <a:solidFill>
                  <a:srgbClr val="000000"/>
                </a:solidFill>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17516" y="2084141"/>
            <a:ext cx="2524477" cy="1963751"/>
          </a:xfrm>
          <a:prstGeom prst="rect">
            <a:avLst/>
          </a:prstGeom>
        </p:spPr>
      </p:pic>
    </p:spTree>
    <p:extLst>
      <p:ext uri="{BB962C8B-B14F-4D97-AF65-F5344CB8AC3E}">
        <p14:creationId xmlns:p14="http://schemas.microsoft.com/office/powerpoint/2010/main" val="333878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387207" y="813631"/>
            <a:ext cx="4647133" cy="5587169"/>
          </a:xfrm>
        </p:spPr>
        <p:txBody>
          <a:bodyPr>
            <a:noAutofit/>
          </a:bodyPr>
          <a:lstStyle/>
          <a:p>
            <a:pPr>
              <a:lnSpc>
                <a:spcPct val="150000"/>
              </a:lnSpc>
              <a:spcBef>
                <a:spcPts val="0"/>
              </a:spcBef>
            </a:pPr>
            <a:r>
              <a:rPr lang="vi-VN" sz="2400" dirty="0">
                <a:latin typeface="Cambria" panose="02040503050406030204" pitchFamily="18" charset="0"/>
                <a:ea typeface="Cambria" panose="02040503050406030204" pitchFamily="18" charset="0"/>
              </a:rPr>
              <a:t>Quan sát video thí nghiệm sau:</a:t>
            </a:r>
          </a:p>
          <a:p>
            <a:pPr>
              <a:lnSpc>
                <a:spcPct val="150000"/>
              </a:lnSpc>
              <a:spcBef>
                <a:spcPts val="0"/>
              </a:spcBef>
            </a:pPr>
            <a:r>
              <a:rPr lang="vi-VN" sz="2400" b="1" dirty="0">
                <a:latin typeface="Cambria" panose="02040503050406030204" pitchFamily="18" charset="0"/>
                <a:ea typeface="Cambria" panose="02040503050406030204" pitchFamily="18" charset="0"/>
              </a:rPr>
              <a:t>Thí nghiệm ăn mòn kim loại và bảo vệ kim loại</a:t>
            </a:r>
            <a:endParaRPr lang="vi-VN" sz="2400" dirty="0">
              <a:latin typeface="Cambria" panose="02040503050406030204" pitchFamily="18" charset="0"/>
              <a:ea typeface="Cambria" panose="02040503050406030204" pitchFamily="18" charset="0"/>
            </a:endParaRPr>
          </a:p>
          <a:p>
            <a:pPr>
              <a:lnSpc>
                <a:spcPct val="150000"/>
              </a:lnSpc>
              <a:spcBef>
                <a:spcPts val="0"/>
              </a:spcBef>
            </a:pPr>
            <a:r>
              <a:rPr lang="vi-VN" sz="2400" dirty="0">
                <a:latin typeface="Cambria" panose="02040503050406030204" pitchFamily="18" charset="0"/>
                <a:ea typeface="Cambria" panose="02040503050406030204" pitchFamily="18" charset="0"/>
              </a:rPr>
              <a:t>Cho một đinh sắt và một đinh sắt đã được quấn dây kẽm vào cùng một cốc thuỷ tinh chứa nước. Cốc này được đặt lên một tờ giấy màu trắng. Để yên khoảng 4 giờ.</a:t>
            </a:r>
          </a:p>
          <a:p>
            <a:pPr>
              <a:lnSpc>
                <a:spcPct val="150000"/>
              </a:lnSpc>
              <a:spcBef>
                <a:spcPts val="0"/>
              </a:spcBef>
            </a:pPr>
            <a:r>
              <a:rPr lang="vi-VN" sz="2400" b="1" dirty="0">
                <a:latin typeface="Cambria" panose="02040503050406030204" pitchFamily="18" charset="0"/>
                <a:ea typeface="Cambria" panose="02040503050406030204" pitchFamily="18" charset="0"/>
              </a:rPr>
              <a:t>Yêu cầu:</a:t>
            </a:r>
            <a:r>
              <a:rPr lang="vi-VN" sz="2400" dirty="0">
                <a:latin typeface="Cambria" panose="02040503050406030204" pitchFamily="18" charset="0"/>
                <a:ea typeface="Cambria" panose="02040503050406030204" pitchFamily="18" charset="0"/>
              </a:rPr>
              <a:t> Quan sát hiện tượng và giải thích.</a:t>
            </a:r>
          </a:p>
          <a:p>
            <a:pPr>
              <a:lnSpc>
                <a:spcPct val="150000"/>
              </a:lnSpc>
              <a:spcBef>
                <a:spcPts val="0"/>
              </a:spcBef>
            </a:pP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70" y="-127115"/>
            <a:ext cx="1038554" cy="1038554"/>
          </a:xfrm>
          <a:prstGeom prst="rect">
            <a:avLst/>
          </a:prstGeom>
        </p:spPr>
      </p:pic>
      <p:pic>
        <p:nvPicPr>
          <p:cNvPr id="3" name="Thí nghiệm ăn mòn kim loại và bảo vệ kim loại - Hóa học 12 - Hoc10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9456" y="200597"/>
            <a:ext cx="11835383" cy="6657403"/>
          </a:xfrm>
          <a:prstGeom prst="rect">
            <a:avLst/>
          </a:prstGeom>
        </p:spPr>
      </p:pic>
    </p:spTree>
    <p:extLst>
      <p:ext uri="{BB962C8B-B14F-4D97-AF65-F5344CB8AC3E}">
        <p14:creationId xmlns:p14="http://schemas.microsoft.com/office/powerpoint/2010/main" val="3978723123"/>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3"/>
                </p:tgtEl>
              </p:cMediaNode>
            </p:video>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387207" y="813631"/>
            <a:ext cx="4647133" cy="5587169"/>
          </a:xfrm>
        </p:spPr>
        <p:txBody>
          <a:bodyPr>
            <a:noAutofit/>
          </a:bodyPr>
          <a:lstStyle/>
          <a:p>
            <a:pPr>
              <a:lnSpc>
                <a:spcPct val="150000"/>
              </a:lnSpc>
              <a:spcBef>
                <a:spcPts val="0"/>
              </a:spcBef>
            </a:pPr>
            <a:r>
              <a:rPr lang="vi-VN" sz="2400" dirty="0">
                <a:latin typeface="Cambria" panose="02040503050406030204" pitchFamily="18" charset="0"/>
                <a:ea typeface="Cambria" panose="02040503050406030204" pitchFamily="18" charset="0"/>
              </a:rPr>
              <a:t>Quan sát video thí nghiệm sau:</a:t>
            </a:r>
          </a:p>
          <a:p>
            <a:pPr>
              <a:lnSpc>
                <a:spcPct val="150000"/>
              </a:lnSpc>
              <a:spcBef>
                <a:spcPts val="0"/>
              </a:spcBef>
            </a:pPr>
            <a:r>
              <a:rPr lang="vi-VN" sz="2400" b="1" dirty="0">
                <a:latin typeface="Cambria" panose="02040503050406030204" pitchFamily="18" charset="0"/>
                <a:ea typeface="Cambria" panose="02040503050406030204" pitchFamily="18" charset="0"/>
              </a:rPr>
              <a:t>Thí nghiệm ăn mòn kim loại và bảo vệ kim loại</a:t>
            </a:r>
            <a:endParaRPr lang="vi-VN" sz="2400" dirty="0">
              <a:latin typeface="Cambria" panose="02040503050406030204" pitchFamily="18" charset="0"/>
              <a:ea typeface="Cambria" panose="02040503050406030204" pitchFamily="18" charset="0"/>
            </a:endParaRPr>
          </a:p>
          <a:p>
            <a:pPr>
              <a:lnSpc>
                <a:spcPct val="150000"/>
              </a:lnSpc>
              <a:spcBef>
                <a:spcPts val="0"/>
              </a:spcBef>
            </a:pPr>
            <a:r>
              <a:rPr lang="vi-VN" sz="2400" dirty="0">
                <a:latin typeface="Cambria" panose="02040503050406030204" pitchFamily="18" charset="0"/>
                <a:ea typeface="Cambria" panose="02040503050406030204" pitchFamily="18" charset="0"/>
              </a:rPr>
              <a:t>Cho một đinh sắt và một đinh sắt đã được quấn dây kẽm vào cùng một cốc thuỷ tinh chứa nước. Cốc này được đặt lên một tờ giấy màu trắng. Để yên khoảng 4 giờ.</a:t>
            </a:r>
          </a:p>
          <a:p>
            <a:pPr>
              <a:lnSpc>
                <a:spcPct val="150000"/>
              </a:lnSpc>
              <a:spcBef>
                <a:spcPts val="0"/>
              </a:spcBef>
            </a:pPr>
            <a:r>
              <a:rPr lang="vi-VN" sz="2400" b="1" dirty="0">
                <a:latin typeface="Cambria" panose="02040503050406030204" pitchFamily="18" charset="0"/>
                <a:ea typeface="Cambria" panose="02040503050406030204" pitchFamily="18" charset="0"/>
              </a:rPr>
              <a:t>Yêu cầu:</a:t>
            </a:r>
            <a:r>
              <a:rPr lang="vi-VN" sz="2400" dirty="0">
                <a:latin typeface="Cambria" panose="02040503050406030204" pitchFamily="18" charset="0"/>
                <a:ea typeface="Cambria" panose="02040503050406030204" pitchFamily="18" charset="0"/>
              </a:rPr>
              <a:t> Quan sát hiện tượng và giải thích.</a:t>
            </a:r>
          </a:p>
          <a:p>
            <a:pPr>
              <a:lnSpc>
                <a:spcPct val="150000"/>
              </a:lnSpc>
              <a:spcBef>
                <a:spcPts val="0"/>
              </a:spcBef>
            </a:pP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70" y="-127115"/>
            <a:ext cx="1038554" cy="1038554"/>
          </a:xfrm>
          <a:prstGeom prst="rect">
            <a:avLst/>
          </a:prstGeom>
        </p:spPr>
      </p:pic>
      <p:sp>
        <p:nvSpPr>
          <p:cNvPr id="2" name="Rectangle 1"/>
          <p:cNvSpPr/>
          <p:nvPr/>
        </p:nvSpPr>
        <p:spPr>
          <a:xfrm>
            <a:off x="6120384" y="1745593"/>
            <a:ext cx="5647944" cy="2793778"/>
          </a:xfrm>
          <a:prstGeom prst="rect">
            <a:avLst/>
          </a:prstGeom>
        </p:spPr>
        <p:txBody>
          <a:bodyPr wrap="square">
            <a:spAutoFit/>
          </a:bodyPr>
          <a:lstStyle/>
          <a:p>
            <a:pPr algn="just">
              <a:lnSpc>
                <a:spcPct val="150000"/>
              </a:lnSpc>
            </a:pPr>
            <a:r>
              <a:rPr lang="vi-VN" sz="2400" b="1" dirty="0">
                <a:solidFill>
                  <a:srgbClr val="2B8F66"/>
                </a:solidFill>
                <a:latin typeface="Cambria" panose="02040503050406030204" pitchFamily="18" charset="0"/>
                <a:ea typeface="Cambria" panose="02040503050406030204" pitchFamily="18" charset="0"/>
              </a:rPr>
              <a:t>Hiện tượng:</a:t>
            </a:r>
            <a:endParaRPr lang="vi-VN" sz="2400" dirty="0">
              <a:solidFill>
                <a:srgbClr val="2B8F66"/>
              </a:solidFill>
              <a:latin typeface="Cambria" panose="02040503050406030204" pitchFamily="18" charset="0"/>
              <a:ea typeface="Cambria" panose="02040503050406030204" pitchFamily="18" charset="0"/>
            </a:endParaRPr>
          </a:p>
          <a:p>
            <a:pPr algn="just">
              <a:lnSpc>
                <a:spcPct val="150000"/>
              </a:lnSpc>
            </a:pPr>
            <a:r>
              <a:rPr lang="vi-VN" sz="2400" b="1" dirty="0">
                <a:solidFill>
                  <a:srgbClr val="2B8F66"/>
                </a:solidFill>
                <a:latin typeface="Cambria" panose="02040503050406030204" pitchFamily="18" charset="0"/>
                <a:ea typeface="Cambria" panose="02040503050406030204" pitchFamily="18" charset="0"/>
              </a:rPr>
              <a:t>- </a:t>
            </a:r>
            <a:r>
              <a:rPr lang="vi-VN" sz="2400" dirty="0">
                <a:solidFill>
                  <a:srgbClr val="2B8F66"/>
                </a:solidFill>
                <a:latin typeface="Cambria" panose="02040503050406030204" pitchFamily="18" charset="0"/>
                <a:ea typeface="Cambria" panose="02040503050406030204" pitchFamily="18" charset="0"/>
              </a:rPr>
              <a:t>Đinh sắt không có hiện tượng.</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 Đinh sắt quấn dây kẽm xảy ra ăn mòn điện hóa. Có kết tủa keo trắng xuất hiện trên bề mặt kẽm</a:t>
            </a:r>
            <a:r>
              <a:rPr lang="vi-VN" sz="2400" dirty="0" smtClean="0">
                <a:solidFill>
                  <a:srgbClr val="2B8F66"/>
                </a:solidFill>
                <a:latin typeface="Cambria" panose="02040503050406030204" pitchFamily="18" charset="0"/>
                <a:ea typeface="Cambria" panose="02040503050406030204" pitchFamily="18" charset="0"/>
              </a:rPr>
              <a:t>.</a:t>
            </a:r>
            <a:endParaRPr lang="vi-VN" sz="2400" dirty="0">
              <a:solidFill>
                <a:srgbClr val="2B8F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7702950"/>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80000">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14:bounceEnd="80000">
                                          <p:cBhvr additive="base">
                                            <p:cTn id="15" dur="1500" fill="hold"/>
                                            <p:tgtEl>
                                              <p:spTgt spid="4">
                                                <p:txEl>
                                                  <p:pRg st="2" end="2"/>
                                                </p:txEl>
                                              </p:spTgt>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80000">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14:bounceEnd="80000">
                                          <p:cBhvr additive="base">
                                            <p:cTn id="19" dur="1500" fill="hold"/>
                                            <p:tgtEl>
                                              <p:spTgt spid="4">
                                                <p:txEl>
                                                  <p:pRg st="3" end="3"/>
                                                </p:txEl>
                                              </p:spTgt>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80000">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14:bounceEnd="80000">
                                          <p:cBhvr additive="base">
                                            <p:cTn id="23" dur="1500" fill="hold"/>
                                            <p:tgtEl>
                                              <p:spTgt spid="4">
                                                <p:txEl>
                                                  <p:pRg st="4" end="4"/>
                                                </p:txEl>
                                              </p:spTgt>
                                            </p:tgtEl>
                                            <p:attrNameLst>
                                              <p:attrName>ppt_x</p:attrName>
                                            </p:attrNameLst>
                                          </p:cBhvr>
                                          <p:tavLst>
                                            <p:tav tm="0">
                                              <p:val>
                                                <p:strVal val="#ppt_x"/>
                                              </p:val>
                                            </p:tav>
                                            <p:tav tm="100000">
                                              <p:val>
                                                <p:strVal val="#ppt_x"/>
                                              </p:val>
                                            </p:tav>
                                          </p:tavLst>
                                        </p:anim>
                                        <p:anim calcmode="lin" valueType="num" p14:bounceEnd="80000">
                                          <p:cBhvr additive="base">
                                            <p:cTn id="24"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1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387207" y="813631"/>
            <a:ext cx="4647133" cy="5587169"/>
          </a:xfrm>
        </p:spPr>
        <p:txBody>
          <a:bodyPr>
            <a:noAutofit/>
          </a:bodyPr>
          <a:lstStyle/>
          <a:p>
            <a:pPr>
              <a:lnSpc>
                <a:spcPct val="150000"/>
              </a:lnSpc>
              <a:spcBef>
                <a:spcPts val="0"/>
              </a:spcBef>
            </a:pPr>
            <a:r>
              <a:rPr lang="vi-VN" sz="2400" dirty="0">
                <a:latin typeface="Cambria" panose="02040503050406030204" pitchFamily="18" charset="0"/>
                <a:ea typeface="Cambria" panose="02040503050406030204" pitchFamily="18" charset="0"/>
              </a:rPr>
              <a:t>Quan sát video thí nghiệm sau:</a:t>
            </a:r>
          </a:p>
          <a:p>
            <a:pPr>
              <a:lnSpc>
                <a:spcPct val="150000"/>
              </a:lnSpc>
              <a:spcBef>
                <a:spcPts val="0"/>
              </a:spcBef>
            </a:pPr>
            <a:r>
              <a:rPr lang="vi-VN" sz="2400" b="1" dirty="0">
                <a:latin typeface="Cambria" panose="02040503050406030204" pitchFamily="18" charset="0"/>
                <a:ea typeface="Cambria" panose="02040503050406030204" pitchFamily="18" charset="0"/>
              </a:rPr>
              <a:t>Thí nghiệm ăn mòn kim loại và bảo vệ kim loại</a:t>
            </a:r>
            <a:endParaRPr lang="vi-VN" sz="2400" dirty="0">
              <a:latin typeface="Cambria" panose="02040503050406030204" pitchFamily="18" charset="0"/>
              <a:ea typeface="Cambria" panose="02040503050406030204" pitchFamily="18" charset="0"/>
            </a:endParaRPr>
          </a:p>
          <a:p>
            <a:pPr>
              <a:lnSpc>
                <a:spcPct val="150000"/>
              </a:lnSpc>
              <a:spcBef>
                <a:spcPts val="0"/>
              </a:spcBef>
            </a:pPr>
            <a:r>
              <a:rPr lang="vi-VN" sz="2400" dirty="0">
                <a:latin typeface="Cambria" panose="02040503050406030204" pitchFamily="18" charset="0"/>
                <a:ea typeface="Cambria" panose="02040503050406030204" pitchFamily="18" charset="0"/>
              </a:rPr>
              <a:t>Cho một đinh sắt và một đinh sắt đã được quấn dây kẽm vào cùng một cốc thuỷ tinh chứa nước. Cốc này được đặt lên một tờ giấy màu trắng. Để yên khoảng 4 giờ.</a:t>
            </a:r>
          </a:p>
          <a:p>
            <a:pPr>
              <a:lnSpc>
                <a:spcPct val="150000"/>
              </a:lnSpc>
              <a:spcBef>
                <a:spcPts val="0"/>
              </a:spcBef>
            </a:pPr>
            <a:r>
              <a:rPr lang="vi-VN" sz="2400" b="1" dirty="0">
                <a:latin typeface="Cambria" panose="02040503050406030204" pitchFamily="18" charset="0"/>
                <a:ea typeface="Cambria" panose="02040503050406030204" pitchFamily="18" charset="0"/>
              </a:rPr>
              <a:t>Yêu cầu:</a:t>
            </a:r>
            <a:r>
              <a:rPr lang="vi-VN" sz="2400" dirty="0">
                <a:latin typeface="Cambria" panose="02040503050406030204" pitchFamily="18" charset="0"/>
                <a:ea typeface="Cambria" panose="02040503050406030204" pitchFamily="18" charset="0"/>
              </a:rPr>
              <a:t> Quan sát hiện tượng và giải thích.</a:t>
            </a:r>
          </a:p>
          <a:p>
            <a:pPr>
              <a:lnSpc>
                <a:spcPct val="150000"/>
              </a:lnSpc>
              <a:spcBef>
                <a:spcPts val="0"/>
              </a:spcBef>
            </a:pP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70" y="-127115"/>
            <a:ext cx="1038554" cy="1038554"/>
          </a:xfrm>
          <a:prstGeom prst="rect">
            <a:avLst/>
          </a:prstGeom>
        </p:spPr>
      </p:pic>
      <p:sp>
        <p:nvSpPr>
          <p:cNvPr id="2" name="Rectangle 1"/>
          <p:cNvSpPr/>
          <p:nvPr/>
        </p:nvSpPr>
        <p:spPr>
          <a:xfrm>
            <a:off x="5919216" y="684889"/>
            <a:ext cx="5647944" cy="5563767"/>
          </a:xfrm>
          <a:prstGeom prst="rect">
            <a:avLst/>
          </a:prstGeom>
        </p:spPr>
        <p:txBody>
          <a:bodyPr wrap="square">
            <a:spAutoFit/>
          </a:bodyPr>
          <a:lstStyle/>
          <a:p>
            <a:pPr algn="just">
              <a:lnSpc>
                <a:spcPct val="150000"/>
              </a:lnSpc>
            </a:pPr>
            <a:r>
              <a:rPr lang="vi-VN" sz="2400" b="1" dirty="0" smtClean="0">
                <a:solidFill>
                  <a:srgbClr val="2B8F66"/>
                </a:solidFill>
                <a:latin typeface="Cambria" panose="02040503050406030204" pitchFamily="18" charset="0"/>
                <a:ea typeface="Cambria" panose="02040503050406030204" pitchFamily="18" charset="0"/>
              </a:rPr>
              <a:t>Giải </a:t>
            </a:r>
            <a:r>
              <a:rPr lang="vi-VN" sz="2400" b="1" dirty="0">
                <a:solidFill>
                  <a:srgbClr val="2B8F66"/>
                </a:solidFill>
                <a:latin typeface="Cambria" panose="02040503050406030204" pitchFamily="18" charset="0"/>
                <a:ea typeface="Cambria" panose="02040503050406030204" pitchFamily="18" charset="0"/>
              </a:rPr>
              <a:t>thích: </a:t>
            </a:r>
            <a:r>
              <a:rPr lang="vi-VN" sz="2400" dirty="0">
                <a:solidFill>
                  <a:srgbClr val="2B8F66"/>
                </a:solidFill>
                <a:latin typeface="Cambria" panose="02040503050406030204" pitchFamily="18" charset="0"/>
                <a:ea typeface="Cambria" panose="02040503050406030204" pitchFamily="18" charset="0"/>
              </a:rPr>
              <a:t>Đinh sắt quấn dây kẽm xảy ra ăn mòn điện hóa.</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 Tại anode: kẽm bị oxi hóa thành ion Zn</a:t>
            </a:r>
            <a:r>
              <a:rPr lang="vi-VN" sz="2400" baseline="30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Zn(</a:t>
            </a:r>
            <a:r>
              <a:rPr lang="vi-VN" sz="2400" i="1" dirty="0">
                <a:solidFill>
                  <a:srgbClr val="2B8F66"/>
                </a:solidFill>
                <a:latin typeface="Cambria" panose="02040503050406030204" pitchFamily="18" charset="0"/>
                <a:ea typeface="Cambria" panose="02040503050406030204" pitchFamily="18" charset="0"/>
              </a:rPr>
              <a:t>s</a:t>
            </a:r>
            <a:r>
              <a:rPr lang="vi-VN" sz="2400" dirty="0">
                <a:solidFill>
                  <a:srgbClr val="2B8F66"/>
                </a:solidFill>
                <a:latin typeface="Cambria" panose="02040503050406030204" pitchFamily="18" charset="0"/>
                <a:ea typeface="Cambria" panose="02040503050406030204" pitchFamily="18" charset="0"/>
              </a:rPr>
              <a:t>) ⟶ Zn</a:t>
            </a:r>
            <a:r>
              <a:rPr lang="vi-VN" sz="2400" baseline="30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a:t>
            </a:r>
            <a:r>
              <a:rPr lang="vi-VN" sz="2400" i="1" dirty="0">
                <a:solidFill>
                  <a:srgbClr val="2B8F66"/>
                </a:solidFill>
                <a:latin typeface="Cambria" panose="02040503050406030204" pitchFamily="18" charset="0"/>
                <a:ea typeface="Cambria" panose="02040503050406030204" pitchFamily="18" charset="0"/>
              </a:rPr>
              <a:t>aq</a:t>
            </a:r>
            <a:r>
              <a:rPr lang="vi-VN" sz="2400" dirty="0">
                <a:solidFill>
                  <a:srgbClr val="2B8F66"/>
                </a:solidFill>
                <a:latin typeface="Cambria" panose="02040503050406030204" pitchFamily="18" charset="0"/>
                <a:ea typeface="Cambria" panose="02040503050406030204" pitchFamily="18" charset="0"/>
              </a:rPr>
              <a:t>) + 2e</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Các electron được chuyển đến cathode.</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 Tại cathode: khí oxygen hòa tan trong nước bị khử thành ion OH</a:t>
            </a:r>
            <a:r>
              <a:rPr lang="vi-VN" sz="2400" baseline="30000" dirty="0">
                <a:solidFill>
                  <a:srgbClr val="2B8F66"/>
                </a:solidFill>
                <a:latin typeface="Cambria" panose="02040503050406030204" pitchFamily="18" charset="0"/>
                <a:ea typeface="Cambria" panose="02040503050406030204" pitchFamily="18" charset="0"/>
              </a:rPr>
              <a:t>-</a:t>
            </a:r>
            <a:r>
              <a:rPr lang="vi-VN" sz="2400" dirty="0">
                <a:solidFill>
                  <a:srgbClr val="2B8F66"/>
                </a:solidFill>
                <a:latin typeface="Cambria" panose="02040503050406030204" pitchFamily="18" charset="0"/>
                <a:ea typeface="Cambria" panose="02040503050406030204" pitchFamily="18" charset="0"/>
              </a:rPr>
              <a:t>:</a:t>
            </a:r>
          </a:p>
          <a:p>
            <a:pPr algn="just">
              <a:lnSpc>
                <a:spcPct val="150000"/>
              </a:lnSpc>
            </a:pPr>
            <a:r>
              <a:rPr lang="vi-VN" sz="2400" dirty="0" smtClean="0">
                <a:solidFill>
                  <a:srgbClr val="2B8F66"/>
                </a:solidFill>
                <a:latin typeface="Cambria" panose="02040503050406030204" pitchFamily="18" charset="0"/>
                <a:ea typeface="Cambria" panose="02040503050406030204" pitchFamily="18" charset="0"/>
              </a:rPr>
              <a:t>O</a:t>
            </a:r>
            <a:r>
              <a:rPr lang="vi-VN" sz="2400" baseline="-25000" dirty="0" smtClean="0">
                <a:solidFill>
                  <a:srgbClr val="2B8F66"/>
                </a:solidFill>
                <a:latin typeface="Cambria" panose="02040503050406030204" pitchFamily="18" charset="0"/>
                <a:ea typeface="Cambria" panose="02040503050406030204" pitchFamily="18" charset="0"/>
              </a:rPr>
              <a:t>2</a:t>
            </a:r>
            <a:r>
              <a:rPr lang="vi-VN" sz="2400" dirty="0" smtClean="0">
                <a:solidFill>
                  <a:srgbClr val="2B8F66"/>
                </a:solidFill>
                <a:latin typeface="Cambria" panose="02040503050406030204" pitchFamily="18" charset="0"/>
                <a:ea typeface="Cambria" panose="02040503050406030204" pitchFamily="18" charset="0"/>
              </a:rPr>
              <a:t>(</a:t>
            </a:r>
            <a:r>
              <a:rPr lang="vi-VN" sz="2400" i="1" dirty="0" smtClean="0">
                <a:solidFill>
                  <a:srgbClr val="2B8F66"/>
                </a:solidFill>
                <a:latin typeface="Cambria" panose="02040503050406030204" pitchFamily="18" charset="0"/>
                <a:ea typeface="Cambria" panose="02040503050406030204" pitchFamily="18" charset="0"/>
              </a:rPr>
              <a:t>g</a:t>
            </a:r>
            <a:r>
              <a:rPr lang="vi-VN" sz="2400" dirty="0">
                <a:solidFill>
                  <a:srgbClr val="2B8F66"/>
                </a:solidFill>
                <a:latin typeface="Cambria" panose="02040503050406030204" pitchFamily="18" charset="0"/>
                <a:ea typeface="Cambria" panose="02040503050406030204" pitchFamily="18" charset="0"/>
              </a:rPr>
              <a:t>) + H</a:t>
            </a:r>
            <a:r>
              <a:rPr lang="vi-VN" sz="2400" baseline="-25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O(</a:t>
            </a:r>
            <a:r>
              <a:rPr lang="vi-VN" sz="2400" i="1" dirty="0">
                <a:solidFill>
                  <a:srgbClr val="2B8F66"/>
                </a:solidFill>
                <a:latin typeface="Cambria" panose="02040503050406030204" pitchFamily="18" charset="0"/>
                <a:ea typeface="Cambria" panose="02040503050406030204" pitchFamily="18" charset="0"/>
              </a:rPr>
              <a:t>l</a:t>
            </a:r>
            <a:r>
              <a:rPr lang="vi-VN" sz="2400" dirty="0">
                <a:solidFill>
                  <a:srgbClr val="2B8F66"/>
                </a:solidFill>
                <a:latin typeface="Cambria" panose="02040503050406030204" pitchFamily="18" charset="0"/>
                <a:ea typeface="Cambria" panose="02040503050406030204" pitchFamily="18" charset="0"/>
              </a:rPr>
              <a:t>) + 2e ⟶ 2OH</a:t>
            </a:r>
            <a:r>
              <a:rPr lang="vi-VN" sz="2400" baseline="30000" dirty="0">
                <a:solidFill>
                  <a:srgbClr val="2B8F66"/>
                </a:solidFill>
                <a:latin typeface="Cambria" panose="02040503050406030204" pitchFamily="18" charset="0"/>
                <a:ea typeface="Cambria" panose="02040503050406030204" pitchFamily="18" charset="0"/>
              </a:rPr>
              <a:t>-</a:t>
            </a:r>
            <a:r>
              <a:rPr lang="vi-VN" sz="2400" dirty="0">
                <a:solidFill>
                  <a:srgbClr val="2B8F66"/>
                </a:solidFill>
                <a:latin typeface="Cambria" panose="02040503050406030204" pitchFamily="18" charset="0"/>
                <a:ea typeface="Cambria" panose="02040503050406030204" pitchFamily="18" charset="0"/>
              </a:rPr>
              <a:t>(</a:t>
            </a:r>
            <a:r>
              <a:rPr lang="vi-VN" sz="2400" i="1" dirty="0">
                <a:solidFill>
                  <a:srgbClr val="2B8F66"/>
                </a:solidFill>
                <a:latin typeface="Cambria" panose="02040503050406030204" pitchFamily="18" charset="0"/>
                <a:ea typeface="Cambria" panose="02040503050406030204" pitchFamily="18" charset="0"/>
              </a:rPr>
              <a:t>aq</a:t>
            </a:r>
            <a:r>
              <a:rPr lang="vi-VN" sz="2400" dirty="0">
                <a:solidFill>
                  <a:srgbClr val="2B8F66"/>
                </a:solidFill>
                <a:latin typeface="Cambria" panose="02040503050406030204" pitchFamily="18" charset="0"/>
                <a:ea typeface="Cambria" panose="02040503050406030204" pitchFamily="18" charset="0"/>
              </a:rPr>
              <a:t>)</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Zn</a:t>
            </a:r>
            <a:r>
              <a:rPr lang="vi-VN" sz="2400" baseline="30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a:t>
            </a:r>
            <a:r>
              <a:rPr lang="vi-VN" sz="2400" i="1" dirty="0">
                <a:solidFill>
                  <a:srgbClr val="2B8F66"/>
                </a:solidFill>
                <a:latin typeface="Cambria" panose="02040503050406030204" pitchFamily="18" charset="0"/>
                <a:ea typeface="Cambria" panose="02040503050406030204" pitchFamily="18" charset="0"/>
              </a:rPr>
              <a:t>aq</a:t>
            </a:r>
            <a:r>
              <a:rPr lang="vi-VN" sz="2400" dirty="0">
                <a:solidFill>
                  <a:srgbClr val="2B8F66"/>
                </a:solidFill>
                <a:latin typeface="Cambria" panose="02040503050406030204" pitchFamily="18" charset="0"/>
                <a:ea typeface="Cambria" panose="02040503050406030204" pitchFamily="18" charset="0"/>
              </a:rPr>
              <a:t>) + 2OH</a:t>
            </a:r>
            <a:r>
              <a:rPr lang="vi-VN" sz="2400" baseline="30000" dirty="0">
                <a:solidFill>
                  <a:srgbClr val="2B8F66"/>
                </a:solidFill>
                <a:latin typeface="Cambria" panose="02040503050406030204" pitchFamily="18" charset="0"/>
                <a:ea typeface="Cambria" panose="02040503050406030204" pitchFamily="18" charset="0"/>
              </a:rPr>
              <a:t>-</a:t>
            </a:r>
            <a:r>
              <a:rPr lang="vi-VN" sz="2400" dirty="0">
                <a:solidFill>
                  <a:srgbClr val="2B8F66"/>
                </a:solidFill>
                <a:latin typeface="Cambria" panose="02040503050406030204" pitchFamily="18" charset="0"/>
                <a:ea typeface="Cambria" panose="02040503050406030204" pitchFamily="18" charset="0"/>
              </a:rPr>
              <a:t>(</a:t>
            </a:r>
            <a:r>
              <a:rPr lang="vi-VN" sz="2400" i="1" dirty="0">
                <a:solidFill>
                  <a:srgbClr val="2B8F66"/>
                </a:solidFill>
                <a:latin typeface="Cambria" panose="02040503050406030204" pitchFamily="18" charset="0"/>
                <a:ea typeface="Cambria" panose="02040503050406030204" pitchFamily="18" charset="0"/>
              </a:rPr>
              <a:t>aq</a:t>
            </a:r>
            <a:r>
              <a:rPr lang="vi-VN" sz="2400" dirty="0">
                <a:solidFill>
                  <a:srgbClr val="2B8F66"/>
                </a:solidFill>
                <a:latin typeface="Cambria" panose="02040503050406030204" pitchFamily="18" charset="0"/>
                <a:ea typeface="Cambria" panose="02040503050406030204" pitchFamily="18" charset="0"/>
              </a:rPr>
              <a:t>) ⟶ Zn(OH)</a:t>
            </a:r>
            <a:r>
              <a:rPr lang="vi-VN" sz="2400" baseline="-25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a:t>
            </a:r>
            <a:r>
              <a:rPr lang="vi-VN" sz="2400" i="1" dirty="0">
                <a:solidFill>
                  <a:srgbClr val="2B8F66"/>
                </a:solidFill>
                <a:latin typeface="Cambria" panose="02040503050406030204" pitchFamily="18" charset="0"/>
                <a:ea typeface="Cambria" panose="02040503050406030204" pitchFamily="18" charset="0"/>
              </a:rPr>
              <a:t>s</a:t>
            </a:r>
            <a:r>
              <a:rPr lang="vi-VN" sz="2400" dirty="0">
                <a:solidFill>
                  <a:srgbClr val="2B8F66"/>
                </a:solidFill>
                <a:latin typeface="Cambria" panose="02040503050406030204" pitchFamily="18" charset="0"/>
                <a:ea typeface="Cambria" panose="02040503050406030204" pitchFamily="18" charset="0"/>
              </a:rPr>
              <a:t>)</a:t>
            </a:r>
          </a:p>
          <a:p>
            <a:pPr algn="just">
              <a:lnSpc>
                <a:spcPct val="150000"/>
              </a:lnSpc>
            </a:pPr>
            <a:r>
              <a:rPr lang="vi-VN" sz="2400" dirty="0">
                <a:solidFill>
                  <a:srgbClr val="2B8F66"/>
                </a:solidFill>
                <a:latin typeface="Cambria" panose="02040503050406030204" pitchFamily="18" charset="0"/>
                <a:ea typeface="Cambria" panose="02040503050406030204" pitchFamily="18" charset="0"/>
              </a:rPr>
              <a:t>Zn(OH)</a:t>
            </a:r>
            <a:r>
              <a:rPr lang="vi-VN" sz="2400" baseline="-25000" dirty="0">
                <a:solidFill>
                  <a:srgbClr val="2B8F66"/>
                </a:solidFill>
                <a:latin typeface="Cambria" panose="02040503050406030204" pitchFamily="18" charset="0"/>
                <a:ea typeface="Cambria" panose="02040503050406030204" pitchFamily="18" charset="0"/>
              </a:rPr>
              <a:t>2</a:t>
            </a:r>
            <a:r>
              <a:rPr lang="vi-VN" sz="2400" dirty="0">
                <a:solidFill>
                  <a:srgbClr val="2B8F66"/>
                </a:solidFill>
                <a:latin typeface="Cambria" panose="02040503050406030204" pitchFamily="18" charset="0"/>
                <a:ea typeface="Cambria" panose="02040503050406030204" pitchFamily="18" charset="0"/>
              </a:rPr>
              <a:t> là kết tủa ở dạng keo trắng.</a:t>
            </a:r>
            <a:endParaRPr lang="vi-VN" sz="2400" b="0" i="0" dirty="0">
              <a:solidFill>
                <a:srgbClr val="2B8F66"/>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3302239"/>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80000">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14:bounceEnd="80000">
                                          <p:cBhvr additive="base">
                                            <p:cTn id="15" dur="1500" fill="hold"/>
                                            <p:tgtEl>
                                              <p:spTgt spid="4">
                                                <p:txEl>
                                                  <p:pRg st="2" end="2"/>
                                                </p:txEl>
                                              </p:spTgt>
                                            </p:tgtEl>
                                            <p:attrNameLst>
                                              <p:attrName>ppt_x</p:attrName>
                                            </p:attrNameLst>
                                          </p:cBhvr>
                                          <p:tavLst>
                                            <p:tav tm="0">
                                              <p:val>
                                                <p:strVal val="#ppt_x"/>
                                              </p:val>
                                            </p:tav>
                                            <p:tav tm="100000">
                                              <p:val>
                                                <p:strVal val="#ppt_x"/>
                                              </p:val>
                                            </p:tav>
                                          </p:tavLst>
                                        </p:anim>
                                        <p:anim calcmode="lin" valueType="num" p14:bounceEnd="80000">
                                          <p:cBhvr additive="base">
                                            <p:cTn id="16" dur="1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80000">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14:bounceEnd="80000">
                                          <p:cBhvr additive="base">
                                            <p:cTn id="19" dur="1500" fill="hold"/>
                                            <p:tgtEl>
                                              <p:spTgt spid="4">
                                                <p:txEl>
                                                  <p:pRg st="3" end="3"/>
                                                </p:txEl>
                                              </p:spTgt>
                                            </p:tgtEl>
                                            <p:attrNameLst>
                                              <p:attrName>ppt_x</p:attrName>
                                            </p:attrNameLst>
                                          </p:cBhvr>
                                          <p:tavLst>
                                            <p:tav tm="0">
                                              <p:val>
                                                <p:strVal val="#ppt_x"/>
                                              </p:val>
                                            </p:tav>
                                            <p:tav tm="100000">
                                              <p:val>
                                                <p:strVal val="#ppt_x"/>
                                              </p:val>
                                            </p:tav>
                                          </p:tavLst>
                                        </p:anim>
                                        <p:anim calcmode="lin" valueType="num" p14:bounceEnd="80000">
                                          <p:cBhvr additive="base">
                                            <p:cTn id="20" dur="1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80000">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14:bounceEnd="80000">
                                          <p:cBhvr additive="base">
                                            <p:cTn id="23" dur="1500" fill="hold"/>
                                            <p:tgtEl>
                                              <p:spTgt spid="4">
                                                <p:txEl>
                                                  <p:pRg st="4" end="4"/>
                                                </p:txEl>
                                              </p:spTgt>
                                            </p:tgtEl>
                                            <p:attrNameLst>
                                              <p:attrName>ppt_x</p:attrName>
                                            </p:attrNameLst>
                                          </p:cBhvr>
                                          <p:tavLst>
                                            <p:tav tm="0">
                                              <p:val>
                                                <p:strVal val="#ppt_x"/>
                                              </p:val>
                                            </p:tav>
                                            <p:tav tm="100000">
                                              <p:val>
                                                <p:strVal val="#ppt_x"/>
                                              </p:val>
                                            </p:tav>
                                          </p:tavLst>
                                        </p:anim>
                                        <p:anim calcmode="lin" valueType="num" p14:bounceEnd="80000">
                                          <p:cBhvr additive="base">
                                            <p:cTn id="24"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1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1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Slide.vn 2">
            <a:extLst>
              <a:ext uri="{FF2B5EF4-FFF2-40B4-BE49-F238E27FC236}">
                <a16:creationId xmlns:a16="http://schemas.microsoft.com/office/drawing/2014/main" id="{8153B0CB-98CA-A24A-8CBF-9594A97FBBB8}"/>
              </a:ext>
            </a:extLst>
          </p:cNvPr>
          <p:cNvSpPr>
            <a:spLocks noGrp="1"/>
          </p:cNvSpPr>
          <p:nvPr>
            <p:ph type="body" sz="quarter" idx="15"/>
          </p:nvPr>
        </p:nvSpPr>
        <p:spPr>
          <a:xfrm>
            <a:off x="268335" y="2304103"/>
            <a:ext cx="4647133" cy="2021009"/>
          </a:xfrm>
        </p:spPr>
        <p:txBody>
          <a:bodyPr>
            <a:noAutofit/>
          </a:bodyPr>
          <a:lstStyle/>
          <a:p>
            <a:pPr>
              <a:lnSpc>
                <a:spcPct val="150000"/>
              </a:lnSpc>
              <a:spcBef>
                <a:spcPts val="0"/>
              </a:spcBef>
            </a:pPr>
            <a:r>
              <a:rPr lang="en-US" dirty="0" err="1">
                <a:latin typeface="Cambria" panose="02040503050406030204" pitchFamily="18" charset="0"/>
                <a:ea typeface="Cambria" panose="02040503050406030204" pitchFamily="18" charset="0"/>
              </a:rPr>
              <a:t>Tìm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hiểu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về</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một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số</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chống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ăn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mòn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kim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loại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đối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với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cánh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làm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bằng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thép</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và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giải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thích</a:t>
            </a:r>
            <a:r>
              <a:rPr lang="en-US" dirty="0">
                <a:latin typeface="Cambria" panose="02040503050406030204" pitchFamily="18" charset="0"/>
                <a:ea typeface="Cambria" panose="02040503050406030204" pitchFamily="18" charset="0"/>
              </a:rPr>
              <a:t>.</a:t>
            </a:r>
          </a:p>
          <a:p>
            <a:r>
              <a:rPr lang="en-US" sz="2400" dirty="0"/>
              <a:t/>
            </a:r>
            <a:br>
              <a:rPr lang="en-US" sz="2400" dirty="0"/>
            </a:br>
            <a:r>
              <a:rPr lang="en-US" sz="2400" dirty="0">
                <a:latin typeface="Cambria" panose="02040503050406030204" pitchFamily="18" charset="0"/>
                <a:ea typeface="Cambria" panose="02040503050406030204" pitchFamily="18" charset="0"/>
              </a:rPr>
              <a:t/>
            </a:r>
            <a:br>
              <a:rPr lang="en-US" sz="2400" dirty="0">
                <a:latin typeface="Cambria" panose="02040503050406030204" pitchFamily="18" charset="0"/>
                <a:ea typeface="Cambria" panose="02040503050406030204" pitchFamily="18" charset="0"/>
              </a:rPr>
            </a:br>
            <a:endParaRPr lang="en-US" sz="2400" dirty="0">
              <a:latin typeface="Cambria" panose="02040503050406030204" pitchFamily="18" charset="0"/>
              <a:ea typeface="Cambria" panose="02040503050406030204" pitchFamily="18" charset="0"/>
              <a:cs typeface="Arial" panose="020B0604020202020204" pitchFamily="34" charset="0"/>
            </a:endParaRPr>
          </a:p>
        </p:txBody>
      </p:sp>
      <p:sp>
        <p:nvSpPr>
          <p:cNvPr id="2" name="Rectangle 1"/>
          <p:cNvSpPr/>
          <p:nvPr/>
        </p:nvSpPr>
        <p:spPr>
          <a:xfrm>
            <a:off x="5928360" y="785473"/>
            <a:ext cx="5647944" cy="5632311"/>
          </a:xfrm>
          <a:prstGeom prst="rect">
            <a:avLst/>
          </a:prstGeom>
        </p:spPr>
        <p:txBody>
          <a:bodyPr wrap="square">
            <a:spAutoFit/>
          </a:bodyPr>
          <a:lstStyle/>
          <a:p>
            <a:pPr>
              <a:lnSpc>
                <a:spcPct val="150000"/>
              </a:lnSpc>
            </a:pPr>
            <a:r>
              <a:rPr lang="vi-VN" sz="2400" b="1" dirty="0">
                <a:solidFill>
                  <a:srgbClr val="2B8F66"/>
                </a:solidFill>
                <a:latin typeface="Cambria" panose="02040503050406030204" pitchFamily="18" charset="0"/>
                <a:ea typeface="Cambria" panose="02040503050406030204" pitchFamily="18" charset="0"/>
              </a:rPr>
              <a:t>Một số cách chống ăn mòn kim loại đối với cánh cửa làm bằng thép như:</a:t>
            </a:r>
          </a:p>
          <a:p>
            <a:pPr>
              <a:lnSpc>
                <a:spcPct val="150000"/>
              </a:lnSpc>
            </a:pPr>
            <a:r>
              <a:rPr lang="vi-VN" sz="2400" dirty="0">
                <a:solidFill>
                  <a:srgbClr val="2B8F66"/>
                </a:solidFill>
                <a:latin typeface="Cambria" panose="02040503050406030204" pitchFamily="18" charset="0"/>
                <a:ea typeface="Cambria" panose="02040503050406030204" pitchFamily="18" charset="0"/>
              </a:rPr>
              <a:t>- Mạ một lớp kim loại khác lên bề mặt cánh cửa như Zn, Cr, Ni để tránh cho thép tiếp xúc trực tiếp với các chất trong môi trường, giúp tránh ăn mòn.</a:t>
            </a:r>
          </a:p>
          <a:p>
            <a:pPr>
              <a:lnSpc>
                <a:spcPct val="150000"/>
              </a:lnSpc>
            </a:pPr>
            <a:r>
              <a:rPr lang="vi-VN" sz="2400" dirty="0">
                <a:solidFill>
                  <a:srgbClr val="2B8F66"/>
                </a:solidFill>
                <a:latin typeface="Cambria" panose="02040503050406030204" pitchFamily="18" charset="0"/>
                <a:ea typeface="Cambria" panose="02040503050406030204" pitchFamily="18" charset="0"/>
              </a:rPr>
              <a:t>- Sơn phủ lên bề mặt cửa và bôi dầu mỡ lên ổ khóa để tránh cho thép tiếp xúc trực tiếp với các chất trong môi trường, giúp giảm tốc độ ăn mòn của kim loại.</a:t>
            </a:r>
          </a:p>
        </p:txBody>
      </p:sp>
      <p:pic>
        <p:nvPicPr>
          <p:cNvPr id="5" name="Picture 4" descr="Icon&#10;&#10;Description automatically generated">
            <a:extLst>
              <a:ext uri="{FF2B5EF4-FFF2-40B4-BE49-F238E27FC236}">
                <a16:creationId xmlns:a16="http://schemas.microsoft.com/office/drawing/2014/main" id="{70CE1EE0-B0C3-4632-BC87-77964609D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94" y="165612"/>
            <a:ext cx="1038554" cy="1038554"/>
          </a:xfrm>
          <a:prstGeom prst="rect">
            <a:avLst/>
          </a:prstGeom>
        </p:spPr>
      </p:pic>
    </p:spTree>
    <p:extLst>
      <p:ext uri="{BB962C8B-B14F-4D97-AF65-F5344CB8AC3E}">
        <p14:creationId xmlns:p14="http://schemas.microsoft.com/office/powerpoint/2010/main" val="3771224371"/>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80000">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14:bounceEnd="80000">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80000">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14:bounceEnd="80000">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14:bounceEnd="80000">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ể hoàn thiện vỏ tàu bằng thép người ta phủ lên vỏ tàu một lớp sơn (Hình 16.1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8695" y="737098"/>
            <a:ext cx="8682255" cy="2246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811994" y="752569"/>
            <a:ext cx="2502895" cy="1815882"/>
          </a:xfrm>
          <a:prstGeom prst="rect">
            <a:avLst/>
          </a:prstGeom>
        </p:spPr>
        <p:txBody>
          <a:bodyPr wrap="square">
            <a:spAutoFit/>
          </a:bodyPr>
          <a:lstStyle/>
          <a:p>
            <a:pPr algn="ctr"/>
            <a:r>
              <a:rPr lang="vi-VN" sz="2800" b="1" dirty="0">
                <a:solidFill>
                  <a:srgbClr val="2B8F66"/>
                </a:solidFill>
                <a:latin typeface="Cambria" panose="02040503050406030204" pitchFamily="18" charset="0"/>
                <a:ea typeface="Cambria" panose="02040503050406030204" pitchFamily="18" charset="0"/>
              </a:rPr>
              <a:t>Hình 16.1.</a:t>
            </a:r>
            <a:r>
              <a:rPr lang="vi-VN" sz="2800" dirty="0">
                <a:solidFill>
                  <a:srgbClr val="2B8F66"/>
                </a:solidFill>
                <a:latin typeface="Cambria" panose="02040503050406030204" pitchFamily="18" charset="0"/>
                <a:ea typeface="Cambria" panose="02040503050406030204" pitchFamily="18" charset="0"/>
              </a:rPr>
              <a:t> </a:t>
            </a:r>
            <a:endParaRPr lang="en-US" sz="2800" dirty="0" smtClean="0">
              <a:solidFill>
                <a:srgbClr val="2B8F66"/>
              </a:solidFill>
              <a:latin typeface="Cambria" panose="02040503050406030204" pitchFamily="18" charset="0"/>
              <a:ea typeface="Cambria" panose="02040503050406030204" pitchFamily="18" charset="0"/>
            </a:endParaRPr>
          </a:p>
          <a:p>
            <a:pPr algn="ctr"/>
            <a:r>
              <a:rPr lang="vi-VN" sz="2800" dirty="0" smtClean="0">
                <a:solidFill>
                  <a:srgbClr val="2B8F66"/>
                </a:solidFill>
                <a:latin typeface="Cambria" panose="02040503050406030204" pitchFamily="18" charset="0"/>
                <a:ea typeface="Cambria" panose="02040503050406030204" pitchFamily="18" charset="0"/>
              </a:rPr>
              <a:t>Các </a:t>
            </a:r>
            <a:r>
              <a:rPr lang="vi-VN" sz="2800" dirty="0">
                <a:solidFill>
                  <a:srgbClr val="2B8F66"/>
                </a:solidFill>
                <a:latin typeface="Cambria" panose="02040503050406030204" pitchFamily="18" charset="0"/>
                <a:ea typeface="Cambria" panose="02040503050406030204" pitchFamily="18" charset="0"/>
              </a:rPr>
              <a:t>công đoạn hoàn thiện vỏ tàu bằng </a:t>
            </a:r>
            <a:r>
              <a:rPr lang="vi-VN" sz="2800" dirty="0" smtClean="0">
                <a:solidFill>
                  <a:srgbClr val="2B8F66"/>
                </a:solidFill>
                <a:latin typeface="Cambria" panose="02040503050406030204" pitchFamily="18" charset="0"/>
                <a:ea typeface="Cambria" panose="02040503050406030204" pitchFamily="18" charset="0"/>
              </a:rPr>
              <a:t>thép</a:t>
            </a:r>
            <a:endParaRPr lang="vi-VN" sz="2800" dirty="0">
              <a:solidFill>
                <a:srgbClr val="2B8F66"/>
              </a:solidFill>
              <a:latin typeface="Cambria" panose="02040503050406030204" pitchFamily="18" charset="0"/>
              <a:ea typeface="Cambria" panose="02040503050406030204" pitchFamily="18" charset="0"/>
            </a:endParaRPr>
          </a:p>
        </p:txBody>
      </p:sp>
      <p:sp>
        <p:nvSpPr>
          <p:cNvPr id="6" name="Rectangle 5"/>
          <p:cNvSpPr/>
          <p:nvPr/>
        </p:nvSpPr>
        <p:spPr>
          <a:xfrm>
            <a:off x="926379" y="3523630"/>
            <a:ext cx="10838158" cy="2246769"/>
          </a:xfrm>
          <a:prstGeom prst="rect">
            <a:avLst/>
          </a:prstGeom>
        </p:spPr>
        <p:txBody>
          <a:bodyPr wrap="square">
            <a:spAutoFit/>
          </a:bodyPr>
          <a:lstStyle/>
          <a:p>
            <a:pPr algn="just"/>
            <a:r>
              <a:rPr lang="vi-VN" sz="2800" dirty="0" smtClean="0">
                <a:solidFill>
                  <a:srgbClr val="2B8F66"/>
                </a:solidFill>
                <a:latin typeface="Cambria" panose="02040503050406030204" pitchFamily="18" charset="0"/>
                <a:ea typeface="Cambria" panose="02040503050406030204" pitchFamily="18" charset="0"/>
              </a:rPr>
              <a:t>Để </a:t>
            </a:r>
            <a:r>
              <a:rPr lang="vi-VN" sz="2800" dirty="0">
                <a:solidFill>
                  <a:srgbClr val="2B8F66"/>
                </a:solidFill>
                <a:latin typeface="Cambria" panose="02040503050406030204" pitchFamily="18" charset="0"/>
                <a:ea typeface="Cambria" panose="02040503050406030204" pitchFamily="18" charset="0"/>
              </a:rPr>
              <a:t>hoàn thiện vỏ tàu bằng thép, người ta phủ lên vỏ tàu một lớp sơn (Hình 16.1a). Sau đó, một số khối kim loại kẽm </a:t>
            </a:r>
            <a:r>
              <a:rPr lang="vi-VN" sz="2800" dirty="0" smtClean="0">
                <a:solidFill>
                  <a:srgbClr val="2B8F66"/>
                </a:solidFill>
                <a:latin typeface="Cambria" panose="02040503050406030204" pitchFamily="18" charset="0"/>
                <a:ea typeface="Cambria" panose="02040503050406030204" pitchFamily="18" charset="0"/>
              </a:rPr>
              <a:t>(Zinc) </a:t>
            </a:r>
            <a:r>
              <a:rPr lang="vi-VN" sz="2800" dirty="0">
                <a:solidFill>
                  <a:srgbClr val="2B8F66"/>
                </a:solidFill>
                <a:latin typeface="Cambria" panose="02040503050406030204" pitchFamily="18" charset="0"/>
                <a:ea typeface="Cambria" panose="02040503050406030204" pitchFamily="18" charset="0"/>
              </a:rPr>
              <a:t>được hàn đính vào phần phía dưới của vỏ tàu (Hình 16.1b). Cuối cùng, người ta phủ và trang trí vỏ tàu bằng lớp sơn thích hợp (Hình 16.1c).</a:t>
            </a:r>
          </a:p>
          <a:p>
            <a:pPr algn="just"/>
            <a:r>
              <a:rPr lang="vi-VN" sz="2800" dirty="0">
                <a:solidFill>
                  <a:srgbClr val="2B8F66"/>
                </a:solidFill>
                <a:latin typeface="Cambria" panose="02040503050406030204" pitchFamily="18" charset="0"/>
                <a:ea typeface="Cambria" panose="02040503050406030204" pitchFamily="18" charset="0"/>
              </a:rPr>
              <a:t>Giải thích ý nghĩa của mỗi việc làm trên.</a:t>
            </a:r>
            <a:endParaRPr lang="vi-VN" sz="2800" b="0" i="0" dirty="0">
              <a:solidFill>
                <a:srgbClr val="2B8F66"/>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8A796680-ED13-4BE0-AFFE-DF57AC59A198}"/>
              </a:ext>
            </a:extLst>
          </p:cNvPr>
          <p:cNvGrpSpPr/>
          <p:nvPr/>
        </p:nvGrpSpPr>
        <p:grpSpPr>
          <a:xfrm>
            <a:off x="0" y="752569"/>
            <a:ext cx="1595035" cy="1342733"/>
            <a:chOff x="772245" y="2024713"/>
            <a:chExt cx="1595035" cy="1342733"/>
          </a:xfrm>
        </p:grpSpPr>
        <p:grpSp>
          <p:nvGrpSpPr>
            <p:cNvPr id="7" name="Group 6">
              <a:extLst>
                <a:ext uri="{FF2B5EF4-FFF2-40B4-BE49-F238E27FC236}">
                  <a16:creationId xmlns:a16="http://schemas.microsoft.com/office/drawing/2014/main" id="{319AB74D-4511-4793-AAFD-F27A83B9A8F6}"/>
                </a:ext>
              </a:extLst>
            </p:cNvPr>
            <p:cNvGrpSpPr/>
            <p:nvPr/>
          </p:nvGrpSpPr>
          <p:grpSpPr>
            <a:xfrm>
              <a:off x="1009972" y="2024713"/>
              <a:ext cx="814779" cy="814779"/>
              <a:chOff x="339981" y="460396"/>
              <a:chExt cx="1100831" cy="1100831"/>
            </a:xfrm>
          </p:grpSpPr>
          <p:sp>
            <p:nvSpPr>
              <p:cNvPr id="9" name="Oval 8">
                <a:extLst>
                  <a:ext uri="{FF2B5EF4-FFF2-40B4-BE49-F238E27FC236}">
                    <a16:creationId xmlns:a16="http://schemas.microsoft.com/office/drawing/2014/main" id="{E61537D5-F1A4-47C5-B2AC-D6F35498B363}"/>
                  </a:ext>
                </a:extLst>
              </p:cNvPr>
              <p:cNvSpPr/>
              <p:nvPr/>
            </p:nvSpPr>
            <p:spPr>
              <a:xfrm>
                <a:off x="339981" y="460396"/>
                <a:ext cx="1100831" cy="1100831"/>
              </a:xfrm>
              <a:prstGeom prst="ellipse">
                <a:avLst/>
              </a:prstGeom>
              <a:solidFill>
                <a:schemeClr val="bg1"/>
              </a:solidFill>
              <a:ln w="38100">
                <a:solidFill>
                  <a:srgbClr val="49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10" name="Picture 9" descr="Icon&#10;&#10;Description automatically generated">
                <a:extLst>
                  <a:ext uri="{FF2B5EF4-FFF2-40B4-BE49-F238E27FC236}">
                    <a16:creationId xmlns:a16="http://schemas.microsoft.com/office/drawing/2014/main" id="{6DED0053-1443-42D0-BC05-244525CA2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62" y="686777"/>
                <a:ext cx="648070" cy="648070"/>
              </a:xfrm>
              <a:prstGeom prst="rect">
                <a:avLst/>
              </a:prstGeom>
            </p:spPr>
          </p:pic>
        </p:grpSp>
        <p:sp>
          <p:nvSpPr>
            <p:cNvPr id="8" name="TextBox 7">
              <a:extLst>
                <a:ext uri="{FF2B5EF4-FFF2-40B4-BE49-F238E27FC236}">
                  <a16:creationId xmlns:a16="http://schemas.microsoft.com/office/drawing/2014/main" id="{D2AD7E44-67AB-4446-A240-486883542B6F}"/>
                </a:ext>
              </a:extLst>
            </p:cNvPr>
            <p:cNvSpPr txBox="1"/>
            <p:nvPr/>
          </p:nvSpPr>
          <p:spPr>
            <a:xfrm>
              <a:off x="772245" y="2967336"/>
              <a:ext cx="159503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90580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7835" y="3255052"/>
            <a:ext cx="9095676" cy="3108543"/>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16.1b. </a:t>
            </a:r>
            <a:r>
              <a:rPr lang="vi-VN" sz="2800" dirty="0" smtClean="0">
                <a:solidFill>
                  <a:srgbClr val="2B8F66"/>
                </a:solidFill>
                <a:latin typeface="Cambria" panose="02040503050406030204" pitchFamily="18" charset="0"/>
                <a:ea typeface="Cambria" panose="02040503050406030204" pitchFamily="18" charset="0"/>
              </a:rPr>
              <a:t>Hàn </a:t>
            </a:r>
            <a:r>
              <a:rPr lang="vi-VN" sz="2800" dirty="0">
                <a:solidFill>
                  <a:srgbClr val="2B8F66"/>
                </a:solidFill>
                <a:latin typeface="Cambria" panose="02040503050406030204" pitchFamily="18" charset="0"/>
                <a:ea typeface="Cambria" panose="02040503050406030204" pitchFamily="18" charset="0"/>
              </a:rPr>
              <a:t>đính một số khối kim loại kẽm vào phần dưới của vỏ tàu bằng thép (thành phần chính là sắt) sẽ tạo thành cặp điện cực Zn – Fe, trong đó Zn là kim loại có tính khử mạnh hơn, đóng vai trò là cực âm nên bị ăn mòn khi tàu tiếp xúc với nước biển, điều này giúp vỏ tàu được bảo vệ.</a:t>
            </a:r>
          </a:p>
          <a:p>
            <a:pPr algn="just"/>
            <a:r>
              <a:rPr lang="vi-VN" sz="2800" dirty="0" smtClean="0">
                <a:solidFill>
                  <a:srgbClr val="000000"/>
                </a:solidFill>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72663" y="814835"/>
            <a:ext cx="2591162" cy="1905266"/>
          </a:xfrm>
          <a:prstGeom prst="rect">
            <a:avLst/>
          </a:prstGeom>
        </p:spPr>
      </p:pic>
      <p:sp>
        <p:nvSpPr>
          <p:cNvPr id="7" name="Rectangle 6"/>
          <p:cNvSpPr/>
          <p:nvPr/>
        </p:nvSpPr>
        <p:spPr>
          <a:xfrm>
            <a:off x="3096323" y="1074970"/>
            <a:ext cx="8199863" cy="1384995"/>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16.1a. </a:t>
            </a:r>
            <a:r>
              <a:rPr lang="vi-VN" sz="2800" dirty="0" smtClean="0">
                <a:solidFill>
                  <a:srgbClr val="2B8F66"/>
                </a:solidFill>
                <a:latin typeface="Cambria" panose="02040503050406030204" pitchFamily="18" charset="0"/>
                <a:ea typeface="Cambria" panose="02040503050406030204" pitchFamily="18" charset="0"/>
              </a:rPr>
              <a:t>Việc </a:t>
            </a:r>
            <a:r>
              <a:rPr lang="vi-VN" sz="2800" dirty="0">
                <a:solidFill>
                  <a:srgbClr val="2B8F66"/>
                </a:solidFill>
                <a:latin typeface="Cambria" panose="02040503050406030204" pitchFamily="18" charset="0"/>
                <a:ea typeface="Cambria" panose="02040503050406030204" pitchFamily="18" charset="0"/>
              </a:rPr>
              <a:t>sơn phủ lên vỏ tàu giúp hạn chế rỉ sét và bảo vệ kết cấu của vỏ tàu.</a:t>
            </a:r>
          </a:p>
          <a:p>
            <a:pPr algn="just"/>
            <a:r>
              <a:rPr lang="vi-VN" sz="2800" dirty="0" smtClean="0">
                <a:solidFill>
                  <a:srgbClr val="2B8F66"/>
                </a:solidFill>
                <a:latin typeface="Cambria" panose="02040503050406030204" pitchFamily="18" charset="0"/>
                <a:ea typeface="Cambria" panose="02040503050406030204" pitchFamily="18" charset="0"/>
              </a:rPr>
              <a:t> </a:t>
            </a:r>
            <a:endParaRPr lang="vi-VN" sz="2800" b="0" i="0" dirty="0">
              <a:solidFill>
                <a:srgbClr val="2B8F66"/>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56629" y="3377715"/>
            <a:ext cx="2823229" cy="2302710"/>
          </a:xfrm>
          <a:prstGeom prst="rect">
            <a:avLst/>
          </a:prstGeom>
        </p:spPr>
      </p:pic>
    </p:spTree>
    <p:extLst>
      <p:ext uri="{BB962C8B-B14F-4D97-AF65-F5344CB8AC3E}">
        <p14:creationId xmlns:p14="http://schemas.microsoft.com/office/powerpoint/2010/main" val="128020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2343" y="2084142"/>
            <a:ext cx="8686800" cy="2246769"/>
          </a:xfrm>
          <a:prstGeom prst="rect">
            <a:avLst/>
          </a:prstGeom>
        </p:spPr>
        <p:txBody>
          <a:bodyPr wrap="square">
            <a:spAutoFit/>
          </a:bodyPr>
          <a:lstStyle/>
          <a:p>
            <a:r>
              <a:rPr lang="vi-VN" sz="2800" b="1" dirty="0" smtClean="0">
                <a:solidFill>
                  <a:srgbClr val="2B8F66"/>
                </a:solidFill>
                <a:latin typeface="Cambria" panose="02040503050406030204" pitchFamily="18" charset="0"/>
                <a:ea typeface="Cambria" panose="02040503050406030204" pitchFamily="18" charset="0"/>
              </a:rPr>
              <a:t>Hình 16.1c. </a:t>
            </a:r>
            <a:r>
              <a:rPr lang="vi-VN" sz="2800" dirty="0" smtClean="0">
                <a:solidFill>
                  <a:srgbClr val="2B8F66"/>
                </a:solidFill>
                <a:latin typeface="Cambria" panose="02040503050406030204" pitchFamily="18" charset="0"/>
                <a:ea typeface="Cambria" panose="02040503050406030204" pitchFamily="18" charset="0"/>
              </a:rPr>
              <a:t>Việc </a:t>
            </a:r>
            <a:r>
              <a:rPr lang="vi-VN" sz="2800" dirty="0">
                <a:solidFill>
                  <a:srgbClr val="2B8F66"/>
                </a:solidFill>
                <a:latin typeface="Cambria" panose="02040503050406030204" pitchFamily="18" charset="0"/>
                <a:ea typeface="Cambria" panose="02040503050406030204" pitchFamily="18" charset="0"/>
              </a:rPr>
              <a:t>phủ một lớp sơn cuối cùng giúp cho vỏ tàu tránh tiếp xúc trực tiếp với nước biển, từ đó làm cho sự ăn mòn vỏ tàu diễn ra chậm hơn, đồng thời mang lại tính thẩm mỹ cho con tàu.</a:t>
            </a:r>
          </a:p>
          <a:p>
            <a:pPr algn="just"/>
            <a:r>
              <a:rPr lang="vi-VN" sz="2800" dirty="0" smtClean="0">
                <a:solidFill>
                  <a:srgbClr val="000000"/>
                </a:solidFill>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17516" y="2084141"/>
            <a:ext cx="2524477" cy="1963751"/>
          </a:xfrm>
          <a:prstGeom prst="rect">
            <a:avLst/>
          </a:prstGeom>
        </p:spPr>
      </p:pic>
    </p:spTree>
    <p:extLst>
      <p:ext uri="{BB962C8B-B14F-4D97-AF65-F5344CB8AC3E}">
        <p14:creationId xmlns:p14="http://schemas.microsoft.com/office/powerpoint/2010/main" val="40091903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a:extLst>
              <a:ext uri="{FF2B5EF4-FFF2-40B4-BE49-F238E27FC236}">
                <a16:creationId xmlns:a16="http://schemas.microsoft.com/office/drawing/2014/main" id="{0D98B830-4990-E4BD-9C55-7BC67F4F0A50}"/>
              </a:ext>
            </a:extLst>
          </p:cNvPr>
          <p:cNvGrpSpPr/>
          <p:nvPr/>
        </p:nvGrpSpPr>
        <p:grpSpPr>
          <a:xfrm>
            <a:off x="582193" y="677285"/>
            <a:ext cx="6962321" cy="960549"/>
            <a:chOff x="13477876" y="4114800"/>
            <a:chExt cx="6962774" cy="960438"/>
          </a:xfrm>
        </p:grpSpPr>
        <p:sp>
          <p:nvSpPr>
            <p:cNvPr id="3" name="Freeform 71">
              <a:extLst>
                <a:ext uri="{FF2B5EF4-FFF2-40B4-BE49-F238E27FC236}">
                  <a16:creationId xmlns:a16="http://schemas.microsoft.com/office/drawing/2014/main" id="{1A4D9B33-BF44-6567-FCA4-19BFEB62828A}"/>
                </a:ext>
              </a:extLst>
            </p:cNvPr>
            <p:cNvSpPr>
              <a:spLocks/>
            </p:cNvSpPr>
            <p:nvPr/>
          </p:nvSpPr>
          <p:spPr bwMode="auto">
            <a:xfrm>
              <a:off x="13477876" y="4657725"/>
              <a:ext cx="6962774" cy="417513"/>
            </a:xfrm>
            <a:custGeom>
              <a:avLst/>
              <a:gdLst>
                <a:gd name="T0" fmla="*/ 1849 w 1857"/>
                <a:gd name="T1" fmla="*/ 72 h 111"/>
                <a:gd name="T2" fmla="*/ 376 w 1857"/>
                <a:gd name="T3" fmla="*/ 72 h 111"/>
                <a:gd name="T4" fmla="*/ 360 w 1857"/>
                <a:gd name="T5" fmla="*/ 52 h 111"/>
                <a:gd name="T6" fmla="*/ 374 w 1857"/>
                <a:gd name="T7" fmla="*/ 20 h 111"/>
                <a:gd name="T8" fmla="*/ 366 w 1857"/>
                <a:gd name="T9" fmla="*/ 0 h 111"/>
                <a:gd name="T10" fmla="*/ 85 w 1857"/>
                <a:gd name="T11" fmla="*/ 0 h 111"/>
                <a:gd name="T12" fmla="*/ 53 w 1857"/>
                <a:gd name="T13" fmla="*/ 20 h 111"/>
                <a:gd name="T14" fmla="*/ 6 w 1857"/>
                <a:gd name="T15" fmla="*/ 91 h 111"/>
                <a:gd name="T16" fmla="*/ 15 w 1857"/>
                <a:gd name="T17" fmla="*/ 111 h 111"/>
                <a:gd name="T18" fmla="*/ 199 w 1857"/>
                <a:gd name="T19" fmla="*/ 111 h 111"/>
                <a:gd name="T20" fmla="*/ 296 w 1857"/>
                <a:gd name="T21" fmla="*/ 111 h 111"/>
                <a:gd name="T22" fmla="*/ 1849 w 1857"/>
                <a:gd name="T23" fmla="*/ 111 h 111"/>
                <a:gd name="T24" fmla="*/ 1857 w 1857"/>
                <a:gd name="T25" fmla="*/ 103 h 111"/>
                <a:gd name="T26" fmla="*/ 1857 w 1857"/>
                <a:gd name="T27" fmla="*/ 81 h 111"/>
                <a:gd name="T28" fmla="*/ 1849 w 1857"/>
                <a:gd name="T29" fmla="*/ 7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7" h="111">
                  <a:moveTo>
                    <a:pt x="1849" y="72"/>
                  </a:moveTo>
                  <a:cubicBezTo>
                    <a:pt x="1849" y="72"/>
                    <a:pt x="423" y="72"/>
                    <a:pt x="376" y="72"/>
                  </a:cubicBezTo>
                  <a:cubicBezTo>
                    <a:pt x="350" y="72"/>
                    <a:pt x="355" y="63"/>
                    <a:pt x="360" y="52"/>
                  </a:cubicBezTo>
                  <a:cubicBezTo>
                    <a:pt x="365" y="40"/>
                    <a:pt x="374" y="20"/>
                    <a:pt x="374" y="20"/>
                  </a:cubicBezTo>
                  <a:cubicBezTo>
                    <a:pt x="381" y="9"/>
                    <a:pt x="377" y="0"/>
                    <a:pt x="366" y="0"/>
                  </a:cubicBezTo>
                  <a:cubicBezTo>
                    <a:pt x="85" y="0"/>
                    <a:pt x="85" y="0"/>
                    <a:pt x="85" y="0"/>
                  </a:cubicBezTo>
                  <a:cubicBezTo>
                    <a:pt x="74" y="0"/>
                    <a:pt x="59" y="9"/>
                    <a:pt x="53" y="20"/>
                  </a:cubicBezTo>
                  <a:cubicBezTo>
                    <a:pt x="6" y="91"/>
                    <a:pt x="6" y="91"/>
                    <a:pt x="6" y="91"/>
                  </a:cubicBezTo>
                  <a:cubicBezTo>
                    <a:pt x="0" y="102"/>
                    <a:pt x="4" y="111"/>
                    <a:pt x="15" y="111"/>
                  </a:cubicBezTo>
                  <a:cubicBezTo>
                    <a:pt x="199" y="111"/>
                    <a:pt x="199" y="111"/>
                    <a:pt x="199" y="111"/>
                  </a:cubicBezTo>
                  <a:cubicBezTo>
                    <a:pt x="296" y="111"/>
                    <a:pt x="296" y="111"/>
                    <a:pt x="296" y="111"/>
                  </a:cubicBezTo>
                  <a:cubicBezTo>
                    <a:pt x="1849" y="111"/>
                    <a:pt x="1849" y="111"/>
                    <a:pt x="1849" y="111"/>
                  </a:cubicBezTo>
                  <a:cubicBezTo>
                    <a:pt x="1853" y="111"/>
                    <a:pt x="1857" y="107"/>
                    <a:pt x="1857" y="103"/>
                  </a:cubicBezTo>
                  <a:cubicBezTo>
                    <a:pt x="1857" y="81"/>
                    <a:pt x="1857" y="81"/>
                    <a:pt x="1857" y="81"/>
                  </a:cubicBezTo>
                  <a:cubicBezTo>
                    <a:pt x="1857" y="76"/>
                    <a:pt x="1853" y="72"/>
                    <a:pt x="1849" y="72"/>
                  </a:cubicBezTo>
                  <a:close/>
                </a:path>
              </a:pathLst>
            </a:custGeom>
            <a:solidFill>
              <a:srgbClr val="B9EA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4" name="Oval 72">
              <a:extLst>
                <a:ext uri="{FF2B5EF4-FFF2-40B4-BE49-F238E27FC236}">
                  <a16:creationId xmlns:a16="http://schemas.microsoft.com/office/drawing/2014/main" id="{7E900E80-6864-1C5B-7EE5-E79AD60BEDC1}"/>
                </a:ext>
              </a:extLst>
            </p:cNvPr>
            <p:cNvSpPr>
              <a:spLocks noChangeArrowheads="1"/>
            </p:cNvSpPr>
            <p:nvPr/>
          </p:nvSpPr>
          <p:spPr bwMode="auto">
            <a:xfrm>
              <a:off x="14111288" y="4114800"/>
              <a:ext cx="285750" cy="2809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5" name="Freeform 73">
              <a:extLst>
                <a:ext uri="{FF2B5EF4-FFF2-40B4-BE49-F238E27FC236}">
                  <a16:creationId xmlns:a16="http://schemas.microsoft.com/office/drawing/2014/main" id="{D442162F-F5AD-31EF-C127-EEFC7A24AA1D}"/>
                </a:ext>
              </a:extLst>
            </p:cNvPr>
            <p:cNvSpPr>
              <a:spLocks/>
            </p:cNvSpPr>
            <p:nvPr/>
          </p:nvSpPr>
          <p:spPr bwMode="auto">
            <a:xfrm>
              <a:off x="14039850" y="4373563"/>
              <a:ext cx="209550" cy="190500"/>
            </a:xfrm>
            <a:custGeom>
              <a:avLst/>
              <a:gdLst>
                <a:gd name="T0" fmla="*/ 0 w 56"/>
                <a:gd name="T1" fmla="*/ 18 h 51"/>
                <a:gd name="T2" fmla="*/ 45 w 56"/>
                <a:gd name="T3" fmla="*/ 10 h 51"/>
                <a:gd name="T4" fmla="*/ 56 w 56"/>
                <a:gd name="T5" fmla="*/ 12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7" y="0"/>
                    <a:pt x="45" y="10"/>
                  </a:cubicBezTo>
                  <a:cubicBezTo>
                    <a:pt x="51" y="12"/>
                    <a:pt x="52" y="12"/>
                    <a:pt x="56" y="12"/>
                  </a:cubicBezTo>
                  <a:cubicBezTo>
                    <a:pt x="55" y="30"/>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6" name="Freeform 74">
              <a:extLst>
                <a:ext uri="{FF2B5EF4-FFF2-40B4-BE49-F238E27FC236}">
                  <a16:creationId xmlns:a16="http://schemas.microsoft.com/office/drawing/2014/main" id="{F6BECFA3-4218-84B4-23DE-B2CDE0E43861}"/>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7" name="Freeform 75">
              <a:extLst>
                <a:ext uri="{FF2B5EF4-FFF2-40B4-BE49-F238E27FC236}">
                  <a16:creationId xmlns:a16="http://schemas.microsoft.com/office/drawing/2014/main" id="{AF4B0E3F-D98E-9544-7454-BB557CA42ADB}"/>
                </a:ext>
              </a:extLst>
            </p:cNvPr>
            <p:cNvSpPr>
              <a:spLocks/>
            </p:cNvSpPr>
            <p:nvPr/>
          </p:nvSpPr>
          <p:spPr bwMode="auto">
            <a:xfrm>
              <a:off x="14039850" y="4373563"/>
              <a:ext cx="209550" cy="190500"/>
            </a:xfrm>
            <a:custGeom>
              <a:avLst/>
              <a:gdLst>
                <a:gd name="T0" fmla="*/ 0 w 56"/>
                <a:gd name="T1" fmla="*/ 18 h 51"/>
                <a:gd name="T2" fmla="*/ 39 w 56"/>
                <a:gd name="T3" fmla="*/ 8 h 51"/>
                <a:gd name="T4" fmla="*/ 56 w 56"/>
                <a:gd name="T5" fmla="*/ 11 h 51"/>
                <a:gd name="T6" fmla="*/ 56 w 56"/>
                <a:gd name="T7" fmla="*/ 51 h 51"/>
                <a:gd name="T8" fmla="*/ 0 w 56"/>
                <a:gd name="T9" fmla="*/ 18 h 51"/>
              </a:gdLst>
              <a:ahLst/>
              <a:cxnLst>
                <a:cxn ang="0">
                  <a:pos x="T0" y="T1"/>
                </a:cxn>
                <a:cxn ang="0">
                  <a:pos x="T2" y="T3"/>
                </a:cxn>
                <a:cxn ang="0">
                  <a:pos x="T4" y="T5"/>
                </a:cxn>
                <a:cxn ang="0">
                  <a:pos x="T6" y="T7"/>
                </a:cxn>
                <a:cxn ang="0">
                  <a:pos x="T8" y="T9"/>
                </a:cxn>
              </a:cxnLst>
              <a:rect l="0" t="0" r="r" b="b"/>
              <a:pathLst>
                <a:path w="56" h="51">
                  <a:moveTo>
                    <a:pt x="0" y="18"/>
                  </a:moveTo>
                  <a:cubicBezTo>
                    <a:pt x="0" y="18"/>
                    <a:pt x="10" y="0"/>
                    <a:pt x="39" y="8"/>
                  </a:cubicBezTo>
                  <a:cubicBezTo>
                    <a:pt x="48" y="11"/>
                    <a:pt x="52" y="11"/>
                    <a:pt x="56" y="11"/>
                  </a:cubicBezTo>
                  <a:cubicBezTo>
                    <a:pt x="56" y="51"/>
                    <a:pt x="56" y="51"/>
                    <a:pt x="56" y="51"/>
                  </a:cubicBezTo>
                  <a:cubicBezTo>
                    <a:pt x="56" y="51"/>
                    <a:pt x="30" y="24"/>
                    <a:pt x="0" y="1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8" name="Freeform 76">
              <a:extLst>
                <a:ext uri="{FF2B5EF4-FFF2-40B4-BE49-F238E27FC236}">
                  <a16:creationId xmlns:a16="http://schemas.microsoft.com/office/drawing/2014/main" id="{919B6D88-0053-E7C2-039D-240AB93254B6}"/>
                </a:ext>
              </a:extLst>
            </p:cNvPr>
            <p:cNvSpPr>
              <a:spLocks/>
            </p:cNvSpPr>
            <p:nvPr/>
          </p:nvSpPr>
          <p:spPr bwMode="auto">
            <a:xfrm>
              <a:off x="14039850" y="4373563"/>
              <a:ext cx="415925" cy="190500"/>
            </a:xfrm>
            <a:custGeom>
              <a:avLst/>
              <a:gdLst>
                <a:gd name="T0" fmla="*/ 72 w 111"/>
                <a:gd name="T1" fmla="*/ 8 h 51"/>
                <a:gd name="T2" fmla="*/ 56 w 111"/>
                <a:gd name="T3" fmla="*/ 11 h 51"/>
                <a:gd name="T4" fmla="*/ 39 w 111"/>
                <a:gd name="T5" fmla="*/ 8 h 51"/>
                <a:gd name="T6" fmla="*/ 0 w 111"/>
                <a:gd name="T7" fmla="*/ 18 h 51"/>
                <a:gd name="T8" fmla="*/ 56 w 111"/>
                <a:gd name="T9" fmla="*/ 51 h 51"/>
                <a:gd name="T10" fmla="*/ 111 w 111"/>
                <a:gd name="T11" fmla="*/ 18 h 51"/>
                <a:gd name="T12" fmla="*/ 72 w 111"/>
                <a:gd name="T13" fmla="*/ 8 h 51"/>
              </a:gdLst>
              <a:ahLst/>
              <a:cxnLst>
                <a:cxn ang="0">
                  <a:pos x="T0" y="T1"/>
                </a:cxn>
                <a:cxn ang="0">
                  <a:pos x="T2" y="T3"/>
                </a:cxn>
                <a:cxn ang="0">
                  <a:pos x="T4" y="T5"/>
                </a:cxn>
                <a:cxn ang="0">
                  <a:pos x="T6" y="T7"/>
                </a:cxn>
                <a:cxn ang="0">
                  <a:pos x="T8" y="T9"/>
                </a:cxn>
                <a:cxn ang="0">
                  <a:pos x="T10" y="T11"/>
                </a:cxn>
                <a:cxn ang="0">
                  <a:pos x="T12" y="T13"/>
                </a:cxn>
              </a:cxnLst>
              <a:rect l="0" t="0" r="r" b="b"/>
              <a:pathLst>
                <a:path w="111" h="51">
                  <a:moveTo>
                    <a:pt x="72" y="8"/>
                  </a:moveTo>
                  <a:cubicBezTo>
                    <a:pt x="63" y="11"/>
                    <a:pt x="59" y="11"/>
                    <a:pt x="56" y="11"/>
                  </a:cubicBezTo>
                  <a:cubicBezTo>
                    <a:pt x="52" y="11"/>
                    <a:pt x="48" y="11"/>
                    <a:pt x="39" y="8"/>
                  </a:cubicBezTo>
                  <a:cubicBezTo>
                    <a:pt x="10" y="0"/>
                    <a:pt x="0" y="18"/>
                    <a:pt x="0" y="18"/>
                  </a:cubicBezTo>
                  <a:cubicBezTo>
                    <a:pt x="30" y="24"/>
                    <a:pt x="56" y="51"/>
                    <a:pt x="56" y="51"/>
                  </a:cubicBezTo>
                  <a:cubicBezTo>
                    <a:pt x="56" y="51"/>
                    <a:pt x="82" y="24"/>
                    <a:pt x="111" y="18"/>
                  </a:cubicBezTo>
                  <a:cubicBezTo>
                    <a:pt x="111" y="18"/>
                    <a:pt x="101" y="0"/>
                    <a:pt x="72" y="8"/>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9" name="Freeform 77">
              <a:extLst>
                <a:ext uri="{FF2B5EF4-FFF2-40B4-BE49-F238E27FC236}">
                  <a16:creationId xmlns:a16="http://schemas.microsoft.com/office/drawing/2014/main" id="{FD47E749-88C1-3AD3-63DB-45E7EC9FC53E}"/>
                </a:ext>
              </a:extLst>
            </p:cNvPr>
            <p:cNvSpPr>
              <a:spLocks/>
            </p:cNvSpPr>
            <p:nvPr/>
          </p:nvSpPr>
          <p:spPr bwMode="auto">
            <a:xfrm>
              <a:off x="13965238" y="4452938"/>
              <a:ext cx="566737" cy="176213"/>
            </a:xfrm>
            <a:custGeom>
              <a:avLst/>
              <a:gdLst>
                <a:gd name="T0" fmla="*/ 142 w 151"/>
                <a:gd name="T1" fmla="*/ 1 h 47"/>
                <a:gd name="T2" fmla="*/ 76 w 151"/>
                <a:gd name="T3" fmla="*/ 40 h 47"/>
                <a:gd name="T4" fmla="*/ 10 w 151"/>
                <a:gd name="T5" fmla="*/ 1 h 47"/>
                <a:gd name="T6" fmla="*/ 0 w 151"/>
                <a:gd name="T7" fmla="*/ 7 h 47"/>
                <a:gd name="T8" fmla="*/ 72 w 151"/>
                <a:gd name="T9" fmla="*/ 47 h 47"/>
                <a:gd name="T10" fmla="*/ 76 w 151"/>
                <a:gd name="T11" fmla="*/ 47 h 47"/>
                <a:gd name="T12" fmla="*/ 79 w 151"/>
                <a:gd name="T13" fmla="*/ 47 h 47"/>
                <a:gd name="T14" fmla="*/ 151 w 151"/>
                <a:gd name="T15" fmla="*/ 7 h 47"/>
                <a:gd name="T16" fmla="*/ 142 w 151"/>
                <a:gd name="T1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47">
                  <a:moveTo>
                    <a:pt x="142" y="1"/>
                  </a:moveTo>
                  <a:cubicBezTo>
                    <a:pt x="116" y="7"/>
                    <a:pt x="76" y="40"/>
                    <a:pt x="76" y="40"/>
                  </a:cubicBezTo>
                  <a:cubicBezTo>
                    <a:pt x="76" y="40"/>
                    <a:pt x="36" y="7"/>
                    <a:pt x="10" y="1"/>
                  </a:cubicBezTo>
                  <a:cubicBezTo>
                    <a:pt x="3" y="0"/>
                    <a:pt x="0" y="6"/>
                    <a:pt x="0" y="7"/>
                  </a:cubicBezTo>
                  <a:cubicBezTo>
                    <a:pt x="8" y="11"/>
                    <a:pt x="18" y="4"/>
                    <a:pt x="72" y="47"/>
                  </a:cubicBezTo>
                  <a:cubicBezTo>
                    <a:pt x="73" y="47"/>
                    <a:pt x="76" y="47"/>
                    <a:pt x="76" y="47"/>
                  </a:cubicBezTo>
                  <a:cubicBezTo>
                    <a:pt x="76" y="47"/>
                    <a:pt x="77" y="47"/>
                    <a:pt x="79" y="47"/>
                  </a:cubicBezTo>
                  <a:cubicBezTo>
                    <a:pt x="132" y="4"/>
                    <a:pt x="143" y="11"/>
                    <a:pt x="151" y="7"/>
                  </a:cubicBezTo>
                  <a:cubicBezTo>
                    <a:pt x="151" y="6"/>
                    <a:pt x="148" y="0"/>
                    <a:pt x="142" y="1"/>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0" name="Freeform 78">
              <a:extLst>
                <a:ext uri="{FF2B5EF4-FFF2-40B4-BE49-F238E27FC236}">
                  <a16:creationId xmlns:a16="http://schemas.microsoft.com/office/drawing/2014/main" id="{4C9D57FB-005C-6203-B1E8-0D04E2783FD7}"/>
                </a:ext>
              </a:extLst>
            </p:cNvPr>
            <p:cNvSpPr>
              <a:spLocks/>
            </p:cNvSpPr>
            <p:nvPr/>
          </p:nvSpPr>
          <p:spPr bwMode="auto">
            <a:xfrm>
              <a:off x="14254163" y="4508500"/>
              <a:ext cx="306387" cy="473075"/>
            </a:xfrm>
            <a:custGeom>
              <a:avLst/>
              <a:gdLst>
                <a:gd name="T0" fmla="*/ 0 w 82"/>
                <a:gd name="T1" fmla="*/ 40 h 126"/>
                <a:gd name="T2" fmla="*/ 8 w 82"/>
                <a:gd name="T3" fmla="*/ 40 h 126"/>
                <a:gd name="T4" fmla="*/ 68 w 82"/>
                <a:gd name="T5" fmla="*/ 0 h 126"/>
                <a:gd name="T6" fmla="*/ 82 w 82"/>
                <a:gd name="T7" fmla="*/ 0 h 126"/>
                <a:gd name="T8" fmla="*/ 75 w 82"/>
                <a:gd name="T9" fmla="*/ 89 h 126"/>
                <a:gd name="T10" fmla="*/ 8 w 82"/>
                <a:gd name="T11" fmla="*/ 126 h 126"/>
                <a:gd name="T12" fmla="*/ 0 w 82"/>
                <a:gd name="T13" fmla="*/ 126 h 126"/>
                <a:gd name="T14" fmla="*/ 0 w 82"/>
                <a:gd name="T15" fmla="*/ 40 h 126"/>
                <a:gd name="T16" fmla="*/ 0 w 82"/>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126">
                  <a:moveTo>
                    <a:pt x="0" y="40"/>
                  </a:moveTo>
                  <a:cubicBezTo>
                    <a:pt x="8" y="40"/>
                    <a:pt x="8" y="40"/>
                    <a:pt x="8" y="40"/>
                  </a:cubicBezTo>
                  <a:cubicBezTo>
                    <a:pt x="8" y="40"/>
                    <a:pt x="37" y="9"/>
                    <a:pt x="68" y="0"/>
                  </a:cubicBezTo>
                  <a:cubicBezTo>
                    <a:pt x="71" y="0"/>
                    <a:pt x="82" y="0"/>
                    <a:pt x="82" y="0"/>
                  </a:cubicBezTo>
                  <a:cubicBezTo>
                    <a:pt x="82" y="0"/>
                    <a:pt x="75" y="71"/>
                    <a:pt x="75" y="89"/>
                  </a:cubicBezTo>
                  <a:cubicBezTo>
                    <a:pt x="68" y="89"/>
                    <a:pt x="40" y="90"/>
                    <a:pt x="8" y="126"/>
                  </a:cubicBezTo>
                  <a:cubicBezTo>
                    <a:pt x="0" y="126"/>
                    <a:pt x="0" y="126"/>
                    <a:pt x="0" y="126"/>
                  </a:cubicBezTo>
                  <a:cubicBezTo>
                    <a:pt x="0" y="40"/>
                    <a:pt x="0" y="40"/>
                    <a:pt x="0" y="40"/>
                  </a:cubicBezTo>
                  <a:cubicBezTo>
                    <a:pt x="0" y="40"/>
                    <a:pt x="0" y="40"/>
                    <a:pt x="0" y="4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1" name="Freeform 79">
              <a:extLst>
                <a:ext uri="{FF2B5EF4-FFF2-40B4-BE49-F238E27FC236}">
                  <a16:creationId xmlns:a16="http://schemas.microsoft.com/office/drawing/2014/main" id="{62CEFAC3-E448-1144-A7CB-A57F3C99CF88}"/>
                </a:ext>
              </a:extLst>
            </p:cNvPr>
            <p:cNvSpPr>
              <a:spLocks/>
            </p:cNvSpPr>
            <p:nvPr/>
          </p:nvSpPr>
          <p:spPr bwMode="auto">
            <a:xfrm>
              <a:off x="13943013" y="4508500"/>
              <a:ext cx="617537" cy="473075"/>
            </a:xfrm>
            <a:custGeom>
              <a:avLst/>
              <a:gdLst>
                <a:gd name="T0" fmla="*/ 151 w 165"/>
                <a:gd name="T1" fmla="*/ 0 h 126"/>
                <a:gd name="T2" fmla="*/ 91 w 165"/>
                <a:gd name="T3" fmla="*/ 40 h 126"/>
                <a:gd name="T4" fmla="*/ 84 w 165"/>
                <a:gd name="T5" fmla="*/ 40 h 126"/>
                <a:gd name="T6" fmla="*/ 81 w 165"/>
                <a:gd name="T7" fmla="*/ 40 h 126"/>
                <a:gd name="T8" fmla="*/ 75 w 165"/>
                <a:gd name="T9" fmla="*/ 40 h 126"/>
                <a:gd name="T10" fmla="*/ 16 w 165"/>
                <a:gd name="T11" fmla="*/ 0 h 126"/>
                <a:gd name="T12" fmla="*/ 0 w 165"/>
                <a:gd name="T13" fmla="*/ 0 h 126"/>
                <a:gd name="T14" fmla="*/ 9 w 165"/>
                <a:gd name="T15" fmla="*/ 89 h 126"/>
                <a:gd name="T16" fmla="*/ 75 w 165"/>
                <a:gd name="T17" fmla="*/ 126 h 126"/>
                <a:gd name="T18" fmla="*/ 83 w 165"/>
                <a:gd name="T19" fmla="*/ 126 h 126"/>
                <a:gd name="T20" fmla="*/ 91 w 165"/>
                <a:gd name="T21" fmla="*/ 126 h 126"/>
                <a:gd name="T22" fmla="*/ 158 w 165"/>
                <a:gd name="T23" fmla="*/ 89 h 126"/>
                <a:gd name="T24" fmla="*/ 165 w 165"/>
                <a:gd name="T25" fmla="*/ 0 h 126"/>
                <a:gd name="T26" fmla="*/ 151 w 165"/>
                <a:gd name="T2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26">
                  <a:moveTo>
                    <a:pt x="151" y="0"/>
                  </a:moveTo>
                  <a:cubicBezTo>
                    <a:pt x="120" y="9"/>
                    <a:pt x="91" y="40"/>
                    <a:pt x="91" y="40"/>
                  </a:cubicBezTo>
                  <a:cubicBezTo>
                    <a:pt x="84" y="40"/>
                    <a:pt x="84" y="40"/>
                    <a:pt x="84" y="40"/>
                  </a:cubicBezTo>
                  <a:cubicBezTo>
                    <a:pt x="81" y="40"/>
                    <a:pt x="81" y="40"/>
                    <a:pt x="81" y="40"/>
                  </a:cubicBezTo>
                  <a:cubicBezTo>
                    <a:pt x="75" y="40"/>
                    <a:pt x="75" y="40"/>
                    <a:pt x="75" y="40"/>
                  </a:cubicBezTo>
                  <a:cubicBezTo>
                    <a:pt x="75" y="40"/>
                    <a:pt x="46" y="9"/>
                    <a:pt x="16" y="0"/>
                  </a:cubicBezTo>
                  <a:cubicBezTo>
                    <a:pt x="12" y="0"/>
                    <a:pt x="0" y="0"/>
                    <a:pt x="0" y="0"/>
                  </a:cubicBezTo>
                  <a:cubicBezTo>
                    <a:pt x="0" y="0"/>
                    <a:pt x="9" y="71"/>
                    <a:pt x="9" y="89"/>
                  </a:cubicBezTo>
                  <a:cubicBezTo>
                    <a:pt x="14" y="89"/>
                    <a:pt x="43" y="90"/>
                    <a:pt x="75" y="126"/>
                  </a:cubicBezTo>
                  <a:cubicBezTo>
                    <a:pt x="83" y="126"/>
                    <a:pt x="83" y="126"/>
                    <a:pt x="83" y="126"/>
                  </a:cubicBezTo>
                  <a:cubicBezTo>
                    <a:pt x="83" y="126"/>
                    <a:pt x="83" y="126"/>
                    <a:pt x="91" y="126"/>
                  </a:cubicBezTo>
                  <a:cubicBezTo>
                    <a:pt x="123" y="90"/>
                    <a:pt x="151" y="89"/>
                    <a:pt x="158" y="89"/>
                  </a:cubicBezTo>
                  <a:cubicBezTo>
                    <a:pt x="158" y="71"/>
                    <a:pt x="165" y="0"/>
                    <a:pt x="165" y="0"/>
                  </a:cubicBezTo>
                  <a:cubicBezTo>
                    <a:pt x="165" y="0"/>
                    <a:pt x="154" y="0"/>
                    <a:pt x="151"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2" name="Freeform 80">
              <a:extLst>
                <a:ext uri="{FF2B5EF4-FFF2-40B4-BE49-F238E27FC236}">
                  <a16:creationId xmlns:a16="http://schemas.microsoft.com/office/drawing/2014/main" id="{498F5AEF-1ABB-AC01-1C20-18013A442F9A}"/>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 name="T8" fmla="*/ 0 w 19"/>
                <a:gd name="T9" fmla="*/ 204 h 204"/>
                <a:gd name="T10" fmla="*/ 0 w 19"/>
                <a:gd name="T11" fmla="*/ 204 h 204"/>
              </a:gdLst>
              <a:ahLst/>
              <a:cxnLst>
                <a:cxn ang="0">
                  <a:pos x="T0" y="T1"/>
                </a:cxn>
                <a:cxn ang="0">
                  <a:pos x="T2" y="T3"/>
                </a:cxn>
                <a:cxn ang="0">
                  <a:pos x="T4" y="T5"/>
                </a:cxn>
                <a:cxn ang="0">
                  <a:pos x="T6" y="T7"/>
                </a:cxn>
                <a:cxn ang="0">
                  <a:pos x="T8" y="T9"/>
                </a:cxn>
                <a:cxn ang="0">
                  <a:pos x="T10" y="T11"/>
                </a:cxn>
              </a:cxnLst>
              <a:rect l="0" t="0" r="r" b="b"/>
              <a:pathLst>
                <a:path w="19" h="204">
                  <a:moveTo>
                    <a:pt x="0" y="204"/>
                  </a:moveTo>
                  <a:lnTo>
                    <a:pt x="0" y="0"/>
                  </a:lnTo>
                  <a:lnTo>
                    <a:pt x="19" y="0"/>
                  </a:lnTo>
                  <a:lnTo>
                    <a:pt x="0" y="204"/>
                  </a:lnTo>
                  <a:lnTo>
                    <a:pt x="0" y="204"/>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3" name="Freeform 81">
              <a:extLst>
                <a:ext uri="{FF2B5EF4-FFF2-40B4-BE49-F238E27FC236}">
                  <a16:creationId xmlns:a16="http://schemas.microsoft.com/office/drawing/2014/main" id="{7C6639BD-70DF-18DB-1ED5-D1BB43FC1E86}"/>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 name="T6" fmla="*/ 0 w 19"/>
                <a:gd name="T7" fmla="*/ 204 h 204"/>
              </a:gdLst>
              <a:ahLst/>
              <a:cxnLst>
                <a:cxn ang="0">
                  <a:pos x="T0" y="T1"/>
                </a:cxn>
                <a:cxn ang="0">
                  <a:pos x="T2" y="T3"/>
                </a:cxn>
                <a:cxn ang="0">
                  <a:pos x="T4" y="T5"/>
                </a:cxn>
                <a:cxn ang="0">
                  <a:pos x="T6" y="T7"/>
                </a:cxn>
              </a:cxnLst>
              <a:rect l="0" t="0" r="r" b="b"/>
              <a:pathLst>
                <a:path w="19" h="204">
                  <a:moveTo>
                    <a:pt x="0" y="204"/>
                  </a:moveTo>
                  <a:lnTo>
                    <a:pt x="0" y="0"/>
                  </a:lnTo>
                  <a:lnTo>
                    <a:pt x="19" y="0"/>
                  </a:lnTo>
                  <a:lnTo>
                    <a:pt x="0" y="204"/>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4" name="Freeform 82">
              <a:extLst>
                <a:ext uri="{FF2B5EF4-FFF2-40B4-BE49-F238E27FC236}">
                  <a16:creationId xmlns:a16="http://schemas.microsoft.com/office/drawing/2014/main" id="{DEF2D13F-7780-1F9B-AA81-6206C8037E44}"/>
                </a:ext>
              </a:extLst>
            </p:cNvPr>
            <p:cNvSpPr>
              <a:spLocks/>
            </p:cNvSpPr>
            <p:nvPr/>
          </p:nvSpPr>
          <p:spPr bwMode="auto">
            <a:xfrm>
              <a:off x="14254163" y="4657725"/>
              <a:ext cx="30162" cy="323850"/>
            </a:xfrm>
            <a:custGeom>
              <a:avLst/>
              <a:gdLst>
                <a:gd name="T0" fmla="*/ 0 w 19"/>
                <a:gd name="T1" fmla="*/ 204 h 204"/>
                <a:gd name="T2" fmla="*/ 0 w 19"/>
                <a:gd name="T3" fmla="*/ 0 h 204"/>
                <a:gd name="T4" fmla="*/ 19 w 19"/>
                <a:gd name="T5" fmla="*/ 0 h 204"/>
              </a:gdLst>
              <a:ahLst/>
              <a:cxnLst>
                <a:cxn ang="0">
                  <a:pos x="T0" y="T1"/>
                </a:cxn>
                <a:cxn ang="0">
                  <a:pos x="T2" y="T3"/>
                </a:cxn>
                <a:cxn ang="0">
                  <a:pos x="T4" y="T5"/>
                </a:cxn>
              </a:cxnLst>
              <a:rect l="0" t="0" r="r" b="b"/>
              <a:pathLst>
                <a:path w="19" h="204">
                  <a:moveTo>
                    <a:pt x="0" y="204"/>
                  </a:moveTo>
                  <a:lnTo>
                    <a:pt x="0" y="0"/>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5" name="Freeform 83">
              <a:extLst>
                <a:ext uri="{FF2B5EF4-FFF2-40B4-BE49-F238E27FC236}">
                  <a16:creationId xmlns:a16="http://schemas.microsoft.com/office/drawing/2014/main" id="{8FD0B4AB-8C98-B34F-C136-BE17637A3475}"/>
                </a:ext>
              </a:extLst>
            </p:cNvPr>
            <p:cNvSpPr>
              <a:spLocks/>
            </p:cNvSpPr>
            <p:nvPr/>
          </p:nvSpPr>
          <p:spPr bwMode="auto">
            <a:xfrm>
              <a:off x="16762413" y="4433888"/>
              <a:ext cx="161925" cy="63500"/>
            </a:xfrm>
            <a:custGeom>
              <a:avLst/>
              <a:gdLst>
                <a:gd name="T0" fmla="*/ 0 w 43"/>
                <a:gd name="T1" fmla="*/ 0 h 17"/>
                <a:gd name="T2" fmla="*/ 13 w 43"/>
                <a:gd name="T3" fmla="*/ 0 h 17"/>
                <a:gd name="T4" fmla="*/ 16 w 43"/>
                <a:gd name="T5" fmla="*/ 4 h 17"/>
                <a:gd name="T6" fmla="*/ 21 w 43"/>
                <a:gd name="T7" fmla="*/ 5 h 17"/>
                <a:gd name="T8" fmla="*/ 26 w 43"/>
                <a:gd name="T9" fmla="*/ 4 h 17"/>
                <a:gd name="T10" fmla="*/ 30 w 43"/>
                <a:gd name="T11" fmla="*/ 0 h 17"/>
                <a:gd name="T12" fmla="*/ 43 w 43"/>
                <a:gd name="T13" fmla="*/ 0 h 17"/>
                <a:gd name="T14" fmla="*/ 36 w 43"/>
                <a:gd name="T15" fmla="*/ 13 h 17"/>
                <a:gd name="T16" fmla="*/ 21 w 43"/>
                <a:gd name="T17" fmla="*/ 17 h 17"/>
                <a:gd name="T18" fmla="*/ 7 w 43"/>
                <a:gd name="T19" fmla="*/ 13 h 17"/>
                <a:gd name="T20" fmla="*/ 0 w 43"/>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7">
                  <a:moveTo>
                    <a:pt x="0" y="0"/>
                  </a:moveTo>
                  <a:cubicBezTo>
                    <a:pt x="13" y="0"/>
                    <a:pt x="13" y="0"/>
                    <a:pt x="13" y="0"/>
                  </a:cubicBezTo>
                  <a:cubicBezTo>
                    <a:pt x="13" y="1"/>
                    <a:pt x="15" y="3"/>
                    <a:pt x="16" y="4"/>
                  </a:cubicBezTo>
                  <a:cubicBezTo>
                    <a:pt x="18" y="4"/>
                    <a:pt x="19" y="5"/>
                    <a:pt x="21" y="5"/>
                  </a:cubicBezTo>
                  <a:cubicBezTo>
                    <a:pt x="23" y="5"/>
                    <a:pt x="25" y="4"/>
                    <a:pt x="26" y="4"/>
                  </a:cubicBezTo>
                  <a:cubicBezTo>
                    <a:pt x="28" y="3"/>
                    <a:pt x="29" y="1"/>
                    <a:pt x="30" y="0"/>
                  </a:cubicBezTo>
                  <a:cubicBezTo>
                    <a:pt x="43" y="0"/>
                    <a:pt x="43" y="0"/>
                    <a:pt x="43" y="0"/>
                  </a:cubicBezTo>
                  <a:cubicBezTo>
                    <a:pt x="42" y="6"/>
                    <a:pt x="40" y="10"/>
                    <a:pt x="36" y="13"/>
                  </a:cubicBezTo>
                  <a:cubicBezTo>
                    <a:pt x="32" y="16"/>
                    <a:pt x="27" y="17"/>
                    <a:pt x="21" y="17"/>
                  </a:cubicBezTo>
                  <a:cubicBezTo>
                    <a:pt x="15" y="17"/>
                    <a:pt x="11" y="16"/>
                    <a:pt x="7" y="13"/>
                  </a:cubicBezTo>
                  <a:cubicBezTo>
                    <a:pt x="3" y="10"/>
                    <a:pt x="1" y="6"/>
                    <a:pt x="0" y="0"/>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6" name="Oval 84">
              <a:extLst>
                <a:ext uri="{FF2B5EF4-FFF2-40B4-BE49-F238E27FC236}">
                  <a16:creationId xmlns:a16="http://schemas.microsoft.com/office/drawing/2014/main" id="{9C764EEF-F0FB-380B-C9B8-5E498F72180E}"/>
                </a:ext>
              </a:extLst>
            </p:cNvPr>
            <p:cNvSpPr>
              <a:spLocks noChangeArrowheads="1"/>
            </p:cNvSpPr>
            <p:nvPr/>
          </p:nvSpPr>
          <p:spPr bwMode="auto">
            <a:xfrm>
              <a:off x="19281775" y="4957763"/>
              <a:ext cx="90487" cy="90488"/>
            </a:xfrm>
            <a:prstGeom prst="ellipse">
              <a:avLst/>
            </a:pr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7" name="Freeform 85">
              <a:extLst>
                <a:ext uri="{FF2B5EF4-FFF2-40B4-BE49-F238E27FC236}">
                  <a16:creationId xmlns:a16="http://schemas.microsoft.com/office/drawing/2014/main" id="{7F58A797-F3D5-39E2-1E8D-8C897D1991FD}"/>
                </a:ext>
              </a:extLst>
            </p:cNvPr>
            <p:cNvSpPr>
              <a:spLocks/>
            </p:cNvSpPr>
            <p:nvPr/>
          </p:nvSpPr>
          <p:spPr bwMode="auto">
            <a:xfrm>
              <a:off x="14846300" y="4511675"/>
              <a:ext cx="280987" cy="417513"/>
            </a:xfrm>
            <a:custGeom>
              <a:avLst/>
              <a:gdLst>
                <a:gd name="T0" fmla="*/ 0 w 177"/>
                <a:gd name="T1" fmla="*/ 0 h 263"/>
                <a:gd name="T2" fmla="*/ 177 w 177"/>
                <a:gd name="T3" fmla="*/ 0 h 263"/>
                <a:gd name="T4" fmla="*/ 177 w 177"/>
                <a:gd name="T5" fmla="*/ 57 h 263"/>
                <a:gd name="T6" fmla="*/ 116 w 177"/>
                <a:gd name="T7" fmla="*/ 57 h 263"/>
                <a:gd name="T8" fmla="*/ 116 w 177"/>
                <a:gd name="T9" fmla="*/ 263 h 263"/>
                <a:gd name="T10" fmla="*/ 61 w 177"/>
                <a:gd name="T11" fmla="*/ 263 h 263"/>
                <a:gd name="T12" fmla="*/ 61 w 177"/>
                <a:gd name="T13" fmla="*/ 57 h 263"/>
                <a:gd name="T14" fmla="*/ 0 w 177"/>
                <a:gd name="T15" fmla="*/ 57 h 263"/>
                <a:gd name="T16" fmla="*/ 0 w 177"/>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263">
                  <a:moveTo>
                    <a:pt x="0" y="0"/>
                  </a:moveTo>
                  <a:lnTo>
                    <a:pt x="177" y="0"/>
                  </a:lnTo>
                  <a:lnTo>
                    <a:pt x="177" y="57"/>
                  </a:lnTo>
                  <a:lnTo>
                    <a:pt x="116" y="57"/>
                  </a:lnTo>
                  <a:lnTo>
                    <a:pt x="116" y="263"/>
                  </a:lnTo>
                  <a:lnTo>
                    <a:pt x="61" y="263"/>
                  </a:lnTo>
                  <a:lnTo>
                    <a:pt x="61"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8" name="Freeform 86">
              <a:extLst>
                <a:ext uri="{FF2B5EF4-FFF2-40B4-BE49-F238E27FC236}">
                  <a16:creationId xmlns:a16="http://schemas.microsoft.com/office/drawing/2014/main" id="{EF1B0203-7040-FBE2-2358-2E3EEEAF5A60}"/>
                </a:ext>
              </a:extLst>
            </p:cNvPr>
            <p:cNvSpPr>
              <a:spLocks noEditPoints="1"/>
            </p:cNvSpPr>
            <p:nvPr/>
          </p:nvSpPr>
          <p:spPr bwMode="auto">
            <a:xfrm>
              <a:off x="15171738" y="4392613"/>
              <a:ext cx="420687" cy="542925"/>
            </a:xfrm>
            <a:custGeom>
              <a:avLst/>
              <a:gdLst>
                <a:gd name="T0" fmla="*/ 0 w 112"/>
                <a:gd name="T1" fmla="*/ 88 h 145"/>
                <a:gd name="T2" fmla="*/ 16 w 112"/>
                <a:gd name="T3" fmla="*/ 47 h 145"/>
                <a:gd name="T4" fmla="*/ 55 w 112"/>
                <a:gd name="T5" fmla="*/ 31 h 145"/>
                <a:gd name="T6" fmla="*/ 96 w 112"/>
                <a:gd name="T7" fmla="*/ 47 h 145"/>
                <a:gd name="T8" fmla="*/ 112 w 112"/>
                <a:gd name="T9" fmla="*/ 88 h 145"/>
                <a:gd name="T10" fmla="*/ 96 w 112"/>
                <a:gd name="T11" fmla="*/ 128 h 145"/>
                <a:gd name="T12" fmla="*/ 56 w 112"/>
                <a:gd name="T13" fmla="*/ 145 h 145"/>
                <a:gd name="T14" fmla="*/ 16 w 112"/>
                <a:gd name="T15" fmla="*/ 129 h 145"/>
                <a:gd name="T16" fmla="*/ 0 w 112"/>
                <a:gd name="T17" fmla="*/ 88 h 145"/>
                <a:gd name="T18" fmla="*/ 56 w 112"/>
                <a:gd name="T19" fmla="*/ 53 h 145"/>
                <a:gd name="T20" fmla="*/ 33 w 112"/>
                <a:gd name="T21" fmla="*/ 63 h 145"/>
                <a:gd name="T22" fmla="*/ 25 w 112"/>
                <a:gd name="T23" fmla="*/ 88 h 145"/>
                <a:gd name="T24" fmla="*/ 34 w 112"/>
                <a:gd name="T25" fmla="*/ 113 h 145"/>
                <a:gd name="T26" fmla="*/ 56 w 112"/>
                <a:gd name="T27" fmla="*/ 123 h 145"/>
                <a:gd name="T28" fmla="*/ 78 w 112"/>
                <a:gd name="T29" fmla="*/ 113 h 145"/>
                <a:gd name="T30" fmla="*/ 87 w 112"/>
                <a:gd name="T31" fmla="*/ 88 h 145"/>
                <a:gd name="T32" fmla="*/ 78 w 112"/>
                <a:gd name="T33" fmla="*/ 63 h 145"/>
                <a:gd name="T34" fmla="*/ 56 w 112"/>
                <a:gd name="T35" fmla="*/ 53 h 145"/>
                <a:gd name="T36" fmla="*/ 43 w 112"/>
                <a:gd name="T37" fmla="*/ 25 h 145"/>
                <a:gd name="T38" fmla="*/ 55 w 112"/>
                <a:gd name="T39" fmla="*/ 0 h 145"/>
                <a:gd name="T40" fmla="*/ 82 w 112"/>
                <a:gd name="T41" fmla="*/ 0 h 145"/>
                <a:gd name="T42" fmla="*/ 58 w 112"/>
                <a:gd name="T43" fmla="*/ 25 h 145"/>
                <a:gd name="T44" fmla="*/ 43 w 112"/>
                <a:gd name="T45"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45">
                  <a:moveTo>
                    <a:pt x="0" y="88"/>
                  </a:moveTo>
                  <a:cubicBezTo>
                    <a:pt x="0" y="71"/>
                    <a:pt x="5" y="58"/>
                    <a:pt x="16" y="47"/>
                  </a:cubicBezTo>
                  <a:cubicBezTo>
                    <a:pt x="27" y="37"/>
                    <a:pt x="40" y="31"/>
                    <a:pt x="55" y="31"/>
                  </a:cubicBezTo>
                  <a:cubicBezTo>
                    <a:pt x="71" y="31"/>
                    <a:pt x="85" y="37"/>
                    <a:pt x="96" y="47"/>
                  </a:cubicBezTo>
                  <a:cubicBezTo>
                    <a:pt x="106" y="58"/>
                    <a:pt x="112" y="72"/>
                    <a:pt x="112" y="88"/>
                  </a:cubicBezTo>
                  <a:cubicBezTo>
                    <a:pt x="112" y="104"/>
                    <a:pt x="106" y="118"/>
                    <a:pt x="96" y="128"/>
                  </a:cubicBezTo>
                  <a:cubicBezTo>
                    <a:pt x="85" y="139"/>
                    <a:pt x="72" y="145"/>
                    <a:pt x="56" y="145"/>
                  </a:cubicBezTo>
                  <a:cubicBezTo>
                    <a:pt x="39" y="145"/>
                    <a:pt x="26" y="139"/>
                    <a:pt x="16" y="129"/>
                  </a:cubicBezTo>
                  <a:cubicBezTo>
                    <a:pt x="5" y="118"/>
                    <a:pt x="0" y="104"/>
                    <a:pt x="0" y="88"/>
                  </a:cubicBezTo>
                  <a:close/>
                  <a:moveTo>
                    <a:pt x="56" y="53"/>
                  </a:moveTo>
                  <a:cubicBezTo>
                    <a:pt x="47" y="53"/>
                    <a:pt x="39" y="56"/>
                    <a:pt x="33" y="63"/>
                  </a:cubicBezTo>
                  <a:cubicBezTo>
                    <a:pt x="28" y="70"/>
                    <a:pt x="25" y="78"/>
                    <a:pt x="25" y="88"/>
                  </a:cubicBezTo>
                  <a:cubicBezTo>
                    <a:pt x="25" y="98"/>
                    <a:pt x="28" y="106"/>
                    <a:pt x="34" y="113"/>
                  </a:cubicBezTo>
                  <a:cubicBezTo>
                    <a:pt x="39" y="119"/>
                    <a:pt x="47" y="123"/>
                    <a:pt x="56" y="123"/>
                  </a:cubicBezTo>
                  <a:cubicBezTo>
                    <a:pt x="65" y="123"/>
                    <a:pt x="72" y="119"/>
                    <a:pt x="78" y="113"/>
                  </a:cubicBezTo>
                  <a:cubicBezTo>
                    <a:pt x="84" y="107"/>
                    <a:pt x="87" y="98"/>
                    <a:pt x="87" y="88"/>
                  </a:cubicBezTo>
                  <a:cubicBezTo>
                    <a:pt x="87" y="78"/>
                    <a:pt x="84" y="69"/>
                    <a:pt x="78" y="63"/>
                  </a:cubicBezTo>
                  <a:cubicBezTo>
                    <a:pt x="73" y="57"/>
                    <a:pt x="65" y="54"/>
                    <a:pt x="56" y="53"/>
                  </a:cubicBezTo>
                  <a:close/>
                  <a:moveTo>
                    <a:pt x="43" y="25"/>
                  </a:moveTo>
                  <a:cubicBezTo>
                    <a:pt x="55" y="0"/>
                    <a:pt x="55" y="0"/>
                    <a:pt x="55" y="0"/>
                  </a:cubicBezTo>
                  <a:cubicBezTo>
                    <a:pt x="82" y="0"/>
                    <a:pt x="82" y="0"/>
                    <a:pt x="82" y="0"/>
                  </a:cubicBezTo>
                  <a:cubicBezTo>
                    <a:pt x="58" y="25"/>
                    <a:pt x="58" y="25"/>
                    <a:pt x="58" y="25"/>
                  </a:cubicBezTo>
                  <a:lnTo>
                    <a:pt x="43" y="25"/>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19" name="Freeform 87">
              <a:extLst>
                <a:ext uri="{FF2B5EF4-FFF2-40B4-BE49-F238E27FC236}">
                  <a16:creationId xmlns:a16="http://schemas.microsoft.com/office/drawing/2014/main" id="{E0AFA91A-1BA3-1AAD-A27A-0C695D2440D8}"/>
                </a:ext>
              </a:extLst>
            </p:cNvPr>
            <p:cNvSpPr>
              <a:spLocks/>
            </p:cNvSpPr>
            <p:nvPr/>
          </p:nvSpPr>
          <p:spPr bwMode="auto">
            <a:xfrm>
              <a:off x="16825913" y="4324350"/>
              <a:ext cx="142875" cy="93663"/>
            </a:xfrm>
            <a:custGeom>
              <a:avLst/>
              <a:gdLst>
                <a:gd name="T0" fmla="*/ 0 w 90"/>
                <a:gd name="T1" fmla="*/ 59 h 59"/>
                <a:gd name="T2" fmla="*/ 26 w 90"/>
                <a:gd name="T3" fmla="*/ 0 h 59"/>
                <a:gd name="T4" fmla="*/ 90 w 90"/>
                <a:gd name="T5" fmla="*/ 0 h 59"/>
                <a:gd name="T6" fmla="*/ 36 w 90"/>
                <a:gd name="T7" fmla="*/ 59 h 59"/>
                <a:gd name="T8" fmla="*/ 0 w 90"/>
                <a:gd name="T9" fmla="*/ 59 h 59"/>
              </a:gdLst>
              <a:ahLst/>
              <a:cxnLst>
                <a:cxn ang="0">
                  <a:pos x="T0" y="T1"/>
                </a:cxn>
                <a:cxn ang="0">
                  <a:pos x="T2" y="T3"/>
                </a:cxn>
                <a:cxn ang="0">
                  <a:pos x="T4" y="T5"/>
                </a:cxn>
                <a:cxn ang="0">
                  <a:pos x="T6" y="T7"/>
                </a:cxn>
                <a:cxn ang="0">
                  <a:pos x="T8" y="T9"/>
                </a:cxn>
              </a:cxnLst>
              <a:rect l="0" t="0" r="r" b="b"/>
              <a:pathLst>
                <a:path w="90" h="59">
                  <a:moveTo>
                    <a:pt x="0" y="59"/>
                  </a:moveTo>
                  <a:lnTo>
                    <a:pt x="26" y="0"/>
                  </a:lnTo>
                  <a:lnTo>
                    <a:pt x="90" y="0"/>
                  </a:lnTo>
                  <a:lnTo>
                    <a:pt x="36" y="59"/>
                  </a:lnTo>
                  <a:lnTo>
                    <a:pt x="0" y="59"/>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0" name="Freeform 88">
              <a:extLst>
                <a:ext uri="{FF2B5EF4-FFF2-40B4-BE49-F238E27FC236}">
                  <a16:creationId xmlns:a16="http://schemas.microsoft.com/office/drawing/2014/main" id="{13667C3B-5629-6FC3-5406-332795C9725B}"/>
                </a:ext>
              </a:extLst>
            </p:cNvPr>
            <p:cNvSpPr>
              <a:spLocks/>
            </p:cNvSpPr>
            <p:nvPr/>
          </p:nvSpPr>
          <p:spPr bwMode="auto">
            <a:xfrm>
              <a:off x="17984788" y="4373563"/>
              <a:ext cx="142875" cy="96838"/>
            </a:xfrm>
            <a:custGeom>
              <a:avLst/>
              <a:gdLst>
                <a:gd name="T0" fmla="*/ 54 w 90"/>
                <a:gd name="T1" fmla="*/ 61 h 61"/>
                <a:gd name="T2" fmla="*/ 0 w 90"/>
                <a:gd name="T3" fmla="*/ 0 h 61"/>
                <a:gd name="T4" fmla="*/ 61 w 90"/>
                <a:gd name="T5" fmla="*/ 0 h 61"/>
                <a:gd name="T6" fmla="*/ 90 w 90"/>
                <a:gd name="T7" fmla="*/ 61 h 61"/>
                <a:gd name="T8" fmla="*/ 54 w 90"/>
                <a:gd name="T9" fmla="*/ 61 h 61"/>
              </a:gdLst>
              <a:ahLst/>
              <a:cxnLst>
                <a:cxn ang="0">
                  <a:pos x="T0" y="T1"/>
                </a:cxn>
                <a:cxn ang="0">
                  <a:pos x="T2" y="T3"/>
                </a:cxn>
                <a:cxn ang="0">
                  <a:pos x="T4" y="T5"/>
                </a:cxn>
                <a:cxn ang="0">
                  <a:pos x="T6" y="T7"/>
                </a:cxn>
                <a:cxn ang="0">
                  <a:pos x="T8" y="T9"/>
                </a:cxn>
              </a:cxnLst>
              <a:rect l="0" t="0" r="r" b="b"/>
              <a:pathLst>
                <a:path w="90" h="61">
                  <a:moveTo>
                    <a:pt x="54" y="61"/>
                  </a:moveTo>
                  <a:lnTo>
                    <a:pt x="0" y="0"/>
                  </a:lnTo>
                  <a:lnTo>
                    <a:pt x="61" y="0"/>
                  </a:lnTo>
                  <a:lnTo>
                    <a:pt x="90" y="61"/>
                  </a:lnTo>
                  <a:lnTo>
                    <a:pt x="54" y="61"/>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1" name="Freeform 89">
              <a:extLst>
                <a:ext uri="{FF2B5EF4-FFF2-40B4-BE49-F238E27FC236}">
                  <a16:creationId xmlns:a16="http://schemas.microsoft.com/office/drawing/2014/main" id="{E4552AB6-4DE1-2803-CB8C-73013F3545AD}"/>
                </a:ext>
              </a:extLst>
            </p:cNvPr>
            <p:cNvSpPr>
              <a:spLocks/>
            </p:cNvSpPr>
            <p:nvPr/>
          </p:nvSpPr>
          <p:spPr bwMode="auto">
            <a:xfrm>
              <a:off x="15644813" y="4511675"/>
              <a:ext cx="468312" cy="417513"/>
            </a:xfrm>
            <a:custGeom>
              <a:avLst/>
              <a:gdLst>
                <a:gd name="T0" fmla="*/ 33 w 295"/>
                <a:gd name="T1" fmla="*/ 0 h 263"/>
                <a:gd name="T2" fmla="*/ 99 w 295"/>
                <a:gd name="T3" fmla="*/ 0 h 263"/>
                <a:gd name="T4" fmla="*/ 149 w 295"/>
                <a:gd name="T5" fmla="*/ 159 h 263"/>
                <a:gd name="T6" fmla="*/ 196 w 295"/>
                <a:gd name="T7" fmla="*/ 0 h 263"/>
                <a:gd name="T8" fmla="*/ 262 w 295"/>
                <a:gd name="T9" fmla="*/ 0 h 263"/>
                <a:gd name="T10" fmla="*/ 295 w 295"/>
                <a:gd name="T11" fmla="*/ 263 h 263"/>
                <a:gd name="T12" fmla="*/ 241 w 295"/>
                <a:gd name="T13" fmla="*/ 263 h 263"/>
                <a:gd name="T14" fmla="*/ 217 w 295"/>
                <a:gd name="T15" fmla="*/ 78 h 263"/>
                <a:gd name="T16" fmla="*/ 161 w 295"/>
                <a:gd name="T17" fmla="*/ 263 h 263"/>
                <a:gd name="T18" fmla="*/ 135 w 295"/>
                <a:gd name="T19" fmla="*/ 263 h 263"/>
                <a:gd name="T20" fmla="*/ 76 w 295"/>
                <a:gd name="T21" fmla="*/ 78 h 263"/>
                <a:gd name="T22" fmla="*/ 54 w 295"/>
                <a:gd name="T23" fmla="*/ 263 h 263"/>
                <a:gd name="T24" fmla="*/ 0 w 295"/>
                <a:gd name="T25" fmla="*/ 263 h 263"/>
                <a:gd name="T26" fmla="*/ 33 w 295"/>
                <a:gd name="T2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5" h="263">
                  <a:moveTo>
                    <a:pt x="33" y="0"/>
                  </a:moveTo>
                  <a:lnTo>
                    <a:pt x="99" y="0"/>
                  </a:lnTo>
                  <a:lnTo>
                    <a:pt x="149" y="159"/>
                  </a:lnTo>
                  <a:lnTo>
                    <a:pt x="196" y="0"/>
                  </a:lnTo>
                  <a:lnTo>
                    <a:pt x="262" y="0"/>
                  </a:lnTo>
                  <a:lnTo>
                    <a:pt x="295" y="263"/>
                  </a:lnTo>
                  <a:lnTo>
                    <a:pt x="241" y="263"/>
                  </a:lnTo>
                  <a:lnTo>
                    <a:pt x="217" y="78"/>
                  </a:lnTo>
                  <a:lnTo>
                    <a:pt x="161" y="263"/>
                  </a:lnTo>
                  <a:lnTo>
                    <a:pt x="135" y="263"/>
                  </a:lnTo>
                  <a:lnTo>
                    <a:pt x="76" y="78"/>
                  </a:lnTo>
                  <a:lnTo>
                    <a:pt x="54" y="263"/>
                  </a:lnTo>
                  <a:lnTo>
                    <a:pt x="0" y="263"/>
                  </a:lnTo>
                  <a:lnTo>
                    <a:pt x="33"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2" name="Freeform 90">
              <a:extLst>
                <a:ext uri="{FF2B5EF4-FFF2-40B4-BE49-F238E27FC236}">
                  <a16:creationId xmlns:a16="http://schemas.microsoft.com/office/drawing/2014/main" id="{5BBD3501-D3D3-0489-7D03-9A7ABAFFF821}"/>
                </a:ext>
              </a:extLst>
            </p:cNvPr>
            <p:cNvSpPr>
              <a:spLocks/>
            </p:cNvSpPr>
            <p:nvPr/>
          </p:nvSpPr>
          <p:spPr bwMode="auto">
            <a:xfrm>
              <a:off x="16324263" y="4511675"/>
              <a:ext cx="276225" cy="417513"/>
            </a:xfrm>
            <a:custGeom>
              <a:avLst/>
              <a:gdLst>
                <a:gd name="T0" fmla="*/ 0 w 174"/>
                <a:gd name="T1" fmla="*/ 0 h 263"/>
                <a:gd name="T2" fmla="*/ 174 w 174"/>
                <a:gd name="T3" fmla="*/ 0 h 263"/>
                <a:gd name="T4" fmla="*/ 174 w 174"/>
                <a:gd name="T5" fmla="*/ 57 h 263"/>
                <a:gd name="T6" fmla="*/ 115 w 174"/>
                <a:gd name="T7" fmla="*/ 57 h 263"/>
                <a:gd name="T8" fmla="*/ 115 w 174"/>
                <a:gd name="T9" fmla="*/ 263 h 263"/>
                <a:gd name="T10" fmla="*/ 59 w 174"/>
                <a:gd name="T11" fmla="*/ 263 h 263"/>
                <a:gd name="T12" fmla="*/ 59 w 174"/>
                <a:gd name="T13" fmla="*/ 57 h 263"/>
                <a:gd name="T14" fmla="*/ 0 w 174"/>
                <a:gd name="T15" fmla="*/ 57 h 263"/>
                <a:gd name="T16" fmla="*/ 0 w 174"/>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263">
                  <a:moveTo>
                    <a:pt x="0" y="0"/>
                  </a:moveTo>
                  <a:lnTo>
                    <a:pt x="174" y="0"/>
                  </a:lnTo>
                  <a:lnTo>
                    <a:pt x="174" y="57"/>
                  </a:lnTo>
                  <a:lnTo>
                    <a:pt x="115" y="57"/>
                  </a:lnTo>
                  <a:lnTo>
                    <a:pt x="115" y="263"/>
                  </a:lnTo>
                  <a:lnTo>
                    <a:pt x="59" y="263"/>
                  </a:lnTo>
                  <a:lnTo>
                    <a:pt x="59"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3" name="Freeform 91">
              <a:extLst>
                <a:ext uri="{FF2B5EF4-FFF2-40B4-BE49-F238E27FC236}">
                  <a16:creationId xmlns:a16="http://schemas.microsoft.com/office/drawing/2014/main" id="{A42A9304-7C3C-D543-3107-194538A54F44}"/>
                </a:ext>
              </a:extLst>
            </p:cNvPr>
            <p:cNvSpPr>
              <a:spLocks noEditPoints="1"/>
            </p:cNvSpPr>
            <p:nvPr/>
          </p:nvSpPr>
          <p:spPr bwMode="auto">
            <a:xfrm>
              <a:off x="16638588"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7 w 255"/>
                <a:gd name="T9" fmla="*/ 211 h 263"/>
                <a:gd name="T10" fmla="*/ 78 w 255"/>
                <a:gd name="T11" fmla="*/ 211 h 263"/>
                <a:gd name="T12" fmla="*/ 57 w 255"/>
                <a:gd name="T13" fmla="*/ 263 h 263"/>
                <a:gd name="T14" fmla="*/ 0 w 255"/>
                <a:gd name="T15" fmla="*/ 263 h 263"/>
                <a:gd name="T16" fmla="*/ 106 w 255"/>
                <a:gd name="T17" fmla="*/ 0 h 263"/>
                <a:gd name="T18" fmla="*/ 128 w 255"/>
                <a:gd name="T19" fmla="*/ 88 h 263"/>
                <a:gd name="T20" fmla="*/ 97 w 255"/>
                <a:gd name="T21" fmla="*/ 163 h 263"/>
                <a:gd name="T22" fmla="*/ 158 w 255"/>
                <a:gd name="T23" fmla="*/ 163 h 263"/>
                <a:gd name="T24" fmla="*/ 128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7" y="211"/>
                  </a:lnTo>
                  <a:lnTo>
                    <a:pt x="78" y="211"/>
                  </a:lnTo>
                  <a:lnTo>
                    <a:pt x="57" y="263"/>
                  </a:lnTo>
                  <a:lnTo>
                    <a:pt x="0" y="263"/>
                  </a:lnTo>
                  <a:lnTo>
                    <a:pt x="106" y="0"/>
                  </a:lnTo>
                  <a:close/>
                  <a:moveTo>
                    <a:pt x="128" y="88"/>
                  </a:moveTo>
                  <a:lnTo>
                    <a:pt x="97" y="163"/>
                  </a:lnTo>
                  <a:lnTo>
                    <a:pt x="158" y="163"/>
                  </a:lnTo>
                  <a:lnTo>
                    <a:pt x="128"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4" name="Freeform 92">
              <a:extLst>
                <a:ext uri="{FF2B5EF4-FFF2-40B4-BE49-F238E27FC236}">
                  <a16:creationId xmlns:a16="http://schemas.microsoft.com/office/drawing/2014/main" id="{5A207F2E-264C-C401-8F83-A1044BA69584}"/>
                </a:ext>
              </a:extLst>
            </p:cNvPr>
            <p:cNvSpPr>
              <a:spLocks/>
            </p:cNvSpPr>
            <p:nvPr/>
          </p:nvSpPr>
          <p:spPr bwMode="auto">
            <a:xfrm>
              <a:off x="17076738" y="4511675"/>
              <a:ext cx="282575" cy="417513"/>
            </a:xfrm>
            <a:custGeom>
              <a:avLst/>
              <a:gdLst>
                <a:gd name="T0" fmla="*/ 0 w 178"/>
                <a:gd name="T1" fmla="*/ 0 h 263"/>
                <a:gd name="T2" fmla="*/ 178 w 178"/>
                <a:gd name="T3" fmla="*/ 0 h 263"/>
                <a:gd name="T4" fmla="*/ 178 w 178"/>
                <a:gd name="T5" fmla="*/ 57 h 263"/>
                <a:gd name="T6" fmla="*/ 118 w 178"/>
                <a:gd name="T7" fmla="*/ 57 h 263"/>
                <a:gd name="T8" fmla="*/ 118 w 178"/>
                <a:gd name="T9" fmla="*/ 263 h 263"/>
                <a:gd name="T10" fmla="*/ 62 w 178"/>
                <a:gd name="T11" fmla="*/ 263 h 263"/>
                <a:gd name="T12" fmla="*/ 62 w 178"/>
                <a:gd name="T13" fmla="*/ 57 h 263"/>
                <a:gd name="T14" fmla="*/ 0 w 178"/>
                <a:gd name="T15" fmla="*/ 57 h 263"/>
                <a:gd name="T16" fmla="*/ 0 w 178"/>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263">
                  <a:moveTo>
                    <a:pt x="0" y="0"/>
                  </a:moveTo>
                  <a:lnTo>
                    <a:pt x="178" y="0"/>
                  </a:lnTo>
                  <a:lnTo>
                    <a:pt x="178" y="57"/>
                  </a:lnTo>
                  <a:lnTo>
                    <a:pt x="118" y="57"/>
                  </a:lnTo>
                  <a:lnTo>
                    <a:pt x="118" y="263"/>
                  </a:lnTo>
                  <a:lnTo>
                    <a:pt x="62" y="263"/>
                  </a:lnTo>
                  <a:lnTo>
                    <a:pt x="62" y="57"/>
                  </a:lnTo>
                  <a:lnTo>
                    <a:pt x="0" y="57"/>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5" name="Freeform 93">
              <a:extLst>
                <a:ext uri="{FF2B5EF4-FFF2-40B4-BE49-F238E27FC236}">
                  <a16:creationId xmlns:a16="http://schemas.microsoft.com/office/drawing/2014/main" id="{A06386A4-A433-1D3C-A6CC-554375B6229A}"/>
                </a:ext>
              </a:extLst>
            </p:cNvPr>
            <p:cNvSpPr>
              <a:spLocks noEditPoints="1"/>
            </p:cNvSpPr>
            <p:nvPr/>
          </p:nvSpPr>
          <p:spPr bwMode="auto">
            <a:xfrm>
              <a:off x="17591088" y="4511675"/>
              <a:ext cx="288925" cy="417513"/>
            </a:xfrm>
            <a:custGeom>
              <a:avLst/>
              <a:gdLst>
                <a:gd name="T0" fmla="*/ 0 w 77"/>
                <a:gd name="T1" fmla="*/ 0 h 111"/>
                <a:gd name="T2" fmla="*/ 32 w 77"/>
                <a:gd name="T3" fmla="*/ 0 h 111"/>
                <a:gd name="T4" fmla="*/ 59 w 77"/>
                <a:gd name="T5" fmla="*/ 9 h 111"/>
                <a:gd name="T6" fmla="*/ 67 w 77"/>
                <a:gd name="T7" fmla="*/ 29 h 111"/>
                <a:gd name="T8" fmla="*/ 64 w 77"/>
                <a:gd name="T9" fmla="*/ 41 h 111"/>
                <a:gd name="T10" fmla="*/ 55 w 77"/>
                <a:gd name="T11" fmla="*/ 51 h 111"/>
                <a:gd name="T12" fmla="*/ 72 w 77"/>
                <a:gd name="T13" fmla="*/ 62 h 111"/>
                <a:gd name="T14" fmla="*/ 77 w 77"/>
                <a:gd name="T15" fmla="*/ 79 h 111"/>
                <a:gd name="T16" fmla="*/ 66 w 77"/>
                <a:gd name="T17" fmla="*/ 103 h 111"/>
                <a:gd name="T18" fmla="*/ 37 w 77"/>
                <a:gd name="T19" fmla="*/ 111 h 111"/>
                <a:gd name="T20" fmla="*/ 0 w 77"/>
                <a:gd name="T21" fmla="*/ 111 h 111"/>
                <a:gd name="T22" fmla="*/ 0 w 77"/>
                <a:gd name="T23" fmla="*/ 0 h 111"/>
                <a:gd name="T24" fmla="*/ 23 w 77"/>
                <a:gd name="T25" fmla="*/ 19 h 111"/>
                <a:gd name="T26" fmla="*/ 23 w 77"/>
                <a:gd name="T27" fmla="*/ 43 h 111"/>
                <a:gd name="T28" fmla="*/ 29 w 77"/>
                <a:gd name="T29" fmla="*/ 43 h 111"/>
                <a:gd name="T30" fmla="*/ 39 w 77"/>
                <a:gd name="T31" fmla="*/ 39 h 111"/>
                <a:gd name="T32" fmla="*/ 43 w 77"/>
                <a:gd name="T33" fmla="*/ 30 h 111"/>
                <a:gd name="T34" fmla="*/ 39 w 77"/>
                <a:gd name="T35" fmla="*/ 22 h 111"/>
                <a:gd name="T36" fmla="*/ 29 w 77"/>
                <a:gd name="T37" fmla="*/ 19 h 111"/>
                <a:gd name="T38" fmla="*/ 23 w 77"/>
                <a:gd name="T39" fmla="*/ 19 h 111"/>
                <a:gd name="T40" fmla="*/ 23 w 77"/>
                <a:gd name="T41" fmla="*/ 62 h 111"/>
                <a:gd name="T42" fmla="*/ 23 w 77"/>
                <a:gd name="T43" fmla="*/ 93 h 111"/>
                <a:gd name="T44" fmla="*/ 32 w 77"/>
                <a:gd name="T45" fmla="*/ 93 h 111"/>
                <a:gd name="T46" fmla="*/ 52 w 77"/>
                <a:gd name="T47" fmla="*/ 78 h 111"/>
                <a:gd name="T48" fmla="*/ 47 w 77"/>
                <a:gd name="T49" fmla="*/ 66 h 111"/>
                <a:gd name="T50" fmla="*/ 33 w 77"/>
                <a:gd name="T51" fmla="*/ 62 h 111"/>
                <a:gd name="T52" fmla="*/ 23 w 77"/>
                <a:gd name="T5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7" h="111">
                  <a:moveTo>
                    <a:pt x="0" y="0"/>
                  </a:moveTo>
                  <a:cubicBezTo>
                    <a:pt x="32" y="0"/>
                    <a:pt x="32" y="0"/>
                    <a:pt x="32" y="0"/>
                  </a:cubicBezTo>
                  <a:cubicBezTo>
                    <a:pt x="45" y="0"/>
                    <a:pt x="55" y="3"/>
                    <a:pt x="59" y="9"/>
                  </a:cubicBezTo>
                  <a:cubicBezTo>
                    <a:pt x="64" y="15"/>
                    <a:pt x="67" y="21"/>
                    <a:pt x="67" y="29"/>
                  </a:cubicBezTo>
                  <a:cubicBezTo>
                    <a:pt x="67" y="33"/>
                    <a:pt x="66" y="37"/>
                    <a:pt x="64" y="41"/>
                  </a:cubicBezTo>
                  <a:cubicBezTo>
                    <a:pt x="62" y="44"/>
                    <a:pt x="59" y="47"/>
                    <a:pt x="55" y="51"/>
                  </a:cubicBezTo>
                  <a:cubicBezTo>
                    <a:pt x="63" y="53"/>
                    <a:pt x="69" y="57"/>
                    <a:pt x="72" y="62"/>
                  </a:cubicBezTo>
                  <a:cubicBezTo>
                    <a:pt x="75" y="68"/>
                    <a:pt x="77" y="73"/>
                    <a:pt x="77" y="79"/>
                  </a:cubicBezTo>
                  <a:cubicBezTo>
                    <a:pt x="77" y="89"/>
                    <a:pt x="73" y="97"/>
                    <a:pt x="66" y="103"/>
                  </a:cubicBezTo>
                  <a:cubicBezTo>
                    <a:pt x="59" y="108"/>
                    <a:pt x="49" y="111"/>
                    <a:pt x="37" y="111"/>
                  </a:cubicBezTo>
                  <a:cubicBezTo>
                    <a:pt x="0" y="111"/>
                    <a:pt x="0" y="111"/>
                    <a:pt x="0" y="111"/>
                  </a:cubicBezTo>
                  <a:lnTo>
                    <a:pt x="0" y="0"/>
                  </a:lnTo>
                  <a:close/>
                  <a:moveTo>
                    <a:pt x="23" y="19"/>
                  </a:moveTo>
                  <a:cubicBezTo>
                    <a:pt x="23" y="43"/>
                    <a:pt x="23" y="43"/>
                    <a:pt x="23" y="43"/>
                  </a:cubicBezTo>
                  <a:cubicBezTo>
                    <a:pt x="29" y="43"/>
                    <a:pt x="29" y="43"/>
                    <a:pt x="29" y="43"/>
                  </a:cubicBezTo>
                  <a:cubicBezTo>
                    <a:pt x="33" y="43"/>
                    <a:pt x="36" y="42"/>
                    <a:pt x="39" y="39"/>
                  </a:cubicBezTo>
                  <a:cubicBezTo>
                    <a:pt x="42" y="37"/>
                    <a:pt x="43" y="34"/>
                    <a:pt x="43" y="30"/>
                  </a:cubicBezTo>
                  <a:cubicBezTo>
                    <a:pt x="43" y="27"/>
                    <a:pt x="42" y="24"/>
                    <a:pt x="39" y="22"/>
                  </a:cubicBezTo>
                  <a:cubicBezTo>
                    <a:pt x="36" y="20"/>
                    <a:pt x="33" y="19"/>
                    <a:pt x="29" y="19"/>
                  </a:cubicBezTo>
                  <a:lnTo>
                    <a:pt x="23" y="19"/>
                  </a:lnTo>
                  <a:close/>
                  <a:moveTo>
                    <a:pt x="23" y="62"/>
                  </a:moveTo>
                  <a:cubicBezTo>
                    <a:pt x="23" y="93"/>
                    <a:pt x="23" y="93"/>
                    <a:pt x="23" y="93"/>
                  </a:cubicBezTo>
                  <a:cubicBezTo>
                    <a:pt x="32" y="93"/>
                    <a:pt x="32" y="93"/>
                    <a:pt x="32" y="93"/>
                  </a:cubicBezTo>
                  <a:cubicBezTo>
                    <a:pt x="45" y="93"/>
                    <a:pt x="52" y="88"/>
                    <a:pt x="52" y="78"/>
                  </a:cubicBezTo>
                  <a:cubicBezTo>
                    <a:pt x="52" y="73"/>
                    <a:pt x="50" y="69"/>
                    <a:pt x="47" y="66"/>
                  </a:cubicBezTo>
                  <a:cubicBezTo>
                    <a:pt x="44" y="64"/>
                    <a:pt x="39" y="62"/>
                    <a:pt x="33" y="62"/>
                  </a:cubicBezTo>
                  <a:lnTo>
                    <a:pt x="23" y="62"/>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6" name="Freeform 94">
              <a:extLst>
                <a:ext uri="{FF2B5EF4-FFF2-40B4-BE49-F238E27FC236}">
                  <a16:creationId xmlns:a16="http://schemas.microsoft.com/office/drawing/2014/main" id="{49B5FFB6-1DB8-934E-A073-E1EEF61C7103}"/>
                </a:ext>
              </a:extLst>
            </p:cNvPr>
            <p:cNvSpPr>
              <a:spLocks noEditPoints="1"/>
            </p:cNvSpPr>
            <p:nvPr/>
          </p:nvSpPr>
          <p:spPr bwMode="auto">
            <a:xfrm>
              <a:off x="17910175" y="4511675"/>
              <a:ext cx="404812" cy="417513"/>
            </a:xfrm>
            <a:custGeom>
              <a:avLst/>
              <a:gdLst>
                <a:gd name="T0" fmla="*/ 106 w 255"/>
                <a:gd name="T1" fmla="*/ 0 h 263"/>
                <a:gd name="T2" fmla="*/ 149 w 255"/>
                <a:gd name="T3" fmla="*/ 0 h 263"/>
                <a:gd name="T4" fmla="*/ 255 w 255"/>
                <a:gd name="T5" fmla="*/ 263 h 263"/>
                <a:gd name="T6" fmla="*/ 198 w 255"/>
                <a:gd name="T7" fmla="*/ 263 h 263"/>
                <a:gd name="T8" fmla="*/ 179 w 255"/>
                <a:gd name="T9" fmla="*/ 211 h 263"/>
                <a:gd name="T10" fmla="*/ 78 w 255"/>
                <a:gd name="T11" fmla="*/ 211 h 263"/>
                <a:gd name="T12" fmla="*/ 56 w 255"/>
                <a:gd name="T13" fmla="*/ 263 h 263"/>
                <a:gd name="T14" fmla="*/ 0 w 255"/>
                <a:gd name="T15" fmla="*/ 263 h 263"/>
                <a:gd name="T16" fmla="*/ 106 w 255"/>
                <a:gd name="T17" fmla="*/ 0 h 263"/>
                <a:gd name="T18" fmla="*/ 127 w 255"/>
                <a:gd name="T19" fmla="*/ 88 h 263"/>
                <a:gd name="T20" fmla="*/ 97 w 255"/>
                <a:gd name="T21" fmla="*/ 163 h 263"/>
                <a:gd name="T22" fmla="*/ 158 w 255"/>
                <a:gd name="T23" fmla="*/ 163 h 263"/>
                <a:gd name="T24" fmla="*/ 127 w 255"/>
                <a:gd name="T25" fmla="*/ 8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63">
                  <a:moveTo>
                    <a:pt x="106" y="0"/>
                  </a:moveTo>
                  <a:lnTo>
                    <a:pt x="149" y="0"/>
                  </a:lnTo>
                  <a:lnTo>
                    <a:pt x="255" y="263"/>
                  </a:lnTo>
                  <a:lnTo>
                    <a:pt x="198" y="263"/>
                  </a:lnTo>
                  <a:lnTo>
                    <a:pt x="179" y="211"/>
                  </a:lnTo>
                  <a:lnTo>
                    <a:pt x="78" y="211"/>
                  </a:lnTo>
                  <a:lnTo>
                    <a:pt x="56" y="263"/>
                  </a:lnTo>
                  <a:lnTo>
                    <a:pt x="0" y="263"/>
                  </a:lnTo>
                  <a:lnTo>
                    <a:pt x="106" y="0"/>
                  </a:lnTo>
                  <a:close/>
                  <a:moveTo>
                    <a:pt x="127" y="88"/>
                  </a:moveTo>
                  <a:lnTo>
                    <a:pt x="97" y="163"/>
                  </a:lnTo>
                  <a:lnTo>
                    <a:pt x="158" y="163"/>
                  </a:lnTo>
                  <a:lnTo>
                    <a:pt x="127" y="88"/>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7" name="Rectangle 95">
              <a:extLst>
                <a:ext uri="{FF2B5EF4-FFF2-40B4-BE49-F238E27FC236}">
                  <a16:creationId xmlns:a16="http://schemas.microsoft.com/office/drawing/2014/main" id="{99E0F71A-288E-C7C2-0A34-FE4C49DFAFE4}"/>
                </a:ext>
              </a:extLst>
            </p:cNvPr>
            <p:cNvSpPr>
              <a:spLocks noChangeArrowheads="1"/>
            </p:cNvSpPr>
            <p:nvPr/>
          </p:nvSpPr>
          <p:spPr bwMode="auto">
            <a:xfrm>
              <a:off x="18375313" y="4511675"/>
              <a:ext cx="88900" cy="417513"/>
            </a:xfrm>
            <a:prstGeom prst="rect">
              <a:avLst/>
            </a:prstGeom>
            <a:solidFill>
              <a:srgbClr val="2577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8" name="Freeform 96">
              <a:extLst>
                <a:ext uri="{FF2B5EF4-FFF2-40B4-BE49-F238E27FC236}">
                  <a16:creationId xmlns:a16="http://schemas.microsoft.com/office/drawing/2014/main" id="{F7B9EE35-B7EE-DD19-0939-776D8CBF0174}"/>
                </a:ext>
              </a:extLst>
            </p:cNvPr>
            <p:cNvSpPr>
              <a:spLocks/>
            </p:cNvSpPr>
            <p:nvPr/>
          </p:nvSpPr>
          <p:spPr bwMode="auto">
            <a:xfrm>
              <a:off x="18719800" y="4511675"/>
              <a:ext cx="325437" cy="417513"/>
            </a:xfrm>
            <a:custGeom>
              <a:avLst/>
              <a:gdLst>
                <a:gd name="T0" fmla="*/ 0 w 205"/>
                <a:gd name="T1" fmla="*/ 0 h 263"/>
                <a:gd name="T2" fmla="*/ 57 w 205"/>
                <a:gd name="T3" fmla="*/ 0 h 263"/>
                <a:gd name="T4" fmla="*/ 57 w 205"/>
                <a:gd name="T5" fmla="*/ 102 h 263"/>
                <a:gd name="T6" fmla="*/ 149 w 205"/>
                <a:gd name="T7" fmla="*/ 102 h 263"/>
                <a:gd name="T8" fmla="*/ 149 w 205"/>
                <a:gd name="T9" fmla="*/ 0 h 263"/>
                <a:gd name="T10" fmla="*/ 205 w 205"/>
                <a:gd name="T11" fmla="*/ 0 h 263"/>
                <a:gd name="T12" fmla="*/ 205 w 205"/>
                <a:gd name="T13" fmla="*/ 263 h 263"/>
                <a:gd name="T14" fmla="*/ 149 w 205"/>
                <a:gd name="T15" fmla="*/ 263 h 263"/>
                <a:gd name="T16" fmla="*/ 149 w 205"/>
                <a:gd name="T17" fmla="*/ 159 h 263"/>
                <a:gd name="T18" fmla="*/ 57 w 205"/>
                <a:gd name="T19" fmla="*/ 159 h 263"/>
                <a:gd name="T20" fmla="*/ 57 w 205"/>
                <a:gd name="T21" fmla="*/ 263 h 263"/>
                <a:gd name="T22" fmla="*/ 0 w 205"/>
                <a:gd name="T23" fmla="*/ 263 h 263"/>
                <a:gd name="T24" fmla="*/ 0 w 205"/>
                <a:gd name="T25"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263">
                  <a:moveTo>
                    <a:pt x="0" y="0"/>
                  </a:moveTo>
                  <a:lnTo>
                    <a:pt x="57" y="0"/>
                  </a:lnTo>
                  <a:lnTo>
                    <a:pt x="57" y="102"/>
                  </a:lnTo>
                  <a:lnTo>
                    <a:pt x="149" y="102"/>
                  </a:lnTo>
                  <a:lnTo>
                    <a:pt x="149" y="0"/>
                  </a:lnTo>
                  <a:lnTo>
                    <a:pt x="205" y="0"/>
                  </a:lnTo>
                  <a:lnTo>
                    <a:pt x="205" y="263"/>
                  </a:lnTo>
                  <a:lnTo>
                    <a:pt x="149" y="263"/>
                  </a:lnTo>
                  <a:lnTo>
                    <a:pt x="149" y="159"/>
                  </a:lnTo>
                  <a:lnTo>
                    <a:pt x="57" y="159"/>
                  </a:lnTo>
                  <a:lnTo>
                    <a:pt x="57" y="263"/>
                  </a:lnTo>
                  <a:lnTo>
                    <a:pt x="0" y="263"/>
                  </a:lnTo>
                  <a:lnTo>
                    <a:pt x="0" y="0"/>
                  </a:ln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29" name="Freeform 97">
              <a:extLst>
                <a:ext uri="{FF2B5EF4-FFF2-40B4-BE49-F238E27FC236}">
                  <a16:creationId xmlns:a16="http://schemas.microsoft.com/office/drawing/2014/main" id="{CF8E5C67-7782-7FEB-673D-DD76107E43AE}"/>
                </a:ext>
              </a:extLst>
            </p:cNvPr>
            <p:cNvSpPr>
              <a:spLocks noEditPoints="1"/>
            </p:cNvSpPr>
            <p:nvPr/>
          </p:nvSpPr>
          <p:spPr bwMode="auto">
            <a:xfrm>
              <a:off x="19116675" y="4508500"/>
              <a:ext cx="420687" cy="427038"/>
            </a:xfrm>
            <a:custGeom>
              <a:avLst/>
              <a:gdLst>
                <a:gd name="T0" fmla="*/ 0 w 112"/>
                <a:gd name="T1" fmla="*/ 57 h 114"/>
                <a:gd name="T2" fmla="*/ 16 w 112"/>
                <a:gd name="T3" fmla="*/ 16 h 114"/>
                <a:gd name="T4" fmla="*/ 55 w 112"/>
                <a:gd name="T5" fmla="*/ 0 h 114"/>
                <a:gd name="T6" fmla="*/ 96 w 112"/>
                <a:gd name="T7" fmla="*/ 16 h 114"/>
                <a:gd name="T8" fmla="*/ 112 w 112"/>
                <a:gd name="T9" fmla="*/ 57 h 114"/>
                <a:gd name="T10" fmla="*/ 96 w 112"/>
                <a:gd name="T11" fmla="*/ 97 h 114"/>
                <a:gd name="T12" fmla="*/ 56 w 112"/>
                <a:gd name="T13" fmla="*/ 114 h 114"/>
                <a:gd name="T14" fmla="*/ 16 w 112"/>
                <a:gd name="T15" fmla="*/ 98 h 114"/>
                <a:gd name="T16" fmla="*/ 0 w 112"/>
                <a:gd name="T17" fmla="*/ 57 h 114"/>
                <a:gd name="T18" fmla="*/ 56 w 112"/>
                <a:gd name="T19" fmla="*/ 22 h 114"/>
                <a:gd name="T20" fmla="*/ 34 w 112"/>
                <a:gd name="T21" fmla="*/ 32 h 114"/>
                <a:gd name="T22" fmla="*/ 25 w 112"/>
                <a:gd name="T23" fmla="*/ 57 h 114"/>
                <a:gd name="T24" fmla="*/ 34 w 112"/>
                <a:gd name="T25" fmla="*/ 82 h 114"/>
                <a:gd name="T26" fmla="*/ 56 w 112"/>
                <a:gd name="T27" fmla="*/ 92 h 114"/>
                <a:gd name="T28" fmla="*/ 78 w 112"/>
                <a:gd name="T29" fmla="*/ 82 h 114"/>
                <a:gd name="T30" fmla="*/ 87 w 112"/>
                <a:gd name="T31" fmla="*/ 57 h 114"/>
                <a:gd name="T32" fmla="*/ 78 w 112"/>
                <a:gd name="T33" fmla="*/ 32 h 114"/>
                <a:gd name="T34" fmla="*/ 56 w 112"/>
                <a:gd name="T35" fmla="*/ 2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14">
                  <a:moveTo>
                    <a:pt x="0" y="57"/>
                  </a:moveTo>
                  <a:cubicBezTo>
                    <a:pt x="0" y="40"/>
                    <a:pt x="6" y="27"/>
                    <a:pt x="16" y="16"/>
                  </a:cubicBezTo>
                  <a:cubicBezTo>
                    <a:pt x="27" y="6"/>
                    <a:pt x="40" y="0"/>
                    <a:pt x="55" y="0"/>
                  </a:cubicBezTo>
                  <a:cubicBezTo>
                    <a:pt x="71" y="0"/>
                    <a:pt x="85" y="6"/>
                    <a:pt x="96" y="16"/>
                  </a:cubicBezTo>
                  <a:cubicBezTo>
                    <a:pt x="106" y="27"/>
                    <a:pt x="112" y="41"/>
                    <a:pt x="112" y="57"/>
                  </a:cubicBezTo>
                  <a:cubicBezTo>
                    <a:pt x="112" y="73"/>
                    <a:pt x="106" y="87"/>
                    <a:pt x="96" y="97"/>
                  </a:cubicBezTo>
                  <a:cubicBezTo>
                    <a:pt x="85" y="108"/>
                    <a:pt x="72" y="114"/>
                    <a:pt x="56" y="114"/>
                  </a:cubicBezTo>
                  <a:cubicBezTo>
                    <a:pt x="40" y="114"/>
                    <a:pt x="26" y="108"/>
                    <a:pt x="16" y="98"/>
                  </a:cubicBezTo>
                  <a:cubicBezTo>
                    <a:pt x="5" y="87"/>
                    <a:pt x="0" y="73"/>
                    <a:pt x="0" y="57"/>
                  </a:cubicBezTo>
                  <a:close/>
                  <a:moveTo>
                    <a:pt x="56" y="22"/>
                  </a:moveTo>
                  <a:cubicBezTo>
                    <a:pt x="47" y="22"/>
                    <a:pt x="39" y="25"/>
                    <a:pt x="34" y="32"/>
                  </a:cubicBezTo>
                  <a:cubicBezTo>
                    <a:pt x="28" y="39"/>
                    <a:pt x="25" y="47"/>
                    <a:pt x="25" y="57"/>
                  </a:cubicBezTo>
                  <a:cubicBezTo>
                    <a:pt x="25" y="67"/>
                    <a:pt x="28" y="75"/>
                    <a:pt x="34" y="82"/>
                  </a:cubicBezTo>
                  <a:cubicBezTo>
                    <a:pt x="40" y="88"/>
                    <a:pt x="47" y="92"/>
                    <a:pt x="56" y="92"/>
                  </a:cubicBezTo>
                  <a:cubicBezTo>
                    <a:pt x="65" y="92"/>
                    <a:pt x="72" y="88"/>
                    <a:pt x="78" y="82"/>
                  </a:cubicBezTo>
                  <a:cubicBezTo>
                    <a:pt x="84" y="76"/>
                    <a:pt x="87" y="67"/>
                    <a:pt x="87" y="57"/>
                  </a:cubicBezTo>
                  <a:cubicBezTo>
                    <a:pt x="87" y="47"/>
                    <a:pt x="84" y="38"/>
                    <a:pt x="78" y="32"/>
                  </a:cubicBezTo>
                  <a:cubicBezTo>
                    <a:pt x="73" y="26"/>
                    <a:pt x="65" y="23"/>
                    <a:pt x="56" y="22"/>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sp>
          <p:nvSpPr>
            <p:cNvPr id="30" name="Freeform 98">
              <a:extLst>
                <a:ext uri="{FF2B5EF4-FFF2-40B4-BE49-F238E27FC236}">
                  <a16:creationId xmlns:a16="http://schemas.microsoft.com/office/drawing/2014/main" id="{67A53516-DDA8-E15E-9A52-BBF259506E23}"/>
                </a:ext>
              </a:extLst>
            </p:cNvPr>
            <p:cNvSpPr>
              <a:spLocks/>
            </p:cNvSpPr>
            <p:nvPr/>
          </p:nvSpPr>
          <p:spPr bwMode="auto">
            <a:xfrm>
              <a:off x="19597688" y="4508500"/>
              <a:ext cx="322262" cy="427038"/>
            </a:xfrm>
            <a:custGeom>
              <a:avLst/>
              <a:gdLst>
                <a:gd name="T0" fmla="*/ 86 w 86"/>
                <a:gd name="T1" fmla="*/ 7 h 114"/>
                <a:gd name="T2" fmla="*/ 86 w 86"/>
                <a:gd name="T3" fmla="*/ 34 h 114"/>
                <a:gd name="T4" fmla="*/ 55 w 86"/>
                <a:gd name="T5" fmla="*/ 24 h 114"/>
                <a:gd name="T6" fmla="*/ 33 w 86"/>
                <a:gd name="T7" fmla="*/ 33 h 114"/>
                <a:gd name="T8" fmla="*/ 25 w 86"/>
                <a:gd name="T9" fmla="*/ 58 h 114"/>
                <a:gd name="T10" fmla="*/ 34 w 86"/>
                <a:gd name="T11" fmla="*/ 82 h 114"/>
                <a:gd name="T12" fmla="*/ 57 w 86"/>
                <a:gd name="T13" fmla="*/ 90 h 114"/>
                <a:gd name="T14" fmla="*/ 86 w 86"/>
                <a:gd name="T15" fmla="*/ 80 h 114"/>
                <a:gd name="T16" fmla="*/ 86 w 86"/>
                <a:gd name="T17" fmla="*/ 107 h 114"/>
                <a:gd name="T18" fmla="*/ 54 w 86"/>
                <a:gd name="T19" fmla="*/ 114 h 114"/>
                <a:gd name="T20" fmla="*/ 16 w 86"/>
                <a:gd name="T21" fmla="*/ 97 h 114"/>
                <a:gd name="T22" fmla="*/ 0 w 86"/>
                <a:gd name="T23" fmla="*/ 57 h 114"/>
                <a:gd name="T24" fmla="*/ 16 w 86"/>
                <a:gd name="T25" fmla="*/ 17 h 114"/>
                <a:gd name="T26" fmla="*/ 55 w 86"/>
                <a:gd name="T27" fmla="*/ 0 h 114"/>
                <a:gd name="T28" fmla="*/ 86 w 86"/>
                <a:gd name="T29"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14">
                  <a:moveTo>
                    <a:pt x="86" y="7"/>
                  </a:moveTo>
                  <a:cubicBezTo>
                    <a:pt x="86" y="34"/>
                    <a:pt x="86" y="34"/>
                    <a:pt x="86" y="34"/>
                  </a:cubicBezTo>
                  <a:cubicBezTo>
                    <a:pt x="74" y="27"/>
                    <a:pt x="64" y="24"/>
                    <a:pt x="55" y="24"/>
                  </a:cubicBezTo>
                  <a:cubicBezTo>
                    <a:pt x="46" y="24"/>
                    <a:pt x="39" y="27"/>
                    <a:pt x="33" y="33"/>
                  </a:cubicBezTo>
                  <a:cubicBezTo>
                    <a:pt x="28" y="39"/>
                    <a:pt x="25" y="47"/>
                    <a:pt x="25" y="58"/>
                  </a:cubicBezTo>
                  <a:cubicBezTo>
                    <a:pt x="25" y="68"/>
                    <a:pt x="28" y="76"/>
                    <a:pt x="34" y="82"/>
                  </a:cubicBezTo>
                  <a:cubicBezTo>
                    <a:pt x="40" y="88"/>
                    <a:pt x="47" y="90"/>
                    <a:pt x="57" y="90"/>
                  </a:cubicBezTo>
                  <a:cubicBezTo>
                    <a:pt x="65" y="90"/>
                    <a:pt x="75" y="87"/>
                    <a:pt x="86" y="80"/>
                  </a:cubicBezTo>
                  <a:cubicBezTo>
                    <a:pt x="86" y="107"/>
                    <a:pt x="86" y="107"/>
                    <a:pt x="86" y="107"/>
                  </a:cubicBezTo>
                  <a:cubicBezTo>
                    <a:pt x="73" y="112"/>
                    <a:pt x="63" y="114"/>
                    <a:pt x="54" y="114"/>
                  </a:cubicBezTo>
                  <a:cubicBezTo>
                    <a:pt x="39" y="114"/>
                    <a:pt x="26" y="108"/>
                    <a:pt x="16" y="97"/>
                  </a:cubicBezTo>
                  <a:cubicBezTo>
                    <a:pt x="6" y="86"/>
                    <a:pt x="0" y="73"/>
                    <a:pt x="0" y="57"/>
                  </a:cubicBezTo>
                  <a:cubicBezTo>
                    <a:pt x="0" y="41"/>
                    <a:pt x="6" y="28"/>
                    <a:pt x="16" y="17"/>
                  </a:cubicBezTo>
                  <a:cubicBezTo>
                    <a:pt x="27" y="6"/>
                    <a:pt x="40" y="0"/>
                    <a:pt x="55" y="0"/>
                  </a:cubicBezTo>
                  <a:cubicBezTo>
                    <a:pt x="65" y="0"/>
                    <a:pt x="75" y="2"/>
                    <a:pt x="86" y="7"/>
                  </a:cubicBezTo>
                  <a:close/>
                </a:path>
              </a:pathLst>
            </a:custGeom>
            <a:solidFill>
              <a:srgbClr val="2577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400"/>
            </a:p>
          </p:txBody>
        </p:sp>
      </p:grpSp>
      <p:grpSp>
        <p:nvGrpSpPr>
          <p:cNvPr id="34" name="Nhóm 33">
            <a:extLst>
              <a:ext uri="{FF2B5EF4-FFF2-40B4-BE49-F238E27FC236}">
                <a16:creationId xmlns:a16="http://schemas.microsoft.com/office/drawing/2014/main" id="{D93E7167-198F-65EC-369F-BF888BC4CD9C}"/>
              </a:ext>
            </a:extLst>
          </p:cNvPr>
          <p:cNvGrpSpPr/>
          <p:nvPr/>
        </p:nvGrpSpPr>
        <p:grpSpPr>
          <a:xfrm>
            <a:off x="226643" y="1726448"/>
            <a:ext cx="917487" cy="678424"/>
            <a:chOff x="1671627" y="360375"/>
            <a:chExt cx="1208304" cy="1208304"/>
          </a:xfrm>
        </p:grpSpPr>
        <p:sp>
          <p:nvSpPr>
            <p:cNvPr id="35" name="Hình Bầu dục 34">
              <a:extLst>
                <a:ext uri="{FF2B5EF4-FFF2-40B4-BE49-F238E27FC236}">
                  <a16:creationId xmlns:a16="http://schemas.microsoft.com/office/drawing/2014/main" id="{CE81AE6F-3956-7D96-4DB6-7B5106F37E4E}"/>
                </a:ext>
              </a:extLst>
            </p:cNvPr>
            <p:cNvSpPr/>
            <p:nvPr/>
          </p:nvSpPr>
          <p:spPr>
            <a:xfrm>
              <a:off x="1671627" y="360375"/>
              <a:ext cx="1208304" cy="1208304"/>
            </a:xfrm>
            <a:prstGeom prst="ellipse">
              <a:avLst/>
            </a:prstGeom>
            <a:noFill/>
            <a:ln w="1016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Hình ảnh 35">
              <a:extLst>
                <a:ext uri="{FF2B5EF4-FFF2-40B4-BE49-F238E27FC236}">
                  <a16:creationId xmlns:a16="http://schemas.microsoft.com/office/drawing/2014/main" id="{1DB5D84C-B3D4-27E8-7630-EE91637FDF79}"/>
                </a:ext>
              </a:extLst>
            </p:cNvPr>
            <p:cNvPicPr>
              <a:picLocks noChangeAspect="1"/>
            </p:cNvPicPr>
            <p:nvPr/>
          </p:nvPicPr>
          <p:blipFill>
            <a:blip r:embed="rId2" cstate="print">
              <a:duotone>
                <a:srgbClr val="ED7D31">
                  <a:shade val="45000"/>
                  <a:satMod val="135000"/>
                </a:srgbClr>
                <a:prstClr val="white"/>
              </a:duotone>
              <a:extLst>
                <a:ext uri="{28A0092B-C50C-407E-A947-70E740481C1C}">
                  <a14:useLocalDpi xmlns:a14="http://schemas.microsoft.com/office/drawing/2010/main" val="0"/>
                </a:ext>
              </a:extLst>
            </a:blip>
            <a:stretch>
              <a:fillRect/>
            </a:stretch>
          </p:blipFill>
          <p:spPr>
            <a:xfrm>
              <a:off x="1843989" y="457268"/>
              <a:ext cx="899211" cy="899211"/>
            </a:xfrm>
            <a:prstGeom prst="rect">
              <a:avLst/>
            </a:prstGeom>
          </p:spPr>
        </p:pic>
      </p:grpSp>
      <p:pic>
        <p:nvPicPr>
          <p:cNvPr id="55" name="Picture 54"/>
          <p:cNvPicPr>
            <a:picLocks noChangeAspect="1"/>
          </p:cNvPicPr>
          <p:nvPr/>
        </p:nvPicPr>
        <p:blipFill>
          <a:blip r:embed="rId3"/>
          <a:stretch>
            <a:fillRect/>
          </a:stretch>
        </p:blipFill>
        <p:spPr>
          <a:xfrm>
            <a:off x="1399788" y="1809304"/>
            <a:ext cx="9774180" cy="4982270"/>
          </a:xfrm>
          <a:prstGeom prst="rect">
            <a:avLst/>
          </a:prstGeom>
        </p:spPr>
      </p:pic>
    </p:spTree>
    <p:extLst>
      <p:ext uri="{BB962C8B-B14F-4D97-AF65-F5344CB8AC3E}">
        <p14:creationId xmlns:p14="http://schemas.microsoft.com/office/powerpoint/2010/main" val="6876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garment&#10;&#10;Description automatically generated with low confidence">
            <a:extLst>
              <a:ext uri="{FF2B5EF4-FFF2-40B4-BE49-F238E27FC236}">
                <a16:creationId xmlns:a16="http://schemas.microsoft.com/office/drawing/2014/main" id="{FD99BB6A-9F23-4250-9626-CE3421C45E30}"/>
              </a:ext>
            </a:extLst>
          </p:cNvPr>
          <p:cNvPicPr>
            <a:picLocks noChangeAspect="1"/>
          </p:cNvPicPr>
          <p:nvPr/>
        </p:nvPicPr>
        <p:blipFill>
          <a:blip r:embed="rId2">
            <a:clrChange>
              <a:clrFrom>
                <a:srgbClr val="F2E1DE"/>
              </a:clrFrom>
              <a:clrTo>
                <a:srgbClr val="F2E1DE">
                  <a:alpha val="0"/>
                </a:srgbClr>
              </a:clrTo>
            </a:clrChange>
            <a:extLst>
              <a:ext uri="{28A0092B-C50C-407E-A947-70E740481C1C}">
                <a14:useLocalDpi xmlns:a14="http://schemas.microsoft.com/office/drawing/2010/main" val="0"/>
              </a:ext>
            </a:extLst>
          </a:blip>
          <a:stretch>
            <a:fillRect/>
          </a:stretch>
        </p:blipFill>
        <p:spPr>
          <a:xfrm>
            <a:off x="7441411" y="-609293"/>
            <a:ext cx="6737657" cy="3818006"/>
          </a:xfrm>
          <a:prstGeom prst="rect">
            <a:avLst/>
          </a:prstGeom>
        </p:spPr>
      </p:pic>
      <p:sp>
        <p:nvSpPr>
          <p:cNvPr id="7" name="Rectangle: Rounded Corners 6">
            <a:extLst>
              <a:ext uri="{FF2B5EF4-FFF2-40B4-BE49-F238E27FC236}">
                <a16:creationId xmlns:a16="http://schemas.microsoft.com/office/drawing/2014/main" id="{B89FEDFA-5DF2-44A6-8FB7-40E13F76A6F4}"/>
              </a:ext>
            </a:extLst>
          </p:cNvPr>
          <p:cNvSpPr/>
          <p:nvPr/>
        </p:nvSpPr>
        <p:spPr>
          <a:xfrm>
            <a:off x="1695579" y="1126164"/>
            <a:ext cx="8798756" cy="4997302"/>
          </a:xfrm>
          <a:prstGeom prst="roundRect">
            <a:avLst/>
          </a:pr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AE2208-D94F-4D03-8C20-DCE208334719}"/>
              </a:ext>
            </a:extLst>
          </p:cNvPr>
          <p:cNvSpPr/>
          <p:nvPr/>
        </p:nvSpPr>
        <p:spPr>
          <a:xfrm>
            <a:off x="3155603" y="2568175"/>
            <a:ext cx="5540590" cy="1056640"/>
          </a:xfrm>
          <a:prstGeom prst="roundRect">
            <a:avLst>
              <a:gd name="adj" fmla="val 45513"/>
            </a:avLst>
          </a:prstGeom>
          <a:solidFill>
            <a:srgbClr val="00206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latin typeface="Arial" panose="020B0604020202020204" pitchFamily="34" charset="0"/>
                <a:cs typeface="Arial" panose="020B0604020202020204" pitchFamily="34" charset="0"/>
              </a:rPr>
              <a:t>CỦNG CỐ</a:t>
            </a:r>
            <a:endParaRPr lang="en-US" sz="4000" dirty="0">
              <a:latin typeface="Arial" panose="020B0604020202020204" pitchFamily="34" charset="0"/>
              <a:cs typeface="Arial" panose="020B0604020202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0A5F64B0-D25C-4C81-A085-6FAFDE0E8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71" y="3855258"/>
            <a:ext cx="3002742" cy="3002742"/>
          </a:xfrm>
          <a:prstGeom prst="rect">
            <a:avLst/>
          </a:prstGeom>
        </p:spPr>
      </p:pic>
    </p:spTree>
    <p:extLst>
      <p:ext uri="{BB962C8B-B14F-4D97-AF65-F5344CB8AC3E}">
        <p14:creationId xmlns:p14="http://schemas.microsoft.com/office/powerpoint/2010/main" val="435274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91E30F-EC43-4674-97F5-EDE77F81B042}"/>
              </a:ext>
            </a:extLst>
          </p:cNvPr>
          <p:cNvSpPr/>
          <p:nvPr/>
        </p:nvSpPr>
        <p:spPr>
          <a:xfrm>
            <a:off x="676656" y="1298120"/>
            <a:ext cx="9756648" cy="3593531"/>
          </a:xfrm>
          <a:custGeom>
            <a:avLst/>
            <a:gdLst>
              <a:gd name="connsiteX0" fmla="*/ 0 w 8880098"/>
              <a:gd name="connsiteY0" fmla="*/ 443230 h 2659324"/>
              <a:gd name="connsiteX1" fmla="*/ 443230 w 8880098"/>
              <a:gd name="connsiteY1" fmla="*/ 0 h 2659324"/>
              <a:gd name="connsiteX2" fmla="*/ 1269239 w 8880098"/>
              <a:gd name="connsiteY2" fmla="*/ 0 h 2659324"/>
              <a:gd name="connsiteX3" fmla="*/ 1855439 w 8880098"/>
              <a:gd name="connsiteY3" fmla="*/ 0 h 2659324"/>
              <a:gd name="connsiteX4" fmla="*/ 2361703 w 8880098"/>
              <a:gd name="connsiteY4" fmla="*/ 0 h 2659324"/>
              <a:gd name="connsiteX5" fmla="*/ 3107776 w 8880098"/>
              <a:gd name="connsiteY5" fmla="*/ 0 h 2659324"/>
              <a:gd name="connsiteX6" fmla="*/ 3693976 w 8880098"/>
              <a:gd name="connsiteY6" fmla="*/ 0 h 2659324"/>
              <a:gd name="connsiteX7" fmla="*/ 4519985 w 8880098"/>
              <a:gd name="connsiteY7" fmla="*/ 0 h 2659324"/>
              <a:gd name="connsiteX8" fmla="*/ 5026249 w 8880098"/>
              <a:gd name="connsiteY8" fmla="*/ 0 h 2659324"/>
              <a:gd name="connsiteX9" fmla="*/ 5852258 w 8880098"/>
              <a:gd name="connsiteY9" fmla="*/ 0 h 2659324"/>
              <a:gd name="connsiteX10" fmla="*/ 6278586 w 8880098"/>
              <a:gd name="connsiteY10" fmla="*/ 0 h 2659324"/>
              <a:gd name="connsiteX11" fmla="*/ 6944722 w 8880098"/>
              <a:gd name="connsiteY11" fmla="*/ 0 h 2659324"/>
              <a:gd name="connsiteX12" fmla="*/ 7610859 w 8880098"/>
              <a:gd name="connsiteY12" fmla="*/ 0 h 2659324"/>
              <a:gd name="connsiteX13" fmla="*/ 8436868 w 8880098"/>
              <a:gd name="connsiteY13" fmla="*/ 0 h 2659324"/>
              <a:gd name="connsiteX14" fmla="*/ 8880098 w 8880098"/>
              <a:gd name="connsiteY14" fmla="*/ 443230 h 2659324"/>
              <a:gd name="connsiteX15" fmla="*/ 8880098 w 8880098"/>
              <a:gd name="connsiteY15" fmla="*/ 1034185 h 2659324"/>
              <a:gd name="connsiteX16" fmla="*/ 8880098 w 8880098"/>
              <a:gd name="connsiteY16" fmla="*/ 1625139 h 2659324"/>
              <a:gd name="connsiteX17" fmla="*/ 8880098 w 8880098"/>
              <a:gd name="connsiteY17" fmla="*/ 2216094 h 2659324"/>
              <a:gd name="connsiteX18" fmla="*/ 8436868 w 8880098"/>
              <a:gd name="connsiteY18" fmla="*/ 2659324 h 2659324"/>
              <a:gd name="connsiteX19" fmla="*/ 8010541 w 8880098"/>
              <a:gd name="connsiteY19" fmla="*/ 2659324 h 2659324"/>
              <a:gd name="connsiteX20" fmla="*/ 7184531 w 8880098"/>
              <a:gd name="connsiteY20" fmla="*/ 2659324 h 2659324"/>
              <a:gd name="connsiteX21" fmla="*/ 6518395 w 8880098"/>
              <a:gd name="connsiteY21" fmla="*/ 2659324 h 2659324"/>
              <a:gd name="connsiteX22" fmla="*/ 6012131 w 8880098"/>
              <a:gd name="connsiteY22" fmla="*/ 2659324 h 2659324"/>
              <a:gd name="connsiteX23" fmla="*/ 5345995 w 8880098"/>
              <a:gd name="connsiteY23" fmla="*/ 2659324 h 2659324"/>
              <a:gd name="connsiteX24" fmla="*/ 4919667 w 8880098"/>
              <a:gd name="connsiteY24" fmla="*/ 2659324 h 2659324"/>
              <a:gd name="connsiteX25" fmla="*/ 4493340 w 8880098"/>
              <a:gd name="connsiteY25" fmla="*/ 2659324 h 2659324"/>
              <a:gd name="connsiteX26" fmla="*/ 3827203 w 8880098"/>
              <a:gd name="connsiteY26" fmla="*/ 2659324 h 2659324"/>
              <a:gd name="connsiteX27" fmla="*/ 3320940 w 8880098"/>
              <a:gd name="connsiteY27" fmla="*/ 2659324 h 2659324"/>
              <a:gd name="connsiteX28" fmla="*/ 2574867 w 8880098"/>
              <a:gd name="connsiteY28" fmla="*/ 2659324 h 2659324"/>
              <a:gd name="connsiteX29" fmla="*/ 2068603 w 8880098"/>
              <a:gd name="connsiteY29" fmla="*/ 2659324 h 2659324"/>
              <a:gd name="connsiteX30" fmla="*/ 1322530 w 8880098"/>
              <a:gd name="connsiteY30" fmla="*/ 2659324 h 2659324"/>
              <a:gd name="connsiteX31" fmla="*/ 443230 w 8880098"/>
              <a:gd name="connsiteY31" fmla="*/ 2659324 h 2659324"/>
              <a:gd name="connsiteX32" fmla="*/ 0 w 8880098"/>
              <a:gd name="connsiteY32" fmla="*/ 2216094 h 2659324"/>
              <a:gd name="connsiteX33" fmla="*/ 0 w 8880098"/>
              <a:gd name="connsiteY33" fmla="*/ 1642868 h 2659324"/>
              <a:gd name="connsiteX34" fmla="*/ 0 w 8880098"/>
              <a:gd name="connsiteY34" fmla="*/ 1087371 h 2659324"/>
              <a:gd name="connsiteX35" fmla="*/ 0 w 8880098"/>
              <a:gd name="connsiteY35" fmla="*/ 443230 h 26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80098" h="2659324" extrusionOk="0">
                <a:moveTo>
                  <a:pt x="0" y="443230"/>
                </a:moveTo>
                <a:cubicBezTo>
                  <a:pt x="-16612" y="188195"/>
                  <a:pt x="183533" y="5595"/>
                  <a:pt x="443230" y="0"/>
                </a:cubicBezTo>
                <a:cubicBezTo>
                  <a:pt x="756760" y="37368"/>
                  <a:pt x="927294" y="25987"/>
                  <a:pt x="1269239" y="0"/>
                </a:cubicBezTo>
                <a:cubicBezTo>
                  <a:pt x="1611184" y="-25987"/>
                  <a:pt x="1702016" y="28166"/>
                  <a:pt x="1855439" y="0"/>
                </a:cubicBezTo>
                <a:cubicBezTo>
                  <a:pt x="2008862" y="-28166"/>
                  <a:pt x="2166770" y="-14655"/>
                  <a:pt x="2361703" y="0"/>
                </a:cubicBezTo>
                <a:cubicBezTo>
                  <a:pt x="2556636" y="14655"/>
                  <a:pt x="2888597" y="5068"/>
                  <a:pt x="3107776" y="0"/>
                </a:cubicBezTo>
                <a:cubicBezTo>
                  <a:pt x="3326955" y="-5068"/>
                  <a:pt x="3573861" y="17533"/>
                  <a:pt x="3693976" y="0"/>
                </a:cubicBezTo>
                <a:cubicBezTo>
                  <a:pt x="3814091" y="-17533"/>
                  <a:pt x="4172048" y="-26805"/>
                  <a:pt x="4519985" y="0"/>
                </a:cubicBezTo>
                <a:cubicBezTo>
                  <a:pt x="4867922" y="26805"/>
                  <a:pt x="4840699" y="-8037"/>
                  <a:pt x="5026249" y="0"/>
                </a:cubicBezTo>
                <a:cubicBezTo>
                  <a:pt x="5211799" y="8037"/>
                  <a:pt x="5553575" y="-33871"/>
                  <a:pt x="5852258" y="0"/>
                </a:cubicBezTo>
                <a:cubicBezTo>
                  <a:pt x="6150941" y="33871"/>
                  <a:pt x="6149693" y="-3728"/>
                  <a:pt x="6278586" y="0"/>
                </a:cubicBezTo>
                <a:cubicBezTo>
                  <a:pt x="6407479" y="3728"/>
                  <a:pt x="6645985" y="-24808"/>
                  <a:pt x="6944722" y="0"/>
                </a:cubicBezTo>
                <a:cubicBezTo>
                  <a:pt x="7243459" y="24808"/>
                  <a:pt x="7404022" y="19077"/>
                  <a:pt x="7610859" y="0"/>
                </a:cubicBezTo>
                <a:cubicBezTo>
                  <a:pt x="7817696" y="-19077"/>
                  <a:pt x="8229464" y="36403"/>
                  <a:pt x="8436868" y="0"/>
                </a:cubicBezTo>
                <a:cubicBezTo>
                  <a:pt x="8717423" y="43811"/>
                  <a:pt x="8924139" y="159881"/>
                  <a:pt x="8880098" y="443230"/>
                </a:cubicBezTo>
                <a:cubicBezTo>
                  <a:pt x="8852157" y="615417"/>
                  <a:pt x="8867132" y="807255"/>
                  <a:pt x="8880098" y="1034185"/>
                </a:cubicBezTo>
                <a:cubicBezTo>
                  <a:pt x="8893064" y="1261115"/>
                  <a:pt x="8891752" y="1381916"/>
                  <a:pt x="8880098" y="1625139"/>
                </a:cubicBezTo>
                <a:cubicBezTo>
                  <a:pt x="8868444" y="1868362"/>
                  <a:pt x="8886770" y="1966734"/>
                  <a:pt x="8880098" y="2216094"/>
                </a:cubicBezTo>
                <a:cubicBezTo>
                  <a:pt x="8866237" y="2419185"/>
                  <a:pt x="8703236" y="2654940"/>
                  <a:pt x="8436868" y="2659324"/>
                </a:cubicBezTo>
                <a:cubicBezTo>
                  <a:pt x="8350589" y="2660740"/>
                  <a:pt x="8200214" y="2679582"/>
                  <a:pt x="8010541" y="2659324"/>
                </a:cubicBezTo>
                <a:cubicBezTo>
                  <a:pt x="7820868" y="2639066"/>
                  <a:pt x="7565778" y="2672635"/>
                  <a:pt x="7184531" y="2659324"/>
                </a:cubicBezTo>
                <a:cubicBezTo>
                  <a:pt x="6803284" y="2646014"/>
                  <a:pt x="6686231" y="2650797"/>
                  <a:pt x="6518395" y="2659324"/>
                </a:cubicBezTo>
                <a:cubicBezTo>
                  <a:pt x="6350559" y="2667851"/>
                  <a:pt x="6114745" y="2647138"/>
                  <a:pt x="6012131" y="2659324"/>
                </a:cubicBezTo>
                <a:cubicBezTo>
                  <a:pt x="5909517" y="2671510"/>
                  <a:pt x="5564984" y="2683785"/>
                  <a:pt x="5345995" y="2659324"/>
                </a:cubicBezTo>
                <a:cubicBezTo>
                  <a:pt x="5127006" y="2634863"/>
                  <a:pt x="5096968" y="2638883"/>
                  <a:pt x="4919667" y="2659324"/>
                </a:cubicBezTo>
                <a:cubicBezTo>
                  <a:pt x="4742366" y="2679765"/>
                  <a:pt x="4675447" y="2652029"/>
                  <a:pt x="4493340" y="2659324"/>
                </a:cubicBezTo>
                <a:cubicBezTo>
                  <a:pt x="4311233" y="2666619"/>
                  <a:pt x="4029199" y="2689801"/>
                  <a:pt x="3827203" y="2659324"/>
                </a:cubicBezTo>
                <a:cubicBezTo>
                  <a:pt x="3625207" y="2628847"/>
                  <a:pt x="3562351" y="2638448"/>
                  <a:pt x="3320940" y="2659324"/>
                </a:cubicBezTo>
                <a:cubicBezTo>
                  <a:pt x="3079529" y="2680200"/>
                  <a:pt x="2920799" y="2641302"/>
                  <a:pt x="2574867" y="2659324"/>
                </a:cubicBezTo>
                <a:cubicBezTo>
                  <a:pt x="2228935" y="2677346"/>
                  <a:pt x="2266990" y="2676649"/>
                  <a:pt x="2068603" y="2659324"/>
                </a:cubicBezTo>
                <a:cubicBezTo>
                  <a:pt x="1870216" y="2641999"/>
                  <a:pt x="1544527" y="2690032"/>
                  <a:pt x="1322530" y="2659324"/>
                </a:cubicBezTo>
                <a:cubicBezTo>
                  <a:pt x="1100533" y="2628616"/>
                  <a:pt x="629831" y="2676471"/>
                  <a:pt x="443230" y="2659324"/>
                </a:cubicBezTo>
                <a:cubicBezTo>
                  <a:pt x="226674" y="2610307"/>
                  <a:pt x="-16469" y="2454570"/>
                  <a:pt x="0" y="2216094"/>
                </a:cubicBezTo>
                <a:cubicBezTo>
                  <a:pt x="23178" y="2094551"/>
                  <a:pt x="16811" y="1789904"/>
                  <a:pt x="0" y="1642868"/>
                </a:cubicBezTo>
                <a:cubicBezTo>
                  <a:pt x="-16811" y="1495832"/>
                  <a:pt x="-55" y="1226934"/>
                  <a:pt x="0" y="1087371"/>
                </a:cubicBezTo>
                <a:cubicBezTo>
                  <a:pt x="55" y="947808"/>
                  <a:pt x="10366" y="667066"/>
                  <a:pt x="0" y="443230"/>
                </a:cubicBezTo>
                <a:close/>
              </a:path>
            </a:pathLst>
          </a:custGeom>
          <a:noFill/>
          <a:ln w="19050">
            <a:solidFill>
              <a:schemeClr val="bg1"/>
            </a:solidFill>
            <a:prstDash val="lgDash"/>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glow rad="1397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9Slide03 Roboto Condensed Bold" panose="02000000000000000000" pitchFamily="2"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F9FA402-3B87-4748-AFDA-5EC5180B99A4}"/>
              </a:ext>
            </a:extLst>
          </p:cNvPr>
          <p:cNvPicPr>
            <a:picLocks noChangeAspect="1"/>
          </p:cNvPicPr>
          <p:nvPr/>
        </p:nvPicPr>
        <p:blipFill>
          <a:blip r:embed="rId2">
            <a:clrChange>
              <a:clrFrom>
                <a:srgbClr val="7AEAD5"/>
              </a:clrFrom>
              <a:clrTo>
                <a:srgbClr val="7AEAD5">
                  <a:alpha val="0"/>
                </a:srgbClr>
              </a:clrTo>
            </a:clrChange>
            <a:extLst>
              <a:ext uri="{28A0092B-C50C-407E-A947-70E740481C1C}">
                <a14:useLocalDpi xmlns:a14="http://schemas.microsoft.com/office/drawing/2010/main" val="0"/>
              </a:ext>
            </a:extLst>
          </a:blip>
          <a:stretch>
            <a:fillRect/>
          </a:stretch>
        </p:blipFill>
        <p:spPr>
          <a:xfrm>
            <a:off x="6471564" y="2841767"/>
            <a:ext cx="6137376" cy="4099767"/>
          </a:xfrm>
          <a:prstGeom prst="rect">
            <a:avLst/>
          </a:prstGeom>
        </p:spPr>
      </p:pic>
      <p:sp>
        <p:nvSpPr>
          <p:cNvPr id="3" name="Rectangle 2"/>
          <p:cNvSpPr/>
          <p:nvPr/>
        </p:nvSpPr>
        <p:spPr>
          <a:xfrm>
            <a:off x="850392" y="1475331"/>
            <a:ext cx="9395081" cy="2769989"/>
          </a:xfrm>
          <a:prstGeom prst="rect">
            <a:avLst/>
          </a:prstGeom>
        </p:spPr>
        <p:txBody>
          <a:bodyPr wrap="square">
            <a:spAutoFit/>
          </a:bodyPr>
          <a:lstStyle/>
          <a:p>
            <a:pPr>
              <a:lnSpc>
                <a:spcPct val="150000"/>
              </a:lnSpc>
            </a:pPr>
            <a:r>
              <a:rPr lang="en-US" sz="2400" b="1" dirty="0" smtClean="0">
                <a:latin typeface="Cambria" panose="02040503050406030204" pitchFamily="18" charset="0"/>
                <a:ea typeface="Cambria" panose="02040503050406030204" pitchFamily="18" charset="0"/>
                <a:cs typeface="Arial" panose="020B0604020202020204" pitchFamily="34" charset="0"/>
              </a:rPr>
              <a:t>Câu 1. </a:t>
            </a:r>
            <a:r>
              <a:rPr lang="vi-VN" sz="2400" dirty="0">
                <a:latin typeface="Cambria" panose="02040503050406030204" pitchFamily="18" charset="0"/>
                <a:ea typeface="Cambria" panose="02040503050406030204" pitchFamily="18" charset="0"/>
              </a:rPr>
              <a:t>Cho các tính chất sau :</a:t>
            </a:r>
          </a:p>
          <a:p>
            <a:pPr>
              <a:lnSpc>
                <a:spcPct val="150000"/>
              </a:lnSpc>
            </a:pPr>
            <a:r>
              <a:rPr lang="vi-VN" sz="2400" dirty="0">
                <a:latin typeface="Cambria" panose="02040503050406030204" pitchFamily="18" charset="0"/>
                <a:ea typeface="Cambria" panose="02040503050406030204" pitchFamily="18" charset="0"/>
              </a:rPr>
              <a:t>( 1 ) Tính chất vật lí ; (2) Tính chất hoá học ; (3) Tính chất cơ học.</a:t>
            </a:r>
          </a:p>
          <a:p>
            <a:pPr>
              <a:lnSpc>
                <a:spcPct val="150000"/>
              </a:lnSpc>
            </a:pPr>
            <a:r>
              <a:rPr lang="vi-VN" sz="2400" dirty="0">
                <a:latin typeface="Cambria" panose="02040503050406030204" pitchFamily="18" charset="0"/>
                <a:ea typeface="Cambria" panose="02040503050406030204" pitchFamily="18" charset="0"/>
              </a:rPr>
              <a:t>Hợp kim và các kim loại thành phần tạo hợp kim </a:t>
            </a:r>
            <a:r>
              <a:rPr lang="vi-VN" sz="2400" dirty="0" smtClean="0">
                <a:latin typeface="Cambria" panose="02040503050406030204" pitchFamily="18" charset="0"/>
                <a:ea typeface="Cambria" panose="02040503050406030204" pitchFamily="18" charset="0"/>
              </a:rPr>
              <a:t>đó </a:t>
            </a:r>
            <a:r>
              <a:rPr lang="vi-VN" sz="2400" dirty="0">
                <a:latin typeface="Cambria" panose="02040503050406030204" pitchFamily="18" charset="0"/>
                <a:ea typeface="Cambria" panose="02040503050406030204" pitchFamily="18" charset="0"/>
              </a:rPr>
              <a:t>có tính chất nào tương tự ?</a:t>
            </a:r>
          </a:p>
          <a:p>
            <a:pPr lvl="0">
              <a:lnSpc>
                <a:spcPct val="150000"/>
              </a:lnSpc>
            </a:pPr>
            <a:r>
              <a:rPr lang="en-US" sz="2000" b="1" dirty="0" smtClean="0">
                <a:latin typeface="Cambria" panose="02040503050406030204" pitchFamily="18" charset="0"/>
                <a:ea typeface="Cambria" panose="02040503050406030204" pitchFamily="18" charset="0"/>
                <a:cs typeface="Arial" panose="020B0604020202020204" pitchFamily="34" charset="0"/>
              </a:rPr>
              <a:t>A. </a:t>
            </a:r>
            <a:r>
              <a:rPr lang="vi-VN" sz="2000" dirty="0" smtClean="0">
                <a:latin typeface="Cambria" panose="02040503050406030204" pitchFamily="18" charset="0"/>
                <a:ea typeface="Cambria" panose="02040503050406030204" pitchFamily="18" charset="0"/>
                <a:cs typeface="Arial" panose="020B0604020202020204" pitchFamily="34" charset="0"/>
              </a:rPr>
              <a:t>(1)</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B</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(2)</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C</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(2) và (3)</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D</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(1) </a:t>
            </a:r>
            <a:r>
              <a:rPr lang="vi-VN" sz="2000" dirty="0">
                <a:latin typeface="Cambria" panose="02040503050406030204" pitchFamily="18" charset="0"/>
                <a:ea typeface="Cambria" panose="02040503050406030204" pitchFamily="18" charset="0"/>
                <a:cs typeface="Arial" panose="020B0604020202020204" pitchFamily="34" charset="0"/>
              </a:rPr>
              <a:t>và (3)</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sp>
        <p:nvSpPr>
          <p:cNvPr id="2" name="Oval 1"/>
          <p:cNvSpPr/>
          <p:nvPr/>
        </p:nvSpPr>
        <p:spPr>
          <a:xfrm>
            <a:off x="2505456" y="3566160"/>
            <a:ext cx="1051560" cy="77724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2431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259;p36"/>
          <p:cNvSpPr/>
          <p:nvPr/>
        </p:nvSpPr>
        <p:spPr>
          <a:xfrm rot="19087659" flipH="1">
            <a:off x="9029792" y="3043680"/>
            <a:ext cx="2967037" cy="954088"/>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264;p36"/>
          <p:cNvSpPr/>
          <p:nvPr/>
        </p:nvSpPr>
        <p:spPr>
          <a:xfrm>
            <a:off x="7499687" y="2475622"/>
            <a:ext cx="3292475" cy="3292475"/>
          </a:xfrm>
          <a:prstGeom prst="ellipse">
            <a:avLst/>
          </a:pr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1446125" y="-1721867"/>
            <a:ext cx="997131" cy="1599112"/>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Cambria" panose="02040503050406030204" pitchFamily="18" charset="0"/>
              <a:ea typeface="Calibri" panose="020F0502020204030204" charset="0"/>
              <a:cs typeface="Calibri" panose="020F0502020204030204" charset="0"/>
            </a:endParaRPr>
          </a:p>
        </p:txBody>
      </p:sp>
      <p:sp>
        <p:nvSpPr>
          <p:cNvPr id="8"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2443256" y="-1721867"/>
            <a:ext cx="997131" cy="1599112"/>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Cambria" panose="02040503050406030204" pitchFamily="18" charset="0"/>
              <a:ea typeface="Calibri" panose="020F0502020204030204" charset="0"/>
              <a:cs typeface="Calibri" panose="020F0502020204030204" charset="0"/>
            </a:endParaRPr>
          </a:p>
        </p:txBody>
      </p:sp>
      <p:sp>
        <p:nvSpPr>
          <p:cNvPr id="10" name="Google Shape;261;p36"/>
          <p:cNvSpPr/>
          <p:nvPr/>
        </p:nvSpPr>
        <p:spPr>
          <a:xfrm rot="2295038">
            <a:off x="461171" y="3110404"/>
            <a:ext cx="2967037" cy="952500"/>
          </a:xfrm>
          <a:custGeom>
            <a:avLst/>
            <a:gdLst/>
            <a:ahLst/>
            <a:cxnLst/>
            <a:rect l="l" t="t" r="r" b="b"/>
            <a:pathLst>
              <a:path w="89019" h="28589" extrusionOk="0">
                <a:moveTo>
                  <a:pt x="74558" y="1"/>
                </a:moveTo>
                <a:cubicBezTo>
                  <a:pt x="67992" y="1"/>
                  <a:pt x="62168" y="4518"/>
                  <a:pt x="60655" y="11043"/>
                </a:cubicBezTo>
                <a:cubicBezTo>
                  <a:pt x="59369" y="11170"/>
                  <a:pt x="58069" y="11297"/>
                  <a:pt x="56783" y="11424"/>
                </a:cubicBezTo>
                <a:cubicBezTo>
                  <a:pt x="54833" y="11594"/>
                  <a:pt x="52967" y="11764"/>
                  <a:pt x="51258" y="11891"/>
                </a:cubicBezTo>
                <a:cubicBezTo>
                  <a:pt x="48784" y="12089"/>
                  <a:pt x="46665" y="12216"/>
                  <a:pt x="45336" y="12216"/>
                </a:cubicBezTo>
                <a:cubicBezTo>
                  <a:pt x="43315" y="12216"/>
                  <a:pt x="41309" y="11976"/>
                  <a:pt x="39344" y="11509"/>
                </a:cubicBezTo>
                <a:cubicBezTo>
                  <a:pt x="36504" y="10817"/>
                  <a:pt x="34101" y="9672"/>
                  <a:pt x="31939" y="8400"/>
                </a:cubicBezTo>
                <a:cubicBezTo>
                  <a:pt x="29014" y="6676"/>
                  <a:pt x="26526" y="4712"/>
                  <a:pt x="23983" y="3270"/>
                </a:cubicBezTo>
                <a:cubicBezTo>
                  <a:pt x="21387" y="1140"/>
                  <a:pt x="18178" y="26"/>
                  <a:pt x="14925" y="26"/>
                </a:cubicBezTo>
                <a:cubicBezTo>
                  <a:pt x="13238" y="26"/>
                  <a:pt x="11539" y="325"/>
                  <a:pt x="9907" y="939"/>
                </a:cubicBezTo>
                <a:cubicBezTo>
                  <a:pt x="5131" y="2719"/>
                  <a:pt x="1682" y="6916"/>
                  <a:pt x="834" y="11947"/>
                </a:cubicBezTo>
                <a:cubicBezTo>
                  <a:pt x="1" y="16978"/>
                  <a:pt x="1894" y="22080"/>
                  <a:pt x="5823" y="25316"/>
                </a:cubicBezTo>
                <a:cubicBezTo>
                  <a:pt x="8430" y="27465"/>
                  <a:pt x="11655" y="28589"/>
                  <a:pt x="14921" y="28589"/>
                </a:cubicBezTo>
                <a:cubicBezTo>
                  <a:pt x="16595" y="28589"/>
                  <a:pt x="18280" y="28294"/>
                  <a:pt x="19898" y="27690"/>
                </a:cubicBezTo>
                <a:cubicBezTo>
                  <a:pt x="23954" y="26631"/>
                  <a:pt x="27346" y="23550"/>
                  <a:pt x="31656" y="20964"/>
                </a:cubicBezTo>
                <a:cubicBezTo>
                  <a:pt x="33903" y="19607"/>
                  <a:pt x="36391" y="18406"/>
                  <a:pt x="39344" y="17685"/>
                </a:cubicBezTo>
                <a:cubicBezTo>
                  <a:pt x="41254" y="17218"/>
                  <a:pt x="43204" y="16978"/>
                  <a:pt x="45168" y="16978"/>
                </a:cubicBezTo>
                <a:cubicBezTo>
                  <a:pt x="45224" y="16978"/>
                  <a:pt x="45280" y="16978"/>
                  <a:pt x="45336" y="16978"/>
                </a:cubicBezTo>
                <a:cubicBezTo>
                  <a:pt x="46622" y="16978"/>
                  <a:pt x="48643" y="17091"/>
                  <a:pt x="51031" y="17275"/>
                </a:cubicBezTo>
                <a:cubicBezTo>
                  <a:pt x="52826" y="17402"/>
                  <a:pt x="54833" y="17586"/>
                  <a:pt x="56896" y="17784"/>
                </a:cubicBezTo>
                <a:cubicBezTo>
                  <a:pt x="58196" y="17897"/>
                  <a:pt x="59511" y="18038"/>
                  <a:pt x="60825" y="18165"/>
                </a:cubicBezTo>
                <a:cubicBezTo>
                  <a:pt x="62578" y="24391"/>
                  <a:pt x="68250" y="28572"/>
                  <a:pt x="74543" y="28572"/>
                </a:cubicBezTo>
                <a:cubicBezTo>
                  <a:pt x="75249" y="28572"/>
                  <a:pt x="75964" y="28520"/>
                  <a:pt x="76681" y="28411"/>
                </a:cubicBezTo>
                <a:cubicBezTo>
                  <a:pt x="83804" y="27351"/>
                  <a:pt x="89018" y="21147"/>
                  <a:pt x="88849" y="13954"/>
                </a:cubicBezTo>
                <a:cubicBezTo>
                  <a:pt x="88679" y="6761"/>
                  <a:pt x="83196" y="811"/>
                  <a:pt x="76031" y="76"/>
                </a:cubicBezTo>
                <a:cubicBezTo>
                  <a:pt x="75537" y="26"/>
                  <a:pt x="75046" y="1"/>
                  <a:pt x="74558" y="1"/>
                </a:cubicBezTo>
                <a:close/>
              </a:path>
            </a:pathLst>
          </a:custGeom>
          <a:solidFill>
            <a:schemeClr val="accen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262;p36"/>
          <p:cNvSpPr/>
          <p:nvPr/>
        </p:nvSpPr>
        <p:spPr>
          <a:xfrm>
            <a:off x="1628256" y="2593994"/>
            <a:ext cx="3290887" cy="3292475"/>
          </a:xfrm>
          <a:prstGeom prst="ellipse">
            <a:avLst/>
          </a:pr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271;p36"/>
          <p:cNvSpPr txBox="1">
            <a:spLocks noChangeArrowheads="1"/>
          </p:cNvSpPr>
          <p:nvPr/>
        </p:nvSpPr>
        <p:spPr>
          <a:xfrm flipH="1">
            <a:off x="904876" y="2608735"/>
            <a:ext cx="2079625" cy="769938"/>
          </a:xfrm>
          <a:prstGeom prst="rect">
            <a:avLst/>
          </a:prstGeom>
        </p:spPr>
        <p:txBody>
          <a:bodyPr lIns="121900" tIns="121900" rIns="121900" bIns="121900" anchor="ct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pPr>
              <a:spcAft>
                <a:spcPct val="0"/>
              </a:spcAft>
              <a:buClr>
                <a:srgbClr val="383536"/>
              </a:buClr>
              <a:buFont typeface="Teko Light"/>
              <a:buNone/>
            </a:pPr>
            <a:r>
              <a:rPr lang="en-US" altLang="en-US" sz="6400" dirty="0" smtClean="0">
                <a:solidFill>
                  <a:srgbClr val="FFFFFF"/>
                </a:solidFill>
                <a:latin typeface="Cambria" panose="02040503050406030204" pitchFamily="18" charset="0"/>
                <a:ea typeface="Cambria" panose="02040503050406030204" pitchFamily="18" charset="0"/>
                <a:cs typeface="Teko Light"/>
                <a:sym typeface="Teko Light"/>
              </a:rPr>
              <a:t>I</a:t>
            </a:r>
          </a:p>
        </p:txBody>
      </p:sp>
      <p:pic>
        <p:nvPicPr>
          <p:cNvPr id="15" name="Picture 4" descr="https://o.remove.bg/downloads/d65b3fa2-ebd1-4a5b-a68d-6ac451114235/kisspng-calculus-ico-shutterstock-icon-cartoon-pictures-schools-education-picture-materia-5aa6dc135f5c-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821" y="2829937"/>
            <a:ext cx="625792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268;p36"/>
          <p:cNvSpPr txBox="1">
            <a:spLocks noChangeArrowheads="1"/>
          </p:cNvSpPr>
          <p:nvPr/>
        </p:nvSpPr>
        <p:spPr>
          <a:xfrm flipH="1">
            <a:off x="1900308" y="3749753"/>
            <a:ext cx="2542170" cy="1537793"/>
          </a:xfrm>
          <a:prstGeom prst="rect">
            <a:avLst/>
          </a:prstGeom>
        </p:spPr>
        <p:txBody>
          <a:bodyPr lIns="121900" tIns="121900" rIns="121900" bIns="1219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buClr>
                <a:srgbClr val="383536"/>
              </a:buClr>
              <a:buFont typeface="Hind Vadodara Light" panose="02000000000000000000" pitchFamily="2" charset="0"/>
              <a:buNone/>
              <a:defRPr/>
            </a:pPr>
            <a:r>
              <a:rPr lang="vi-VN" altLang="en-US" sz="3600" b="1" dirty="0" smtClean="0">
                <a:solidFill>
                  <a:srgbClr val="191824"/>
                </a:solidFill>
                <a:latin typeface="Cambria" panose="02040503050406030204" pitchFamily="18" charset="0"/>
                <a:ea typeface="Cambria" panose="02040503050406030204" pitchFamily="18" charset="0"/>
                <a:cs typeface="Hind Vadodara Light" panose="02000000000000000000" pitchFamily="2" charset="0"/>
                <a:sym typeface="Hind Vadodara Light" panose="02000000000000000000" pitchFamily="2" charset="0"/>
              </a:rPr>
              <a:t>HỢP KIM</a:t>
            </a:r>
            <a:endParaRPr lang="en-US" altLang="en-US" sz="3600" b="1" dirty="0">
              <a:solidFill>
                <a:srgbClr val="191824"/>
              </a:solidFill>
              <a:latin typeface="Cambria" panose="02040503050406030204" pitchFamily="18" charset="0"/>
              <a:ea typeface="Cambria" panose="02040503050406030204" pitchFamily="18" charset="0"/>
              <a:cs typeface="Hind Vadodara Light" panose="02000000000000000000" pitchFamily="2" charset="0"/>
              <a:sym typeface="Hind Vadodara Light" panose="02000000000000000000" pitchFamily="2" charset="0"/>
            </a:endParaRPr>
          </a:p>
        </p:txBody>
      </p:sp>
      <p:sp>
        <p:nvSpPr>
          <p:cNvPr id="18" name="Google Shape;272;p36"/>
          <p:cNvSpPr txBox="1">
            <a:spLocks noChangeArrowheads="1"/>
          </p:cNvSpPr>
          <p:nvPr/>
        </p:nvSpPr>
        <p:spPr>
          <a:xfrm flipH="1">
            <a:off x="10895796" y="2496004"/>
            <a:ext cx="2081213" cy="769938"/>
          </a:xfrm>
          <a:prstGeom prst="rect">
            <a:avLst/>
          </a:prstGeom>
        </p:spPr>
        <p:txBody>
          <a:bodyPr lIns="121900" tIns="121900" rIns="121900" bIns="121900" anchor="ctr"/>
          <a:lstStyle>
            <a:lvl1pPr algn="l" defTabSz="914400" rtl="0" eaLnBrk="1" latinLnBrk="0" hangingPunct="1">
              <a:lnSpc>
                <a:spcPct val="90000"/>
              </a:lnSpc>
              <a:spcBef>
                <a:spcPct val="0"/>
              </a:spcBef>
              <a:buNone/>
              <a:defRPr sz="4400" kern="1200">
                <a:solidFill>
                  <a:schemeClr val="tx1"/>
                </a:solidFill>
                <a:latin typeface="#9Slide03 Sofia Pro Soft Bold" panose="020B0000000000000000" pitchFamily="34" charset="0"/>
                <a:ea typeface="Calibri" panose="020F0502020204030204" charset="0"/>
                <a:cs typeface="Calibri" panose="020F0502020204030204" charset="0"/>
              </a:defRPr>
            </a:lvl1pPr>
          </a:lstStyle>
          <a:p>
            <a:pPr>
              <a:spcAft>
                <a:spcPct val="0"/>
              </a:spcAft>
              <a:buClr>
                <a:srgbClr val="383536"/>
              </a:buClr>
              <a:buFont typeface="Teko Light"/>
              <a:buNone/>
            </a:pPr>
            <a:r>
              <a:rPr lang="en-US" altLang="en-US" sz="6400" dirty="0" smtClean="0">
                <a:solidFill>
                  <a:srgbClr val="FFFFFF"/>
                </a:solidFill>
                <a:latin typeface="Cambria" panose="02040503050406030204" pitchFamily="18" charset="0"/>
                <a:ea typeface="Cambria" panose="02040503050406030204" pitchFamily="18" charset="0"/>
                <a:cs typeface="Teko Light"/>
                <a:sym typeface="Teko Light"/>
              </a:rPr>
              <a:t>II</a:t>
            </a:r>
          </a:p>
        </p:txBody>
      </p:sp>
      <p:sp>
        <p:nvSpPr>
          <p:cNvPr id="19" name="Google Shape;268;p36"/>
          <p:cNvSpPr txBox="1">
            <a:spLocks noChangeArrowheads="1"/>
          </p:cNvSpPr>
          <p:nvPr/>
        </p:nvSpPr>
        <p:spPr>
          <a:xfrm flipH="1">
            <a:off x="7811329" y="3586654"/>
            <a:ext cx="3091677" cy="1537793"/>
          </a:xfrm>
          <a:prstGeom prst="rect">
            <a:avLst/>
          </a:prstGeom>
        </p:spPr>
        <p:txBody>
          <a:bodyPr lIns="121900" tIns="121900" rIns="121900" bIns="1219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9Slide03 Sofia Pro Soft Bold" panose="020B0000000000000000" pitchFamily="34" charset="0"/>
                <a:ea typeface="Calibri" panose="020F0502020204030204" charset="0"/>
                <a:cs typeface="Calibri" panose="020F050202020403020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charset="0"/>
                <a:ea typeface="Calibri" panose="020F0502020204030204" charset="0"/>
                <a:cs typeface="Calibri" panose="020F050202020403020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charset="0"/>
                <a:ea typeface="Calibri" panose="020F0502020204030204" charset="0"/>
                <a:cs typeface="Calibri" panose="020F050202020403020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charset="0"/>
                <a:ea typeface="Calibri" panose="020F0502020204030204" charset="0"/>
                <a:cs typeface="Calibri" panose="020F050202020403020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0"/>
              </a:spcBef>
              <a:spcAft>
                <a:spcPct val="0"/>
              </a:spcAft>
              <a:buClr>
                <a:srgbClr val="383536"/>
              </a:buClr>
              <a:buFont typeface="Hind Vadodara Light" panose="02000000000000000000" pitchFamily="2" charset="0"/>
              <a:buNone/>
              <a:defRPr/>
            </a:pPr>
            <a:r>
              <a:rPr lang="vi-VN" altLang="en-US" sz="3600" b="1" dirty="0" smtClean="0">
                <a:solidFill>
                  <a:srgbClr val="191824"/>
                </a:solidFill>
                <a:latin typeface="Cambria" panose="02040503050406030204" pitchFamily="18" charset="0"/>
                <a:ea typeface="Cambria" panose="02040503050406030204" pitchFamily="18" charset="0"/>
                <a:cs typeface="Hind Vadodara Light" panose="02000000000000000000" pitchFamily="2" charset="0"/>
                <a:sym typeface="Hind Vadodara Light" panose="02000000000000000000" pitchFamily="2" charset="0"/>
              </a:rPr>
              <a:t>SỰ ĂN MÒN KIM LOẠI</a:t>
            </a:r>
            <a:endParaRPr lang="en-US" altLang="en-US" sz="3600" b="1" dirty="0">
              <a:solidFill>
                <a:srgbClr val="191824"/>
              </a:solidFill>
              <a:latin typeface="Cambria" panose="02040503050406030204" pitchFamily="18" charset="0"/>
              <a:ea typeface="Cambria" panose="02040503050406030204" pitchFamily="18" charset="0"/>
              <a:cs typeface="Hind Vadodara Light" panose="02000000000000000000" pitchFamily="2" charset="0"/>
              <a:sym typeface="Hind Vadodara Light" panose="02000000000000000000" pitchFamily="2" charset="0"/>
            </a:endParaRPr>
          </a:p>
        </p:txBody>
      </p:sp>
      <p:grpSp>
        <p:nvGrpSpPr>
          <p:cNvPr id="14" name="Group 13">
            <a:extLst>
              <a:ext uri="{FF2B5EF4-FFF2-40B4-BE49-F238E27FC236}">
                <a16:creationId xmlns:a16="http://schemas.microsoft.com/office/drawing/2014/main" id="{47EC0A3E-9C5C-4122-B07E-ACF3FC9EE1F9}"/>
              </a:ext>
            </a:extLst>
          </p:cNvPr>
          <p:cNvGrpSpPr/>
          <p:nvPr/>
        </p:nvGrpSpPr>
        <p:grpSpPr>
          <a:xfrm>
            <a:off x="0" y="177040"/>
            <a:ext cx="2478955" cy="1342734"/>
            <a:chOff x="3455431" y="2024712"/>
            <a:chExt cx="2478955" cy="1342734"/>
          </a:xfrm>
        </p:grpSpPr>
        <p:pic>
          <p:nvPicPr>
            <p:cNvPr id="20" name="Picture 19">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21" name="TextBox 20">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3000">
                                      <p:stCondLst>
                                        <p:cond delay="150"/>
                                      </p:stCondLst>
                                      <p:childTnLst>
                                        <p:set>
                                          <p:cBhvr>
                                            <p:cTn id="6" dur="1" fill="hold">
                                              <p:stCondLst>
                                                <p:cond delay="0"/>
                                              </p:stCondLst>
                                            </p:cTn>
                                            <p:tgtEl>
                                              <p:spTgt spid="14"/>
                                            </p:tgtEl>
                                            <p:attrNameLst>
                                              <p:attrName>style.visibility</p:attrName>
                                            </p:attrNameLst>
                                          </p:cBhvr>
                                          <p:to>
                                            <p:strVal val="visible"/>
                                          </p:to>
                                        </p:set>
                                        <p:anim calcmode="lin" valueType="num" p14:bounceEnd="63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91E30F-EC43-4674-97F5-EDE77F81B042}"/>
              </a:ext>
            </a:extLst>
          </p:cNvPr>
          <p:cNvSpPr/>
          <p:nvPr/>
        </p:nvSpPr>
        <p:spPr>
          <a:xfrm>
            <a:off x="694944" y="1343840"/>
            <a:ext cx="9756648" cy="3593531"/>
          </a:xfrm>
          <a:custGeom>
            <a:avLst/>
            <a:gdLst>
              <a:gd name="connsiteX0" fmla="*/ 0 w 8880098"/>
              <a:gd name="connsiteY0" fmla="*/ 443230 h 2659324"/>
              <a:gd name="connsiteX1" fmla="*/ 443230 w 8880098"/>
              <a:gd name="connsiteY1" fmla="*/ 0 h 2659324"/>
              <a:gd name="connsiteX2" fmla="*/ 1269239 w 8880098"/>
              <a:gd name="connsiteY2" fmla="*/ 0 h 2659324"/>
              <a:gd name="connsiteX3" fmla="*/ 1855439 w 8880098"/>
              <a:gd name="connsiteY3" fmla="*/ 0 h 2659324"/>
              <a:gd name="connsiteX4" fmla="*/ 2361703 w 8880098"/>
              <a:gd name="connsiteY4" fmla="*/ 0 h 2659324"/>
              <a:gd name="connsiteX5" fmla="*/ 3107776 w 8880098"/>
              <a:gd name="connsiteY5" fmla="*/ 0 h 2659324"/>
              <a:gd name="connsiteX6" fmla="*/ 3693976 w 8880098"/>
              <a:gd name="connsiteY6" fmla="*/ 0 h 2659324"/>
              <a:gd name="connsiteX7" fmla="*/ 4519985 w 8880098"/>
              <a:gd name="connsiteY7" fmla="*/ 0 h 2659324"/>
              <a:gd name="connsiteX8" fmla="*/ 5026249 w 8880098"/>
              <a:gd name="connsiteY8" fmla="*/ 0 h 2659324"/>
              <a:gd name="connsiteX9" fmla="*/ 5852258 w 8880098"/>
              <a:gd name="connsiteY9" fmla="*/ 0 h 2659324"/>
              <a:gd name="connsiteX10" fmla="*/ 6278586 w 8880098"/>
              <a:gd name="connsiteY10" fmla="*/ 0 h 2659324"/>
              <a:gd name="connsiteX11" fmla="*/ 6944722 w 8880098"/>
              <a:gd name="connsiteY11" fmla="*/ 0 h 2659324"/>
              <a:gd name="connsiteX12" fmla="*/ 7610859 w 8880098"/>
              <a:gd name="connsiteY12" fmla="*/ 0 h 2659324"/>
              <a:gd name="connsiteX13" fmla="*/ 8436868 w 8880098"/>
              <a:gd name="connsiteY13" fmla="*/ 0 h 2659324"/>
              <a:gd name="connsiteX14" fmla="*/ 8880098 w 8880098"/>
              <a:gd name="connsiteY14" fmla="*/ 443230 h 2659324"/>
              <a:gd name="connsiteX15" fmla="*/ 8880098 w 8880098"/>
              <a:gd name="connsiteY15" fmla="*/ 1034185 h 2659324"/>
              <a:gd name="connsiteX16" fmla="*/ 8880098 w 8880098"/>
              <a:gd name="connsiteY16" fmla="*/ 1625139 h 2659324"/>
              <a:gd name="connsiteX17" fmla="*/ 8880098 w 8880098"/>
              <a:gd name="connsiteY17" fmla="*/ 2216094 h 2659324"/>
              <a:gd name="connsiteX18" fmla="*/ 8436868 w 8880098"/>
              <a:gd name="connsiteY18" fmla="*/ 2659324 h 2659324"/>
              <a:gd name="connsiteX19" fmla="*/ 8010541 w 8880098"/>
              <a:gd name="connsiteY19" fmla="*/ 2659324 h 2659324"/>
              <a:gd name="connsiteX20" fmla="*/ 7184531 w 8880098"/>
              <a:gd name="connsiteY20" fmla="*/ 2659324 h 2659324"/>
              <a:gd name="connsiteX21" fmla="*/ 6518395 w 8880098"/>
              <a:gd name="connsiteY21" fmla="*/ 2659324 h 2659324"/>
              <a:gd name="connsiteX22" fmla="*/ 6012131 w 8880098"/>
              <a:gd name="connsiteY22" fmla="*/ 2659324 h 2659324"/>
              <a:gd name="connsiteX23" fmla="*/ 5345995 w 8880098"/>
              <a:gd name="connsiteY23" fmla="*/ 2659324 h 2659324"/>
              <a:gd name="connsiteX24" fmla="*/ 4919667 w 8880098"/>
              <a:gd name="connsiteY24" fmla="*/ 2659324 h 2659324"/>
              <a:gd name="connsiteX25" fmla="*/ 4493340 w 8880098"/>
              <a:gd name="connsiteY25" fmla="*/ 2659324 h 2659324"/>
              <a:gd name="connsiteX26" fmla="*/ 3827203 w 8880098"/>
              <a:gd name="connsiteY26" fmla="*/ 2659324 h 2659324"/>
              <a:gd name="connsiteX27" fmla="*/ 3320940 w 8880098"/>
              <a:gd name="connsiteY27" fmla="*/ 2659324 h 2659324"/>
              <a:gd name="connsiteX28" fmla="*/ 2574867 w 8880098"/>
              <a:gd name="connsiteY28" fmla="*/ 2659324 h 2659324"/>
              <a:gd name="connsiteX29" fmla="*/ 2068603 w 8880098"/>
              <a:gd name="connsiteY29" fmla="*/ 2659324 h 2659324"/>
              <a:gd name="connsiteX30" fmla="*/ 1322530 w 8880098"/>
              <a:gd name="connsiteY30" fmla="*/ 2659324 h 2659324"/>
              <a:gd name="connsiteX31" fmla="*/ 443230 w 8880098"/>
              <a:gd name="connsiteY31" fmla="*/ 2659324 h 2659324"/>
              <a:gd name="connsiteX32" fmla="*/ 0 w 8880098"/>
              <a:gd name="connsiteY32" fmla="*/ 2216094 h 2659324"/>
              <a:gd name="connsiteX33" fmla="*/ 0 w 8880098"/>
              <a:gd name="connsiteY33" fmla="*/ 1642868 h 2659324"/>
              <a:gd name="connsiteX34" fmla="*/ 0 w 8880098"/>
              <a:gd name="connsiteY34" fmla="*/ 1087371 h 2659324"/>
              <a:gd name="connsiteX35" fmla="*/ 0 w 8880098"/>
              <a:gd name="connsiteY35" fmla="*/ 443230 h 26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80098" h="2659324" extrusionOk="0">
                <a:moveTo>
                  <a:pt x="0" y="443230"/>
                </a:moveTo>
                <a:cubicBezTo>
                  <a:pt x="-16612" y="188195"/>
                  <a:pt x="183533" y="5595"/>
                  <a:pt x="443230" y="0"/>
                </a:cubicBezTo>
                <a:cubicBezTo>
                  <a:pt x="756760" y="37368"/>
                  <a:pt x="927294" y="25987"/>
                  <a:pt x="1269239" y="0"/>
                </a:cubicBezTo>
                <a:cubicBezTo>
                  <a:pt x="1611184" y="-25987"/>
                  <a:pt x="1702016" y="28166"/>
                  <a:pt x="1855439" y="0"/>
                </a:cubicBezTo>
                <a:cubicBezTo>
                  <a:pt x="2008862" y="-28166"/>
                  <a:pt x="2166770" y="-14655"/>
                  <a:pt x="2361703" y="0"/>
                </a:cubicBezTo>
                <a:cubicBezTo>
                  <a:pt x="2556636" y="14655"/>
                  <a:pt x="2888597" y="5068"/>
                  <a:pt x="3107776" y="0"/>
                </a:cubicBezTo>
                <a:cubicBezTo>
                  <a:pt x="3326955" y="-5068"/>
                  <a:pt x="3573861" y="17533"/>
                  <a:pt x="3693976" y="0"/>
                </a:cubicBezTo>
                <a:cubicBezTo>
                  <a:pt x="3814091" y="-17533"/>
                  <a:pt x="4172048" y="-26805"/>
                  <a:pt x="4519985" y="0"/>
                </a:cubicBezTo>
                <a:cubicBezTo>
                  <a:pt x="4867922" y="26805"/>
                  <a:pt x="4840699" y="-8037"/>
                  <a:pt x="5026249" y="0"/>
                </a:cubicBezTo>
                <a:cubicBezTo>
                  <a:pt x="5211799" y="8037"/>
                  <a:pt x="5553575" y="-33871"/>
                  <a:pt x="5852258" y="0"/>
                </a:cubicBezTo>
                <a:cubicBezTo>
                  <a:pt x="6150941" y="33871"/>
                  <a:pt x="6149693" y="-3728"/>
                  <a:pt x="6278586" y="0"/>
                </a:cubicBezTo>
                <a:cubicBezTo>
                  <a:pt x="6407479" y="3728"/>
                  <a:pt x="6645985" y="-24808"/>
                  <a:pt x="6944722" y="0"/>
                </a:cubicBezTo>
                <a:cubicBezTo>
                  <a:pt x="7243459" y="24808"/>
                  <a:pt x="7404022" y="19077"/>
                  <a:pt x="7610859" y="0"/>
                </a:cubicBezTo>
                <a:cubicBezTo>
                  <a:pt x="7817696" y="-19077"/>
                  <a:pt x="8229464" y="36403"/>
                  <a:pt x="8436868" y="0"/>
                </a:cubicBezTo>
                <a:cubicBezTo>
                  <a:pt x="8717423" y="43811"/>
                  <a:pt x="8924139" y="159881"/>
                  <a:pt x="8880098" y="443230"/>
                </a:cubicBezTo>
                <a:cubicBezTo>
                  <a:pt x="8852157" y="615417"/>
                  <a:pt x="8867132" y="807255"/>
                  <a:pt x="8880098" y="1034185"/>
                </a:cubicBezTo>
                <a:cubicBezTo>
                  <a:pt x="8893064" y="1261115"/>
                  <a:pt x="8891752" y="1381916"/>
                  <a:pt x="8880098" y="1625139"/>
                </a:cubicBezTo>
                <a:cubicBezTo>
                  <a:pt x="8868444" y="1868362"/>
                  <a:pt x="8886770" y="1966734"/>
                  <a:pt x="8880098" y="2216094"/>
                </a:cubicBezTo>
                <a:cubicBezTo>
                  <a:pt x="8866237" y="2419185"/>
                  <a:pt x="8703236" y="2654940"/>
                  <a:pt x="8436868" y="2659324"/>
                </a:cubicBezTo>
                <a:cubicBezTo>
                  <a:pt x="8350589" y="2660740"/>
                  <a:pt x="8200214" y="2679582"/>
                  <a:pt x="8010541" y="2659324"/>
                </a:cubicBezTo>
                <a:cubicBezTo>
                  <a:pt x="7820868" y="2639066"/>
                  <a:pt x="7565778" y="2672635"/>
                  <a:pt x="7184531" y="2659324"/>
                </a:cubicBezTo>
                <a:cubicBezTo>
                  <a:pt x="6803284" y="2646014"/>
                  <a:pt x="6686231" y="2650797"/>
                  <a:pt x="6518395" y="2659324"/>
                </a:cubicBezTo>
                <a:cubicBezTo>
                  <a:pt x="6350559" y="2667851"/>
                  <a:pt x="6114745" y="2647138"/>
                  <a:pt x="6012131" y="2659324"/>
                </a:cubicBezTo>
                <a:cubicBezTo>
                  <a:pt x="5909517" y="2671510"/>
                  <a:pt x="5564984" y="2683785"/>
                  <a:pt x="5345995" y="2659324"/>
                </a:cubicBezTo>
                <a:cubicBezTo>
                  <a:pt x="5127006" y="2634863"/>
                  <a:pt x="5096968" y="2638883"/>
                  <a:pt x="4919667" y="2659324"/>
                </a:cubicBezTo>
                <a:cubicBezTo>
                  <a:pt x="4742366" y="2679765"/>
                  <a:pt x="4675447" y="2652029"/>
                  <a:pt x="4493340" y="2659324"/>
                </a:cubicBezTo>
                <a:cubicBezTo>
                  <a:pt x="4311233" y="2666619"/>
                  <a:pt x="4029199" y="2689801"/>
                  <a:pt x="3827203" y="2659324"/>
                </a:cubicBezTo>
                <a:cubicBezTo>
                  <a:pt x="3625207" y="2628847"/>
                  <a:pt x="3562351" y="2638448"/>
                  <a:pt x="3320940" y="2659324"/>
                </a:cubicBezTo>
                <a:cubicBezTo>
                  <a:pt x="3079529" y="2680200"/>
                  <a:pt x="2920799" y="2641302"/>
                  <a:pt x="2574867" y="2659324"/>
                </a:cubicBezTo>
                <a:cubicBezTo>
                  <a:pt x="2228935" y="2677346"/>
                  <a:pt x="2266990" y="2676649"/>
                  <a:pt x="2068603" y="2659324"/>
                </a:cubicBezTo>
                <a:cubicBezTo>
                  <a:pt x="1870216" y="2641999"/>
                  <a:pt x="1544527" y="2690032"/>
                  <a:pt x="1322530" y="2659324"/>
                </a:cubicBezTo>
                <a:cubicBezTo>
                  <a:pt x="1100533" y="2628616"/>
                  <a:pt x="629831" y="2676471"/>
                  <a:pt x="443230" y="2659324"/>
                </a:cubicBezTo>
                <a:cubicBezTo>
                  <a:pt x="226674" y="2610307"/>
                  <a:pt x="-16469" y="2454570"/>
                  <a:pt x="0" y="2216094"/>
                </a:cubicBezTo>
                <a:cubicBezTo>
                  <a:pt x="23178" y="2094551"/>
                  <a:pt x="16811" y="1789904"/>
                  <a:pt x="0" y="1642868"/>
                </a:cubicBezTo>
                <a:cubicBezTo>
                  <a:pt x="-16811" y="1495832"/>
                  <a:pt x="-55" y="1226934"/>
                  <a:pt x="0" y="1087371"/>
                </a:cubicBezTo>
                <a:cubicBezTo>
                  <a:pt x="55" y="947808"/>
                  <a:pt x="10366" y="667066"/>
                  <a:pt x="0" y="443230"/>
                </a:cubicBezTo>
                <a:close/>
              </a:path>
            </a:pathLst>
          </a:custGeom>
          <a:noFill/>
          <a:ln w="19050">
            <a:solidFill>
              <a:schemeClr val="bg1"/>
            </a:solidFill>
            <a:prstDash val="lgDash"/>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glow rad="1397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9Slide03 Roboto Condensed Bold" panose="02000000000000000000" pitchFamily="2"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F9FA402-3B87-4748-AFDA-5EC5180B99A4}"/>
              </a:ext>
            </a:extLst>
          </p:cNvPr>
          <p:cNvPicPr>
            <a:picLocks noChangeAspect="1"/>
          </p:cNvPicPr>
          <p:nvPr/>
        </p:nvPicPr>
        <p:blipFill>
          <a:blip r:embed="rId2">
            <a:clrChange>
              <a:clrFrom>
                <a:srgbClr val="7AEAD5"/>
              </a:clrFrom>
              <a:clrTo>
                <a:srgbClr val="7AEAD5">
                  <a:alpha val="0"/>
                </a:srgbClr>
              </a:clrTo>
            </a:clrChange>
            <a:extLst>
              <a:ext uri="{28A0092B-C50C-407E-A947-70E740481C1C}">
                <a14:useLocalDpi xmlns:a14="http://schemas.microsoft.com/office/drawing/2010/main" val="0"/>
              </a:ext>
            </a:extLst>
          </a:blip>
          <a:stretch>
            <a:fillRect/>
          </a:stretch>
        </p:blipFill>
        <p:spPr>
          <a:xfrm>
            <a:off x="6471564" y="2841767"/>
            <a:ext cx="6137376" cy="4099767"/>
          </a:xfrm>
          <a:prstGeom prst="rect">
            <a:avLst/>
          </a:prstGeom>
        </p:spPr>
      </p:pic>
      <p:sp>
        <p:nvSpPr>
          <p:cNvPr id="2" name="Oval 1"/>
          <p:cNvSpPr/>
          <p:nvPr/>
        </p:nvSpPr>
        <p:spPr>
          <a:xfrm>
            <a:off x="1014984" y="3746839"/>
            <a:ext cx="658368" cy="58897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3104" y="1492878"/>
            <a:ext cx="8884920" cy="2862322"/>
          </a:xfrm>
          <a:prstGeom prst="rect">
            <a:avLst/>
          </a:prstGeom>
        </p:spPr>
        <p:txBody>
          <a:bodyPr wrap="square">
            <a:spAutoFit/>
          </a:bodyPr>
          <a:lstStyle/>
          <a:p>
            <a:pPr algn="just">
              <a:lnSpc>
                <a:spcPct val="150000"/>
              </a:lnSpc>
              <a:spcAft>
                <a:spcPts val="0"/>
              </a:spcAft>
            </a:pPr>
            <a:r>
              <a:rPr lang="vi-VN" sz="2400" b="1" dirty="0" smtClean="0">
                <a:latin typeface="Cambria" panose="02040503050406030204" pitchFamily="18" charset="0"/>
                <a:ea typeface="Cambria" panose="02040503050406030204" pitchFamily="18" charset="0"/>
                <a:cs typeface="Times New Roman" panose="02020603050405020304" pitchFamily="18" charset="0"/>
              </a:rPr>
              <a:t>Câu 2. </a:t>
            </a:r>
            <a:r>
              <a:rPr lang="en-US" sz="2400" dirty="0" err="1" smtClean="0">
                <a:latin typeface="Cambria" panose="02040503050406030204" pitchFamily="18" charset="0"/>
                <a:ea typeface="Cambria" panose="02040503050406030204" pitchFamily="18" charset="0"/>
                <a:cs typeface="Times New Roman" panose="02020603050405020304" pitchFamily="18" charset="0"/>
              </a:rPr>
              <a:t>Hãy</a:t>
            </a:r>
            <a:r>
              <a:rPr lang="en-US" sz="2400" dirty="0" smtClean="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cho</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biết</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điều</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kiện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ăn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mòn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hoá</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là</a:t>
            </a:r>
            <a:r>
              <a:rPr lang="en-US" sz="2400" dirty="0">
                <a:latin typeface="Cambria" panose="02040503050406030204" pitchFamily="18" charset="0"/>
                <a:ea typeface="Cambria" panose="02040503050406030204" pitchFamily="18" charset="0"/>
                <a:cs typeface="Times New Roman" panose="02020603050405020304" pitchFamily="18" charset="0"/>
              </a:rPr>
              <a:t>?</a:t>
            </a:r>
          </a:p>
          <a:p>
            <a:pPr marL="342900" indent="-342900" algn="just">
              <a:lnSpc>
                <a:spcPct val="150000"/>
              </a:lnSpc>
              <a:spcAft>
                <a:spcPts val="0"/>
              </a:spcAft>
              <a:buAutoNum type="alphaUcPeriod"/>
            </a:pPr>
            <a:r>
              <a:rPr lang="en-US" sz="2400" dirty="0" err="1" smtClean="0">
                <a:latin typeface="Cambria" panose="02040503050406030204" pitchFamily="18" charset="0"/>
                <a:ea typeface="Cambria" panose="02040503050406030204" pitchFamily="18" charset="0"/>
                <a:cs typeface="Times New Roman" panose="02020603050405020304" pitchFamily="18" charset="0"/>
              </a:rPr>
              <a:t>phải</a:t>
            </a:r>
            <a:r>
              <a:rPr lang="en-US" sz="2400" dirty="0" smtClean="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sz="2400" dirty="0">
                <a:latin typeface="Cambria" panose="02040503050406030204" pitchFamily="18" charset="0"/>
                <a:ea typeface="Cambria" panose="02040503050406030204" pitchFamily="18" charset="0"/>
                <a:cs typeface="Times New Roman" panose="02020603050405020304" pitchFamily="18" charset="0"/>
              </a:rPr>
              <a:t> 2 </a:t>
            </a:r>
            <a:r>
              <a:rPr lang="en-US" sz="2400" dirty="0" err="1">
                <a:latin typeface="Cambria" panose="02040503050406030204" pitchFamily="18" charset="0"/>
                <a:ea typeface="Cambria" panose="02040503050406030204" pitchFamily="18" charset="0"/>
                <a:cs typeface="Times New Roman" panose="02020603050405020304" pitchFamily="18" charset="0"/>
              </a:rPr>
              <a:t>điện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đó</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kim</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fr-FR" sz="2400" dirty="0" err="1">
                <a:latin typeface="Cambria" panose="02040503050406030204" pitchFamily="18" charset="0"/>
                <a:ea typeface="Cambria" panose="02040503050406030204" pitchFamily="18" charset="0"/>
                <a:cs typeface="Times New Roman" panose="02020603050405020304" pitchFamily="18" charset="0"/>
              </a:rPr>
              <a:t>loại</a:t>
            </a:r>
            <a:r>
              <a:rPr lang="fr-FR"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đóng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vai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trò</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âm</a:t>
            </a:r>
            <a:r>
              <a:rPr lang="en-US" sz="2400" dirty="0" smtClean="0">
                <a:latin typeface="Cambria" panose="02040503050406030204" pitchFamily="18" charset="0"/>
                <a:ea typeface="Cambria" panose="02040503050406030204" pitchFamily="18" charset="0"/>
                <a:cs typeface="Times New Roman" panose="02020603050405020304" pitchFamily="18" charset="0"/>
              </a:rPr>
              <a:t>.</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vi-VN" sz="2400" dirty="0" smtClean="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50000"/>
              </a:lnSpc>
              <a:spcAft>
                <a:spcPts val="0"/>
              </a:spcAft>
              <a:buAutoNum type="alphaUcPeriod"/>
            </a:pPr>
            <a:r>
              <a:rPr lang="en-US" sz="2400" dirty="0" smtClean="0">
                <a:latin typeface="Cambria" panose="02040503050406030204" pitchFamily="18" charset="0"/>
                <a:ea typeface="Cambria" panose="02040503050406030204" pitchFamily="18" charset="0"/>
                <a:cs typeface="Times New Roman" panose="02020603050405020304" pitchFamily="18" charset="0"/>
              </a:rPr>
              <a:t>2 </a:t>
            </a:r>
            <a:r>
              <a:rPr lang="en-US" sz="2400" dirty="0" err="1">
                <a:latin typeface="Cambria" panose="02040503050406030204" pitchFamily="18" charset="0"/>
                <a:ea typeface="Cambria" panose="02040503050406030204" pitchFamily="18" charset="0"/>
                <a:cs typeface="Times New Roman" panose="02020603050405020304" pitchFamily="18" charset="0"/>
              </a:rPr>
              <a:t>điện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cùng</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tiếp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xúc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vi-VN" sz="2400" dirty="0" smtClean="0">
                <a:latin typeface="Cambria" panose="02040503050406030204" pitchFamily="18" charset="0"/>
                <a:ea typeface="Cambria" panose="02040503050406030204" pitchFamily="18" charset="0"/>
                <a:cs typeface="Times New Roman" panose="02020603050405020304" pitchFamily="18" charset="0"/>
              </a:rPr>
              <a:t>dung dịch</a:t>
            </a:r>
            <a:r>
              <a:rPr lang="en-US" sz="2400" dirty="0" smtClean="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điện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ly</a:t>
            </a:r>
            <a:r>
              <a:rPr lang="en-US" sz="2400" dirty="0">
                <a:latin typeface="Cambria" panose="02040503050406030204" pitchFamily="18" charset="0"/>
                <a:ea typeface="Cambria" panose="02040503050406030204" pitchFamily="18" charset="0"/>
                <a:cs typeface="Times New Roman" panose="02020603050405020304" pitchFamily="18" charset="0"/>
              </a:rPr>
              <a:t>.</a:t>
            </a:r>
          </a:p>
          <a:p>
            <a:pPr algn="just">
              <a:lnSpc>
                <a:spcPct val="150000"/>
              </a:lnSpc>
              <a:spcAft>
                <a:spcPts val="0"/>
              </a:spcAft>
            </a:pPr>
            <a:r>
              <a:rPr lang="en-US" sz="2400" dirty="0">
                <a:latin typeface="Cambria" panose="02040503050406030204" pitchFamily="18" charset="0"/>
                <a:ea typeface="Cambria" panose="02040503050406030204" pitchFamily="18" charset="0"/>
                <a:cs typeface="Times New Roman" panose="02020603050405020304" pitchFamily="18" charset="0"/>
              </a:rPr>
              <a:t>C. 2 </a:t>
            </a:r>
            <a:r>
              <a:rPr lang="en-US" sz="2400" dirty="0" err="1">
                <a:latin typeface="Cambria" panose="02040503050406030204" pitchFamily="18" charset="0"/>
                <a:ea typeface="Cambria" panose="02040503050406030204" pitchFamily="18" charset="0"/>
                <a:cs typeface="Times New Roman" panose="02020603050405020304" pitchFamily="18" charset="0"/>
              </a:rPr>
              <a:t>điện</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cực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phải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tiếp</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xúc</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nhau</a:t>
            </a:r>
            <a:r>
              <a:rPr lang="en-US" sz="2400" dirty="0">
                <a:latin typeface="Cambria" panose="02040503050406030204" pitchFamily="18" charset="0"/>
                <a:ea typeface="Cambria" panose="02040503050406030204" pitchFamily="18" charset="0"/>
                <a:cs typeface="Times New Roman" panose="02020603050405020304" pitchFamily="18" charset="0"/>
              </a:rPr>
              <a:t>.				</a:t>
            </a:r>
            <a:endParaRPr lang="vi-VN" sz="2400" dirty="0" smtClean="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0"/>
              </a:spcAft>
            </a:pPr>
            <a:r>
              <a:rPr lang="en-US" sz="2400" dirty="0" smtClean="0">
                <a:latin typeface="Cambria" panose="02040503050406030204" pitchFamily="18" charset="0"/>
                <a:ea typeface="Cambria" panose="02040503050406030204" pitchFamily="18" charset="0"/>
                <a:cs typeface="Times New Roman" panose="02020603050405020304" pitchFamily="18" charset="0"/>
              </a:rPr>
              <a:t>D</a:t>
            </a:r>
            <a:r>
              <a:rPr lang="en-US" sz="2400" dirty="0">
                <a:latin typeface="Cambria" panose="02040503050406030204" pitchFamily="18" charset="0"/>
                <a:ea typeface="Cambria" panose="02040503050406030204" pitchFamily="18" charset="0"/>
                <a:cs typeface="Times New Roman" panose="02020603050405020304" pitchFamily="18" charset="0"/>
              </a:rPr>
              <a:t>. </a:t>
            </a:r>
            <a:r>
              <a:rPr lang="en-US" sz="2400" dirty="0" err="1">
                <a:latin typeface="Cambria" panose="02040503050406030204" pitchFamily="18" charset="0"/>
                <a:ea typeface="Cambria" panose="02040503050406030204" pitchFamily="18" charset="0"/>
                <a:cs typeface="Times New Roman" panose="02020603050405020304" pitchFamily="18" charset="0"/>
              </a:rPr>
              <a:t>cả</a:t>
            </a:r>
            <a:r>
              <a:rPr lang="en-US" sz="2400" dirty="0">
                <a:latin typeface="Cambria" panose="02040503050406030204" pitchFamily="18" charset="0"/>
                <a:ea typeface="Cambria" panose="02040503050406030204" pitchFamily="18" charset="0"/>
                <a:cs typeface="Times New Roman" panose="02020603050405020304" pitchFamily="18" charset="0"/>
              </a:rPr>
              <a:t> A, B, 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04406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91E30F-EC43-4674-97F5-EDE77F81B042}"/>
              </a:ext>
            </a:extLst>
          </p:cNvPr>
          <p:cNvSpPr/>
          <p:nvPr/>
        </p:nvSpPr>
        <p:spPr>
          <a:xfrm>
            <a:off x="694944" y="1343840"/>
            <a:ext cx="9756648" cy="3593531"/>
          </a:xfrm>
          <a:custGeom>
            <a:avLst/>
            <a:gdLst>
              <a:gd name="connsiteX0" fmla="*/ 0 w 8880098"/>
              <a:gd name="connsiteY0" fmla="*/ 443230 h 2659324"/>
              <a:gd name="connsiteX1" fmla="*/ 443230 w 8880098"/>
              <a:gd name="connsiteY1" fmla="*/ 0 h 2659324"/>
              <a:gd name="connsiteX2" fmla="*/ 1269239 w 8880098"/>
              <a:gd name="connsiteY2" fmla="*/ 0 h 2659324"/>
              <a:gd name="connsiteX3" fmla="*/ 1855439 w 8880098"/>
              <a:gd name="connsiteY3" fmla="*/ 0 h 2659324"/>
              <a:gd name="connsiteX4" fmla="*/ 2361703 w 8880098"/>
              <a:gd name="connsiteY4" fmla="*/ 0 h 2659324"/>
              <a:gd name="connsiteX5" fmla="*/ 3107776 w 8880098"/>
              <a:gd name="connsiteY5" fmla="*/ 0 h 2659324"/>
              <a:gd name="connsiteX6" fmla="*/ 3693976 w 8880098"/>
              <a:gd name="connsiteY6" fmla="*/ 0 h 2659324"/>
              <a:gd name="connsiteX7" fmla="*/ 4519985 w 8880098"/>
              <a:gd name="connsiteY7" fmla="*/ 0 h 2659324"/>
              <a:gd name="connsiteX8" fmla="*/ 5026249 w 8880098"/>
              <a:gd name="connsiteY8" fmla="*/ 0 h 2659324"/>
              <a:gd name="connsiteX9" fmla="*/ 5852258 w 8880098"/>
              <a:gd name="connsiteY9" fmla="*/ 0 h 2659324"/>
              <a:gd name="connsiteX10" fmla="*/ 6278586 w 8880098"/>
              <a:gd name="connsiteY10" fmla="*/ 0 h 2659324"/>
              <a:gd name="connsiteX11" fmla="*/ 6944722 w 8880098"/>
              <a:gd name="connsiteY11" fmla="*/ 0 h 2659324"/>
              <a:gd name="connsiteX12" fmla="*/ 7610859 w 8880098"/>
              <a:gd name="connsiteY12" fmla="*/ 0 h 2659324"/>
              <a:gd name="connsiteX13" fmla="*/ 8436868 w 8880098"/>
              <a:gd name="connsiteY13" fmla="*/ 0 h 2659324"/>
              <a:gd name="connsiteX14" fmla="*/ 8880098 w 8880098"/>
              <a:gd name="connsiteY14" fmla="*/ 443230 h 2659324"/>
              <a:gd name="connsiteX15" fmla="*/ 8880098 w 8880098"/>
              <a:gd name="connsiteY15" fmla="*/ 1034185 h 2659324"/>
              <a:gd name="connsiteX16" fmla="*/ 8880098 w 8880098"/>
              <a:gd name="connsiteY16" fmla="*/ 1625139 h 2659324"/>
              <a:gd name="connsiteX17" fmla="*/ 8880098 w 8880098"/>
              <a:gd name="connsiteY17" fmla="*/ 2216094 h 2659324"/>
              <a:gd name="connsiteX18" fmla="*/ 8436868 w 8880098"/>
              <a:gd name="connsiteY18" fmla="*/ 2659324 h 2659324"/>
              <a:gd name="connsiteX19" fmla="*/ 8010541 w 8880098"/>
              <a:gd name="connsiteY19" fmla="*/ 2659324 h 2659324"/>
              <a:gd name="connsiteX20" fmla="*/ 7184531 w 8880098"/>
              <a:gd name="connsiteY20" fmla="*/ 2659324 h 2659324"/>
              <a:gd name="connsiteX21" fmla="*/ 6518395 w 8880098"/>
              <a:gd name="connsiteY21" fmla="*/ 2659324 h 2659324"/>
              <a:gd name="connsiteX22" fmla="*/ 6012131 w 8880098"/>
              <a:gd name="connsiteY22" fmla="*/ 2659324 h 2659324"/>
              <a:gd name="connsiteX23" fmla="*/ 5345995 w 8880098"/>
              <a:gd name="connsiteY23" fmla="*/ 2659324 h 2659324"/>
              <a:gd name="connsiteX24" fmla="*/ 4919667 w 8880098"/>
              <a:gd name="connsiteY24" fmla="*/ 2659324 h 2659324"/>
              <a:gd name="connsiteX25" fmla="*/ 4493340 w 8880098"/>
              <a:gd name="connsiteY25" fmla="*/ 2659324 h 2659324"/>
              <a:gd name="connsiteX26" fmla="*/ 3827203 w 8880098"/>
              <a:gd name="connsiteY26" fmla="*/ 2659324 h 2659324"/>
              <a:gd name="connsiteX27" fmla="*/ 3320940 w 8880098"/>
              <a:gd name="connsiteY27" fmla="*/ 2659324 h 2659324"/>
              <a:gd name="connsiteX28" fmla="*/ 2574867 w 8880098"/>
              <a:gd name="connsiteY28" fmla="*/ 2659324 h 2659324"/>
              <a:gd name="connsiteX29" fmla="*/ 2068603 w 8880098"/>
              <a:gd name="connsiteY29" fmla="*/ 2659324 h 2659324"/>
              <a:gd name="connsiteX30" fmla="*/ 1322530 w 8880098"/>
              <a:gd name="connsiteY30" fmla="*/ 2659324 h 2659324"/>
              <a:gd name="connsiteX31" fmla="*/ 443230 w 8880098"/>
              <a:gd name="connsiteY31" fmla="*/ 2659324 h 2659324"/>
              <a:gd name="connsiteX32" fmla="*/ 0 w 8880098"/>
              <a:gd name="connsiteY32" fmla="*/ 2216094 h 2659324"/>
              <a:gd name="connsiteX33" fmla="*/ 0 w 8880098"/>
              <a:gd name="connsiteY33" fmla="*/ 1642868 h 2659324"/>
              <a:gd name="connsiteX34" fmla="*/ 0 w 8880098"/>
              <a:gd name="connsiteY34" fmla="*/ 1087371 h 2659324"/>
              <a:gd name="connsiteX35" fmla="*/ 0 w 8880098"/>
              <a:gd name="connsiteY35" fmla="*/ 443230 h 26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80098" h="2659324" extrusionOk="0">
                <a:moveTo>
                  <a:pt x="0" y="443230"/>
                </a:moveTo>
                <a:cubicBezTo>
                  <a:pt x="-16612" y="188195"/>
                  <a:pt x="183533" y="5595"/>
                  <a:pt x="443230" y="0"/>
                </a:cubicBezTo>
                <a:cubicBezTo>
                  <a:pt x="756760" y="37368"/>
                  <a:pt x="927294" y="25987"/>
                  <a:pt x="1269239" y="0"/>
                </a:cubicBezTo>
                <a:cubicBezTo>
                  <a:pt x="1611184" y="-25987"/>
                  <a:pt x="1702016" y="28166"/>
                  <a:pt x="1855439" y="0"/>
                </a:cubicBezTo>
                <a:cubicBezTo>
                  <a:pt x="2008862" y="-28166"/>
                  <a:pt x="2166770" y="-14655"/>
                  <a:pt x="2361703" y="0"/>
                </a:cubicBezTo>
                <a:cubicBezTo>
                  <a:pt x="2556636" y="14655"/>
                  <a:pt x="2888597" y="5068"/>
                  <a:pt x="3107776" y="0"/>
                </a:cubicBezTo>
                <a:cubicBezTo>
                  <a:pt x="3326955" y="-5068"/>
                  <a:pt x="3573861" y="17533"/>
                  <a:pt x="3693976" y="0"/>
                </a:cubicBezTo>
                <a:cubicBezTo>
                  <a:pt x="3814091" y="-17533"/>
                  <a:pt x="4172048" y="-26805"/>
                  <a:pt x="4519985" y="0"/>
                </a:cubicBezTo>
                <a:cubicBezTo>
                  <a:pt x="4867922" y="26805"/>
                  <a:pt x="4840699" y="-8037"/>
                  <a:pt x="5026249" y="0"/>
                </a:cubicBezTo>
                <a:cubicBezTo>
                  <a:pt x="5211799" y="8037"/>
                  <a:pt x="5553575" y="-33871"/>
                  <a:pt x="5852258" y="0"/>
                </a:cubicBezTo>
                <a:cubicBezTo>
                  <a:pt x="6150941" y="33871"/>
                  <a:pt x="6149693" y="-3728"/>
                  <a:pt x="6278586" y="0"/>
                </a:cubicBezTo>
                <a:cubicBezTo>
                  <a:pt x="6407479" y="3728"/>
                  <a:pt x="6645985" y="-24808"/>
                  <a:pt x="6944722" y="0"/>
                </a:cubicBezTo>
                <a:cubicBezTo>
                  <a:pt x="7243459" y="24808"/>
                  <a:pt x="7404022" y="19077"/>
                  <a:pt x="7610859" y="0"/>
                </a:cubicBezTo>
                <a:cubicBezTo>
                  <a:pt x="7817696" y="-19077"/>
                  <a:pt x="8229464" y="36403"/>
                  <a:pt x="8436868" y="0"/>
                </a:cubicBezTo>
                <a:cubicBezTo>
                  <a:pt x="8717423" y="43811"/>
                  <a:pt x="8924139" y="159881"/>
                  <a:pt x="8880098" y="443230"/>
                </a:cubicBezTo>
                <a:cubicBezTo>
                  <a:pt x="8852157" y="615417"/>
                  <a:pt x="8867132" y="807255"/>
                  <a:pt x="8880098" y="1034185"/>
                </a:cubicBezTo>
                <a:cubicBezTo>
                  <a:pt x="8893064" y="1261115"/>
                  <a:pt x="8891752" y="1381916"/>
                  <a:pt x="8880098" y="1625139"/>
                </a:cubicBezTo>
                <a:cubicBezTo>
                  <a:pt x="8868444" y="1868362"/>
                  <a:pt x="8886770" y="1966734"/>
                  <a:pt x="8880098" y="2216094"/>
                </a:cubicBezTo>
                <a:cubicBezTo>
                  <a:pt x="8866237" y="2419185"/>
                  <a:pt x="8703236" y="2654940"/>
                  <a:pt x="8436868" y="2659324"/>
                </a:cubicBezTo>
                <a:cubicBezTo>
                  <a:pt x="8350589" y="2660740"/>
                  <a:pt x="8200214" y="2679582"/>
                  <a:pt x="8010541" y="2659324"/>
                </a:cubicBezTo>
                <a:cubicBezTo>
                  <a:pt x="7820868" y="2639066"/>
                  <a:pt x="7565778" y="2672635"/>
                  <a:pt x="7184531" y="2659324"/>
                </a:cubicBezTo>
                <a:cubicBezTo>
                  <a:pt x="6803284" y="2646014"/>
                  <a:pt x="6686231" y="2650797"/>
                  <a:pt x="6518395" y="2659324"/>
                </a:cubicBezTo>
                <a:cubicBezTo>
                  <a:pt x="6350559" y="2667851"/>
                  <a:pt x="6114745" y="2647138"/>
                  <a:pt x="6012131" y="2659324"/>
                </a:cubicBezTo>
                <a:cubicBezTo>
                  <a:pt x="5909517" y="2671510"/>
                  <a:pt x="5564984" y="2683785"/>
                  <a:pt x="5345995" y="2659324"/>
                </a:cubicBezTo>
                <a:cubicBezTo>
                  <a:pt x="5127006" y="2634863"/>
                  <a:pt x="5096968" y="2638883"/>
                  <a:pt x="4919667" y="2659324"/>
                </a:cubicBezTo>
                <a:cubicBezTo>
                  <a:pt x="4742366" y="2679765"/>
                  <a:pt x="4675447" y="2652029"/>
                  <a:pt x="4493340" y="2659324"/>
                </a:cubicBezTo>
                <a:cubicBezTo>
                  <a:pt x="4311233" y="2666619"/>
                  <a:pt x="4029199" y="2689801"/>
                  <a:pt x="3827203" y="2659324"/>
                </a:cubicBezTo>
                <a:cubicBezTo>
                  <a:pt x="3625207" y="2628847"/>
                  <a:pt x="3562351" y="2638448"/>
                  <a:pt x="3320940" y="2659324"/>
                </a:cubicBezTo>
                <a:cubicBezTo>
                  <a:pt x="3079529" y="2680200"/>
                  <a:pt x="2920799" y="2641302"/>
                  <a:pt x="2574867" y="2659324"/>
                </a:cubicBezTo>
                <a:cubicBezTo>
                  <a:pt x="2228935" y="2677346"/>
                  <a:pt x="2266990" y="2676649"/>
                  <a:pt x="2068603" y="2659324"/>
                </a:cubicBezTo>
                <a:cubicBezTo>
                  <a:pt x="1870216" y="2641999"/>
                  <a:pt x="1544527" y="2690032"/>
                  <a:pt x="1322530" y="2659324"/>
                </a:cubicBezTo>
                <a:cubicBezTo>
                  <a:pt x="1100533" y="2628616"/>
                  <a:pt x="629831" y="2676471"/>
                  <a:pt x="443230" y="2659324"/>
                </a:cubicBezTo>
                <a:cubicBezTo>
                  <a:pt x="226674" y="2610307"/>
                  <a:pt x="-16469" y="2454570"/>
                  <a:pt x="0" y="2216094"/>
                </a:cubicBezTo>
                <a:cubicBezTo>
                  <a:pt x="23178" y="2094551"/>
                  <a:pt x="16811" y="1789904"/>
                  <a:pt x="0" y="1642868"/>
                </a:cubicBezTo>
                <a:cubicBezTo>
                  <a:pt x="-16811" y="1495832"/>
                  <a:pt x="-55" y="1226934"/>
                  <a:pt x="0" y="1087371"/>
                </a:cubicBezTo>
                <a:cubicBezTo>
                  <a:pt x="55" y="947808"/>
                  <a:pt x="10366" y="667066"/>
                  <a:pt x="0" y="443230"/>
                </a:cubicBezTo>
                <a:close/>
              </a:path>
            </a:pathLst>
          </a:custGeom>
          <a:noFill/>
          <a:ln w="19050">
            <a:solidFill>
              <a:schemeClr val="bg1"/>
            </a:solidFill>
            <a:prstDash val="lgDash"/>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glow rad="1397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9Slide03 Roboto Condensed Bold" panose="02000000000000000000" pitchFamily="2"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F9FA402-3B87-4748-AFDA-5EC5180B99A4}"/>
              </a:ext>
            </a:extLst>
          </p:cNvPr>
          <p:cNvPicPr>
            <a:picLocks noChangeAspect="1"/>
          </p:cNvPicPr>
          <p:nvPr/>
        </p:nvPicPr>
        <p:blipFill>
          <a:blip r:embed="rId2">
            <a:clrChange>
              <a:clrFrom>
                <a:srgbClr val="7AEAD5"/>
              </a:clrFrom>
              <a:clrTo>
                <a:srgbClr val="7AEAD5">
                  <a:alpha val="0"/>
                </a:srgbClr>
              </a:clrTo>
            </a:clrChange>
            <a:extLst>
              <a:ext uri="{28A0092B-C50C-407E-A947-70E740481C1C}">
                <a14:useLocalDpi xmlns:a14="http://schemas.microsoft.com/office/drawing/2010/main" val="0"/>
              </a:ext>
            </a:extLst>
          </a:blip>
          <a:stretch>
            <a:fillRect/>
          </a:stretch>
        </p:blipFill>
        <p:spPr>
          <a:xfrm>
            <a:off x="6471564" y="2841767"/>
            <a:ext cx="6137376" cy="4099767"/>
          </a:xfrm>
          <a:prstGeom prst="rect">
            <a:avLst/>
          </a:prstGeom>
        </p:spPr>
      </p:pic>
      <p:sp>
        <p:nvSpPr>
          <p:cNvPr id="2" name="Oval 1"/>
          <p:cNvSpPr/>
          <p:nvPr/>
        </p:nvSpPr>
        <p:spPr>
          <a:xfrm>
            <a:off x="996696" y="2146639"/>
            <a:ext cx="658368" cy="588975"/>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3104" y="1492878"/>
            <a:ext cx="8884920" cy="2793778"/>
          </a:xfrm>
          <a:prstGeom prst="rect">
            <a:avLst/>
          </a:prstGeom>
        </p:spPr>
        <p:txBody>
          <a:bodyPr wrap="square">
            <a:spAutoFit/>
          </a:bodyPr>
          <a:lstStyle/>
          <a:p>
            <a:pPr>
              <a:lnSpc>
                <a:spcPct val="150000"/>
              </a:lnSpc>
            </a:pPr>
            <a:r>
              <a:rPr lang="vi-VN" sz="2400" b="1" dirty="0" smtClean="0">
                <a:latin typeface="Cambria" panose="02040503050406030204" pitchFamily="18" charset="0"/>
                <a:ea typeface="Cambria" panose="02040503050406030204" pitchFamily="18" charset="0"/>
                <a:cs typeface="Times New Roman" panose="02020603050405020304" pitchFamily="18" charset="0"/>
              </a:rPr>
              <a:t>Câu 3. </a:t>
            </a:r>
            <a:r>
              <a:rPr lang="vi-VN" sz="2400" dirty="0">
                <a:latin typeface="Cambria" panose="02040503050406030204" pitchFamily="18" charset="0"/>
                <a:ea typeface="Cambria" panose="02040503050406030204" pitchFamily="18" charset="0"/>
              </a:rPr>
              <a:t>Trường hợp nào sau đây là ăn mòn điện hoá ?</a:t>
            </a:r>
          </a:p>
          <a:p>
            <a:pPr>
              <a:lnSpc>
                <a:spcPct val="150000"/>
              </a:lnSpc>
            </a:pPr>
            <a:r>
              <a:rPr lang="vi-VN" sz="2400" dirty="0">
                <a:latin typeface="Cambria" panose="02040503050406030204" pitchFamily="18" charset="0"/>
                <a:ea typeface="Cambria" panose="02040503050406030204" pitchFamily="18" charset="0"/>
              </a:rPr>
              <a:t>A. Thép bị gỉ trong không khí ẩm.</a:t>
            </a:r>
          </a:p>
          <a:p>
            <a:pPr>
              <a:lnSpc>
                <a:spcPct val="150000"/>
              </a:lnSpc>
            </a:pPr>
            <a:r>
              <a:rPr lang="vi-VN" sz="2400" dirty="0">
                <a:latin typeface="Cambria" panose="02040503050406030204" pitchFamily="18" charset="0"/>
                <a:ea typeface="Cambria" panose="02040503050406030204" pitchFamily="18" charset="0"/>
              </a:rPr>
              <a:t>B. Nhôm bị thụ động hoá trong HNO</a:t>
            </a:r>
            <a:r>
              <a:rPr lang="vi-VN" sz="2400" baseline="-25000" dirty="0">
                <a:latin typeface="Cambria" panose="02040503050406030204" pitchFamily="18" charset="0"/>
                <a:ea typeface="Cambria" panose="02040503050406030204" pitchFamily="18" charset="0"/>
              </a:rPr>
              <a:t>3</a:t>
            </a:r>
            <a:r>
              <a:rPr lang="vi-VN" sz="2400" dirty="0">
                <a:latin typeface="Cambria" panose="02040503050406030204" pitchFamily="18" charset="0"/>
                <a:ea typeface="Cambria" panose="02040503050406030204" pitchFamily="18" charset="0"/>
              </a:rPr>
              <a:t> đặc nguội,</a:t>
            </a:r>
          </a:p>
          <a:p>
            <a:pPr>
              <a:lnSpc>
                <a:spcPct val="150000"/>
              </a:lnSpc>
            </a:pPr>
            <a:r>
              <a:rPr lang="vi-VN" sz="2400" dirty="0">
                <a:latin typeface="Cambria" panose="02040503050406030204" pitchFamily="18" charset="0"/>
                <a:ea typeface="Cambria" panose="02040503050406030204" pitchFamily="18" charset="0"/>
              </a:rPr>
              <a:t>C. Zn bị phá huỷ trong khí Cl</a:t>
            </a:r>
            <a:r>
              <a:rPr lang="vi-VN" sz="2400" baseline="-25000" dirty="0">
                <a:latin typeface="Cambria" panose="02040503050406030204" pitchFamily="18" charset="0"/>
                <a:ea typeface="Cambria" panose="02040503050406030204" pitchFamily="18" charset="0"/>
              </a:rPr>
              <a:t>2</a:t>
            </a:r>
            <a:r>
              <a:rPr lang="vi-VN" sz="2400" dirty="0">
                <a:latin typeface="Cambria" panose="02040503050406030204" pitchFamily="18" charset="0"/>
                <a:ea typeface="Cambria" panose="02040503050406030204" pitchFamily="18" charset="0"/>
              </a:rPr>
              <a:t>.</a:t>
            </a:r>
          </a:p>
          <a:p>
            <a:pPr>
              <a:lnSpc>
                <a:spcPct val="150000"/>
              </a:lnSpc>
            </a:pPr>
            <a:r>
              <a:rPr lang="vi-VN" sz="2400" dirty="0">
                <a:latin typeface="Cambria" panose="02040503050406030204" pitchFamily="18" charset="0"/>
                <a:ea typeface="Cambria" panose="02040503050406030204" pitchFamily="18" charset="0"/>
              </a:rPr>
              <a:t>D. Na cháy trong không khí ẩm.</a:t>
            </a:r>
          </a:p>
        </p:txBody>
      </p:sp>
    </p:spTree>
    <p:extLst>
      <p:ext uri="{BB962C8B-B14F-4D97-AF65-F5344CB8AC3E}">
        <p14:creationId xmlns:p14="http://schemas.microsoft.com/office/powerpoint/2010/main" val="21871051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91E30F-EC43-4674-97F5-EDE77F81B042}"/>
              </a:ext>
            </a:extLst>
          </p:cNvPr>
          <p:cNvSpPr/>
          <p:nvPr/>
        </p:nvSpPr>
        <p:spPr>
          <a:xfrm>
            <a:off x="676656" y="1298120"/>
            <a:ext cx="9756648" cy="3593531"/>
          </a:xfrm>
          <a:custGeom>
            <a:avLst/>
            <a:gdLst>
              <a:gd name="connsiteX0" fmla="*/ 0 w 8880098"/>
              <a:gd name="connsiteY0" fmla="*/ 443230 h 2659324"/>
              <a:gd name="connsiteX1" fmla="*/ 443230 w 8880098"/>
              <a:gd name="connsiteY1" fmla="*/ 0 h 2659324"/>
              <a:gd name="connsiteX2" fmla="*/ 1269239 w 8880098"/>
              <a:gd name="connsiteY2" fmla="*/ 0 h 2659324"/>
              <a:gd name="connsiteX3" fmla="*/ 1855439 w 8880098"/>
              <a:gd name="connsiteY3" fmla="*/ 0 h 2659324"/>
              <a:gd name="connsiteX4" fmla="*/ 2361703 w 8880098"/>
              <a:gd name="connsiteY4" fmla="*/ 0 h 2659324"/>
              <a:gd name="connsiteX5" fmla="*/ 3107776 w 8880098"/>
              <a:gd name="connsiteY5" fmla="*/ 0 h 2659324"/>
              <a:gd name="connsiteX6" fmla="*/ 3693976 w 8880098"/>
              <a:gd name="connsiteY6" fmla="*/ 0 h 2659324"/>
              <a:gd name="connsiteX7" fmla="*/ 4519985 w 8880098"/>
              <a:gd name="connsiteY7" fmla="*/ 0 h 2659324"/>
              <a:gd name="connsiteX8" fmla="*/ 5026249 w 8880098"/>
              <a:gd name="connsiteY8" fmla="*/ 0 h 2659324"/>
              <a:gd name="connsiteX9" fmla="*/ 5852258 w 8880098"/>
              <a:gd name="connsiteY9" fmla="*/ 0 h 2659324"/>
              <a:gd name="connsiteX10" fmla="*/ 6278586 w 8880098"/>
              <a:gd name="connsiteY10" fmla="*/ 0 h 2659324"/>
              <a:gd name="connsiteX11" fmla="*/ 6944722 w 8880098"/>
              <a:gd name="connsiteY11" fmla="*/ 0 h 2659324"/>
              <a:gd name="connsiteX12" fmla="*/ 7610859 w 8880098"/>
              <a:gd name="connsiteY12" fmla="*/ 0 h 2659324"/>
              <a:gd name="connsiteX13" fmla="*/ 8436868 w 8880098"/>
              <a:gd name="connsiteY13" fmla="*/ 0 h 2659324"/>
              <a:gd name="connsiteX14" fmla="*/ 8880098 w 8880098"/>
              <a:gd name="connsiteY14" fmla="*/ 443230 h 2659324"/>
              <a:gd name="connsiteX15" fmla="*/ 8880098 w 8880098"/>
              <a:gd name="connsiteY15" fmla="*/ 1034185 h 2659324"/>
              <a:gd name="connsiteX16" fmla="*/ 8880098 w 8880098"/>
              <a:gd name="connsiteY16" fmla="*/ 1625139 h 2659324"/>
              <a:gd name="connsiteX17" fmla="*/ 8880098 w 8880098"/>
              <a:gd name="connsiteY17" fmla="*/ 2216094 h 2659324"/>
              <a:gd name="connsiteX18" fmla="*/ 8436868 w 8880098"/>
              <a:gd name="connsiteY18" fmla="*/ 2659324 h 2659324"/>
              <a:gd name="connsiteX19" fmla="*/ 8010541 w 8880098"/>
              <a:gd name="connsiteY19" fmla="*/ 2659324 h 2659324"/>
              <a:gd name="connsiteX20" fmla="*/ 7184531 w 8880098"/>
              <a:gd name="connsiteY20" fmla="*/ 2659324 h 2659324"/>
              <a:gd name="connsiteX21" fmla="*/ 6518395 w 8880098"/>
              <a:gd name="connsiteY21" fmla="*/ 2659324 h 2659324"/>
              <a:gd name="connsiteX22" fmla="*/ 6012131 w 8880098"/>
              <a:gd name="connsiteY22" fmla="*/ 2659324 h 2659324"/>
              <a:gd name="connsiteX23" fmla="*/ 5345995 w 8880098"/>
              <a:gd name="connsiteY23" fmla="*/ 2659324 h 2659324"/>
              <a:gd name="connsiteX24" fmla="*/ 4919667 w 8880098"/>
              <a:gd name="connsiteY24" fmla="*/ 2659324 h 2659324"/>
              <a:gd name="connsiteX25" fmla="*/ 4493340 w 8880098"/>
              <a:gd name="connsiteY25" fmla="*/ 2659324 h 2659324"/>
              <a:gd name="connsiteX26" fmla="*/ 3827203 w 8880098"/>
              <a:gd name="connsiteY26" fmla="*/ 2659324 h 2659324"/>
              <a:gd name="connsiteX27" fmla="*/ 3320940 w 8880098"/>
              <a:gd name="connsiteY27" fmla="*/ 2659324 h 2659324"/>
              <a:gd name="connsiteX28" fmla="*/ 2574867 w 8880098"/>
              <a:gd name="connsiteY28" fmla="*/ 2659324 h 2659324"/>
              <a:gd name="connsiteX29" fmla="*/ 2068603 w 8880098"/>
              <a:gd name="connsiteY29" fmla="*/ 2659324 h 2659324"/>
              <a:gd name="connsiteX30" fmla="*/ 1322530 w 8880098"/>
              <a:gd name="connsiteY30" fmla="*/ 2659324 h 2659324"/>
              <a:gd name="connsiteX31" fmla="*/ 443230 w 8880098"/>
              <a:gd name="connsiteY31" fmla="*/ 2659324 h 2659324"/>
              <a:gd name="connsiteX32" fmla="*/ 0 w 8880098"/>
              <a:gd name="connsiteY32" fmla="*/ 2216094 h 2659324"/>
              <a:gd name="connsiteX33" fmla="*/ 0 w 8880098"/>
              <a:gd name="connsiteY33" fmla="*/ 1642868 h 2659324"/>
              <a:gd name="connsiteX34" fmla="*/ 0 w 8880098"/>
              <a:gd name="connsiteY34" fmla="*/ 1087371 h 2659324"/>
              <a:gd name="connsiteX35" fmla="*/ 0 w 8880098"/>
              <a:gd name="connsiteY35" fmla="*/ 443230 h 26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80098" h="2659324" extrusionOk="0">
                <a:moveTo>
                  <a:pt x="0" y="443230"/>
                </a:moveTo>
                <a:cubicBezTo>
                  <a:pt x="-16612" y="188195"/>
                  <a:pt x="183533" y="5595"/>
                  <a:pt x="443230" y="0"/>
                </a:cubicBezTo>
                <a:cubicBezTo>
                  <a:pt x="756760" y="37368"/>
                  <a:pt x="927294" y="25987"/>
                  <a:pt x="1269239" y="0"/>
                </a:cubicBezTo>
                <a:cubicBezTo>
                  <a:pt x="1611184" y="-25987"/>
                  <a:pt x="1702016" y="28166"/>
                  <a:pt x="1855439" y="0"/>
                </a:cubicBezTo>
                <a:cubicBezTo>
                  <a:pt x="2008862" y="-28166"/>
                  <a:pt x="2166770" y="-14655"/>
                  <a:pt x="2361703" y="0"/>
                </a:cubicBezTo>
                <a:cubicBezTo>
                  <a:pt x="2556636" y="14655"/>
                  <a:pt x="2888597" y="5068"/>
                  <a:pt x="3107776" y="0"/>
                </a:cubicBezTo>
                <a:cubicBezTo>
                  <a:pt x="3326955" y="-5068"/>
                  <a:pt x="3573861" y="17533"/>
                  <a:pt x="3693976" y="0"/>
                </a:cubicBezTo>
                <a:cubicBezTo>
                  <a:pt x="3814091" y="-17533"/>
                  <a:pt x="4172048" y="-26805"/>
                  <a:pt x="4519985" y="0"/>
                </a:cubicBezTo>
                <a:cubicBezTo>
                  <a:pt x="4867922" y="26805"/>
                  <a:pt x="4840699" y="-8037"/>
                  <a:pt x="5026249" y="0"/>
                </a:cubicBezTo>
                <a:cubicBezTo>
                  <a:pt x="5211799" y="8037"/>
                  <a:pt x="5553575" y="-33871"/>
                  <a:pt x="5852258" y="0"/>
                </a:cubicBezTo>
                <a:cubicBezTo>
                  <a:pt x="6150941" y="33871"/>
                  <a:pt x="6149693" y="-3728"/>
                  <a:pt x="6278586" y="0"/>
                </a:cubicBezTo>
                <a:cubicBezTo>
                  <a:pt x="6407479" y="3728"/>
                  <a:pt x="6645985" y="-24808"/>
                  <a:pt x="6944722" y="0"/>
                </a:cubicBezTo>
                <a:cubicBezTo>
                  <a:pt x="7243459" y="24808"/>
                  <a:pt x="7404022" y="19077"/>
                  <a:pt x="7610859" y="0"/>
                </a:cubicBezTo>
                <a:cubicBezTo>
                  <a:pt x="7817696" y="-19077"/>
                  <a:pt x="8229464" y="36403"/>
                  <a:pt x="8436868" y="0"/>
                </a:cubicBezTo>
                <a:cubicBezTo>
                  <a:pt x="8717423" y="43811"/>
                  <a:pt x="8924139" y="159881"/>
                  <a:pt x="8880098" y="443230"/>
                </a:cubicBezTo>
                <a:cubicBezTo>
                  <a:pt x="8852157" y="615417"/>
                  <a:pt x="8867132" y="807255"/>
                  <a:pt x="8880098" y="1034185"/>
                </a:cubicBezTo>
                <a:cubicBezTo>
                  <a:pt x="8893064" y="1261115"/>
                  <a:pt x="8891752" y="1381916"/>
                  <a:pt x="8880098" y="1625139"/>
                </a:cubicBezTo>
                <a:cubicBezTo>
                  <a:pt x="8868444" y="1868362"/>
                  <a:pt x="8886770" y="1966734"/>
                  <a:pt x="8880098" y="2216094"/>
                </a:cubicBezTo>
                <a:cubicBezTo>
                  <a:pt x="8866237" y="2419185"/>
                  <a:pt x="8703236" y="2654940"/>
                  <a:pt x="8436868" y="2659324"/>
                </a:cubicBezTo>
                <a:cubicBezTo>
                  <a:pt x="8350589" y="2660740"/>
                  <a:pt x="8200214" y="2679582"/>
                  <a:pt x="8010541" y="2659324"/>
                </a:cubicBezTo>
                <a:cubicBezTo>
                  <a:pt x="7820868" y="2639066"/>
                  <a:pt x="7565778" y="2672635"/>
                  <a:pt x="7184531" y="2659324"/>
                </a:cubicBezTo>
                <a:cubicBezTo>
                  <a:pt x="6803284" y="2646014"/>
                  <a:pt x="6686231" y="2650797"/>
                  <a:pt x="6518395" y="2659324"/>
                </a:cubicBezTo>
                <a:cubicBezTo>
                  <a:pt x="6350559" y="2667851"/>
                  <a:pt x="6114745" y="2647138"/>
                  <a:pt x="6012131" y="2659324"/>
                </a:cubicBezTo>
                <a:cubicBezTo>
                  <a:pt x="5909517" y="2671510"/>
                  <a:pt x="5564984" y="2683785"/>
                  <a:pt x="5345995" y="2659324"/>
                </a:cubicBezTo>
                <a:cubicBezTo>
                  <a:pt x="5127006" y="2634863"/>
                  <a:pt x="5096968" y="2638883"/>
                  <a:pt x="4919667" y="2659324"/>
                </a:cubicBezTo>
                <a:cubicBezTo>
                  <a:pt x="4742366" y="2679765"/>
                  <a:pt x="4675447" y="2652029"/>
                  <a:pt x="4493340" y="2659324"/>
                </a:cubicBezTo>
                <a:cubicBezTo>
                  <a:pt x="4311233" y="2666619"/>
                  <a:pt x="4029199" y="2689801"/>
                  <a:pt x="3827203" y="2659324"/>
                </a:cubicBezTo>
                <a:cubicBezTo>
                  <a:pt x="3625207" y="2628847"/>
                  <a:pt x="3562351" y="2638448"/>
                  <a:pt x="3320940" y="2659324"/>
                </a:cubicBezTo>
                <a:cubicBezTo>
                  <a:pt x="3079529" y="2680200"/>
                  <a:pt x="2920799" y="2641302"/>
                  <a:pt x="2574867" y="2659324"/>
                </a:cubicBezTo>
                <a:cubicBezTo>
                  <a:pt x="2228935" y="2677346"/>
                  <a:pt x="2266990" y="2676649"/>
                  <a:pt x="2068603" y="2659324"/>
                </a:cubicBezTo>
                <a:cubicBezTo>
                  <a:pt x="1870216" y="2641999"/>
                  <a:pt x="1544527" y="2690032"/>
                  <a:pt x="1322530" y="2659324"/>
                </a:cubicBezTo>
                <a:cubicBezTo>
                  <a:pt x="1100533" y="2628616"/>
                  <a:pt x="629831" y="2676471"/>
                  <a:pt x="443230" y="2659324"/>
                </a:cubicBezTo>
                <a:cubicBezTo>
                  <a:pt x="226674" y="2610307"/>
                  <a:pt x="-16469" y="2454570"/>
                  <a:pt x="0" y="2216094"/>
                </a:cubicBezTo>
                <a:cubicBezTo>
                  <a:pt x="23178" y="2094551"/>
                  <a:pt x="16811" y="1789904"/>
                  <a:pt x="0" y="1642868"/>
                </a:cubicBezTo>
                <a:cubicBezTo>
                  <a:pt x="-16811" y="1495832"/>
                  <a:pt x="-55" y="1226934"/>
                  <a:pt x="0" y="1087371"/>
                </a:cubicBezTo>
                <a:cubicBezTo>
                  <a:pt x="55" y="947808"/>
                  <a:pt x="10366" y="667066"/>
                  <a:pt x="0" y="443230"/>
                </a:cubicBezTo>
                <a:close/>
              </a:path>
            </a:pathLst>
          </a:custGeom>
          <a:noFill/>
          <a:ln w="19050">
            <a:solidFill>
              <a:schemeClr val="bg1"/>
            </a:solidFill>
            <a:prstDash val="lgDash"/>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glow rad="1397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9Slide03 Roboto Condensed Bold" panose="02000000000000000000" pitchFamily="2"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F9FA402-3B87-4748-AFDA-5EC5180B99A4}"/>
              </a:ext>
            </a:extLst>
          </p:cNvPr>
          <p:cNvPicPr>
            <a:picLocks noChangeAspect="1"/>
          </p:cNvPicPr>
          <p:nvPr/>
        </p:nvPicPr>
        <p:blipFill>
          <a:blip r:embed="rId2">
            <a:clrChange>
              <a:clrFrom>
                <a:srgbClr val="7AEAD5"/>
              </a:clrFrom>
              <a:clrTo>
                <a:srgbClr val="7AEAD5">
                  <a:alpha val="0"/>
                </a:srgbClr>
              </a:clrTo>
            </a:clrChange>
            <a:extLst>
              <a:ext uri="{28A0092B-C50C-407E-A947-70E740481C1C}">
                <a14:useLocalDpi xmlns:a14="http://schemas.microsoft.com/office/drawing/2010/main" val="0"/>
              </a:ext>
            </a:extLst>
          </a:blip>
          <a:stretch>
            <a:fillRect/>
          </a:stretch>
        </p:blipFill>
        <p:spPr>
          <a:xfrm>
            <a:off x="6471564" y="2841767"/>
            <a:ext cx="6137376" cy="4099767"/>
          </a:xfrm>
          <a:prstGeom prst="rect">
            <a:avLst/>
          </a:prstGeom>
        </p:spPr>
      </p:pic>
      <p:sp>
        <p:nvSpPr>
          <p:cNvPr id="3" name="Rectangle 2"/>
          <p:cNvSpPr/>
          <p:nvPr/>
        </p:nvSpPr>
        <p:spPr>
          <a:xfrm>
            <a:off x="850392" y="1475331"/>
            <a:ext cx="9395081" cy="2308324"/>
          </a:xfrm>
          <a:prstGeom prst="rect">
            <a:avLst/>
          </a:prstGeom>
        </p:spPr>
        <p:txBody>
          <a:bodyPr wrap="square">
            <a:spAutoFit/>
          </a:bodyPr>
          <a:lstStyle/>
          <a:p>
            <a:pPr>
              <a:lnSpc>
                <a:spcPct val="150000"/>
              </a:lnSpc>
            </a:pPr>
            <a:r>
              <a:rPr lang="en-US" sz="2400" b="1" dirty="0" err="1" smtClean="0">
                <a:latin typeface="Cambria" panose="02040503050406030204" pitchFamily="18" charset="0"/>
                <a:ea typeface="Cambria" panose="02040503050406030204" pitchFamily="18" charset="0"/>
                <a:cs typeface="Arial" panose="020B0604020202020204" pitchFamily="34" charset="0"/>
              </a:rPr>
              <a:t>Câu</a:t>
            </a:r>
            <a:r>
              <a:rPr lang="en-US" sz="2400" b="1" dirty="0" smtClean="0">
                <a:latin typeface="Cambria" panose="02040503050406030204" pitchFamily="18" charset="0"/>
                <a:ea typeface="Cambria" panose="02040503050406030204" pitchFamily="18" charset="0"/>
                <a:cs typeface="Arial" panose="020B0604020202020204" pitchFamily="34" charset="0"/>
              </a:rPr>
              <a:t> </a:t>
            </a:r>
            <a:r>
              <a:rPr lang="vi-VN" sz="2400" b="1" dirty="0" smtClean="0">
                <a:latin typeface="Cambria" panose="02040503050406030204" pitchFamily="18" charset="0"/>
                <a:ea typeface="Cambria" panose="02040503050406030204" pitchFamily="18" charset="0"/>
                <a:cs typeface="Arial" panose="020B0604020202020204" pitchFamily="34" charset="0"/>
              </a:rPr>
              <a:t>4</a:t>
            </a:r>
            <a:r>
              <a:rPr lang="en-US" sz="2400" b="1" dirty="0" smtClean="0">
                <a:latin typeface="Cambria" panose="02040503050406030204" pitchFamily="18" charset="0"/>
                <a:ea typeface="Cambria" panose="02040503050406030204" pitchFamily="18" charset="0"/>
                <a:cs typeface="Arial" panose="020B0604020202020204" pitchFamily="34" charset="0"/>
              </a:rPr>
              <a:t>. </a:t>
            </a:r>
            <a:r>
              <a:rPr lang="en-US" sz="2400" dirty="0" err="1">
                <a:latin typeface="Cambria" panose="02040503050406030204" pitchFamily="18" charset="0"/>
                <a:ea typeface="Cambria" panose="02040503050406030204" pitchFamily="18" charset="0"/>
              </a:rPr>
              <a:t>Ngâm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lá</a:t>
            </a:r>
            <a:r>
              <a:rPr lang="en-US" sz="2400" dirty="0">
                <a:latin typeface="Cambria" panose="02040503050406030204" pitchFamily="18" charset="0"/>
                <a:ea typeface="Cambria" panose="02040503050406030204" pitchFamily="18" charset="0"/>
              </a:rPr>
              <a:t> Zn </a:t>
            </a:r>
            <a:r>
              <a:rPr lang="en-US" sz="2400" dirty="0" err="1">
                <a:latin typeface="Cambria" panose="02040503050406030204" pitchFamily="18" charset="0"/>
                <a:ea typeface="Cambria" panose="02040503050406030204" pitchFamily="18" charset="0"/>
              </a:rPr>
              <a:t>vào</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dịch</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HCl</a:t>
            </a:r>
            <a:r>
              <a:rPr lang="en-US" sz="2400" dirty="0" smtClean="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bọt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thoát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chậm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Nếu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thêm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giọt</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dịch</a:t>
            </a:r>
            <a:r>
              <a:rPr lang="en-US" sz="2400" dirty="0">
                <a:latin typeface="Cambria" panose="02040503050406030204" pitchFamily="18" charset="0"/>
                <a:ea typeface="Cambria" panose="02040503050406030204" pitchFamily="18" charset="0"/>
              </a:rPr>
              <a:t> X </a:t>
            </a:r>
            <a:r>
              <a:rPr lang="en-US" sz="2400" dirty="0" err="1">
                <a:latin typeface="Cambria" panose="02040503050406030204" pitchFamily="18" charset="0"/>
                <a:ea typeface="Cambria" panose="02040503050406030204" pitchFamily="18" charset="0"/>
              </a:rPr>
              <a:t>thì</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bọt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khí</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thoát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tan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dịch</a:t>
            </a:r>
            <a:r>
              <a:rPr lang="en-US" sz="2400" dirty="0">
                <a:latin typeface="Cambria" panose="02040503050406030204" pitchFamily="18" charset="0"/>
                <a:ea typeface="Cambria" panose="02040503050406030204" pitchFamily="18" charset="0"/>
              </a:rPr>
              <a:t> X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p>
          <a:p>
            <a:pPr>
              <a:lnSpc>
                <a:spcPct val="150000"/>
              </a:lnSpc>
            </a:pPr>
            <a:r>
              <a:rPr lang="en-US" sz="2400" b="1" dirty="0">
                <a:latin typeface="Cambria" panose="02040503050406030204" pitchFamily="18" charset="0"/>
                <a:ea typeface="Cambria" panose="02040503050406030204" pitchFamily="18" charset="0"/>
              </a:rPr>
              <a:t>A</a:t>
            </a:r>
            <a:r>
              <a:rPr lang="en-US" sz="2400" b="1" dirty="0" smtClean="0">
                <a:latin typeface="Cambria" panose="02040503050406030204" pitchFamily="18" charset="0"/>
                <a:ea typeface="Cambria" panose="02040503050406030204" pitchFamily="18" charset="0"/>
              </a:rPr>
              <a:t>.</a:t>
            </a:r>
            <a:r>
              <a:rPr lang="vi-VN" sz="2400" b="1" dirty="0" smtClean="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H</a:t>
            </a:r>
            <a:r>
              <a:rPr lang="en-US" sz="2400" baseline="-25000" dirty="0" smtClean="0">
                <a:latin typeface="Cambria" panose="02040503050406030204" pitchFamily="18" charset="0"/>
                <a:ea typeface="Cambria" panose="02040503050406030204" pitchFamily="18" charset="0"/>
              </a:rPr>
              <a:t>2</a:t>
            </a:r>
            <a:r>
              <a:rPr lang="en-US" sz="2400" dirty="0" smtClean="0">
                <a:latin typeface="Cambria" panose="02040503050406030204" pitchFamily="18" charset="0"/>
                <a:ea typeface="Cambria" panose="02040503050406030204" pitchFamily="18" charset="0"/>
              </a:rPr>
              <a:t>SO</a:t>
            </a:r>
            <a:r>
              <a:rPr lang="en-US" sz="2400" baseline="-25000" dirty="0" smtClean="0">
                <a:latin typeface="Cambria" panose="02040503050406030204" pitchFamily="18" charset="0"/>
                <a:ea typeface="Cambria" panose="02040503050406030204" pitchFamily="18" charset="0"/>
              </a:rPr>
              <a:t>4</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en-US" sz="2400" b="1" dirty="0" smtClean="0">
                <a:latin typeface="Cambria" panose="02040503050406030204" pitchFamily="18" charset="0"/>
                <a:ea typeface="Cambria" panose="02040503050406030204" pitchFamily="18" charset="0"/>
              </a:rPr>
              <a:t>B.</a:t>
            </a:r>
            <a:r>
              <a:rPr lang="vi-VN" sz="2400" b="1" dirty="0" smtClean="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MgSO</a:t>
            </a:r>
            <a:r>
              <a:rPr lang="en-US" sz="2400" baseline="-25000" dirty="0" smtClean="0">
                <a:latin typeface="Cambria" panose="02040503050406030204" pitchFamily="18" charset="0"/>
                <a:ea typeface="Cambria" panose="02040503050406030204" pitchFamily="18" charset="0"/>
              </a:rPr>
              <a:t>4</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en-US" sz="2400" b="1" dirty="0" smtClean="0">
                <a:latin typeface="Cambria" panose="02040503050406030204" pitchFamily="18" charset="0"/>
                <a:ea typeface="Cambria" panose="02040503050406030204" pitchFamily="18" charset="0"/>
              </a:rPr>
              <a:t>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NaOH</a:t>
            </a:r>
            <a:r>
              <a:rPr lang="en-US" sz="2400" dirty="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a:t>
            </a:r>
            <a:r>
              <a:rPr lang="en-US" sz="2400" b="1" dirty="0" smtClean="0">
                <a:latin typeface="Cambria" panose="02040503050406030204" pitchFamily="18" charset="0"/>
                <a:ea typeface="Cambria" panose="02040503050406030204" pitchFamily="18" charset="0"/>
              </a:rPr>
              <a:t>D</a:t>
            </a:r>
            <a:r>
              <a:rPr lang="en-US" sz="2400" b="1" dirty="0">
                <a:latin typeface="Cambria" panose="02040503050406030204" pitchFamily="18" charset="0"/>
                <a:ea typeface="Cambria" panose="02040503050406030204" pitchFamily="18" charset="0"/>
              </a:rPr>
              <a:t>. </a:t>
            </a:r>
            <a:r>
              <a:rPr lang="en-US" sz="2400" dirty="0" smtClean="0">
                <a:latin typeface="Cambria" panose="02040503050406030204" pitchFamily="18" charset="0"/>
                <a:ea typeface="Cambria" panose="02040503050406030204" pitchFamily="18" charset="0"/>
              </a:rPr>
              <a:t>CuSO</a:t>
            </a:r>
            <a:r>
              <a:rPr lang="en-US" sz="2400" baseline="-25000" dirty="0" smtClean="0">
                <a:latin typeface="Cambria" panose="02040503050406030204" pitchFamily="18" charset="0"/>
                <a:ea typeface="Cambria" panose="02040503050406030204" pitchFamily="18" charset="0"/>
              </a:rPr>
              <a:t>4</a:t>
            </a:r>
            <a:endParaRPr lang="en-US" sz="2400" dirty="0">
              <a:latin typeface="Cambria" panose="02040503050406030204" pitchFamily="18" charset="0"/>
              <a:ea typeface="Cambria" panose="02040503050406030204" pitchFamily="18" charset="0"/>
            </a:endParaRPr>
          </a:p>
        </p:txBody>
      </p:sp>
      <p:sp>
        <p:nvSpPr>
          <p:cNvPr id="2" name="Oval 1"/>
          <p:cNvSpPr/>
          <p:nvPr/>
        </p:nvSpPr>
        <p:spPr>
          <a:xfrm>
            <a:off x="8019288" y="3099881"/>
            <a:ext cx="612648" cy="68377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89227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291E30F-EC43-4674-97F5-EDE77F81B042}"/>
              </a:ext>
            </a:extLst>
          </p:cNvPr>
          <p:cNvSpPr/>
          <p:nvPr/>
        </p:nvSpPr>
        <p:spPr>
          <a:xfrm>
            <a:off x="676656" y="978080"/>
            <a:ext cx="9756648" cy="4041976"/>
          </a:xfrm>
          <a:custGeom>
            <a:avLst/>
            <a:gdLst>
              <a:gd name="connsiteX0" fmla="*/ 0 w 8880098"/>
              <a:gd name="connsiteY0" fmla="*/ 443230 h 2659324"/>
              <a:gd name="connsiteX1" fmla="*/ 443230 w 8880098"/>
              <a:gd name="connsiteY1" fmla="*/ 0 h 2659324"/>
              <a:gd name="connsiteX2" fmla="*/ 1269239 w 8880098"/>
              <a:gd name="connsiteY2" fmla="*/ 0 h 2659324"/>
              <a:gd name="connsiteX3" fmla="*/ 1855439 w 8880098"/>
              <a:gd name="connsiteY3" fmla="*/ 0 h 2659324"/>
              <a:gd name="connsiteX4" fmla="*/ 2361703 w 8880098"/>
              <a:gd name="connsiteY4" fmla="*/ 0 h 2659324"/>
              <a:gd name="connsiteX5" fmla="*/ 3107776 w 8880098"/>
              <a:gd name="connsiteY5" fmla="*/ 0 h 2659324"/>
              <a:gd name="connsiteX6" fmla="*/ 3693976 w 8880098"/>
              <a:gd name="connsiteY6" fmla="*/ 0 h 2659324"/>
              <a:gd name="connsiteX7" fmla="*/ 4519985 w 8880098"/>
              <a:gd name="connsiteY7" fmla="*/ 0 h 2659324"/>
              <a:gd name="connsiteX8" fmla="*/ 5026249 w 8880098"/>
              <a:gd name="connsiteY8" fmla="*/ 0 h 2659324"/>
              <a:gd name="connsiteX9" fmla="*/ 5852258 w 8880098"/>
              <a:gd name="connsiteY9" fmla="*/ 0 h 2659324"/>
              <a:gd name="connsiteX10" fmla="*/ 6278586 w 8880098"/>
              <a:gd name="connsiteY10" fmla="*/ 0 h 2659324"/>
              <a:gd name="connsiteX11" fmla="*/ 6944722 w 8880098"/>
              <a:gd name="connsiteY11" fmla="*/ 0 h 2659324"/>
              <a:gd name="connsiteX12" fmla="*/ 7610859 w 8880098"/>
              <a:gd name="connsiteY12" fmla="*/ 0 h 2659324"/>
              <a:gd name="connsiteX13" fmla="*/ 8436868 w 8880098"/>
              <a:gd name="connsiteY13" fmla="*/ 0 h 2659324"/>
              <a:gd name="connsiteX14" fmla="*/ 8880098 w 8880098"/>
              <a:gd name="connsiteY14" fmla="*/ 443230 h 2659324"/>
              <a:gd name="connsiteX15" fmla="*/ 8880098 w 8880098"/>
              <a:gd name="connsiteY15" fmla="*/ 1034185 h 2659324"/>
              <a:gd name="connsiteX16" fmla="*/ 8880098 w 8880098"/>
              <a:gd name="connsiteY16" fmla="*/ 1625139 h 2659324"/>
              <a:gd name="connsiteX17" fmla="*/ 8880098 w 8880098"/>
              <a:gd name="connsiteY17" fmla="*/ 2216094 h 2659324"/>
              <a:gd name="connsiteX18" fmla="*/ 8436868 w 8880098"/>
              <a:gd name="connsiteY18" fmla="*/ 2659324 h 2659324"/>
              <a:gd name="connsiteX19" fmla="*/ 8010541 w 8880098"/>
              <a:gd name="connsiteY19" fmla="*/ 2659324 h 2659324"/>
              <a:gd name="connsiteX20" fmla="*/ 7184531 w 8880098"/>
              <a:gd name="connsiteY20" fmla="*/ 2659324 h 2659324"/>
              <a:gd name="connsiteX21" fmla="*/ 6518395 w 8880098"/>
              <a:gd name="connsiteY21" fmla="*/ 2659324 h 2659324"/>
              <a:gd name="connsiteX22" fmla="*/ 6012131 w 8880098"/>
              <a:gd name="connsiteY22" fmla="*/ 2659324 h 2659324"/>
              <a:gd name="connsiteX23" fmla="*/ 5345995 w 8880098"/>
              <a:gd name="connsiteY23" fmla="*/ 2659324 h 2659324"/>
              <a:gd name="connsiteX24" fmla="*/ 4919667 w 8880098"/>
              <a:gd name="connsiteY24" fmla="*/ 2659324 h 2659324"/>
              <a:gd name="connsiteX25" fmla="*/ 4493340 w 8880098"/>
              <a:gd name="connsiteY25" fmla="*/ 2659324 h 2659324"/>
              <a:gd name="connsiteX26" fmla="*/ 3827203 w 8880098"/>
              <a:gd name="connsiteY26" fmla="*/ 2659324 h 2659324"/>
              <a:gd name="connsiteX27" fmla="*/ 3320940 w 8880098"/>
              <a:gd name="connsiteY27" fmla="*/ 2659324 h 2659324"/>
              <a:gd name="connsiteX28" fmla="*/ 2574867 w 8880098"/>
              <a:gd name="connsiteY28" fmla="*/ 2659324 h 2659324"/>
              <a:gd name="connsiteX29" fmla="*/ 2068603 w 8880098"/>
              <a:gd name="connsiteY29" fmla="*/ 2659324 h 2659324"/>
              <a:gd name="connsiteX30" fmla="*/ 1322530 w 8880098"/>
              <a:gd name="connsiteY30" fmla="*/ 2659324 h 2659324"/>
              <a:gd name="connsiteX31" fmla="*/ 443230 w 8880098"/>
              <a:gd name="connsiteY31" fmla="*/ 2659324 h 2659324"/>
              <a:gd name="connsiteX32" fmla="*/ 0 w 8880098"/>
              <a:gd name="connsiteY32" fmla="*/ 2216094 h 2659324"/>
              <a:gd name="connsiteX33" fmla="*/ 0 w 8880098"/>
              <a:gd name="connsiteY33" fmla="*/ 1642868 h 2659324"/>
              <a:gd name="connsiteX34" fmla="*/ 0 w 8880098"/>
              <a:gd name="connsiteY34" fmla="*/ 1087371 h 2659324"/>
              <a:gd name="connsiteX35" fmla="*/ 0 w 8880098"/>
              <a:gd name="connsiteY35" fmla="*/ 443230 h 265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80098" h="2659324" extrusionOk="0">
                <a:moveTo>
                  <a:pt x="0" y="443230"/>
                </a:moveTo>
                <a:cubicBezTo>
                  <a:pt x="-16612" y="188195"/>
                  <a:pt x="183533" y="5595"/>
                  <a:pt x="443230" y="0"/>
                </a:cubicBezTo>
                <a:cubicBezTo>
                  <a:pt x="756760" y="37368"/>
                  <a:pt x="927294" y="25987"/>
                  <a:pt x="1269239" y="0"/>
                </a:cubicBezTo>
                <a:cubicBezTo>
                  <a:pt x="1611184" y="-25987"/>
                  <a:pt x="1702016" y="28166"/>
                  <a:pt x="1855439" y="0"/>
                </a:cubicBezTo>
                <a:cubicBezTo>
                  <a:pt x="2008862" y="-28166"/>
                  <a:pt x="2166770" y="-14655"/>
                  <a:pt x="2361703" y="0"/>
                </a:cubicBezTo>
                <a:cubicBezTo>
                  <a:pt x="2556636" y="14655"/>
                  <a:pt x="2888597" y="5068"/>
                  <a:pt x="3107776" y="0"/>
                </a:cubicBezTo>
                <a:cubicBezTo>
                  <a:pt x="3326955" y="-5068"/>
                  <a:pt x="3573861" y="17533"/>
                  <a:pt x="3693976" y="0"/>
                </a:cubicBezTo>
                <a:cubicBezTo>
                  <a:pt x="3814091" y="-17533"/>
                  <a:pt x="4172048" y="-26805"/>
                  <a:pt x="4519985" y="0"/>
                </a:cubicBezTo>
                <a:cubicBezTo>
                  <a:pt x="4867922" y="26805"/>
                  <a:pt x="4840699" y="-8037"/>
                  <a:pt x="5026249" y="0"/>
                </a:cubicBezTo>
                <a:cubicBezTo>
                  <a:pt x="5211799" y="8037"/>
                  <a:pt x="5553575" y="-33871"/>
                  <a:pt x="5852258" y="0"/>
                </a:cubicBezTo>
                <a:cubicBezTo>
                  <a:pt x="6150941" y="33871"/>
                  <a:pt x="6149693" y="-3728"/>
                  <a:pt x="6278586" y="0"/>
                </a:cubicBezTo>
                <a:cubicBezTo>
                  <a:pt x="6407479" y="3728"/>
                  <a:pt x="6645985" y="-24808"/>
                  <a:pt x="6944722" y="0"/>
                </a:cubicBezTo>
                <a:cubicBezTo>
                  <a:pt x="7243459" y="24808"/>
                  <a:pt x="7404022" y="19077"/>
                  <a:pt x="7610859" y="0"/>
                </a:cubicBezTo>
                <a:cubicBezTo>
                  <a:pt x="7817696" y="-19077"/>
                  <a:pt x="8229464" y="36403"/>
                  <a:pt x="8436868" y="0"/>
                </a:cubicBezTo>
                <a:cubicBezTo>
                  <a:pt x="8717423" y="43811"/>
                  <a:pt x="8924139" y="159881"/>
                  <a:pt x="8880098" y="443230"/>
                </a:cubicBezTo>
                <a:cubicBezTo>
                  <a:pt x="8852157" y="615417"/>
                  <a:pt x="8867132" y="807255"/>
                  <a:pt x="8880098" y="1034185"/>
                </a:cubicBezTo>
                <a:cubicBezTo>
                  <a:pt x="8893064" y="1261115"/>
                  <a:pt x="8891752" y="1381916"/>
                  <a:pt x="8880098" y="1625139"/>
                </a:cubicBezTo>
                <a:cubicBezTo>
                  <a:pt x="8868444" y="1868362"/>
                  <a:pt x="8886770" y="1966734"/>
                  <a:pt x="8880098" y="2216094"/>
                </a:cubicBezTo>
                <a:cubicBezTo>
                  <a:pt x="8866237" y="2419185"/>
                  <a:pt x="8703236" y="2654940"/>
                  <a:pt x="8436868" y="2659324"/>
                </a:cubicBezTo>
                <a:cubicBezTo>
                  <a:pt x="8350589" y="2660740"/>
                  <a:pt x="8200214" y="2679582"/>
                  <a:pt x="8010541" y="2659324"/>
                </a:cubicBezTo>
                <a:cubicBezTo>
                  <a:pt x="7820868" y="2639066"/>
                  <a:pt x="7565778" y="2672635"/>
                  <a:pt x="7184531" y="2659324"/>
                </a:cubicBezTo>
                <a:cubicBezTo>
                  <a:pt x="6803284" y="2646014"/>
                  <a:pt x="6686231" y="2650797"/>
                  <a:pt x="6518395" y="2659324"/>
                </a:cubicBezTo>
                <a:cubicBezTo>
                  <a:pt x="6350559" y="2667851"/>
                  <a:pt x="6114745" y="2647138"/>
                  <a:pt x="6012131" y="2659324"/>
                </a:cubicBezTo>
                <a:cubicBezTo>
                  <a:pt x="5909517" y="2671510"/>
                  <a:pt x="5564984" y="2683785"/>
                  <a:pt x="5345995" y="2659324"/>
                </a:cubicBezTo>
                <a:cubicBezTo>
                  <a:pt x="5127006" y="2634863"/>
                  <a:pt x="5096968" y="2638883"/>
                  <a:pt x="4919667" y="2659324"/>
                </a:cubicBezTo>
                <a:cubicBezTo>
                  <a:pt x="4742366" y="2679765"/>
                  <a:pt x="4675447" y="2652029"/>
                  <a:pt x="4493340" y="2659324"/>
                </a:cubicBezTo>
                <a:cubicBezTo>
                  <a:pt x="4311233" y="2666619"/>
                  <a:pt x="4029199" y="2689801"/>
                  <a:pt x="3827203" y="2659324"/>
                </a:cubicBezTo>
                <a:cubicBezTo>
                  <a:pt x="3625207" y="2628847"/>
                  <a:pt x="3562351" y="2638448"/>
                  <a:pt x="3320940" y="2659324"/>
                </a:cubicBezTo>
                <a:cubicBezTo>
                  <a:pt x="3079529" y="2680200"/>
                  <a:pt x="2920799" y="2641302"/>
                  <a:pt x="2574867" y="2659324"/>
                </a:cubicBezTo>
                <a:cubicBezTo>
                  <a:pt x="2228935" y="2677346"/>
                  <a:pt x="2266990" y="2676649"/>
                  <a:pt x="2068603" y="2659324"/>
                </a:cubicBezTo>
                <a:cubicBezTo>
                  <a:pt x="1870216" y="2641999"/>
                  <a:pt x="1544527" y="2690032"/>
                  <a:pt x="1322530" y="2659324"/>
                </a:cubicBezTo>
                <a:cubicBezTo>
                  <a:pt x="1100533" y="2628616"/>
                  <a:pt x="629831" y="2676471"/>
                  <a:pt x="443230" y="2659324"/>
                </a:cubicBezTo>
                <a:cubicBezTo>
                  <a:pt x="226674" y="2610307"/>
                  <a:pt x="-16469" y="2454570"/>
                  <a:pt x="0" y="2216094"/>
                </a:cubicBezTo>
                <a:cubicBezTo>
                  <a:pt x="23178" y="2094551"/>
                  <a:pt x="16811" y="1789904"/>
                  <a:pt x="0" y="1642868"/>
                </a:cubicBezTo>
                <a:cubicBezTo>
                  <a:pt x="-16811" y="1495832"/>
                  <a:pt x="-55" y="1226934"/>
                  <a:pt x="0" y="1087371"/>
                </a:cubicBezTo>
                <a:cubicBezTo>
                  <a:pt x="55" y="947808"/>
                  <a:pt x="10366" y="667066"/>
                  <a:pt x="0" y="443230"/>
                </a:cubicBezTo>
                <a:close/>
              </a:path>
            </a:pathLst>
          </a:custGeom>
          <a:noFill/>
          <a:ln w="19050">
            <a:solidFill>
              <a:schemeClr val="bg1"/>
            </a:solidFill>
            <a:prstDash val="lgDash"/>
            <a:extLst>
              <a:ext uri="{C807C97D-BFC1-408E-A445-0C87EB9F89A2}">
                <ask:lineSketchStyleProps xmlns:ask="http://schemas.microsoft.com/office/drawing/2018/sketchyshapes" xmlns="" sd="1219033472">
                  <a:prstGeom prst="roundRect">
                    <a:avLst/>
                  </a:prstGeom>
                  <ask:type>
                    <ask:lineSketchFreehand/>
                  </ask:type>
                </ask:lineSketchStyleProps>
              </a:ext>
            </a:extLst>
          </a:ln>
          <a:effectLst>
            <a:glow rad="1397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chemeClr val="bg1"/>
              </a:solidFill>
              <a:effectLst/>
              <a:uLnTx/>
              <a:uFillTx/>
              <a:latin typeface="Arial" panose="020B0604020202020204" pitchFamily="34" charset="0"/>
              <a:ea typeface="#9Slide03 Roboto Condensed Bold" panose="02000000000000000000" pitchFamily="2"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F9FA402-3B87-4748-AFDA-5EC5180B99A4}"/>
              </a:ext>
            </a:extLst>
          </p:cNvPr>
          <p:cNvPicPr>
            <a:picLocks noChangeAspect="1"/>
          </p:cNvPicPr>
          <p:nvPr/>
        </p:nvPicPr>
        <p:blipFill>
          <a:blip r:embed="rId2">
            <a:clrChange>
              <a:clrFrom>
                <a:srgbClr val="7AEAD5"/>
              </a:clrFrom>
              <a:clrTo>
                <a:srgbClr val="7AEAD5">
                  <a:alpha val="0"/>
                </a:srgbClr>
              </a:clrTo>
            </a:clrChange>
            <a:extLst>
              <a:ext uri="{28A0092B-C50C-407E-A947-70E740481C1C}">
                <a14:useLocalDpi xmlns:a14="http://schemas.microsoft.com/office/drawing/2010/main" val="0"/>
              </a:ext>
            </a:extLst>
          </a:blip>
          <a:stretch>
            <a:fillRect/>
          </a:stretch>
        </p:blipFill>
        <p:spPr>
          <a:xfrm>
            <a:off x="6471564" y="2841767"/>
            <a:ext cx="6137376" cy="4099767"/>
          </a:xfrm>
          <a:prstGeom prst="rect">
            <a:avLst/>
          </a:prstGeom>
        </p:spPr>
      </p:pic>
      <p:sp>
        <p:nvSpPr>
          <p:cNvPr id="3" name="Rectangle 2"/>
          <p:cNvSpPr/>
          <p:nvPr/>
        </p:nvSpPr>
        <p:spPr>
          <a:xfrm>
            <a:off x="850392" y="1475331"/>
            <a:ext cx="9582912" cy="3434786"/>
          </a:xfrm>
          <a:prstGeom prst="rect">
            <a:avLst/>
          </a:prstGeom>
        </p:spPr>
        <p:txBody>
          <a:bodyPr wrap="square">
            <a:spAutoFit/>
          </a:bodyPr>
          <a:lstStyle/>
          <a:p>
            <a:pPr>
              <a:lnSpc>
                <a:spcPct val="130000"/>
              </a:lnSpc>
            </a:pPr>
            <a:r>
              <a:rPr lang="en-US" sz="2400" b="1" dirty="0" err="1" smtClean="0">
                <a:latin typeface="Cambria" panose="02040503050406030204" pitchFamily="18" charset="0"/>
                <a:ea typeface="Cambria" panose="02040503050406030204" pitchFamily="18" charset="0"/>
                <a:cs typeface="Arial" panose="020B0604020202020204" pitchFamily="34" charset="0"/>
              </a:rPr>
              <a:t>Câu</a:t>
            </a:r>
            <a:r>
              <a:rPr lang="en-US" sz="2400" b="1" dirty="0" smtClean="0">
                <a:latin typeface="Cambria" panose="02040503050406030204" pitchFamily="18" charset="0"/>
                <a:ea typeface="Cambria" panose="02040503050406030204" pitchFamily="18" charset="0"/>
                <a:cs typeface="Arial" panose="020B0604020202020204" pitchFamily="34" charset="0"/>
              </a:rPr>
              <a:t> </a:t>
            </a:r>
            <a:r>
              <a:rPr lang="vi-VN" sz="2400" b="1" dirty="0" smtClean="0">
                <a:latin typeface="Cambria" panose="02040503050406030204" pitchFamily="18" charset="0"/>
                <a:ea typeface="Cambria" panose="02040503050406030204" pitchFamily="18" charset="0"/>
                <a:cs typeface="Arial" panose="020B0604020202020204" pitchFamily="34" charset="0"/>
              </a:rPr>
              <a:t>5</a:t>
            </a:r>
            <a:r>
              <a:rPr lang="en-US" sz="2400" b="1" dirty="0" smtClean="0">
                <a:latin typeface="Cambria" panose="02040503050406030204" pitchFamily="18" charset="0"/>
                <a:ea typeface="Cambria" panose="02040503050406030204" pitchFamily="18" charset="0"/>
                <a:cs typeface="Arial" panose="020B0604020202020204" pitchFamily="34" charset="0"/>
              </a:rPr>
              <a:t>. </a:t>
            </a:r>
            <a:r>
              <a:rPr lang="en-US" sz="2400" dirty="0">
                <a:latin typeface="Cambria" panose="02040503050406030204" pitchFamily="18" charset="0"/>
                <a:ea typeface="Cambria" panose="02040503050406030204" pitchFamily="18" charset="0"/>
              </a:rPr>
              <a:t>Cho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p>
          <a:p>
            <a:pPr>
              <a:lnSpc>
                <a:spcPct val="130000"/>
              </a:lnSpc>
            </a:pPr>
            <a:r>
              <a:rPr lang="en-US" sz="2400" dirty="0">
                <a:latin typeface="Cambria" panose="02040503050406030204" pitchFamily="18" charset="0"/>
                <a:ea typeface="Cambria" panose="02040503050406030204" pitchFamily="18" charset="0"/>
              </a:rPr>
              <a:t>(1)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dòng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chiều</a:t>
            </a:r>
            <a:r>
              <a:rPr lang="en-US" sz="2400" dirty="0">
                <a:latin typeface="Cambria" panose="02040503050406030204" pitchFamily="18" charset="0"/>
                <a:ea typeface="Cambria" panose="02040503050406030204" pitchFamily="18" charset="0"/>
              </a:rPr>
              <a:t>.</a:t>
            </a:r>
          </a:p>
          <a:p>
            <a:pPr>
              <a:lnSpc>
                <a:spcPct val="130000"/>
              </a:lnSpc>
            </a:pPr>
            <a:r>
              <a:rPr lang="en-US" sz="2400" dirty="0">
                <a:latin typeface="Cambria" panose="02040503050406030204" pitchFamily="18" charset="0"/>
                <a:ea typeface="Cambria" panose="02040503050406030204" pitchFamily="18" charset="0"/>
              </a:rPr>
              <a:t>(2) Kim </a:t>
            </a:r>
            <a:r>
              <a:rPr lang="en-US" sz="2400" dirty="0" err="1">
                <a:latin typeface="Cambria" panose="02040503050406030204" pitchFamily="18" charset="0"/>
                <a:ea typeface="Cambria" panose="02040503050406030204" pitchFamily="18" charset="0"/>
              </a:rPr>
              <a:t>loại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bị</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a:t>
            </a:r>
          </a:p>
          <a:p>
            <a:pPr>
              <a:lnSpc>
                <a:spcPct val="130000"/>
              </a:lnSpc>
            </a:pPr>
            <a:r>
              <a:rPr lang="en-US" sz="2400" dirty="0">
                <a:latin typeface="Cambria" panose="02040503050406030204" pitchFamily="18" charset="0"/>
                <a:ea typeface="Cambria" panose="02040503050406030204" pitchFamily="18" charset="0"/>
              </a:rPr>
              <a:t>(3)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cũng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a:t>
            </a:r>
          </a:p>
          <a:p>
            <a:pPr>
              <a:lnSpc>
                <a:spcPct val="130000"/>
              </a:lnSpc>
            </a:pPr>
            <a:r>
              <a:rPr lang="en-US" sz="2400" dirty="0">
                <a:latin typeface="Cambria" panose="02040503050406030204" pitchFamily="18" charset="0"/>
                <a:ea typeface="Cambria" panose="02040503050406030204" pitchFamily="18" charset="0"/>
              </a:rPr>
              <a:t>(4) </a:t>
            </a:r>
            <a:r>
              <a:rPr lang="en-US" sz="2400" dirty="0" err="1">
                <a:latin typeface="Cambria" panose="02040503050406030204" pitchFamily="18" charset="0"/>
                <a:ea typeface="Cambria" panose="02040503050406030204" pitchFamily="18" charset="0"/>
              </a:rPr>
              <a:t>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mòn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oxi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hoá-khử</a:t>
            </a:r>
            <a:r>
              <a:rPr lang="en-US" sz="2400" dirty="0">
                <a:latin typeface="Cambria" panose="02040503050406030204" pitchFamily="18" charset="0"/>
                <a:ea typeface="Cambria" panose="02040503050406030204" pitchFamily="18" charset="0"/>
              </a:rPr>
              <a:t>.</a:t>
            </a:r>
          </a:p>
          <a:p>
            <a:pPr>
              <a:lnSpc>
                <a:spcPct val="130000"/>
              </a:lnSpc>
            </a:pP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số</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endParaRPr lang="en-US" sz="2400" dirty="0">
              <a:latin typeface="Cambria" panose="02040503050406030204" pitchFamily="18" charset="0"/>
              <a:ea typeface="Cambria" panose="02040503050406030204" pitchFamily="18" charset="0"/>
            </a:endParaRPr>
          </a:p>
          <a:p>
            <a:pPr lvl="0">
              <a:lnSpc>
                <a:spcPct val="150000"/>
              </a:lnSpc>
            </a:pPr>
            <a:r>
              <a:rPr lang="en-US" sz="2000" b="1" dirty="0" smtClean="0">
                <a:latin typeface="Cambria" panose="02040503050406030204" pitchFamily="18" charset="0"/>
                <a:ea typeface="Cambria" panose="02040503050406030204" pitchFamily="18" charset="0"/>
                <a:cs typeface="Arial" panose="020B0604020202020204" pitchFamily="34" charset="0"/>
              </a:rPr>
              <a:t>A. </a:t>
            </a:r>
            <a:r>
              <a:rPr lang="vi-VN" sz="2000" b="1" dirty="0" smtClean="0">
                <a:latin typeface="Cambria" panose="02040503050406030204" pitchFamily="18" charset="0"/>
                <a:ea typeface="Cambria" panose="02040503050406030204" pitchFamily="18" charset="0"/>
                <a:cs typeface="Arial" panose="020B0604020202020204" pitchFamily="34" charset="0"/>
              </a:rPr>
              <a:t>1</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B</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2</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C</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3</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b="1" dirty="0" smtClean="0">
                <a:latin typeface="Cambria" panose="02040503050406030204" pitchFamily="18" charset="0"/>
                <a:ea typeface="Cambria" panose="02040503050406030204" pitchFamily="18" charset="0"/>
                <a:cs typeface="Arial" panose="020B0604020202020204" pitchFamily="34" charset="0"/>
              </a:rPr>
              <a:t>D</a:t>
            </a:r>
            <a:r>
              <a:rPr lang="vi-VN" sz="2000" dirty="0">
                <a:latin typeface="Cambria" panose="02040503050406030204" pitchFamily="18" charset="0"/>
                <a:ea typeface="Cambria" panose="02040503050406030204" pitchFamily="18" charset="0"/>
                <a:cs typeface="Arial" panose="020B0604020202020204" pitchFamily="34" charset="0"/>
              </a:rPr>
              <a:t>. </a:t>
            </a:r>
            <a:r>
              <a:rPr lang="vi-VN" sz="2000" dirty="0" smtClean="0">
                <a:latin typeface="Cambria" panose="02040503050406030204" pitchFamily="18" charset="0"/>
                <a:ea typeface="Cambria" panose="02040503050406030204" pitchFamily="18" charset="0"/>
                <a:cs typeface="Arial" panose="020B0604020202020204" pitchFamily="34" charset="0"/>
              </a:rPr>
              <a:t>4</a:t>
            </a:r>
            <a:endParaRPr lang="en-US" sz="2000" dirty="0">
              <a:latin typeface="Cambria" panose="02040503050406030204" pitchFamily="18" charset="0"/>
              <a:ea typeface="Cambria" panose="02040503050406030204" pitchFamily="18" charset="0"/>
              <a:cs typeface="Arial" panose="020B0604020202020204" pitchFamily="34" charset="0"/>
            </a:endParaRPr>
          </a:p>
        </p:txBody>
      </p:sp>
      <p:sp>
        <p:nvSpPr>
          <p:cNvPr id="2" name="Oval 1"/>
          <p:cNvSpPr/>
          <p:nvPr/>
        </p:nvSpPr>
        <p:spPr>
          <a:xfrm>
            <a:off x="2633472" y="4397873"/>
            <a:ext cx="593166" cy="512243"/>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74365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1"/>
            <a:ext cx="12192000" cy="4881093"/>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7"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1446125" y="-1721867"/>
            <a:ext cx="997131" cy="1599112"/>
          </a:xfrm>
          <a:prstGeom prst="rect">
            <a:avLst/>
          </a:prstGeom>
          <a:solidFill>
            <a:srgbClr val="82C69F"/>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sp>
        <p:nvSpPr>
          <p:cNvPr id="8"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2443256" y="-1721867"/>
            <a:ext cx="997131" cy="1599112"/>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6226" r="7389" b="84853"/>
          <a:stretch>
            <a:fillRect/>
          </a:stretch>
        </p:blipFill>
        <p:spPr>
          <a:xfrm>
            <a:off x="1687112" y="-3115"/>
            <a:ext cx="8772281" cy="4085718"/>
          </a:xfrm>
          <a:prstGeom prst="rect">
            <a:avLst/>
          </a:prstGeom>
        </p:spPr>
      </p:pic>
      <p:sp>
        <p:nvSpPr>
          <p:cNvPr id="21" name="Rectangle 6" descr="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
          <p:cNvSpPr/>
          <p:nvPr/>
        </p:nvSpPr>
        <p:spPr>
          <a:xfrm>
            <a:off x="0" y="4881093"/>
            <a:ext cx="12192000" cy="1976908"/>
          </a:xfrm>
          <a:prstGeom prst="rect">
            <a:avLst/>
          </a:prstGeom>
          <a:solidFill>
            <a:srgbClr val="F5C13A"/>
          </a:solidFill>
          <a:ln w="9525">
            <a:noFill/>
          </a:ln>
        </p:spPr>
        <p:txBody>
          <a:bodyPr/>
          <a:lstStyle>
            <a:lvl1pPr marL="342900" indent="-342900" algn="l" rtl="0" eaLnBrk="0" fontAlgn="base" hangingPunct="0">
              <a:spcBef>
                <a:spcPct val="20000"/>
              </a:spcBef>
              <a:spcAft>
                <a:spcPct val="0"/>
              </a:spcAft>
              <a:buChar char="•"/>
              <a:defRPr sz="20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2"/>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anose="02010600030101010101" pitchFamily="2" charset="-122"/>
              </a:defRPr>
            </a:lvl5pPr>
          </a:lstStyle>
          <a:p>
            <a:pPr marL="0" lvl="0" indent="0" eaLnBrk="1" hangingPunct="1">
              <a:spcBef>
                <a:spcPct val="0"/>
              </a:spcBef>
              <a:buNone/>
            </a:pPr>
            <a:endParaRPr lang="zh-CN" altLang="en-US" sz="1800" dirty="0">
              <a:solidFill>
                <a:schemeClr val="tx1"/>
              </a:solidFill>
              <a:latin typeface="#9Slide03 Sofia Pro Soft Bold" panose="020B0000000000000000" pitchFamily="34" charset="0"/>
              <a:ea typeface="Calibri" panose="020F0502020204030204" charset="0"/>
              <a:cs typeface="Calibri" panose="020F0502020204030204" charset="0"/>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1922" t="724" r="34057" b="90923"/>
          <a:stretch>
            <a:fillRect/>
          </a:stretch>
        </p:blipFill>
        <p:spPr>
          <a:xfrm>
            <a:off x="4130369" y="677618"/>
            <a:ext cx="3967179" cy="2587295"/>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3521" t="2395" r="84645" b="93484"/>
          <a:stretch>
            <a:fillRect/>
          </a:stretch>
        </p:blipFill>
        <p:spPr>
          <a:xfrm>
            <a:off x="984649" y="541975"/>
            <a:ext cx="1458608" cy="1349215"/>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14172" t="7630" r="75474" b="88472"/>
          <a:stretch>
            <a:fillRect/>
          </a:stretch>
        </p:blipFill>
        <p:spPr>
          <a:xfrm>
            <a:off x="2135534" y="2220329"/>
            <a:ext cx="1276283" cy="1276283"/>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2338" t="12307" r="86125" b="83906"/>
          <a:stretch>
            <a:fillRect/>
          </a:stretch>
        </p:blipFill>
        <p:spPr>
          <a:xfrm>
            <a:off x="627017" y="3242030"/>
            <a:ext cx="1422143" cy="1239817"/>
          </a:xfrm>
          <a:prstGeom prst="rect">
            <a:avLst/>
          </a:prstGeom>
        </p:spPr>
      </p:pic>
      <p:pic>
        <p:nvPicPr>
          <p:cNvPr id="17" name="图片 16"/>
          <p:cNvPicPr>
            <a:picLocks noChangeAspect="1"/>
          </p:cNvPicPr>
          <p:nvPr/>
        </p:nvPicPr>
        <p:blipFill rotWithShape="1">
          <a:blip r:embed="rId3" cstate="print">
            <a:extLst>
              <a:ext uri="{28A0092B-C50C-407E-A947-70E740481C1C}">
                <a14:useLocalDpi xmlns:a14="http://schemas.microsoft.com/office/drawing/2010/main" val="0"/>
              </a:ext>
            </a:extLst>
          </a:blip>
          <a:srcRect l="83102" t="9746" r="5952" b="86022"/>
          <a:stretch>
            <a:fillRect/>
          </a:stretch>
        </p:blipFill>
        <p:spPr>
          <a:xfrm>
            <a:off x="9929798" y="3030396"/>
            <a:ext cx="1349211" cy="1385680"/>
          </a:xfrm>
          <a:prstGeom prst="rect">
            <a:avLst/>
          </a:prstGeom>
        </p:spPr>
      </p:pic>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84877" t="3174" r="3881" b="93039"/>
          <a:stretch>
            <a:fillRect/>
          </a:stretch>
        </p:blipFill>
        <p:spPr>
          <a:xfrm>
            <a:off x="9961570" y="388505"/>
            <a:ext cx="1385680" cy="1239816"/>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13284" t="14646" r="12461" b="75553"/>
          <a:stretch>
            <a:fillRect/>
          </a:stretch>
        </p:blipFill>
        <p:spPr>
          <a:xfrm>
            <a:off x="2266487" y="2842467"/>
            <a:ext cx="7826715" cy="2744028"/>
          </a:xfrm>
          <a:prstGeom prst="rect">
            <a:avLst/>
          </a:prstGeom>
        </p:spPr>
      </p:pic>
      <p:sp>
        <p:nvSpPr>
          <p:cNvPr id="23" name="文本框 22"/>
          <p:cNvSpPr txBox="1"/>
          <p:nvPr/>
        </p:nvSpPr>
        <p:spPr>
          <a:xfrm>
            <a:off x="2029275" y="5468967"/>
            <a:ext cx="8087953" cy="922020"/>
          </a:xfrm>
          <a:prstGeom prst="rect">
            <a:avLst/>
          </a:prstGeom>
          <a:noFill/>
        </p:spPr>
        <p:txBody>
          <a:bodyPr wrap="square" rtlCol="0">
            <a:spAutoFit/>
          </a:bodyPr>
          <a:lstStyle/>
          <a:p>
            <a:pPr algn="ctr"/>
            <a:r>
              <a:rPr lang="en-US" altLang="zh-CN" sz="5400" b="1">
                <a:solidFill>
                  <a:srgbClr val="F7F9F8"/>
                </a:solidFill>
                <a:latin typeface="#9Slide03 Sofia Pro Soft Bold" panose="020B0000000000000000" pitchFamily="34" charset="0"/>
                <a:ea typeface="Calibri" panose="020F0502020204030204" charset="0"/>
                <a:cs typeface="Calibri" panose="020F0502020204030204" charset="0"/>
              </a:rPr>
              <a:t>Thank you</a:t>
            </a:r>
            <a:endParaRPr lang="zh-CN" altLang="en-US" sz="5400" b="1" dirty="0">
              <a:solidFill>
                <a:srgbClr val="F7F9F8"/>
              </a:solidFill>
              <a:latin typeface="#9Slide03 Sofia Pro Soft Bold" panose="020B0000000000000000" pitchFamily="34" charset="0"/>
              <a:ea typeface="Calibri" panose="020F0502020204030204" charset="0"/>
              <a:cs typeface="Calibri" panose="020F0502020204030204" charset="0"/>
            </a:endParaRPr>
          </a:p>
        </p:txBody>
      </p:sp>
      <p:pic>
        <p:nvPicPr>
          <p:cNvPr id="24" name="图片 23"/>
          <p:cNvPicPr>
            <a:picLocks noChangeAspect="1"/>
          </p:cNvPicPr>
          <p:nvPr/>
        </p:nvPicPr>
        <p:blipFill rotWithShape="1">
          <a:blip r:embed="rId2" cstate="print">
            <a:extLst>
              <a:ext uri="{28A0092B-C50C-407E-A947-70E740481C1C}">
                <a14:useLocalDpi xmlns:a14="http://schemas.microsoft.com/office/drawing/2010/main" val="0"/>
              </a:ext>
            </a:extLst>
          </a:blip>
          <a:srcRect l="82256" t="20493" r="3839" b="71711"/>
          <a:stretch>
            <a:fillRect/>
          </a:stretch>
        </p:blipFill>
        <p:spPr>
          <a:xfrm>
            <a:off x="1098576" y="5296749"/>
            <a:ext cx="605307" cy="901521"/>
          </a:xfrm>
          <a:prstGeom prst="rect">
            <a:avLst/>
          </a:prstGeom>
        </p:spPr>
      </p:pic>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t="29848" r="80462" b="64472"/>
          <a:stretch>
            <a:fillRect/>
          </a:stretch>
        </p:blipFill>
        <p:spPr>
          <a:xfrm>
            <a:off x="10428450" y="5613283"/>
            <a:ext cx="850559" cy="656822"/>
          </a:xfrm>
          <a:prstGeom prst="rect">
            <a:avLst/>
          </a:prstGeo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10054355" y="1842867"/>
            <a:ext cx="909684" cy="898394"/>
          </a:xfrm>
          <a:prstGeom prst="rect">
            <a:avLst/>
          </a:prstGeom>
          <a:solidFill>
            <a:srgbClr val="7CBCE8"/>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nvGrpSpPr>
          <p:cNvPr id="27" name="组合 26"/>
          <p:cNvGrpSpPr/>
          <p:nvPr/>
        </p:nvGrpSpPr>
        <p:grpSpPr>
          <a:xfrm>
            <a:off x="2903943" y="630335"/>
            <a:ext cx="7573870" cy="5246325"/>
            <a:chOff x="4393776" y="333140"/>
            <a:chExt cx="7573870" cy="5312252"/>
          </a:xfrm>
        </p:grpSpPr>
        <p:sp>
          <p:nvSpPr>
            <p:cNvPr id="28" name="矩形 8"/>
            <p:cNvSpPr/>
            <p:nvPr/>
          </p:nvSpPr>
          <p:spPr>
            <a:xfrm rot="17360517">
              <a:off x="4225298" y="3111160"/>
              <a:ext cx="3724431" cy="1344033"/>
            </a:xfrm>
            <a:custGeom>
              <a:avLst/>
              <a:gdLst>
                <a:gd name="connsiteX0" fmla="*/ 0 w 3311476"/>
                <a:gd name="connsiteY0" fmla="*/ 0 h 870857"/>
                <a:gd name="connsiteX1" fmla="*/ 3311476 w 3311476"/>
                <a:gd name="connsiteY1" fmla="*/ 0 h 870857"/>
                <a:gd name="connsiteX2" fmla="*/ 3311476 w 3311476"/>
                <a:gd name="connsiteY2" fmla="*/ 870857 h 870857"/>
                <a:gd name="connsiteX3" fmla="*/ 0 w 3311476"/>
                <a:gd name="connsiteY3" fmla="*/ 870857 h 870857"/>
                <a:gd name="connsiteX4" fmla="*/ 0 w 3311476"/>
                <a:gd name="connsiteY4" fmla="*/ 0 h 870857"/>
                <a:gd name="connsiteX0" fmla="*/ 0 w 3738517"/>
                <a:gd name="connsiteY0" fmla="*/ 0 h 1205507"/>
                <a:gd name="connsiteX1" fmla="*/ 3738517 w 3738517"/>
                <a:gd name="connsiteY1" fmla="*/ 334650 h 1205507"/>
                <a:gd name="connsiteX2" fmla="*/ 3738517 w 3738517"/>
                <a:gd name="connsiteY2" fmla="*/ 1205507 h 1205507"/>
                <a:gd name="connsiteX3" fmla="*/ 427041 w 3738517"/>
                <a:gd name="connsiteY3" fmla="*/ 1205507 h 1205507"/>
                <a:gd name="connsiteX4" fmla="*/ 0 w 3738517"/>
                <a:gd name="connsiteY4" fmla="*/ 0 h 1205507"/>
                <a:gd name="connsiteX0" fmla="*/ 0 w 3724431"/>
                <a:gd name="connsiteY0" fmla="*/ 0 h 1203721"/>
                <a:gd name="connsiteX1" fmla="*/ 3724431 w 3724431"/>
                <a:gd name="connsiteY1" fmla="*/ 332864 h 1203721"/>
                <a:gd name="connsiteX2" fmla="*/ 3724431 w 3724431"/>
                <a:gd name="connsiteY2" fmla="*/ 1203721 h 1203721"/>
                <a:gd name="connsiteX3" fmla="*/ 412955 w 3724431"/>
                <a:gd name="connsiteY3" fmla="*/ 1203721 h 1203721"/>
                <a:gd name="connsiteX4" fmla="*/ 0 w 3724431"/>
                <a:gd name="connsiteY4" fmla="*/ 0 h 1203721"/>
                <a:gd name="connsiteX0" fmla="*/ 0 w 3724431"/>
                <a:gd name="connsiteY0" fmla="*/ 0 h 1322170"/>
                <a:gd name="connsiteX1" fmla="*/ 3724431 w 3724431"/>
                <a:gd name="connsiteY1" fmla="*/ 332864 h 1322170"/>
                <a:gd name="connsiteX2" fmla="*/ 3724431 w 3724431"/>
                <a:gd name="connsiteY2" fmla="*/ 1203721 h 1322170"/>
                <a:gd name="connsiteX3" fmla="*/ 469914 w 3724431"/>
                <a:gd name="connsiteY3" fmla="*/ 1322170 h 1322170"/>
                <a:gd name="connsiteX4" fmla="*/ 0 w 3724431"/>
                <a:gd name="connsiteY4" fmla="*/ 0 h 1322170"/>
                <a:gd name="connsiteX0" fmla="*/ 0 w 3724431"/>
                <a:gd name="connsiteY0" fmla="*/ 0 h 1344033"/>
                <a:gd name="connsiteX1" fmla="*/ 3724431 w 3724431"/>
                <a:gd name="connsiteY1" fmla="*/ 332864 h 1344033"/>
                <a:gd name="connsiteX2" fmla="*/ 3724431 w 3724431"/>
                <a:gd name="connsiteY2" fmla="*/ 1203721 h 1344033"/>
                <a:gd name="connsiteX3" fmla="*/ 484318 w 3724431"/>
                <a:gd name="connsiteY3" fmla="*/ 1344033 h 1344033"/>
                <a:gd name="connsiteX4" fmla="*/ 0 w 3724431"/>
                <a:gd name="connsiteY4" fmla="*/ 0 h 1344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431" h="1344033">
                  <a:moveTo>
                    <a:pt x="0" y="0"/>
                  </a:moveTo>
                  <a:lnTo>
                    <a:pt x="3724431" y="332864"/>
                  </a:lnTo>
                  <a:lnTo>
                    <a:pt x="3724431" y="1203721"/>
                  </a:lnTo>
                  <a:lnTo>
                    <a:pt x="484318" y="1344033"/>
                  </a:lnTo>
                  <a:lnTo>
                    <a:pt x="0"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29" name="矩形 28"/>
            <p:cNvSpPr/>
            <p:nvPr/>
          </p:nvSpPr>
          <p:spPr>
            <a:xfrm>
              <a:off x="5089063" y="2269385"/>
              <a:ext cx="6878583" cy="1886857"/>
            </a:xfrm>
            <a:prstGeom prst="rect">
              <a:avLst/>
            </a:prstGeom>
            <a:solidFill>
              <a:srgbClr val="7CB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0" name="矩形 5"/>
            <p:cNvSpPr/>
            <p:nvPr/>
          </p:nvSpPr>
          <p:spPr>
            <a:xfrm>
              <a:off x="4755235" y="759766"/>
              <a:ext cx="1514937" cy="4566977"/>
            </a:xfrm>
            <a:custGeom>
              <a:avLst/>
              <a:gdLst>
                <a:gd name="connsiteX0" fmla="*/ 0 w 890822"/>
                <a:gd name="connsiteY0" fmla="*/ 0 h 4378291"/>
                <a:gd name="connsiteX1" fmla="*/ 890822 w 890822"/>
                <a:gd name="connsiteY1" fmla="*/ 0 h 4378291"/>
                <a:gd name="connsiteX2" fmla="*/ 890822 w 890822"/>
                <a:gd name="connsiteY2" fmla="*/ 4378291 h 4378291"/>
                <a:gd name="connsiteX3" fmla="*/ 0 w 890822"/>
                <a:gd name="connsiteY3" fmla="*/ 4378291 h 4378291"/>
                <a:gd name="connsiteX4" fmla="*/ 0 w 890822"/>
                <a:gd name="connsiteY4" fmla="*/ 0 h 4378291"/>
                <a:gd name="connsiteX0" fmla="*/ 0 w 1064993"/>
                <a:gd name="connsiteY0" fmla="*/ 0 h 4378291"/>
                <a:gd name="connsiteX1" fmla="*/ 890822 w 1064993"/>
                <a:gd name="connsiteY1" fmla="*/ 0 h 4378291"/>
                <a:gd name="connsiteX2" fmla="*/ 1064993 w 1064993"/>
                <a:gd name="connsiteY2" fmla="*/ 4160577 h 4378291"/>
                <a:gd name="connsiteX3" fmla="*/ 0 w 1064993"/>
                <a:gd name="connsiteY3" fmla="*/ 4378291 h 4378291"/>
                <a:gd name="connsiteX4" fmla="*/ 0 w 1064993"/>
                <a:gd name="connsiteY4" fmla="*/ 0 h 4378291"/>
                <a:gd name="connsiteX0" fmla="*/ 101600 w 1166593"/>
                <a:gd name="connsiteY0" fmla="*/ 0 h 4160577"/>
                <a:gd name="connsiteX1" fmla="*/ 992422 w 1166593"/>
                <a:gd name="connsiteY1" fmla="*/ 0 h 4160577"/>
                <a:gd name="connsiteX2" fmla="*/ 1166593 w 1166593"/>
                <a:gd name="connsiteY2" fmla="*/ 4160577 h 4160577"/>
                <a:gd name="connsiteX3" fmla="*/ 0 w 1166593"/>
                <a:gd name="connsiteY3" fmla="*/ 4146062 h 4160577"/>
                <a:gd name="connsiteX4" fmla="*/ 101600 w 1166593"/>
                <a:gd name="connsiteY4" fmla="*/ 0 h 4160577"/>
                <a:gd name="connsiteX0" fmla="*/ 203200 w 1268193"/>
                <a:gd name="connsiteY0" fmla="*/ 0 h 4160577"/>
                <a:gd name="connsiteX1" fmla="*/ 1094022 w 1268193"/>
                <a:gd name="connsiteY1" fmla="*/ 0 h 4160577"/>
                <a:gd name="connsiteX2" fmla="*/ 1268193 w 1268193"/>
                <a:gd name="connsiteY2" fmla="*/ 4160577 h 4160577"/>
                <a:gd name="connsiteX3" fmla="*/ 0 w 1268193"/>
                <a:gd name="connsiteY3" fmla="*/ 4160577 h 4160577"/>
                <a:gd name="connsiteX4" fmla="*/ 203200 w 1268193"/>
                <a:gd name="connsiteY4" fmla="*/ 0 h 4160577"/>
                <a:gd name="connsiteX0" fmla="*/ 203200 w 1442365"/>
                <a:gd name="connsiteY0" fmla="*/ 0 h 4160577"/>
                <a:gd name="connsiteX1" fmla="*/ 1094022 w 1442365"/>
                <a:gd name="connsiteY1" fmla="*/ 0 h 4160577"/>
                <a:gd name="connsiteX2" fmla="*/ 1442365 w 1442365"/>
                <a:gd name="connsiteY2" fmla="*/ 4147355 h 4160577"/>
                <a:gd name="connsiteX3" fmla="*/ 0 w 1442365"/>
                <a:gd name="connsiteY3" fmla="*/ 4160577 h 4160577"/>
                <a:gd name="connsiteX4" fmla="*/ 203200 w 1442365"/>
                <a:gd name="connsiteY4" fmla="*/ 0 h 4160577"/>
                <a:gd name="connsiteX0" fmla="*/ 275772 w 1514937"/>
                <a:gd name="connsiteY0" fmla="*/ 0 h 4160577"/>
                <a:gd name="connsiteX1" fmla="*/ 1166594 w 1514937"/>
                <a:gd name="connsiteY1" fmla="*/ 0 h 4160577"/>
                <a:gd name="connsiteX2" fmla="*/ 1514937 w 1514937"/>
                <a:gd name="connsiteY2" fmla="*/ 4147355 h 4160577"/>
                <a:gd name="connsiteX3" fmla="*/ 0 w 1514937"/>
                <a:gd name="connsiteY3" fmla="*/ 4160577 h 4160577"/>
                <a:gd name="connsiteX4" fmla="*/ 275772 w 1514937"/>
                <a:gd name="connsiteY4" fmla="*/ 0 h 4160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937" h="4160577">
                  <a:moveTo>
                    <a:pt x="275772" y="0"/>
                  </a:moveTo>
                  <a:lnTo>
                    <a:pt x="1166594" y="0"/>
                  </a:lnTo>
                  <a:lnTo>
                    <a:pt x="1514937" y="4147355"/>
                  </a:lnTo>
                  <a:lnTo>
                    <a:pt x="0" y="4160577"/>
                  </a:lnTo>
                  <a:lnTo>
                    <a:pt x="275772" y="0"/>
                  </a:lnTo>
                  <a:close/>
                </a:path>
              </a:pathLst>
            </a:custGeom>
            <a:solidFill>
              <a:srgbClr val="7CB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srgbClr val="4472C4"/>
                </a:solidFill>
                <a:latin typeface="Arial"/>
                <a:ea typeface="微软雅黑"/>
              </a:endParaRPr>
            </a:p>
          </p:txBody>
        </p:sp>
        <p:sp>
          <p:nvSpPr>
            <p:cNvPr id="31" name="矩形 4"/>
            <p:cNvSpPr/>
            <p:nvPr/>
          </p:nvSpPr>
          <p:spPr>
            <a:xfrm rot="18645836">
              <a:off x="3955470" y="771446"/>
              <a:ext cx="2134960" cy="1258348"/>
            </a:xfrm>
            <a:custGeom>
              <a:avLst/>
              <a:gdLst>
                <a:gd name="connsiteX0" fmla="*/ 0 w 1088819"/>
                <a:gd name="connsiteY0" fmla="*/ 0 h 505451"/>
                <a:gd name="connsiteX1" fmla="*/ 1088819 w 1088819"/>
                <a:gd name="connsiteY1" fmla="*/ 0 h 505451"/>
                <a:gd name="connsiteX2" fmla="*/ 1088819 w 1088819"/>
                <a:gd name="connsiteY2" fmla="*/ 505451 h 505451"/>
                <a:gd name="connsiteX3" fmla="*/ 0 w 1088819"/>
                <a:gd name="connsiteY3" fmla="*/ 505451 h 505451"/>
                <a:gd name="connsiteX4" fmla="*/ 0 w 1088819"/>
                <a:gd name="connsiteY4" fmla="*/ 0 h 505451"/>
                <a:gd name="connsiteX0" fmla="*/ 0 w 1531713"/>
                <a:gd name="connsiteY0" fmla="*/ 0 h 513493"/>
                <a:gd name="connsiteX1" fmla="*/ 1088819 w 1531713"/>
                <a:gd name="connsiteY1" fmla="*/ 0 h 513493"/>
                <a:gd name="connsiteX2" fmla="*/ 1531713 w 1531713"/>
                <a:gd name="connsiteY2" fmla="*/ 513493 h 513493"/>
                <a:gd name="connsiteX3" fmla="*/ 0 w 1531713"/>
                <a:gd name="connsiteY3" fmla="*/ 505451 h 513493"/>
                <a:gd name="connsiteX4" fmla="*/ 0 w 1531713"/>
                <a:gd name="connsiteY4" fmla="*/ 0 h 513493"/>
                <a:gd name="connsiteX0" fmla="*/ 0 w 1531713"/>
                <a:gd name="connsiteY0" fmla="*/ 0 h 629256"/>
                <a:gd name="connsiteX1" fmla="*/ 1088819 w 1531713"/>
                <a:gd name="connsiteY1" fmla="*/ 0 h 629256"/>
                <a:gd name="connsiteX2" fmla="*/ 1531713 w 1531713"/>
                <a:gd name="connsiteY2" fmla="*/ 513493 h 629256"/>
                <a:gd name="connsiteX3" fmla="*/ 60618 w 1531713"/>
                <a:gd name="connsiteY3" fmla="*/ 629256 h 629256"/>
                <a:gd name="connsiteX4" fmla="*/ 0 w 1531713"/>
                <a:gd name="connsiteY4" fmla="*/ 0 h 629256"/>
                <a:gd name="connsiteX0" fmla="*/ 0 w 1557398"/>
                <a:gd name="connsiteY0" fmla="*/ 0 h 669992"/>
                <a:gd name="connsiteX1" fmla="*/ 1114504 w 1557398"/>
                <a:gd name="connsiteY1" fmla="*/ 40736 h 669992"/>
                <a:gd name="connsiteX2" fmla="*/ 1557398 w 1557398"/>
                <a:gd name="connsiteY2" fmla="*/ 554229 h 669992"/>
                <a:gd name="connsiteX3" fmla="*/ 86303 w 1557398"/>
                <a:gd name="connsiteY3" fmla="*/ 669992 h 669992"/>
                <a:gd name="connsiteX4" fmla="*/ 0 w 1557398"/>
                <a:gd name="connsiteY4" fmla="*/ 0 h 669992"/>
                <a:gd name="connsiteX0" fmla="*/ 0 w 1557398"/>
                <a:gd name="connsiteY0" fmla="*/ 0 h 710481"/>
                <a:gd name="connsiteX1" fmla="*/ 1114504 w 1557398"/>
                <a:gd name="connsiteY1" fmla="*/ 40736 h 710481"/>
                <a:gd name="connsiteX2" fmla="*/ 1557398 w 1557398"/>
                <a:gd name="connsiteY2" fmla="*/ 554229 h 710481"/>
                <a:gd name="connsiteX3" fmla="*/ 17456 w 1557398"/>
                <a:gd name="connsiteY3" fmla="*/ 710481 h 710481"/>
                <a:gd name="connsiteX4" fmla="*/ 0 w 1557398"/>
                <a:gd name="connsiteY4" fmla="*/ 0 h 710481"/>
                <a:gd name="connsiteX0" fmla="*/ 89661 w 1647059"/>
                <a:gd name="connsiteY0" fmla="*/ 0 h 773475"/>
                <a:gd name="connsiteX1" fmla="*/ 1204165 w 1647059"/>
                <a:gd name="connsiteY1" fmla="*/ 40736 h 773475"/>
                <a:gd name="connsiteX2" fmla="*/ 1647059 w 1647059"/>
                <a:gd name="connsiteY2" fmla="*/ 554229 h 773475"/>
                <a:gd name="connsiteX3" fmla="*/ 0 w 1647059"/>
                <a:gd name="connsiteY3" fmla="*/ 773475 h 773475"/>
                <a:gd name="connsiteX4" fmla="*/ 89661 w 1647059"/>
                <a:gd name="connsiteY4" fmla="*/ 0 h 773475"/>
                <a:gd name="connsiteX0" fmla="*/ 61793 w 1647059"/>
                <a:gd name="connsiteY0" fmla="*/ 0 h 822825"/>
                <a:gd name="connsiteX1" fmla="*/ 1204165 w 1647059"/>
                <a:gd name="connsiteY1" fmla="*/ 90086 h 822825"/>
                <a:gd name="connsiteX2" fmla="*/ 1647059 w 1647059"/>
                <a:gd name="connsiteY2" fmla="*/ 603579 h 822825"/>
                <a:gd name="connsiteX3" fmla="*/ 0 w 1647059"/>
                <a:gd name="connsiteY3" fmla="*/ 822825 h 822825"/>
                <a:gd name="connsiteX4" fmla="*/ 61793 w 1647059"/>
                <a:gd name="connsiteY4" fmla="*/ 0 h 822825"/>
                <a:gd name="connsiteX0" fmla="*/ 0 w 1585266"/>
                <a:gd name="connsiteY0" fmla="*/ 0 h 884076"/>
                <a:gd name="connsiteX1" fmla="*/ 1142372 w 1585266"/>
                <a:gd name="connsiteY1" fmla="*/ 90086 h 884076"/>
                <a:gd name="connsiteX2" fmla="*/ 1585266 w 1585266"/>
                <a:gd name="connsiteY2" fmla="*/ 603579 h 884076"/>
                <a:gd name="connsiteX3" fmla="*/ 20360 w 1585266"/>
                <a:gd name="connsiteY3" fmla="*/ 884076 h 884076"/>
                <a:gd name="connsiteX4" fmla="*/ 0 w 1585266"/>
                <a:gd name="connsiteY4" fmla="*/ 0 h 884076"/>
                <a:gd name="connsiteX0" fmla="*/ 0 w 1634906"/>
                <a:gd name="connsiteY0" fmla="*/ 0 h 958681"/>
                <a:gd name="connsiteX1" fmla="*/ 1192012 w 1634906"/>
                <a:gd name="connsiteY1" fmla="*/ 164691 h 958681"/>
                <a:gd name="connsiteX2" fmla="*/ 1634906 w 1634906"/>
                <a:gd name="connsiteY2" fmla="*/ 678184 h 958681"/>
                <a:gd name="connsiteX3" fmla="*/ 70000 w 1634906"/>
                <a:gd name="connsiteY3" fmla="*/ 958681 h 958681"/>
                <a:gd name="connsiteX4" fmla="*/ 0 w 1634906"/>
                <a:gd name="connsiteY4" fmla="*/ 0 h 958681"/>
                <a:gd name="connsiteX0" fmla="*/ 0 w 1634906"/>
                <a:gd name="connsiteY0" fmla="*/ 0 h 963616"/>
                <a:gd name="connsiteX1" fmla="*/ 1192012 w 1634906"/>
                <a:gd name="connsiteY1" fmla="*/ 164691 h 963616"/>
                <a:gd name="connsiteX2" fmla="*/ 1634906 w 1634906"/>
                <a:gd name="connsiteY2" fmla="*/ 678184 h 963616"/>
                <a:gd name="connsiteX3" fmla="*/ 30230 w 1634906"/>
                <a:gd name="connsiteY3" fmla="*/ 963616 h 963616"/>
                <a:gd name="connsiteX4" fmla="*/ 0 w 1634906"/>
                <a:gd name="connsiteY4" fmla="*/ 0 h 96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906" h="963616">
                  <a:moveTo>
                    <a:pt x="0" y="0"/>
                  </a:moveTo>
                  <a:lnTo>
                    <a:pt x="1192012" y="164691"/>
                  </a:lnTo>
                  <a:lnTo>
                    <a:pt x="1634906" y="678184"/>
                  </a:lnTo>
                  <a:lnTo>
                    <a:pt x="30230" y="963616"/>
                  </a:lnTo>
                  <a:lnTo>
                    <a:pt x="0" y="0"/>
                  </a:lnTo>
                  <a:close/>
                </a:path>
              </a:pathLst>
            </a:custGeom>
            <a:solidFill>
              <a:srgbClr val="7CB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srgbClr val="4472C4"/>
                </a:solidFill>
                <a:latin typeface="Arial"/>
                <a:ea typeface="微软雅黑"/>
              </a:endParaRPr>
            </a:p>
          </p:txBody>
        </p:sp>
        <p:sp>
          <p:nvSpPr>
            <p:cNvPr id="32" name="等腰三角形 9"/>
            <p:cNvSpPr/>
            <p:nvPr/>
          </p:nvSpPr>
          <p:spPr>
            <a:xfrm rot="18327752">
              <a:off x="6731226" y="1613147"/>
              <a:ext cx="275151" cy="1024189"/>
            </a:xfrm>
            <a:custGeom>
              <a:avLst/>
              <a:gdLst>
                <a:gd name="connsiteX0" fmla="*/ 0 w 835977"/>
                <a:gd name="connsiteY0" fmla="*/ 493485 h 493485"/>
                <a:gd name="connsiteX1" fmla="*/ 417989 w 835977"/>
                <a:gd name="connsiteY1" fmla="*/ 0 h 493485"/>
                <a:gd name="connsiteX2" fmla="*/ 835977 w 835977"/>
                <a:gd name="connsiteY2" fmla="*/ 493485 h 493485"/>
                <a:gd name="connsiteX3" fmla="*/ 0 w 835977"/>
                <a:gd name="connsiteY3" fmla="*/ 493485 h 493485"/>
                <a:gd name="connsiteX0" fmla="*/ 0 w 835977"/>
                <a:gd name="connsiteY0" fmla="*/ 918252 h 918252"/>
                <a:gd name="connsiteX1" fmla="*/ 739124 w 835977"/>
                <a:gd name="connsiteY1" fmla="*/ 0 h 918252"/>
                <a:gd name="connsiteX2" fmla="*/ 835977 w 835977"/>
                <a:gd name="connsiteY2" fmla="*/ 918252 h 918252"/>
                <a:gd name="connsiteX3" fmla="*/ 0 w 835977"/>
                <a:gd name="connsiteY3" fmla="*/ 918252 h 918252"/>
                <a:gd name="connsiteX0" fmla="*/ 0 w 969418"/>
                <a:gd name="connsiteY0" fmla="*/ 918252 h 918252"/>
                <a:gd name="connsiteX1" fmla="*/ 739124 w 969418"/>
                <a:gd name="connsiteY1" fmla="*/ 0 h 918252"/>
                <a:gd name="connsiteX2" fmla="*/ 969418 w 969418"/>
                <a:gd name="connsiteY2" fmla="*/ 805380 h 918252"/>
                <a:gd name="connsiteX3" fmla="*/ 0 w 969418"/>
                <a:gd name="connsiteY3" fmla="*/ 918252 h 918252"/>
                <a:gd name="connsiteX0" fmla="*/ 1430 w 230294"/>
                <a:gd name="connsiteY0" fmla="*/ 1032269 h 1032269"/>
                <a:gd name="connsiteX1" fmla="*/ 0 w 230294"/>
                <a:gd name="connsiteY1" fmla="*/ 0 h 1032269"/>
                <a:gd name="connsiteX2" fmla="*/ 230294 w 230294"/>
                <a:gd name="connsiteY2" fmla="*/ 805380 h 1032269"/>
                <a:gd name="connsiteX3" fmla="*/ 1430 w 230294"/>
                <a:gd name="connsiteY3" fmla="*/ 1032269 h 1032269"/>
                <a:gd name="connsiteX0" fmla="*/ 7 w 252515"/>
                <a:gd name="connsiteY0" fmla="*/ 1049111 h 1049111"/>
                <a:gd name="connsiteX1" fmla="*/ 22221 w 252515"/>
                <a:gd name="connsiteY1" fmla="*/ 0 h 1049111"/>
                <a:gd name="connsiteX2" fmla="*/ 252515 w 252515"/>
                <a:gd name="connsiteY2" fmla="*/ 805380 h 1049111"/>
                <a:gd name="connsiteX3" fmla="*/ 7 w 252515"/>
                <a:gd name="connsiteY3" fmla="*/ 1049111 h 1049111"/>
                <a:gd name="connsiteX0" fmla="*/ 7 w 269625"/>
                <a:gd name="connsiteY0" fmla="*/ 1049111 h 1049111"/>
                <a:gd name="connsiteX1" fmla="*/ 22221 w 269625"/>
                <a:gd name="connsiteY1" fmla="*/ 0 h 1049111"/>
                <a:gd name="connsiteX2" fmla="*/ 269625 w 269625"/>
                <a:gd name="connsiteY2" fmla="*/ 845818 h 1049111"/>
                <a:gd name="connsiteX3" fmla="*/ 7 w 269625"/>
                <a:gd name="connsiteY3" fmla="*/ 1049111 h 1049111"/>
                <a:gd name="connsiteX0" fmla="*/ 7 w 272388"/>
                <a:gd name="connsiteY0" fmla="*/ 1049111 h 1049111"/>
                <a:gd name="connsiteX1" fmla="*/ 22221 w 272388"/>
                <a:gd name="connsiteY1" fmla="*/ 0 h 1049111"/>
                <a:gd name="connsiteX2" fmla="*/ 272388 w 272388"/>
                <a:gd name="connsiteY2" fmla="*/ 849697 h 1049111"/>
                <a:gd name="connsiteX3" fmla="*/ 7 w 272388"/>
                <a:gd name="connsiteY3" fmla="*/ 1049111 h 1049111"/>
                <a:gd name="connsiteX0" fmla="*/ 8 w 272389"/>
                <a:gd name="connsiteY0" fmla="*/ 1022543 h 1022543"/>
                <a:gd name="connsiteX1" fmla="*/ 17760 w 272389"/>
                <a:gd name="connsiteY1" fmla="*/ 0 h 1022543"/>
                <a:gd name="connsiteX2" fmla="*/ 272389 w 272389"/>
                <a:gd name="connsiteY2" fmla="*/ 823129 h 1022543"/>
                <a:gd name="connsiteX3" fmla="*/ 8 w 272389"/>
                <a:gd name="connsiteY3" fmla="*/ 1022543 h 1022543"/>
                <a:gd name="connsiteX0" fmla="*/ 6 w 272387"/>
                <a:gd name="connsiteY0" fmla="*/ 1024189 h 1024189"/>
                <a:gd name="connsiteX1" fmla="*/ 28279 w 272387"/>
                <a:gd name="connsiteY1" fmla="*/ 0 h 1024189"/>
                <a:gd name="connsiteX2" fmla="*/ 272387 w 272387"/>
                <a:gd name="connsiteY2" fmla="*/ 824775 h 1024189"/>
                <a:gd name="connsiteX3" fmla="*/ 6 w 272387"/>
                <a:gd name="connsiteY3" fmla="*/ 1024189 h 1024189"/>
                <a:gd name="connsiteX0" fmla="*/ 6 w 268508"/>
                <a:gd name="connsiteY0" fmla="*/ 1024189 h 1024189"/>
                <a:gd name="connsiteX1" fmla="*/ 28279 w 268508"/>
                <a:gd name="connsiteY1" fmla="*/ 0 h 1024189"/>
                <a:gd name="connsiteX2" fmla="*/ 268508 w 268508"/>
                <a:gd name="connsiteY2" fmla="*/ 827538 h 1024189"/>
                <a:gd name="connsiteX3" fmla="*/ 6 w 268508"/>
                <a:gd name="connsiteY3" fmla="*/ 1024189 h 1024189"/>
                <a:gd name="connsiteX0" fmla="*/ 6 w 263513"/>
                <a:gd name="connsiteY0" fmla="*/ 1024189 h 1024189"/>
                <a:gd name="connsiteX1" fmla="*/ 28279 w 263513"/>
                <a:gd name="connsiteY1" fmla="*/ 0 h 1024189"/>
                <a:gd name="connsiteX2" fmla="*/ 263513 w 263513"/>
                <a:gd name="connsiteY2" fmla="*/ 836942 h 1024189"/>
                <a:gd name="connsiteX3" fmla="*/ 6 w 263513"/>
                <a:gd name="connsiteY3" fmla="*/ 1024189 h 1024189"/>
                <a:gd name="connsiteX0" fmla="*/ 6 w 275151"/>
                <a:gd name="connsiteY0" fmla="*/ 1024189 h 1024189"/>
                <a:gd name="connsiteX1" fmla="*/ 28279 w 275151"/>
                <a:gd name="connsiteY1" fmla="*/ 0 h 1024189"/>
                <a:gd name="connsiteX2" fmla="*/ 275151 w 275151"/>
                <a:gd name="connsiteY2" fmla="*/ 828652 h 1024189"/>
                <a:gd name="connsiteX3" fmla="*/ 6 w 275151"/>
                <a:gd name="connsiteY3" fmla="*/ 1024189 h 1024189"/>
              </a:gdLst>
              <a:ahLst/>
              <a:cxnLst>
                <a:cxn ang="0">
                  <a:pos x="connsiteX0" y="connsiteY0"/>
                </a:cxn>
                <a:cxn ang="0">
                  <a:pos x="connsiteX1" y="connsiteY1"/>
                </a:cxn>
                <a:cxn ang="0">
                  <a:pos x="connsiteX2" y="connsiteY2"/>
                </a:cxn>
                <a:cxn ang="0">
                  <a:pos x="connsiteX3" y="connsiteY3"/>
                </a:cxn>
              </a:cxnLst>
              <a:rect l="l" t="t" r="r" b="b"/>
              <a:pathLst>
                <a:path w="275151" h="1024189">
                  <a:moveTo>
                    <a:pt x="6" y="1024189"/>
                  </a:moveTo>
                  <a:cubicBezTo>
                    <a:pt x="-471" y="680099"/>
                    <a:pt x="28756" y="344090"/>
                    <a:pt x="28279" y="0"/>
                  </a:cubicBezTo>
                  <a:lnTo>
                    <a:pt x="275151" y="828652"/>
                  </a:lnTo>
                  <a:lnTo>
                    <a:pt x="6" y="1024189"/>
                  </a:lnTo>
                  <a:close/>
                </a:path>
              </a:pathLst>
            </a:custGeom>
            <a:solidFill>
              <a:srgbClr val="559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sp>
        <p:nvSpPr>
          <p:cNvPr id="33" name="矩形 32"/>
          <p:cNvSpPr/>
          <p:nvPr/>
        </p:nvSpPr>
        <p:spPr>
          <a:xfrm>
            <a:off x="9389706" y="1634438"/>
            <a:ext cx="528736" cy="522175"/>
          </a:xfrm>
          <a:prstGeom prst="rect">
            <a:avLst/>
          </a:prstGeom>
          <a:solidFill>
            <a:srgbClr val="A3D0EF"/>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4" name="矩形 33"/>
          <p:cNvSpPr/>
          <p:nvPr/>
        </p:nvSpPr>
        <p:spPr>
          <a:xfrm>
            <a:off x="9721856" y="4441327"/>
            <a:ext cx="309117" cy="30528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5" name="矩形 34"/>
          <p:cNvSpPr/>
          <p:nvPr/>
        </p:nvSpPr>
        <p:spPr>
          <a:xfrm>
            <a:off x="10025328" y="1257578"/>
            <a:ext cx="309117" cy="305281"/>
          </a:xfrm>
          <a:prstGeom prst="rect">
            <a:avLst/>
          </a:prstGeom>
          <a:solidFill>
            <a:srgbClr val="CAE4F6"/>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36" name="矩形 35"/>
          <p:cNvSpPr/>
          <p:nvPr/>
        </p:nvSpPr>
        <p:spPr>
          <a:xfrm>
            <a:off x="9428310" y="4802693"/>
            <a:ext cx="157427" cy="155475"/>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49" name="矩形 48"/>
          <p:cNvSpPr/>
          <p:nvPr/>
        </p:nvSpPr>
        <p:spPr>
          <a:xfrm>
            <a:off x="9709193" y="1322211"/>
            <a:ext cx="157427" cy="155475"/>
          </a:xfrm>
          <a:prstGeom prst="rect">
            <a:avLst/>
          </a:prstGeom>
          <a:solidFill>
            <a:srgbClr val="E2F0FA"/>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0" name="文本框 22"/>
          <p:cNvSpPr txBox="1"/>
          <p:nvPr/>
        </p:nvSpPr>
        <p:spPr>
          <a:xfrm>
            <a:off x="3976578" y="2996995"/>
            <a:ext cx="5745278" cy="737094"/>
          </a:xfrm>
          <a:prstGeom prst="rect">
            <a:avLst/>
          </a:prstGeom>
          <a:noFill/>
        </p:spPr>
        <p:txBody>
          <a:bodyPr wrap="square" lIns="91028" tIns="45514" rIns="91028" bIns="45514" rtlCol="0">
            <a:spAutoFit/>
          </a:bodyPr>
          <a:lstStyle>
            <a:defPPr>
              <a:defRPr lang="zh-CN"/>
            </a:defPPr>
            <a:lvl1pPr algn="ctr">
              <a:lnSpc>
                <a:spcPct val="130000"/>
              </a:lnSpc>
              <a:defRPr sz="2000">
                <a:solidFill>
                  <a:schemeClr val="bg1"/>
                </a:solidFill>
                <a:latin typeface="#9Slide03 Oswald Bold" panose="00000800000000000000" pitchFamily="2" charset="0"/>
                <a:ea typeface="+mj-ea"/>
                <a:cs typeface="Tahoma" panose="020B0604030504040204" pitchFamily="34" charset="0"/>
              </a:defRPr>
            </a:lvl1pPr>
          </a:lstStyle>
          <a:p>
            <a:pPr defTabSz="1212449" fontAlgn="base">
              <a:spcBef>
                <a:spcPct val="0"/>
              </a:spcBef>
              <a:spcAft>
                <a:spcPct val="0"/>
              </a:spcAft>
              <a:buFont typeface="Arial" pitchFamily="34" charset="0"/>
            </a:pPr>
            <a:r>
              <a:rPr lang="en-US" altLang="zh-CN" sz="3600" b="1" dirty="0" smtClean="0">
                <a:solidFill>
                  <a:srgbClr val="2B8F66"/>
                </a:solidFill>
                <a:latin typeface="Cambria" panose="02040503050406030204" pitchFamily="18" charset="0"/>
                <a:ea typeface="Cambria" panose="02040503050406030204" pitchFamily="18" charset="0"/>
                <a:cs typeface="Arial" panose="020B0604020202020204" pitchFamily="34" charset="0"/>
              </a:rPr>
              <a:t>I. HỢP KIM</a:t>
            </a:r>
            <a:endParaRPr lang="zh-CN" altLang="en-US" sz="3600" b="1" dirty="0">
              <a:solidFill>
                <a:srgbClr val="2B8F66"/>
              </a:solidFill>
              <a:latin typeface="Cambria" panose="02040503050406030204" pitchFamily="18" charset="0"/>
              <a:ea typeface="微软雅黑"/>
              <a:cs typeface="Arial" panose="020B0604020202020204" pitchFamily="34" charset="0"/>
            </a:endParaRPr>
          </a:p>
        </p:txBody>
      </p:sp>
      <p:sp>
        <p:nvSpPr>
          <p:cNvPr id="52" name="矩形 51"/>
          <p:cNvSpPr/>
          <p:nvPr/>
        </p:nvSpPr>
        <p:spPr>
          <a:xfrm>
            <a:off x="10923287" y="5646720"/>
            <a:ext cx="1276350" cy="1260511"/>
          </a:xfrm>
          <a:prstGeom prst="rect">
            <a:avLst/>
          </a:prstGeom>
          <a:solidFill>
            <a:srgbClr val="9751CB">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3" name="矩形 52"/>
          <p:cNvSpPr/>
          <p:nvPr/>
        </p:nvSpPr>
        <p:spPr>
          <a:xfrm>
            <a:off x="10140174" y="6118959"/>
            <a:ext cx="609601" cy="602035"/>
          </a:xfrm>
          <a:prstGeom prst="rect">
            <a:avLst/>
          </a:prstGeom>
          <a:solidFill>
            <a:schemeClr val="accent1">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4" name="矩形 53"/>
          <p:cNvSpPr/>
          <p:nvPr/>
        </p:nvSpPr>
        <p:spPr>
          <a:xfrm>
            <a:off x="11666029" y="5165556"/>
            <a:ext cx="373655" cy="369017"/>
          </a:xfrm>
          <a:prstGeom prst="rect">
            <a:avLst/>
          </a:prstGeom>
          <a:solidFill>
            <a:srgbClr val="FF9F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5" name="矩形 54"/>
          <p:cNvSpPr/>
          <p:nvPr/>
        </p:nvSpPr>
        <p:spPr>
          <a:xfrm>
            <a:off x="9729429" y="6486706"/>
            <a:ext cx="237232" cy="234288"/>
          </a:xfrm>
          <a:prstGeom prst="rect">
            <a:avLst/>
          </a:prstGeom>
          <a:solidFill>
            <a:srgbClr val="9DDFB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6" name="矩形 55"/>
          <p:cNvSpPr/>
          <p:nvPr/>
        </p:nvSpPr>
        <p:spPr>
          <a:xfrm>
            <a:off x="11355990" y="4851813"/>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7" name="矩形 56"/>
          <p:cNvSpPr/>
          <p:nvPr/>
        </p:nvSpPr>
        <p:spPr>
          <a:xfrm>
            <a:off x="0" y="42556"/>
            <a:ext cx="1152524" cy="1138221"/>
          </a:xfrm>
          <a:prstGeom prst="rect">
            <a:avLst/>
          </a:prstGeom>
          <a:solidFill>
            <a:schemeClr val="bg2">
              <a:lumMod val="75000"/>
              <a:alpha val="5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8" name="矩形 57"/>
          <p:cNvSpPr/>
          <p:nvPr/>
        </p:nvSpPr>
        <p:spPr>
          <a:xfrm>
            <a:off x="1322351" y="175717"/>
            <a:ext cx="609601" cy="602035"/>
          </a:xfrm>
          <a:prstGeom prst="rect">
            <a:avLst/>
          </a:prstGeom>
          <a:solidFill>
            <a:srgbClr val="5FE8D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59" name="矩形 58"/>
          <p:cNvSpPr/>
          <p:nvPr/>
        </p:nvSpPr>
        <p:spPr>
          <a:xfrm>
            <a:off x="108506" y="1302074"/>
            <a:ext cx="373655" cy="369017"/>
          </a:xfrm>
          <a:prstGeom prst="rect">
            <a:avLst/>
          </a:prstGeom>
          <a:solidFill>
            <a:srgbClr val="FF9F9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0" name="矩形 59"/>
          <p:cNvSpPr/>
          <p:nvPr/>
        </p:nvSpPr>
        <p:spPr>
          <a:xfrm>
            <a:off x="490654" y="1758413"/>
            <a:ext cx="237232" cy="234288"/>
          </a:xfrm>
          <a:prstGeom prst="rect">
            <a:avLst/>
          </a:prstGeom>
          <a:solidFill>
            <a:srgbClr val="9DDF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1" name="矩形 60"/>
          <p:cNvSpPr/>
          <p:nvPr/>
        </p:nvSpPr>
        <p:spPr>
          <a:xfrm>
            <a:off x="2101778" y="175717"/>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sp>
        <p:nvSpPr>
          <p:cNvPr id="62" name="矩形 61"/>
          <p:cNvSpPr/>
          <p:nvPr/>
        </p:nvSpPr>
        <p:spPr>
          <a:xfrm>
            <a:off x="1318077" y="946489"/>
            <a:ext cx="237232" cy="234288"/>
          </a:xfrm>
          <a:prstGeom prst="rect">
            <a:avLst/>
          </a:prstGeom>
          <a:solidFill>
            <a:srgbClr val="FFFFC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rtlCol="0" anchor="ctr"/>
          <a:lstStyle/>
          <a:p>
            <a:pPr algn="ctr" defTabSz="1212449" fontAlgn="base">
              <a:spcBef>
                <a:spcPct val="0"/>
              </a:spcBef>
              <a:spcAft>
                <a:spcPct val="0"/>
              </a:spcAft>
            </a:pPr>
            <a:endParaRPr lang="zh-CN" altLang="en-US" sz="2383">
              <a:solidFill>
                <a:prstClr val="white"/>
              </a:solidFill>
              <a:latin typeface="Arial"/>
              <a:ea typeface="微软雅黑"/>
            </a:endParaRPr>
          </a:p>
        </p:txBody>
      </p:sp>
      <p:grpSp>
        <p:nvGrpSpPr>
          <p:cNvPr id="37" name="Group 36">
            <a:extLst>
              <a:ext uri="{FF2B5EF4-FFF2-40B4-BE49-F238E27FC236}">
                <a16:creationId xmlns:a16="http://schemas.microsoft.com/office/drawing/2014/main" id="{47EC0A3E-9C5C-4122-B07E-ACF3FC9EE1F9}"/>
              </a:ext>
            </a:extLst>
          </p:cNvPr>
          <p:cNvGrpSpPr/>
          <p:nvPr/>
        </p:nvGrpSpPr>
        <p:grpSpPr>
          <a:xfrm>
            <a:off x="-359085" y="2060318"/>
            <a:ext cx="2478955" cy="1342734"/>
            <a:chOff x="3455431" y="2024712"/>
            <a:chExt cx="2478955" cy="1342734"/>
          </a:xfrm>
        </p:grpSpPr>
        <p:pic>
          <p:nvPicPr>
            <p:cNvPr id="38" name="Picture 37">
              <a:extLst>
                <a:ext uri="{FF2B5EF4-FFF2-40B4-BE49-F238E27FC236}">
                  <a16:creationId xmlns:a16="http://schemas.microsoft.com/office/drawing/2014/main" id="{3429724C-E087-42B2-A32E-2EB7CBE346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39" name="TextBox 38">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7996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cBhvr>
                                            <p:cTn id="59" dur="500"/>
                                            <p:tgtEl>
                                              <p:spTgt spid="56"/>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1000"/>
                                </p:stCondLst>
                                <p:childTnLst>
                                  <p:par>
                                    <p:cTn id="67" presetID="26" presetClass="emph" presetSubtype="0" fill="hold" nodeType="after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500" fill="hold"/>
                                            <p:tgtEl>
                                              <p:spTgt spid="36"/>
                                            </p:tgtEl>
                                            <p:attrNameLst>
                                              <p:attrName>ppt_w</p:attrName>
                                            </p:attrNameLst>
                                          </p:cBhvr>
                                          <p:tavLst>
                                            <p:tav tm="0">
                                              <p:val>
                                                <p:fltVal val="0"/>
                                              </p:val>
                                            </p:tav>
                                            <p:tav tm="100000">
                                              <p:val>
                                                <p:strVal val="#ppt_w"/>
                                              </p:val>
                                            </p:tav>
                                          </p:tavLst>
                                        </p:anim>
                                        <p:anim calcmode="lin" valueType="num">
                                          <p:cBhvr>
                                            <p:cTn id="93" dur="500" fill="hold"/>
                                            <p:tgtEl>
                                              <p:spTgt spid="36"/>
                                            </p:tgtEl>
                                            <p:attrNameLst>
                                              <p:attrName>ppt_h</p:attrName>
                                            </p:attrNameLst>
                                          </p:cBhvr>
                                          <p:tavLst>
                                            <p:tav tm="0">
                                              <p:val>
                                                <p:fltVal val="0"/>
                                              </p:val>
                                            </p:tav>
                                            <p:tav tm="100000">
                                              <p:val>
                                                <p:strVal val="#ppt_h"/>
                                              </p:val>
                                            </p:tav>
                                          </p:tavLst>
                                        </p:anim>
                                        <p:animEffect transition="in" filter="fade">
                                          <p:cBhvr>
                                            <p:cTn id="94" dur="500"/>
                                            <p:tgtEl>
                                              <p:spTgt spid="3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50"/>
                                            </p:tgtEl>
                                            <p:attrNameLst>
                                              <p:attrName>ppt_y</p:attrName>
                                            </p:attrNameLst>
                                          </p:cBhvr>
                                          <p:tavLst>
                                            <p:tav tm="0">
                                              <p:val>
                                                <p:strVal val="#ppt_y"/>
                                              </p:val>
                                            </p:tav>
                                            <p:tav tm="100000">
                                              <p:val>
                                                <p:strVal val="#ppt_y"/>
                                              </p:val>
                                            </p:tav>
                                          </p:tavLst>
                                        </p:anim>
                                        <p:anim calcmode="lin" valueType="num">
                                          <p:cBhvr>
                                            <p:cTn id="105"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50"/>
                                            </p:tgtEl>
                                          </p:cBhvr>
                                        </p:animEffect>
                                      </p:childTnLst>
                                    </p:cTn>
                                  </p:par>
                                  <p:par>
                                    <p:cTn id="108" presetID="2" presetClass="entr" presetSubtype="4" fill="hold" nodeType="withEffect" p14:presetBounceEnd="63000">
                                      <p:stCondLst>
                                        <p:cond delay="150"/>
                                      </p:stCondLst>
                                      <p:childTnLst>
                                        <p:set>
                                          <p:cBhvr>
                                            <p:cTn id="109" dur="1" fill="hold">
                                              <p:stCondLst>
                                                <p:cond delay="0"/>
                                              </p:stCondLst>
                                            </p:cTn>
                                            <p:tgtEl>
                                              <p:spTgt spid="37"/>
                                            </p:tgtEl>
                                            <p:attrNameLst>
                                              <p:attrName>style.visibility</p:attrName>
                                            </p:attrNameLst>
                                          </p:cBhvr>
                                          <p:to>
                                            <p:strVal val="visible"/>
                                          </p:to>
                                        </p:set>
                                        <p:anim calcmode="lin" valueType="num" p14:bounceEnd="63000">
                                          <p:cBhvr additive="base">
                                            <p:cTn id="110" dur="1000" fill="hold"/>
                                            <p:tgtEl>
                                              <p:spTgt spid="37"/>
                                            </p:tgtEl>
                                            <p:attrNameLst>
                                              <p:attrName>ppt_x</p:attrName>
                                            </p:attrNameLst>
                                          </p:cBhvr>
                                          <p:tavLst>
                                            <p:tav tm="0">
                                              <p:val>
                                                <p:strVal val="#ppt_x"/>
                                              </p:val>
                                            </p:tav>
                                            <p:tav tm="100000">
                                              <p:val>
                                                <p:strVal val="#ppt_x"/>
                                              </p:val>
                                            </p:tav>
                                          </p:tavLst>
                                        </p:anim>
                                        <p:anim calcmode="lin" valueType="num" p14:bounceEnd="63000">
                                          <p:cBhvr additive="base">
                                            <p:cTn id="111"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4" grpId="0" animBg="1"/>
          <p:bldP spid="35" grpId="0" animBg="1"/>
          <p:bldP spid="36" grpId="0" animBg="1"/>
          <p:bldP spid="49" grpId="0" animBg="1"/>
          <p:bldP spid="50"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anim calcmode="lin" valueType="num">
                                          <p:cBhvr>
                                            <p:cTn id="17" dur="500" fill="hold"/>
                                            <p:tgtEl>
                                              <p:spTgt spid="59"/>
                                            </p:tgtEl>
                                            <p:attrNameLst>
                                              <p:attrName>ppt_w</p:attrName>
                                            </p:attrNameLst>
                                          </p:cBhvr>
                                          <p:tavLst>
                                            <p:tav tm="0">
                                              <p:val>
                                                <p:fltVal val="0"/>
                                              </p:val>
                                            </p:tav>
                                            <p:tav tm="100000">
                                              <p:val>
                                                <p:strVal val="#ppt_w"/>
                                              </p:val>
                                            </p:tav>
                                          </p:tavLst>
                                        </p:anim>
                                        <p:anim calcmode="lin" valueType="num">
                                          <p:cBhvr>
                                            <p:cTn id="18" dur="500" fill="hold"/>
                                            <p:tgtEl>
                                              <p:spTgt spid="59"/>
                                            </p:tgtEl>
                                            <p:attrNameLst>
                                              <p:attrName>ppt_h</p:attrName>
                                            </p:attrNameLst>
                                          </p:cBhvr>
                                          <p:tavLst>
                                            <p:tav tm="0">
                                              <p:val>
                                                <p:fltVal val="0"/>
                                              </p:val>
                                            </p:tav>
                                            <p:tav tm="100000">
                                              <p:val>
                                                <p:strVal val="#ppt_h"/>
                                              </p:val>
                                            </p:tav>
                                          </p:tavLst>
                                        </p:anim>
                                        <p:animEffect transition="in" filter="fade">
                                          <p:cBhvr>
                                            <p:cTn id="19" dur="500"/>
                                            <p:tgtEl>
                                              <p:spTgt spid="5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500" fill="hold"/>
                                            <p:tgtEl>
                                              <p:spTgt spid="60"/>
                                            </p:tgtEl>
                                            <p:attrNameLst>
                                              <p:attrName>ppt_w</p:attrName>
                                            </p:attrNameLst>
                                          </p:cBhvr>
                                          <p:tavLst>
                                            <p:tav tm="0">
                                              <p:val>
                                                <p:fltVal val="0"/>
                                              </p:val>
                                            </p:tav>
                                            <p:tav tm="100000">
                                              <p:val>
                                                <p:strVal val="#ppt_w"/>
                                              </p:val>
                                            </p:tav>
                                          </p:tavLst>
                                        </p:anim>
                                        <p:anim calcmode="lin" valueType="num">
                                          <p:cBhvr>
                                            <p:cTn id="23" dur="500" fill="hold"/>
                                            <p:tgtEl>
                                              <p:spTgt spid="60"/>
                                            </p:tgtEl>
                                            <p:attrNameLst>
                                              <p:attrName>ppt_h</p:attrName>
                                            </p:attrNameLst>
                                          </p:cBhvr>
                                          <p:tavLst>
                                            <p:tav tm="0">
                                              <p:val>
                                                <p:fltVal val="0"/>
                                              </p:val>
                                            </p:tav>
                                            <p:tav tm="100000">
                                              <p:val>
                                                <p:strVal val="#ppt_h"/>
                                              </p:val>
                                            </p:tav>
                                          </p:tavLst>
                                        </p:anim>
                                        <p:animEffect transition="in" filter="fade">
                                          <p:cBhvr>
                                            <p:cTn id="24" dur="500"/>
                                            <p:tgtEl>
                                              <p:spTgt spid="6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anim calcmode="lin" valueType="num">
                                          <p:cBhvr>
                                            <p:cTn id="27" dur="500" fill="hold"/>
                                            <p:tgtEl>
                                              <p:spTgt spid="61"/>
                                            </p:tgtEl>
                                            <p:attrNameLst>
                                              <p:attrName>ppt_w</p:attrName>
                                            </p:attrNameLst>
                                          </p:cBhvr>
                                          <p:tavLst>
                                            <p:tav tm="0">
                                              <p:val>
                                                <p:fltVal val="0"/>
                                              </p:val>
                                            </p:tav>
                                            <p:tav tm="100000">
                                              <p:val>
                                                <p:strVal val="#ppt_w"/>
                                              </p:val>
                                            </p:tav>
                                          </p:tavLst>
                                        </p:anim>
                                        <p:anim calcmode="lin" valueType="num">
                                          <p:cBhvr>
                                            <p:cTn id="28" dur="500" fill="hold"/>
                                            <p:tgtEl>
                                              <p:spTgt spid="61"/>
                                            </p:tgtEl>
                                            <p:attrNameLst>
                                              <p:attrName>ppt_h</p:attrName>
                                            </p:attrNameLst>
                                          </p:cBhvr>
                                          <p:tavLst>
                                            <p:tav tm="0">
                                              <p:val>
                                                <p:fltVal val="0"/>
                                              </p:val>
                                            </p:tav>
                                            <p:tav tm="100000">
                                              <p:val>
                                                <p:strVal val="#ppt_h"/>
                                              </p:val>
                                            </p:tav>
                                          </p:tavLst>
                                        </p:anim>
                                        <p:animEffect transition="in" filter="fade">
                                          <p:cBhvr>
                                            <p:cTn id="29" dur="500"/>
                                            <p:tgtEl>
                                              <p:spTgt spid="6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Effect transition="in" filter="fade">
                                          <p:cBhvr>
                                            <p:cTn id="39" dur="500"/>
                                            <p:tgtEl>
                                              <p:spTgt spid="5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500" fill="hold"/>
                                            <p:tgtEl>
                                              <p:spTgt spid="53"/>
                                            </p:tgtEl>
                                            <p:attrNameLst>
                                              <p:attrName>ppt_w</p:attrName>
                                            </p:attrNameLst>
                                          </p:cBhvr>
                                          <p:tavLst>
                                            <p:tav tm="0">
                                              <p:val>
                                                <p:fltVal val="0"/>
                                              </p:val>
                                            </p:tav>
                                            <p:tav tm="100000">
                                              <p:val>
                                                <p:strVal val="#ppt_w"/>
                                              </p:val>
                                            </p:tav>
                                          </p:tavLst>
                                        </p:anim>
                                        <p:anim calcmode="lin" valueType="num">
                                          <p:cBhvr>
                                            <p:cTn id="43" dur="500" fill="hold"/>
                                            <p:tgtEl>
                                              <p:spTgt spid="53"/>
                                            </p:tgtEl>
                                            <p:attrNameLst>
                                              <p:attrName>ppt_h</p:attrName>
                                            </p:attrNameLst>
                                          </p:cBhvr>
                                          <p:tavLst>
                                            <p:tav tm="0">
                                              <p:val>
                                                <p:fltVal val="0"/>
                                              </p:val>
                                            </p:tav>
                                            <p:tav tm="100000">
                                              <p:val>
                                                <p:strVal val="#ppt_h"/>
                                              </p:val>
                                            </p:tav>
                                          </p:tavLst>
                                        </p:anim>
                                        <p:animEffect transition="in" filter="fade">
                                          <p:cBhvr>
                                            <p:cTn id="44" dur="500"/>
                                            <p:tgtEl>
                                              <p:spTgt spid="5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500" fill="hold"/>
                                            <p:tgtEl>
                                              <p:spTgt spid="54"/>
                                            </p:tgtEl>
                                            <p:attrNameLst>
                                              <p:attrName>ppt_w</p:attrName>
                                            </p:attrNameLst>
                                          </p:cBhvr>
                                          <p:tavLst>
                                            <p:tav tm="0">
                                              <p:val>
                                                <p:fltVal val="0"/>
                                              </p:val>
                                            </p:tav>
                                            <p:tav tm="100000">
                                              <p:val>
                                                <p:strVal val="#ppt_w"/>
                                              </p:val>
                                            </p:tav>
                                          </p:tavLst>
                                        </p:anim>
                                        <p:anim calcmode="lin" valueType="num">
                                          <p:cBhvr>
                                            <p:cTn id="48" dur="500" fill="hold"/>
                                            <p:tgtEl>
                                              <p:spTgt spid="54"/>
                                            </p:tgtEl>
                                            <p:attrNameLst>
                                              <p:attrName>ppt_h</p:attrName>
                                            </p:attrNameLst>
                                          </p:cBhvr>
                                          <p:tavLst>
                                            <p:tav tm="0">
                                              <p:val>
                                                <p:fltVal val="0"/>
                                              </p:val>
                                            </p:tav>
                                            <p:tav tm="100000">
                                              <p:val>
                                                <p:strVal val="#ppt_h"/>
                                              </p:val>
                                            </p:tav>
                                          </p:tavLst>
                                        </p:anim>
                                        <p:animEffect transition="in" filter="fade">
                                          <p:cBhvr>
                                            <p:cTn id="49" dur="500"/>
                                            <p:tgtEl>
                                              <p:spTgt spid="5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500" fill="hold"/>
                                            <p:tgtEl>
                                              <p:spTgt spid="55"/>
                                            </p:tgtEl>
                                            <p:attrNameLst>
                                              <p:attrName>ppt_w</p:attrName>
                                            </p:attrNameLst>
                                          </p:cBhvr>
                                          <p:tavLst>
                                            <p:tav tm="0">
                                              <p:val>
                                                <p:fltVal val="0"/>
                                              </p:val>
                                            </p:tav>
                                            <p:tav tm="100000">
                                              <p:val>
                                                <p:strVal val="#ppt_w"/>
                                              </p:val>
                                            </p:tav>
                                          </p:tavLst>
                                        </p:anim>
                                        <p:anim calcmode="lin" valueType="num">
                                          <p:cBhvr>
                                            <p:cTn id="53" dur="500" fill="hold"/>
                                            <p:tgtEl>
                                              <p:spTgt spid="55"/>
                                            </p:tgtEl>
                                            <p:attrNameLst>
                                              <p:attrName>ppt_h</p:attrName>
                                            </p:attrNameLst>
                                          </p:cBhvr>
                                          <p:tavLst>
                                            <p:tav tm="0">
                                              <p:val>
                                                <p:fltVal val="0"/>
                                              </p:val>
                                            </p:tav>
                                            <p:tav tm="100000">
                                              <p:val>
                                                <p:strVal val="#ppt_h"/>
                                              </p:val>
                                            </p:tav>
                                          </p:tavLst>
                                        </p:anim>
                                        <p:animEffect transition="in" filter="fade">
                                          <p:cBhvr>
                                            <p:cTn id="54" dur="500"/>
                                            <p:tgtEl>
                                              <p:spTgt spid="5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500" fill="hold"/>
                                            <p:tgtEl>
                                              <p:spTgt spid="56"/>
                                            </p:tgtEl>
                                            <p:attrNameLst>
                                              <p:attrName>ppt_w</p:attrName>
                                            </p:attrNameLst>
                                          </p:cBhvr>
                                          <p:tavLst>
                                            <p:tav tm="0">
                                              <p:val>
                                                <p:fltVal val="0"/>
                                              </p:val>
                                            </p:tav>
                                            <p:tav tm="100000">
                                              <p:val>
                                                <p:strVal val="#ppt_w"/>
                                              </p:val>
                                            </p:tav>
                                          </p:tavLst>
                                        </p:anim>
                                        <p:anim calcmode="lin" valueType="num">
                                          <p:cBhvr>
                                            <p:cTn id="58" dur="500" fill="hold"/>
                                            <p:tgtEl>
                                              <p:spTgt spid="56"/>
                                            </p:tgtEl>
                                            <p:attrNameLst>
                                              <p:attrName>ppt_h</p:attrName>
                                            </p:attrNameLst>
                                          </p:cBhvr>
                                          <p:tavLst>
                                            <p:tav tm="0">
                                              <p:val>
                                                <p:fltVal val="0"/>
                                              </p:val>
                                            </p:tav>
                                            <p:tav tm="100000">
                                              <p:val>
                                                <p:strVal val="#ppt_h"/>
                                              </p:val>
                                            </p:tav>
                                          </p:tavLst>
                                        </p:anim>
                                        <p:animEffect transition="in" filter="fade">
                                          <p:cBhvr>
                                            <p:cTn id="59" dur="500"/>
                                            <p:tgtEl>
                                              <p:spTgt spid="56"/>
                                            </p:tgtEl>
                                          </p:cBhvr>
                                        </p:animEffect>
                                      </p:childTnLst>
                                    </p:cTn>
                                  </p:par>
                                </p:childTnLst>
                              </p:cTn>
                            </p:par>
                            <p:par>
                              <p:cTn id="60" fill="hold">
                                <p:stCondLst>
                                  <p:cond delay="500"/>
                                </p:stCondLst>
                                <p:childTnLst>
                                  <p:par>
                                    <p:cTn id="61" presetID="53" presetClass="entr" presetSubtype="16"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par>
                              <p:cTn id="66" fill="hold">
                                <p:stCondLst>
                                  <p:cond delay="1000"/>
                                </p:stCondLst>
                                <p:childTnLst>
                                  <p:par>
                                    <p:cTn id="67" presetID="26" presetClass="emph" presetSubtype="0" fill="hold" nodeType="afterEffect">
                                      <p:stCondLst>
                                        <p:cond delay="0"/>
                                      </p:stCondLst>
                                      <p:childTnLst>
                                        <p:animEffect transition="out" filter="fade">
                                          <p:cBhvr>
                                            <p:cTn id="68" dur="500" tmFilter="0, 0; .2, .5; .8, .5; 1, 0"/>
                                            <p:tgtEl>
                                              <p:spTgt spid="27"/>
                                            </p:tgtEl>
                                          </p:cBhvr>
                                        </p:animEffect>
                                        <p:animScale>
                                          <p:cBhvr>
                                            <p:cTn id="69" dur="250" autoRev="1" fill="hold"/>
                                            <p:tgtEl>
                                              <p:spTgt spid="27"/>
                                            </p:tgtEl>
                                          </p:cBhvr>
                                          <p:by x="105000" y="105000"/>
                                        </p:animScale>
                                      </p:childTnLst>
                                    </p:cTn>
                                  </p:par>
                                  <p:par>
                                    <p:cTn id="70" presetID="53" presetClass="entr" presetSubtype="16"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p:cTn id="77" dur="500" fill="hold"/>
                                            <p:tgtEl>
                                              <p:spTgt spid="33"/>
                                            </p:tgtEl>
                                            <p:attrNameLst>
                                              <p:attrName>ppt_w</p:attrName>
                                            </p:attrNameLst>
                                          </p:cBhvr>
                                          <p:tavLst>
                                            <p:tav tm="0">
                                              <p:val>
                                                <p:fltVal val="0"/>
                                              </p:val>
                                            </p:tav>
                                            <p:tav tm="100000">
                                              <p:val>
                                                <p:strVal val="#ppt_w"/>
                                              </p:val>
                                            </p:tav>
                                          </p:tavLst>
                                        </p:anim>
                                        <p:anim calcmode="lin" valueType="num">
                                          <p:cBhvr>
                                            <p:cTn id="78" dur="500" fill="hold"/>
                                            <p:tgtEl>
                                              <p:spTgt spid="33"/>
                                            </p:tgtEl>
                                            <p:attrNameLst>
                                              <p:attrName>ppt_h</p:attrName>
                                            </p:attrNameLst>
                                          </p:cBhvr>
                                          <p:tavLst>
                                            <p:tav tm="0">
                                              <p:val>
                                                <p:fltVal val="0"/>
                                              </p:val>
                                            </p:tav>
                                            <p:tav tm="100000">
                                              <p:val>
                                                <p:strVal val="#ppt_h"/>
                                              </p:val>
                                            </p:tav>
                                          </p:tavLst>
                                        </p:anim>
                                        <p:animEffect transition="in" filter="fade">
                                          <p:cBhvr>
                                            <p:cTn id="79" dur="500"/>
                                            <p:tgtEl>
                                              <p:spTgt spid="3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p:cTn id="82" dur="500" fill="hold"/>
                                            <p:tgtEl>
                                              <p:spTgt spid="34"/>
                                            </p:tgtEl>
                                            <p:attrNameLst>
                                              <p:attrName>ppt_w</p:attrName>
                                            </p:attrNameLst>
                                          </p:cBhvr>
                                          <p:tavLst>
                                            <p:tav tm="0">
                                              <p:val>
                                                <p:fltVal val="0"/>
                                              </p:val>
                                            </p:tav>
                                            <p:tav tm="100000">
                                              <p:val>
                                                <p:strVal val="#ppt_w"/>
                                              </p:val>
                                            </p:tav>
                                          </p:tavLst>
                                        </p:anim>
                                        <p:anim calcmode="lin" valueType="num">
                                          <p:cBhvr>
                                            <p:cTn id="83" dur="500" fill="hold"/>
                                            <p:tgtEl>
                                              <p:spTgt spid="34"/>
                                            </p:tgtEl>
                                            <p:attrNameLst>
                                              <p:attrName>ppt_h</p:attrName>
                                            </p:attrNameLst>
                                          </p:cBhvr>
                                          <p:tavLst>
                                            <p:tav tm="0">
                                              <p:val>
                                                <p:fltVal val="0"/>
                                              </p:val>
                                            </p:tav>
                                            <p:tav tm="100000">
                                              <p:val>
                                                <p:strVal val="#ppt_h"/>
                                              </p:val>
                                            </p:tav>
                                          </p:tavLst>
                                        </p:anim>
                                        <p:animEffect transition="in" filter="fade">
                                          <p:cBhvr>
                                            <p:cTn id="84" dur="500"/>
                                            <p:tgtEl>
                                              <p:spTgt spid="34"/>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 calcmode="lin" valueType="num">
                                          <p:cBhvr>
                                            <p:cTn id="87" dur="500" fill="hold"/>
                                            <p:tgtEl>
                                              <p:spTgt spid="35"/>
                                            </p:tgtEl>
                                            <p:attrNameLst>
                                              <p:attrName>ppt_w</p:attrName>
                                            </p:attrNameLst>
                                          </p:cBhvr>
                                          <p:tavLst>
                                            <p:tav tm="0">
                                              <p:val>
                                                <p:fltVal val="0"/>
                                              </p:val>
                                            </p:tav>
                                            <p:tav tm="100000">
                                              <p:val>
                                                <p:strVal val="#ppt_w"/>
                                              </p:val>
                                            </p:tav>
                                          </p:tavLst>
                                        </p:anim>
                                        <p:anim calcmode="lin" valueType="num">
                                          <p:cBhvr>
                                            <p:cTn id="88" dur="500" fill="hold"/>
                                            <p:tgtEl>
                                              <p:spTgt spid="35"/>
                                            </p:tgtEl>
                                            <p:attrNameLst>
                                              <p:attrName>ppt_h</p:attrName>
                                            </p:attrNameLst>
                                          </p:cBhvr>
                                          <p:tavLst>
                                            <p:tav tm="0">
                                              <p:val>
                                                <p:fltVal val="0"/>
                                              </p:val>
                                            </p:tav>
                                            <p:tav tm="100000">
                                              <p:val>
                                                <p:strVal val="#ppt_h"/>
                                              </p:val>
                                            </p:tav>
                                          </p:tavLst>
                                        </p:anim>
                                        <p:animEffect transition="in" filter="fade">
                                          <p:cBhvr>
                                            <p:cTn id="89" dur="500"/>
                                            <p:tgtEl>
                                              <p:spTgt spid="3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 calcmode="lin" valueType="num">
                                          <p:cBhvr>
                                            <p:cTn id="92" dur="500" fill="hold"/>
                                            <p:tgtEl>
                                              <p:spTgt spid="36"/>
                                            </p:tgtEl>
                                            <p:attrNameLst>
                                              <p:attrName>ppt_w</p:attrName>
                                            </p:attrNameLst>
                                          </p:cBhvr>
                                          <p:tavLst>
                                            <p:tav tm="0">
                                              <p:val>
                                                <p:fltVal val="0"/>
                                              </p:val>
                                            </p:tav>
                                            <p:tav tm="100000">
                                              <p:val>
                                                <p:strVal val="#ppt_w"/>
                                              </p:val>
                                            </p:tav>
                                          </p:tavLst>
                                        </p:anim>
                                        <p:anim calcmode="lin" valueType="num">
                                          <p:cBhvr>
                                            <p:cTn id="93" dur="500" fill="hold"/>
                                            <p:tgtEl>
                                              <p:spTgt spid="36"/>
                                            </p:tgtEl>
                                            <p:attrNameLst>
                                              <p:attrName>ppt_h</p:attrName>
                                            </p:attrNameLst>
                                          </p:cBhvr>
                                          <p:tavLst>
                                            <p:tav tm="0">
                                              <p:val>
                                                <p:fltVal val="0"/>
                                              </p:val>
                                            </p:tav>
                                            <p:tav tm="100000">
                                              <p:val>
                                                <p:strVal val="#ppt_h"/>
                                              </p:val>
                                            </p:tav>
                                          </p:tavLst>
                                        </p:anim>
                                        <p:animEffect transition="in" filter="fade">
                                          <p:cBhvr>
                                            <p:cTn id="94" dur="500"/>
                                            <p:tgtEl>
                                              <p:spTgt spid="36"/>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fltVal val="0"/>
                                              </p:val>
                                            </p:tav>
                                            <p:tav tm="100000">
                                              <p:val>
                                                <p:strVal val="#ppt_w"/>
                                              </p:val>
                                            </p:tav>
                                          </p:tavLst>
                                        </p:anim>
                                        <p:anim calcmode="lin" valueType="num">
                                          <p:cBhvr>
                                            <p:cTn id="98" dur="500" fill="hold"/>
                                            <p:tgtEl>
                                              <p:spTgt spid="49"/>
                                            </p:tgtEl>
                                            <p:attrNameLst>
                                              <p:attrName>ppt_h</p:attrName>
                                            </p:attrNameLst>
                                          </p:cBhvr>
                                          <p:tavLst>
                                            <p:tav tm="0">
                                              <p:val>
                                                <p:fltVal val="0"/>
                                              </p:val>
                                            </p:tav>
                                            <p:tav tm="100000">
                                              <p:val>
                                                <p:strVal val="#ppt_h"/>
                                              </p:val>
                                            </p:tav>
                                          </p:tavLst>
                                        </p:anim>
                                        <p:animEffect transition="in" filter="fade">
                                          <p:cBhvr>
                                            <p:cTn id="99" dur="500"/>
                                            <p:tgtEl>
                                              <p:spTgt spid="49"/>
                                            </p:tgtEl>
                                          </p:cBhvr>
                                        </p:animEffect>
                                      </p:childTnLst>
                                    </p:cTn>
                                  </p:par>
                                </p:childTnLst>
                              </p:cTn>
                            </p:par>
                            <p:par>
                              <p:cTn id="100" fill="hold">
                                <p:stCondLst>
                                  <p:cond delay="1500"/>
                                </p:stCondLst>
                                <p:childTnLst>
                                  <p:par>
                                    <p:cTn id="101" presetID="41" presetClass="entr" presetSubtype="0" fill="hold" grpId="0" nodeType="afterEffect">
                                      <p:stCondLst>
                                        <p:cond delay="0"/>
                                      </p:stCondLst>
                                      <p:iterate type="lt">
                                        <p:tmPct val="10000"/>
                                      </p:iterate>
                                      <p:childTnLst>
                                        <p:set>
                                          <p:cBhvr>
                                            <p:cTn id="102" dur="1" fill="hold">
                                              <p:stCondLst>
                                                <p:cond delay="0"/>
                                              </p:stCondLst>
                                            </p:cTn>
                                            <p:tgtEl>
                                              <p:spTgt spid="50"/>
                                            </p:tgtEl>
                                            <p:attrNameLst>
                                              <p:attrName>style.visibility</p:attrName>
                                            </p:attrNameLst>
                                          </p:cBhvr>
                                          <p:to>
                                            <p:strVal val="visible"/>
                                          </p:to>
                                        </p:set>
                                        <p:anim calcmode="lin" valueType="num">
                                          <p:cBhvr>
                                            <p:cTn id="103"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104" dur="500" fill="hold"/>
                                            <p:tgtEl>
                                              <p:spTgt spid="50"/>
                                            </p:tgtEl>
                                            <p:attrNameLst>
                                              <p:attrName>ppt_y</p:attrName>
                                            </p:attrNameLst>
                                          </p:cBhvr>
                                          <p:tavLst>
                                            <p:tav tm="0">
                                              <p:val>
                                                <p:strVal val="#ppt_y"/>
                                              </p:val>
                                            </p:tav>
                                            <p:tav tm="100000">
                                              <p:val>
                                                <p:strVal val="#ppt_y"/>
                                              </p:val>
                                            </p:tav>
                                          </p:tavLst>
                                        </p:anim>
                                        <p:anim calcmode="lin" valueType="num">
                                          <p:cBhvr>
                                            <p:cTn id="105"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6"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07" dur="500" tmFilter="0,0; .5, 1; 1, 1"/>
                                            <p:tgtEl>
                                              <p:spTgt spid="50"/>
                                            </p:tgtEl>
                                          </p:cBhvr>
                                        </p:animEffect>
                                      </p:childTnLst>
                                    </p:cTn>
                                  </p:par>
                                  <p:par>
                                    <p:cTn id="108" presetID="2" presetClass="entr" presetSubtype="4" fill="hold" nodeType="withEffect">
                                      <p:stCondLst>
                                        <p:cond delay="150"/>
                                      </p:stCondLst>
                                      <p:childTnLst>
                                        <p:set>
                                          <p:cBhvr>
                                            <p:cTn id="109" dur="1" fill="hold">
                                              <p:stCondLst>
                                                <p:cond delay="0"/>
                                              </p:stCondLst>
                                            </p:cTn>
                                            <p:tgtEl>
                                              <p:spTgt spid="37"/>
                                            </p:tgtEl>
                                            <p:attrNameLst>
                                              <p:attrName>style.visibility</p:attrName>
                                            </p:attrNameLst>
                                          </p:cBhvr>
                                          <p:to>
                                            <p:strVal val="visible"/>
                                          </p:to>
                                        </p:set>
                                        <p:anim calcmode="lin" valueType="num">
                                          <p:cBhvr additive="base">
                                            <p:cTn id="110" dur="1000" fill="hold"/>
                                            <p:tgtEl>
                                              <p:spTgt spid="37"/>
                                            </p:tgtEl>
                                            <p:attrNameLst>
                                              <p:attrName>ppt_x</p:attrName>
                                            </p:attrNameLst>
                                          </p:cBhvr>
                                          <p:tavLst>
                                            <p:tav tm="0">
                                              <p:val>
                                                <p:strVal val="#ppt_x"/>
                                              </p:val>
                                            </p:tav>
                                            <p:tav tm="100000">
                                              <p:val>
                                                <p:strVal val="#ppt_x"/>
                                              </p:val>
                                            </p:tav>
                                          </p:tavLst>
                                        </p:anim>
                                        <p:anim calcmode="lin" valueType="num">
                                          <p:cBhvr additive="base">
                                            <p:cTn id="111"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4" grpId="0" animBg="1"/>
          <p:bldP spid="35" grpId="0" animBg="1"/>
          <p:bldP spid="36" grpId="0" animBg="1"/>
          <p:bldP spid="49" grpId="0" animBg="1"/>
          <p:bldP spid="50" grpId="0"/>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1235388" y="3642551"/>
            <a:ext cx="6347442" cy="3046988"/>
            <a:chOff x="1329402" y="2094104"/>
            <a:chExt cx="3273430" cy="2710275"/>
          </a:xfrm>
        </p:grpSpPr>
        <p:sp>
          <p:nvSpPr>
            <p:cNvPr id="31" name="文本框 30"/>
            <p:cNvSpPr txBox="1"/>
            <p:nvPr/>
          </p:nvSpPr>
          <p:spPr>
            <a:xfrm>
              <a:off x="1329402" y="2094104"/>
              <a:ext cx="2376197" cy="2710275"/>
            </a:xfrm>
            <a:prstGeom prst="rect">
              <a:avLst/>
            </a:prstGeom>
            <a:noFill/>
          </p:spPr>
          <p:txBody>
            <a:bodyPr wrap="square" rtlCol="0">
              <a:spAutoFit/>
              <a:scene3d>
                <a:camera prst="orthographicFront"/>
                <a:lightRig rig="threePt" dir="t"/>
              </a:scene3d>
              <a:sp3d contourW="12700"/>
            </a:bodyPr>
            <a:lstStyle/>
            <a:p>
              <a:r>
                <a:rPr lang="vi-VN" altLang="zh-CN" sz="3200" b="1" dirty="0" smtClean="0">
                  <a:solidFill>
                    <a:srgbClr val="2B8F66"/>
                  </a:solidFill>
                  <a:latin typeface="Cambria" panose="02040503050406030204" pitchFamily="18" charset="0"/>
                  <a:ea typeface="Cambria" panose="02040503050406030204" pitchFamily="18" charset="0"/>
                  <a:cs typeface="Calibri" panose="020F0502020204030204" charset="0"/>
                </a:rPr>
                <a:t>Ví dụ: </a:t>
              </a:r>
              <a:r>
                <a:rPr lang="vi-VN" altLang="zh-CN" sz="3200" dirty="0" smtClean="0">
                  <a:solidFill>
                    <a:srgbClr val="2B8F66"/>
                  </a:solidFill>
                  <a:latin typeface="Cambria" panose="02040503050406030204" pitchFamily="18" charset="0"/>
                  <a:ea typeface="Cambria" panose="02040503050406030204" pitchFamily="18" charset="0"/>
                  <a:cs typeface="Calibri" panose="020F0502020204030204" charset="0"/>
                </a:rPr>
                <a:t> </a:t>
              </a:r>
              <a:r>
                <a:rPr lang="vi-VN" altLang="zh-CN" sz="3200" dirty="0">
                  <a:solidFill>
                    <a:srgbClr val="2B8F66"/>
                  </a:solidFill>
                  <a:latin typeface="Cambria" panose="02040503050406030204" pitchFamily="18" charset="0"/>
                  <a:ea typeface="Cambria" panose="02040503050406030204" pitchFamily="18" charset="0"/>
                  <a:cs typeface="Calibri" panose="020F0502020204030204" charset="0"/>
                </a:rPr>
                <a:t>Thép là hợp kim, trong đó kim loại cơ bản là sắt, phi kim là carbon và một số kim loại như chromium, nickel,…</a:t>
              </a:r>
              <a:endParaRPr lang="en-US" altLang="zh-CN" sz="3200" dirty="0">
                <a:solidFill>
                  <a:srgbClr val="2B8F66"/>
                </a:solidFill>
                <a:latin typeface="Cambria" panose="02040503050406030204" pitchFamily="18" charset="0"/>
                <a:ea typeface="Cambria" panose="02040503050406030204" pitchFamily="18" charset="0"/>
                <a:cs typeface="Calibri" panose="020F0502020204030204" charset="0"/>
              </a:endParaRPr>
            </a:p>
            <a:p>
              <a:r>
                <a:rPr lang="vi-VN" altLang="zh-CN" sz="3200" b="1" dirty="0" smtClean="0">
                  <a:solidFill>
                    <a:srgbClr val="00A69C"/>
                  </a:solidFill>
                  <a:latin typeface="Cambria" panose="02040503050406030204" pitchFamily="18" charset="0"/>
                  <a:ea typeface="Cambria" panose="02040503050406030204" pitchFamily="18" charset="0"/>
                  <a:cs typeface="Calibri" panose="020F0502020204030204" charset="0"/>
                </a:rPr>
                <a:t> </a:t>
              </a:r>
              <a:endParaRPr lang="zh-CN" altLang="en-US" sz="3200" b="1" dirty="0">
                <a:solidFill>
                  <a:srgbClr val="00A69C"/>
                </a:solidFill>
                <a:latin typeface="Cambria" panose="02040503050406030204" pitchFamily="18" charset="0"/>
                <a:cs typeface="Calibri" panose="020F0502020204030204" charset="0"/>
              </a:endParaRPr>
            </a:p>
          </p:txBody>
        </p:sp>
        <p:sp>
          <p:nvSpPr>
            <p:cNvPr id="32" name="文本框 31"/>
            <p:cNvSpPr txBox="1"/>
            <p:nvPr/>
          </p:nvSpPr>
          <p:spPr>
            <a:xfrm>
              <a:off x="1329402" y="2670021"/>
              <a:ext cx="3273430" cy="425249"/>
            </a:xfrm>
            <a:prstGeom prst="rect">
              <a:avLst/>
            </a:prstGeom>
            <a:noFill/>
          </p:spPr>
          <p:txBody>
            <a:bodyPr wrap="square" rtlCol="0">
              <a:spAutoFit/>
              <a:scene3d>
                <a:camera prst="orthographicFront"/>
                <a:lightRig rig="threePt" dir="t"/>
              </a:scene3d>
              <a:sp3d contourW="12700"/>
            </a:bodyPr>
            <a:lstStyle/>
            <a:p>
              <a:pPr algn="just">
                <a:lnSpc>
                  <a:spcPct val="114000"/>
                </a:lnSpc>
              </a:pPr>
              <a:endParaRPr lang="en-US" altLang="zh-CN" sz="2400"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charset="0"/>
              </a:endParaRPr>
            </a:p>
          </p:txBody>
        </p:sp>
      </p:grpSp>
      <p:sp>
        <p:nvSpPr>
          <p:cNvPr id="2" name="Title 1">
            <a:extLst>
              <a:ext uri="{FF2B5EF4-FFF2-40B4-BE49-F238E27FC236}">
                <a16:creationId xmlns:a16="http://schemas.microsoft.com/office/drawing/2014/main" id="{57C3EB65-6BC8-22D0-15EF-138A0FB8CD1E}"/>
              </a:ext>
            </a:extLst>
          </p:cNvPr>
          <p:cNvSpPr>
            <a:spLocks noGrp="1"/>
          </p:cNvSpPr>
          <p:nvPr>
            <p:ph type="title"/>
          </p:nvPr>
        </p:nvSpPr>
        <p:spPr>
          <a:xfrm>
            <a:off x="1587340" y="604301"/>
            <a:ext cx="10515600" cy="795790"/>
          </a:xfrm>
          <a:prstGeom prst="roundRect">
            <a:avLst/>
          </a:prstGeom>
        </p:spPr>
        <p:txBody>
          <a:bodyPr/>
          <a:lstStyle/>
          <a:p>
            <a:r>
              <a:rPr lang="vi-VN" dirty="0" smtClean="0">
                <a:solidFill>
                  <a:srgbClr val="2B8F66"/>
                </a:solidFill>
                <a:latin typeface="Cambria" panose="02040503050406030204" pitchFamily="18" charset="0"/>
                <a:ea typeface="Cambria" panose="02040503050406030204" pitchFamily="18" charset="0"/>
              </a:rPr>
              <a:t>I. HỢP KIM</a:t>
            </a:r>
            <a:endParaRPr lang="en-US" dirty="0">
              <a:solidFill>
                <a:srgbClr val="2B8F66"/>
              </a:solidFill>
              <a:latin typeface="Cambria" panose="02040503050406030204" pitchFamily="18" charset="0"/>
              <a:ea typeface="Cambria" panose="02040503050406030204" pitchFamily="18" charset="0"/>
            </a:endParaRPr>
          </a:p>
        </p:txBody>
      </p:sp>
      <p:sp>
        <p:nvSpPr>
          <p:cNvPr id="3" name="文本框 22">
            <a:extLst>
              <a:ext uri="{FF2B5EF4-FFF2-40B4-BE49-F238E27FC236}">
                <a16:creationId xmlns:a16="http://schemas.microsoft.com/office/drawing/2014/main" id="{E422876E-C2B2-4C32-DD9B-A026D11F29A8}"/>
              </a:ext>
            </a:extLst>
          </p:cNvPr>
          <p:cNvSpPr txBox="1"/>
          <p:nvPr/>
        </p:nvSpPr>
        <p:spPr>
          <a:xfrm>
            <a:off x="988292" y="2069548"/>
            <a:ext cx="10049981" cy="1212640"/>
          </a:xfrm>
          <a:prstGeom prst="rect">
            <a:avLst/>
          </a:prstGeom>
          <a:noFill/>
        </p:spPr>
        <p:txBody>
          <a:bodyPr wrap="square" rtlCol="0">
            <a:spAutoFit/>
            <a:scene3d>
              <a:camera prst="orthographicFront"/>
              <a:lightRig rig="threePt" dir="t"/>
            </a:scene3d>
            <a:sp3d contourW="12700"/>
          </a:bodyPr>
          <a:lstStyle/>
          <a:p>
            <a:pPr>
              <a:lnSpc>
                <a:spcPct val="130000"/>
              </a:lnSpc>
            </a:pPr>
            <a:r>
              <a:rPr lang="vi-VN" altLang="zh-CN" sz="2800" b="1" dirty="0">
                <a:solidFill>
                  <a:srgbClr val="2B8F66"/>
                </a:solidFill>
                <a:latin typeface="Cambria" panose="02040503050406030204" pitchFamily="18" charset="0"/>
                <a:ea typeface="Cambria" panose="02040503050406030204" pitchFamily="18" charset="0"/>
                <a:cs typeface="Calibri" panose="020F0502020204030204" charset="0"/>
              </a:rPr>
              <a:t>- Hợp kim là vật liệu kim loại có chứa một kim loại cơ bản và một số </a:t>
            </a:r>
            <a:r>
              <a:rPr lang="vi-VN" altLang="zh-CN" sz="2800" b="1" i="1" dirty="0">
                <a:solidFill>
                  <a:srgbClr val="FF0000"/>
                </a:solidFill>
                <a:latin typeface="Cambria" panose="02040503050406030204" pitchFamily="18" charset="0"/>
                <a:ea typeface="Cambria" panose="02040503050406030204" pitchFamily="18" charset="0"/>
                <a:cs typeface="Calibri" panose="020F0502020204030204" charset="0"/>
              </a:rPr>
              <a:t>kim loại </a:t>
            </a:r>
            <a:r>
              <a:rPr lang="vi-VN" altLang="zh-CN" sz="2800" b="1" i="1" dirty="0" smtClean="0">
                <a:solidFill>
                  <a:srgbClr val="FF0000"/>
                </a:solidFill>
                <a:latin typeface="Cambria" panose="02040503050406030204" pitchFamily="18" charset="0"/>
                <a:ea typeface="Cambria" panose="02040503050406030204" pitchFamily="18" charset="0"/>
                <a:cs typeface="Calibri" panose="020F0502020204030204" charset="0"/>
              </a:rPr>
              <a:t> </a:t>
            </a:r>
            <a:r>
              <a:rPr lang="vi-VN" altLang="zh-CN" sz="2800" b="1" dirty="0" smtClean="0">
                <a:solidFill>
                  <a:srgbClr val="2B8F66"/>
                </a:solidFill>
                <a:latin typeface="Cambria" panose="02040503050406030204" pitchFamily="18" charset="0"/>
                <a:ea typeface="Cambria" panose="02040503050406030204" pitchFamily="18" charset="0"/>
                <a:cs typeface="Calibri" panose="020F0502020204030204" charset="0"/>
              </a:rPr>
              <a:t>khác </a:t>
            </a:r>
            <a:r>
              <a:rPr lang="vi-VN" altLang="zh-CN" sz="2800" b="1" dirty="0">
                <a:solidFill>
                  <a:srgbClr val="2B8F66"/>
                </a:solidFill>
                <a:latin typeface="Cambria" panose="02040503050406030204" pitchFamily="18" charset="0"/>
                <a:ea typeface="Cambria" panose="02040503050406030204" pitchFamily="18" charset="0"/>
                <a:cs typeface="Calibri" panose="020F0502020204030204" charset="0"/>
              </a:rPr>
              <a:t>hoặc </a:t>
            </a:r>
            <a:r>
              <a:rPr lang="vi-VN" altLang="zh-CN" sz="2800" b="1" i="1" dirty="0" smtClean="0">
                <a:solidFill>
                  <a:srgbClr val="FF0000"/>
                </a:solidFill>
                <a:latin typeface="Cambria" panose="02040503050406030204" pitchFamily="18" charset="0"/>
                <a:ea typeface="Cambria" panose="02040503050406030204" pitchFamily="18" charset="0"/>
                <a:cs typeface="Calibri" panose="020F0502020204030204" charset="0"/>
              </a:rPr>
              <a:t>phi kim</a:t>
            </a:r>
            <a:endParaRPr lang="zh-CN" altLang="en-US" sz="2800" b="1" i="1" dirty="0">
              <a:solidFill>
                <a:srgbClr val="FF0000"/>
              </a:solidFill>
              <a:latin typeface="Cambria" panose="02040503050406030204" pitchFamily="18" charset="0"/>
              <a:cs typeface="Calibri" panose="020F0502020204030204" charset="0"/>
            </a:endParaRPr>
          </a:p>
        </p:txBody>
      </p:sp>
      <p:pic>
        <p:nvPicPr>
          <p:cNvPr id="4" name="Picture 3">
            <a:extLst>
              <a:ext uri="{FF2B5EF4-FFF2-40B4-BE49-F238E27FC236}">
                <a16:creationId xmlns:a16="http://schemas.microsoft.com/office/drawing/2014/main" id="{4209DABC-0562-9B30-B477-34C76B279BF4}"/>
              </a:ext>
            </a:extLst>
          </p:cNvPr>
          <p:cNvPicPr>
            <a:picLocks noChangeAspect="1"/>
          </p:cNvPicPr>
          <p:nvPr/>
        </p:nvPicPr>
        <p:blipFill>
          <a:blip r:embed="rId2"/>
          <a:stretch>
            <a:fillRect/>
          </a:stretch>
        </p:blipFill>
        <p:spPr>
          <a:xfrm>
            <a:off x="129094" y="2805488"/>
            <a:ext cx="711775" cy="711775"/>
          </a:xfrm>
          <a:prstGeom prst="rect">
            <a:avLst/>
          </a:prstGeom>
        </p:spPr>
      </p:pic>
      <p:grpSp>
        <p:nvGrpSpPr>
          <p:cNvPr id="6" name="Group 5">
            <a:extLst>
              <a:ext uri="{FF2B5EF4-FFF2-40B4-BE49-F238E27FC236}">
                <a16:creationId xmlns:a16="http://schemas.microsoft.com/office/drawing/2014/main" id="{9EA56859-5624-115F-58FC-411319F0C6EF}"/>
              </a:ext>
            </a:extLst>
          </p:cNvPr>
          <p:cNvGrpSpPr/>
          <p:nvPr/>
        </p:nvGrpSpPr>
        <p:grpSpPr>
          <a:xfrm>
            <a:off x="546609" y="1153734"/>
            <a:ext cx="10894387" cy="914400"/>
            <a:chOff x="547712" y="1059144"/>
            <a:chExt cx="9911339" cy="914400"/>
          </a:xfrm>
        </p:grpSpPr>
        <p:sp>
          <p:nvSpPr>
            <p:cNvPr id="23" name="文本框 22"/>
            <p:cNvSpPr txBox="1"/>
            <p:nvPr/>
          </p:nvSpPr>
          <p:spPr>
            <a:xfrm>
              <a:off x="1473218" y="1335295"/>
              <a:ext cx="8985833" cy="523220"/>
            </a:xfrm>
            <a:prstGeom prst="rect">
              <a:avLst/>
            </a:prstGeom>
            <a:noFill/>
          </p:spPr>
          <p:txBody>
            <a:bodyPr wrap="square" rtlCol="0">
              <a:spAutoFit/>
              <a:scene3d>
                <a:camera prst="orthographicFront"/>
                <a:lightRig rig="threePt" dir="t"/>
              </a:scene3d>
              <a:sp3d contourW="12700"/>
            </a:bodyPr>
            <a:lstStyle/>
            <a:p>
              <a:r>
                <a:rPr lang="vi-VN" altLang="zh-CN" sz="2800" b="1" dirty="0" smtClean="0">
                  <a:solidFill>
                    <a:srgbClr val="00A69C"/>
                  </a:solidFill>
                  <a:latin typeface="Cambria" panose="02040503050406030204" pitchFamily="18" charset="0"/>
                  <a:ea typeface="Cambria" panose="02040503050406030204" pitchFamily="18" charset="0"/>
                  <a:cs typeface="Calibri" panose="020F0502020204030204" charset="0"/>
                </a:rPr>
                <a:t>1</a:t>
              </a:r>
              <a:r>
                <a:rPr lang="vi-VN" altLang="zh-CN" sz="2800" b="1" dirty="0" smtClean="0">
                  <a:solidFill>
                    <a:srgbClr val="2B8F66"/>
                  </a:solidFill>
                  <a:latin typeface="Cambria" panose="02040503050406030204" pitchFamily="18" charset="0"/>
                  <a:ea typeface="Cambria" panose="02040503050406030204" pitchFamily="18" charset="0"/>
                  <a:cs typeface="Calibri" panose="020F0502020204030204" charset="0"/>
                </a:rPr>
                <a:t>. Khái niệm hợp kim và việc sử dụng phổ biến của hợp kim</a:t>
              </a:r>
              <a:endParaRPr lang="zh-CN" altLang="en-US" sz="2800" b="1" dirty="0">
                <a:solidFill>
                  <a:srgbClr val="2B8F66"/>
                </a:solidFill>
                <a:latin typeface="Cambria" panose="02040503050406030204" pitchFamily="18" charset="0"/>
                <a:cs typeface="Calibri" panose="020F0502020204030204" charset="0"/>
              </a:endParaRPr>
            </a:p>
          </p:txBody>
        </p:sp>
        <p:pic>
          <p:nvPicPr>
            <p:cNvPr id="5" name="Picture 4">
              <a:extLst>
                <a:ext uri="{FF2B5EF4-FFF2-40B4-BE49-F238E27FC236}">
                  <a16:creationId xmlns:a16="http://schemas.microsoft.com/office/drawing/2014/main" id="{E28CA99A-95B9-3AA7-2419-9B57DE1B333C}"/>
                </a:ext>
              </a:extLst>
            </p:cNvPr>
            <p:cNvPicPr>
              <a:picLocks noChangeAspect="1"/>
            </p:cNvPicPr>
            <p:nvPr/>
          </p:nvPicPr>
          <p:blipFill>
            <a:blip r:embed="rId3"/>
            <a:stretch>
              <a:fillRect/>
            </a:stretch>
          </p:blipFill>
          <p:spPr>
            <a:xfrm>
              <a:off x="547712" y="1059144"/>
              <a:ext cx="914400" cy="914400"/>
            </a:xfrm>
            <a:prstGeom prst="rect">
              <a:avLst/>
            </a:prstGeom>
          </p:spPr>
        </p:pic>
      </p:grpSp>
      <p:sp>
        <p:nvSpPr>
          <p:cNvPr id="9" name="AutoShape 2" descr="Thép hợp k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4"/>
          <a:stretch>
            <a:fillRect/>
          </a:stretch>
        </p:blipFill>
        <p:spPr>
          <a:xfrm>
            <a:off x="6895515" y="3441180"/>
            <a:ext cx="3451381" cy="3248359"/>
          </a:xfrm>
          <a:prstGeom prst="rect">
            <a:avLst/>
          </a:prstGeom>
        </p:spPr>
      </p:pic>
      <p:grpSp>
        <p:nvGrpSpPr>
          <p:cNvPr id="13" name="Group 12">
            <a:extLst>
              <a:ext uri="{FF2B5EF4-FFF2-40B4-BE49-F238E27FC236}">
                <a16:creationId xmlns:a16="http://schemas.microsoft.com/office/drawing/2014/main" id="{47EC0A3E-9C5C-4122-B07E-ACF3FC9EE1F9}"/>
              </a:ext>
            </a:extLst>
          </p:cNvPr>
          <p:cNvGrpSpPr/>
          <p:nvPr/>
        </p:nvGrpSpPr>
        <p:grpSpPr>
          <a:xfrm>
            <a:off x="-219256" y="720990"/>
            <a:ext cx="1587340" cy="826266"/>
            <a:chOff x="3455431" y="2024712"/>
            <a:chExt cx="2478955" cy="1342734"/>
          </a:xfrm>
        </p:grpSpPr>
        <p:pic>
          <p:nvPicPr>
            <p:cNvPr id="14" name="Picture 13">
              <a:extLst>
                <a:ext uri="{FF2B5EF4-FFF2-40B4-BE49-F238E27FC236}">
                  <a16:creationId xmlns:a16="http://schemas.microsoft.com/office/drawing/2014/main" id="{3429724C-E087-42B2-A32E-2EB7CBE346A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71519" y="2024712"/>
              <a:ext cx="814779" cy="814779"/>
            </a:xfrm>
            <a:prstGeom prst="rect">
              <a:avLst/>
            </a:prstGeom>
          </p:spPr>
        </p:pic>
        <p:sp>
          <p:nvSpPr>
            <p:cNvPr id="15" name="TextBox 14">
              <a:extLst>
                <a:ext uri="{FF2B5EF4-FFF2-40B4-BE49-F238E27FC236}">
                  <a16:creationId xmlns:a16="http://schemas.microsoft.com/office/drawing/2014/main" id="{1164698A-97EA-4240-9CC1-B8A7515FEABC}"/>
                </a:ext>
              </a:extLst>
            </p:cNvPr>
            <p:cNvSpPr txBox="1"/>
            <p:nvPr/>
          </p:nvSpPr>
          <p:spPr>
            <a:xfrm>
              <a:off x="3455431" y="2967336"/>
              <a:ext cx="2478955" cy="400110"/>
            </a:xfrm>
            <a:prstGeom prst="rect">
              <a:avLst/>
            </a:prstGeom>
            <a:noFill/>
          </p:spPr>
          <p:txBody>
            <a:bodyPr wrap="square" rtlCol="0">
              <a:spAutoFit/>
            </a:bodyPr>
            <a:lstStyle/>
            <a:p>
              <a:endParaRPr lang="en-US" sz="2000" dirty="0">
                <a:solidFill>
                  <a:schemeClr val="bg2">
                    <a:lumMod val="2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639114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4" fill="hold" nodeType="withEffect" p14:presetBounceEnd="63000">
                                      <p:stCondLst>
                                        <p:cond delay="150"/>
                                      </p:stCondLst>
                                      <p:childTnLst>
                                        <p:set>
                                          <p:cBhvr>
                                            <p:cTn id="9" dur="1" fill="hold">
                                              <p:stCondLst>
                                                <p:cond delay="0"/>
                                              </p:stCondLst>
                                            </p:cTn>
                                            <p:tgtEl>
                                              <p:spTgt spid="13"/>
                                            </p:tgtEl>
                                            <p:attrNameLst>
                                              <p:attrName>style.visibility</p:attrName>
                                            </p:attrNameLst>
                                          </p:cBhvr>
                                          <p:to>
                                            <p:strVal val="visible"/>
                                          </p:to>
                                        </p:set>
                                        <p:anim calcmode="lin" valueType="num" p14:bounceEnd="63000">
                                          <p:cBhvr additive="base">
                                            <p:cTn id="10" dur="1000" fill="hold"/>
                                            <p:tgtEl>
                                              <p:spTgt spid="13"/>
                                            </p:tgtEl>
                                            <p:attrNameLst>
                                              <p:attrName>ppt_x</p:attrName>
                                            </p:attrNameLst>
                                          </p:cBhvr>
                                          <p:tavLst>
                                            <p:tav tm="0">
                                              <p:val>
                                                <p:strVal val="#ppt_x"/>
                                              </p:val>
                                            </p:tav>
                                            <p:tav tm="100000">
                                              <p:val>
                                                <p:strVal val="#ppt_x"/>
                                              </p:val>
                                            </p:tav>
                                          </p:tavLst>
                                        </p:anim>
                                        <p:anim calcmode="lin" valueType="num" p14:bounceEnd="63000">
                                          <p:cBhvr additive="base">
                                            <p:cTn id="1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 presetClass="entr" presetSubtype="4" fill="hold" nodeType="withEffect">
                                      <p:stCondLst>
                                        <p:cond delay="15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5B4F6E-54BF-3E31-4F38-02C2B5D9227B}"/>
              </a:ext>
            </a:extLst>
          </p:cNvPr>
          <p:cNvSpPr/>
          <p:nvPr/>
        </p:nvSpPr>
        <p:spPr>
          <a:xfrm flipV="1">
            <a:off x="950323" y="565259"/>
            <a:ext cx="277501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7526F6B6-1CE5-77F8-3A60-EF097F65DE72}"/>
              </a:ext>
            </a:extLst>
          </p:cNvPr>
          <p:cNvSpPr/>
          <p:nvPr/>
        </p:nvSpPr>
        <p:spPr>
          <a:xfrm>
            <a:off x="603620" y="889860"/>
            <a:ext cx="11172871" cy="154014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5B4F6E-54BF-3E31-4F38-02C2B5D9227B}"/>
              </a:ext>
            </a:extLst>
          </p:cNvPr>
          <p:cNvSpPr/>
          <p:nvPr/>
        </p:nvSpPr>
        <p:spPr>
          <a:xfrm>
            <a:off x="950323" y="475260"/>
            <a:ext cx="2775010" cy="9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04982C5-FD14-42E2-A78A-001B61569071}"/>
              </a:ext>
            </a:extLst>
          </p:cNvPr>
          <p:cNvGrpSpPr/>
          <p:nvPr/>
        </p:nvGrpSpPr>
        <p:grpSpPr>
          <a:xfrm>
            <a:off x="146420" y="944245"/>
            <a:ext cx="914400" cy="914400"/>
            <a:chOff x="666750" y="619125"/>
            <a:chExt cx="914400" cy="914400"/>
          </a:xfrm>
        </p:grpSpPr>
        <p:sp>
          <p:nvSpPr>
            <p:cNvPr id="20" name="Oval 19">
              <a:extLst>
                <a:ext uri="{FF2B5EF4-FFF2-40B4-BE49-F238E27FC236}">
                  <a16:creationId xmlns:a16="http://schemas.microsoft.com/office/drawing/2014/main" id="{DC5A5FDE-DA42-1CF1-CCFC-1B5F6C03B1DB}"/>
                </a:ext>
              </a:extLst>
            </p:cNvPr>
            <p:cNvSpPr/>
            <p:nvPr/>
          </p:nvSpPr>
          <p:spPr>
            <a:xfrm>
              <a:off x="666750" y="619125"/>
              <a:ext cx="914400" cy="9144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4FE5F5E-EE74-201C-24CD-99AE598A4DFA}"/>
                </a:ext>
              </a:extLst>
            </p:cNvPr>
            <p:cNvSpPr/>
            <p:nvPr/>
          </p:nvSpPr>
          <p:spPr>
            <a:xfrm>
              <a:off x="859167" y="811542"/>
              <a:ext cx="529566" cy="529566"/>
            </a:xfrm>
            <a:prstGeom prst="ellipse">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t>
              </a:r>
            </a:p>
          </p:txBody>
        </p:sp>
        <p:sp>
          <p:nvSpPr>
            <p:cNvPr id="22" name="Block Arc 21">
              <a:extLst>
                <a:ext uri="{FF2B5EF4-FFF2-40B4-BE49-F238E27FC236}">
                  <a16:creationId xmlns:a16="http://schemas.microsoft.com/office/drawing/2014/main" id="{BC64B353-8979-FC9C-BBE3-41E530A1A65E}"/>
                </a:ext>
              </a:extLst>
            </p:cNvPr>
            <p:cNvSpPr/>
            <p:nvPr/>
          </p:nvSpPr>
          <p:spPr>
            <a:xfrm>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lock Arc 22">
              <a:extLst>
                <a:ext uri="{FF2B5EF4-FFF2-40B4-BE49-F238E27FC236}">
                  <a16:creationId xmlns:a16="http://schemas.microsoft.com/office/drawing/2014/main" id="{5AA82818-1535-799A-F481-363C1195D775}"/>
                </a:ext>
              </a:extLst>
            </p:cNvPr>
            <p:cNvSpPr/>
            <p:nvPr/>
          </p:nvSpPr>
          <p:spPr>
            <a:xfrm rot="72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lock Arc 23">
              <a:extLst>
                <a:ext uri="{FF2B5EF4-FFF2-40B4-BE49-F238E27FC236}">
                  <a16:creationId xmlns:a16="http://schemas.microsoft.com/office/drawing/2014/main" id="{9F2A5437-493C-A172-2F9E-EE85384EF174}"/>
                </a:ext>
              </a:extLst>
            </p:cNvPr>
            <p:cNvSpPr/>
            <p:nvPr/>
          </p:nvSpPr>
          <p:spPr>
            <a:xfrm rot="14400000">
              <a:off x="745331" y="697706"/>
              <a:ext cx="757238" cy="757238"/>
            </a:xfrm>
            <a:prstGeom prst="blockArc">
              <a:avLst>
                <a:gd name="adj1" fmla="val 12595891"/>
                <a:gd name="adj2" fmla="val 17845443"/>
                <a:gd name="adj3" fmla="val 6826"/>
              </a:avLst>
            </a:prstGeom>
            <a:solidFill>
              <a:srgbClr val="D25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D877B6CE-09C2-90FF-8B98-D20C61341960}"/>
                </a:ext>
              </a:extLst>
            </p:cNvPr>
            <p:cNvSpPr/>
            <p:nvPr/>
          </p:nvSpPr>
          <p:spPr>
            <a:xfrm>
              <a:off x="728662" y="1033462"/>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A6D57B-C89B-7D32-25FC-3CBB6CE6F72E}"/>
                </a:ext>
              </a:extLst>
            </p:cNvPr>
            <p:cNvSpPr/>
            <p:nvPr/>
          </p:nvSpPr>
          <p:spPr>
            <a:xfrm>
              <a:off x="1257300" y="728893"/>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8DE0423-14CB-2F2E-3D5D-707A3566516A}"/>
                </a:ext>
              </a:extLst>
            </p:cNvPr>
            <p:cNvSpPr/>
            <p:nvPr/>
          </p:nvSpPr>
          <p:spPr>
            <a:xfrm>
              <a:off x="1247775" y="1344214"/>
              <a:ext cx="85726" cy="85726"/>
            </a:xfrm>
            <a:prstGeom prst="ellipse">
              <a:avLst/>
            </a:prstGeom>
            <a:solidFill>
              <a:schemeClr val="bg1"/>
            </a:solidFill>
            <a:ln w="28575">
              <a:solidFill>
                <a:srgbClr val="D253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B037E511-C8DF-0EFE-1EB7-6F38A8822A04}"/>
              </a:ext>
            </a:extLst>
          </p:cNvPr>
          <p:cNvSpPr txBox="1"/>
          <p:nvPr/>
        </p:nvSpPr>
        <p:spPr>
          <a:xfrm>
            <a:off x="1060820" y="944245"/>
            <a:ext cx="10056151" cy="1384995"/>
          </a:xfrm>
          <a:prstGeom prst="rect">
            <a:avLst/>
          </a:prstGeom>
          <a:noFill/>
        </p:spPr>
        <p:txBody>
          <a:bodyPr wrap="square" rtlCol="0">
            <a:spAutoFit/>
          </a:bodyPr>
          <a:lstStyle/>
          <a:p>
            <a:pPr algn="just"/>
            <a:r>
              <a:rPr lang="vi-VN" sz="2800" dirty="0" smtClean="0">
                <a:solidFill>
                  <a:srgbClr val="2B8F66"/>
                </a:solidFill>
                <a:latin typeface="Cambria" panose="02040503050406030204" pitchFamily="18" charset="0"/>
                <a:ea typeface="Cambria" panose="02040503050406030204" pitchFamily="18" charset="0"/>
              </a:rPr>
              <a:t>Khi </a:t>
            </a:r>
            <a:r>
              <a:rPr lang="vi-VN" sz="2800" dirty="0">
                <a:solidFill>
                  <a:srgbClr val="2B8F66"/>
                </a:solidFill>
                <a:latin typeface="Cambria" panose="02040503050406030204" pitchFamily="18" charset="0"/>
                <a:ea typeface="Cambria" panose="02040503050406030204" pitchFamily="18" charset="0"/>
              </a:rPr>
              <a:t>để trong không khí, bề mặt của lá nhôm bị oxi hoá tạo lớp phủ oxide. Trong trường hợp này lá nhôm có trở thành hợp kim không? Giải thích.</a:t>
            </a:r>
            <a:endParaRPr lang="en-US" sz="2800" b="1" dirty="0">
              <a:solidFill>
                <a:srgbClr val="2B8F66"/>
              </a:solidFill>
              <a:latin typeface="Cambria" panose="02040503050406030204" pitchFamily="18" charset="0"/>
              <a:ea typeface="Cambria" panose="02040503050406030204" pitchFamily="18" charset="0"/>
              <a:cs typeface="Arial" panose="020B0604020202020204" pitchFamily="34" charset="0"/>
            </a:endParaRPr>
          </a:p>
        </p:txBody>
      </p:sp>
      <p:sp>
        <p:nvSpPr>
          <p:cNvPr id="29" name="Freeform: Shape 13">
            <a:extLst>
              <a:ext uri="{FF2B5EF4-FFF2-40B4-BE49-F238E27FC236}">
                <a16:creationId xmlns:a16="http://schemas.microsoft.com/office/drawing/2014/main" id="{19259CD5-1C22-05BB-0AFF-04DF4DC265FC}"/>
              </a:ext>
            </a:extLst>
          </p:cNvPr>
          <p:cNvSpPr/>
          <p:nvPr/>
        </p:nvSpPr>
        <p:spPr>
          <a:xfrm>
            <a:off x="8819342" y="1293141"/>
            <a:ext cx="2957149" cy="733586"/>
          </a:xfrm>
          <a:custGeom>
            <a:avLst/>
            <a:gdLst>
              <a:gd name="connsiteX0" fmla="*/ 935065 w 942370"/>
              <a:gd name="connsiteY0" fmla="*/ 0 h 725167"/>
              <a:gd name="connsiteX1" fmla="*/ 940231 w 942370"/>
              <a:gd name="connsiteY1" fmla="*/ 439118 h 725167"/>
              <a:gd name="connsiteX2" fmla="*/ 904068 w 942370"/>
              <a:gd name="connsiteY2" fmla="*/ 599268 h 725167"/>
              <a:gd name="connsiteX3" fmla="*/ 811078 w 942370"/>
              <a:gd name="connsiteY3" fmla="*/ 697424 h 725167"/>
              <a:gd name="connsiteX4" fmla="*/ 681926 w 942370"/>
              <a:gd name="connsiteY4" fmla="*/ 723254 h 725167"/>
              <a:gd name="connsiteX5" fmla="*/ 449451 w 942370"/>
              <a:gd name="connsiteY5" fmla="*/ 723254 h 725167"/>
              <a:gd name="connsiteX6" fmla="*/ 0 w 942370"/>
              <a:gd name="connsiteY6" fmla="*/ 723254 h 725167"/>
              <a:gd name="connsiteX0" fmla="*/ 2949844 w 2957149"/>
              <a:gd name="connsiteY0" fmla="*/ 0 h 733586"/>
              <a:gd name="connsiteX1" fmla="*/ 2955010 w 2957149"/>
              <a:gd name="connsiteY1" fmla="*/ 439118 h 733586"/>
              <a:gd name="connsiteX2" fmla="*/ 2918847 w 2957149"/>
              <a:gd name="connsiteY2" fmla="*/ 599268 h 733586"/>
              <a:gd name="connsiteX3" fmla="*/ 2825857 w 2957149"/>
              <a:gd name="connsiteY3" fmla="*/ 697424 h 733586"/>
              <a:gd name="connsiteX4" fmla="*/ 2696705 w 2957149"/>
              <a:gd name="connsiteY4" fmla="*/ 723254 h 733586"/>
              <a:gd name="connsiteX5" fmla="*/ 2464230 w 2957149"/>
              <a:gd name="connsiteY5" fmla="*/ 723254 h 733586"/>
              <a:gd name="connsiteX6" fmla="*/ 0 w 2957149"/>
              <a:gd name="connsiteY6" fmla="*/ 733586 h 73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149" h="733586">
                <a:moveTo>
                  <a:pt x="2949844" y="0"/>
                </a:moveTo>
                <a:cubicBezTo>
                  <a:pt x="2955010" y="169620"/>
                  <a:pt x="2960176" y="339240"/>
                  <a:pt x="2955010" y="439118"/>
                </a:cubicBezTo>
                <a:cubicBezTo>
                  <a:pt x="2949844" y="538996"/>
                  <a:pt x="2940372" y="556217"/>
                  <a:pt x="2918847" y="599268"/>
                </a:cubicBezTo>
                <a:cubicBezTo>
                  <a:pt x="2897321" y="642319"/>
                  <a:pt x="2862881" y="676760"/>
                  <a:pt x="2825857" y="697424"/>
                </a:cubicBezTo>
                <a:cubicBezTo>
                  <a:pt x="2788833" y="718088"/>
                  <a:pt x="2756976" y="718949"/>
                  <a:pt x="2696705" y="723254"/>
                </a:cubicBezTo>
                <a:cubicBezTo>
                  <a:pt x="2636434" y="727559"/>
                  <a:pt x="2464230" y="723254"/>
                  <a:pt x="2464230" y="723254"/>
                </a:cubicBezTo>
                <a:lnTo>
                  <a:pt x="0" y="73358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423174F-1D89-B9D6-B95D-B6EE9FAA79A3}"/>
              </a:ext>
            </a:extLst>
          </p:cNvPr>
          <p:cNvSpPr txBox="1"/>
          <p:nvPr/>
        </p:nvSpPr>
        <p:spPr>
          <a:xfrm>
            <a:off x="5369757" y="2523774"/>
            <a:ext cx="1438275" cy="461665"/>
          </a:xfrm>
          <a:prstGeom prst="rect">
            <a:avLst/>
          </a:prstGeom>
          <a:noFill/>
        </p:spPr>
        <p:txBody>
          <a:bodyPr wrap="square" rtlCol="0">
            <a:spAutoFit/>
          </a:bodyPr>
          <a:lstStyle/>
          <a:p>
            <a:r>
              <a:rPr lang="en-US" sz="2400" b="1" dirty="0">
                <a:latin typeface="Cambria" panose="02040503050406030204" pitchFamily="18" charset="0"/>
                <a:ea typeface="Cambria" panose="02040503050406030204" pitchFamily="18" charset="0"/>
                <a:cs typeface="Arial" panose="020B0604020202020204" pitchFamily="34" charset="0"/>
              </a:rPr>
              <a:t>TRẢ LỜI</a:t>
            </a:r>
          </a:p>
        </p:txBody>
      </p:sp>
      <p:sp>
        <p:nvSpPr>
          <p:cNvPr id="32" name="Rectangle: Rounded Corners 19">
            <a:extLst>
              <a:ext uri="{FF2B5EF4-FFF2-40B4-BE49-F238E27FC236}">
                <a16:creationId xmlns:a16="http://schemas.microsoft.com/office/drawing/2014/main" id="{C484ECD0-DCC6-7773-63E9-B1A1C512C79C}"/>
              </a:ext>
            </a:extLst>
          </p:cNvPr>
          <p:cNvSpPr/>
          <p:nvPr/>
        </p:nvSpPr>
        <p:spPr>
          <a:xfrm>
            <a:off x="338837" y="3459915"/>
            <a:ext cx="11853163" cy="2513502"/>
          </a:xfrm>
          <a:prstGeom prst="roundRect">
            <a:avLst/>
          </a:prstGeom>
          <a:solidFill>
            <a:srgbClr val="FFE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2B8F66"/>
                </a:solidFill>
                <a:latin typeface="Cambria" panose="02040503050406030204" pitchFamily="18" charset="0"/>
                <a:ea typeface="Cambria" panose="02040503050406030204" pitchFamily="18" charset="0"/>
              </a:rPr>
              <a:t>Hợp kim là vật liệu kim loại có chứa một kim loại cơ bản và một số kim loại khác hoặc phi kim.</a:t>
            </a:r>
          </a:p>
          <a:p>
            <a:r>
              <a:rPr lang="vi-VN" sz="2800" dirty="0">
                <a:solidFill>
                  <a:srgbClr val="2B8F66"/>
                </a:solidFill>
                <a:latin typeface="Cambria" panose="02040503050406030204" pitchFamily="18" charset="0"/>
                <a:ea typeface="Cambria" panose="02040503050406030204" pitchFamily="18" charset="0"/>
              </a:rPr>
              <a:t>Như vậy, khi để trong không khí, bề mặt của lá nhôm bị oxi hoá tạo lớp phủ oxide. Trong trường hợp này lá nhôm không trở thành hợp kim.</a:t>
            </a:r>
          </a:p>
          <a:p>
            <a:pPr algn="ctr"/>
            <a:endParaRPr lang="en-US" dirty="0">
              <a:solidFill>
                <a:srgbClr val="2B8F66"/>
              </a:solidFill>
            </a:endParaRPr>
          </a:p>
        </p:txBody>
      </p:sp>
    </p:spTree>
    <p:extLst>
      <p:ext uri="{BB962C8B-B14F-4D97-AF65-F5344CB8AC3E}">
        <p14:creationId xmlns:p14="http://schemas.microsoft.com/office/powerpoint/2010/main" val="260885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p:bldP spid="30" grpId="0"/>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游ゴシック Light"/>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Calibri"/>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Calibri"/>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Calibri"/>
        <a:font script="Laoo" typeface="DokChampa"/>
        <a:font script="Sinh" typeface="Iskoola Pota"/>
        <a:font script="Mong" typeface="Mongolian Baiti"/>
        <a:font script="Viet" typeface="Calibri"/>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6663</TotalTime>
  <Words>3984</Words>
  <Application>Microsoft Office PowerPoint</Application>
  <PresentationFormat>Widescreen</PresentationFormat>
  <Paragraphs>310</Paragraphs>
  <Slides>64</Slides>
  <Notes>3</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64</vt:i4>
      </vt:variant>
    </vt:vector>
  </HeadingPairs>
  <TitlesOfParts>
    <vt:vector size="84" baseType="lpstr">
      <vt:lpstr>Calibri</vt:lpstr>
      <vt:lpstr>#9Slide03 Sofia Pro Soft Bold</vt:lpstr>
      <vt:lpstr>#9Slide03 Roboto Condensed Bold</vt:lpstr>
      <vt:lpstr>Open Sans</vt:lpstr>
      <vt:lpstr>Lexend Deca</vt:lpstr>
      <vt:lpstr>Teko Light</vt:lpstr>
      <vt:lpstr>微软雅黑</vt:lpstr>
      <vt:lpstr>Tahoma</vt:lpstr>
      <vt:lpstr>Cambria</vt:lpstr>
      <vt:lpstr>Questrial</vt:lpstr>
      <vt:lpstr>#9Slide03 IcielPanton Black</vt:lpstr>
      <vt:lpstr>Arial (Body)</vt:lpstr>
      <vt:lpstr>Hind Vadodara Light</vt:lpstr>
      <vt:lpstr>Unica One</vt:lpstr>
      <vt:lpstr>宋体</vt:lpstr>
      <vt:lpstr>Times New Roman</vt:lpstr>
      <vt:lpstr>Roboto</vt:lpstr>
      <vt:lpstr>Arial</vt:lpstr>
      <vt:lpstr>FZHei-B01S</vt:lpstr>
      <vt:lpstr>Office Theme</vt:lpstr>
      <vt:lpstr>ĐẠI CƯƠNG VỀ KIM LOẠI</vt:lpstr>
      <vt:lpstr>PowerPoint Presentation</vt:lpstr>
      <vt:lpstr>PowerPoint Presentation</vt:lpstr>
      <vt:lpstr>PowerPoint Presentation</vt:lpstr>
      <vt:lpstr>PowerPoint Presentation</vt:lpstr>
      <vt:lpstr>PowerPoint Presentation</vt:lpstr>
      <vt:lpstr>PowerPoint Presentation</vt:lpstr>
      <vt:lpstr>I. HỢP KIM</vt:lpstr>
      <vt:lpstr>PowerPoint Presentation</vt:lpstr>
      <vt:lpstr>I. HỢP KIM</vt:lpstr>
      <vt:lpstr>PowerPoint Presentation</vt:lpstr>
      <vt:lpstr>I. HỢP KIM</vt:lpstr>
      <vt:lpstr>Thảo Luận</vt:lpstr>
      <vt:lpstr>Trả lời</vt:lpstr>
      <vt:lpstr>I. HỢP KIM</vt:lpstr>
      <vt:lpstr>I. HỢP KIM</vt:lpstr>
      <vt:lpstr>I. HỢP KIM</vt:lpstr>
      <vt:lpstr>Thảo Luận</vt:lpstr>
      <vt:lpstr>Thảo Luận</vt:lpstr>
      <vt:lpstr>Thảo Luận</vt:lpstr>
      <vt:lpstr>Vận dụng</vt:lpstr>
      <vt:lpstr>EM CÓ BIẾT</vt:lpstr>
      <vt:lpstr>PowerPoint Presentation</vt:lpstr>
      <vt:lpstr>PowerPoint Presentation</vt:lpstr>
      <vt:lpstr>II. ĂN MÒN KIM LOẠI</vt:lpstr>
      <vt:lpstr>PowerPoint Presentation</vt:lpstr>
      <vt:lpstr>II. ĂN MÒN KIM LOẠI</vt:lpstr>
      <vt:lpstr>II. ĂN MÒN KIM LOẠI</vt:lpstr>
      <vt:lpstr>II. ĂN MÒN KIM LOẠI</vt:lpstr>
      <vt:lpstr>II. ĂN MÒN KIM LOẠI</vt:lpstr>
      <vt:lpstr>PowerPoint Presentation</vt:lpstr>
      <vt:lpstr>II. ĂN MÒN KIM LOẠI</vt:lpstr>
      <vt:lpstr>II. ĂN MÒN KIM LOẠI</vt:lpstr>
      <vt:lpstr>VẬN DỤNG</vt:lpstr>
      <vt:lpstr>II. ĂN MÒN KIM LOẠI</vt:lpstr>
      <vt:lpstr>II. ĂN MÒN KIM LOẠI</vt:lpstr>
      <vt:lpstr>II. ĂN MÒN KIM LOẠI</vt:lpstr>
      <vt:lpstr>PowerPoint Presentation</vt:lpstr>
      <vt:lpstr>VẬN DỤNG</vt:lpstr>
      <vt:lpstr>VẬN DỤNG</vt:lpstr>
      <vt:lpstr>Thảo Luận</vt:lpstr>
      <vt:lpstr>II. ĂN MÒN KIM LOẠI</vt:lpstr>
      <vt:lpstr>PowerPoint Presentation</vt:lpstr>
      <vt:lpstr>II. ĂN MÒN KIM LOẠI</vt:lpstr>
      <vt:lpstr>II. ĂN MÒN KIM LOẠI</vt:lpstr>
      <vt:lpstr>Thảo Luận</vt:lpstr>
      <vt:lpstr>PowerPoint Presentation</vt:lpstr>
      <vt:lpstr>II. ĂN MÒN KIM LOẠI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TGDD</dc:creator>
  <dc:description>9Slide.vn</dc:description>
  <cp:lastModifiedBy>HP</cp:lastModifiedBy>
  <cp:revision>113</cp:revision>
  <dcterms:created xsi:type="dcterms:W3CDTF">2018-03-12T09:20:00Z</dcterms:created>
  <dcterms:modified xsi:type="dcterms:W3CDTF">2024-06-19T16:29:40Z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1033-12.2.0.13489</vt:lpwstr>
  </property>
  <property fmtid="{D5CDD505-2E9C-101B-9397-08002B2CF9AE}" pid="3" name="ICV">
    <vt:lpwstr>188AE3FB7FFC4403850F92F3FBF5FDCA_13</vt:lpwstr>
  </property>
</Properties>
</file>