
<file path=[Content_Types].xml><?xml version="1.0" encoding="utf-8"?>
<Types xmlns="http://schemas.openxmlformats.org/package/2006/content-types">
  <Default Extension="png" ContentType="image/png"/>
  <Default Extension="mp3" ContentType="audio/mpe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14" r:id="rId5"/>
    <p:sldMasterId id="2147483726" r:id="rId6"/>
    <p:sldMasterId id="2147483738" r:id="rId7"/>
    <p:sldMasterId id="2147483750" r:id="rId8"/>
    <p:sldMasterId id="2147483762" r:id="rId9"/>
    <p:sldMasterId id="2147483774" r:id="rId10"/>
    <p:sldMasterId id="2147483786" r:id="rId11"/>
    <p:sldMasterId id="2147483798" r:id="rId12"/>
    <p:sldMasterId id="2147483827" r:id="rId13"/>
    <p:sldMasterId id="2147483839" r:id="rId14"/>
  </p:sldMasterIdLst>
  <p:notesMasterIdLst>
    <p:notesMasterId r:id="rId52"/>
  </p:notesMasterIdLst>
  <p:sldIdLst>
    <p:sldId id="340" r:id="rId15"/>
    <p:sldId id="345" r:id="rId16"/>
    <p:sldId id="372" r:id="rId17"/>
    <p:sldId id="346" r:id="rId18"/>
    <p:sldId id="318" r:id="rId19"/>
    <p:sldId id="319" r:id="rId20"/>
    <p:sldId id="373" r:id="rId21"/>
    <p:sldId id="347" r:id="rId22"/>
    <p:sldId id="348" r:id="rId23"/>
    <p:sldId id="349" r:id="rId24"/>
    <p:sldId id="350" r:id="rId25"/>
    <p:sldId id="375" r:id="rId26"/>
    <p:sldId id="376" r:id="rId27"/>
    <p:sldId id="352" r:id="rId28"/>
    <p:sldId id="353" r:id="rId29"/>
    <p:sldId id="354" r:id="rId30"/>
    <p:sldId id="355" r:id="rId31"/>
    <p:sldId id="356" r:id="rId32"/>
    <p:sldId id="357" r:id="rId33"/>
    <p:sldId id="358" r:id="rId34"/>
    <p:sldId id="359" r:id="rId35"/>
    <p:sldId id="360" r:id="rId36"/>
    <p:sldId id="361" r:id="rId37"/>
    <p:sldId id="311" r:id="rId38"/>
    <p:sldId id="363" r:id="rId39"/>
    <p:sldId id="362" r:id="rId40"/>
    <p:sldId id="364" r:id="rId41"/>
    <p:sldId id="365" r:id="rId42"/>
    <p:sldId id="366" r:id="rId43"/>
    <p:sldId id="367" r:id="rId44"/>
    <p:sldId id="368" r:id="rId45"/>
    <p:sldId id="326" r:id="rId46"/>
    <p:sldId id="267" r:id="rId47"/>
    <p:sldId id="377" r:id="rId48"/>
    <p:sldId id="369" r:id="rId49"/>
    <p:sldId id="370" r:id="rId50"/>
    <p:sldId id="37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DB4CC-8C9B-432F-A1AB-3BED691AD9F4}"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F6192-9F26-4B57-B31A-830592019398}" type="slidenum">
              <a:rPr lang="en-US" smtClean="0"/>
              <a:t>‹#›</a:t>
            </a:fld>
            <a:endParaRPr lang="en-US"/>
          </a:p>
        </p:txBody>
      </p:sp>
    </p:spTree>
    <p:extLst>
      <p:ext uri="{BB962C8B-B14F-4D97-AF65-F5344CB8AC3E}">
        <p14:creationId xmlns:p14="http://schemas.microsoft.com/office/powerpoint/2010/main" val="30639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8DD27-6399-4F84-94DE-F99596CA1BD6}"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49097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8DD27-6399-4F84-94DE-F99596CA1BD6}"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22404368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323680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0466479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4199469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846854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2137461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25380361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15925971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321608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20044151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107788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8DD27-6399-4F84-94DE-F99596CA1BD6}"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3508664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603924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28484060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47" indent="0" algn="ctr">
              <a:buNone/>
              <a:defRPr>
                <a:solidFill>
                  <a:schemeClr val="tx1">
                    <a:tint val="75000"/>
                  </a:schemeClr>
                </a:solidFill>
              </a:defRPr>
            </a:lvl2pPr>
            <a:lvl3pPr marL="609690" indent="0" algn="ctr">
              <a:buNone/>
              <a:defRPr>
                <a:solidFill>
                  <a:schemeClr val="tx1">
                    <a:tint val="75000"/>
                  </a:schemeClr>
                </a:solidFill>
              </a:defRPr>
            </a:lvl3pPr>
            <a:lvl4pPr marL="914538" indent="0" algn="ctr">
              <a:buNone/>
              <a:defRPr>
                <a:solidFill>
                  <a:schemeClr val="tx1">
                    <a:tint val="75000"/>
                  </a:schemeClr>
                </a:solidFill>
              </a:defRPr>
            </a:lvl4pPr>
            <a:lvl5pPr marL="1219383" indent="0" algn="ctr">
              <a:buNone/>
              <a:defRPr>
                <a:solidFill>
                  <a:schemeClr val="tx1">
                    <a:tint val="75000"/>
                  </a:schemeClr>
                </a:solidFill>
              </a:defRPr>
            </a:lvl5pPr>
            <a:lvl6pPr marL="1524228" indent="0" algn="ctr">
              <a:buNone/>
              <a:defRPr>
                <a:solidFill>
                  <a:schemeClr val="tx1">
                    <a:tint val="75000"/>
                  </a:schemeClr>
                </a:solidFill>
              </a:defRPr>
            </a:lvl6pPr>
            <a:lvl7pPr marL="1829075" indent="0" algn="ctr">
              <a:buNone/>
              <a:defRPr>
                <a:solidFill>
                  <a:schemeClr val="tx1">
                    <a:tint val="75000"/>
                  </a:schemeClr>
                </a:solidFill>
              </a:defRPr>
            </a:lvl7pPr>
            <a:lvl8pPr marL="2133921" indent="0" algn="ctr">
              <a:buNone/>
              <a:defRPr>
                <a:solidFill>
                  <a:schemeClr val="tx1">
                    <a:tint val="75000"/>
                  </a:schemeClr>
                </a:solidFill>
              </a:defRPr>
            </a:lvl8pPr>
            <a:lvl9pPr marL="24387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9139033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17745466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11"/>
            <a:ext cx="5181600" cy="1000125"/>
          </a:xfrm>
        </p:spPr>
        <p:txBody>
          <a:bodyPr anchor="b"/>
          <a:lstStyle>
            <a:lvl1pPr marL="0" indent="0">
              <a:buNone/>
              <a:defRPr sz="1333">
                <a:solidFill>
                  <a:schemeClr val="tx1">
                    <a:tint val="75000"/>
                  </a:schemeClr>
                </a:solidFill>
              </a:defRPr>
            </a:lvl1pPr>
            <a:lvl2pPr marL="304847" indent="0">
              <a:buNone/>
              <a:defRPr sz="1200">
                <a:solidFill>
                  <a:schemeClr val="tx1">
                    <a:tint val="75000"/>
                  </a:schemeClr>
                </a:solidFill>
              </a:defRPr>
            </a:lvl2pPr>
            <a:lvl3pPr marL="609690" indent="0">
              <a:buNone/>
              <a:defRPr sz="1067">
                <a:solidFill>
                  <a:schemeClr val="tx1">
                    <a:tint val="75000"/>
                  </a:schemeClr>
                </a:solidFill>
              </a:defRPr>
            </a:lvl3pPr>
            <a:lvl4pPr marL="914538" indent="0">
              <a:buNone/>
              <a:defRPr sz="933">
                <a:solidFill>
                  <a:schemeClr val="tx1">
                    <a:tint val="75000"/>
                  </a:schemeClr>
                </a:solidFill>
              </a:defRPr>
            </a:lvl4pPr>
            <a:lvl5pPr marL="1219383" indent="0">
              <a:buNone/>
              <a:defRPr sz="933">
                <a:solidFill>
                  <a:schemeClr val="tx1">
                    <a:tint val="75000"/>
                  </a:schemeClr>
                </a:solidFill>
              </a:defRPr>
            </a:lvl5pPr>
            <a:lvl6pPr marL="1524228" indent="0">
              <a:buNone/>
              <a:defRPr sz="933">
                <a:solidFill>
                  <a:schemeClr val="tx1">
                    <a:tint val="75000"/>
                  </a:schemeClr>
                </a:solidFill>
              </a:defRPr>
            </a:lvl6pPr>
            <a:lvl7pPr marL="1829075" indent="0">
              <a:buNone/>
              <a:defRPr sz="933">
                <a:solidFill>
                  <a:schemeClr val="tx1">
                    <a:tint val="75000"/>
                  </a:schemeClr>
                </a:solidFill>
              </a:defRPr>
            </a:lvl7pPr>
            <a:lvl8pPr marL="2133921" indent="0">
              <a:buNone/>
              <a:defRPr sz="933">
                <a:solidFill>
                  <a:schemeClr val="tx1">
                    <a:tint val="75000"/>
                  </a:schemeClr>
                </a:solidFill>
              </a:defRPr>
            </a:lvl8pPr>
            <a:lvl9pPr marL="2438766"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0165588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5240372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2" y="1023409"/>
            <a:ext cx="2693459"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2"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9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6340850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9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85375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9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19174321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9" y="182036"/>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6"/>
            <a:ext cx="2005542" cy="31273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76253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11" name="Picture Placeholder 10">
            <a:extLst/>
          </p:cNvPr>
          <p:cNvSpPr>
            <a:spLocks noGrp="1"/>
          </p:cNvSpPr>
          <p:nvPr>
            <p:ph type="pic" idx="12"/>
          </p:nvPr>
        </p:nvSpPr>
        <p:spPr>
          <a:xfrm>
            <a:off x="106341" y="126846"/>
            <a:ext cx="6248402" cy="6731154"/>
          </a:xfrm>
          <a:custGeom>
            <a:avLst/>
            <a:gdLst>
              <a:gd name="connsiteX0" fmla="*/ 1180828 w 6248402"/>
              <a:gd name="connsiteY0" fmla="*/ 6542589 h 6731154"/>
              <a:gd name="connsiteX1" fmla="*/ 1369393 w 6248402"/>
              <a:gd name="connsiteY1" fmla="*/ 6731154 h 6731154"/>
              <a:gd name="connsiteX2" fmla="*/ 992263 w 6248402"/>
              <a:gd name="connsiteY2" fmla="*/ 6731154 h 6731154"/>
              <a:gd name="connsiteX3" fmla="*/ 2482760 w 6248402"/>
              <a:gd name="connsiteY3" fmla="*/ 5218886 h 6731154"/>
              <a:gd name="connsiteX4" fmla="*/ 3654063 w 6248402"/>
              <a:gd name="connsiteY4" fmla="*/ 6390189 h 6731154"/>
              <a:gd name="connsiteX5" fmla="*/ 3313098 w 6248402"/>
              <a:gd name="connsiteY5" fmla="*/ 6731154 h 6731154"/>
              <a:gd name="connsiteX6" fmla="*/ 1652422 w 6248402"/>
              <a:gd name="connsiteY6" fmla="*/ 6731154 h 6731154"/>
              <a:gd name="connsiteX7" fmla="*/ 1311457 w 6248402"/>
              <a:gd name="connsiteY7" fmla="*/ 6390189 h 6731154"/>
              <a:gd name="connsiteX8" fmla="*/ 3775167 w 6248402"/>
              <a:gd name="connsiteY8" fmla="*/ 3918858 h 6731154"/>
              <a:gd name="connsiteX9" fmla="*/ 4946470 w 6248402"/>
              <a:gd name="connsiteY9" fmla="*/ 5090161 h 6731154"/>
              <a:gd name="connsiteX10" fmla="*/ 3775167 w 6248402"/>
              <a:gd name="connsiteY10" fmla="*/ 6261464 h 6731154"/>
              <a:gd name="connsiteX11" fmla="*/ 2603864 w 6248402"/>
              <a:gd name="connsiteY11" fmla="*/ 5090161 h 6731154"/>
              <a:gd name="connsiteX12" fmla="*/ 1171303 w 6248402"/>
              <a:gd name="connsiteY12" fmla="*/ 3918858 h 6731154"/>
              <a:gd name="connsiteX13" fmla="*/ 2342606 w 6248402"/>
              <a:gd name="connsiteY13" fmla="*/ 5090161 h 6731154"/>
              <a:gd name="connsiteX14" fmla="*/ 1171303 w 6248402"/>
              <a:gd name="connsiteY14" fmla="*/ 6261464 h 6731154"/>
              <a:gd name="connsiteX15" fmla="*/ 0 w 6248402"/>
              <a:gd name="connsiteY15" fmla="*/ 5090161 h 6731154"/>
              <a:gd name="connsiteX16" fmla="*/ 5077099 w 6248402"/>
              <a:gd name="connsiteY16" fmla="*/ 2595155 h 6731154"/>
              <a:gd name="connsiteX17" fmla="*/ 6248402 w 6248402"/>
              <a:gd name="connsiteY17" fmla="*/ 3766458 h 6731154"/>
              <a:gd name="connsiteX18" fmla="*/ 5077099 w 6248402"/>
              <a:gd name="connsiteY18" fmla="*/ 4937761 h 6731154"/>
              <a:gd name="connsiteX19" fmla="*/ 3905796 w 6248402"/>
              <a:gd name="connsiteY19" fmla="*/ 3766458 h 6731154"/>
              <a:gd name="connsiteX20" fmla="*/ 2473235 w 6248402"/>
              <a:gd name="connsiteY20" fmla="*/ 2595155 h 6731154"/>
              <a:gd name="connsiteX21" fmla="*/ 3644538 w 6248402"/>
              <a:gd name="connsiteY21" fmla="*/ 3766458 h 6731154"/>
              <a:gd name="connsiteX22" fmla="*/ 2473235 w 6248402"/>
              <a:gd name="connsiteY22" fmla="*/ 4937761 h 6731154"/>
              <a:gd name="connsiteX23" fmla="*/ 1301932 w 6248402"/>
              <a:gd name="connsiteY23" fmla="*/ 3766458 h 6731154"/>
              <a:gd name="connsiteX24" fmla="*/ 3775167 w 6248402"/>
              <a:gd name="connsiteY24" fmla="*/ 1323703 h 6731154"/>
              <a:gd name="connsiteX25" fmla="*/ 4946470 w 6248402"/>
              <a:gd name="connsiteY25" fmla="*/ 2495007 h 6731154"/>
              <a:gd name="connsiteX26" fmla="*/ 3775167 w 6248402"/>
              <a:gd name="connsiteY26" fmla="*/ 3666309 h 6731154"/>
              <a:gd name="connsiteX27" fmla="*/ 2603864 w 6248402"/>
              <a:gd name="connsiteY27" fmla="*/ 2495007 h 6731154"/>
              <a:gd name="connsiteX28" fmla="*/ 1171303 w 6248402"/>
              <a:gd name="connsiteY28" fmla="*/ 1323703 h 6731154"/>
              <a:gd name="connsiteX29" fmla="*/ 2342606 w 6248402"/>
              <a:gd name="connsiteY29" fmla="*/ 2495007 h 6731154"/>
              <a:gd name="connsiteX30" fmla="*/ 1171303 w 6248402"/>
              <a:gd name="connsiteY30" fmla="*/ 3666309 h 6731154"/>
              <a:gd name="connsiteX31" fmla="*/ 0 w 6248402"/>
              <a:gd name="connsiteY31" fmla="*/ 2495007 h 6731154"/>
              <a:gd name="connsiteX32" fmla="*/ 5077099 w 6248402"/>
              <a:gd name="connsiteY32" fmla="*/ 0 h 6731154"/>
              <a:gd name="connsiteX33" fmla="*/ 6248402 w 6248402"/>
              <a:gd name="connsiteY33" fmla="*/ 1171303 h 6731154"/>
              <a:gd name="connsiteX34" fmla="*/ 5077099 w 6248402"/>
              <a:gd name="connsiteY34" fmla="*/ 2342606 h 6731154"/>
              <a:gd name="connsiteX35" fmla="*/ 3905796 w 6248402"/>
              <a:gd name="connsiteY35" fmla="*/ 1171303 h 6731154"/>
              <a:gd name="connsiteX36" fmla="*/ 2473235 w 6248402"/>
              <a:gd name="connsiteY36" fmla="*/ 0 h 6731154"/>
              <a:gd name="connsiteX37" fmla="*/ 3644538 w 6248402"/>
              <a:gd name="connsiteY37" fmla="*/ 1171303 h 6731154"/>
              <a:gd name="connsiteX38" fmla="*/ 2473235 w 6248402"/>
              <a:gd name="connsiteY38" fmla="*/ 2342606 h 6731154"/>
              <a:gd name="connsiteX39" fmla="*/ 1301932 w 6248402"/>
              <a:gd name="connsiteY39" fmla="*/ 1171303 h 673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48402" h="6731154">
                <a:moveTo>
                  <a:pt x="1180828" y="6542589"/>
                </a:moveTo>
                <a:lnTo>
                  <a:pt x="1369393" y="6731154"/>
                </a:lnTo>
                <a:lnTo>
                  <a:pt x="992263" y="6731154"/>
                </a:lnTo>
                <a:close/>
                <a:moveTo>
                  <a:pt x="2482760" y="5218886"/>
                </a:moveTo>
                <a:lnTo>
                  <a:pt x="3654063" y="6390189"/>
                </a:lnTo>
                <a:lnTo>
                  <a:pt x="3313098" y="6731154"/>
                </a:lnTo>
                <a:lnTo>
                  <a:pt x="1652422" y="6731154"/>
                </a:lnTo>
                <a:lnTo>
                  <a:pt x="1311457" y="6390189"/>
                </a:lnTo>
                <a:close/>
                <a:moveTo>
                  <a:pt x="3775167" y="3918858"/>
                </a:moveTo>
                <a:lnTo>
                  <a:pt x="4946470" y="5090161"/>
                </a:lnTo>
                <a:lnTo>
                  <a:pt x="3775167" y="6261464"/>
                </a:lnTo>
                <a:lnTo>
                  <a:pt x="2603864" y="5090161"/>
                </a:lnTo>
                <a:close/>
                <a:moveTo>
                  <a:pt x="1171303" y="3918858"/>
                </a:moveTo>
                <a:lnTo>
                  <a:pt x="2342606" y="5090161"/>
                </a:lnTo>
                <a:lnTo>
                  <a:pt x="1171303" y="6261464"/>
                </a:lnTo>
                <a:lnTo>
                  <a:pt x="0" y="5090161"/>
                </a:lnTo>
                <a:close/>
                <a:moveTo>
                  <a:pt x="5077099" y="2595155"/>
                </a:moveTo>
                <a:lnTo>
                  <a:pt x="6248402" y="3766458"/>
                </a:lnTo>
                <a:lnTo>
                  <a:pt x="5077099" y="4937761"/>
                </a:lnTo>
                <a:lnTo>
                  <a:pt x="3905796" y="3766458"/>
                </a:lnTo>
                <a:close/>
                <a:moveTo>
                  <a:pt x="2473235" y="2595155"/>
                </a:moveTo>
                <a:lnTo>
                  <a:pt x="3644538" y="3766458"/>
                </a:lnTo>
                <a:lnTo>
                  <a:pt x="2473235" y="4937761"/>
                </a:lnTo>
                <a:lnTo>
                  <a:pt x="1301932" y="3766458"/>
                </a:lnTo>
                <a:close/>
                <a:moveTo>
                  <a:pt x="3775167" y="1323703"/>
                </a:moveTo>
                <a:lnTo>
                  <a:pt x="4946470" y="2495007"/>
                </a:lnTo>
                <a:lnTo>
                  <a:pt x="3775167" y="3666309"/>
                </a:lnTo>
                <a:lnTo>
                  <a:pt x="2603864" y="2495007"/>
                </a:lnTo>
                <a:close/>
                <a:moveTo>
                  <a:pt x="1171303" y="1323703"/>
                </a:moveTo>
                <a:lnTo>
                  <a:pt x="2342606" y="2495007"/>
                </a:lnTo>
                <a:lnTo>
                  <a:pt x="1171303" y="3666309"/>
                </a:lnTo>
                <a:lnTo>
                  <a:pt x="0" y="2495007"/>
                </a:lnTo>
                <a:close/>
                <a:moveTo>
                  <a:pt x="5077099" y="0"/>
                </a:moveTo>
                <a:lnTo>
                  <a:pt x="6248402" y="1171303"/>
                </a:lnTo>
                <a:lnTo>
                  <a:pt x="5077099" y="2342606"/>
                </a:lnTo>
                <a:lnTo>
                  <a:pt x="3905796" y="1171303"/>
                </a:lnTo>
                <a:close/>
                <a:moveTo>
                  <a:pt x="2473235" y="0"/>
                </a:moveTo>
                <a:lnTo>
                  <a:pt x="3644538" y="1171303"/>
                </a:lnTo>
                <a:lnTo>
                  <a:pt x="2473235" y="2342606"/>
                </a:lnTo>
                <a:lnTo>
                  <a:pt x="1301932" y="1171303"/>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altLang="ko-KR" noProof="0" dirty="0"/>
              <a:t>Click icon to add picture</a:t>
            </a:r>
            <a:endParaRPr lang="ko-KR" altLang="en-US" noProof="0" dirty="0"/>
          </a:p>
        </p:txBody>
      </p:sp>
    </p:spTree>
    <p:extLst>
      <p:ext uri="{BB962C8B-B14F-4D97-AF65-F5344CB8AC3E}">
        <p14:creationId xmlns:p14="http://schemas.microsoft.com/office/powerpoint/2010/main" val="7951475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47" indent="0">
              <a:buNone/>
              <a:defRPr sz="1867"/>
            </a:lvl2pPr>
            <a:lvl3pPr marL="609690" indent="0">
              <a:buNone/>
              <a:defRPr sz="1600"/>
            </a:lvl3pPr>
            <a:lvl4pPr marL="914538" indent="0">
              <a:buNone/>
              <a:defRPr sz="1333"/>
            </a:lvl4pPr>
            <a:lvl5pPr marL="1219383" indent="0">
              <a:buNone/>
              <a:defRPr sz="1333"/>
            </a:lvl5pPr>
            <a:lvl6pPr marL="1524228" indent="0">
              <a:buNone/>
              <a:defRPr sz="1333"/>
            </a:lvl6pPr>
            <a:lvl7pPr marL="1829075" indent="0">
              <a:buNone/>
              <a:defRPr sz="1333"/>
            </a:lvl7pPr>
            <a:lvl8pPr marL="2133921" indent="0">
              <a:buNone/>
              <a:defRPr sz="1333"/>
            </a:lvl8pPr>
            <a:lvl9pPr marL="2438766"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9155057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6257601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9078480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360067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368897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02500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927164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668116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195491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9511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42489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40709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4908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89785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003610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47" indent="0" algn="ctr">
              <a:buNone/>
              <a:defRPr>
                <a:solidFill>
                  <a:schemeClr val="tx1">
                    <a:tint val="75000"/>
                  </a:schemeClr>
                </a:solidFill>
              </a:defRPr>
            </a:lvl2pPr>
            <a:lvl3pPr marL="609690" indent="0" algn="ctr">
              <a:buNone/>
              <a:defRPr>
                <a:solidFill>
                  <a:schemeClr val="tx1">
                    <a:tint val="75000"/>
                  </a:schemeClr>
                </a:solidFill>
              </a:defRPr>
            </a:lvl3pPr>
            <a:lvl4pPr marL="914538" indent="0" algn="ctr">
              <a:buNone/>
              <a:defRPr>
                <a:solidFill>
                  <a:schemeClr val="tx1">
                    <a:tint val="75000"/>
                  </a:schemeClr>
                </a:solidFill>
              </a:defRPr>
            </a:lvl4pPr>
            <a:lvl5pPr marL="1219383" indent="0" algn="ctr">
              <a:buNone/>
              <a:defRPr>
                <a:solidFill>
                  <a:schemeClr val="tx1">
                    <a:tint val="75000"/>
                  </a:schemeClr>
                </a:solidFill>
              </a:defRPr>
            </a:lvl5pPr>
            <a:lvl6pPr marL="1524228" indent="0" algn="ctr">
              <a:buNone/>
              <a:defRPr>
                <a:solidFill>
                  <a:schemeClr val="tx1">
                    <a:tint val="75000"/>
                  </a:schemeClr>
                </a:solidFill>
              </a:defRPr>
            </a:lvl6pPr>
            <a:lvl7pPr marL="1829075" indent="0" algn="ctr">
              <a:buNone/>
              <a:defRPr>
                <a:solidFill>
                  <a:schemeClr val="tx1">
                    <a:tint val="75000"/>
                  </a:schemeClr>
                </a:solidFill>
              </a:defRPr>
            </a:lvl7pPr>
            <a:lvl8pPr marL="2133921" indent="0" algn="ctr">
              <a:buNone/>
              <a:defRPr>
                <a:solidFill>
                  <a:schemeClr val="tx1">
                    <a:tint val="75000"/>
                  </a:schemeClr>
                </a:solidFill>
              </a:defRPr>
            </a:lvl8pPr>
            <a:lvl9pPr marL="24387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3403937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590924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11"/>
            <a:ext cx="5181600" cy="1000125"/>
          </a:xfrm>
        </p:spPr>
        <p:txBody>
          <a:bodyPr anchor="b"/>
          <a:lstStyle>
            <a:lvl1pPr marL="0" indent="0">
              <a:buNone/>
              <a:defRPr sz="1333">
                <a:solidFill>
                  <a:schemeClr val="tx1">
                    <a:tint val="75000"/>
                  </a:schemeClr>
                </a:solidFill>
              </a:defRPr>
            </a:lvl1pPr>
            <a:lvl2pPr marL="304847" indent="0">
              <a:buNone/>
              <a:defRPr sz="1200">
                <a:solidFill>
                  <a:schemeClr val="tx1">
                    <a:tint val="75000"/>
                  </a:schemeClr>
                </a:solidFill>
              </a:defRPr>
            </a:lvl2pPr>
            <a:lvl3pPr marL="609690" indent="0">
              <a:buNone/>
              <a:defRPr sz="1067">
                <a:solidFill>
                  <a:schemeClr val="tx1">
                    <a:tint val="75000"/>
                  </a:schemeClr>
                </a:solidFill>
              </a:defRPr>
            </a:lvl3pPr>
            <a:lvl4pPr marL="914538" indent="0">
              <a:buNone/>
              <a:defRPr sz="933">
                <a:solidFill>
                  <a:schemeClr val="tx1">
                    <a:tint val="75000"/>
                  </a:schemeClr>
                </a:solidFill>
              </a:defRPr>
            </a:lvl4pPr>
            <a:lvl5pPr marL="1219383" indent="0">
              <a:buNone/>
              <a:defRPr sz="933">
                <a:solidFill>
                  <a:schemeClr val="tx1">
                    <a:tint val="75000"/>
                  </a:schemeClr>
                </a:solidFill>
              </a:defRPr>
            </a:lvl5pPr>
            <a:lvl6pPr marL="1524228" indent="0">
              <a:buNone/>
              <a:defRPr sz="933">
                <a:solidFill>
                  <a:schemeClr val="tx1">
                    <a:tint val="75000"/>
                  </a:schemeClr>
                </a:solidFill>
              </a:defRPr>
            </a:lvl6pPr>
            <a:lvl7pPr marL="1829075" indent="0">
              <a:buNone/>
              <a:defRPr sz="933">
                <a:solidFill>
                  <a:schemeClr val="tx1">
                    <a:tint val="75000"/>
                  </a:schemeClr>
                </a:solidFill>
              </a:defRPr>
            </a:lvl7pPr>
            <a:lvl8pPr marL="2133921" indent="0">
              <a:buNone/>
              <a:defRPr sz="933">
                <a:solidFill>
                  <a:schemeClr val="tx1">
                    <a:tint val="75000"/>
                  </a:schemeClr>
                </a:solidFill>
              </a:defRPr>
            </a:lvl8pPr>
            <a:lvl9pPr marL="2438766"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6744162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9436016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2" y="1023409"/>
            <a:ext cx="2693459"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2"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847" indent="0">
              <a:buNone/>
              <a:defRPr sz="1333" b="1"/>
            </a:lvl2pPr>
            <a:lvl3pPr marL="609690" indent="0">
              <a:buNone/>
              <a:defRPr sz="1200" b="1"/>
            </a:lvl3pPr>
            <a:lvl4pPr marL="914538" indent="0">
              <a:buNone/>
              <a:defRPr sz="1067" b="1"/>
            </a:lvl4pPr>
            <a:lvl5pPr marL="1219383" indent="0">
              <a:buNone/>
              <a:defRPr sz="1067" b="1"/>
            </a:lvl5pPr>
            <a:lvl6pPr marL="1524228" indent="0">
              <a:buNone/>
              <a:defRPr sz="1067" b="1"/>
            </a:lvl6pPr>
            <a:lvl7pPr marL="1829075" indent="0">
              <a:buNone/>
              <a:defRPr sz="1067" b="1"/>
            </a:lvl7pPr>
            <a:lvl8pPr marL="2133921" indent="0">
              <a:buNone/>
              <a:defRPr sz="1067" b="1"/>
            </a:lvl8pPr>
            <a:lvl9pPr marL="2438766"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9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1708334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9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49123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67862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9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13396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9" y="182036"/>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6"/>
            <a:ext cx="2005542" cy="31273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6103340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47" indent="0">
              <a:buNone/>
              <a:defRPr sz="1867"/>
            </a:lvl2pPr>
            <a:lvl3pPr marL="609690" indent="0">
              <a:buNone/>
              <a:defRPr sz="1600"/>
            </a:lvl3pPr>
            <a:lvl4pPr marL="914538" indent="0">
              <a:buNone/>
              <a:defRPr sz="1333"/>
            </a:lvl4pPr>
            <a:lvl5pPr marL="1219383" indent="0">
              <a:buNone/>
              <a:defRPr sz="1333"/>
            </a:lvl5pPr>
            <a:lvl6pPr marL="1524228" indent="0">
              <a:buNone/>
              <a:defRPr sz="1333"/>
            </a:lvl6pPr>
            <a:lvl7pPr marL="1829075" indent="0">
              <a:buNone/>
              <a:defRPr sz="1333"/>
            </a:lvl7pPr>
            <a:lvl8pPr marL="2133921" indent="0">
              <a:buNone/>
              <a:defRPr sz="1333"/>
            </a:lvl8pPr>
            <a:lvl9pPr marL="2438766"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847" indent="0">
              <a:buNone/>
              <a:defRPr sz="800"/>
            </a:lvl2pPr>
            <a:lvl3pPr marL="609690" indent="0">
              <a:buNone/>
              <a:defRPr sz="667"/>
            </a:lvl3pPr>
            <a:lvl4pPr marL="914538" indent="0">
              <a:buNone/>
              <a:defRPr sz="600"/>
            </a:lvl4pPr>
            <a:lvl5pPr marL="1219383" indent="0">
              <a:buNone/>
              <a:defRPr sz="600"/>
            </a:lvl5pPr>
            <a:lvl6pPr marL="1524228" indent="0">
              <a:buNone/>
              <a:defRPr sz="600"/>
            </a:lvl6pPr>
            <a:lvl7pPr marL="1829075" indent="0">
              <a:buNone/>
              <a:defRPr sz="600"/>
            </a:lvl7pPr>
            <a:lvl8pPr marL="2133921" indent="0">
              <a:buNone/>
              <a:defRPr sz="600"/>
            </a:lvl8pPr>
            <a:lvl9pPr marL="243876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9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30024829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7879761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9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544263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79191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430023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322161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80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9308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50035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747066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801468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581961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22481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237290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8919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7638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5478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79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651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8DD27-6399-4F84-94DE-F99596CA1BD6}"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4083388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7004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2404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9036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797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45830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42910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67343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7824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133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0273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D8DD27-6399-4F84-94DE-F99596CA1BD6}"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3129140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77410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29258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79633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3783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61565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61938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33407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30373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5771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059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8DD27-6399-4F84-94DE-F99596CA1BD6}"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381341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149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70733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5096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97804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65288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80205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262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344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288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4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8DD27-6399-4F84-94DE-F99596CA1BD6}"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3976568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13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538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219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481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30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374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099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6293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2966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810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8DD27-6399-4F84-94DE-F99596CA1BD6}"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3413700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8899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1217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737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2556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9044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0780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8200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858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3871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4339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8DD27-6399-4F84-94DE-F99596CA1BD6}"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4004960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34181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51890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30939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445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678960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15518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29754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17558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317021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2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D8DD27-6399-4F84-94DE-F99596CA1BD6}"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26838780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80548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9023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08550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09648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8394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0612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3719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2302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917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610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D8DD27-6399-4F84-94DE-F99596CA1BD6}"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35BF1-AAF9-494C-98D8-E48514773A2E}" type="slidenum">
              <a:rPr lang="en-US" smtClean="0"/>
              <a:t>‹#›</a:t>
            </a:fld>
            <a:endParaRPr lang="en-US"/>
          </a:p>
        </p:txBody>
      </p:sp>
    </p:spTree>
    <p:extLst>
      <p:ext uri="{BB962C8B-B14F-4D97-AF65-F5344CB8AC3E}">
        <p14:creationId xmlns:p14="http://schemas.microsoft.com/office/powerpoint/2010/main" val="17121327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1827997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580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4010710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2040043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662267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8853369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975244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295268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10248593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144605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8DD27-6399-4F84-94DE-F99596CA1BD6}"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35BF1-AAF9-494C-98D8-E48514773A2E}" type="slidenum">
              <a:rPr lang="en-US" smtClean="0"/>
              <a:t>‹#›</a:t>
            </a:fld>
            <a:endParaRPr lang="en-US"/>
          </a:p>
        </p:txBody>
      </p:sp>
    </p:spTree>
    <p:extLst>
      <p:ext uri="{BB962C8B-B14F-4D97-AF65-F5344CB8AC3E}">
        <p14:creationId xmlns:p14="http://schemas.microsoft.com/office/powerpoint/2010/main" val="384147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321921614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9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203176507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609690" rtl="0" eaLnBrk="1" latinLnBrk="0" hangingPunct="1">
        <a:spcBef>
          <a:spcPct val="0"/>
        </a:spcBef>
        <a:buNone/>
        <a:defRPr sz="2933" kern="1200">
          <a:solidFill>
            <a:schemeClr val="tx1"/>
          </a:solidFill>
          <a:latin typeface="+mj-lt"/>
          <a:ea typeface="+mj-ea"/>
          <a:cs typeface="+mj-cs"/>
        </a:defRPr>
      </a:lvl1pPr>
    </p:titleStyle>
    <p:bodyStyle>
      <a:lvl1pPr marL="228635" indent="-228635" algn="l" defTabSz="60969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75" indent="-190530" algn="l" defTabSz="60969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114" indent="-152424" algn="l" defTabSz="60969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61"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80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65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49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34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190"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90" rtl="0" eaLnBrk="1" latinLnBrk="0" hangingPunct="1">
        <a:defRPr sz="1200" kern="1200">
          <a:solidFill>
            <a:schemeClr val="tx1"/>
          </a:solidFill>
          <a:latin typeface="+mn-lt"/>
          <a:ea typeface="+mn-ea"/>
          <a:cs typeface="+mn-cs"/>
        </a:defRPr>
      </a:lvl1pPr>
      <a:lvl2pPr marL="304847" algn="l" defTabSz="609690" rtl="0" eaLnBrk="1" latinLnBrk="0" hangingPunct="1">
        <a:defRPr sz="1200" kern="1200">
          <a:solidFill>
            <a:schemeClr val="tx1"/>
          </a:solidFill>
          <a:latin typeface="+mn-lt"/>
          <a:ea typeface="+mn-ea"/>
          <a:cs typeface="+mn-cs"/>
        </a:defRPr>
      </a:lvl2pPr>
      <a:lvl3pPr marL="609690" algn="l" defTabSz="609690" rtl="0" eaLnBrk="1" latinLnBrk="0" hangingPunct="1">
        <a:defRPr sz="1200" kern="1200">
          <a:solidFill>
            <a:schemeClr val="tx1"/>
          </a:solidFill>
          <a:latin typeface="+mn-lt"/>
          <a:ea typeface="+mn-ea"/>
          <a:cs typeface="+mn-cs"/>
        </a:defRPr>
      </a:lvl3pPr>
      <a:lvl4pPr marL="914538" algn="l" defTabSz="609690" rtl="0" eaLnBrk="1" latinLnBrk="0" hangingPunct="1">
        <a:defRPr sz="1200" kern="1200">
          <a:solidFill>
            <a:schemeClr val="tx1"/>
          </a:solidFill>
          <a:latin typeface="+mn-lt"/>
          <a:ea typeface="+mn-ea"/>
          <a:cs typeface="+mn-cs"/>
        </a:defRPr>
      </a:lvl4pPr>
      <a:lvl5pPr marL="1219383" algn="l" defTabSz="609690" rtl="0" eaLnBrk="1" latinLnBrk="0" hangingPunct="1">
        <a:defRPr sz="1200" kern="1200">
          <a:solidFill>
            <a:schemeClr val="tx1"/>
          </a:solidFill>
          <a:latin typeface="+mn-lt"/>
          <a:ea typeface="+mn-ea"/>
          <a:cs typeface="+mn-cs"/>
        </a:defRPr>
      </a:lvl5pPr>
      <a:lvl6pPr marL="1524228" algn="l" defTabSz="609690" rtl="0" eaLnBrk="1" latinLnBrk="0" hangingPunct="1">
        <a:defRPr sz="1200" kern="1200">
          <a:solidFill>
            <a:schemeClr val="tx1"/>
          </a:solidFill>
          <a:latin typeface="+mn-lt"/>
          <a:ea typeface="+mn-ea"/>
          <a:cs typeface="+mn-cs"/>
        </a:defRPr>
      </a:lvl6pPr>
      <a:lvl7pPr marL="1829075" algn="l" defTabSz="609690" rtl="0" eaLnBrk="1" latinLnBrk="0" hangingPunct="1">
        <a:defRPr sz="1200" kern="1200">
          <a:solidFill>
            <a:schemeClr val="tx1"/>
          </a:solidFill>
          <a:latin typeface="+mn-lt"/>
          <a:ea typeface="+mn-ea"/>
          <a:cs typeface="+mn-cs"/>
        </a:defRPr>
      </a:lvl7pPr>
      <a:lvl8pPr marL="2133921" algn="l" defTabSz="609690" rtl="0" eaLnBrk="1" latinLnBrk="0" hangingPunct="1">
        <a:defRPr sz="1200" kern="1200">
          <a:solidFill>
            <a:schemeClr val="tx1"/>
          </a:solidFill>
          <a:latin typeface="+mn-lt"/>
          <a:ea typeface="+mn-ea"/>
          <a:cs typeface="+mn-cs"/>
        </a:defRPr>
      </a:lvl8pPr>
      <a:lvl9pPr marL="2438766" algn="l" defTabSz="609690"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1394897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90"/>
            <a:fld id="{1D8BD707-D9CF-40AE-B4C6-C98DA3205C09}" type="datetimeFigureOut">
              <a:rPr lang="en-US" smtClean="0">
                <a:solidFill>
                  <a:prstClr val="black">
                    <a:tint val="75000"/>
                  </a:prstClr>
                </a:solidFill>
              </a:rPr>
              <a:pPr defTabSz="60969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9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90"/>
            <a:fld id="{B6F15528-21DE-4FAA-801E-634DDDAF4B2B}" type="slidenum">
              <a:rPr lang="en-US" smtClean="0">
                <a:solidFill>
                  <a:prstClr val="black">
                    <a:tint val="75000"/>
                  </a:prstClr>
                </a:solidFill>
              </a:rPr>
              <a:pPr defTabSz="609690"/>
              <a:t>‹#›</a:t>
            </a:fld>
            <a:endParaRPr lang="en-US">
              <a:solidFill>
                <a:prstClr val="black">
                  <a:tint val="75000"/>
                </a:prstClr>
              </a:solidFill>
            </a:endParaRPr>
          </a:p>
        </p:txBody>
      </p:sp>
    </p:spTree>
    <p:extLst>
      <p:ext uri="{BB962C8B-B14F-4D97-AF65-F5344CB8AC3E}">
        <p14:creationId xmlns:p14="http://schemas.microsoft.com/office/powerpoint/2010/main" val="140638849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609690" rtl="0" eaLnBrk="1" latinLnBrk="0" hangingPunct="1">
        <a:spcBef>
          <a:spcPct val="0"/>
        </a:spcBef>
        <a:buNone/>
        <a:defRPr sz="2933" kern="1200">
          <a:solidFill>
            <a:schemeClr val="tx1"/>
          </a:solidFill>
          <a:latin typeface="+mj-lt"/>
          <a:ea typeface="+mj-ea"/>
          <a:cs typeface="+mj-cs"/>
        </a:defRPr>
      </a:lvl1pPr>
    </p:titleStyle>
    <p:bodyStyle>
      <a:lvl1pPr marL="228635" indent="-228635" algn="l" defTabSz="60969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75" indent="-190530" algn="l" defTabSz="60969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114" indent="-152424" algn="l" defTabSz="60969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961"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80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65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497"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342"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190" indent="-152424" algn="l" defTabSz="60969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90" rtl="0" eaLnBrk="1" latinLnBrk="0" hangingPunct="1">
        <a:defRPr sz="1200" kern="1200">
          <a:solidFill>
            <a:schemeClr val="tx1"/>
          </a:solidFill>
          <a:latin typeface="+mn-lt"/>
          <a:ea typeface="+mn-ea"/>
          <a:cs typeface="+mn-cs"/>
        </a:defRPr>
      </a:lvl1pPr>
      <a:lvl2pPr marL="304847" algn="l" defTabSz="609690" rtl="0" eaLnBrk="1" latinLnBrk="0" hangingPunct="1">
        <a:defRPr sz="1200" kern="1200">
          <a:solidFill>
            <a:schemeClr val="tx1"/>
          </a:solidFill>
          <a:latin typeface="+mn-lt"/>
          <a:ea typeface="+mn-ea"/>
          <a:cs typeface="+mn-cs"/>
        </a:defRPr>
      </a:lvl2pPr>
      <a:lvl3pPr marL="609690" algn="l" defTabSz="609690" rtl="0" eaLnBrk="1" latinLnBrk="0" hangingPunct="1">
        <a:defRPr sz="1200" kern="1200">
          <a:solidFill>
            <a:schemeClr val="tx1"/>
          </a:solidFill>
          <a:latin typeface="+mn-lt"/>
          <a:ea typeface="+mn-ea"/>
          <a:cs typeface="+mn-cs"/>
        </a:defRPr>
      </a:lvl3pPr>
      <a:lvl4pPr marL="914538" algn="l" defTabSz="609690" rtl="0" eaLnBrk="1" latinLnBrk="0" hangingPunct="1">
        <a:defRPr sz="1200" kern="1200">
          <a:solidFill>
            <a:schemeClr val="tx1"/>
          </a:solidFill>
          <a:latin typeface="+mn-lt"/>
          <a:ea typeface="+mn-ea"/>
          <a:cs typeface="+mn-cs"/>
        </a:defRPr>
      </a:lvl4pPr>
      <a:lvl5pPr marL="1219383" algn="l" defTabSz="609690" rtl="0" eaLnBrk="1" latinLnBrk="0" hangingPunct="1">
        <a:defRPr sz="1200" kern="1200">
          <a:solidFill>
            <a:schemeClr val="tx1"/>
          </a:solidFill>
          <a:latin typeface="+mn-lt"/>
          <a:ea typeface="+mn-ea"/>
          <a:cs typeface="+mn-cs"/>
        </a:defRPr>
      </a:lvl5pPr>
      <a:lvl6pPr marL="1524228" algn="l" defTabSz="609690" rtl="0" eaLnBrk="1" latinLnBrk="0" hangingPunct="1">
        <a:defRPr sz="1200" kern="1200">
          <a:solidFill>
            <a:schemeClr val="tx1"/>
          </a:solidFill>
          <a:latin typeface="+mn-lt"/>
          <a:ea typeface="+mn-ea"/>
          <a:cs typeface="+mn-cs"/>
        </a:defRPr>
      </a:lvl6pPr>
      <a:lvl7pPr marL="1829075" algn="l" defTabSz="609690" rtl="0" eaLnBrk="1" latinLnBrk="0" hangingPunct="1">
        <a:defRPr sz="1200" kern="1200">
          <a:solidFill>
            <a:schemeClr val="tx1"/>
          </a:solidFill>
          <a:latin typeface="+mn-lt"/>
          <a:ea typeface="+mn-ea"/>
          <a:cs typeface="+mn-cs"/>
        </a:defRPr>
      </a:lvl7pPr>
      <a:lvl8pPr marL="2133921" algn="l" defTabSz="609690" rtl="0" eaLnBrk="1" latinLnBrk="0" hangingPunct="1">
        <a:defRPr sz="1200" kern="1200">
          <a:solidFill>
            <a:schemeClr val="tx1"/>
          </a:solidFill>
          <a:latin typeface="+mn-lt"/>
          <a:ea typeface="+mn-ea"/>
          <a:cs typeface="+mn-cs"/>
        </a:defRPr>
      </a:lvl8pPr>
      <a:lvl9pPr marL="2438766" algn="l" defTabSz="609690" rtl="0" eaLnBrk="1" latinLnBrk="0" hangingPunct="1">
        <a:defRPr sz="1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3353634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12/9/2025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51338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547644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83406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975D4E-B2F8-40B1-9682-7BDD95EC54F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78132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00922A-5D14-4F9E-BF45-52CD55A4980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8F1332-F04C-491E-8A91-BDCFC438B54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42732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344992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46" rtl="0" eaLnBrk="1" fontAlgn="auto" latinLnBrk="0" hangingPunct="1">
              <a:lnSpc>
                <a:spcPct val="100000"/>
              </a:lnSpc>
              <a:spcBef>
                <a:spcPts val="0"/>
              </a:spcBef>
              <a:spcAft>
                <a:spcPts val="0"/>
              </a:spcAft>
              <a:buClrTx/>
              <a:buSzTx/>
              <a:buFontTx/>
              <a:buNone/>
              <a:tabLst/>
              <a:defRPr/>
            </a:pPr>
            <a:fld id="{214F14F3-292D-4D81-BE9C-9472D9A21E4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12/9/2025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46" rtl="0" eaLnBrk="1" fontAlgn="auto" latinLnBrk="0" hangingPunct="1">
              <a:lnSpc>
                <a:spcPct val="100000"/>
              </a:lnSpc>
              <a:spcBef>
                <a:spcPts val="0"/>
              </a:spcBef>
              <a:spcAft>
                <a:spcPts val="0"/>
              </a:spcAft>
              <a:buClrTx/>
              <a:buSzTx/>
              <a:buFontTx/>
              <a:buNone/>
              <a:tabLst/>
              <a:defRPr/>
            </a:pPr>
            <a:fld id="{BC92E19C-7670-408C-8E6A-4C1723C19F0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40044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defRPr/>
            </a:pPr>
            <a:fld id="{1D8BD707-D9CF-40AE-B4C6-C98DA3205C09}" type="datetimeFigureOut">
              <a:rPr lang="en-US" smtClean="0">
                <a:solidFill>
                  <a:prstClr val="black">
                    <a:tint val="75000"/>
                  </a:prstClr>
                </a:solidFill>
              </a:rPr>
              <a:pPr defTabSz="609630">
                <a:defRPr/>
              </a:pPr>
              <a:t>12/9/2025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defRPr/>
            </a:pPr>
            <a:fld id="{B6F15528-21DE-4FAA-801E-634DDDAF4B2B}" type="slidenum">
              <a:rPr lang="en-US" smtClean="0">
                <a:solidFill>
                  <a:prstClr val="black">
                    <a:tint val="75000"/>
                  </a:prstClr>
                </a:solidFill>
              </a:rPr>
              <a:pPr defTabSz="609630">
                <a:defRPr/>
              </a:pPr>
              <a:t>‹#›</a:t>
            </a:fld>
            <a:endParaRPr lang="en-US">
              <a:solidFill>
                <a:prstClr val="black">
                  <a:tint val="75000"/>
                </a:prstClr>
              </a:solidFill>
            </a:endParaRPr>
          </a:p>
        </p:txBody>
      </p:sp>
    </p:spTree>
    <p:extLst>
      <p:ext uri="{BB962C8B-B14F-4D97-AF65-F5344CB8AC3E}">
        <p14:creationId xmlns:p14="http://schemas.microsoft.com/office/powerpoint/2010/main" val="94777673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1.sv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203.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17.png"/><Relationship Id="rId1" Type="http://schemas.openxmlformats.org/officeDocument/2006/relationships/slideLayout" Target="../slideLayouts/slideLayout140.xml"/><Relationship Id="rId5" Type="http://schemas.openxmlformats.org/officeDocument/2006/relationships/image" Target="../media/image55.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19.png"/><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2.jf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5.jf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4.svg"/><Relationship Id="rId1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6.png"/><Relationship Id="rId17" Type="http://schemas.openxmlformats.org/officeDocument/2006/relationships/image" Target="../media/image48.svg"/><Relationship Id="rId2" Type="http://schemas.openxmlformats.org/officeDocument/2006/relationships/image" Target="../media/image32.png"/><Relationship Id="rId16" Type="http://schemas.openxmlformats.org/officeDocument/2006/relationships/image" Target="../media/image38.png"/><Relationship Id="rId1" Type="http://schemas.openxmlformats.org/officeDocument/2006/relationships/slideLayout" Target="../slideLayouts/slideLayout74.xml"/><Relationship Id="rId6" Type="http://schemas.openxmlformats.org/officeDocument/2006/relationships/image" Target="../media/image34.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4" Type="http://schemas.openxmlformats.org/officeDocument/2006/relationships/image" Target="../media/image33.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8.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7.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10.svg"/><Relationship Id="rId7" Type="http://schemas.openxmlformats.org/officeDocument/2006/relationships/image" Target="../media/image205.svg"/><Relationship Id="rId2"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image" Target="../media/image45.png"/><Relationship Id="rId5" Type="http://schemas.openxmlformats.org/officeDocument/2006/relationships/image" Target="../media/image2030.svg"/><Relationship Id="rId4" Type="http://schemas.openxmlformats.org/officeDocument/2006/relationships/image" Target="../media/image3.png"/><Relationship Id="rId9" Type="http://schemas.openxmlformats.org/officeDocument/2006/relationships/image" Target="../media/image2070.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6.xml"/><Relationship Id="rId6" Type="http://schemas.openxmlformats.org/officeDocument/2006/relationships/image" Target="../media/image31.svg"/><Relationship Id="rId5" Type="http://schemas.openxmlformats.org/officeDocument/2006/relationships/image" Target="../media/image48.png"/><Relationship Id="rId4" Type="http://schemas.openxmlformats.org/officeDocument/2006/relationships/image" Target="../media/image29.sv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6.svg"/><Relationship Id="rId2" Type="http://schemas.openxmlformats.org/officeDocument/2006/relationships/image" Target="../media/image13.pn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3" name="Freeform 3"/>
          <p:cNvSpPr/>
          <p:nvPr/>
        </p:nvSpPr>
        <p:spPr>
          <a:xfrm flipH="1" flipV="1">
            <a:off x="8839200" y="-685800"/>
            <a:ext cx="3352800" cy="25400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flipV="1">
            <a:off x="0" y="0"/>
            <a:ext cx="2036190" cy="1677971"/>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8" name="Rectangle 7"/>
          <p:cNvSpPr/>
          <p:nvPr/>
        </p:nvSpPr>
        <p:spPr>
          <a:xfrm>
            <a:off x="2987174" y="94260"/>
            <a:ext cx="5909484" cy="646331"/>
          </a:xfrm>
          <a:prstGeom prst="rect">
            <a:avLst/>
          </a:prstGeom>
          <a:solidFill>
            <a:srgbClr val="FFFF00"/>
          </a:solidFill>
          <a:ln w="28575">
            <a:solidFill>
              <a:srgbClr val="00B050"/>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VŨ</a:t>
            </a:r>
            <a:r>
              <a:rPr kumimoji="0" lang="en-US" sz="3600" b="1" i="0" u="none" strike="noStrike" kern="1200" cap="all" spc="0" normalizeH="0" noProof="0" dirty="0"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all" spc="0" normalizeH="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ĐIỆU</a:t>
            </a:r>
            <a:r>
              <a:rPr kumimoji="0" lang="en-US" sz="3600" b="1" i="0" u="none" strike="noStrike" kern="1200" cap="all" spc="0" normalizeH="0" noProof="0" dirty="0"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all" spc="0" normalizeH="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PHÁP</a:t>
            </a:r>
            <a:r>
              <a:rPr kumimoji="0" lang="en-US" sz="3600" b="1" i="0" u="none" strike="noStrike" kern="1200" cap="all" spc="0" normalizeH="0" noProof="0" dirty="0"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all" spc="0" normalizeH="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LUẬT</a:t>
            </a:r>
            <a:endParaRPr kumimoji="0" lang="en-US" sz="3600" b="1"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A8DF38D7-BE3C-E65B-8A84-D2CAF01C8B63}"/>
              </a:ext>
            </a:extLst>
          </p:cNvPr>
          <p:cNvSpPr/>
          <p:nvPr/>
        </p:nvSpPr>
        <p:spPr>
          <a:xfrm>
            <a:off x="942680" y="740591"/>
            <a:ext cx="10746557" cy="5791329"/>
          </a:xfrm>
          <a:prstGeom prst="rect">
            <a:avLst/>
          </a:prstGeom>
          <a:solidFill>
            <a:schemeClr val="accent4">
              <a:lumMod val="40000"/>
              <a:lumOff val="60000"/>
            </a:schemeClr>
          </a:solidFill>
          <a:ln w="28575">
            <a:solidFill>
              <a:schemeClr val="tx1"/>
            </a:solidFill>
            <a:prstDash val="sysDash"/>
          </a:ln>
        </p:spPr>
        <p:txBody>
          <a:bodyPr wrap="square">
            <a:spAutoFit/>
          </a:bodyPr>
          <a:lstStyle/>
          <a:p>
            <a:pPr marL="0" marR="0" lvl="0" indent="0" algn="ctr" defTabSz="609630" rtl="0" eaLnBrk="1" fontAlgn="auto" latinLnBrk="0" hangingPunct="1">
              <a:lnSpc>
                <a:spcPct val="115000"/>
              </a:lnSpc>
              <a:spcBef>
                <a:spcPts val="0"/>
              </a:spcBef>
              <a:spcAft>
                <a:spcPts val="667"/>
              </a:spcAft>
              <a:buClrTx/>
              <a:buSzTx/>
              <a:buFontTx/>
              <a:buNone/>
              <a:tabLst/>
              <a:defRPr/>
            </a:pPr>
            <a:r>
              <a:rPr kumimoji="0" lang="en-US" sz="30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LUẬT CHƠI:</a:t>
            </a:r>
          </a:p>
          <a:p>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GV</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dùng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vòng</a:t>
            </a:r>
            <a:r>
              <a:rPr lang="en-US" sz="3000" dirty="0" smtClean="0">
                <a:latin typeface="Times New Roman" panose="02020603050405020304" pitchFamily="18" charset="0"/>
                <a:cs typeface="Times New Roman" panose="02020603050405020304" pitchFamily="18" charset="0"/>
              </a:rPr>
              <a:t> quay may </a:t>
            </a:r>
            <a:r>
              <a:rPr lang="en-US" sz="3000" dirty="0" err="1" smtClean="0">
                <a:latin typeface="Times New Roman" panose="02020603050405020304" pitchFamily="18" charset="0"/>
                <a:cs typeface="Times New Roman" panose="02020603050405020304" pitchFamily="18" charset="0"/>
              </a:rPr>
              <a:t>mắn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chọn</a:t>
            </a:r>
            <a:r>
              <a:rPr lang="en-US" sz="3000" dirty="0" smtClean="0">
                <a:latin typeface="Times New Roman" panose="02020603050405020304" pitchFamily="18" charset="0"/>
                <a:cs typeface="Times New Roman" panose="02020603050405020304" pitchFamily="18" charset="0"/>
              </a:rPr>
              <a:t> 4 </a:t>
            </a:r>
            <a:r>
              <a:rPr lang="en-US" sz="3000" dirty="0" err="1" smtClean="0">
                <a:latin typeface="Times New Roman" panose="02020603050405020304" pitchFamily="18" charset="0"/>
                <a:cs typeface="Times New Roman" panose="02020603050405020304" pitchFamily="18" charset="0"/>
              </a:rPr>
              <a:t>bạn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nhận</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4 </a:t>
            </a:r>
            <a:r>
              <a:rPr lang="vi-VN" sz="3000" dirty="0">
                <a:latin typeface="Times New Roman" panose="02020603050405020304" pitchFamily="18" charset="0"/>
                <a:cs typeface="Times New Roman" panose="02020603050405020304" pitchFamily="18" charset="0"/>
              </a:rPr>
              <a:t>phong bì </a:t>
            </a:r>
            <a:r>
              <a:rPr lang="en-US" sz="3000" dirty="0" err="1" smtClean="0">
                <a:latin typeface="Times New Roman" panose="02020603050405020304" pitchFamily="18" charset="0"/>
                <a:cs typeface="Times New Roman" panose="02020603050405020304" pitchFamily="18" charset="0"/>
              </a:rPr>
              <a:t>kín</a:t>
            </a:r>
            <a:r>
              <a:rPr lang="en-US" sz="3000" dirty="0" smtClean="0">
                <a:latin typeface="Times New Roman" panose="02020603050405020304" pitchFamily="18" charset="0"/>
                <a:cs typeface="Times New Roman" panose="02020603050405020304" pitchFamily="18" charset="0"/>
              </a:rPr>
              <a:t>.</a:t>
            </a: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Giáo viên bật nhạc. </a:t>
            </a:r>
            <a:r>
              <a:rPr lang="vi-VN" sz="3000" dirty="0" smtClean="0">
                <a:latin typeface="Times New Roman" panose="02020603050405020304" pitchFamily="18" charset="0"/>
                <a:cs typeface="Times New Roman" panose="02020603050405020304" pitchFamily="18" charset="0"/>
              </a:rPr>
              <a:t>Học </a:t>
            </a:r>
            <a:r>
              <a:rPr lang="vi-VN" sz="3000" dirty="0">
                <a:latin typeface="Times New Roman" panose="02020603050405020304" pitchFamily="18" charset="0"/>
                <a:cs typeface="Times New Roman" panose="02020603050405020304" pitchFamily="18" charset="0"/>
              </a:rPr>
              <a:t>sinh phải chuyền tay nhau thật nhanh 4 phong bì này</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Giáo</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ngột</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bì</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bức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tranh</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đứng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a:t>
            </a:r>
          </a:p>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Giáo</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to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huống</a:t>
            </a:r>
            <a:r>
              <a:rPr lang="en-US"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Học sinh cầm bức tranh </a:t>
            </a:r>
            <a:r>
              <a:rPr lang="vi-VN" sz="3000" b="1" dirty="0" smtClean="0">
                <a:latin typeface="Times New Roman" panose="02020603050405020304" pitchFamily="18" charset="0"/>
                <a:cs typeface="Times New Roman" panose="02020603050405020304" pitchFamily="18" charset="0"/>
              </a:rPr>
              <a:t>khớp</a:t>
            </a:r>
            <a:r>
              <a:rPr lang="vi-VN" sz="3000" dirty="0">
                <a:latin typeface="Times New Roman" panose="02020603050405020304" pitchFamily="18" charset="0"/>
                <a:cs typeface="Times New Roman" panose="02020603050405020304" pitchFamily="18" charset="0"/>
              </a:rPr>
              <a:t> với tình huống đó phải chạy thật nhanh lên bảng dán </a:t>
            </a:r>
            <a:r>
              <a:rPr lang="vi-VN" sz="3000" dirty="0"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3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ngồi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nhầm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lò</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cò</a:t>
            </a:r>
            <a:r>
              <a:rPr lang="en-US" sz="3000" dirty="0" smtClean="0">
                <a:latin typeface="Times New Roman" panose="02020603050405020304" pitchFamily="18" charset="0"/>
                <a:cs typeface="Times New Roman" panose="02020603050405020304" pitchFamily="18" charset="0"/>
              </a:rPr>
              <a:t>)</a:t>
            </a:r>
          </a:p>
          <a:p>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khớp</a:t>
            </a:r>
            <a:endParaRPr lang="vi-VN" sz="3000" dirty="0">
              <a:latin typeface="Times New Roman" panose="02020603050405020304" pitchFamily="18" charset="0"/>
              <a:cs typeface="Times New Roman" panose="02020603050405020304" pitchFamily="18" charset="0"/>
            </a:endParaRPr>
          </a:p>
        </p:txBody>
      </p:sp>
      <p:sp>
        <p:nvSpPr>
          <p:cNvPr id="12" name="Freeform 10"/>
          <p:cNvSpPr/>
          <p:nvPr/>
        </p:nvSpPr>
        <p:spPr>
          <a:xfrm flipH="1">
            <a:off x="11048214" y="5279010"/>
            <a:ext cx="1307060" cy="157899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5"/>
          <p:cNvSpPr/>
          <p:nvPr/>
        </p:nvSpPr>
        <p:spPr>
          <a:xfrm>
            <a:off x="10024057" y="-208497"/>
            <a:ext cx="2208567" cy="1585393"/>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
        <p:nvSpPr>
          <p:cNvPr id="14" name="Freeform 9"/>
          <p:cNvSpPr/>
          <p:nvPr/>
        </p:nvSpPr>
        <p:spPr>
          <a:xfrm>
            <a:off x="24352" y="5036698"/>
            <a:ext cx="1836655" cy="1821302"/>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4">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417027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6" y="404709"/>
            <a:ext cx="3591611" cy="4154984"/>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ĐÚNG</a:t>
            </a: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mj-lt"/>
              <a:buAutoNum type="arabicPeriod"/>
            </a:pPr>
            <a:r>
              <a:rPr lang="vi-VN" sz="2400" dirty="0" smtClean="0">
                <a:solidFill>
                  <a:srgbClr val="1A1C1E"/>
                </a:solidFill>
                <a:latin typeface="Times New Roman" panose="02020603050405020304" pitchFamily="18" charset="0"/>
                <a:cs typeface="Times New Roman" panose="02020603050405020304" pitchFamily="18" charset="0"/>
              </a:rPr>
              <a:t>Đội </a:t>
            </a:r>
            <a:r>
              <a:rPr lang="vi-VN" sz="2400" dirty="0">
                <a:solidFill>
                  <a:srgbClr val="1A1C1E"/>
                </a:solidFill>
                <a:latin typeface="Times New Roman" panose="02020603050405020304" pitchFamily="18" charset="0"/>
                <a:cs typeface="Times New Roman" panose="02020603050405020304" pitchFamily="18" charset="0"/>
              </a:rPr>
              <a:t>mũ bảo hiểm</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Dừng xe trước vạch</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Nộp thuế đầy đủ</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Đăng ký kinh doanh</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Viết đơn tố cáo</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Bỏ phiếu bầu cử</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Cấp giấy phép</a:t>
            </a: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Ra quyết định xử phạt</a:t>
            </a:r>
          </a:p>
          <a:p>
            <a:pPr>
              <a:buFont typeface="+mj-lt"/>
              <a:buAutoNum type="arabicPeriod"/>
            </a:pP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Đi</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nghĩa</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vụ</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quân</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sự</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dirty="0">
                <a:solidFill>
                  <a:srgbClr val="1A1C1E"/>
                </a:solidFill>
                <a:latin typeface="Times New Roman" panose="02020603050405020304" pitchFamily="18" charset="0"/>
                <a:cs typeface="Times New Roman" panose="02020603050405020304" pitchFamily="18" charset="0"/>
              </a:rPr>
              <a:t>Đi đúng làn đường</a:t>
            </a:r>
            <a:endParaRPr lang="vi-VN" sz="2400" b="0" i="0" dirty="0">
              <a:solidFill>
                <a:srgbClr val="1A1C1E"/>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4358324" y="404709"/>
            <a:ext cx="7359193" cy="3046988"/>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NHIỄU</a:t>
            </a:r>
            <a:endParaRPr lang="en-US" sz="2400" b="1" dirty="0" smtClean="0">
              <a:solidFill>
                <a:srgbClr val="FF0000"/>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smtClean="0">
                <a:solidFill>
                  <a:srgbClr val="1A1C1E"/>
                </a:solidFill>
                <a:latin typeface="Times New Roman" panose="02020603050405020304" pitchFamily="18" charset="0"/>
                <a:cs typeface="Times New Roman" panose="02020603050405020304" pitchFamily="18" charset="0"/>
              </a:rPr>
              <a:t>Thuộc </a:t>
            </a:r>
            <a:r>
              <a:rPr lang="vi-VN" sz="2400" b="1" dirty="0">
                <a:solidFill>
                  <a:srgbClr val="1A1C1E"/>
                </a:solidFill>
                <a:latin typeface="Times New Roman" panose="02020603050405020304" pitchFamily="18" charset="0"/>
                <a:cs typeface="Times New Roman" panose="02020603050405020304" pitchFamily="18" charset="0"/>
              </a:rPr>
              <a:t>lòng luật</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Thuộc nhưng chưa chắc đã làm)</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a:solidFill>
                  <a:srgbClr val="1A1C1E"/>
                </a:solidFill>
                <a:latin typeface="Times New Roman" panose="02020603050405020304" pitchFamily="18" charset="0"/>
                <a:cs typeface="Times New Roman" panose="02020603050405020304" pitchFamily="18" charset="0"/>
              </a:rPr>
              <a:t>Lo lắng bị phạt</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Cảm xúc)</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a:solidFill>
                  <a:srgbClr val="1A1C1E"/>
                </a:solidFill>
                <a:latin typeface="Times New Roman" panose="02020603050405020304" pitchFamily="18" charset="0"/>
                <a:cs typeface="Times New Roman" panose="02020603050405020304" pitchFamily="18" charset="0"/>
              </a:rPr>
              <a:t>Dự định mua xe</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Mới là ý định trong đầu)</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a:solidFill>
                  <a:srgbClr val="1A1C1E"/>
                </a:solidFill>
                <a:latin typeface="Times New Roman" panose="02020603050405020304" pitchFamily="18" charset="0"/>
                <a:cs typeface="Times New Roman" panose="02020603050405020304" pitchFamily="18" charset="0"/>
              </a:rPr>
              <a:t>Ghét kẻ trộm</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Thái độ)</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a:solidFill>
                  <a:srgbClr val="1A1C1E"/>
                </a:solidFill>
                <a:latin typeface="Times New Roman" panose="02020603050405020304" pitchFamily="18" charset="0"/>
                <a:cs typeface="Times New Roman" panose="02020603050405020304" pitchFamily="18" charset="0"/>
              </a:rPr>
              <a:t>Ủng hộ quy định</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Quan điểm)</a:t>
            </a:r>
            <a:endParaRPr lang="vi-VN" sz="2400" dirty="0">
              <a:solidFill>
                <a:srgbClr val="1A1C1E"/>
              </a:solidFill>
              <a:latin typeface="Times New Roman" panose="02020603050405020304" pitchFamily="18" charset="0"/>
              <a:cs typeface="Times New Roman" panose="02020603050405020304" pitchFamily="18" charset="0"/>
            </a:endParaRPr>
          </a:p>
          <a:p>
            <a:pPr>
              <a:buFont typeface="+mj-lt"/>
              <a:buAutoNum type="arabicPeriod"/>
            </a:pPr>
            <a:r>
              <a:rPr lang="vi-VN" sz="2400" b="1" dirty="0">
                <a:solidFill>
                  <a:srgbClr val="1A1C1E"/>
                </a:solidFill>
                <a:latin typeface="Times New Roman" panose="02020603050405020304" pitchFamily="18" charset="0"/>
                <a:cs typeface="Times New Roman" panose="02020603050405020304" pitchFamily="18" charset="0"/>
              </a:rPr>
              <a:t>Hiểu biết pháp luật</a:t>
            </a:r>
            <a:r>
              <a:rPr lang="vi-VN" sz="2400" dirty="0">
                <a:solidFill>
                  <a:srgbClr val="1A1C1E"/>
                </a:solidFill>
                <a:latin typeface="Times New Roman" panose="02020603050405020304" pitchFamily="18" charset="0"/>
                <a:cs typeface="Times New Roman" panose="02020603050405020304" pitchFamily="18" charset="0"/>
              </a:rPr>
              <a:t> </a:t>
            </a:r>
            <a:r>
              <a:rPr lang="vi-VN" sz="2400" i="1" dirty="0">
                <a:solidFill>
                  <a:srgbClr val="1A1C1E"/>
                </a:solidFill>
                <a:latin typeface="Times New Roman" panose="02020603050405020304" pitchFamily="18" charset="0"/>
                <a:cs typeface="Times New Roman" panose="02020603050405020304" pitchFamily="18" charset="0"/>
              </a:rPr>
              <a:t>(Lý do: Nhận thức)</a:t>
            </a:r>
            <a:endParaRPr lang="vi-VN" sz="2400" b="0" i="0" dirty="0">
              <a:solidFill>
                <a:srgbClr val="1A1C1E"/>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38811" y="4742477"/>
            <a:ext cx="11478705" cy="1200329"/>
          </a:xfrm>
          <a:prstGeom prst="rect">
            <a:avLst/>
          </a:prstGeom>
        </p:spPr>
        <p:txBody>
          <a:bodyPr wrap="square">
            <a:spAutoFit/>
          </a:bodyPr>
          <a:lstStyle/>
          <a:p>
            <a:r>
              <a:rPr lang="en-US" sz="2400" b="1" dirty="0" smtClean="0">
                <a:solidFill>
                  <a:srgbClr val="1A1C1E"/>
                </a:solidFill>
                <a:latin typeface="+mj-lt"/>
              </a:rPr>
              <a:t>- </a:t>
            </a:r>
            <a:r>
              <a:rPr lang="vi-VN" sz="2400" b="1" dirty="0" smtClean="0">
                <a:solidFill>
                  <a:srgbClr val="1A1C1E"/>
                </a:solidFill>
                <a:latin typeface="+mj-lt"/>
              </a:rPr>
              <a:t>ĐÚNG </a:t>
            </a:r>
            <a:r>
              <a:rPr lang="vi-VN" sz="2400" b="1" dirty="0">
                <a:solidFill>
                  <a:srgbClr val="1A1C1E"/>
                </a:solidFill>
                <a:latin typeface="+mj-lt"/>
              </a:rPr>
              <a:t>(Cần chọn):</a:t>
            </a:r>
            <a:r>
              <a:rPr lang="vi-VN" sz="2400" dirty="0">
                <a:solidFill>
                  <a:srgbClr val="1A1C1E"/>
                </a:solidFill>
                <a:latin typeface="+mj-lt"/>
              </a:rPr>
              <a:t> Phải là động từ chỉ </a:t>
            </a:r>
            <a:r>
              <a:rPr lang="vi-VN" sz="2400" b="1" dirty="0">
                <a:solidFill>
                  <a:srgbClr val="1A1C1E"/>
                </a:solidFill>
                <a:latin typeface="+mj-lt"/>
              </a:rPr>
              <a:t>HÀNH ĐỘNG</a:t>
            </a:r>
            <a:r>
              <a:rPr lang="vi-VN" sz="2400" dirty="0">
                <a:solidFill>
                  <a:srgbClr val="1A1C1E"/>
                </a:solidFill>
                <a:latin typeface="+mj-lt"/>
              </a:rPr>
              <a:t> thực tế (quan sát được).</a:t>
            </a:r>
          </a:p>
          <a:p>
            <a:r>
              <a:rPr lang="en-US" sz="2400" b="1" dirty="0" smtClean="0">
                <a:solidFill>
                  <a:srgbClr val="1A1C1E"/>
                </a:solidFill>
                <a:latin typeface="+mj-lt"/>
              </a:rPr>
              <a:t>- </a:t>
            </a:r>
            <a:r>
              <a:rPr lang="vi-VN" sz="2400" b="1" dirty="0" smtClean="0">
                <a:solidFill>
                  <a:srgbClr val="1A1C1E"/>
                </a:solidFill>
                <a:latin typeface="+mj-lt"/>
              </a:rPr>
              <a:t>NHIỄU </a:t>
            </a:r>
            <a:r>
              <a:rPr lang="vi-VN" sz="2400" b="1" dirty="0">
                <a:solidFill>
                  <a:srgbClr val="1A1C1E"/>
                </a:solidFill>
                <a:latin typeface="+mj-lt"/>
              </a:rPr>
              <a:t>(Cần loại):</a:t>
            </a:r>
            <a:r>
              <a:rPr lang="vi-VN" sz="2400" dirty="0">
                <a:solidFill>
                  <a:srgbClr val="1A1C1E"/>
                </a:solidFill>
                <a:latin typeface="+mj-lt"/>
              </a:rPr>
              <a:t> Là từ chỉ </a:t>
            </a:r>
            <a:r>
              <a:rPr lang="vi-VN" sz="2400" b="1" dirty="0">
                <a:solidFill>
                  <a:srgbClr val="1A1C1E"/>
                </a:solidFill>
                <a:latin typeface="+mj-lt"/>
              </a:rPr>
              <a:t>TÂM LÝ, CẢM XÚC, NHẬN THỨC</a:t>
            </a:r>
            <a:r>
              <a:rPr lang="vi-VN" sz="2400" dirty="0">
                <a:solidFill>
                  <a:srgbClr val="1A1C1E"/>
                </a:solidFill>
                <a:latin typeface="+mj-lt"/>
              </a:rPr>
              <a:t> (bên trong đầu, chưa bộc lộ ra ngoài).</a:t>
            </a:r>
            <a:endParaRPr lang="vi-VN" sz="2400" b="0" i="0" dirty="0">
              <a:solidFill>
                <a:srgbClr val="1A1C1E"/>
              </a:solidFill>
              <a:effectLst/>
              <a:latin typeface="+mj-lt"/>
            </a:endParaRPr>
          </a:p>
        </p:txBody>
      </p:sp>
    </p:spTree>
    <p:extLst>
      <p:ext uri="{BB962C8B-B14F-4D97-AF65-F5344CB8AC3E}">
        <p14:creationId xmlns:p14="http://schemas.microsoft.com/office/powerpoint/2010/main" val="73934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226" y="229221"/>
            <a:ext cx="11667241" cy="1938992"/>
          </a:xfrm>
          <a:prstGeom prst="rect">
            <a:avLst/>
          </a:prstGeom>
        </p:spPr>
        <p:txBody>
          <a:bodyPr wrap="square">
            <a:spAutoFit/>
          </a:bodyPr>
          <a:lstStyle/>
          <a:p>
            <a:r>
              <a:rPr lang="en-US" sz="2400" i="1" dirty="0" err="1" smtClean="0">
                <a:solidFill>
                  <a:srgbClr val="1A1C1E"/>
                </a:solidFill>
                <a:latin typeface="Times New Roman" panose="02020603050405020304" pitchFamily="18" charset="0"/>
                <a:cs typeface="Times New Roman" panose="02020603050405020304" pitchFamily="18" charset="0"/>
              </a:rPr>
              <a:t>SAU</a:t>
            </a:r>
            <a:r>
              <a:rPr lang="en-US" sz="2400" i="1" dirty="0" smtClean="0">
                <a:solidFill>
                  <a:srgbClr val="1A1C1E"/>
                </a:solidFill>
                <a:latin typeface="Times New Roman" panose="02020603050405020304" pitchFamily="18" charset="0"/>
                <a:cs typeface="Times New Roman" panose="02020603050405020304" pitchFamily="18" charset="0"/>
              </a:rPr>
              <a:t> </a:t>
            </a:r>
            <a:r>
              <a:rPr lang="en-US" sz="2400" i="1" dirty="0" err="1" smtClean="0">
                <a:solidFill>
                  <a:srgbClr val="1A1C1E"/>
                </a:solidFill>
                <a:latin typeface="Times New Roman" panose="02020603050405020304" pitchFamily="18" charset="0"/>
                <a:cs typeface="Times New Roman" panose="02020603050405020304" pitchFamily="18" charset="0"/>
              </a:rPr>
              <a:t>KHI</a:t>
            </a:r>
            <a:r>
              <a:rPr lang="en-US" sz="2400" i="1" dirty="0" smtClean="0">
                <a:solidFill>
                  <a:srgbClr val="1A1C1E"/>
                </a:solidFill>
                <a:latin typeface="Times New Roman" panose="02020603050405020304" pitchFamily="18" charset="0"/>
                <a:cs typeface="Times New Roman" panose="02020603050405020304" pitchFamily="18" charset="0"/>
              </a:rPr>
              <a:t> HS </a:t>
            </a:r>
            <a:r>
              <a:rPr lang="en-US" sz="2400" i="1" dirty="0" err="1" smtClean="0">
                <a:solidFill>
                  <a:srgbClr val="1A1C1E"/>
                </a:solidFill>
                <a:latin typeface="Times New Roman" panose="02020603050405020304" pitchFamily="18" charset="0"/>
                <a:cs typeface="Times New Roman" panose="02020603050405020304" pitchFamily="18" charset="0"/>
              </a:rPr>
              <a:t>CHƠI</a:t>
            </a:r>
            <a:r>
              <a:rPr lang="en-US" sz="2400" i="1" dirty="0" smtClean="0">
                <a:solidFill>
                  <a:srgbClr val="1A1C1E"/>
                </a:solidFill>
                <a:latin typeface="Times New Roman" panose="02020603050405020304" pitchFamily="18" charset="0"/>
                <a:cs typeface="Times New Roman" panose="02020603050405020304" pitchFamily="18" charset="0"/>
              </a:rPr>
              <a:t> </a:t>
            </a:r>
            <a:r>
              <a:rPr lang="en-US" sz="2400" i="1" dirty="0" err="1" smtClean="0">
                <a:solidFill>
                  <a:srgbClr val="1A1C1E"/>
                </a:solidFill>
                <a:latin typeface="Times New Roman" panose="02020603050405020304" pitchFamily="18" charset="0"/>
                <a:cs typeface="Times New Roman" panose="02020603050405020304" pitchFamily="18" charset="0"/>
              </a:rPr>
              <a:t>XONG</a:t>
            </a:r>
            <a:r>
              <a:rPr lang="en-US" sz="2400" i="1" dirty="0" smtClean="0">
                <a:solidFill>
                  <a:srgbClr val="1A1C1E"/>
                </a:solidFill>
                <a:latin typeface="Times New Roman" panose="02020603050405020304" pitchFamily="18" charset="0"/>
                <a:cs typeface="Times New Roman" panose="02020603050405020304" pitchFamily="18" charset="0"/>
              </a:rPr>
              <a:t>:</a:t>
            </a:r>
          </a:p>
          <a:p>
            <a:r>
              <a:rPr lang="vi-VN" sz="2400" i="1" dirty="0" smtClean="0">
                <a:solidFill>
                  <a:srgbClr val="1A1C1E"/>
                </a:solidFill>
                <a:latin typeface="Times New Roman" panose="02020603050405020304" pitchFamily="18" charset="0"/>
                <a:cs typeface="Times New Roman" panose="02020603050405020304" pitchFamily="18" charset="0"/>
              </a:rPr>
              <a:t>GV </a:t>
            </a:r>
            <a:r>
              <a:rPr lang="vi-VN" sz="2400" i="1" dirty="0">
                <a:solidFill>
                  <a:srgbClr val="1A1C1E"/>
                </a:solidFill>
                <a:latin typeface="Times New Roman" panose="02020603050405020304" pitchFamily="18" charset="0"/>
                <a:cs typeface="Times New Roman" panose="02020603050405020304" pitchFamily="18" charset="0"/>
              </a:rPr>
              <a:t>chỉ vào các thẻ Nhiễu (nếu HS dán sai) hoặc cầm một thẻ Nhiễu lên hỏi:</a:t>
            </a:r>
            <a:endParaRPr lang="vi-VN" sz="2400" dirty="0">
              <a:solidFill>
                <a:srgbClr val="1A1C1E"/>
              </a:solidFill>
              <a:latin typeface="Times New Roman" panose="02020603050405020304" pitchFamily="18" charset="0"/>
              <a:cs typeface="Times New Roman" panose="02020603050405020304" pitchFamily="18" charset="0"/>
            </a:endParaRPr>
          </a:p>
          <a:p>
            <a:r>
              <a:rPr lang="en-US" sz="2400" dirty="0">
                <a:solidFill>
                  <a:srgbClr val="1A1C1E"/>
                </a:solidFill>
                <a:latin typeface="Times New Roman" panose="02020603050405020304" pitchFamily="18" charset="0"/>
                <a:cs typeface="Times New Roman" panose="02020603050405020304" pitchFamily="18" charset="0"/>
              </a:rPr>
              <a:t>-</a:t>
            </a:r>
            <a:r>
              <a:rPr lang="vi-VN" sz="2400" dirty="0" smtClean="0">
                <a:solidFill>
                  <a:srgbClr val="1A1C1E"/>
                </a:solidFill>
                <a:latin typeface="Times New Roman" panose="02020603050405020304" pitchFamily="18" charset="0"/>
                <a:cs typeface="Times New Roman" panose="02020603050405020304" pitchFamily="18" charset="0"/>
              </a:rPr>
              <a:t> </a:t>
            </a:r>
            <a:r>
              <a:rPr lang="en-US" sz="2400" i="1" dirty="0">
                <a:solidFill>
                  <a:srgbClr val="1A1C1E"/>
                </a:solidFill>
                <a:latin typeface="Times New Roman" panose="02020603050405020304" pitchFamily="18" charset="0"/>
                <a:cs typeface="Times New Roman" panose="02020603050405020304" pitchFamily="18" charset="0"/>
              </a:rPr>
              <a:t>T</a:t>
            </a:r>
            <a:r>
              <a:rPr lang="vi-VN" sz="2400" i="1" dirty="0" smtClean="0">
                <a:solidFill>
                  <a:srgbClr val="1A1C1E"/>
                </a:solidFill>
                <a:latin typeface="Times New Roman" panose="02020603050405020304" pitchFamily="18" charset="0"/>
                <a:cs typeface="Times New Roman" panose="02020603050405020304" pitchFamily="18" charset="0"/>
              </a:rPr>
              <a:t>ừ</a:t>
            </a:r>
            <a:r>
              <a:rPr lang="vi-VN" sz="2400" i="1" dirty="0">
                <a:solidFill>
                  <a:srgbClr val="1A1C1E"/>
                </a:solidFill>
                <a:latin typeface="Times New Roman" panose="02020603050405020304" pitchFamily="18" charset="0"/>
                <a:cs typeface="Times New Roman" panose="02020603050405020304" pitchFamily="18" charset="0"/>
              </a:rPr>
              <a:t> </a:t>
            </a:r>
            <a:r>
              <a:rPr lang="en-US" sz="2400" b="1" i="1" dirty="0">
                <a:solidFill>
                  <a:srgbClr val="1A1C1E"/>
                </a:solidFill>
                <a:latin typeface="Times New Roman" panose="02020603050405020304" pitchFamily="18" charset="0"/>
                <a:cs typeface="Times New Roman" panose="02020603050405020304" pitchFamily="18" charset="0"/>
              </a:rPr>
              <a:t>t</a:t>
            </a:r>
            <a:r>
              <a:rPr lang="vi-VN" sz="2400" b="1" i="1" dirty="0" smtClean="0">
                <a:solidFill>
                  <a:srgbClr val="1A1C1E"/>
                </a:solidFill>
                <a:latin typeface="Times New Roman" panose="02020603050405020304" pitchFamily="18" charset="0"/>
                <a:cs typeface="Times New Roman" panose="02020603050405020304" pitchFamily="18" charset="0"/>
              </a:rPr>
              <a:t>huộc </a:t>
            </a:r>
            <a:r>
              <a:rPr lang="vi-VN" sz="2400" b="1" i="1" dirty="0">
                <a:solidFill>
                  <a:srgbClr val="1A1C1E"/>
                </a:solidFill>
                <a:latin typeface="Times New Roman" panose="02020603050405020304" pitchFamily="18" charset="0"/>
                <a:cs typeface="Times New Roman" panose="02020603050405020304" pitchFamily="18" charset="0"/>
              </a:rPr>
              <a:t>lòng </a:t>
            </a:r>
            <a:r>
              <a:rPr lang="vi-VN" sz="2400" b="1" i="1" dirty="0" smtClean="0">
                <a:solidFill>
                  <a:srgbClr val="1A1C1E"/>
                </a:solidFill>
                <a:latin typeface="Times New Roman" panose="02020603050405020304" pitchFamily="18" charset="0"/>
                <a:cs typeface="Times New Roman" panose="02020603050405020304" pitchFamily="18" charset="0"/>
              </a:rPr>
              <a:t>luật</a:t>
            </a:r>
            <a:r>
              <a:rPr lang="en-US" sz="2400" i="1" dirty="0">
                <a:solidFill>
                  <a:srgbClr val="1A1C1E"/>
                </a:solidFill>
                <a:latin typeface="Times New Roman" panose="02020603050405020304" pitchFamily="18" charset="0"/>
                <a:cs typeface="Times New Roman" panose="02020603050405020304" pitchFamily="18" charset="0"/>
              </a:rPr>
              <a:t>:</a:t>
            </a:r>
            <a:r>
              <a:rPr lang="vi-VN" sz="2400" i="1" dirty="0" smtClean="0">
                <a:solidFill>
                  <a:srgbClr val="1A1C1E"/>
                </a:solidFill>
                <a:latin typeface="Times New Roman" panose="02020603050405020304" pitchFamily="18" charset="0"/>
                <a:cs typeface="Times New Roman" panose="02020603050405020304" pitchFamily="18" charset="0"/>
              </a:rPr>
              <a:t> </a:t>
            </a:r>
            <a:r>
              <a:rPr lang="vi-VN" sz="2400" dirty="0">
                <a:solidFill>
                  <a:srgbClr val="1A1C1E"/>
                </a:solidFill>
                <a:latin typeface="Times New Roman" panose="02020603050405020304" pitchFamily="18" charset="0"/>
                <a:cs typeface="Times New Roman" panose="02020603050405020304" pitchFamily="18" charset="0"/>
              </a:rPr>
              <a:t>Theo các em, thuộc luật giao thông vanh vách nhưng ra đường vẫn vượt đèn đỏ thì có gọi là thực hiện pháp luật không</a:t>
            </a:r>
            <a:r>
              <a:rPr lang="vi-VN" sz="2400" dirty="0" smtClean="0">
                <a:solidFill>
                  <a:srgbClr val="1A1C1E"/>
                </a:solidFill>
                <a:latin typeface="Times New Roman" panose="02020603050405020304" pitchFamily="18" charset="0"/>
                <a:cs typeface="Times New Roman" panose="02020603050405020304" pitchFamily="18" charset="0"/>
              </a:rPr>
              <a:t>?</a:t>
            </a:r>
            <a:endParaRPr lang="vi-VN" sz="2400" dirty="0">
              <a:solidFill>
                <a:srgbClr val="1A1C1E"/>
              </a:solidFill>
              <a:latin typeface="Times New Roman" panose="02020603050405020304" pitchFamily="18" charset="0"/>
              <a:cs typeface="Times New Roman" panose="02020603050405020304" pitchFamily="18" charset="0"/>
            </a:endParaRPr>
          </a:p>
          <a:p>
            <a:r>
              <a:rPr lang="en-US" sz="2400" i="1" dirty="0" smtClean="0">
                <a:solidFill>
                  <a:srgbClr val="1A1C1E"/>
                </a:solidFill>
                <a:latin typeface="Times New Roman" panose="02020603050405020304" pitchFamily="18" charset="0"/>
                <a:cs typeface="Times New Roman" panose="02020603050405020304" pitchFamily="18" charset="0"/>
              </a:rPr>
              <a:t>=&gt; </a:t>
            </a:r>
            <a:r>
              <a:rPr lang="vi-VN" sz="2400" dirty="0">
                <a:solidFill>
                  <a:srgbClr val="1A1C1E"/>
                </a:solidFill>
                <a:latin typeface="Times New Roman" panose="02020603050405020304" pitchFamily="18" charset="0"/>
                <a:cs typeface="Times New Roman" panose="02020603050405020304" pitchFamily="18" charset="0"/>
              </a:rPr>
              <a:t> </a:t>
            </a:r>
            <a:r>
              <a:rPr lang="vi-VN" sz="2400" b="1" dirty="0">
                <a:solidFill>
                  <a:srgbClr val="1A1C1E"/>
                </a:solidFill>
                <a:latin typeface="Times New Roman" panose="02020603050405020304" pitchFamily="18" charset="0"/>
                <a:cs typeface="Times New Roman" panose="02020603050405020304" pitchFamily="18" charset="0"/>
              </a:rPr>
              <a:t>Pháp luật không nằm trong suy nghĩ, pháp luật cần hành động.</a:t>
            </a:r>
            <a:r>
              <a:rPr lang="vi-VN" sz="2400" dirty="0">
                <a:solidFill>
                  <a:srgbClr val="1A1C1E"/>
                </a:solidFill>
                <a:latin typeface="Times New Roman" panose="02020603050405020304" pitchFamily="18" charset="0"/>
                <a:cs typeface="Times New Roman" panose="02020603050405020304" pitchFamily="18" charset="0"/>
              </a:rPr>
              <a:t> Nên từ này là sai.</a:t>
            </a:r>
            <a:endParaRPr lang="vi-VN" sz="2400" b="0" i="0" dirty="0">
              <a:solidFill>
                <a:srgbClr val="1A1C1E"/>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4226" y="2306740"/>
            <a:ext cx="11525840" cy="2308324"/>
          </a:xfrm>
          <a:prstGeom prst="rect">
            <a:avLst/>
          </a:prstGeom>
        </p:spPr>
        <p:txBody>
          <a:bodyPr wrap="square">
            <a:spAutoFit/>
          </a:bodyPr>
          <a:lstStyle/>
          <a:p>
            <a:r>
              <a:rPr lang="en-US" sz="2400" i="1" dirty="0" err="1">
                <a:solidFill>
                  <a:srgbClr val="1A1C1E"/>
                </a:solidFill>
                <a:latin typeface="Times New Roman" panose="02020603050405020304" pitchFamily="18" charset="0"/>
                <a:cs typeface="Times New Roman" panose="02020603050405020304" pitchFamily="18" charset="0"/>
              </a:rPr>
              <a:t>GV</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chỉ</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vào</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bông</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hoa</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hoàn</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smtClean="0">
                <a:solidFill>
                  <a:srgbClr val="1A1C1E"/>
                </a:solidFill>
                <a:latin typeface="Times New Roman" panose="02020603050405020304" pitchFamily="18" charset="0"/>
                <a:cs typeface="Times New Roman" panose="02020603050405020304" pitchFamily="18" charset="0"/>
              </a:rPr>
              <a:t>chỉnh</a:t>
            </a:r>
            <a:r>
              <a:rPr lang="en-US" sz="2400" i="1" dirty="0" smtClean="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những</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hành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động</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này</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chỉ</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vào</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cánh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hoa</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bao</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quanh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chữ</a:t>
            </a:r>
            <a:r>
              <a:rPr lang="en-US" sz="2400"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CẦU</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NỐI</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Vậy</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nó</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nối</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cái</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gì</a:t>
            </a:r>
            <a:r>
              <a:rPr lang="en-US" sz="2400" dirty="0" smtClean="0">
                <a:solidFill>
                  <a:srgbClr val="1A1C1E"/>
                </a:solidFill>
                <a:latin typeface="Times New Roman" panose="02020603050405020304" pitchFamily="18" charset="0"/>
                <a:cs typeface="Times New Roman" panose="02020603050405020304" pitchFamily="18" charset="0"/>
              </a:rPr>
              <a:t>?</a:t>
            </a:r>
          </a:p>
          <a:p>
            <a:r>
              <a:rPr lang="en-US" sz="2400" i="1" dirty="0" err="1" smtClean="0">
                <a:solidFill>
                  <a:srgbClr val="1A1C1E"/>
                </a:solidFill>
                <a:latin typeface="Times New Roman" panose="02020603050405020304" pitchFamily="18" charset="0"/>
                <a:cs typeface="Times New Roman" panose="02020603050405020304" pitchFamily="18" charset="0"/>
              </a:rPr>
              <a:t>GV</a:t>
            </a:r>
            <a:r>
              <a:rPr lang="en-US" sz="2400" i="1" dirty="0" smtClean="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vẽ</a:t>
            </a:r>
            <a:r>
              <a:rPr lang="en-US" sz="2400" i="1" dirty="0">
                <a:solidFill>
                  <a:srgbClr val="1A1C1E"/>
                </a:solidFill>
                <a:latin typeface="Times New Roman" panose="02020603050405020304" pitchFamily="18" charset="0"/>
                <a:cs typeface="Times New Roman" panose="02020603050405020304" pitchFamily="18" charset="0"/>
              </a:rPr>
              <a:t>/</a:t>
            </a:r>
            <a:r>
              <a:rPr lang="en-US" sz="2400" i="1" dirty="0" err="1">
                <a:solidFill>
                  <a:srgbClr val="1A1C1E"/>
                </a:solidFill>
                <a:latin typeface="Times New Roman" panose="02020603050405020304" pitchFamily="18" charset="0"/>
                <a:cs typeface="Times New Roman" panose="02020603050405020304" pitchFamily="18" charset="0"/>
              </a:rPr>
              <a:t>chiếu</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hình</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ảnh</a:t>
            </a:r>
            <a:r>
              <a:rPr lang="en-US" sz="2400" i="1" dirty="0">
                <a:solidFill>
                  <a:srgbClr val="1A1C1E"/>
                </a:solidFill>
                <a:latin typeface="Times New Roman" panose="02020603050405020304" pitchFamily="18" charset="0"/>
                <a:cs typeface="Times New Roman" panose="02020603050405020304" pitchFamily="18" charset="0"/>
              </a:rPr>
              <a:t> minh </a:t>
            </a:r>
            <a:r>
              <a:rPr lang="en-US" sz="2400" i="1" dirty="0" err="1">
                <a:solidFill>
                  <a:srgbClr val="1A1C1E"/>
                </a:solidFill>
                <a:latin typeface="Times New Roman" panose="02020603050405020304" pitchFamily="18" charset="0"/>
                <a:cs typeface="Times New Roman" panose="02020603050405020304" pitchFamily="18" charset="0"/>
              </a:rPr>
              <a:t>họa</a:t>
            </a:r>
            <a:r>
              <a:rPr lang="en-US" sz="2400" i="1" dirty="0">
                <a:solidFill>
                  <a:srgbClr val="1A1C1E"/>
                </a:solidFill>
                <a:latin typeface="Times New Roman" panose="02020603050405020304" pitchFamily="18" charset="0"/>
                <a:cs typeface="Times New Roman" panose="02020603050405020304" pitchFamily="18" charset="0"/>
              </a:rPr>
              <a:t> </a:t>
            </a:r>
            <a:r>
              <a:rPr lang="en-US" sz="2400" i="1" dirty="0" err="1">
                <a:solidFill>
                  <a:srgbClr val="1A1C1E"/>
                </a:solidFill>
                <a:latin typeface="Times New Roman" panose="02020603050405020304" pitchFamily="18" charset="0"/>
                <a:cs typeface="Times New Roman" panose="02020603050405020304" pitchFamily="18" charset="0"/>
              </a:rPr>
              <a:t>nhanh</a:t>
            </a:r>
            <a:r>
              <a:rPr lang="en-US" sz="2400" i="1" dirty="0">
                <a:solidFill>
                  <a:srgbClr val="1A1C1E"/>
                </a:solidFill>
                <a:latin typeface="Times New Roman" panose="02020603050405020304" pitchFamily="18" charset="0"/>
                <a:cs typeface="Times New Roman" panose="02020603050405020304" pitchFamily="18" charset="0"/>
              </a:rPr>
              <a:t>:</a:t>
            </a:r>
            <a:r>
              <a:rPr lang="en-US" sz="2400"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Văn</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bản</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luật</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Quy</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định</a:t>
            </a:r>
            <a:r>
              <a:rPr lang="en-US" sz="2400" b="1" dirty="0">
                <a:solidFill>
                  <a:srgbClr val="1A1C1E"/>
                </a:solidFill>
                <a:latin typeface="Times New Roman" panose="02020603050405020304" pitchFamily="18" charset="0"/>
                <a:cs typeface="Times New Roman" panose="02020603050405020304" pitchFamily="18" charset="0"/>
              </a:rPr>
              <a:t>)</a:t>
            </a:r>
            <a:r>
              <a:rPr lang="en-US" sz="2400" dirty="0">
                <a:solidFill>
                  <a:srgbClr val="1A1C1E"/>
                </a:solidFill>
                <a:latin typeface="Times New Roman" panose="02020603050405020304" pitchFamily="18" charset="0"/>
                <a:cs typeface="Times New Roman" panose="02020603050405020304" pitchFamily="18" charset="0"/>
              </a:rPr>
              <a:t> ---------&gt; </a:t>
            </a:r>
            <a:r>
              <a:rPr lang="en-US" sz="2400" b="1" dirty="0" err="1">
                <a:solidFill>
                  <a:srgbClr val="1A1C1E"/>
                </a:solidFill>
                <a:latin typeface="Times New Roman" panose="02020603050405020304" pitchFamily="18" charset="0"/>
                <a:cs typeface="Times New Roman" panose="02020603050405020304" pitchFamily="18" charset="0"/>
              </a:rPr>
              <a:t>Cuộc</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sống</a:t>
            </a:r>
            <a:r>
              <a:rPr lang="en-US" sz="2400" dirty="0" smtClean="0">
                <a:solidFill>
                  <a:srgbClr val="1A1C1E"/>
                </a:solidFill>
                <a:latin typeface="Times New Roman" panose="02020603050405020304" pitchFamily="18" charset="0"/>
                <a:cs typeface="Times New Roman" panose="02020603050405020304" pitchFamily="18" charset="0"/>
              </a:rPr>
              <a:t>.</a:t>
            </a:r>
          </a:p>
          <a:p>
            <a:r>
              <a:rPr lang="vi-VN" sz="2400" i="1" dirty="0">
                <a:latin typeface="Times New Roman" panose="02020603050405020304" pitchFamily="18" charset="0"/>
                <a:cs typeface="Times New Roman" panose="02020603050405020304" pitchFamily="18" charset="0"/>
              </a:rPr>
              <a:t>GV hỏi:</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Muốn </a:t>
            </a:r>
            <a:r>
              <a:rPr lang="vi-VN" sz="2400" dirty="0">
                <a:latin typeface="Times New Roman" panose="02020603050405020304" pitchFamily="18" charset="0"/>
                <a:cs typeface="Times New Roman" panose="02020603050405020304" pitchFamily="18" charset="0"/>
              </a:rPr>
              <a:t>cái quy định trong văn bản chạy sang được cuộc sống thì phải đi qua cây cầu nào</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=&gt; </a:t>
            </a:r>
            <a:r>
              <a:rPr lang="vi-VN" sz="2400" dirty="0" smtClean="0">
                <a:latin typeface="Times New Roman" panose="02020603050405020304" pitchFamily="18" charset="0"/>
                <a:cs typeface="Times New Roman" panose="02020603050405020304" pitchFamily="18" charset="0"/>
              </a:rPr>
              <a:t>Hành </a:t>
            </a:r>
            <a:r>
              <a:rPr lang="vi-VN" sz="2400" dirty="0">
                <a:latin typeface="Times New Roman" panose="02020603050405020304" pitchFamily="18" charset="0"/>
                <a:cs typeface="Times New Roman" panose="02020603050405020304" pitchFamily="18" charset="0"/>
              </a:rPr>
              <a:t>động / Việc làm</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35671" y="4753591"/>
            <a:ext cx="11327876" cy="1200329"/>
          </a:xfrm>
          <a:prstGeom prst="rect">
            <a:avLst/>
          </a:prstGeom>
        </p:spPr>
        <p:txBody>
          <a:bodyPr wrap="square">
            <a:spAutoFit/>
          </a:bodyPr>
          <a:lstStyle/>
          <a:p>
            <a:r>
              <a:rPr lang="vi-VN" sz="2400" b="1" i="1" dirty="0" smtClean="0">
                <a:solidFill>
                  <a:srgbClr val="1A1C1E"/>
                </a:solidFill>
                <a:latin typeface="+mj-lt"/>
              </a:rPr>
              <a:t>GV</a:t>
            </a:r>
            <a:r>
              <a:rPr lang="en-US" sz="2400" b="1" i="1" dirty="0" smtClean="0">
                <a:solidFill>
                  <a:srgbClr val="1A1C1E"/>
                </a:solidFill>
                <a:latin typeface="+mj-lt"/>
              </a:rPr>
              <a:t> </a:t>
            </a:r>
            <a:r>
              <a:rPr lang="en-US" sz="2400" b="1" i="1" dirty="0" err="1" smtClean="0">
                <a:solidFill>
                  <a:srgbClr val="1A1C1E"/>
                </a:solidFill>
                <a:latin typeface="+mj-lt"/>
              </a:rPr>
              <a:t>CHỐT</a:t>
            </a:r>
            <a:r>
              <a:rPr lang="en-US" sz="2400" b="1" i="1" dirty="0" smtClean="0">
                <a:solidFill>
                  <a:srgbClr val="1A1C1E"/>
                </a:solidFill>
                <a:latin typeface="+mj-lt"/>
              </a:rPr>
              <a:t>: </a:t>
            </a:r>
            <a:r>
              <a:rPr lang="vi-VN" sz="2400" dirty="0" smtClean="0">
                <a:solidFill>
                  <a:srgbClr val="1A1C1E"/>
                </a:solidFill>
                <a:latin typeface="+mj-lt"/>
              </a:rPr>
              <a:t>Quá </a:t>
            </a:r>
            <a:r>
              <a:rPr lang="vi-VN" sz="2400" dirty="0">
                <a:solidFill>
                  <a:srgbClr val="1A1C1E"/>
                </a:solidFill>
                <a:latin typeface="+mj-lt"/>
              </a:rPr>
              <a:t>trình các cá nhân, tổ chức sử dụng các hoạt động có mục đích (chỉ bông hoa) để đưa quy định của pháp luật đi vào cuộc sống, trở thành hành vi hợp pháp - người ta gọi đó là Thực hiện pháp luật</a:t>
            </a:r>
            <a:r>
              <a:rPr lang="vi-VN" sz="2400" dirty="0" smtClean="0">
                <a:solidFill>
                  <a:srgbClr val="1A1C1E"/>
                </a:solidFill>
                <a:latin typeface="+mj-lt"/>
              </a:rPr>
              <a:t>.</a:t>
            </a:r>
            <a:endParaRPr lang="vi-VN" sz="2400" i="0" dirty="0">
              <a:solidFill>
                <a:srgbClr val="1A1C1E"/>
              </a:solidFill>
              <a:effectLst/>
              <a:latin typeface="+mj-lt"/>
            </a:endParaRPr>
          </a:p>
        </p:txBody>
      </p:sp>
    </p:spTree>
    <p:extLst>
      <p:ext uri="{BB962C8B-B14F-4D97-AF65-F5344CB8AC3E}">
        <p14:creationId xmlns:p14="http://schemas.microsoft.com/office/powerpoint/2010/main" val="199954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355600" y="314960"/>
            <a:ext cx="11582400" cy="621792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id="4" name="TextBox 4"/>
            <p:cNvSpPr txBox="1"/>
            <p:nvPr/>
          </p:nvSpPr>
          <p:spPr>
            <a:xfrm>
              <a:off x="0" y="-38100"/>
              <a:ext cx="4274726" cy="2205567"/>
            </a:xfrm>
            <a:prstGeom prst="rect">
              <a:avLst/>
            </a:prstGeom>
          </p:spPr>
          <p:txBody>
            <a:bodyPr lIns="33867" tIns="33867" rIns="33867" bIns="33867" rtlCol="0" anchor="ctr"/>
            <a:lstStyle/>
            <a:p>
              <a:pPr algn="ctr" defTabSz="609690">
                <a:lnSpc>
                  <a:spcPts val="1773"/>
                </a:lnSpc>
                <a:spcBef>
                  <a:spcPct val="0"/>
                </a:spcBef>
              </a:pPr>
              <a:endParaRPr sz="1200">
                <a:solidFill>
                  <a:prstClr val="black"/>
                </a:solidFill>
                <a:latin typeface="Calibri"/>
              </a:endParaRPr>
            </a:p>
          </p:txBody>
        </p:sp>
      </p:grpSp>
      <p:sp>
        <p:nvSpPr>
          <p:cNvPr id="5" name="Freeform 5"/>
          <p:cNvSpPr/>
          <p:nvPr/>
        </p:nvSpPr>
        <p:spPr>
          <a:xfrm rot="1554809">
            <a:off x="-359521" y="4725276"/>
            <a:ext cx="2594773" cy="2671428"/>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0515600" y="-685800"/>
            <a:ext cx="2107116" cy="21844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6">
            <a:extLst>
              <a:ext uri="{FF2B5EF4-FFF2-40B4-BE49-F238E27FC236}">
                <a16:creationId xmlns:a16="http://schemas.microsoft.com/office/drawing/2014/main" id="{6C222118-A37F-F544-50D6-FD0674F2431E}"/>
              </a:ext>
            </a:extLst>
          </p:cNvPr>
          <p:cNvSpPr txBox="1"/>
          <p:nvPr/>
        </p:nvSpPr>
        <p:spPr>
          <a:xfrm>
            <a:off x="952107" y="2513837"/>
            <a:ext cx="2828042" cy="2585323"/>
          </a:xfrm>
          <a:prstGeom prst="rect">
            <a:avLst/>
          </a:prstGeom>
          <a:noFill/>
          <a:ln w="19050">
            <a:solidFill>
              <a:srgbClr val="B42024"/>
            </a:solidFill>
          </a:ln>
        </p:spPr>
        <p:txBody>
          <a:bodyPr wrap="square">
            <a:spAutoFit/>
          </a:bodyPr>
          <a:lstStyle/>
          <a:p>
            <a:pPr lvl="0" algn="just">
              <a:lnSpc>
                <a:spcPct val="150000"/>
              </a:lnSpc>
            </a:pPr>
            <a:r>
              <a:rPr lang="en-US" sz="3600" dirty="0" err="1">
                <a:latin typeface="Times New Roman" panose="02020603050405020304" pitchFamily="18" charset="0"/>
              </a:rPr>
              <a:t>là</a:t>
            </a:r>
            <a:r>
              <a:rPr lang="en-US" sz="3600" dirty="0">
                <a:latin typeface="Times New Roman" panose="02020603050405020304" pitchFamily="18" charset="0"/>
              </a:rPr>
              <a:t> </a:t>
            </a:r>
            <a:r>
              <a:rPr lang="en-US" sz="3600" dirty="0" err="1">
                <a:latin typeface="Times New Roman" panose="02020603050405020304" pitchFamily="18" charset="0"/>
              </a:rPr>
              <a:t>quá</a:t>
            </a:r>
            <a:r>
              <a:rPr lang="en-US" sz="3600" dirty="0">
                <a:latin typeface="Times New Roman" panose="02020603050405020304" pitchFamily="18" charset="0"/>
              </a:rPr>
              <a:t> </a:t>
            </a:r>
            <a:r>
              <a:rPr lang="en-US" sz="3600" dirty="0" err="1">
                <a:latin typeface="Times New Roman" panose="02020603050405020304" pitchFamily="18" charset="0"/>
              </a:rPr>
              <a:t>trình</a:t>
            </a:r>
            <a:r>
              <a:rPr lang="en-US" sz="3600" dirty="0">
                <a:latin typeface="Times New Roman" panose="02020603050405020304" pitchFamily="18" charset="0"/>
              </a:rPr>
              <a:t> </a:t>
            </a:r>
            <a:r>
              <a:rPr lang="en-US" sz="3600" dirty="0" err="1">
                <a:latin typeface="Times New Roman" panose="02020603050405020304" pitchFamily="18" charset="0"/>
              </a:rPr>
              <a:t>hoạt</a:t>
            </a:r>
            <a:r>
              <a:rPr lang="en-US" sz="3600" dirty="0">
                <a:latin typeface="Times New Roman" panose="02020603050405020304" pitchFamily="18" charset="0"/>
              </a:rPr>
              <a:t> </a:t>
            </a:r>
            <a:r>
              <a:rPr lang="en-US" sz="3600" dirty="0" err="1">
                <a:latin typeface="Times New Roman" panose="02020603050405020304" pitchFamily="18" charset="0"/>
              </a:rPr>
              <a:t>động</a:t>
            </a:r>
            <a:r>
              <a:rPr lang="en-US" sz="3600" dirty="0">
                <a:latin typeface="Times New Roman" panose="02020603050405020304" pitchFamily="18" charset="0"/>
              </a:rPr>
              <a:t> </a:t>
            </a:r>
            <a:r>
              <a:rPr lang="en-US" sz="3600" dirty="0" err="1">
                <a:latin typeface="Times New Roman" panose="02020603050405020304" pitchFamily="18" charset="0"/>
              </a:rPr>
              <a:t>có</a:t>
            </a:r>
            <a:r>
              <a:rPr lang="en-US" sz="3600" dirty="0">
                <a:latin typeface="Times New Roman" panose="02020603050405020304" pitchFamily="18" charset="0"/>
              </a:rPr>
              <a:t> </a:t>
            </a:r>
            <a:r>
              <a:rPr lang="en-US" sz="3600" dirty="0" err="1">
                <a:latin typeface="Times New Roman" panose="02020603050405020304" pitchFamily="18" charset="0"/>
              </a:rPr>
              <a:t>mục</a:t>
            </a:r>
            <a:r>
              <a:rPr lang="en-US" sz="3600" dirty="0">
                <a:latin typeface="Times New Roman" panose="02020603050405020304" pitchFamily="18" charset="0"/>
              </a:rPr>
              <a:t> </a:t>
            </a:r>
            <a:r>
              <a:rPr lang="en-US" sz="3600" dirty="0" err="1">
                <a:latin typeface="Times New Roman" panose="02020603050405020304" pitchFamily="18" charset="0"/>
              </a:rPr>
              <a:t>đích</a:t>
            </a:r>
            <a:endParaRPr kumimoji="0" lang="en-VN"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5C6363-05D3-383D-360B-1A3D560A8FF4}"/>
              </a:ext>
            </a:extLst>
          </p:cNvPr>
          <p:cNvSpPr txBox="1"/>
          <p:nvPr/>
        </p:nvSpPr>
        <p:spPr>
          <a:xfrm>
            <a:off x="4062953" y="2506691"/>
            <a:ext cx="3761294" cy="2585323"/>
          </a:xfrm>
          <a:prstGeom prst="rect">
            <a:avLst/>
          </a:prstGeom>
          <a:noFill/>
          <a:ln w="19050">
            <a:solidFill>
              <a:srgbClr val="B42024"/>
            </a:solidFill>
          </a:ln>
        </p:spPr>
        <p:txBody>
          <a:bodyPr wrap="square">
            <a:spAutoFit/>
          </a:bodyPr>
          <a:lstStyle/>
          <a:p>
            <a:pPr lvl="0" algn="just">
              <a:lnSpc>
                <a:spcPct val="150000"/>
              </a:lnSpc>
            </a:pPr>
            <a:r>
              <a:rPr lang="en-US" sz="3600" dirty="0" err="1">
                <a:latin typeface="Times New Roman" panose="02020603050405020304" pitchFamily="18" charset="0"/>
              </a:rPr>
              <a:t>làm</a:t>
            </a:r>
            <a:r>
              <a:rPr lang="en-US" sz="3600" dirty="0">
                <a:latin typeface="Times New Roman" panose="02020603050405020304" pitchFamily="18" charset="0"/>
              </a:rPr>
              <a:t> </a:t>
            </a:r>
            <a:r>
              <a:rPr lang="en-US" sz="3600" dirty="0" err="1">
                <a:latin typeface="Times New Roman" panose="02020603050405020304" pitchFamily="18" charset="0"/>
              </a:rPr>
              <a:t>cho</a:t>
            </a:r>
            <a:r>
              <a:rPr lang="en-US" sz="3600" dirty="0">
                <a:latin typeface="Times New Roman" panose="02020603050405020304" pitchFamily="18" charset="0"/>
              </a:rPr>
              <a:t> </a:t>
            </a:r>
            <a:r>
              <a:rPr lang="en-US" sz="3600" dirty="0" err="1">
                <a:latin typeface="Times New Roman" panose="02020603050405020304" pitchFamily="18" charset="0"/>
              </a:rPr>
              <a:t>những</a:t>
            </a:r>
            <a:r>
              <a:rPr lang="en-US" sz="3600" dirty="0">
                <a:latin typeface="Times New Roman" panose="02020603050405020304" pitchFamily="18" charset="0"/>
              </a:rPr>
              <a:t> </a:t>
            </a:r>
            <a:r>
              <a:rPr lang="en-US" sz="3600" dirty="0" err="1">
                <a:latin typeface="Times New Roman" panose="02020603050405020304" pitchFamily="18" charset="0"/>
              </a:rPr>
              <a:t>quy</a:t>
            </a:r>
            <a:r>
              <a:rPr lang="en-US" sz="3600" dirty="0">
                <a:latin typeface="Times New Roman" panose="02020603050405020304" pitchFamily="18" charset="0"/>
              </a:rPr>
              <a:t> </a:t>
            </a:r>
            <a:r>
              <a:rPr lang="en-US" sz="3600" dirty="0" err="1">
                <a:latin typeface="Times New Roman" panose="02020603050405020304" pitchFamily="18" charset="0"/>
              </a:rPr>
              <a:t>định</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pháp</a:t>
            </a:r>
            <a:r>
              <a:rPr lang="en-US" sz="3600" dirty="0">
                <a:latin typeface="Times New Roman" panose="02020603050405020304" pitchFamily="18" charset="0"/>
              </a:rPr>
              <a:t> </a:t>
            </a:r>
            <a:r>
              <a:rPr lang="en-US" sz="3600" dirty="0" err="1">
                <a:latin typeface="Times New Roman" panose="02020603050405020304" pitchFamily="18" charset="0"/>
              </a:rPr>
              <a:t>luật</a:t>
            </a:r>
            <a:r>
              <a:rPr lang="en-US" sz="3600" dirty="0">
                <a:latin typeface="Times New Roman" panose="02020603050405020304" pitchFamily="18" charset="0"/>
              </a:rPr>
              <a:t> </a:t>
            </a:r>
            <a:r>
              <a:rPr lang="en-US" sz="3600" dirty="0" err="1">
                <a:latin typeface="Times New Roman" panose="02020603050405020304" pitchFamily="18" charset="0"/>
              </a:rPr>
              <a:t>đi</a:t>
            </a:r>
            <a:r>
              <a:rPr lang="en-US" sz="3600" dirty="0">
                <a:latin typeface="Times New Roman" panose="02020603050405020304" pitchFamily="18" charset="0"/>
              </a:rPr>
              <a:t> </a:t>
            </a:r>
            <a:r>
              <a:rPr lang="en-US" sz="3600" dirty="0" err="1">
                <a:latin typeface="Times New Roman" panose="02020603050405020304" pitchFamily="18" charset="0"/>
              </a:rPr>
              <a:t>vào</a:t>
            </a:r>
            <a:r>
              <a:rPr lang="en-US" sz="3600" dirty="0">
                <a:latin typeface="Times New Roman" panose="02020603050405020304" pitchFamily="18" charset="0"/>
              </a:rPr>
              <a:t> </a:t>
            </a:r>
            <a:r>
              <a:rPr lang="en-US" sz="3600" dirty="0" err="1">
                <a:latin typeface="Times New Roman" panose="02020603050405020304" pitchFamily="18" charset="0"/>
              </a:rPr>
              <a:t>cuộc</a:t>
            </a:r>
            <a:r>
              <a:rPr lang="en-US" sz="3600" dirty="0">
                <a:latin typeface="Times New Roman" panose="02020603050405020304" pitchFamily="18" charset="0"/>
              </a:rPr>
              <a:t> </a:t>
            </a:r>
            <a:r>
              <a:rPr lang="en-US" sz="3600" dirty="0" err="1">
                <a:latin typeface="Times New Roman" panose="02020603050405020304" pitchFamily="18" charset="0"/>
              </a:rPr>
              <a:t>sống</a:t>
            </a:r>
            <a:endParaRPr kumimoji="0" lang="en-VN"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B8C853A3-4AD8-0044-3B12-B304D7658A92}"/>
              </a:ext>
            </a:extLst>
          </p:cNvPr>
          <p:cNvCxnSpPr>
            <a:endCxn id="7" idx="0"/>
          </p:cNvCxnSpPr>
          <p:nvPr/>
        </p:nvCxnSpPr>
        <p:spPr>
          <a:xfrm flipH="1">
            <a:off x="2366128" y="1427051"/>
            <a:ext cx="3292468" cy="1086786"/>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00DC7D-C230-EBBD-EA3E-BA27B1515E10}"/>
              </a:ext>
            </a:extLst>
          </p:cNvPr>
          <p:cNvCxnSpPr/>
          <p:nvPr/>
        </p:nvCxnSpPr>
        <p:spPr>
          <a:xfrm>
            <a:off x="5658595" y="1427051"/>
            <a:ext cx="44621" cy="1132805"/>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4"/>
          <p:cNvSpPr>
            <a:spLocks noChangeArrowheads="1"/>
          </p:cNvSpPr>
          <p:nvPr/>
        </p:nvSpPr>
        <p:spPr bwMode="auto">
          <a:xfrm>
            <a:off x="2264946" y="780720"/>
            <a:ext cx="7296346" cy="646331"/>
          </a:xfrm>
          <a:prstGeom prst="rect">
            <a:avLst/>
          </a:prstGeom>
          <a:solidFill>
            <a:srgbClr val="FFFF00"/>
          </a:solidFill>
          <a:ln w="31750">
            <a:solidFill>
              <a:srgbClr val="D5393C"/>
            </a:solidFill>
            <a:prstDash val="sysDot"/>
            <a:miter lim="800000"/>
            <a:headEnd/>
            <a:tailEnd/>
          </a:ln>
          <a:effectLst/>
          <a:extLst/>
        </p:spPr>
        <p:txBody>
          <a:bodyPr wrap="square">
            <a:spAutoFit/>
          </a:bodyPr>
          <a:lstStyle/>
          <a:p>
            <a:r>
              <a:rPr lang="en-US" sz="3600" b="1" dirty="0">
                <a:latin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cs typeface="Times New Roman" panose="02020603050405020304" pitchFamily="18" charset="0"/>
              </a:rPr>
              <a:t>Khái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niệm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pháp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luật</a:t>
            </a:r>
            <a:endParaRPr lang="en-US" altLang="en-US" sz="3600"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6900DC7D-C230-EBBD-EA3E-BA27B1515E10}"/>
              </a:ext>
            </a:extLst>
          </p:cNvPr>
          <p:cNvCxnSpPr>
            <a:endCxn id="13" idx="0"/>
          </p:cNvCxnSpPr>
          <p:nvPr/>
        </p:nvCxnSpPr>
        <p:spPr>
          <a:xfrm>
            <a:off x="5680905" y="1427051"/>
            <a:ext cx="4095207" cy="1086786"/>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5C6363-05D3-383D-360B-1A3D560A8FF4}"/>
              </a:ext>
            </a:extLst>
          </p:cNvPr>
          <p:cNvSpPr txBox="1"/>
          <p:nvPr/>
        </p:nvSpPr>
        <p:spPr>
          <a:xfrm>
            <a:off x="8173039" y="2513837"/>
            <a:ext cx="3206145" cy="2585323"/>
          </a:xfrm>
          <a:prstGeom prst="rect">
            <a:avLst/>
          </a:prstGeom>
          <a:noFill/>
          <a:ln w="19050">
            <a:solidFill>
              <a:srgbClr val="B42024"/>
            </a:solidFill>
          </a:ln>
        </p:spPr>
        <p:txBody>
          <a:bodyPr wrap="square">
            <a:spAutoFit/>
          </a:bodyPr>
          <a:lstStyle/>
          <a:p>
            <a:pPr lvl="0" algn="just">
              <a:lnSpc>
                <a:spcPct val="150000"/>
              </a:lnSpc>
            </a:pPr>
            <a:r>
              <a:rPr lang="en-US" sz="3600" dirty="0" err="1">
                <a:latin typeface="Times New Roman" panose="02020603050405020304" pitchFamily="18" charset="0"/>
              </a:rPr>
              <a:t>trở</a:t>
            </a:r>
            <a:r>
              <a:rPr lang="en-US" sz="3600" dirty="0">
                <a:latin typeface="Times New Roman" panose="02020603050405020304" pitchFamily="18" charset="0"/>
              </a:rPr>
              <a:t> </a:t>
            </a:r>
            <a:r>
              <a:rPr lang="en-US" sz="3600" dirty="0" err="1">
                <a:latin typeface="Times New Roman" panose="02020603050405020304" pitchFamily="18" charset="0"/>
              </a:rPr>
              <a:t>thành</a:t>
            </a:r>
            <a:r>
              <a:rPr lang="en-US" sz="3600" dirty="0">
                <a:latin typeface="Times New Roman" panose="02020603050405020304" pitchFamily="18" charset="0"/>
              </a:rPr>
              <a:t> </a:t>
            </a:r>
            <a:r>
              <a:rPr lang="en-US" sz="3600" dirty="0" err="1">
                <a:latin typeface="Times New Roman" panose="02020603050405020304" pitchFamily="18" charset="0"/>
              </a:rPr>
              <a:t>hành</a:t>
            </a:r>
            <a:r>
              <a:rPr lang="en-US" sz="3600" dirty="0">
                <a:latin typeface="Times New Roman" panose="02020603050405020304" pitchFamily="18" charset="0"/>
              </a:rPr>
              <a:t> vi </a:t>
            </a:r>
            <a:r>
              <a:rPr lang="en-US" sz="3600" dirty="0" err="1">
                <a:latin typeface="Times New Roman" panose="02020603050405020304" pitchFamily="18" charset="0"/>
              </a:rPr>
              <a:t>hợp</a:t>
            </a:r>
            <a:r>
              <a:rPr lang="en-US" sz="3600" dirty="0">
                <a:latin typeface="Times New Roman" panose="02020603050405020304" pitchFamily="18" charset="0"/>
              </a:rPr>
              <a:t> </a:t>
            </a:r>
            <a:r>
              <a:rPr lang="en-US" sz="3600" dirty="0" err="1">
                <a:latin typeface="Times New Roman" panose="02020603050405020304" pitchFamily="18" charset="0"/>
              </a:rPr>
              <a:t>pháp</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cá</a:t>
            </a:r>
            <a:r>
              <a:rPr lang="en-US" sz="3600" dirty="0">
                <a:latin typeface="Times New Roman" panose="02020603050405020304" pitchFamily="18" charset="0"/>
              </a:rPr>
              <a:t> </a:t>
            </a:r>
            <a:r>
              <a:rPr lang="en-US" sz="3600" dirty="0" err="1">
                <a:latin typeface="Times New Roman" panose="02020603050405020304" pitchFamily="18" charset="0"/>
              </a:rPr>
              <a:t>nhân</a:t>
            </a:r>
            <a:r>
              <a:rPr lang="en-US" sz="3600" dirty="0">
                <a:latin typeface="Times New Roman" panose="02020603050405020304" pitchFamily="18" charset="0"/>
              </a:rPr>
              <a:t>, </a:t>
            </a:r>
            <a:r>
              <a:rPr lang="en-US" sz="3600" dirty="0" err="1">
                <a:latin typeface="Times New Roman" panose="02020603050405020304" pitchFamily="18" charset="0"/>
              </a:rPr>
              <a:t>tổ</a:t>
            </a:r>
            <a:r>
              <a:rPr lang="en-US" sz="3600" dirty="0">
                <a:latin typeface="Times New Roman" panose="02020603050405020304" pitchFamily="18" charset="0"/>
              </a:rPr>
              <a:t> </a:t>
            </a:r>
            <a:r>
              <a:rPr lang="en-US" sz="3600" dirty="0" err="1">
                <a:latin typeface="Times New Roman" panose="02020603050405020304" pitchFamily="18" charset="0"/>
              </a:rPr>
              <a:t>chức</a:t>
            </a:r>
            <a:endParaRPr kumimoji="0" lang="en-VN"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95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C4FF"/>
        </a:solidFill>
        <a:effectLst/>
      </p:bgPr>
    </p:bg>
    <p:spTree>
      <p:nvGrpSpPr>
        <p:cNvPr id="1" name=""/>
        <p:cNvGrpSpPr/>
        <p:nvPr/>
      </p:nvGrpSpPr>
      <p:grpSpPr>
        <a:xfrm>
          <a:off x="0" y="0"/>
          <a:ext cx="0" cy="0"/>
          <a:chOff x="0" y="0"/>
          <a:chExt cx="0" cy="0"/>
        </a:xfrm>
      </p:grpSpPr>
      <p:grpSp>
        <p:nvGrpSpPr>
          <p:cNvPr id="2" name="Group 2"/>
          <p:cNvGrpSpPr/>
          <p:nvPr/>
        </p:nvGrpSpPr>
        <p:grpSpPr>
          <a:xfrm>
            <a:off x="190040" y="196409"/>
            <a:ext cx="11811920" cy="6465183"/>
            <a:chOff x="0" y="0"/>
            <a:chExt cx="51415043" cy="28141715"/>
          </a:xfrm>
        </p:grpSpPr>
        <p:sp>
          <p:nvSpPr>
            <p:cNvPr id="3" name="Freeform 3"/>
            <p:cNvSpPr/>
            <p:nvPr/>
          </p:nvSpPr>
          <p:spPr>
            <a:xfrm>
              <a:off x="72390" y="72390"/>
              <a:ext cx="51270262" cy="27996935"/>
            </a:xfrm>
            <a:custGeom>
              <a:avLst/>
              <a:gdLst/>
              <a:ahLst/>
              <a:cxnLst/>
              <a:rect l="l" t="t" r="r" b="b"/>
              <a:pathLst>
                <a:path w="51270262" h="27996935">
                  <a:moveTo>
                    <a:pt x="0" y="0"/>
                  </a:moveTo>
                  <a:lnTo>
                    <a:pt x="51270262" y="0"/>
                  </a:lnTo>
                  <a:lnTo>
                    <a:pt x="51270262" y="27996935"/>
                  </a:lnTo>
                  <a:lnTo>
                    <a:pt x="0" y="27996935"/>
                  </a:lnTo>
                  <a:lnTo>
                    <a:pt x="0" y="0"/>
                  </a:lnTo>
                  <a:close/>
                </a:path>
              </a:pathLst>
            </a:custGeom>
            <a:solidFill>
              <a:srgbClr val="FFFFFF"/>
            </a:solidFill>
          </p:spPr>
        </p:sp>
        <p:sp>
          <p:nvSpPr>
            <p:cNvPr id="4" name="Freeform 4"/>
            <p:cNvSpPr/>
            <p:nvPr/>
          </p:nvSpPr>
          <p:spPr>
            <a:xfrm>
              <a:off x="0" y="0"/>
              <a:ext cx="51415045" cy="28141715"/>
            </a:xfrm>
            <a:custGeom>
              <a:avLst/>
              <a:gdLst/>
              <a:ahLst/>
              <a:cxnLst/>
              <a:rect l="l" t="t" r="r" b="b"/>
              <a:pathLst>
                <a:path w="51415045" h="28141715">
                  <a:moveTo>
                    <a:pt x="51270263" y="27996936"/>
                  </a:moveTo>
                  <a:lnTo>
                    <a:pt x="51415045" y="27996936"/>
                  </a:lnTo>
                  <a:lnTo>
                    <a:pt x="51415045" y="28141715"/>
                  </a:lnTo>
                  <a:lnTo>
                    <a:pt x="51270263" y="28141715"/>
                  </a:lnTo>
                  <a:lnTo>
                    <a:pt x="51270263" y="27996936"/>
                  </a:lnTo>
                  <a:close/>
                  <a:moveTo>
                    <a:pt x="0" y="144780"/>
                  </a:moveTo>
                  <a:lnTo>
                    <a:pt x="144780" y="144780"/>
                  </a:lnTo>
                  <a:lnTo>
                    <a:pt x="144780" y="27996936"/>
                  </a:lnTo>
                  <a:lnTo>
                    <a:pt x="0" y="27996936"/>
                  </a:lnTo>
                  <a:lnTo>
                    <a:pt x="0" y="144780"/>
                  </a:lnTo>
                  <a:close/>
                  <a:moveTo>
                    <a:pt x="0" y="27996936"/>
                  </a:moveTo>
                  <a:lnTo>
                    <a:pt x="144780" y="27996936"/>
                  </a:lnTo>
                  <a:lnTo>
                    <a:pt x="144780" y="28141715"/>
                  </a:lnTo>
                  <a:lnTo>
                    <a:pt x="0" y="28141715"/>
                  </a:lnTo>
                  <a:lnTo>
                    <a:pt x="0" y="27996936"/>
                  </a:lnTo>
                  <a:close/>
                  <a:moveTo>
                    <a:pt x="51270263" y="144780"/>
                  </a:moveTo>
                  <a:lnTo>
                    <a:pt x="51415045" y="144780"/>
                  </a:lnTo>
                  <a:lnTo>
                    <a:pt x="51415045" y="27996936"/>
                  </a:lnTo>
                  <a:lnTo>
                    <a:pt x="51270263" y="27996936"/>
                  </a:lnTo>
                  <a:lnTo>
                    <a:pt x="51270263" y="144780"/>
                  </a:lnTo>
                  <a:close/>
                  <a:moveTo>
                    <a:pt x="144780" y="27996936"/>
                  </a:moveTo>
                  <a:lnTo>
                    <a:pt x="51270263" y="27996936"/>
                  </a:lnTo>
                  <a:lnTo>
                    <a:pt x="51270263" y="28141715"/>
                  </a:lnTo>
                  <a:lnTo>
                    <a:pt x="144780" y="28141715"/>
                  </a:lnTo>
                  <a:lnTo>
                    <a:pt x="144780" y="27996936"/>
                  </a:lnTo>
                  <a:close/>
                  <a:moveTo>
                    <a:pt x="51270263" y="0"/>
                  </a:moveTo>
                  <a:lnTo>
                    <a:pt x="51415045" y="0"/>
                  </a:lnTo>
                  <a:lnTo>
                    <a:pt x="51415045" y="144780"/>
                  </a:lnTo>
                  <a:lnTo>
                    <a:pt x="51270263" y="144780"/>
                  </a:lnTo>
                  <a:lnTo>
                    <a:pt x="51270263" y="0"/>
                  </a:lnTo>
                  <a:close/>
                  <a:moveTo>
                    <a:pt x="0" y="0"/>
                  </a:moveTo>
                  <a:lnTo>
                    <a:pt x="144780" y="0"/>
                  </a:lnTo>
                  <a:lnTo>
                    <a:pt x="144780" y="144780"/>
                  </a:lnTo>
                  <a:lnTo>
                    <a:pt x="0" y="144780"/>
                  </a:lnTo>
                  <a:lnTo>
                    <a:pt x="0" y="0"/>
                  </a:lnTo>
                  <a:close/>
                  <a:moveTo>
                    <a:pt x="144780" y="0"/>
                  </a:moveTo>
                  <a:lnTo>
                    <a:pt x="51270263" y="0"/>
                  </a:lnTo>
                  <a:lnTo>
                    <a:pt x="51270263" y="144780"/>
                  </a:lnTo>
                  <a:lnTo>
                    <a:pt x="144780" y="144780"/>
                  </a:lnTo>
                  <a:lnTo>
                    <a:pt x="144780" y="0"/>
                  </a:lnTo>
                  <a:close/>
                </a:path>
              </a:pathLst>
            </a:custGeom>
            <a:solidFill>
              <a:srgbClr val="000000"/>
            </a:solidFill>
          </p:spPr>
        </p:sp>
      </p:grpSp>
      <p:sp>
        <p:nvSpPr>
          <p:cNvPr id="5" name="Freeform 5"/>
          <p:cNvSpPr/>
          <p:nvPr/>
        </p:nvSpPr>
        <p:spPr>
          <a:xfrm rot="-10800000">
            <a:off x="4575794" y="2310521"/>
            <a:ext cx="2174747" cy="2174747"/>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800000">
            <a:off x="2401047" y="2310521"/>
            <a:ext cx="2174747" cy="2174747"/>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10800000">
            <a:off x="4570258" y="205260"/>
            <a:ext cx="2167606" cy="2105261"/>
          </a:xfrm>
          <a:custGeom>
            <a:avLst/>
            <a:gdLst/>
            <a:ahLst/>
            <a:cxnLst/>
            <a:rect l="l" t="t" r="r" b="b"/>
            <a:pathLst>
              <a:path w="3251409" h="3157891">
                <a:moveTo>
                  <a:pt x="0" y="0"/>
                </a:moveTo>
                <a:lnTo>
                  <a:pt x="3251409" y="0"/>
                </a:lnTo>
                <a:lnTo>
                  <a:pt x="3251409" y="3157891"/>
                </a:lnTo>
                <a:lnTo>
                  <a:pt x="0" y="3157891"/>
                </a:lnTo>
                <a:lnTo>
                  <a:pt x="0" y="0"/>
                </a:lnTo>
                <a:close/>
              </a:path>
            </a:pathLst>
          </a:custGeom>
          <a:blipFill>
            <a:blip r:embed="rId2">
              <a:extLst>
                <a:ext uri="{96DAC541-7B7A-43D3-8B79-37D633B846F1}">
                  <asvg:svgBlip xmlns="" xmlns:asvg="http://schemas.microsoft.com/office/drawing/2016/SVG/main" r:embed="rId3"/>
                </a:ext>
              </a:extLst>
            </a:blip>
            <a:stretch>
              <a:fillRect l="-329" b="-3300"/>
            </a:stretch>
          </a:blipFill>
        </p:spPr>
      </p:sp>
      <p:sp>
        <p:nvSpPr>
          <p:cNvPr id="8" name="Freeform 8"/>
          <p:cNvSpPr/>
          <p:nvPr/>
        </p:nvSpPr>
        <p:spPr>
          <a:xfrm rot="-10800000">
            <a:off x="2395511" y="236152"/>
            <a:ext cx="2174747" cy="2074369"/>
          </a:xfrm>
          <a:custGeom>
            <a:avLst/>
            <a:gdLst/>
            <a:ahLst/>
            <a:cxnLst/>
            <a:rect l="l" t="t" r="r" b="b"/>
            <a:pathLst>
              <a:path w="3262121" h="3111553">
                <a:moveTo>
                  <a:pt x="0" y="0"/>
                </a:moveTo>
                <a:lnTo>
                  <a:pt x="3262121" y="0"/>
                </a:lnTo>
                <a:lnTo>
                  <a:pt x="3262121" y="3111553"/>
                </a:lnTo>
                <a:lnTo>
                  <a:pt x="0" y="3111553"/>
                </a:lnTo>
                <a:lnTo>
                  <a:pt x="0" y="0"/>
                </a:lnTo>
                <a:close/>
              </a:path>
            </a:pathLst>
          </a:custGeom>
          <a:blipFill>
            <a:blip r:embed="rId2">
              <a:extLst>
                <a:ext uri="{96DAC541-7B7A-43D3-8B79-37D633B846F1}">
                  <asvg:svgBlip xmlns="" xmlns:asvg="http://schemas.microsoft.com/office/drawing/2016/SVG/main" r:embed="rId3"/>
                </a:ext>
              </a:extLst>
            </a:blip>
            <a:stretch>
              <a:fillRect b="-4839"/>
            </a:stretch>
          </a:blipFill>
        </p:spPr>
      </p:sp>
      <p:sp>
        <p:nvSpPr>
          <p:cNvPr id="9" name="Freeform 9"/>
          <p:cNvSpPr/>
          <p:nvPr/>
        </p:nvSpPr>
        <p:spPr>
          <a:xfrm rot="-10800000">
            <a:off x="220763" y="215557"/>
            <a:ext cx="2174747" cy="2094963"/>
          </a:xfrm>
          <a:custGeom>
            <a:avLst/>
            <a:gdLst/>
            <a:ahLst/>
            <a:cxnLst/>
            <a:rect l="l" t="t" r="r" b="b"/>
            <a:pathLst>
              <a:path w="3262121" h="3142445">
                <a:moveTo>
                  <a:pt x="0" y="0"/>
                </a:moveTo>
                <a:lnTo>
                  <a:pt x="3262122" y="0"/>
                </a:lnTo>
                <a:lnTo>
                  <a:pt x="3262122" y="3142445"/>
                </a:lnTo>
                <a:lnTo>
                  <a:pt x="0" y="3142445"/>
                </a:lnTo>
                <a:lnTo>
                  <a:pt x="0" y="0"/>
                </a:lnTo>
                <a:close/>
              </a:path>
            </a:pathLst>
          </a:custGeom>
          <a:blipFill>
            <a:blip r:embed="rId2">
              <a:extLst>
                <a:ext uri="{96DAC541-7B7A-43D3-8B79-37D633B846F1}">
                  <asvg:svgBlip xmlns="" xmlns:asvg="http://schemas.microsoft.com/office/drawing/2016/SVG/main" r:embed="rId3"/>
                </a:ext>
              </a:extLst>
            </a:blip>
            <a:stretch>
              <a:fillRect b="-3808"/>
            </a:stretch>
          </a:blipFill>
        </p:spPr>
      </p:sp>
      <p:sp>
        <p:nvSpPr>
          <p:cNvPr id="10" name="Freeform 10"/>
          <p:cNvSpPr/>
          <p:nvPr/>
        </p:nvSpPr>
        <p:spPr>
          <a:xfrm rot="-10800000">
            <a:off x="11100036" y="2308943"/>
            <a:ext cx="882105" cy="2174747"/>
          </a:xfrm>
          <a:custGeom>
            <a:avLst/>
            <a:gdLst/>
            <a:ahLst/>
            <a:cxnLst/>
            <a:rect l="l" t="t" r="r" b="b"/>
            <a:pathLst>
              <a:path w="1323157" h="3262121">
                <a:moveTo>
                  <a:pt x="0" y="0"/>
                </a:moveTo>
                <a:lnTo>
                  <a:pt x="1323157" y="0"/>
                </a:lnTo>
                <a:lnTo>
                  <a:pt x="1323157"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l="-146540"/>
            </a:stretch>
          </a:blipFill>
        </p:spPr>
      </p:sp>
      <p:sp>
        <p:nvSpPr>
          <p:cNvPr id="11" name="Freeform 11"/>
          <p:cNvSpPr/>
          <p:nvPr/>
        </p:nvSpPr>
        <p:spPr>
          <a:xfrm rot="-10800000">
            <a:off x="6750541" y="2308943"/>
            <a:ext cx="2174747" cy="2174747"/>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10800000">
            <a:off x="11094501" y="215557"/>
            <a:ext cx="874390" cy="2093386"/>
          </a:xfrm>
          <a:custGeom>
            <a:avLst/>
            <a:gdLst/>
            <a:ahLst/>
            <a:cxnLst/>
            <a:rect l="l" t="t" r="r" b="b"/>
            <a:pathLst>
              <a:path w="1311585" h="3140079">
                <a:moveTo>
                  <a:pt x="0" y="0"/>
                </a:moveTo>
                <a:lnTo>
                  <a:pt x="1311585" y="0"/>
                </a:lnTo>
                <a:lnTo>
                  <a:pt x="1311585" y="3140079"/>
                </a:lnTo>
                <a:lnTo>
                  <a:pt x="0" y="3140079"/>
                </a:lnTo>
                <a:lnTo>
                  <a:pt x="0" y="0"/>
                </a:lnTo>
                <a:close/>
              </a:path>
            </a:pathLst>
          </a:custGeom>
          <a:blipFill>
            <a:blip r:embed="rId2">
              <a:extLst>
                <a:ext uri="{96DAC541-7B7A-43D3-8B79-37D633B846F1}">
                  <asvg:svgBlip xmlns="" xmlns:asvg="http://schemas.microsoft.com/office/drawing/2016/SVG/main" r:embed="rId3"/>
                </a:ext>
              </a:extLst>
            </a:blip>
            <a:stretch>
              <a:fillRect l="-148715" b="-3886"/>
            </a:stretch>
          </a:blipFill>
        </p:spPr>
      </p:sp>
      <p:sp>
        <p:nvSpPr>
          <p:cNvPr id="13" name="Freeform 13"/>
          <p:cNvSpPr/>
          <p:nvPr/>
        </p:nvSpPr>
        <p:spPr>
          <a:xfrm rot="-10800000">
            <a:off x="8919753" y="215557"/>
            <a:ext cx="2174747" cy="2093386"/>
          </a:xfrm>
          <a:custGeom>
            <a:avLst/>
            <a:gdLst/>
            <a:ahLst/>
            <a:cxnLst/>
            <a:rect l="l" t="t" r="r" b="b"/>
            <a:pathLst>
              <a:path w="3262121" h="3140079">
                <a:moveTo>
                  <a:pt x="0" y="0"/>
                </a:moveTo>
                <a:lnTo>
                  <a:pt x="3262122" y="0"/>
                </a:lnTo>
                <a:lnTo>
                  <a:pt x="3262122" y="3140079"/>
                </a:lnTo>
                <a:lnTo>
                  <a:pt x="0" y="3140079"/>
                </a:lnTo>
                <a:lnTo>
                  <a:pt x="0" y="0"/>
                </a:lnTo>
                <a:close/>
              </a:path>
            </a:pathLst>
          </a:custGeom>
          <a:blipFill>
            <a:blip r:embed="rId2">
              <a:extLst>
                <a:ext uri="{96DAC541-7B7A-43D3-8B79-37D633B846F1}">
                  <asvg:svgBlip xmlns="" xmlns:asvg="http://schemas.microsoft.com/office/drawing/2016/SVG/main" r:embed="rId3"/>
                </a:ext>
              </a:extLst>
            </a:blip>
            <a:stretch>
              <a:fillRect b="-3886"/>
            </a:stretch>
          </a:blipFill>
        </p:spPr>
      </p:sp>
      <p:sp>
        <p:nvSpPr>
          <p:cNvPr id="14" name="Freeform 14"/>
          <p:cNvSpPr/>
          <p:nvPr/>
        </p:nvSpPr>
        <p:spPr>
          <a:xfrm rot="-10800000">
            <a:off x="6745006" y="236152"/>
            <a:ext cx="2174747" cy="2072791"/>
          </a:xfrm>
          <a:custGeom>
            <a:avLst/>
            <a:gdLst/>
            <a:ahLst/>
            <a:cxnLst/>
            <a:rect l="l" t="t" r="r" b="b"/>
            <a:pathLst>
              <a:path w="3262121" h="3109187">
                <a:moveTo>
                  <a:pt x="0" y="0"/>
                </a:moveTo>
                <a:lnTo>
                  <a:pt x="3262121" y="0"/>
                </a:lnTo>
                <a:lnTo>
                  <a:pt x="3262121" y="3109187"/>
                </a:lnTo>
                <a:lnTo>
                  <a:pt x="0" y="3109187"/>
                </a:lnTo>
                <a:lnTo>
                  <a:pt x="0" y="0"/>
                </a:lnTo>
                <a:close/>
              </a:path>
            </a:pathLst>
          </a:custGeom>
          <a:blipFill>
            <a:blip r:embed="rId2">
              <a:extLst>
                <a:ext uri="{96DAC541-7B7A-43D3-8B79-37D633B846F1}">
                  <asvg:svgBlip xmlns="" xmlns:asvg="http://schemas.microsoft.com/office/drawing/2016/SVG/main" r:embed="rId3"/>
                </a:ext>
              </a:extLst>
            </a:blip>
            <a:stretch>
              <a:fillRect b="-4918"/>
            </a:stretch>
          </a:blipFill>
        </p:spPr>
      </p:sp>
      <p:sp>
        <p:nvSpPr>
          <p:cNvPr id="15" name="Freeform 15"/>
          <p:cNvSpPr/>
          <p:nvPr/>
        </p:nvSpPr>
        <p:spPr>
          <a:xfrm rot="-10800000">
            <a:off x="226299" y="2310521"/>
            <a:ext cx="2174747" cy="2174747"/>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10800000">
            <a:off x="8925289" y="2308943"/>
            <a:ext cx="2174747" cy="2174747"/>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7" name="Freeform 17"/>
          <p:cNvSpPr/>
          <p:nvPr/>
        </p:nvSpPr>
        <p:spPr>
          <a:xfrm rot="-10800000">
            <a:off x="4570259" y="4486845"/>
            <a:ext cx="2174747" cy="2174747"/>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8" name="Freeform 18"/>
          <p:cNvSpPr/>
          <p:nvPr/>
        </p:nvSpPr>
        <p:spPr>
          <a:xfrm rot="-10800000">
            <a:off x="2395511" y="4486845"/>
            <a:ext cx="2174747" cy="2174747"/>
          </a:xfrm>
          <a:custGeom>
            <a:avLst/>
            <a:gdLst/>
            <a:ahLst/>
            <a:cxnLst/>
            <a:rect l="l" t="t" r="r" b="b"/>
            <a:pathLst>
              <a:path w="3262121" h="3262121">
                <a:moveTo>
                  <a:pt x="0" y="0"/>
                </a:moveTo>
                <a:lnTo>
                  <a:pt x="3262121" y="0"/>
                </a:lnTo>
                <a:lnTo>
                  <a:pt x="3262121"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10800000">
            <a:off x="11094501" y="4485268"/>
            <a:ext cx="877343" cy="2174747"/>
          </a:xfrm>
          <a:custGeom>
            <a:avLst/>
            <a:gdLst/>
            <a:ahLst/>
            <a:cxnLst/>
            <a:rect l="l" t="t" r="r" b="b"/>
            <a:pathLst>
              <a:path w="1316014" h="3262121">
                <a:moveTo>
                  <a:pt x="0" y="0"/>
                </a:moveTo>
                <a:lnTo>
                  <a:pt x="1316014" y="0"/>
                </a:lnTo>
                <a:lnTo>
                  <a:pt x="1316014"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l="-147878"/>
            </a:stretch>
          </a:blipFill>
        </p:spPr>
      </p:sp>
      <p:sp>
        <p:nvSpPr>
          <p:cNvPr id="20" name="Freeform 20"/>
          <p:cNvSpPr/>
          <p:nvPr/>
        </p:nvSpPr>
        <p:spPr>
          <a:xfrm rot="-10800000">
            <a:off x="6745006" y="4485268"/>
            <a:ext cx="2174747" cy="2174747"/>
          </a:xfrm>
          <a:custGeom>
            <a:avLst/>
            <a:gdLst/>
            <a:ahLst/>
            <a:cxnLst/>
            <a:rect l="l" t="t" r="r" b="b"/>
            <a:pathLst>
              <a:path w="3262121" h="3262121">
                <a:moveTo>
                  <a:pt x="0" y="0"/>
                </a:moveTo>
                <a:lnTo>
                  <a:pt x="3262121" y="0"/>
                </a:lnTo>
                <a:lnTo>
                  <a:pt x="3262121"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Freeform 21"/>
          <p:cNvSpPr/>
          <p:nvPr/>
        </p:nvSpPr>
        <p:spPr>
          <a:xfrm rot="-10800000">
            <a:off x="220763" y="4486845"/>
            <a:ext cx="2174747" cy="2174747"/>
          </a:xfrm>
          <a:custGeom>
            <a:avLst/>
            <a:gdLst/>
            <a:ahLst/>
            <a:cxnLst/>
            <a:rect l="l" t="t" r="r" b="b"/>
            <a:pathLst>
              <a:path w="3262121" h="3262121">
                <a:moveTo>
                  <a:pt x="0" y="0"/>
                </a:moveTo>
                <a:lnTo>
                  <a:pt x="3262122" y="0"/>
                </a:lnTo>
                <a:lnTo>
                  <a:pt x="3262122" y="3262122"/>
                </a:lnTo>
                <a:lnTo>
                  <a:pt x="0" y="32621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Freeform 22"/>
          <p:cNvSpPr/>
          <p:nvPr/>
        </p:nvSpPr>
        <p:spPr>
          <a:xfrm rot="-10800000">
            <a:off x="8919753" y="4485268"/>
            <a:ext cx="2174747" cy="2174747"/>
          </a:xfrm>
          <a:custGeom>
            <a:avLst/>
            <a:gdLst/>
            <a:ahLst/>
            <a:cxnLst/>
            <a:rect l="l" t="t" r="r" b="b"/>
            <a:pathLst>
              <a:path w="3262121" h="3262121">
                <a:moveTo>
                  <a:pt x="0" y="0"/>
                </a:moveTo>
                <a:lnTo>
                  <a:pt x="3262122" y="0"/>
                </a:lnTo>
                <a:lnTo>
                  <a:pt x="3262122" y="3262121"/>
                </a:lnTo>
                <a:lnTo>
                  <a:pt x="0" y="32621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23" name="Group 23"/>
          <p:cNvGrpSpPr/>
          <p:nvPr/>
        </p:nvGrpSpPr>
        <p:grpSpPr>
          <a:xfrm>
            <a:off x="685973" y="638640"/>
            <a:ext cx="10820055" cy="5635160"/>
            <a:chOff x="0" y="0"/>
            <a:chExt cx="47097642" cy="23881256"/>
          </a:xfrm>
        </p:grpSpPr>
        <p:sp>
          <p:nvSpPr>
            <p:cNvPr id="24" name="Freeform 24"/>
            <p:cNvSpPr/>
            <p:nvPr/>
          </p:nvSpPr>
          <p:spPr>
            <a:xfrm>
              <a:off x="72390" y="72390"/>
              <a:ext cx="46952861" cy="23736476"/>
            </a:xfrm>
            <a:custGeom>
              <a:avLst/>
              <a:gdLst/>
              <a:ahLst/>
              <a:cxnLst/>
              <a:rect l="l" t="t" r="r" b="b"/>
              <a:pathLst>
                <a:path w="46952861" h="23736476">
                  <a:moveTo>
                    <a:pt x="0" y="0"/>
                  </a:moveTo>
                  <a:lnTo>
                    <a:pt x="46952861" y="0"/>
                  </a:lnTo>
                  <a:lnTo>
                    <a:pt x="46952861" y="23736476"/>
                  </a:lnTo>
                  <a:lnTo>
                    <a:pt x="0" y="23736476"/>
                  </a:lnTo>
                  <a:lnTo>
                    <a:pt x="0" y="0"/>
                  </a:lnTo>
                  <a:close/>
                </a:path>
              </a:pathLst>
            </a:custGeom>
            <a:solidFill>
              <a:srgbClr val="FFFFFF"/>
            </a:solidFill>
          </p:spPr>
        </p:sp>
        <p:sp>
          <p:nvSpPr>
            <p:cNvPr id="25" name="Freeform 25"/>
            <p:cNvSpPr/>
            <p:nvPr/>
          </p:nvSpPr>
          <p:spPr>
            <a:xfrm>
              <a:off x="0" y="0"/>
              <a:ext cx="47097643" cy="23881257"/>
            </a:xfrm>
            <a:custGeom>
              <a:avLst/>
              <a:gdLst/>
              <a:ahLst/>
              <a:cxnLst/>
              <a:rect l="l" t="t" r="r" b="b"/>
              <a:pathLst>
                <a:path w="47097643" h="23881257">
                  <a:moveTo>
                    <a:pt x="46952861" y="23736477"/>
                  </a:moveTo>
                  <a:lnTo>
                    <a:pt x="47097643" y="23736477"/>
                  </a:lnTo>
                  <a:lnTo>
                    <a:pt x="47097643" y="23881257"/>
                  </a:lnTo>
                  <a:lnTo>
                    <a:pt x="46952861" y="23881257"/>
                  </a:lnTo>
                  <a:lnTo>
                    <a:pt x="46952861" y="23736477"/>
                  </a:lnTo>
                  <a:close/>
                  <a:moveTo>
                    <a:pt x="0" y="144780"/>
                  </a:moveTo>
                  <a:lnTo>
                    <a:pt x="144780" y="144780"/>
                  </a:lnTo>
                  <a:lnTo>
                    <a:pt x="144780" y="23736477"/>
                  </a:lnTo>
                  <a:lnTo>
                    <a:pt x="0" y="23736477"/>
                  </a:lnTo>
                  <a:lnTo>
                    <a:pt x="0" y="144780"/>
                  </a:lnTo>
                  <a:close/>
                  <a:moveTo>
                    <a:pt x="0" y="23736477"/>
                  </a:moveTo>
                  <a:lnTo>
                    <a:pt x="144780" y="23736477"/>
                  </a:lnTo>
                  <a:lnTo>
                    <a:pt x="144780" y="23881257"/>
                  </a:lnTo>
                  <a:lnTo>
                    <a:pt x="0" y="23881257"/>
                  </a:lnTo>
                  <a:lnTo>
                    <a:pt x="0" y="23736477"/>
                  </a:lnTo>
                  <a:close/>
                  <a:moveTo>
                    <a:pt x="46952861" y="144780"/>
                  </a:moveTo>
                  <a:lnTo>
                    <a:pt x="47097643" y="144780"/>
                  </a:lnTo>
                  <a:lnTo>
                    <a:pt x="47097643" y="23736477"/>
                  </a:lnTo>
                  <a:lnTo>
                    <a:pt x="46952861" y="23736477"/>
                  </a:lnTo>
                  <a:lnTo>
                    <a:pt x="46952861" y="144780"/>
                  </a:lnTo>
                  <a:close/>
                  <a:moveTo>
                    <a:pt x="144780" y="23736477"/>
                  </a:moveTo>
                  <a:lnTo>
                    <a:pt x="46952861" y="23736477"/>
                  </a:lnTo>
                  <a:lnTo>
                    <a:pt x="46952861" y="23881257"/>
                  </a:lnTo>
                  <a:lnTo>
                    <a:pt x="144780" y="23881257"/>
                  </a:lnTo>
                  <a:lnTo>
                    <a:pt x="144780" y="23736477"/>
                  </a:lnTo>
                  <a:close/>
                  <a:moveTo>
                    <a:pt x="46952861" y="0"/>
                  </a:moveTo>
                  <a:lnTo>
                    <a:pt x="47097643" y="0"/>
                  </a:lnTo>
                  <a:lnTo>
                    <a:pt x="47097643" y="144780"/>
                  </a:lnTo>
                  <a:lnTo>
                    <a:pt x="46952861" y="144780"/>
                  </a:lnTo>
                  <a:lnTo>
                    <a:pt x="46952861" y="0"/>
                  </a:lnTo>
                  <a:close/>
                  <a:moveTo>
                    <a:pt x="0" y="0"/>
                  </a:moveTo>
                  <a:lnTo>
                    <a:pt x="144780" y="0"/>
                  </a:lnTo>
                  <a:lnTo>
                    <a:pt x="144780" y="144780"/>
                  </a:lnTo>
                  <a:lnTo>
                    <a:pt x="0" y="144780"/>
                  </a:lnTo>
                  <a:lnTo>
                    <a:pt x="0" y="0"/>
                  </a:lnTo>
                  <a:close/>
                  <a:moveTo>
                    <a:pt x="144780" y="0"/>
                  </a:moveTo>
                  <a:lnTo>
                    <a:pt x="46952861" y="0"/>
                  </a:lnTo>
                  <a:lnTo>
                    <a:pt x="46952861" y="144780"/>
                  </a:lnTo>
                  <a:lnTo>
                    <a:pt x="144780" y="144780"/>
                  </a:lnTo>
                  <a:lnTo>
                    <a:pt x="144780" y="0"/>
                  </a:lnTo>
                  <a:close/>
                </a:path>
              </a:pathLst>
            </a:custGeom>
            <a:solidFill>
              <a:srgbClr val="000000"/>
            </a:solidFill>
          </p:spPr>
        </p:sp>
      </p:grpSp>
      <p:sp>
        <p:nvSpPr>
          <p:cNvPr id="26" name="Rectangle 25"/>
          <p:cNvSpPr/>
          <p:nvPr/>
        </p:nvSpPr>
        <p:spPr>
          <a:xfrm>
            <a:off x="3227175" y="608508"/>
            <a:ext cx="6146800" cy="543675"/>
          </a:xfrm>
          <a:prstGeom prst="rect">
            <a:avLst/>
          </a:prstGeom>
          <a:solidFill>
            <a:srgbClr val="FFFF00"/>
          </a:solidFill>
          <a:ln w="28575">
            <a:solidFill>
              <a:srgbClr val="00B050"/>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09630">
              <a:defRPr/>
            </a:pP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TRÒ</a:t>
            </a:r>
            <a:r>
              <a:rPr lang="en-US" sz="2933"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CHƠI</a:t>
            </a:r>
            <a:r>
              <a:rPr lang="en-US" sz="2933"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THỬ</a:t>
            </a:r>
            <a:r>
              <a:rPr lang="en-US" sz="2933"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TÀI</a:t>
            </a:r>
            <a:r>
              <a:rPr lang="en-US" sz="2933"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HIỂU</a:t>
            </a:r>
            <a:r>
              <a:rPr lang="en-US" sz="2933"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933"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BIẾT</a:t>
            </a:r>
            <a:endParaRPr lang="en-US" sz="2933"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7" name="Text Box 3">
            <a:extLst>
              <a:ext uri="{FF2B5EF4-FFF2-40B4-BE49-F238E27FC236}">
                <a16:creationId xmlns:a16="http://schemas.microsoft.com/office/drawing/2014/main" id="{055A60D8-FBFF-4673-8578-B7B2F0F3EFD9}"/>
              </a:ext>
            </a:extLst>
          </p:cNvPr>
          <p:cNvSpPr txBox="1">
            <a:spLocks noChangeArrowheads="1"/>
          </p:cNvSpPr>
          <p:nvPr/>
        </p:nvSpPr>
        <p:spPr bwMode="auto">
          <a:xfrm>
            <a:off x="1210027" y="1104968"/>
            <a:ext cx="9771946"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err="1">
                <a:ln>
                  <a:noFill/>
                </a:ln>
                <a:solidFill>
                  <a:srgbClr val="C00000"/>
                </a:solidFill>
                <a:effectLst/>
                <a:uLnTx/>
                <a:uFillTx/>
                <a:latin typeface="Times New Roman (Headings)"/>
                <a:ea typeface="+mn-ea"/>
                <a:cs typeface="Arial" panose="020B0604020202020204" pitchFamily="34" charset="0"/>
              </a:rPr>
              <a:t>Luật</a:t>
            </a:r>
            <a:r>
              <a:rPr kumimoji="0" lang="en-US" altLang="en-US" sz="4400" b="1" i="0" u="none" strike="noStrike" kern="1200" cap="none" spc="0" normalizeH="0" baseline="0" noProof="0" dirty="0">
                <a:ln>
                  <a:noFill/>
                </a:ln>
                <a:solidFill>
                  <a:srgbClr val="C00000"/>
                </a:solidFill>
                <a:effectLst/>
                <a:uLnTx/>
                <a:uFillTx/>
                <a:latin typeface="Times New Roman (Headings)"/>
                <a:ea typeface="+mn-ea"/>
                <a:cs typeface="Arial" panose="020B0604020202020204" pitchFamily="34" charset="0"/>
              </a:rPr>
              <a:t> </a:t>
            </a:r>
            <a:r>
              <a:rPr kumimoji="0" lang="en-US" altLang="en-US" sz="4400" b="1" i="0" u="none" strike="noStrike" kern="1200" cap="none" spc="0" normalizeH="0" baseline="0" noProof="0" dirty="0" err="1">
                <a:ln>
                  <a:noFill/>
                </a:ln>
                <a:solidFill>
                  <a:srgbClr val="C00000"/>
                </a:solidFill>
                <a:effectLst/>
                <a:uLnTx/>
                <a:uFillTx/>
                <a:latin typeface="Times New Roman (Headings)"/>
                <a:ea typeface="+mn-ea"/>
                <a:cs typeface="Arial" panose="020B0604020202020204" pitchFamily="34" charset="0"/>
              </a:rPr>
              <a:t>chơi</a:t>
            </a:r>
            <a:r>
              <a:rPr kumimoji="0" lang="en-US" altLang="en-US" sz="4400" b="1" i="0" u="none" strike="noStrike" kern="1200" cap="none" spc="0" normalizeH="0" baseline="0" noProof="0" dirty="0">
                <a:ln>
                  <a:noFill/>
                </a:ln>
                <a:solidFill>
                  <a:srgbClr val="C00000"/>
                </a:solidFill>
                <a:effectLst/>
                <a:uLnTx/>
                <a:uFillTx/>
                <a:latin typeface="Times New Roman (Headings)"/>
                <a:ea typeface="+mn-ea"/>
                <a:cs typeface="Arial" panose="020B0604020202020204" pitchFamily="34" charset="0"/>
              </a:rPr>
              <a:t>   </a:t>
            </a:r>
            <a:endParaRPr kumimoji="0" lang="vi-VN" altLang="en-US" sz="2800" b="1"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Chia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lớp thành 2 nhóm theo 2 dãy và thi đua với nhau.</a:t>
            </a:r>
            <a:endPar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None/>
              <a:tabLst/>
              <a:defRPr/>
            </a:pPr>
            <a:r>
              <a:rPr lang="en-US" altLang="en-US" sz="2800" dirty="0" smtClean="0">
                <a:solidFill>
                  <a:prstClr val="black"/>
                </a:solidFill>
                <a:latin typeface="Times New Roman (Headings)"/>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Thời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gian dành cho mỗi đội là 60 giây.</a:t>
            </a:r>
            <a:endPar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Các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em đọc được tên các hành ảnh.</a:t>
            </a:r>
          </a:p>
          <a:p>
            <a:pPr marL="0" marR="0" lvl="0" indent="0" algn="just" defTabSz="914400" rtl="0" eaLnBrk="1" fontAlgn="auto" latinLnBrk="0" hangingPunct="1">
              <a:lnSpc>
                <a:spcPct val="100000"/>
              </a:lnSpc>
              <a:spcBef>
                <a:spcPts val="0"/>
              </a:spcBef>
              <a:spcAft>
                <a:spcPts val="0"/>
              </a:spcAft>
              <a:buClrTx/>
              <a:buSzTx/>
              <a:buNone/>
              <a:tabLst/>
              <a:defRPr/>
            </a:pPr>
            <a:r>
              <a:rPr kumimoji="0" lang="en-US"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Học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sinh trong nhóm trả lời sai sẽ nhường quyền trả lời cho đội bạn.</a:t>
            </a:r>
            <a:endPar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n-US"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Đ</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ội</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nào</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đọc</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tên</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chính</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xác</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được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nhiều</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ảnh</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nhất</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thì</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đội</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đó</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sẽ</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giành</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chiến</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Headings)"/>
                <a:ea typeface="+mn-ea"/>
                <a:cs typeface="Arial" panose="020B0604020202020204" pitchFamily="34" charset="0"/>
              </a:rPr>
              <a:t>thắng</a:t>
            </a:r>
            <a:r>
              <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a:t>
            </a:r>
            <a:endPar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None/>
              <a:tabLst/>
              <a:defRPr/>
            </a:pPr>
            <a:r>
              <a:rPr lang="en-US" altLang="en-US" sz="2800" dirty="0" smtClean="0">
                <a:solidFill>
                  <a:prstClr val="black"/>
                </a:solidFill>
                <a:latin typeface="Times New Roman (Headings)"/>
                <a:cs typeface="Arial" panose="020B0604020202020204" pitchFamily="34" charset="0"/>
              </a:rPr>
              <a:t>- </a:t>
            </a:r>
            <a:r>
              <a:rPr kumimoji="0" lang="vi-VN" altLang="en-US" sz="2800" b="0" i="0" u="none" strike="noStrike" kern="1200" cap="none" spc="0" normalizeH="0" baseline="0" noProof="0" dirty="0" smtClean="0">
                <a:ln>
                  <a:noFill/>
                </a:ln>
                <a:solidFill>
                  <a:prstClr val="black"/>
                </a:solidFill>
                <a:effectLst/>
                <a:uLnTx/>
                <a:uFillTx/>
                <a:latin typeface="Times New Roman (Headings)"/>
                <a:ea typeface="+mn-ea"/>
                <a:cs typeface="Arial" panose="020B0604020202020204" pitchFamily="34" charset="0"/>
              </a:rPr>
              <a:t>Đội </a:t>
            </a:r>
            <a:r>
              <a:rPr kumimoji="0" lang="vi-VN"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rPr>
              <a:t>nào thua sẽ nhảy theo nhạc. </a:t>
            </a:r>
            <a:endParaRPr kumimoji="0" lang="en-US" altLang="en-US" sz="2800" b="0" i="0" u="none" strike="noStrike" kern="1200" cap="none" spc="0" normalizeH="0" baseline="0" noProof="0" dirty="0">
              <a:ln>
                <a:noFill/>
              </a:ln>
              <a:solidFill>
                <a:prstClr val="black"/>
              </a:solidFill>
              <a:effectLst/>
              <a:uLnTx/>
              <a:uFillTx/>
              <a:latin typeface="Times New Roman (Headings)"/>
              <a:ea typeface="+mn-ea"/>
              <a:cs typeface="Arial" panose="020B0604020202020204" pitchFamily="34" charset="0"/>
            </a:endParaRPr>
          </a:p>
        </p:txBody>
      </p:sp>
    </p:spTree>
    <p:extLst>
      <p:ext uri="{BB962C8B-B14F-4D97-AF65-F5344CB8AC3E}">
        <p14:creationId xmlns:p14="http://schemas.microsoft.com/office/powerpoint/2010/main" val="4990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barn(inVertical)">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barn(inVertical)">
                                      <p:cBhvr>
                                        <p:cTn id="37" dur="500"/>
                                        <p:tgtEl>
                                          <p:spTgt spid="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xEl>
                                              <p:pRg st="2" end="2"/>
                                            </p:txEl>
                                          </p:spTgt>
                                        </p:tgtEl>
                                        <p:attrNameLst>
                                          <p:attrName>style.visibility</p:attrName>
                                        </p:attrNameLst>
                                      </p:cBhvr>
                                      <p:to>
                                        <p:strVal val="visible"/>
                                      </p:to>
                                    </p:set>
                                    <p:anim calcmode="lin" valueType="num">
                                      <p:cBhvr additive="base">
                                        <p:cTn id="42"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
                                            <p:txEl>
                                              <p:pRg st="3" end="3"/>
                                            </p:txEl>
                                          </p:spTgt>
                                        </p:tgtEl>
                                        <p:attrNameLst>
                                          <p:attrName>style.visibility</p:attrName>
                                        </p:attrNameLst>
                                      </p:cBhvr>
                                      <p:to>
                                        <p:strVal val="visible"/>
                                      </p:to>
                                    </p:set>
                                    <p:anim calcmode="lin" valueType="num">
                                      <p:cBhvr additive="base">
                                        <p:cTn id="48"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7">
                                            <p:txEl>
                                              <p:pRg st="4" end="4"/>
                                            </p:txEl>
                                          </p:spTgt>
                                        </p:tgtEl>
                                        <p:attrNameLst>
                                          <p:attrName>style.visibility</p:attrName>
                                        </p:attrNameLst>
                                      </p:cBhvr>
                                      <p:to>
                                        <p:strVal val="visible"/>
                                      </p:to>
                                    </p:set>
                                    <p:animEffect transition="in" filter="circle(in)">
                                      <p:cBhvr>
                                        <p:cTn id="54" dur="2000"/>
                                        <p:tgtEl>
                                          <p:spTgt spid="27">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7">
                                            <p:txEl>
                                              <p:pRg st="5" end="5"/>
                                            </p:txEl>
                                          </p:spTgt>
                                        </p:tgtEl>
                                        <p:attrNameLst>
                                          <p:attrName>style.visibility</p:attrName>
                                        </p:attrNameLst>
                                      </p:cBhvr>
                                      <p:to>
                                        <p:strVal val="visible"/>
                                      </p:to>
                                    </p:set>
                                    <p:animEffect transition="in" filter="barn(inVertical)">
                                      <p:cBhvr>
                                        <p:cTn id="59" dur="500"/>
                                        <p:tgtEl>
                                          <p:spTgt spid="27">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7">
                                            <p:txEl>
                                              <p:pRg st="6" end="6"/>
                                            </p:txEl>
                                          </p:spTgt>
                                        </p:tgtEl>
                                        <p:attrNameLst>
                                          <p:attrName>style.visibility</p:attrName>
                                        </p:attrNameLst>
                                      </p:cBhvr>
                                      <p:to>
                                        <p:strVal val="visible"/>
                                      </p:to>
                                    </p:set>
                                    <p:animEffect transition="in" filter="barn(inVertical)">
                                      <p:cBhvr>
                                        <p:cTn id="64"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9AB5782-33D4-F042-B0E0-DFBA986685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1135" y="540363"/>
            <a:ext cx="9662530" cy="57975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18085" y="222289"/>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87851" y="222289"/>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57613" y="23049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6" y="23049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38" y="23049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360145"/>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0" y="2368351"/>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3" y="2360144"/>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5" y="2368350"/>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37" y="2376556"/>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6" y="4510914"/>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48" y="4510914"/>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1" y="4510914"/>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3" y="452086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33" y="4520866"/>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3" name="TextBox 2"/>
          <p:cNvSpPr txBox="1"/>
          <p:nvPr/>
        </p:nvSpPr>
        <p:spPr>
          <a:xfrm>
            <a:off x="4104558" y="5541986"/>
            <a:ext cx="5133113"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thuế</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84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307846-A8CF-934C-AD92-C85B6D7DB9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30570" y="590550"/>
            <a:ext cx="8530860" cy="5676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19930" y="41862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87852" y="418451"/>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57613" y="41862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411074" y="418451"/>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4"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40"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2925433" y="5669932"/>
            <a:ext cx="6485641"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Nghĩa vụ quân sự</a:t>
            </a:r>
          </a:p>
        </p:txBody>
      </p:sp>
    </p:spTree>
    <p:extLst>
      <p:ext uri="{BB962C8B-B14F-4D97-AF65-F5344CB8AC3E}">
        <p14:creationId xmlns:p14="http://schemas.microsoft.com/office/powerpoint/2010/main" val="1423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1A44F5C-75DB-BA45-B4E6-619454A88D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65006" y="653724"/>
            <a:ext cx="9635613" cy="5780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12911" y="422454"/>
            <a:ext cx="2192881"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912326" y="420453"/>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48644" y="418452"/>
            <a:ext cx="2174939"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09436" y="418449"/>
            <a:ext cx="2222506"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428147" y="42426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5" y="2572718"/>
            <a:ext cx="2178732"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18407" y="2578527"/>
            <a:ext cx="2213880"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428147" y="2578531"/>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209740"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423317" y="4732792"/>
            <a:ext cx="2178731"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3213361" y="5932228"/>
            <a:ext cx="6183779"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Quyền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957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76200"/>
            <a:ext cx="812800" cy="812800"/>
          </a:xfrm>
          <a:prstGeom prst="rect">
            <a:avLst/>
          </a:prstGeom>
        </p:spPr>
      </p:pic>
      <p:pic>
        <p:nvPicPr>
          <p:cNvPr id="23" name="Picture 22">
            <a:extLst>
              <a:ext uri="{FF2B5EF4-FFF2-40B4-BE49-F238E27FC236}">
                <a16:creationId xmlns:a16="http://schemas.microsoft.com/office/drawing/2014/main" id="{1BB20123-5629-42C5-B1FB-7BDD8045036F}"/>
              </a:ext>
            </a:extLst>
          </p:cNvPr>
          <p:cNvPicPr>
            <a:picLocks noChangeAspect="1"/>
          </p:cNvPicPr>
          <p:nvPr/>
        </p:nvPicPr>
        <p:blipFill>
          <a:blip r:embed="rId5"/>
          <a:stretch>
            <a:fillRect/>
          </a:stretch>
        </p:blipFill>
        <p:spPr>
          <a:xfrm>
            <a:off x="1304128" y="560583"/>
            <a:ext cx="9583743" cy="5736833"/>
          </a:xfrm>
          <a:prstGeom prst="rect">
            <a:avLst/>
          </a:prstGeom>
        </p:spPr>
      </p:pic>
      <p:sp>
        <p:nvSpPr>
          <p:cNvPr id="27" name="Rectangle 26">
            <a:extLst>
              <a:ext uri="{FF2B5EF4-FFF2-40B4-BE49-F238E27FC236}">
                <a16:creationId xmlns:a16="http://schemas.microsoft.com/office/drawing/2014/main" id="{3B4801B8-2CE9-4EE6-95DC-7C57707926E0}"/>
              </a:ext>
            </a:extLst>
          </p:cNvPr>
          <p:cNvSpPr/>
          <p:nvPr/>
        </p:nvSpPr>
        <p:spPr>
          <a:xfrm>
            <a:off x="5026156" y="2501318"/>
            <a:ext cx="2193615"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1654A66-9654-4200-91D7-398E05CE48A4}"/>
              </a:ext>
            </a:extLst>
          </p:cNvPr>
          <p:cNvSpPr/>
          <p:nvPr/>
        </p:nvSpPr>
        <p:spPr>
          <a:xfrm>
            <a:off x="7195917" y="2493643"/>
            <a:ext cx="2228115"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623A7BE-0A2C-4B0E-8186-BF99F6EB8B62}"/>
              </a:ext>
            </a:extLst>
          </p:cNvPr>
          <p:cNvSpPr/>
          <p:nvPr/>
        </p:nvSpPr>
        <p:spPr>
          <a:xfrm>
            <a:off x="9390931" y="2483509"/>
            <a:ext cx="2193615"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05A409AA-2FC0-4C1A-8DDD-0F2796EE26D9}"/>
              </a:ext>
            </a:extLst>
          </p:cNvPr>
          <p:cNvSpPr/>
          <p:nvPr/>
        </p:nvSpPr>
        <p:spPr>
          <a:xfrm>
            <a:off x="734573" y="4637774"/>
            <a:ext cx="2134505"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255D703-B61F-492E-AD88-AEB27E8602C0}"/>
              </a:ext>
            </a:extLst>
          </p:cNvPr>
          <p:cNvSpPr/>
          <p:nvPr/>
        </p:nvSpPr>
        <p:spPr>
          <a:xfrm>
            <a:off x="2869077" y="463777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CD471E03-6362-445D-9183-615A3419516A}"/>
              </a:ext>
            </a:extLst>
          </p:cNvPr>
          <p:cNvSpPr/>
          <p:nvPr/>
        </p:nvSpPr>
        <p:spPr>
          <a:xfrm>
            <a:off x="5050401" y="4637772"/>
            <a:ext cx="213715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E319691A-0107-44A8-94C5-2FD1A00533E9}"/>
              </a:ext>
            </a:extLst>
          </p:cNvPr>
          <p:cNvSpPr/>
          <p:nvPr/>
        </p:nvSpPr>
        <p:spPr>
          <a:xfrm>
            <a:off x="7187554" y="4627637"/>
            <a:ext cx="226822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4C1DAD74-0F88-4F0C-9D3A-7669B9A1597C}"/>
              </a:ext>
            </a:extLst>
          </p:cNvPr>
          <p:cNvSpPr/>
          <p:nvPr/>
        </p:nvSpPr>
        <p:spPr>
          <a:xfrm>
            <a:off x="9397140" y="4637771"/>
            <a:ext cx="2193141"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8804B957-E1CE-4D78-A171-A11878F704A9}"/>
              </a:ext>
            </a:extLst>
          </p:cNvPr>
          <p:cNvSpPr/>
          <p:nvPr/>
        </p:nvSpPr>
        <p:spPr>
          <a:xfrm>
            <a:off x="738896" y="487471"/>
            <a:ext cx="2169763" cy="20291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2830C88-CF76-42A8-B303-E6E4FD3D45A2}"/>
              </a:ext>
            </a:extLst>
          </p:cNvPr>
          <p:cNvSpPr/>
          <p:nvPr/>
        </p:nvSpPr>
        <p:spPr>
          <a:xfrm>
            <a:off x="2883288" y="487469"/>
            <a:ext cx="2169762" cy="201385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C9D541C0-3DAD-4109-B9D7-3ED82C83EEA3}"/>
              </a:ext>
            </a:extLst>
          </p:cNvPr>
          <p:cNvSpPr/>
          <p:nvPr/>
        </p:nvSpPr>
        <p:spPr>
          <a:xfrm>
            <a:off x="5064611" y="487470"/>
            <a:ext cx="2128265" cy="20291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770DB710-1DA0-4300-9A04-099F67E78554}"/>
              </a:ext>
            </a:extLst>
          </p:cNvPr>
          <p:cNvSpPr/>
          <p:nvPr/>
        </p:nvSpPr>
        <p:spPr>
          <a:xfrm>
            <a:off x="7181313" y="495142"/>
            <a:ext cx="2228115" cy="201385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7A5E8DB7-E583-4C68-970A-55AF69C1E764}"/>
              </a:ext>
            </a:extLst>
          </p:cNvPr>
          <p:cNvSpPr/>
          <p:nvPr/>
        </p:nvSpPr>
        <p:spPr>
          <a:xfrm>
            <a:off x="9397141" y="495141"/>
            <a:ext cx="2183448" cy="200617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04C5DECA-3682-4A86-BF80-E8967ECE9C24}"/>
              </a:ext>
            </a:extLst>
          </p:cNvPr>
          <p:cNvSpPr/>
          <p:nvPr/>
        </p:nvSpPr>
        <p:spPr>
          <a:xfrm>
            <a:off x="738896" y="2501319"/>
            <a:ext cx="2144391"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6807B35E-455E-4B66-AE56-291CF38226E0}"/>
              </a:ext>
            </a:extLst>
          </p:cNvPr>
          <p:cNvSpPr/>
          <p:nvPr/>
        </p:nvSpPr>
        <p:spPr>
          <a:xfrm>
            <a:off x="2883287" y="25013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63B6E410-8179-40A9-A119-AD3553AB9688}"/>
              </a:ext>
            </a:extLst>
          </p:cNvPr>
          <p:cNvSpPr txBox="1"/>
          <p:nvPr/>
        </p:nvSpPr>
        <p:spPr>
          <a:xfrm>
            <a:off x="3061738" y="5704769"/>
            <a:ext cx="6526972"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Cấm</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vượt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đèn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đỏ</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74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par>
                          <p:cTn id="7" fill="hold">
                            <p:stCondLst>
                              <p:cond delay="0"/>
                            </p:stCondLst>
                            <p:childTnLst>
                              <p:par>
                                <p:cTn id="8" presetID="3" presetClass="exit" presetSubtype="10" fill="hold" grpId="0" nodeType="afterEffect">
                                  <p:stCondLst>
                                    <p:cond delay="0"/>
                                  </p:stCondLst>
                                  <p:childTnLst>
                                    <p:animEffect transition="out" filter="blinds(horizontal)">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par>
                          <p:cTn id="11" fill="hold">
                            <p:stCondLst>
                              <p:cond delay="500"/>
                            </p:stCondLst>
                            <p:childTnLst>
                              <p:par>
                                <p:cTn id="12" presetID="3" presetClass="exit" presetSubtype="10" fill="hold" grpId="0" nodeType="afterEffect">
                                  <p:stCondLst>
                                    <p:cond delay="0"/>
                                  </p:stCondLst>
                                  <p:childTnLst>
                                    <p:animEffect transition="out" filter="blinds(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childTnLst>
                          </p:cTn>
                        </p:par>
                        <p:par>
                          <p:cTn id="15" fill="hold">
                            <p:stCondLst>
                              <p:cond delay="1000"/>
                            </p:stCondLst>
                            <p:childTnLst>
                              <p:par>
                                <p:cTn id="16" presetID="31" presetClass="exit" presetSubtype="0" fill="hold" grpId="0" nodeType="afterEffect">
                                  <p:stCondLst>
                                    <p:cond delay="0"/>
                                  </p:stCondLst>
                                  <p:childTnLst>
                                    <p:anim calcmode="lin" valueType="num">
                                      <p:cBhvr>
                                        <p:cTn id="17" dur="1000"/>
                                        <p:tgtEl>
                                          <p:spTgt spid="30"/>
                                        </p:tgtEl>
                                        <p:attrNameLst>
                                          <p:attrName>ppt_w</p:attrName>
                                        </p:attrNameLst>
                                      </p:cBhvr>
                                      <p:tavLst>
                                        <p:tav tm="0">
                                          <p:val>
                                            <p:strVal val="ppt_w"/>
                                          </p:val>
                                        </p:tav>
                                        <p:tav tm="100000">
                                          <p:val>
                                            <p:fltVal val="0"/>
                                          </p:val>
                                        </p:tav>
                                      </p:tavLst>
                                    </p:anim>
                                    <p:anim calcmode="lin" valueType="num">
                                      <p:cBhvr>
                                        <p:cTn id="18" dur="1000"/>
                                        <p:tgtEl>
                                          <p:spTgt spid="30"/>
                                        </p:tgtEl>
                                        <p:attrNameLst>
                                          <p:attrName>ppt_h</p:attrName>
                                        </p:attrNameLst>
                                      </p:cBhvr>
                                      <p:tavLst>
                                        <p:tav tm="0">
                                          <p:val>
                                            <p:strVal val="ppt_h"/>
                                          </p:val>
                                        </p:tav>
                                        <p:tav tm="100000">
                                          <p:val>
                                            <p:fltVal val="0"/>
                                          </p:val>
                                        </p:tav>
                                      </p:tavLst>
                                    </p:anim>
                                    <p:anim calcmode="lin" valueType="num">
                                      <p:cBhvr>
                                        <p:cTn id="19" dur="1000"/>
                                        <p:tgtEl>
                                          <p:spTgt spid="30"/>
                                        </p:tgtEl>
                                        <p:attrNameLst>
                                          <p:attrName>style.rotation</p:attrName>
                                        </p:attrNameLst>
                                      </p:cBhvr>
                                      <p:tavLst>
                                        <p:tav tm="0">
                                          <p:val>
                                            <p:fltVal val="0"/>
                                          </p:val>
                                        </p:tav>
                                        <p:tav tm="100000">
                                          <p:val>
                                            <p:fltVal val="90"/>
                                          </p:val>
                                        </p:tav>
                                      </p:tavLst>
                                    </p:anim>
                                    <p:animEffect transition="out" filter="fade">
                                      <p:cBhvr>
                                        <p:cTn id="20" dur="1000"/>
                                        <p:tgtEl>
                                          <p:spTgt spid="30"/>
                                        </p:tgtEl>
                                      </p:cBhvr>
                                    </p:animEffect>
                                    <p:set>
                                      <p:cBhvr>
                                        <p:cTn id="21" dur="1" fill="hold">
                                          <p:stCondLst>
                                            <p:cond delay="999"/>
                                          </p:stCondLst>
                                        </p:cTn>
                                        <p:tgtEl>
                                          <p:spTgt spid="30"/>
                                        </p:tgtEl>
                                        <p:attrNameLst>
                                          <p:attrName>style.visibility</p:attrName>
                                        </p:attrNameLst>
                                      </p:cBhvr>
                                      <p:to>
                                        <p:strVal val="hidden"/>
                                      </p:to>
                                    </p:set>
                                  </p:childTnLst>
                                </p:cTn>
                              </p:par>
                            </p:childTnLst>
                          </p:cTn>
                        </p:par>
                        <p:par>
                          <p:cTn id="22" fill="hold">
                            <p:stCondLst>
                              <p:cond delay="2000"/>
                            </p:stCondLst>
                            <p:childTnLst>
                              <p:par>
                                <p:cTn id="23" presetID="3" presetClass="exit" presetSubtype="10" fill="hold" grpId="0" nodeType="afterEffect">
                                  <p:stCondLst>
                                    <p:cond delay="0"/>
                                  </p:stCondLst>
                                  <p:childTnLst>
                                    <p:animEffect transition="out" filter="blinds(horizontal)">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par>
                          <p:cTn id="26" fill="hold">
                            <p:stCondLst>
                              <p:cond delay="2500"/>
                            </p:stCondLst>
                            <p:childTnLst>
                              <p:par>
                                <p:cTn id="27" presetID="3" presetClass="exit" presetSubtype="10" fill="hold" grpId="0" nodeType="afterEffect">
                                  <p:stCondLst>
                                    <p:cond delay="0"/>
                                  </p:stCondLst>
                                  <p:childTnLst>
                                    <p:animEffect transition="out" filter="blinds(horizontal)">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par>
                          <p:cTn id="30" fill="hold">
                            <p:stCondLst>
                              <p:cond delay="3000"/>
                            </p:stCondLst>
                            <p:childTnLst>
                              <p:par>
                                <p:cTn id="31" presetID="3" presetClass="exit" presetSubtype="10" fill="hold" grpId="0" nodeType="afterEffect">
                                  <p:stCondLst>
                                    <p:cond delay="0"/>
                                  </p:stCondLst>
                                  <p:childTnLst>
                                    <p:animEffect transition="out" filter="blinds(horizontal)">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par>
                          <p:cTn id="34" fill="hold">
                            <p:stCondLst>
                              <p:cond delay="3500"/>
                            </p:stCondLst>
                            <p:childTnLst>
                              <p:par>
                                <p:cTn id="35" presetID="3" presetClass="exit" presetSubtype="10" fill="hold" grpId="0" nodeType="afterEffect">
                                  <p:stCondLst>
                                    <p:cond delay="0"/>
                                  </p:stCondLst>
                                  <p:childTnLst>
                                    <p:animEffect transition="out" filter="blinds(horizontal)">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4000"/>
                            </p:stCondLst>
                            <p:childTnLst>
                              <p:par>
                                <p:cTn id="39" presetID="3" presetClass="exit" presetSubtype="10" fill="hold" grpId="0" nodeType="afterEffect">
                                  <p:stCondLst>
                                    <p:cond delay="0"/>
                                  </p:stCondLst>
                                  <p:childTnLst>
                                    <p:animEffect transition="out" filter="blinds(horizontal)">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9"/>
                </p:tgtEl>
              </p:cMediaNode>
            </p:audio>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3" presetClass="exit" presetSubtype="10" fill="hold" grpId="0" nodeType="afterEffect">
                                  <p:stCondLst>
                                    <p:cond delay="0"/>
                                  </p:stCondLst>
                                  <p:childTnLst>
                                    <p:animEffect transition="out" filter="blinds(horizontal)">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childTnLst>
                          </p:cTn>
                        </p:par>
                        <p:par>
                          <p:cTn id="55" fill="hold">
                            <p:stCondLst>
                              <p:cond delay="500"/>
                            </p:stCondLst>
                            <p:childTnLst>
                              <p:par>
                                <p:cTn id="56" presetID="3" presetClass="exit" presetSubtype="10" fill="hold" grpId="0" nodeType="afterEffect">
                                  <p:stCondLst>
                                    <p:cond delay="0"/>
                                  </p:stCondLst>
                                  <p:childTnLst>
                                    <p:animEffect transition="out" filter="blinds(horizontal)">
                                      <p:cBhvr>
                                        <p:cTn id="57" dur="500"/>
                                        <p:tgtEl>
                                          <p:spTgt spid="38"/>
                                        </p:tgtEl>
                                      </p:cBhvr>
                                    </p:animEffect>
                                    <p:set>
                                      <p:cBhvr>
                                        <p:cTn id="58" dur="1" fill="hold">
                                          <p:stCondLst>
                                            <p:cond delay="499"/>
                                          </p:stCondLst>
                                        </p:cTn>
                                        <p:tgtEl>
                                          <p:spTgt spid="38"/>
                                        </p:tgtEl>
                                        <p:attrNameLst>
                                          <p:attrName>style.visibility</p:attrName>
                                        </p:attrNameLst>
                                      </p:cBhvr>
                                      <p:to>
                                        <p:strVal val="hidden"/>
                                      </p:to>
                                    </p:set>
                                  </p:childTnLst>
                                </p:cTn>
                              </p:par>
                            </p:childTnLst>
                          </p:cTn>
                        </p:par>
                        <p:par>
                          <p:cTn id="59" fill="hold">
                            <p:stCondLst>
                              <p:cond delay="1000"/>
                            </p:stCondLst>
                            <p:childTnLst>
                              <p:par>
                                <p:cTn id="60" presetID="3" presetClass="exit" presetSubtype="10" fill="hold" grpId="0" nodeType="afterEffect">
                                  <p:stCondLst>
                                    <p:cond delay="0"/>
                                  </p:stCondLst>
                                  <p:childTnLst>
                                    <p:animEffect transition="out" filter="blinds(horizontal)">
                                      <p:cBhvr>
                                        <p:cTn id="61" dur="500"/>
                                        <p:tgtEl>
                                          <p:spTgt spid="39"/>
                                        </p:tgtEl>
                                      </p:cBhvr>
                                    </p:animEffect>
                                    <p:set>
                                      <p:cBhvr>
                                        <p:cTn id="62" dur="1" fill="hold">
                                          <p:stCondLst>
                                            <p:cond delay="499"/>
                                          </p:stCondLst>
                                        </p:cTn>
                                        <p:tgtEl>
                                          <p:spTgt spid="39"/>
                                        </p:tgtEl>
                                        <p:attrNameLst>
                                          <p:attrName>style.visibility</p:attrName>
                                        </p:attrNameLst>
                                      </p:cBhvr>
                                      <p:to>
                                        <p:strVal val="hidden"/>
                                      </p:to>
                                    </p:set>
                                  </p:childTnLst>
                                </p:cTn>
                              </p:par>
                            </p:childTnLst>
                          </p:cTn>
                        </p:par>
                        <p:par>
                          <p:cTn id="63" fill="hold">
                            <p:stCondLst>
                              <p:cond delay="1500"/>
                            </p:stCondLst>
                            <p:childTnLst>
                              <p:par>
                                <p:cTn id="64" presetID="31" presetClass="exit" presetSubtype="0" fill="hold" grpId="0" nodeType="afterEffect">
                                  <p:stCondLst>
                                    <p:cond delay="0"/>
                                  </p:stCondLst>
                                  <p:childTnLst>
                                    <p:anim calcmode="lin" valueType="num">
                                      <p:cBhvr>
                                        <p:cTn id="65" dur="1000"/>
                                        <p:tgtEl>
                                          <p:spTgt spid="40"/>
                                        </p:tgtEl>
                                        <p:attrNameLst>
                                          <p:attrName>ppt_w</p:attrName>
                                        </p:attrNameLst>
                                      </p:cBhvr>
                                      <p:tavLst>
                                        <p:tav tm="0">
                                          <p:val>
                                            <p:strVal val="ppt_w"/>
                                          </p:val>
                                        </p:tav>
                                        <p:tav tm="100000">
                                          <p:val>
                                            <p:fltVal val="0"/>
                                          </p:val>
                                        </p:tav>
                                      </p:tavLst>
                                    </p:anim>
                                    <p:anim calcmode="lin" valueType="num">
                                      <p:cBhvr>
                                        <p:cTn id="66" dur="1000"/>
                                        <p:tgtEl>
                                          <p:spTgt spid="40"/>
                                        </p:tgtEl>
                                        <p:attrNameLst>
                                          <p:attrName>ppt_h</p:attrName>
                                        </p:attrNameLst>
                                      </p:cBhvr>
                                      <p:tavLst>
                                        <p:tav tm="0">
                                          <p:val>
                                            <p:strVal val="ppt_h"/>
                                          </p:val>
                                        </p:tav>
                                        <p:tav tm="100000">
                                          <p:val>
                                            <p:fltVal val="0"/>
                                          </p:val>
                                        </p:tav>
                                      </p:tavLst>
                                    </p:anim>
                                    <p:anim calcmode="lin" valueType="num">
                                      <p:cBhvr>
                                        <p:cTn id="67" dur="1000"/>
                                        <p:tgtEl>
                                          <p:spTgt spid="40"/>
                                        </p:tgtEl>
                                        <p:attrNameLst>
                                          <p:attrName>style.rotation</p:attrName>
                                        </p:attrNameLst>
                                      </p:cBhvr>
                                      <p:tavLst>
                                        <p:tav tm="0">
                                          <p:val>
                                            <p:fltVal val="0"/>
                                          </p:val>
                                        </p:tav>
                                        <p:tav tm="100000">
                                          <p:val>
                                            <p:fltVal val="90"/>
                                          </p:val>
                                        </p:tav>
                                      </p:tavLst>
                                    </p:anim>
                                    <p:animEffect transition="out" filter="fade">
                                      <p:cBhvr>
                                        <p:cTn id="68" dur="1000"/>
                                        <p:tgtEl>
                                          <p:spTgt spid="40"/>
                                        </p:tgtEl>
                                      </p:cBhvr>
                                    </p:animEffect>
                                    <p:set>
                                      <p:cBhvr>
                                        <p:cTn id="69" dur="1" fill="hold">
                                          <p:stCondLst>
                                            <p:cond delay="999"/>
                                          </p:stCondLst>
                                        </p:cTn>
                                        <p:tgtEl>
                                          <p:spTgt spid="40"/>
                                        </p:tgtEl>
                                        <p:attrNameLst>
                                          <p:attrName>style.visibility</p:attrName>
                                        </p:attrNameLst>
                                      </p:cBhvr>
                                      <p:to>
                                        <p:strVal val="hidden"/>
                                      </p:to>
                                    </p:set>
                                  </p:childTnLst>
                                </p:cTn>
                              </p:par>
                            </p:childTnLst>
                          </p:cTn>
                        </p:par>
                        <p:par>
                          <p:cTn id="70" fill="hold">
                            <p:stCondLst>
                              <p:cond delay="2500"/>
                            </p:stCondLst>
                            <p:childTnLst>
                              <p:par>
                                <p:cTn id="71" presetID="3" presetClass="exit" presetSubtype="10" fill="hold" grpId="0" nodeType="afterEffect">
                                  <p:stCondLst>
                                    <p:cond delay="0"/>
                                  </p:stCondLst>
                                  <p:childTnLst>
                                    <p:animEffect transition="out" filter="blinds(horizontal)">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par>
                          <p:cTn id="74" fill="hold">
                            <p:stCondLst>
                              <p:cond delay="3000"/>
                            </p:stCondLst>
                            <p:childTnLst>
                              <p:par>
                                <p:cTn id="75" presetID="3" presetClass="exit" presetSubtype="10" fill="hold" grpId="0" nodeType="afterEffect">
                                  <p:stCondLst>
                                    <p:cond delay="0"/>
                                  </p:stCondLst>
                                  <p:childTnLst>
                                    <p:animEffect transition="out" filter="blinds(horizontal)">
                                      <p:cBhvr>
                                        <p:cTn id="76" dur="500"/>
                                        <p:tgtEl>
                                          <p:spTgt spid="36"/>
                                        </p:tgtEl>
                                      </p:cBhvr>
                                    </p:animEffect>
                                    <p:set>
                                      <p:cBhvr>
                                        <p:cTn id="77" dur="1" fill="hold">
                                          <p:stCondLst>
                                            <p:cond delay="499"/>
                                          </p:stCondLst>
                                        </p:cTn>
                                        <p:tgtEl>
                                          <p:spTgt spid="36"/>
                                        </p:tgtEl>
                                        <p:attrNameLst>
                                          <p:attrName>style.visibility</p:attrName>
                                        </p:attrNameLst>
                                      </p:cBhvr>
                                      <p:to>
                                        <p:strVal val="hidden"/>
                                      </p:to>
                                    </p:set>
                                  </p:childTnLst>
                                </p:cTn>
                              </p:par>
                            </p:childTnLst>
                          </p:cTn>
                        </p:par>
                        <p:par>
                          <p:cTn id="78" fill="hold">
                            <p:stCondLst>
                              <p:cond delay="3500"/>
                            </p:stCondLst>
                            <p:childTnLst>
                              <p:par>
                                <p:cTn id="79" presetID="31" presetClass="exit" presetSubtype="0" fill="hold" grpId="0" nodeType="afterEffect">
                                  <p:stCondLst>
                                    <p:cond delay="0"/>
                                  </p:stCondLst>
                                  <p:childTnLst>
                                    <p:anim calcmode="lin" valueType="num">
                                      <p:cBhvr>
                                        <p:cTn id="80" dur="1000"/>
                                        <p:tgtEl>
                                          <p:spTgt spid="35"/>
                                        </p:tgtEl>
                                        <p:attrNameLst>
                                          <p:attrName>ppt_w</p:attrName>
                                        </p:attrNameLst>
                                      </p:cBhvr>
                                      <p:tavLst>
                                        <p:tav tm="0">
                                          <p:val>
                                            <p:strVal val="ppt_w"/>
                                          </p:val>
                                        </p:tav>
                                        <p:tav tm="100000">
                                          <p:val>
                                            <p:fltVal val="0"/>
                                          </p:val>
                                        </p:tav>
                                      </p:tavLst>
                                    </p:anim>
                                    <p:anim calcmode="lin" valueType="num">
                                      <p:cBhvr>
                                        <p:cTn id="81" dur="1000"/>
                                        <p:tgtEl>
                                          <p:spTgt spid="35"/>
                                        </p:tgtEl>
                                        <p:attrNameLst>
                                          <p:attrName>ppt_h</p:attrName>
                                        </p:attrNameLst>
                                      </p:cBhvr>
                                      <p:tavLst>
                                        <p:tav tm="0">
                                          <p:val>
                                            <p:strVal val="ppt_h"/>
                                          </p:val>
                                        </p:tav>
                                        <p:tav tm="100000">
                                          <p:val>
                                            <p:fltVal val="0"/>
                                          </p:val>
                                        </p:tav>
                                      </p:tavLst>
                                    </p:anim>
                                    <p:anim calcmode="lin" valueType="num">
                                      <p:cBhvr>
                                        <p:cTn id="82" dur="1000"/>
                                        <p:tgtEl>
                                          <p:spTgt spid="35"/>
                                        </p:tgtEl>
                                        <p:attrNameLst>
                                          <p:attrName>style.rotation</p:attrName>
                                        </p:attrNameLst>
                                      </p:cBhvr>
                                      <p:tavLst>
                                        <p:tav tm="0">
                                          <p:val>
                                            <p:fltVal val="0"/>
                                          </p:val>
                                        </p:tav>
                                        <p:tav tm="100000">
                                          <p:val>
                                            <p:fltVal val="90"/>
                                          </p:val>
                                        </p:tav>
                                      </p:tavLst>
                                    </p:anim>
                                    <p:animEffect transition="out" filter="fade">
                                      <p:cBhvr>
                                        <p:cTn id="83" dur="1000"/>
                                        <p:tgtEl>
                                          <p:spTgt spid="35"/>
                                        </p:tgtEl>
                                      </p:cBhvr>
                                    </p:animEffect>
                                    <p:set>
                                      <p:cBhvr>
                                        <p:cTn id="84"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703CEA0-3241-714A-B296-26D3701885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6647" y="927739"/>
            <a:ext cx="8171698" cy="558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18087" y="441229"/>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87851" y="438247"/>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57613" y="43824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3133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40"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4"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40" y="4703735"/>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3430783" y="5838493"/>
            <a:ext cx="5801707"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Quyền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bầu</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cử</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15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8D8EA39-2796-0648-ABE7-4E5D6219932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9429" y="774119"/>
            <a:ext cx="9228331" cy="57514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18087" y="452750"/>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87851" y="438247"/>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57613" y="41845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40"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4"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40"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2795616" y="5222307"/>
            <a:ext cx="6915955" cy="144655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hút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thuốc</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lá</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nơi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cộng</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875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23" y="131332"/>
            <a:ext cx="11981468" cy="5909310"/>
          </a:xfrm>
          <a:prstGeom prst="rect">
            <a:avLst/>
          </a:prstGeom>
        </p:spPr>
        <p:txBody>
          <a:bodyPr wrap="square">
            <a:spAutoFit/>
          </a:bodyPr>
          <a:lstStyle/>
          <a:p>
            <a:r>
              <a:rPr lang="en-US" b="1" i="1" dirty="0" err="1" smtClean="0">
                <a:solidFill>
                  <a:srgbClr val="FF0000"/>
                </a:solidFill>
                <a:latin typeface="Inter"/>
              </a:rPr>
              <a:t>HƯỚNG</a:t>
            </a:r>
            <a:r>
              <a:rPr lang="en-US" b="1" i="1" dirty="0" smtClean="0">
                <a:solidFill>
                  <a:srgbClr val="FF0000"/>
                </a:solidFill>
                <a:latin typeface="Inter"/>
              </a:rPr>
              <a:t> </a:t>
            </a:r>
            <a:r>
              <a:rPr lang="en-US" b="1" i="1" dirty="0" err="1" smtClean="0">
                <a:solidFill>
                  <a:srgbClr val="FF0000"/>
                </a:solidFill>
                <a:latin typeface="Inter"/>
              </a:rPr>
              <a:t>DẪN</a:t>
            </a:r>
            <a:r>
              <a:rPr lang="en-US" b="1" i="1" dirty="0" smtClean="0">
                <a:solidFill>
                  <a:srgbClr val="FF0000"/>
                </a:solidFill>
                <a:latin typeface="Inter"/>
              </a:rPr>
              <a:t> CHO </a:t>
            </a:r>
            <a:r>
              <a:rPr lang="en-US" b="1" i="1" dirty="0" err="1" smtClean="0">
                <a:solidFill>
                  <a:srgbClr val="FF0000"/>
                </a:solidFill>
                <a:latin typeface="Inter"/>
              </a:rPr>
              <a:t>GV</a:t>
            </a:r>
            <a:r>
              <a:rPr lang="en-US" b="1" i="1" dirty="0" smtClean="0">
                <a:solidFill>
                  <a:srgbClr val="FF0000"/>
                </a:solidFill>
                <a:latin typeface="Inter"/>
              </a:rPr>
              <a:t>: </a:t>
            </a:r>
            <a:r>
              <a:rPr lang="en-US" i="1" dirty="0" err="1" smtClean="0">
                <a:solidFill>
                  <a:srgbClr val="1A1C1E"/>
                </a:solidFill>
                <a:latin typeface="Inter"/>
              </a:rPr>
              <a:t>Chuẩn</a:t>
            </a:r>
            <a:r>
              <a:rPr lang="en-US" i="1" dirty="0" smtClean="0">
                <a:solidFill>
                  <a:srgbClr val="1A1C1E"/>
                </a:solidFill>
                <a:latin typeface="Inter"/>
              </a:rPr>
              <a:t> </a:t>
            </a:r>
            <a:r>
              <a:rPr lang="en-US" i="1" dirty="0" err="1" smtClean="0">
                <a:solidFill>
                  <a:srgbClr val="1A1C1E"/>
                </a:solidFill>
                <a:latin typeface="Inter"/>
              </a:rPr>
              <a:t>bị</a:t>
            </a:r>
            <a:r>
              <a:rPr lang="en-US" i="1" dirty="0" smtClean="0">
                <a:solidFill>
                  <a:srgbClr val="1A1C1E"/>
                </a:solidFill>
                <a:latin typeface="Inter"/>
              </a:rPr>
              <a:t> 4 </a:t>
            </a:r>
            <a:r>
              <a:rPr lang="en-US" i="1" dirty="0" err="1" smtClean="0">
                <a:solidFill>
                  <a:srgbClr val="1A1C1E"/>
                </a:solidFill>
                <a:latin typeface="Inter"/>
              </a:rPr>
              <a:t>mảnh</a:t>
            </a:r>
            <a:r>
              <a:rPr lang="en-US" i="1" dirty="0" smtClean="0">
                <a:solidFill>
                  <a:srgbClr val="1A1C1E"/>
                </a:solidFill>
                <a:latin typeface="Inter"/>
              </a:rPr>
              <a:t> </a:t>
            </a:r>
            <a:r>
              <a:rPr lang="en-US" i="1" dirty="0" err="1" smtClean="0">
                <a:solidFill>
                  <a:srgbClr val="1A1C1E"/>
                </a:solidFill>
                <a:latin typeface="Inter"/>
              </a:rPr>
              <a:t>giấy</a:t>
            </a:r>
            <a:r>
              <a:rPr lang="en-US" i="1" dirty="0" smtClean="0">
                <a:solidFill>
                  <a:srgbClr val="1A1C1E"/>
                </a:solidFill>
                <a:latin typeface="Inter"/>
              </a:rPr>
              <a:t> </a:t>
            </a:r>
            <a:r>
              <a:rPr lang="en-US" i="1" dirty="0" err="1" smtClean="0">
                <a:solidFill>
                  <a:srgbClr val="1A1C1E"/>
                </a:solidFill>
                <a:latin typeface="Inter"/>
              </a:rPr>
              <a:t>ghi</a:t>
            </a:r>
            <a:r>
              <a:rPr lang="en-US" i="1" dirty="0" smtClean="0">
                <a:solidFill>
                  <a:srgbClr val="1A1C1E"/>
                </a:solidFill>
                <a:latin typeface="Inter"/>
              </a:rPr>
              <a:t> </a:t>
            </a:r>
            <a:r>
              <a:rPr lang="en-US" i="1" dirty="0" err="1" smtClean="0">
                <a:solidFill>
                  <a:srgbClr val="1A1C1E"/>
                </a:solidFill>
                <a:latin typeface="Inter"/>
              </a:rPr>
              <a:t>hoặc</a:t>
            </a:r>
            <a:r>
              <a:rPr lang="en-US" i="1" dirty="0" smtClean="0">
                <a:solidFill>
                  <a:srgbClr val="1A1C1E"/>
                </a:solidFill>
                <a:latin typeface="Inter"/>
              </a:rPr>
              <a:t> </a:t>
            </a:r>
            <a:r>
              <a:rPr lang="en-US" i="1" dirty="0" err="1" smtClean="0">
                <a:solidFill>
                  <a:srgbClr val="1A1C1E"/>
                </a:solidFill>
                <a:latin typeface="Inter"/>
              </a:rPr>
              <a:t>vẽ</a:t>
            </a:r>
            <a:r>
              <a:rPr lang="en-US" i="1" dirty="0" smtClean="0">
                <a:solidFill>
                  <a:srgbClr val="1A1C1E"/>
                </a:solidFill>
                <a:latin typeface="Inter"/>
              </a:rPr>
              <a:t>: 1 </a:t>
            </a:r>
            <a:r>
              <a:rPr lang="en-US" i="1" dirty="0" err="1" smtClean="0">
                <a:solidFill>
                  <a:srgbClr val="1A1C1E"/>
                </a:solidFill>
                <a:latin typeface="Inter"/>
              </a:rPr>
              <a:t>Biển</a:t>
            </a:r>
            <a:r>
              <a:rPr lang="en-US" i="1" dirty="0" smtClean="0">
                <a:solidFill>
                  <a:srgbClr val="1A1C1E"/>
                </a:solidFill>
                <a:latin typeface="Inter"/>
              </a:rPr>
              <a:t> </a:t>
            </a:r>
            <a:r>
              <a:rPr lang="en-US" i="1" dirty="0" err="1" smtClean="0">
                <a:solidFill>
                  <a:srgbClr val="1A1C1E"/>
                </a:solidFill>
                <a:latin typeface="Inter"/>
              </a:rPr>
              <a:t>báo</a:t>
            </a:r>
            <a:r>
              <a:rPr lang="en-US" i="1" dirty="0" smtClean="0">
                <a:solidFill>
                  <a:srgbClr val="1A1C1E"/>
                </a:solidFill>
                <a:latin typeface="Inter"/>
              </a:rPr>
              <a:t> </a:t>
            </a:r>
            <a:r>
              <a:rPr lang="en-US" i="1" dirty="0" err="1" smtClean="0">
                <a:solidFill>
                  <a:srgbClr val="1A1C1E"/>
                </a:solidFill>
                <a:latin typeface="Inter"/>
              </a:rPr>
              <a:t>cấm</a:t>
            </a:r>
            <a:r>
              <a:rPr lang="en-US" i="1" dirty="0" smtClean="0">
                <a:solidFill>
                  <a:srgbClr val="1A1C1E"/>
                </a:solidFill>
                <a:latin typeface="Inter"/>
              </a:rPr>
              <a:t>; 2. </a:t>
            </a:r>
            <a:r>
              <a:rPr lang="en-US" i="1" dirty="0" err="1" smtClean="0">
                <a:solidFill>
                  <a:srgbClr val="1A1C1E"/>
                </a:solidFill>
                <a:latin typeface="Inter"/>
              </a:rPr>
              <a:t>Mũ</a:t>
            </a:r>
            <a:r>
              <a:rPr lang="en-US" i="1" dirty="0" smtClean="0">
                <a:solidFill>
                  <a:srgbClr val="1A1C1E"/>
                </a:solidFill>
                <a:latin typeface="Inter"/>
              </a:rPr>
              <a:t> </a:t>
            </a:r>
            <a:r>
              <a:rPr lang="en-US" i="1" dirty="0" err="1" smtClean="0">
                <a:solidFill>
                  <a:srgbClr val="1A1C1E"/>
                </a:solidFill>
                <a:latin typeface="Inter"/>
              </a:rPr>
              <a:t>bảo</a:t>
            </a:r>
            <a:r>
              <a:rPr lang="en-US" i="1" dirty="0" smtClean="0">
                <a:solidFill>
                  <a:srgbClr val="1A1C1E"/>
                </a:solidFill>
                <a:latin typeface="Inter"/>
              </a:rPr>
              <a:t> </a:t>
            </a:r>
            <a:r>
              <a:rPr lang="en-US" i="1" dirty="0" err="1" smtClean="0">
                <a:solidFill>
                  <a:srgbClr val="1A1C1E"/>
                </a:solidFill>
                <a:latin typeface="Inter"/>
              </a:rPr>
              <a:t>hiểm</a:t>
            </a:r>
            <a:r>
              <a:rPr lang="en-US" i="1" dirty="0" smtClean="0">
                <a:solidFill>
                  <a:srgbClr val="1A1C1E"/>
                </a:solidFill>
                <a:latin typeface="Inter"/>
              </a:rPr>
              <a:t>; 3. Menu </a:t>
            </a:r>
            <a:r>
              <a:rPr lang="en-US" i="1" dirty="0" err="1" smtClean="0">
                <a:solidFill>
                  <a:srgbClr val="1A1C1E"/>
                </a:solidFill>
                <a:latin typeface="Inter"/>
              </a:rPr>
              <a:t>gọi</a:t>
            </a:r>
            <a:r>
              <a:rPr lang="en-US" i="1" dirty="0" smtClean="0">
                <a:solidFill>
                  <a:srgbClr val="1A1C1E"/>
                </a:solidFill>
                <a:latin typeface="Inter"/>
              </a:rPr>
              <a:t> </a:t>
            </a:r>
            <a:r>
              <a:rPr lang="en-US" i="1" dirty="0" err="1" smtClean="0">
                <a:solidFill>
                  <a:srgbClr val="1A1C1E"/>
                </a:solidFill>
                <a:latin typeface="Inter"/>
              </a:rPr>
              <a:t>món</a:t>
            </a:r>
            <a:r>
              <a:rPr lang="en-US" i="1" dirty="0" smtClean="0">
                <a:solidFill>
                  <a:srgbClr val="1A1C1E"/>
                </a:solidFill>
                <a:latin typeface="Inter"/>
              </a:rPr>
              <a:t> </a:t>
            </a:r>
            <a:r>
              <a:rPr lang="en-US" i="1" dirty="0" err="1" smtClean="0">
                <a:solidFill>
                  <a:srgbClr val="1A1C1E"/>
                </a:solidFill>
                <a:latin typeface="Inter"/>
              </a:rPr>
              <a:t>đồ</a:t>
            </a:r>
            <a:r>
              <a:rPr lang="en-US" i="1" dirty="0" smtClean="0">
                <a:solidFill>
                  <a:srgbClr val="1A1C1E"/>
                </a:solidFill>
                <a:latin typeface="Inter"/>
              </a:rPr>
              <a:t> </a:t>
            </a:r>
            <a:r>
              <a:rPr lang="en-US" i="1" dirty="0" err="1" smtClean="0">
                <a:solidFill>
                  <a:srgbClr val="1A1C1E"/>
                </a:solidFill>
                <a:latin typeface="Inter"/>
              </a:rPr>
              <a:t>ăn</a:t>
            </a:r>
            <a:r>
              <a:rPr lang="en-US" i="1" dirty="0" smtClean="0">
                <a:solidFill>
                  <a:srgbClr val="1A1C1E"/>
                </a:solidFill>
                <a:latin typeface="Inter"/>
              </a:rPr>
              <a:t> </a:t>
            </a:r>
            <a:r>
              <a:rPr lang="en-US" i="1" dirty="0" err="1" smtClean="0">
                <a:solidFill>
                  <a:srgbClr val="1A1C1E"/>
                </a:solidFill>
                <a:latin typeface="Inter"/>
              </a:rPr>
              <a:t>trong</a:t>
            </a:r>
            <a:r>
              <a:rPr lang="en-US" i="1" dirty="0" smtClean="0">
                <a:solidFill>
                  <a:srgbClr val="1A1C1E"/>
                </a:solidFill>
                <a:latin typeface="Inter"/>
              </a:rPr>
              <a:t> </a:t>
            </a:r>
            <a:r>
              <a:rPr lang="en-US" i="1" dirty="0" err="1" smtClean="0">
                <a:solidFill>
                  <a:srgbClr val="1A1C1E"/>
                </a:solidFill>
                <a:latin typeface="Inter"/>
              </a:rPr>
              <a:t>nhà</a:t>
            </a:r>
            <a:r>
              <a:rPr lang="en-US" i="1" dirty="0" smtClean="0">
                <a:solidFill>
                  <a:srgbClr val="1A1C1E"/>
                </a:solidFill>
                <a:latin typeface="Inter"/>
              </a:rPr>
              <a:t> </a:t>
            </a:r>
            <a:r>
              <a:rPr lang="en-US" i="1" dirty="0" err="1" smtClean="0">
                <a:solidFill>
                  <a:srgbClr val="1A1C1E"/>
                </a:solidFill>
                <a:latin typeface="Inter"/>
              </a:rPr>
              <a:t>hàng</a:t>
            </a:r>
            <a:r>
              <a:rPr lang="en-US" i="1" dirty="0" smtClean="0">
                <a:solidFill>
                  <a:srgbClr val="1A1C1E"/>
                </a:solidFill>
                <a:latin typeface="Inter"/>
              </a:rPr>
              <a:t>; 4. </a:t>
            </a:r>
            <a:r>
              <a:rPr lang="en-US" i="1" dirty="0" err="1" smtClean="0">
                <a:solidFill>
                  <a:srgbClr val="1A1C1E"/>
                </a:solidFill>
                <a:latin typeface="Inter"/>
              </a:rPr>
              <a:t>Quan</a:t>
            </a:r>
            <a:r>
              <a:rPr lang="en-US" i="1" dirty="0" smtClean="0">
                <a:solidFill>
                  <a:srgbClr val="1A1C1E"/>
                </a:solidFill>
                <a:latin typeface="Inter"/>
              </a:rPr>
              <a:t> </a:t>
            </a:r>
            <a:r>
              <a:rPr lang="en-US" i="1" dirty="0" err="1" smtClean="0">
                <a:solidFill>
                  <a:srgbClr val="1A1C1E"/>
                </a:solidFill>
                <a:latin typeface="Inter"/>
              </a:rPr>
              <a:t>tòa</a:t>
            </a:r>
            <a:r>
              <a:rPr lang="en-US" i="1" dirty="0" smtClean="0">
                <a:solidFill>
                  <a:srgbClr val="1A1C1E"/>
                </a:solidFill>
                <a:latin typeface="Inter"/>
              </a:rPr>
              <a:t> </a:t>
            </a:r>
            <a:r>
              <a:rPr lang="en-US" i="1" dirty="0" err="1" smtClean="0">
                <a:solidFill>
                  <a:srgbClr val="1A1C1E"/>
                </a:solidFill>
                <a:latin typeface="Inter"/>
              </a:rPr>
              <a:t>cầm</a:t>
            </a:r>
            <a:r>
              <a:rPr lang="en-US" i="1" dirty="0" smtClean="0">
                <a:solidFill>
                  <a:srgbClr val="1A1C1E"/>
                </a:solidFill>
                <a:latin typeface="Inter"/>
              </a:rPr>
              <a:t> </a:t>
            </a:r>
            <a:r>
              <a:rPr lang="en-US" i="1" dirty="0" err="1" smtClean="0">
                <a:solidFill>
                  <a:srgbClr val="1A1C1E"/>
                </a:solidFill>
                <a:latin typeface="Inter"/>
              </a:rPr>
              <a:t>búa</a:t>
            </a:r>
            <a:r>
              <a:rPr lang="en-US" i="1" dirty="0" smtClean="0">
                <a:solidFill>
                  <a:srgbClr val="1A1C1E"/>
                </a:solidFill>
                <a:latin typeface="Inter"/>
              </a:rPr>
              <a:t> </a:t>
            </a:r>
            <a:r>
              <a:rPr lang="en-US" i="1" dirty="0" err="1" smtClean="0">
                <a:solidFill>
                  <a:srgbClr val="1A1C1E"/>
                </a:solidFill>
                <a:latin typeface="Inter"/>
              </a:rPr>
              <a:t>gõ</a:t>
            </a:r>
            <a:r>
              <a:rPr lang="en-US" i="1" dirty="0" smtClean="0">
                <a:solidFill>
                  <a:srgbClr val="1A1C1E"/>
                </a:solidFill>
                <a:latin typeface="Inter"/>
              </a:rPr>
              <a:t>.</a:t>
            </a:r>
          </a:p>
          <a:p>
            <a:r>
              <a:rPr lang="en-US" i="1" dirty="0" err="1" smtClean="0">
                <a:solidFill>
                  <a:srgbClr val="1A1C1E"/>
                </a:solidFill>
                <a:latin typeface="Inter"/>
              </a:rPr>
              <a:t>GV</a:t>
            </a:r>
            <a:r>
              <a:rPr lang="en-US" i="1" dirty="0" smtClean="0">
                <a:solidFill>
                  <a:srgbClr val="1A1C1E"/>
                </a:solidFill>
                <a:latin typeface="Inter"/>
              </a:rPr>
              <a:t> </a:t>
            </a:r>
            <a:r>
              <a:rPr lang="en-US" i="1" dirty="0" err="1" smtClean="0">
                <a:solidFill>
                  <a:srgbClr val="1A1C1E"/>
                </a:solidFill>
                <a:latin typeface="Inter"/>
              </a:rPr>
              <a:t>đọc</a:t>
            </a:r>
            <a:r>
              <a:rPr lang="en-US" i="1" dirty="0" smtClean="0">
                <a:solidFill>
                  <a:srgbClr val="1A1C1E"/>
                </a:solidFill>
                <a:latin typeface="Inter"/>
              </a:rPr>
              <a:t> </a:t>
            </a:r>
            <a:r>
              <a:rPr lang="en-US" i="1" dirty="0" err="1" smtClean="0">
                <a:solidFill>
                  <a:srgbClr val="1A1C1E"/>
                </a:solidFill>
                <a:latin typeface="Inter"/>
              </a:rPr>
              <a:t>từng</a:t>
            </a:r>
            <a:r>
              <a:rPr lang="en-US" i="1" dirty="0" smtClean="0">
                <a:solidFill>
                  <a:srgbClr val="1A1C1E"/>
                </a:solidFill>
                <a:latin typeface="Inter"/>
              </a:rPr>
              <a:t> </a:t>
            </a:r>
            <a:r>
              <a:rPr lang="en-US" i="1" dirty="0" err="1" smtClean="0">
                <a:solidFill>
                  <a:srgbClr val="1A1C1E"/>
                </a:solidFill>
                <a:latin typeface="Inter"/>
              </a:rPr>
              <a:t>tình</a:t>
            </a:r>
            <a:r>
              <a:rPr lang="en-US" i="1" dirty="0" smtClean="0">
                <a:solidFill>
                  <a:srgbClr val="1A1C1E"/>
                </a:solidFill>
                <a:latin typeface="Inter"/>
              </a:rPr>
              <a:t> </a:t>
            </a:r>
            <a:r>
              <a:rPr lang="en-US" i="1" dirty="0" err="1" smtClean="0">
                <a:solidFill>
                  <a:srgbClr val="1A1C1E"/>
                </a:solidFill>
                <a:latin typeface="Inter"/>
              </a:rPr>
              <a:t>huống</a:t>
            </a:r>
            <a:r>
              <a:rPr lang="en-US" i="1" dirty="0" smtClean="0">
                <a:solidFill>
                  <a:srgbClr val="1A1C1E"/>
                </a:solidFill>
                <a:latin typeface="Inter"/>
              </a:rPr>
              <a:t>: </a:t>
            </a:r>
          </a:p>
          <a:p>
            <a:r>
              <a:rPr lang="vi-VN" i="1" dirty="0" smtClean="0">
                <a:solidFill>
                  <a:srgbClr val="FF0000"/>
                </a:solidFill>
                <a:latin typeface="Inter"/>
              </a:rPr>
              <a:t>Tình huống</a:t>
            </a:r>
            <a:r>
              <a:rPr lang="en-US" i="1" dirty="0" smtClean="0">
                <a:solidFill>
                  <a:srgbClr val="FF0000"/>
                </a:solidFill>
                <a:latin typeface="Inter"/>
              </a:rPr>
              <a:t> 1</a:t>
            </a:r>
            <a:r>
              <a:rPr lang="vi-VN" i="1" dirty="0" smtClean="0">
                <a:solidFill>
                  <a:srgbClr val="FF0000"/>
                </a:solidFill>
                <a:latin typeface="Inter"/>
              </a:rPr>
              <a:t>:</a:t>
            </a:r>
            <a:r>
              <a:rPr lang="vi-VN" i="1" dirty="0">
                <a:solidFill>
                  <a:srgbClr val="FF0000"/>
                </a:solidFill>
                <a:latin typeface="Inter"/>
              </a:rPr>
              <a:t> </a:t>
            </a:r>
            <a:r>
              <a:rPr lang="vi-VN" b="1" i="1" dirty="0">
                <a:solidFill>
                  <a:srgbClr val="1A1C1E"/>
                </a:solidFill>
                <a:latin typeface="Inter"/>
              </a:rPr>
              <a:t>Bạn Nam nhìn thấy đèn đỏ và phanh xe dừng lại ngay lập tức.</a:t>
            </a:r>
            <a:r>
              <a:rPr lang="vi-VN" i="1" dirty="0">
                <a:solidFill>
                  <a:srgbClr val="1A1C1E"/>
                </a:solidFill>
                <a:latin typeface="Inter"/>
              </a:rPr>
              <a:t> Ai là người đại diện cho hành động này? 3... 2... </a:t>
            </a:r>
            <a:r>
              <a:rPr lang="vi-VN" i="1" dirty="0" smtClean="0">
                <a:solidFill>
                  <a:srgbClr val="1A1C1E"/>
                </a:solidFill>
                <a:latin typeface="Inter"/>
              </a:rPr>
              <a:t>1</a:t>
            </a:r>
            <a:endParaRPr lang="vi-VN" dirty="0">
              <a:solidFill>
                <a:srgbClr val="1A1C1E"/>
              </a:solidFill>
              <a:latin typeface="Inter"/>
            </a:endParaRPr>
          </a:p>
          <a:p>
            <a:r>
              <a:rPr lang="vi-VN" b="1" dirty="0">
                <a:solidFill>
                  <a:srgbClr val="1A1C1E"/>
                </a:solidFill>
                <a:latin typeface="Inter"/>
              </a:rPr>
              <a:t>Hành động:</a:t>
            </a:r>
            <a:r>
              <a:rPr lang="vi-VN" dirty="0">
                <a:solidFill>
                  <a:srgbClr val="1A1C1E"/>
                </a:solidFill>
                <a:latin typeface="Inter"/>
              </a:rPr>
              <a:t> Bạn </a:t>
            </a:r>
            <a:r>
              <a:rPr lang="vi-VN" b="1" dirty="0" smtClean="0">
                <a:solidFill>
                  <a:srgbClr val="1A1C1E"/>
                </a:solidFill>
                <a:latin typeface="Inter"/>
              </a:rPr>
              <a:t> </a:t>
            </a:r>
            <a:r>
              <a:rPr lang="vi-VN" b="1" dirty="0">
                <a:solidFill>
                  <a:srgbClr val="1A1C1E"/>
                </a:solidFill>
                <a:latin typeface="Inter"/>
              </a:rPr>
              <a:t>(Cầm Biển cấm)</a:t>
            </a:r>
            <a:r>
              <a:rPr lang="vi-VN" dirty="0">
                <a:solidFill>
                  <a:srgbClr val="1A1C1E"/>
                </a:solidFill>
                <a:latin typeface="Inter"/>
              </a:rPr>
              <a:t> phải chạy nhanh lên bảng.</a:t>
            </a:r>
          </a:p>
          <a:p>
            <a:r>
              <a:rPr lang="vi-VN" b="1" dirty="0">
                <a:solidFill>
                  <a:srgbClr val="1A1C1E"/>
                </a:solidFill>
                <a:latin typeface="Inter"/>
              </a:rPr>
              <a:t>GV hỏi:</a:t>
            </a:r>
            <a:r>
              <a:rPr lang="vi-VN" dirty="0">
                <a:solidFill>
                  <a:srgbClr val="1A1C1E"/>
                </a:solidFill>
                <a:latin typeface="Inter"/>
              </a:rPr>
              <a:t> </a:t>
            </a:r>
            <a:r>
              <a:rPr lang="vi-VN" i="1" dirty="0" smtClean="0">
                <a:solidFill>
                  <a:srgbClr val="1A1C1E"/>
                </a:solidFill>
                <a:latin typeface="Inter"/>
              </a:rPr>
              <a:t>Tại </a:t>
            </a:r>
            <a:r>
              <a:rPr lang="vi-VN" i="1" dirty="0">
                <a:solidFill>
                  <a:srgbClr val="1A1C1E"/>
                </a:solidFill>
                <a:latin typeface="Inter"/>
              </a:rPr>
              <a:t>sao em chạy lên</a:t>
            </a:r>
            <a:r>
              <a:rPr lang="vi-VN" i="1" dirty="0" smtClean="0">
                <a:solidFill>
                  <a:srgbClr val="1A1C1E"/>
                </a:solidFill>
                <a:latin typeface="Inter"/>
              </a:rPr>
              <a:t>?</a:t>
            </a:r>
            <a:endParaRPr lang="vi-VN" dirty="0">
              <a:solidFill>
                <a:srgbClr val="1A1C1E"/>
              </a:solidFill>
              <a:latin typeface="Inter"/>
            </a:endParaRPr>
          </a:p>
          <a:p>
            <a:r>
              <a:rPr lang="en-US" b="1" dirty="0" smtClean="0">
                <a:solidFill>
                  <a:srgbClr val="1A1C1E"/>
                </a:solidFill>
                <a:latin typeface="Inter"/>
              </a:rPr>
              <a:t>=&gt;</a:t>
            </a:r>
            <a:r>
              <a:rPr lang="vi-VN" i="1" dirty="0" smtClean="0">
                <a:solidFill>
                  <a:srgbClr val="1A1C1E"/>
                </a:solidFill>
                <a:latin typeface="Inter"/>
              </a:rPr>
              <a:t>Vì </a:t>
            </a:r>
            <a:r>
              <a:rPr lang="vi-VN" i="1" dirty="0">
                <a:solidFill>
                  <a:srgbClr val="1A1C1E"/>
                </a:solidFill>
                <a:latin typeface="Inter"/>
              </a:rPr>
              <a:t>đèn đỏ là biển cấm, Nam dừng lại tức là không vi phạm. Khớp với hình Biển </a:t>
            </a:r>
            <a:r>
              <a:rPr lang="vi-VN" i="1" dirty="0" smtClean="0">
                <a:solidFill>
                  <a:srgbClr val="1A1C1E"/>
                </a:solidFill>
                <a:latin typeface="Inter"/>
              </a:rPr>
              <a:t>cấm.</a:t>
            </a:r>
            <a:endParaRPr lang="en-US" i="1" dirty="0" smtClean="0">
              <a:solidFill>
                <a:srgbClr val="1A1C1E"/>
              </a:solidFill>
              <a:latin typeface="Inter"/>
            </a:endParaRPr>
          </a:p>
          <a:p>
            <a:r>
              <a:rPr lang="vi-VN" b="1" dirty="0" smtClean="0">
                <a:solidFill>
                  <a:srgbClr val="1A1C1E"/>
                </a:solidFill>
                <a:latin typeface="Inter"/>
              </a:rPr>
              <a:t>GV </a:t>
            </a:r>
            <a:r>
              <a:rPr lang="vi-VN" b="1" dirty="0">
                <a:solidFill>
                  <a:srgbClr val="1A1C1E"/>
                </a:solidFill>
                <a:latin typeface="Inter"/>
              </a:rPr>
              <a:t>chốt:</a:t>
            </a:r>
            <a:r>
              <a:rPr lang="vi-VN" dirty="0">
                <a:solidFill>
                  <a:srgbClr val="1A1C1E"/>
                </a:solidFill>
                <a:latin typeface="Inter"/>
              </a:rPr>
              <a:t> </a:t>
            </a:r>
            <a:r>
              <a:rPr lang="vi-VN" i="1" dirty="0" smtClean="0">
                <a:solidFill>
                  <a:srgbClr val="1A1C1E"/>
                </a:solidFill>
                <a:latin typeface="Inter"/>
              </a:rPr>
              <a:t>Dừng </a:t>
            </a:r>
            <a:r>
              <a:rPr lang="vi-VN" i="1" dirty="0">
                <a:solidFill>
                  <a:srgbClr val="1A1C1E"/>
                </a:solidFill>
                <a:latin typeface="Inter"/>
              </a:rPr>
              <a:t>lại trước điều cấm là </a:t>
            </a:r>
            <a:r>
              <a:rPr lang="vi-VN" b="1" i="1" dirty="0">
                <a:solidFill>
                  <a:srgbClr val="1A1C1E"/>
                </a:solidFill>
                <a:latin typeface="Inter"/>
              </a:rPr>
              <a:t>TUÂN THỦ PHÁP LUẬT</a:t>
            </a:r>
            <a:r>
              <a:rPr lang="vi-VN" i="1" dirty="0">
                <a:solidFill>
                  <a:srgbClr val="1A1C1E"/>
                </a:solidFill>
                <a:latin typeface="Inter"/>
              </a:rPr>
              <a:t>. </a:t>
            </a:r>
            <a:endParaRPr lang="en-US" i="1" dirty="0" smtClean="0">
              <a:solidFill>
                <a:srgbClr val="1A1C1E"/>
              </a:solidFill>
              <a:latin typeface="Inter"/>
            </a:endParaRPr>
          </a:p>
          <a:p>
            <a:r>
              <a:rPr lang="en-US" i="1" dirty="0" err="1" smtClean="0">
                <a:solidFill>
                  <a:srgbClr val="FF0000"/>
                </a:solidFill>
              </a:rPr>
              <a:t>Tình</a:t>
            </a:r>
            <a:r>
              <a:rPr lang="en-US" i="1" dirty="0" smtClean="0">
                <a:solidFill>
                  <a:srgbClr val="FF0000"/>
                </a:solidFill>
              </a:rPr>
              <a:t> </a:t>
            </a:r>
            <a:r>
              <a:rPr lang="en-US" i="1" dirty="0" err="1" smtClean="0">
                <a:solidFill>
                  <a:srgbClr val="FF0000"/>
                </a:solidFill>
              </a:rPr>
              <a:t>huống</a:t>
            </a:r>
            <a:r>
              <a:rPr lang="en-US" i="1" dirty="0" smtClean="0">
                <a:solidFill>
                  <a:srgbClr val="FF0000"/>
                </a:solidFill>
              </a:rPr>
              <a:t> 2:</a:t>
            </a:r>
            <a:r>
              <a:rPr lang="en-US" i="1" dirty="0">
                <a:solidFill>
                  <a:srgbClr val="FF0000"/>
                </a:solidFill>
              </a:rPr>
              <a:t> </a:t>
            </a:r>
            <a:r>
              <a:rPr lang="en-US" b="1" i="1" dirty="0" err="1"/>
              <a:t>Công</a:t>
            </a:r>
            <a:r>
              <a:rPr lang="en-US" b="1" i="1" dirty="0"/>
              <a:t> ty X </a:t>
            </a:r>
            <a:r>
              <a:rPr lang="en-US" b="1" i="1" dirty="0" err="1"/>
              <a:t>quyết</a:t>
            </a:r>
            <a:r>
              <a:rPr lang="en-US" b="1" i="1" dirty="0"/>
              <a:t> </a:t>
            </a:r>
            <a:r>
              <a:rPr lang="en-US" b="1" i="1" dirty="0" err="1"/>
              <a:t>định</a:t>
            </a:r>
            <a:r>
              <a:rPr lang="en-US" b="1" i="1" dirty="0"/>
              <a:t> </a:t>
            </a:r>
            <a:r>
              <a:rPr lang="en-US" b="1" i="1" dirty="0" err="1"/>
              <a:t>sa</a:t>
            </a:r>
            <a:r>
              <a:rPr lang="en-US" b="1" i="1" dirty="0"/>
              <a:t> </a:t>
            </a:r>
            <a:r>
              <a:rPr lang="en-US" b="1" i="1" dirty="0" err="1"/>
              <a:t>thải</a:t>
            </a:r>
            <a:r>
              <a:rPr lang="en-US" b="1" i="1" dirty="0"/>
              <a:t> </a:t>
            </a:r>
            <a:r>
              <a:rPr lang="en-US" b="1" i="1" dirty="0" err="1"/>
              <a:t>nhân</a:t>
            </a:r>
            <a:r>
              <a:rPr lang="en-US" b="1" i="1" dirty="0"/>
              <a:t> </a:t>
            </a:r>
            <a:r>
              <a:rPr lang="en-US" b="1" i="1" dirty="0" err="1"/>
              <a:t>viên</a:t>
            </a:r>
            <a:r>
              <a:rPr lang="en-US" b="1" i="1" dirty="0"/>
              <a:t> </a:t>
            </a:r>
            <a:r>
              <a:rPr lang="en-US" b="1" i="1" dirty="0" err="1"/>
              <a:t>vì</a:t>
            </a:r>
            <a:r>
              <a:rPr lang="en-US" b="1" i="1" dirty="0"/>
              <a:t> vi </a:t>
            </a:r>
            <a:r>
              <a:rPr lang="en-US" b="1" i="1" dirty="0" err="1"/>
              <a:t>phạm</a:t>
            </a:r>
            <a:r>
              <a:rPr lang="en-US" b="1" i="1" dirty="0"/>
              <a:t> </a:t>
            </a:r>
            <a:r>
              <a:rPr lang="en-US" b="1" i="1" dirty="0" err="1"/>
              <a:t>kỷ</a:t>
            </a:r>
            <a:r>
              <a:rPr lang="en-US" b="1" i="1" dirty="0"/>
              <a:t> </a:t>
            </a:r>
            <a:r>
              <a:rPr lang="en-US" b="1" i="1" dirty="0" err="1"/>
              <a:t>luật</a:t>
            </a:r>
            <a:r>
              <a:rPr lang="en-US" b="1" i="1" dirty="0"/>
              <a:t>.</a:t>
            </a:r>
            <a:r>
              <a:rPr lang="en-US" i="1" dirty="0"/>
              <a:t> Ai </a:t>
            </a:r>
            <a:r>
              <a:rPr lang="en-US" i="1" dirty="0" err="1"/>
              <a:t>nắm</a:t>
            </a:r>
            <a:r>
              <a:rPr lang="en-US" i="1" dirty="0"/>
              <a:t> </a:t>
            </a:r>
            <a:r>
              <a:rPr lang="en-US" i="1" dirty="0" err="1"/>
              <a:t>giữ</a:t>
            </a:r>
            <a:r>
              <a:rPr lang="en-US" i="1" dirty="0"/>
              <a:t> </a:t>
            </a:r>
            <a:r>
              <a:rPr lang="en-US" i="1" dirty="0" err="1"/>
              <a:t>quyền</a:t>
            </a:r>
            <a:r>
              <a:rPr lang="en-US" i="1" dirty="0"/>
              <a:t> </a:t>
            </a:r>
            <a:r>
              <a:rPr lang="en-US" i="1" dirty="0" err="1"/>
              <a:t>lực</a:t>
            </a:r>
            <a:r>
              <a:rPr lang="en-US" i="1" dirty="0"/>
              <a:t> </a:t>
            </a:r>
            <a:r>
              <a:rPr lang="en-US" i="1" dirty="0" err="1"/>
              <a:t>này</a:t>
            </a:r>
            <a:r>
              <a:rPr lang="en-US" i="1" dirty="0"/>
              <a:t>? 3... 2... 1</a:t>
            </a:r>
            <a:r>
              <a:rPr lang="en-US" i="1" dirty="0" smtClean="0"/>
              <a:t>!</a:t>
            </a:r>
            <a:endParaRPr lang="en-US" dirty="0"/>
          </a:p>
          <a:p>
            <a:r>
              <a:rPr lang="en-US" b="1" dirty="0" err="1"/>
              <a:t>Hành</a:t>
            </a:r>
            <a:r>
              <a:rPr lang="en-US" b="1" dirty="0"/>
              <a:t> </a:t>
            </a:r>
            <a:r>
              <a:rPr lang="en-US" b="1" dirty="0" err="1"/>
              <a:t>động</a:t>
            </a:r>
            <a:r>
              <a:rPr lang="en-US" b="1" dirty="0"/>
              <a:t>:</a:t>
            </a:r>
            <a:r>
              <a:rPr lang="en-US" dirty="0"/>
              <a:t> </a:t>
            </a:r>
            <a:r>
              <a:rPr lang="en-US" dirty="0" err="1"/>
              <a:t>Bạn</a:t>
            </a:r>
            <a:r>
              <a:rPr lang="en-US" dirty="0"/>
              <a:t> </a:t>
            </a:r>
            <a:r>
              <a:rPr lang="en-US" b="1" dirty="0" smtClean="0"/>
              <a:t> </a:t>
            </a:r>
            <a:r>
              <a:rPr lang="en-US" b="1" dirty="0"/>
              <a:t>(</a:t>
            </a:r>
            <a:r>
              <a:rPr lang="en-US" b="1" dirty="0" err="1"/>
              <a:t>Cầm</a:t>
            </a:r>
            <a:r>
              <a:rPr lang="en-US" b="1" dirty="0"/>
              <a:t> </a:t>
            </a:r>
            <a:r>
              <a:rPr lang="en-US" b="1" dirty="0" err="1"/>
              <a:t>Quan</a:t>
            </a:r>
            <a:r>
              <a:rPr lang="en-US" b="1" dirty="0"/>
              <a:t> </a:t>
            </a:r>
            <a:r>
              <a:rPr lang="en-US" b="1" dirty="0" err="1"/>
              <a:t>tòa</a:t>
            </a:r>
            <a:r>
              <a:rPr lang="en-US" b="1" dirty="0"/>
              <a:t>)</a:t>
            </a:r>
            <a:r>
              <a:rPr lang="en-US" dirty="0"/>
              <a:t> </a:t>
            </a:r>
            <a:r>
              <a:rPr lang="en-US" dirty="0" err="1"/>
              <a:t>phải</a:t>
            </a:r>
            <a:r>
              <a:rPr lang="en-US" dirty="0"/>
              <a:t> </a:t>
            </a:r>
            <a:r>
              <a:rPr lang="en-US" dirty="0" err="1"/>
              <a:t>chạy</a:t>
            </a:r>
            <a:r>
              <a:rPr lang="en-US" dirty="0"/>
              <a:t> </a:t>
            </a:r>
            <a:r>
              <a:rPr lang="en-US" dirty="0" err="1"/>
              <a:t>lên</a:t>
            </a:r>
            <a:r>
              <a:rPr lang="en-US" dirty="0"/>
              <a:t>.</a:t>
            </a:r>
          </a:p>
          <a:p>
            <a:r>
              <a:rPr lang="en-US" b="1" dirty="0" err="1"/>
              <a:t>GV</a:t>
            </a:r>
            <a:r>
              <a:rPr lang="en-US" b="1" dirty="0"/>
              <a:t> </a:t>
            </a:r>
            <a:r>
              <a:rPr lang="en-US" b="1" dirty="0" err="1"/>
              <a:t>hỏi</a:t>
            </a:r>
            <a:r>
              <a:rPr lang="en-US" b="1" dirty="0"/>
              <a:t>:</a:t>
            </a:r>
            <a:r>
              <a:rPr lang="en-US" dirty="0"/>
              <a:t> </a:t>
            </a:r>
            <a:r>
              <a:rPr lang="en-US" i="1" dirty="0" err="1" smtClean="0"/>
              <a:t>Tại</a:t>
            </a:r>
            <a:r>
              <a:rPr lang="en-US" i="1" dirty="0" smtClean="0"/>
              <a:t> </a:t>
            </a:r>
            <a:r>
              <a:rPr lang="en-US" i="1" dirty="0" err="1"/>
              <a:t>sao</a:t>
            </a:r>
            <a:r>
              <a:rPr lang="en-US" i="1" dirty="0"/>
              <a:t> </a:t>
            </a:r>
            <a:r>
              <a:rPr lang="en-US" i="1" dirty="0" err="1"/>
              <a:t>cái</a:t>
            </a:r>
            <a:r>
              <a:rPr lang="en-US" i="1" dirty="0"/>
              <a:t> Menu hay </a:t>
            </a:r>
            <a:r>
              <a:rPr lang="en-US" i="1" dirty="0" err="1"/>
              <a:t>Mũ</a:t>
            </a:r>
            <a:r>
              <a:rPr lang="en-US" i="1" dirty="0"/>
              <a:t> </a:t>
            </a:r>
            <a:r>
              <a:rPr lang="en-US" i="1" dirty="0" err="1"/>
              <a:t>bảo</a:t>
            </a:r>
            <a:r>
              <a:rPr lang="en-US" i="1" dirty="0"/>
              <a:t> </a:t>
            </a:r>
            <a:r>
              <a:rPr lang="en-US" i="1" dirty="0" err="1"/>
              <a:t>hiểm</a:t>
            </a:r>
            <a:r>
              <a:rPr lang="en-US" i="1" dirty="0"/>
              <a:t> </a:t>
            </a:r>
            <a:r>
              <a:rPr lang="en-US" i="1" dirty="0" err="1"/>
              <a:t>không</a:t>
            </a:r>
            <a:r>
              <a:rPr lang="en-US" i="1" dirty="0"/>
              <a:t> </a:t>
            </a:r>
            <a:r>
              <a:rPr lang="en-US" i="1" dirty="0" err="1"/>
              <a:t>lên</a:t>
            </a:r>
            <a:r>
              <a:rPr lang="en-US" i="1" dirty="0"/>
              <a:t> </a:t>
            </a:r>
            <a:r>
              <a:rPr lang="en-US" i="1" dirty="0" err="1"/>
              <a:t>mà</a:t>
            </a:r>
            <a:r>
              <a:rPr lang="en-US" i="1" dirty="0"/>
              <a:t> </a:t>
            </a:r>
            <a:r>
              <a:rPr lang="en-US" i="1" dirty="0" err="1"/>
              <a:t>lại</a:t>
            </a:r>
            <a:r>
              <a:rPr lang="en-US" i="1" dirty="0"/>
              <a:t> </a:t>
            </a:r>
            <a:r>
              <a:rPr lang="en-US" i="1" dirty="0" err="1"/>
              <a:t>là</a:t>
            </a:r>
            <a:r>
              <a:rPr lang="en-US" i="1" dirty="0"/>
              <a:t> </a:t>
            </a:r>
            <a:r>
              <a:rPr lang="en-US" i="1" dirty="0" err="1"/>
              <a:t>em</a:t>
            </a:r>
            <a:r>
              <a:rPr lang="en-US" i="1" dirty="0" smtClean="0"/>
              <a:t>?</a:t>
            </a:r>
            <a:endParaRPr lang="en-US" dirty="0"/>
          </a:p>
          <a:p>
            <a:r>
              <a:rPr lang="en-US" b="1" dirty="0" smtClean="0"/>
              <a:t>=&gt;</a:t>
            </a:r>
            <a:r>
              <a:rPr lang="en-US" dirty="0"/>
              <a:t> </a:t>
            </a:r>
            <a:r>
              <a:rPr lang="en-US" i="1" dirty="0" err="1" smtClean="0"/>
              <a:t>Vì</a:t>
            </a:r>
            <a:r>
              <a:rPr lang="en-US" i="1" dirty="0" smtClean="0"/>
              <a:t> </a:t>
            </a:r>
            <a:r>
              <a:rPr lang="en-US" i="1" dirty="0" err="1"/>
              <a:t>sa</a:t>
            </a:r>
            <a:r>
              <a:rPr lang="en-US" i="1" dirty="0"/>
              <a:t> </a:t>
            </a:r>
            <a:r>
              <a:rPr lang="en-US" i="1" dirty="0" err="1"/>
              <a:t>thải</a:t>
            </a:r>
            <a:r>
              <a:rPr lang="en-US" i="1" dirty="0"/>
              <a:t> </a:t>
            </a:r>
            <a:r>
              <a:rPr lang="en-US" i="1" dirty="0" err="1"/>
              <a:t>là</a:t>
            </a:r>
            <a:r>
              <a:rPr lang="en-US" i="1" dirty="0"/>
              <a:t> </a:t>
            </a:r>
            <a:r>
              <a:rPr lang="en-US" i="1" dirty="0" err="1"/>
              <a:t>ra</a:t>
            </a:r>
            <a:r>
              <a:rPr lang="en-US" i="1" dirty="0"/>
              <a:t> </a:t>
            </a:r>
            <a:r>
              <a:rPr lang="en-US" i="1" dirty="0" err="1"/>
              <a:t>quyết</a:t>
            </a:r>
            <a:r>
              <a:rPr lang="en-US" i="1" dirty="0"/>
              <a:t> </a:t>
            </a:r>
            <a:r>
              <a:rPr lang="en-US" i="1" dirty="0" err="1"/>
              <a:t>định</a:t>
            </a:r>
            <a:r>
              <a:rPr lang="en-US" i="1" dirty="0"/>
              <a:t> </a:t>
            </a:r>
            <a:r>
              <a:rPr lang="en-US" i="1" dirty="0" err="1"/>
              <a:t>xử</a:t>
            </a:r>
            <a:r>
              <a:rPr lang="en-US" i="1" dirty="0"/>
              <a:t> </a:t>
            </a:r>
            <a:r>
              <a:rPr lang="en-US" i="1" dirty="0" err="1"/>
              <a:t>lý</a:t>
            </a:r>
            <a:r>
              <a:rPr lang="en-US" i="1" dirty="0"/>
              <a:t>. </a:t>
            </a:r>
            <a:r>
              <a:rPr lang="en-US" i="1" dirty="0" err="1"/>
              <a:t>Chỉ</a:t>
            </a:r>
            <a:r>
              <a:rPr lang="en-US" i="1" dirty="0"/>
              <a:t> </a:t>
            </a:r>
            <a:r>
              <a:rPr lang="en-US" i="1" dirty="0" err="1"/>
              <a:t>có</a:t>
            </a:r>
            <a:r>
              <a:rPr lang="en-US" i="1" dirty="0"/>
              <a:t> </a:t>
            </a:r>
            <a:r>
              <a:rPr lang="en-US" i="1" dirty="0" err="1"/>
              <a:t>hình</a:t>
            </a:r>
            <a:r>
              <a:rPr lang="en-US" i="1" dirty="0"/>
              <a:t> </a:t>
            </a:r>
            <a:r>
              <a:rPr lang="en-US" i="1" dirty="0" err="1"/>
              <a:t>Quan</a:t>
            </a:r>
            <a:r>
              <a:rPr lang="en-US" i="1" dirty="0"/>
              <a:t> </a:t>
            </a:r>
            <a:r>
              <a:rPr lang="en-US" i="1" dirty="0" err="1"/>
              <a:t>tòa</a:t>
            </a:r>
            <a:r>
              <a:rPr lang="en-US" i="1" dirty="0"/>
              <a:t>/</a:t>
            </a:r>
            <a:r>
              <a:rPr lang="en-US" i="1" dirty="0" err="1"/>
              <a:t>Sếp</a:t>
            </a:r>
            <a:r>
              <a:rPr lang="en-US" i="1" dirty="0"/>
              <a:t> </a:t>
            </a:r>
            <a:r>
              <a:rPr lang="en-US" i="1" dirty="0" err="1"/>
              <a:t>mới</a:t>
            </a:r>
            <a:r>
              <a:rPr lang="en-US" i="1" dirty="0"/>
              <a:t> </a:t>
            </a:r>
            <a:r>
              <a:rPr lang="en-US" i="1" dirty="0" err="1"/>
              <a:t>thể</a:t>
            </a:r>
            <a:r>
              <a:rPr lang="en-US" i="1" dirty="0"/>
              <a:t> </a:t>
            </a:r>
            <a:r>
              <a:rPr lang="en-US" i="1" dirty="0" err="1"/>
              <a:t>hiện</a:t>
            </a:r>
            <a:r>
              <a:rPr lang="en-US" i="1" dirty="0"/>
              <a:t> </a:t>
            </a:r>
            <a:r>
              <a:rPr lang="en-US" i="1" dirty="0" err="1"/>
              <a:t>quyền</a:t>
            </a:r>
            <a:r>
              <a:rPr lang="en-US" i="1" dirty="0"/>
              <a:t> </a:t>
            </a:r>
            <a:r>
              <a:rPr lang="en-US" i="1" dirty="0" err="1"/>
              <a:t>lực</a:t>
            </a:r>
            <a:r>
              <a:rPr lang="en-US" i="1" dirty="0"/>
              <a:t> </a:t>
            </a:r>
            <a:r>
              <a:rPr lang="en-US" i="1" dirty="0" err="1" smtClean="0"/>
              <a:t>đó</a:t>
            </a:r>
            <a:r>
              <a:rPr lang="en-US" i="1" dirty="0" smtClean="0"/>
              <a:t>.</a:t>
            </a:r>
            <a:endParaRPr lang="en-US" dirty="0"/>
          </a:p>
          <a:p>
            <a:r>
              <a:rPr lang="en-US" b="1" dirty="0" err="1"/>
              <a:t>GV</a:t>
            </a:r>
            <a:r>
              <a:rPr lang="en-US" b="1" dirty="0"/>
              <a:t> </a:t>
            </a:r>
            <a:r>
              <a:rPr lang="en-US" b="1" dirty="0" err="1"/>
              <a:t>chốt</a:t>
            </a:r>
            <a:r>
              <a:rPr lang="en-US" b="1" dirty="0"/>
              <a:t>:</a:t>
            </a:r>
            <a:r>
              <a:rPr lang="en-US" dirty="0"/>
              <a:t> </a:t>
            </a:r>
            <a:r>
              <a:rPr lang="en-US" i="1" dirty="0" smtClean="0"/>
              <a:t>Ra </a:t>
            </a:r>
            <a:r>
              <a:rPr lang="en-US" i="1" dirty="0" err="1"/>
              <a:t>quyết</a:t>
            </a:r>
            <a:r>
              <a:rPr lang="en-US" i="1" dirty="0"/>
              <a:t> </a:t>
            </a:r>
            <a:r>
              <a:rPr lang="en-US" i="1" dirty="0" err="1"/>
              <a:t>định</a:t>
            </a:r>
            <a:r>
              <a:rPr lang="en-US" i="1" dirty="0"/>
              <a:t> </a:t>
            </a:r>
            <a:r>
              <a:rPr lang="en-US" i="1" dirty="0" err="1"/>
              <a:t>xử</a:t>
            </a:r>
            <a:r>
              <a:rPr lang="en-US" i="1" dirty="0"/>
              <a:t> </a:t>
            </a:r>
            <a:r>
              <a:rPr lang="en-US" i="1" dirty="0" err="1"/>
              <a:t>lý</a:t>
            </a:r>
            <a:r>
              <a:rPr lang="en-US" i="1" dirty="0"/>
              <a:t> </a:t>
            </a:r>
            <a:r>
              <a:rPr lang="en-US" i="1" dirty="0" err="1"/>
              <a:t>dựa</a:t>
            </a:r>
            <a:r>
              <a:rPr lang="en-US" i="1" dirty="0"/>
              <a:t> </a:t>
            </a:r>
            <a:r>
              <a:rPr lang="en-US" i="1" dirty="0" err="1"/>
              <a:t>trên</a:t>
            </a:r>
            <a:r>
              <a:rPr lang="en-US" i="1" dirty="0"/>
              <a:t> </a:t>
            </a:r>
            <a:r>
              <a:rPr lang="en-US" i="1" dirty="0" err="1"/>
              <a:t>luật</a:t>
            </a:r>
            <a:r>
              <a:rPr lang="en-US" i="1" dirty="0"/>
              <a:t> </a:t>
            </a:r>
            <a:r>
              <a:rPr lang="en-US" i="1" dirty="0" err="1"/>
              <a:t>là</a:t>
            </a:r>
            <a:r>
              <a:rPr lang="en-US" i="1" dirty="0"/>
              <a:t> </a:t>
            </a:r>
            <a:r>
              <a:rPr lang="en-US" b="1" i="1" dirty="0" err="1"/>
              <a:t>ÁP</a:t>
            </a:r>
            <a:r>
              <a:rPr lang="en-US" b="1" i="1" dirty="0"/>
              <a:t> </a:t>
            </a:r>
            <a:r>
              <a:rPr lang="en-US" b="1" i="1" dirty="0" err="1"/>
              <a:t>DỤNG</a:t>
            </a:r>
            <a:r>
              <a:rPr lang="en-US" b="1" i="1" dirty="0"/>
              <a:t> </a:t>
            </a:r>
            <a:r>
              <a:rPr lang="en-US" b="1" i="1" dirty="0" err="1"/>
              <a:t>PHÁP</a:t>
            </a:r>
            <a:r>
              <a:rPr lang="en-US" b="1" i="1" dirty="0"/>
              <a:t> </a:t>
            </a:r>
            <a:r>
              <a:rPr lang="en-US" b="1" i="1" dirty="0" err="1"/>
              <a:t>LUẬT</a:t>
            </a:r>
            <a:r>
              <a:rPr lang="en-US" i="1" dirty="0" smtClean="0"/>
              <a:t>.</a:t>
            </a:r>
            <a:endParaRPr lang="en-US" dirty="0"/>
          </a:p>
          <a:p>
            <a:r>
              <a:rPr lang="vi-VN" i="1" dirty="0" smtClean="0">
                <a:solidFill>
                  <a:srgbClr val="FF0000"/>
                </a:solidFill>
              </a:rPr>
              <a:t>Tình huống</a:t>
            </a:r>
            <a:r>
              <a:rPr lang="en-US" i="1" dirty="0" smtClean="0">
                <a:solidFill>
                  <a:srgbClr val="FF0000"/>
                </a:solidFill>
              </a:rPr>
              <a:t> 3</a:t>
            </a:r>
            <a:r>
              <a:rPr lang="vi-VN" i="1" dirty="0" smtClean="0">
                <a:solidFill>
                  <a:srgbClr val="FF0000"/>
                </a:solidFill>
              </a:rPr>
              <a:t>:</a:t>
            </a:r>
            <a:r>
              <a:rPr lang="vi-VN" i="1" dirty="0"/>
              <a:t> </a:t>
            </a:r>
            <a:r>
              <a:rPr lang="vi-VN" b="1" i="1" dirty="0"/>
              <a:t>Doanh nghiệp A đi nộp thuế đầy đủ cho nhà nước.</a:t>
            </a:r>
            <a:r>
              <a:rPr lang="vi-VN" i="1" dirty="0"/>
              <a:t> Hành động này là gì</a:t>
            </a:r>
            <a:r>
              <a:rPr lang="vi-VN" i="1" dirty="0" smtClean="0"/>
              <a:t>?</a:t>
            </a:r>
            <a:endParaRPr lang="vi-VN" dirty="0"/>
          </a:p>
          <a:p>
            <a:r>
              <a:rPr lang="vi-VN" b="1" dirty="0"/>
              <a:t>Hành động:</a:t>
            </a:r>
            <a:r>
              <a:rPr lang="vi-VN" dirty="0"/>
              <a:t> </a:t>
            </a:r>
            <a:r>
              <a:rPr lang="vi-VN" dirty="0" smtClean="0"/>
              <a:t>Bạn</a:t>
            </a:r>
            <a:r>
              <a:rPr lang="vi-VN" b="1" dirty="0" smtClean="0"/>
              <a:t> </a:t>
            </a:r>
            <a:r>
              <a:rPr lang="vi-VN" b="1" dirty="0"/>
              <a:t>(Cầm Mũ bảo hiểm)</a:t>
            </a:r>
            <a:r>
              <a:rPr lang="vi-VN" dirty="0"/>
              <a:t> chạy lên.</a:t>
            </a:r>
          </a:p>
          <a:p>
            <a:r>
              <a:rPr lang="vi-VN" b="1" dirty="0"/>
              <a:t>Giải thích:</a:t>
            </a:r>
            <a:r>
              <a:rPr lang="vi-VN" dirty="0"/>
              <a:t> </a:t>
            </a:r>
            <a:r>
              <a:rPr lang="vi-VN" i="1" dirty="0" smtClean="0"/>
              <a:t>Nộp </a:t>
            </a:r>
            <a:r>
              <a:rPr lang="vi-VN" i="1" dirty="0"/>
              <a:t>thuế là nghĩa vụ bắt buộc, giống như đi xe phải đội </a:t>
            </a:r>
            <a:r>
              <a:rPr lang="vi-VN" i="1" dirty="0" smtClean="0"/>
              <a:t>mũ.</a:t>
            </a:r>
            <a:r>
              <a:rPr lang="vi-VN" dirty="0"/>
              <a:t> -&gt; </a:t>
            </a:r>
            <a:r>
              <a:rPr lang="vi-VN" b="1" dirty="0"/>
              <a:t>THI HÀNH PHÁP LUẬT</a:t>
            </a:r>
            <a:r>
              <a:rPr lang="vi-VN" dirty="0" smtClean="0"/>
              <a:t>.</a:t>
            </a:r>
            <a:endParaRPr lang="en-US" dirty="0" smtClean="0"/>
          </a:p>
          <a:p>
            <a:r>
              <a:rPr lang="vi-VN" i="1" dirty="0" smtClean="0">
                <a:solidFill>
                  <a:srgbClr val="FF0000"/>
                </a:solidFill>
              </a:rPr>
              <a:t>Tình huống</a:t>
            </a:r>
            <a:r>
              <a:rPr lang="en-US" i="1" dirty="0" smtClean="0">
                <a:solidFill>
                  <a:srgbClr val="FF0000"/>
                </a:solidFill>
              </a:rPr>
              <a:t> 4 </a:t>
            </a:r>
            <a:r>
              <a:rPr lang="vi-VN" i="1" dirty="0" smtClean="0">
                <a:solidFill>
                  <a:srgbClr val="FF0000"/>
                </a:solidFill>
              </a:rPr>
              <a:t>:</a:t>
            </a:r>
            <a:r>
              <a:rPr lang="vi-VN" i="1" dirty="0"/>
              <a:t> </a:t>
            </a:r>
            <a:r>
              <a:rPr lang="vi-VN" b="1" i="1" dirty="0"/>
              <a:t>Học sinh K làm đơn khiếu nại vì bị chấm sai điểm</a:t>
            </a:r>
            <a:r>
              <a:rPr lang="vi-VN" b="1" i="1" dirty="0" smtClean="0"/>
              <a:t>.</a:t>
            </a:r>
            <a:endParaRPr lang="vi-VN" dirty="0"/>
          </a:p>
          <a:p>
            <a:r>
              <a:rPr lang="vi-VN" b="1" dirty="0"/>
              <a:t>Hành động:</a:t>
            </a:r>
            <a:r>
              <a:rPr lang="vi-VN" dirty="0"/>
              <a:t> Bạn </a:t>
            </a:r>
            <a:r>
              <a:rPr lang="vi-VN" b="1" dirty="0"/>
              <a:t>C (Cầm Menu)</a:t>
            </a:r>
            <a:r>
              <a:rPr lang="vi-VN" dirty="0"/>
              <a:t> chạy lên.</a:t>
            </a:r>
          </a:p>
          <a:p>
            <a:r>
              <a:rPr lang="vi-VN" b="1" dirty="0"/>
              <a:t>Giải thích:</a:t>
            </a:r>
            <a:r>
              <a:rPr lang="vi-VN" dirty="0"/>
              <a:t> </a:t>
            </a:r>
            <a:r>
              <a:rPr lang="vi-VN" i="1" dirty="0" smtClean="0"/>
              <a:t>Khiếu </a:t>
            </a:r>
            <a:r>
              <a:rPr lang="vi-VN" i="1" dirty="0"/>
              <a:t>nại là quyền lợi. Bạn ấy có quyền chọn khiếu nại hoặc không, giống như chọn món ăn trong </a:t>
            </a:r>
            <a:r>
              <a:rPr lang="vi-VN" i="1" dirty="0" smtClean="0"/>
              <a:t>Menu.</a:t>
            </a:r>
            <a:r>
              <a:rPr lang="en-US" i="1" dirty="0" smtClean="0"/>
              <a:t> </a:t>
            </a:r>
            <a:r>
              <a:rPr lang="vi-VN" dirty="0" smtClean="0"/>
              <a:t>-&gt;</a:t>
            </a:r>
            <a:r>
              <a:rPr lang="vi-VN" dirty="0"/>
              <a:t> </a:t>
            </a:r>
            <a:r>
              <a:rPr lang="vi-VN" b="1" dirty="0"/>
              <a:t>SỬ DỤNG PHÁP LUẬT</a:t>
            </a:r>
            <a:r>
              <a:rPr lang="vi-VN" dirty="0" smtClean="0"/>
              <a:t>.</a:t>
            </a:r>
            <a:endParaRPr lang="vi-VN" dirty="0"/>
          </a:p>
        </p:txBody>
      </p:sp>
    </p:spTree>
    <p:extLst>
      <p:ext uri="{BB962C8B-B14F-4D97-AF65-F5344CB8AC3E}">
        <p14:creationId xmlns:p14="http://schemas.microsoft.com/office/powerpoint/2010/main" val="424964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E77736B-922C-0C4A-A788-041ED3B706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50070" y="631597"/>
            <a:ext cx="10048973" cy="57950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37098" y="431330"/>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906861" y="441699"/>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76907" y="43007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40"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4"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40"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3473273" y="5670106"/>
            <a:ext cx="5923867" cy="76944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Quyền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kết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hôn</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08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0988D18-38D6-E147-90F3-45841794C3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07350" y="1097594"/>
            <a:ext cx="8377299" cy="48538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26805" y="424415"/>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87851" y="438247"/>
            <a:ext cx="2169762"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57613" y="428350"/>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40"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18088" y="257271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87851"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2" y="2565801"/>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397140"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2692823" y="5760406"/>
            <a:ext cx="6899339"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vệ</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37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E77736B-922C-0C4A-A788-041ED3B706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53765" y="688157"/>
            <a:ext cx="9803875" cy="5882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FD4459-DC88-C948-ACBB-B767AC1126A3}"/>
              </a:ext>
            </a:extLst>
          </p:cNvPr>
          <p:cNvSpPr/>
          <p:nvPr/>
        </p:nvSpPr>
        <p:spPr>
          <a:xfrm>
            <a:off x="734799" y="431138"/>
            <a:ext cx="2101919"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BA77AB5-2EA8-0642-A266-7804EDD2D73A}"/>
              </a:ext>
            </a:extLst>
          </p:cNvPr>
          <p:cNvSpPr/>
          <p:nvPr/>
        </p:nvSpPr>
        <p:spPr>
          <a:xfrm>
            <a:off x="2829972" y="426039"/>
            <a:ext cx="2246935" cy="21542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BC7F70E-8C7F-824D-9C5F-DFFBC43D183C}"/>
              </a:ext>
            </a:extLst>
          </p:cNvPr>
          <p:cNvSpPr/>
          <p:nvPr/>
        </p:nvSpPr>
        <p:spPr>
          <a:xfrm>
            <a:off x="5076907" y="430077"/>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CE7391A-7FFA-064C-9A0C-4F8FF446E84E}"/>
              </a:ext>
            </a:extLst>
          </p:cNvPr>
          <p:cNvSpPr/>
          <p:nvPr/>
        </p:nvSpPr>
        <p:spPr>
          <a:xfrm>
            <a:off x="7227377"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9C6C509-BB66-A343-B3BC-F5A1ADFE96DE}"/>
              </a:ext>
            </a:extLst>
          </p:cNvPr>
          <p:cNvSpPr/>
          <p:nvPr/>
        </p:nvSpPr>
        <p:spPr>
          <a:xfrm>
            <a:off x="9397140" y="41845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E12CF4F-F673-5E48-90DA-0F3887B1A0B7}"/>
              </a:ext>
            </a:extLst>
          </p:cNvPr>
          <p:cNvSpPr/>
          <p:nvPr/>
        </p:nvSpPr>
        <p:spPr>
          <a:xfrm>
            <a:off x="748926" y="2572717"/>
            <a:ext cx="2150470"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86D6C3F-F393-7649-A161-9C53AED8CC55}"/>
              </a:ext>
            </a:extLst>
          </p:cNvPr>
          <p:cNvSpPr/>
          <p:nvPr/>
        </p:nvSpPr>
        <p:spPr>
          <a:xfrm>
            <a:off x="2849265" y="2572718"/>
            <a:ext cx="2208349"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AF7214E-1C7A-594D-B21A-2B0CA3992E95}"/>
              </a:ext>
            </a:extLst>
          </p:cNvPr>
          <p:cNvSpPr/>
          <p:nvPr/>
        </p:nvSpPr>
        <p:spPr>
          <a:xfrm>
            <a:off x="5057614"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6C417AF-E118-784C-AAF2-57A598D423B5}"/>
              </a:ext>
            </a:extLst>
          </p:cNvPr>
          <p:cNvSpPr/>
          <p:nvPr/>
        </p:nvSpPr>
        <p:spPr>
          <a:xfrm>
            <a:off x="7227377"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00516CC-2F9C-5343-B017-5F8B62922364}"/>
              </a:ext>
            </a:extLst>
          </p:cNvPr>
          <p:cNvSpPr/>
          <p:nvPr/>
        </p:nvSpPr>
        <p:spPr>
          <a:xfrm>
            <a:off x="9397140" y="2572718"/>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27AF93F-6FC1-D744-B88F-F20DC9892F87}"/>
              </a:ext>
            </a:extLst>
          </p:cNvPr>
          <p:cNvSpPr/>
          <p:nvPr/>
        </p:nvSpPr>
        <p:spPr>
          <a:xfrm>
            <a:off x="718088" y="4726982"/>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1F6D901E-C64D-C14E-966B-6015401664DC}"/>
              </a:ext>
            </a:extLst>
          </p:cNvPr>
          <p:cNvSpPr/>
          <p:nvPr/>
        </p:nvSpPr>
        <p:spPr>
          <a:xfrm>
            <a:off x="2887851"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2EEA33-9B17-2649-ADE8-5DA77DBD7574}"/>
              </a:ext>
            </a:extLst>
          </p:cNvPr>
          <p:cNvSpPr/>
          <p:nvPr/>
        </p:nvSpPr>
        <p:spPr>
          <a:xfrm>
            <a:off x="5057614"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87E9F3F-BE19-744F-8ECE-9E5CA2637A02}"/>
              </a:ext>
            </a:extLst>
          </p:cNvPr>
          <p:cNvSpPr/>
          <p:nvPr/>
        </p:nvSpPr>
        <p:spPr>
          <a:xfrm>
            <a:off x="7227377" y="4726983"/>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AB694F2-DEAE-C540-B561-B440029493C3}"/>
              </a:ext>
            </a:extLst>
          </p:cNvPr>
          <p:cNvSpPr/>
          <p:nvPr/>
        </p:nvSpPr>
        <p:spPr>
          <a:xfrm>
            <a:off x="9411267" y="4703735"/>
            <a:ext cx="2169763" cy="215426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lat manh.mp3" descr="lat manh.mp3">
            <a:hlinkClick r:id="" action="ppaction://media"/>
            <a:extLst>
              <a:ext uri="{FF2B5EF4-FFF2-40B4-BE49-F238E27FC236}">
                <a16:creationId xmlns:a16="http://schemas.microsoft.com/office/drawing/2014/main" id="{B2BB42E2-409F-BF49-89CF-821F500176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6200"/>
            <a:ext cx="812800" cy="812800"/>
          </a:xfrm>
          <a:prstGeom prst="rect">
            <a:avLst/>
          </a:prstGeom>
        </p:spPr>
      </p:pic>
      <p:sp>
        <p:nvSpPr>
          <p:cNvPr id="20" name="TextBox 19"/>
          <p:cNvSpPr txBox="1"/>
          <p:nvPr/>
        </p:nvSpPr>
        <p:spPr>
          <a:xfrm>
            <a:off x="2808987" y="5871532"/>
            <a:ext cx="7019720"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Hiến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máu</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đạo</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37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3" presetClass="exit" presetSubtype="10" fill="hold" grpId="0" nodeType="after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3" presetClass="exit" presetSubtype="10" fill="hold" grpId="0" nodeType="after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1500"/>
                            </p:stCondLst>
                            <p:childTnLst>
                              <p:par>
                                <p:cTn id="28" presetID="31" presetClass="exit" presetSubtype="0" fill="hold" grpId="0" nodeType="afterEffect">
                                  <p:stCondLst>
                                    <p:cond delay="0"/>
                                  </p:stCondLst>
                                  <p:childTnLst>
                                    <p:anim calcmode="lin" valueType="num">
                                      <p:cBhvr>
                                        <p:cTn id="29" dur="1000"/>
                                        <p:tgtEl>
                                          <p:spTgt spid="9"/>
                                        </p:tgtEl>
                                        <p:attrNameLst>
                                          <p:attrName>ppt_w</p:attrName>
                                        </p:attrNameLst>
                                      </p:cBhvr>
                                      <p:tavLst>
                                        <p:tav tm="0">
                                          <p:val>
                                            <p:strVal val="ppt_w"/>
                                          </p:val>
                                        </p:tav>
                                        <p:tav tm="100000">
                                          <p:val>
                                            <p:fltVal val="0"/>
                                          </p:val>
                                        </p:tav>
                                      </p:tavLst>
                                    </p:anim>
                                    <p:anim calcmode="lin" valueType="num">
                                      <p:cBhvr>
                                        <p:cTn id="30" dur="1000"/>
                                        <p:tgtEl>
                                          <p:spTgt spid="9"/>
                                        </p:tgtEl>
                                        <p:attrNameLst>
                                          <p:attrName>ppt_h</p:attrName>
                                        </p:attrNameLst>
                                      </p:cBhvr>
                                      <p:tavLst>
                                        <p:tav tm="0">
                                          <p:val>
                                            <p:strVal val="ppt_h"/>
                                          </p:val>
                                        </p:tav>
                                        <p:tav tm="100000">
                                          <p:val>
                                            <p:fltVal val="0"/>
                                          </p:val>
                                        </p:tav>
                                      </p:tavLst>
                                    </p:anim>
                                    <p:anim calcmode="lin" valueType="num">
                                      <p:cBhvr>
                                        <p:cTn id="31" dur="1000"/>
                                        <p:tgtEl>
                                          <p:spTgt spid="9"/>
                                        </p:tgtEl>
                                        <p:attrNameLst>
                                          <p:attrName>style.rotation</p:attrName>
                                        </p:attrNameLst>
                                      </p:cBhvr>
                                      <p:tavLst>
                                        <p:tav tm="0">
                                          <p:val>
                                            <p:fltVal val="0"/>
                                          </p:val>
                                        </p:tav>
                                        <p:tav tm="100000">
                                          <p:val>
                                            <p:fltVal val="90"/>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par>
                          <p:cTn id="34" fill="hold">
                            <p:stCondLst>
                              <p:cond delay="2500"/>
                            </p:stCondLst>
                            <p:childTnLst>
                              <p:par>
                                <p:cTn id="35" presetID="3" presetClass="exit" presetSubtype="10" fill="hold" grpId="0" nodeType="after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3000"/>
                            </p:stCondLst>
                            <p:childTnLst>
                              <p:par>
                                <p:cTn id="39" presetID="3" presetClass="exit" presetSubtype="10" fill="hold" grpId="0" nodeType="after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par>
                          <p:cTn id="42" fill="hold">
                            <p:stCondLst>
                              <p:cond delay="3500"/>
                            </p:stCondLst>
                            <p:childTnLst>
                              <p:par>
                                <p:cTn id="43" presetID="3" presetClass="exit" presetSubtype="10" fill="hold" grpId="0" nodeType="after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4000"/>
                            </p:stCondLst>
                            <p:childTnLst>
                              <p:par>
                                <p:cTn id="47" presetID="31" presetClass="exit" presetSubtype="0" fill="hold" grpId="0" nodeType="afterEffect">
                                  <p:stCondLst>
                                    <p:cond delay="0"/>
                                  </p:stCondLst>
                                  <p:childTnLst>
                                    <p:anim calcmode="lin" valueType="num">
                                      <p:cBhvr>
                                        <p:cTn id="48" dur="1000"/>
                                        <p:tgtEl>
                                          <p:spTgt spid="14"/>
                                        </p:tgtEl>
                                        <p:attrNameLst>
                                          <p:attrName>ppt_w</p:attrName>
                                        </p:attrNameLst>
                                      </p:cBhvr>
                                      <p:tavLst>
                                        <p:tav tm="0">
                                          <p:val>
                                            <p:strVal val="ppt_w"/>
                                          </p:val>
                                        </p:tav>
                                        <p:tav tm="100000">
                                          <p:val>
                                            <p:fltVal val="0"/>
                                          </p:val>
                                        </p:tav>
                                      </p:tavLst>
                                    </p:anim>
                                    <p:anim calcmode="lin" valueType="num">
                                      <p:cBhvr>
                                        <p:cTn id="49" dur="1000"/>
                                        <p:tgtEl>
                                          <p:spTgt spid="14"/>
                                        </p:tgtEl>
                                        <p:attrNameLst>
                                          <p:attrName>ppt_h</p:attrName>
                                        </p:attrNameLst>
                                      </p:cBhvr>
                                      <p:tavLst>
                                        <p:tav tm="0">
                                          <p:val>
                                            <p:strVal val="ppt_h"/>
                                          </p:val>
                                        </p:tav>
                                        <p:tav tm="100000">
                                          <p:val>
                                            <p:fltVal val="0"/>
                                          </p:val>
                                        </p:tav>
                                      </p:tavLst>
                                    </p:anim>
                                    <p:anim calcmode="lin" valueType="num">
                                      <p:cBhvr>
                                        <p:cTn id="50" dur="1000"/>
                                        <p:tgtEl>
                                          <p:spTgt spid="14"/>
                                        </p:tgtEl>
                                        <p:attrNameLst>
                                          <p:attrName>style.rotation</p:attrName>
                                        </p:attrNameLst>
                                      </p:cBhvr>
                                      <p:tavLst>
                                        <p:tav tm="0">
                                          <p:val>
                                            <p:fltVal val="0"/>
                                          </p:val>
                                        </p:tav>
                                        <p:tav tm="100000">
                                          <p:val>
                                            <p:fltVal val="90"/>
                                          </p:val>
                                        </p:tav>
                                      </p:tavLst>
                                    </p:anim>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childTnLst>
                          </p:cTn>
                        </p:par>
                        <p:par>
                          <p:cTn id="53" fill="hold">
                            <p:stCondLst>
                              <p:cond delay="5000"/>
                            </p:stCondLst>
                            <p:childTnLst>
                              <p:par>
                                <p:cTn id="54" presetID="3" presetClass="exit" presetSubtype="10" fill="hold" grpId="0" nodeType="afterEffect">
                                  <p:stCondLst>
                                    <p:cond delay="0"/>
                                  </p:stCondLst>
                                  <p:childTnLst>
                                    <p:animEffect transition="out" filter="blinds(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500"/>
                            </p:stCondLst>
                            <p:childTnLst>
                              <p:par>
                                <p:cTn id="58" presetID="3" presetClass="exit" presetSubtype="10" fill="hold" grpId="0" nodeType="afterEffect">
                                  <p:stCondLst>
                                    <p:cond delay="0"/>
                                  </p:stCondLst>
                                  <p:childTnLst>
                                    <p:animEffect transition="out" filter="blinds(horizontal)">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par>
                          <p:cTn id="61" fill="hold">
                            <p:stCondLst>
                              <p:cond delay="6000"/>
                            </p:stCondLst>
                            <p:childTnLst>
                              <p:par>
                                <p:cTn id="62" presetID="3" presetClass="exit" presetSubtype="10" fill="hold" grpId="0" nodeType="afterEffect">
                                  <p:stCondLst>
                                    <p:cond delay="0"/>
                                  </p:stCondLst>
                                  <p:childTnLst>
                                    <p:animEffect transition="out" filter="blinds(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6500"/>
                            </p:stCondLst>
                            <p:childTnLst>
                              <p:par>
                                <p:cTn id="66" presetID="3" presetClass="exit" presetSubtype="10" fill="hold" grpId="0" nodeType="afterEffect">
                                  <p:stCondLst>
                                    <p:cond delay="0"/>
                                  </p:stCondLst>
                                  <p:childTnLst>
                                    <p:animEffect transition="out" filter="blinds(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7000"/>
                            </p:stCondLst>
                            <p:childTnLst>
                              <p:par>
                                <p:cTn id="70" presetID="3" presetClass="exit" presetSubtype="10" fill="hold" grpId="0" nodeType="afterEffect">
                                  <p:stCondLst>
                                    <p:cond delay="0"/>
                                  </p:stCondLst>
                                  <p:childTnLst>
                                    <p:animEffect transition="out" filter="blinds(horizontal)">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par>
                          <p:cTn id="73" fill="hold">
                            <p:stCondLst>
                              <p:cond delay="7500"/>
                            </p:stCondLst>
                            <p:childTnLst>
                              <p:par>
                                <p:cTn id="74" presetID="31" presetClass="exit" presetSubtype="0" fill="hold" grpId="0" nodeType="afterEffect">
                                  <p:stCondLst>
                                    <p:cond delay="0"/>
                                  </p:stCondLst>
                                  <p:childTnLst>
                                    <p:anim calcmode="lin" valueType="num">
                                      <p:cBhvr>
                                        <p:cTn id="75" dur="1000"/>
                                        <p:tgtEl>
                                          <p:spTgt spid="4"/>
                                        </p:tgtEl>
                                        <p:attrNameLst>
                                          <p:attrName>ppt_w</p:attrName>
                                        </p:attrNameLst>
                                      </p:cBhvr>
                                      <p:tavLst>
                                        <p:tav tm="0">
                                          <p:val>
                                            <p:strVal val="ppt_w"/>
                                          </p:val>
                                        </p:tav>
                                        <p:tav tm="100000">
                                          <p:val>
                                            <p:fltVal val="0"/>
                                          </p:val>
                                        </p:tav>
                                      </p:tavLst>
                                    </p:anim>
                                    <p:anim calcmode="lin" valueType="num">
                                      <p:cBhvr>
                                        <p:cTn id="76" dur="1000"/>
                                        <p:tgtEl>
                                          <p:spTgt spid="4"/>
                                        </p:tgtEl>
                                        <p:attrNameLst>
                                          <p:attrName>ppt_h</p:attrName>
                                        </p:attrNameLst>
                                      </p:cBhvr>
                                      <p:tavLst>
                                        <p:tav tm="0">
                                          <p:val>
                                            <p:strVal val="ppt_h"/>
                                          </p:val>
                                        </p:tav>
                                        <p:tav tm="100000">
                                          <p:val>
                                            <p:fltVal val="0"/>
                                          </p:val>
                                        </p:tav>
                                      </p:tavLst>
                                    </p:anim>
                                    <p:anim calcmode="lin" valueType="num">
                                      <p:cBhvr>
                                        <p:cTn id="77" dur="1000"/>
                                        <p:tgtEl>
                                          <p:spTgt spid="4"/>
                                        </p:tgtEl>
                                        <p:attrNameLst>
                                          <p:attrName>style.rotation</p:attrName>
                                        </p:attrNameLst>
                                      </p:cBhvr>
                                      <p:tavLst>
                                        <p:tav tm="0">
                                          <p:val>
                                            <p:fltVal val="0"/>
                                          </p:val>
                                        </p:tav>
                                        <p:tav tm="100000">
                                          <p:val>
                                            <p:fltVal val="90"/>
                                          </p:val>
                                        </p:tav>
                                      </p:tavLst>
                                    </p:anim>
                                    <p:animEffect transition="out" filter="fade">
                                      <p:cBhvr>
                                        <p:cTn id="78" dur="1000"/>
                                        <p:tgtEl>
                                          <p:spTgt spid="4"/>
                                        </p:tgtEl>
                                      </p:cBhvr>
                                    </p:animEffect>
                                    <p:set>
                                      <p:cBhvr>
                                        <p:cTn id="79" dur="1" fill="hold">
                                          <p:stCondLst>
                                            <p:cond delay="999"/>
                                          </p:stCondLst>
                                        </p:cTn>
                                        <p:tgtEl>
                                          <p:spTgt spid="4"/>
                                        </p:tgtEl>
                                        <p:attrNameLst>
                                          <p:attrName>style.visibility</p:attrName>
                                        </p:attrNameLst>
                                      </p:cBhvr>
                                      <p:to>
                                        <p:strVal val="hidden"/>
                                      </p:to>
                                    </p:set>
                                  </p:childTnLst>
                                </p:cTn>
                              </p:par>
                            </p:childTnLst>
                          </p:cTn>
                        </p:par>
                        <p:par>
                          <p:cTn id="80" fill="hold">
                            <p:stCondLst>
                              <p:cond delay="8500"/>
                            </p:stCondLst>
                            <p:childTnLst>
                              <p:par>
                                <p:cTn id="81" presetID="3" presetClass="exit" presetSubtype="10" fill="hold" grpId="0" nodeType="after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audio>
              <p:cMediaNode vol="80000">
                <p:cTn id="8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92" y="902146"/>
            <a:ext cx="11733229" cy="2246769"/>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GV</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CHUYỂN</a:t>
            </a:r>
            <a:r>
              <a:rPr lang="en-US" sz="2800" b="1" dirty="0" smtClean="0">
                <a:solidFill>
                  <a:srgbClr val="FF0000"/>
                </a:solidFill>
                <a:latin typeface="Times New Roman" panose="02020603050405020304" pitchFamily="18" charset="0"/>
                <a:cs typeface="Times New Roman" panose="02020603050405020304" pitchFamily="18" charset="0"/>
              </a:rPr>
              <a:t> Ý: </a:t>
            </a:r>
            <a:r>
              <a:rPr lang="en-US" sz="2800" dirty="0" err="1" smtClean="0">
                <a:solidFill>
                  <a:srgbClr val="1A1C1E"/>
                </a:solidFill>
                <a:latin typeface="Times New Roman" panose="02020603050405020304" pitchFamily="18" charset="0"/>
                <a:cs typeface="Times New Roman" panose="02020603050405020304" pitchFamily="18" charset="0"/>
              </a:rPr>
              <a:t>Những</a:t>
            </a:r>
            <a:r>
              <a:rPr lang="en-US" sz="2800" dirty="0" smtClean="0">
                <a:solidFill>
                  <a:srgbClr val="1A1C1E"/>
                </a:solidFill>
                <a:latin typeface="Times New Roman" panose="02020603050405020304" pitchFamily="18" charset="0"/>
                <a:cs typeface="Times New Roman" panose="02020603050405020304" pitchFamily="18" charset="0"/>
              </a:rPr>
              <a:t> </a:t>
            </a:r>
            <a:r>
              <a:rPr lang="vi-VN" sz="2800" dirty="0" smtClean="0">
                <a:solidFill>
                  <a:srgbClr val="1A1C1E"/>
                </a:solidFill>
                <a:latin typeface="Times New Roman" panose="02020603050405020304" pitchFamily="18" charset="0"/>
                <a:cs typeface="Times New Roman" panose="02020603050405020304" pitchFamily="18" charset="0"/>
              </a:rPr>
              <a:t>bức </a:t>
            </a:r>
            <a:r>
              <a:rPr lang="vi-VN" sz="2800" dirty="0">
                <a:solidFill>
                  <a:srgbClr val="1A1C1E"/>
                </a:solidFill>
                <a:latin typeface="Times New Roman" panose="02020603050405020304" pitchFamily="18" charset="0"/>
                <a:cs typeface="Times New Roman" panose="02020603050405020304" pitchFamily="18" charset="0"/>
              </a:rPr>
              <a:t>tranh vừa </a:t>
            </a:r>
            <a:r>
              <a:rPr lang="en-US" sz="2800" dirty="0" err="1" smtClean="0">
                <a:solidFill>
                  <a:srgbClr val="1A1C1E"/>
                </a:solidFill>
                <a:latin typeface="Times New Roman" panose="02020603050405020304" pitchFamily="18" charset="0"/>
                <a:cs typeface="Times New Roman" panose="02020603050405020304" pitchFamily="18" charset="0"/>
              </a:rPr>
              <a:t>mở</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ra</a:t>
            </a:r>
            <a:r>
              <a:rPr lang="en-US" sz="2800" dirty="0" smtClean="0">
                <a:solidFill>
                  <a:srgbClr val="1A1C1E"/>
                </a:solidFill>
                <a:latin typeface="Times New Roman" panose="02020603050405020304" pitchFamily="18" charset="0"/>
                <a:cs typeface="Times New Roman" panose="02020603050405020304" pitchFamily="18" charset="0"/>
              </a:rPr>
              <a:t> </a:t>
            </a:r>
            <a:r>
              <a:rPr lang="vi-VN" sz="2800" dirty="0" smtClean="0">
                <a:solidFill>
                  <a:srgbClr val="1A1C1E"/>
                </a:solidFill>
                <a:latin typeface="Times New Roman" panose="02020603050405020304" pitchFamily="18" charset="0"/>
                <a:cs typeface="Times New Roman" panose="02020603050405020304" pitchFamily="18" charset="0"/>
              </a:rPr>
              <a:t> </a:t>
            </a:r>
            <a:r>
              <a:rPr lang="vi-VN" sz="2800" dirty="0">
                <a:solidFill>
                  <a:srgbClr val="1A1C1E"/>
                </a:solidFill>
                <a:latin typeface="Times New Roman" panose="02020603050405020304" pitchFamily="18" charset="0"/>
                <a:cs typeface="Times New Roman" panose="02020603050405020304" pitchFamily="18" charset="0"/>
              </a:rPr>
              <a:t>chính là </a:t>
            </a:r>
            <a:r>
              <a:rPr lang="en-US" sz="2800" dirty="0" err="1" smtClean="0">
                <a:solidFill>
                  <a:srgbClr val="1A1C1E"/>
                </a:solidFill>
                <a:latin typeface="Times New Roman" panose="02020603050405020304" pitchFamily="18" charset="0"/>
                <a:cs typeface="Times New Roman" panose="02020603050405020304" pitchFamily="18" charset="0"/>
              </a:rPr>
              <a:t>những</a:t>
            </a:r>
            <a:r>
              <a:rPr lang="vi-VN" sz="2800" dirty="0" smtClean="0">
                <a:solidFill>
                  <a:srgbClr val="1A1C1E"/>
                </a:solidFill>
                <a:latin typeface="Times New Roman" panose="02020603050405020304" pitchFamily="18" charset="0"/>
                <a:cs typeface="Times New Roman" panose="02020603050405020304" pitchFamily="18" charset="0"/>
              </a:rPr>
              <a:t> </a:t>
            </a:r>
            <a:r>
              <a:rPr lang="vi-VN" sz="2800" dirty="0">
                <a:solidFill>
                  <a:srgbClr val="1A1C1E"/>
                </a:solidFill>
                <a:latin typeface="Times New Roman" panose="02020603050405020304" pitchFamily="18" charset="0"/>
                <a:cs typeface="Times New Roman" panose="02020603050405020304" pitchFamily="18" charset="0"/>
              </a:rPr>
              <a:t>mảnh ghép tạo nên </a:t>
            </a:r>
            <a:r>
              <a:rPr lang="vi-VN" sz="2800" b="1" dirty="0">
                <a:solidFill>
                  <a:srgbClr val="1A1C1E"/>
                </a:solidFill>
                <a:latin typeface="Times New Roman" panose="02020603050405020304" pitchFamily="18" charset="0"/>
                <a:cs typeface="Times New Roman" panose="02020603050405020304" pitchFamily="18" charset="0"/>
              </a:rPr>
              <a:t>bức tranh toàn cảnh</a:t>
            </a:r>
            <a:r>
              <a:rPr lang="vi-VN" sz="2800" dirty="0">
                <a:solidFill>
                  <a:srgbClr val="1A1C1E"/>
                </a:solidFill>
                <a:latin typeface="Times New Roman" panose="02020603050405020304" pitchFamily="18" charset="0"/>
                <a:cs typeface="Times New Roman" panose="02020603050405020304" pitchFamily="18" charset="0"/>
              </a:rPr>
              <a:t> về cách mà pháp luật vận hành trong đời sống thực tế.</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dirty="0">
                <a:solidFill>
                  <a:srgbClr val="1A1C1E"/>
                </a:solidFill>
                <a:latin typeface="Times New Roman" panose="02020603050405020304" pitchFamily="18" charset="0"/>
                <a:cs typeface="Times New Roman" panose="02020603050405020304" pitchFamily="18" charset="0"/>
              </a:rPr>
              <a:t>Để gọi tên chính xác </a:t>
            </a:r>
            <a:r>
              <a:rPr lang="en-US" sz="2800" dirty="0" err="1" smtClean="0">
                <a:solidFill>
                  <a:srgbClr val="1A1C1E"/>
                </a:solidFill>
                <a:latin typeface="Times New Roman" panose="02020603050405020304" pitchFamily="18" charset="0"/>
                <a:cs typeface="Times New Roman" panose="02020603050405020304" pitchFamily="18" charset="0"/>
              </a:rPr>
              <a:t>các</a:t>
            </a:r>
            <a:r>
              <a:rPr lang="en-US" sz="2800" dirty="0" smtClean="0">
                <a:solidFill>
                  <a:srgbClr val="1A1C1E"/>
                </a:solidFill>
                <a:latin typeface="Times New Roman" panose="02020603050405020304" pitchFamily="18" charset="0"/>
                <a:cs typeface="Times New Roman" panose="02020603050405020304" pitchFamily="18" charset="0"/>
              </a:rPr>
              <a:t> </a:t>
            </a:r>
            <a:r>
              <a:rPr lang="vi-VN" sz="2800" dirty="0" smtClean="0">
                <a:solidFill>
                  <a:srgbClr val="1A1C1E"/>
                </a:solidFill>
                <a:latin typeface="Times New Roman" panose="02020603050405020304" pitchFamily="18" charset="0"/>
                <a:cs typeface="Times New Roman" panose="02020603050405020304" pitchFamily="18" charset="0"/>
              </a:rPr>
              <a:t>mảnh </a:t>
            </a:r>
            <a:r>
              <a:rPr lang="vi-VN" sz="2800" dirty="0">
                <a:solidFill>
                  <a:srgbClr val="1A1C1E"/>
                </a:solidFill>
                <a:latin typeface="Times New Roman" panose="02020603050405020304" pitchFamily="18" charset="0"/>
                <a:cs typeface="Times New Roman" panose="02020603050405020304" pitchFamily="18" charset="0"/>
              </a:rPr>
              <a:t>ghép này và hiểu được sự khác biệt giữa chúng, chúng ta cùng đến với nội dung tiếp theo: </a:t>
            </a:r>
            <a:r>
              <a:rPr lang="vi-VN" sz="2800" b="1" dirty="0">
                <a:solidFill>
                  <a:srgbClr val="1A1C1E"/>
                </a:solidFill>
                <a:latin typeface="Times New Roman" panose="02020603050405020304" pitchFamily="18" charset="0"/>
                <a:cs typeface="Times New Roman" panose="02020603050405020304" pitchFamily="18" charset="0"/>
              </a:rPr>
              <a:t>Mục 2: Các hình thức thực hiện pháp luật</a:t>
            </a:r>
            <a:r>
              <a:rPr lang="vi-VN" sz="2800" dirty="0">
                <a:solidFill>
                  <a:srgbClr val="1A1C1E"/>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92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7">
            <a:extLst>
              <a:ext uri="{FF2B5EF4-FFF2-40B4-BE49-F238E27FC236}">
                <a16:creationId xmlns:a16="http://schemas.microsoft.com/office/drawing/2014/main" id="{BA8BF3AB-776F-4D2C-A9DE-F6814B8D7B08}"/>
              </a:ext>
            </a:extLst>
          </p:cNvPr>
          <p:cNvSpPr txBox="1"/>
          <p:nvPr/>
        </p:nvSpPr>
        <p:spPr>
          <a:xfrm>
            <a:off x="285946" y="669926"/>
            <a:ext cx="7341369" cy="1564724"/>
          </a:xfrm>
          <a:prstGeom prst="rect">
            <a:avLst/>
          </a:prstGeom>
          <a:solidFill>
            <a:schemeClr val="accent2"/>
          </a:solidFill>
        </p:spPr>
        <p:txBody>
          <a:bodyPr wrap="square" lIns="0" tIns="0" rIns="0" bIns="0" rtlCol="0" anchor="t">
            <a:spAutoFit/>
          </a:bodyPr>
          <a:lstStyle/>
          <a:p>
            <a:pPr>
              <a:lnSpc>
                <a:spcPts val="6400"/>
              </a:lnSpc>
            </a:pPr>
            <a:r>
              <a:rPr lang="en-US" sz="4400" b="1" spc="80" dirty="0">
                <a:solidFill>
                  <a:srgbClr val="333034"/>
                </a:solidFill>
                <a:latin typeface="Arial" panose="020B0604020202020204" pitchFamily="34" charset="0"/>
                <a:cs typeface="Arial" panose="020B0604020202020204" pitchFamily="34" charset="0"/>
              </a:rPr>
              <a:t>2. </a:t>
            </a:r>
            <a:r>
              <a:rPr lang="en-US" sz="4400" b="1" spc="80" dirty="0" err="1">
                <a:solidFill>
                  <a:srgbClr val="333034"/>
                </a:solidFill>
                <a:latin typeface="Arial" panose="020B0604020202020204" pitchFamily="34" charset="0"/>
                <a:cs typeface="Arial" panose="020B0604020202020204" pitchFamily="34" charset="0"/>
              </a:rPr>
              <a:t>CÁC</a:t>
            </a:r>
            <a:r>
              <a:rPr lang="en-US" sz="4400" b="1" spc="80" dirty="0">
                <a:solidFill>
                  <a:srgbClr val="333034"/>
                </a:solidFill>
                <a:latin typeface="Arial" panose="020B0604020202020204" pitchFamily="34" charset="0"/>
                <a:cs typeface="Arial" panose="020B0604020202020204" pitchFamily="34" charset="0"/>
              </a:rPr>
              <a:t> </a:t>
            </a:r>
            <a:r>
              <a:rPr lang="en-US" sz="4400" b="1" spc="80" dirty="0" err="1">
                <a:solidFill>
                  <a:srgbClr val="333034"/>
                </a:solidFill>
                <a:latin typeface="Arial" panose="020B0604020202020204" pitchFamily="34" charset="0"/>
                <a:cs typeface="Arial" panose="020B0604020202020204" pitchFamily="34" charset="0"/>
              </a:rPr>
              <a:t>HÌNH</a:t>
            </a:r>
            <a:r>
              <a:rPr lang="en-US" sz="4400" b="1" spc="80" dirty="0">
                <a:solidFill>
                  <a:srgbClr val="333034"/>
                </a:solidFill>
                <a:latin typeface="Arial" panose="020B0604020202020204" pitchFamily="34" charset="0"/>
                <a:cs typeface="Arial" panose="020B0604020202020204" pitchFamily="34" charset="0"/>
              </a:rPr>
              <a:t> </a:t>
            </a:r>
            <a:r>
              <a:rPr lang="en-US" sz="4400" b="1" spc="80" dirty="0" err="1">
                <a:solidFill>
                  <a:srgbClr val="333034"/>
                </a:solidFill>
                <a:latin typeface="Arial" panose="020B0604020202020204" pitchFamily="34" charset="0"/>
                <a:cs typeface="Arial" panose="020B0604020202020204" pitchFamily="34" charset="0"/>
              </a:rPr>
              <a:t>THỨC</a:t>
            </a:r>
            <a:r>
              <a:rPr lang="en-US" sz="4400" b="1" spc="80" dirty="0">
                <a:solidFill>
                  <a:srgbClr val="333034"/>
                </a:solidFill>
                <a:latin typeface="Arial" panose="020B0604020202020204" pitchFamily="34" charset="0"/>
                <a:cs typeface="Arial" panose="020B0604020202020204" pitchFamily="34" charset="0"/>
              </a:rPr>
              <a:t> </a:t>
            </a:r>
          </a:p>
          <a:p>
            <a:pPr>
              <a:lnSpc>
                <a:spcPts val="6400"/>
              </a:lnSpc>
            </a:pPr>
            <a:r>
              <a:rPr lang="en-US" sz="4400" b="1" spc="80" dirty="0" err="1">
                <a:solidFill>
                  <a:srgbClr val="333034"/>
                </a:solidFill>
                <a:latin typeface="Arial" panose="020B0604020202020204" pitchFamily="34" charset="0"/>
                <a:cs typeface="Arial" panose="020B0604020202020204" pitchFamily="34" charset="0"/>
              </a:rPr>
              <a:t>THỰC</a:t>
            </a:r>
            <a:r>
              <a:rPr lang="en-US" sz="4400" b="1" spc="80" dirty="0">
                <a:solidFill>
                  <a:srgbClr val="333034"/>
                </a:solidFill>
                <a:latin typeface="Arial" panose="020B0604020202020204" pitchFamily="34" charset="0"/>
                <a:cs typeface="Arial" panose="020B0604020202020204" pitchFamily="34" charset="0"/>
              </a:rPr>
              <a:t> </a:t>
            </a:r>
            <a:r>
              <a:rPr lang="en-US" sz="4400" b="1" spc="80" dirty="0" err="1">
                <a:solidFill>
                  <a:srgbClr val="333034"/>
                </a:solidFill>
                <a:latin typeface="Arial" panose="020B0604020202020204" pitchFamily="34" charset="0"/>
                <a:cs typeface="Arial" panose="020B0604020202020204" pitchFamily="34" charset="0"/>
              </a:rPr>
              <a:t>HIỆN</a:t>
            </a:r>
            <a:r>
              <a:rPr lang="en-US" sz="4400" b="1" spc="80" dirty="0">
                <a:solidFill>
                  <a:srgbClr val="333034"/>
                </a:solidFill>
                <a:latin typeface="Arial" panose="020B0604020202020204" pitchFamily="34" charset="0"/>
                <a:cs typeface="Arial" panose="020B0604020202020204" pitchFamily="34" charset="0"/>
              </a:rPr>
              <a:t> </a:t>
            </a:r>
            <a:r>
              <a:rPr lang="en-US" sz="4400" b="1" spc="80" dirty="0" err="1">
                <a:solidFill>
                  <a:srgbClr val="333034"/>
                </a:solidFill>
                <a:latin typeface="Arial" panose="020B0604020202020204" pitchFamily="34" charset="0"/>
                <a:cs typeface="Arial" panose="020B0604020202020204" pitchFamily="34" charset="0"/>
              </a:rPr>
              <a:t>PHÁP</a:t>
            </a:r>
            <a:r>
              <a:rPr lang="en-US" sz="4400" b="1" spc="80" dirty="0">
                <a:solidFill>
                  <a:srgbClr val="333034"/>
                </a:solidFill>
                <a:latin typeface="Arial" panose="020B0604020202020204" pitchFamily="34" charset="0"/>
                <a:cs typeface="Arial" panose="020B0604020202020204" pitchFamily="34" charset="0"/>
              </a:rPr>
              <a:t> </a:t>
            </a:r>
            <a:r>
              <a:rPr lang="en-US" sz="4400" b="1" spc="80" dirty="0" err="1">
                <a:solidFill>
                  <a:srgbClr val="333034"/>
                </a:solidFill>
                <a:latin typeface="Arial" panose="020B0604020202020204" pitchFamily="34" charset="0"/>
                <a:cs typeface="Arial" panose="020B0604020202020204" pitchFamily="34" charset="0"/>
              </a:rPr>
              <a:t>LUẬT</a:t>
            </a:r>
            <a:endParaRPr lang="en-US" sz="4400" b="1" spc="80" dirty="0">
              <a:solidFill>
                <a:srgbClr val="333034"/>
              </a:solidFill>
              <a:latin typeface="Arial" panose="020B0604020202020204" pitchFamily="34" charset="0"/>
              <a:cs typeface="Arial" panose="020B0604020202020204" pitchFamily="34" charset="0"/>
            </a:endParaRPr>
          </a:p>
        </p:txBody>
      </p:sp>
      <p:grpSp>
        <p:nvGrpSpPr>
          <p:cNvPr id="9" name="Group 10">
            <a:extLst>
              <a:ext uri="{FF2B5EF4-FFF2-40B4-BE49-F238E27FC236}">
                <a16:creationId xmlns:a16="http://schemas.microsoft.com/office/drawing/2014/main" id="{2C8FB42E-8B1F-413D-9766-BE63240D1712}"/>
              </a:ext>
            </a:extLst>
          </p:cNvPr>
          <p:cNvGrpSpPr/>
          <p:nvPr/>
        </p:nvGrpSpPr>
        <p:grpSpPr>
          <a:xfrm>
            <a:off x="7772400" y="1092200"/>
            <a:ext cx="4300997" cy="5825514"/>
            <a:chOff x="0" y="0"/>
            <a:chExt cx="2715354" cy="3002180"/>
          </a:xfrm>
        </p:grpSpPr>
        <p:sp>
          <p:nvSpPr>
            <p:cNvPr id="10" name="Freeform 11">
              <a:extLst>
                <a:ext uri="{FF2B5EF4-FFF2-40B4-BE49-F238E27FC236}">
                  <a16:creationId xmlns:a16="http://schemas.microsoft.com/office/drawing/2014/main" id="{80B2583F-9575-432A-AE03-C9AAD6C7635D}"/>
                </a:ext>
              </a:extLst>
            </p:cNvPr>
            <p:cNvSpPr/>
            <p:nvPr/>
          </p:nvSpPr>
          <p:spPr>
            <a:xfrm>
              <a:off x="0" y="0"/>
              <a:ext cx="2715354" cy="3002181"/>
            </a:xfrm>
            <a:custGeom>
              <a:avLst/>
              <a:gdLst/>
              <a:ahLst/>
              <a:cxnLst/>
              <a:rect l="l" t="t" r="r" b="b"/>
              <a:pathLst>
                <a:path w="2715354" h="3002181">
                  <a:moveTo>
                    <a:pt x="2590894" y="3002180"/>
                  </a:moveTo>
                  <a:lnTo>
                    <a:pt x="124460" y="3002180"/>
                  </a:lnTo>
                  <a:cubicBezTo>
                    <a:pt x="55880" y="3002180"/>
                    <a:pt x="0" y="2946300"/>
                    <a:pt x="0" y="2877720"/>
                  </a:cubicBezTo>
                  <a:lnTo>
                    <a:pt x="0" y="124460"/>
                  </a:lnTo>
                  <a:cubicBezTo>
                    <a:pt x="0" y="55880"/>
                    <a:pt x="55880" y="0"/>
                    <a:pt x="124460" y="0"/>
                  </a:cubicBezTo>
                  <a:lnTo>
                    <a:pt x="2590894" y="0"/>
                  </a:lnTo>
                  <a:cubicBezTo>
                    <a:pt x="2659474" y="0"/>
                    <a:pt x="2715354" y="55880"/>
                    <a:pt x="2715354" y="124460"/>
                  </a:cubicBezTo>
                  <a:lnTo>
                    <a:pt x="2715354" y="2877720"/>
                  </a:lnTo>
                  <a:cubicBezTo>
                    <a:pt x="2715354" y="2946300"/>
                    <a:pt x="2659474" y="3002181"/>
                    <a:pt x="2590894" y="3002181"/>
                  </a:cubicBezTo>
                  <a:close/>
                </a:path>
              </a:pathLst>
            </a:custGeom>
            <a:solidFill>
              <a:srgbClr val="DBD2ED"/>
            </a:solidFill>
          </p:spPr>
        </p:sp>
      </p:grpSp>
      <p:pic>
        <p:nvPicPr>
          <p:cNvPr id="11" name="Picture 12">
            <a:extLst>
              <a:ext uri="{FF2B5EF4-FFF2-40B4-BE49-F238E27FC236}">
                <a16:creationId xmlns:a16="http://schemas.microsoft.com/office/drawing/2014/main" id="{F6425161-9EF9-4664-A37D-09A9EFF6F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32800" y="2311401"/>
            <a:ext cx="3055905" cy="4679951"/>
          </a:xfrm>
          <a:prstGeom prst="rect">
            <a:avLst/>
          </a:prstGeom>
        </p:spPr>
      </p:pic>
      <p:pic>
        <p:nvPicPr>
          <p:cNvPr id="12" name="Picture 3">
            <a:extLst>
              <a:ext uri="{FF2B5EF4-FFF2-40B4-BE49-F238E27FC236}">
                <a16:creationId xmlns:a16="http://schemas.microsoft.com/office/drawing/2014/main" id="{D34A37CC-0458-401B-A562-9F753BF7FF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32000" y="3663950"/>
            <a:ext cx="2956868" cy="3253764"/>
          </a:xfrm>
          <a:prstGeom prst="rect">
            <a:avLst/>
          </a:prstGeom>
        </p:spPr>
      </p:pic>
    </p:spTree>
    <p:extLst>
      <p:ext uri="{BB962C8B-B14F-4D97-AF65-F5344CB8AC3E}">
        <p14:creationId xmlns:p14="http://schemas.microsoft.com/office/powerpoint/2010/main" val="22688758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2" name="Freeform 2"/>
          <p:cNvSpPr/>
          <p:nvPr/>
        </p:nvSpPr>
        <p:spPr>
          <a:xfrm rot="2142725">
            <a:off x="-932689" y="2455178"/>
            <a:ext cx="1412787" cy="1520612"/>
          </a:xfrm>
          <a:custGeom>
            <a:avLst/>
            <a:gdLst/>
            <a:ahLst/>
            <a:cxnLst/>
            <a:rect l="l" t="t" r="r" b="b"/>
            <a:pathLst>
              <a:path w="2119180" h="2280918">
                <a:moveTo>
                  <a:pt x="0" y="0"/>
                </a:moveTo>
                <a:lnTo>
                  <a:pt x="2119180" y="0"/>
                </a:lnTo>
                <a:lnTo>
                  <a:pt x="2119180" y="2280918"/>
                </a:lnTo>
                <a:lnTo>
                  <a:pt x="0" y="2280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788910">
            <a:off x="-797570" y="-848323"/>
            <a:ext cx="2556943" cy="1617848"/>
          </a:xfrm>
          <a:custGeom>
            <a:avLst/>
            <a:gdLst/>
            <a:ahLst/>
            <a:cxnLst/>
            <a:rect l="l" t="t" r="r" b="b"/>
            <a:pathLst>
              <a:path w="3835415" h="2426772">
                <a:moveTo>
                  <a:pt x="0" y="0"/>
                </a:moveTo>
                <a:lnTo>
                  <a:pt x="3835415" y="0"/>
                </a:lnTo>
                <a:lnTo>
                  <a:pt x="3835415" y="2426772"/>
                </a:lnTo>
                <a:lnTo>
                  <a:pt x="0" y="24267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859510">
            <a:off x="1996879" y="-910458"/>
            <a:ext cx="1296571" cy="1395527"/>
          </a:xfrm>
          <a:custGeom>
            <a:avLst/>
            <a:gdLst/>
            <a:ahLst/>
            <a:cxnLst/>
            <a:rect l="l" t="t" r="r" b="b"/>
            <a:pathLst>
              <a:path w="1944857" h="2093291">
                <a:moveTo>
                  <a:pt x="0" y="0"/>
                </a:moveTo>
                <a:lnTo>
                  <a:pt x="1944857" y="0"/>
                </a:lnTo>
                <a:lnTo>
                  <a:pt x="1944857" y="2093291"/>
                </a:lnTo>
                <a:lnTo>
                  <a:pt x="0" y="20932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rot="-10800000">
            <a:off x="382294" y="348792"/>
            <a:ext cx="11429489" cy="6080288"/>
            <a:chOff x="0" y="0"/>
            <a:chExt cx="4762912" cy="4517190"/>
          </a:xfrm>
        </p:grpSpPr>
        <p:sp>
          <p:nvSpPr>
            <p:cNvPr id="6" name="Freeform 6"/>
            <p:cNvSpPr/>
            <p:nvPr/>
          </p:nvSpPr>
          <p:spPr>
            <a:xfrm>
              <a:off x="10160" y="16510"/>
              <a:ext cx="4740052" cy="4489250"/>
            </a:xfrm>
            <a:custGeom>
              <a:avLst/>
              <a:gdLst/>
              <a:ahLst/>
              <a:cxnLst/>
              <a:rect l="l" t="t" r="r" b="b"/>
              <a:pathLst>
                <a:path w="4740052" h="4489250">
                  <a:moveTo>
                    <a:pt x="4740052" y="4489250"/>
                  </a:moveTo>
                  <a:lnTo>
                    <a:pt x="0" y="4481630"/>
                  </a:lnTo>
                  <a:lnTo>
                    <a:pt x="0" y="1570216"/>
                  </a:lnTo>
                  <a:lnTo>
                    <a:pt x="17780" y="19050"/>
                  </a:lnTo>
                  <a:lnTo>
                    <a:pt x="2361654" y="0"/>
                  </a:lnTo>
                  <a:lnTo>
                    <a:pt x="4721002" y="5080"/>
                  </a:lnTo>
                  <a:close/>
                </a:path>
              </a:pathLst>
            </a:custGeom>
            <a:solidFill>
              <a:srgbClr val="FFFFFF"/>
            </a:solidFill>
          </p:spPr>
        </p:sp>
        <p:sp>
          <p:nvSpPr>
            <p:cNvPr id="7" name="Freeform 7"/>
            <p:cNvSpPr/>
            <p:nvPr/>
          </p:nvSpPr>
          <p:spPr>
            <a:xfrm>
              <a:off x="-215" y="0"/>
              <a:ext cx="4764396" cy="4515214"/>
            </a:xfrm>
            <a:custGeom>
              <a:avLst/>
              <a:gdLst/>
              <a:ahLst/>
              <a:cxnLst/>
              <a:rect l="l" t="t" r="r" b="b"/>
              <a:pathLst>
                <a:path w="4764396" h="4515214">
                  <a:moveTo>
                    <a:pt x="4731377" y="21590"/>
                  </a:moveTo>
                  <a:cubicBezTo>
                    <a:pt x="4732647" y="34290"/>
                    <a:pt x="4732647" y="44450"/>
                    <a:pt x="4733917" y="54610"/>
                  </a:cubicBezTo>
                  <a:cubicBezTo>
                    <a:pt x="4736457" y="132266"/>
                    <a:pt x="4737727" y="230635"/>
                    <a:pt x="4740267" y="325491"/>
                  </a:cubicBezTo>
                  <a:cubicBezTo>
                    <a:pt x="4740267" y="462505"/>
                    <a:pt x="4752967" y="3164148"/>
                    <a:pt x="4759317" y="3301162"/>
                  </a:cubicBezTo>
                  <a:cubicBezTo>
                    <a:pt x="4765667" y="3508440"/>
                    <a:pt x="4761857" y="3719232"/>
                    <a:pt x="4761857" y="3926510"/>
                  </a:cubicBezTo>
                  <a:cubicBezTo>
                    <a:pt x="4761857" y="4109195"/>
                    <a:pt x="4763127" y="4277828"/>
                    <a:pt x="4764397" y="4454959"/>
                  </a:cubicBezTo>
                  <a:cubicBezTo>
                    <a:pt x="4764397" y="4476550"/>
                    <a:pt x="4764397" y="4490520"/>
                    <a:pt x="4764397" y="4514650"/>
                  </a:cubicBezTo>
                  <a:cubicBezTo>
                    <a:pt x="4741537" y="4514650"/>
                    <a:pt x="4721217" y="4515920"/>
                    <a:pt x="4690989" y="4514650"/>
                  </a:cubicBezTo>
                  <a:cubicBezTo>
                    <a:pt x="4450969" y="4509570"/>
                    <a:pt x="4207256" y="4515920"/>
                    <a:pt x="3967237" y="4510840"/>
                  </a:cubicBezTo>
                  <a:cubicBezTo>
                    <a:pt x="3823225" y="4507030"/>
                    <a:pt x="3682906" y="4509570"/>
                    <a:pt x="3538894" y="4507030"/>
                  </a:cubicBezTo>
                  <a:cubicBezTo>
                    <a:pt x="3472427" y="4505759"/>
                    <a:pt x="3405960" y="4504490"/>
                    <a:pt x="3339493" y="4503220"/>
                  </a:cubicBezTo>
                  <a:cubicBezTo>
                    <a:pt x="3298874" y="4503220"/>
                    <a:pt x="3261948" y="4504490"/>
                    <a:pt x="3221329" y="4504490"/>
                  </a:cubicBezTo>
                  <a:cubicBezTo>
                    <a:pt x="3117936" y="4503220"/>
                    <a:pt x="2833605" y="4504490"/>
                    <a:pt x="2730212" y="4503220"/>
                  </a:cubicBezTo>
                  <a:cubicBezTo>
                    <a:pt x="2656360" y="4501950"/>
                    <a:pt x="1179315" y="4510840"/>
                    <a:pt x="1105463" y="4509570"/>
                  </a:cubicBezTo>
                  <a:cubicBezTo>
                    <a:pt x="1087000" y="4509570"/>
                    <a:pt x="1064844" y="4510840"/>
                    <a:pt x="1046381" y="4510840"/>
                  </a:cubicBezTo>
                  <a:cubicBezTo>
                    <a:pt x="1002070" y="4510840"/>
                    <a:pt x="961451" y="4512109"/>
                    <a:pt x="917139" y="4512109"/>
                  </a:cubicBezTo>
                  <a:cubicBezTo>
                    <a:pt x="806361" y="4512109"/>
                    <a:pt x="699275" y="4510840"/>
                    <a:pt x="588497" y="4509570"/>
                  </a:cubicBezTo>
                  <a:cubicBezTo>
                    <a:pt x="522030" y="4508300"/>
                    <a:pt x="455563" y="4507030"/>
                    <a:pt x="392789" y="4505759"/>
                  </a:cubicBezTo>
                  <a:cubicBezTo>
                    <a:pt x="274625" y="4504490"/>
                    <a:pt x="156461" y="4503220"/>
                    <a:pt x="44665" y="4503220"/>
                  </a:cubicBezTo>
                  <a:cubicBezTo>
                    <a:pt x="34505" y="4503220"/>
                    <a:pt x="25615" y="4503220"/>
                    <a:pt x="15455" y="4501950"/>
                  </a:cubicBezTo>
                  <a:cubicBezTo>
                    <a:pt x="6565" y="4500680"/>
                    <a:pt x="1485" y="4494330"/>
                    <a:pt x="4025" y="4485440"/>
                  </a:cubicBezTo>
                  <a:cubicBezTo>
                    <a:pt x="12915" y="4453488"/>
                    <a:pt x="9105" y="4365658"/>
                    <a:pt x="7835" y="4274315"/>
                  </a:cubicBezTo>
                  <a:cubicBezTo>
                    <a:pt x="6565" y="4088116"/>
                    <a:pt x="2755" y="3905430"/>
                    <a:pt x="4025" y="3719232"/>
                  </a:cubicBezTo>
                  <a:cubicBezTo>
                    <a:pt x="1485" y="3487361"/>
                    <a:pt x="-3595" y="617086"/>
                    <a:pt x="4025" y="381702"/>
                  </a:cubicBezTo>
                  <a:cubicBezTo>
                    <a:pt x="5295" y="336031"/>
                    <a:pt x="4025" y="286846"/>
                    <a:pt x="5295" y="241174"/>
                  </a:cubicBezTo>
                  <a:cubicBezTo>
                    <a:pt x="6565" y="167398"/>
                    <a:pt x="9105" y="86594"/>
                    <a:pt x="10375" y="44450"/>
                  </a:cubicBezTo>
                  <a:cubicBezTo>
                    <a:pt x="10375" y="41910"/>
                    <a:pt x="11645" y="39370"/>
                    <a:pt x="12915" y="38100"/>
                  </a:cubicBezTo>
                  <a:cubicBezTo>
                    <a:pt x="34505" y="35560"/>
                    <a:pt x="64146" y="30480"/>
                    <a:pt x="123228" y="29210"/>
                  </a:cubicBezTo>
                  <a:cubicBezTo>
                    <a:pt x="222929" y="25400"/>
                    <a:pt x="322629" y="22860"/>
                    <a:pt x="426022" y="20320"/>
                  </a:cubicBezTo>
                  <a:cubicBezTo>
                    <a:pt x="496182" y="17780"/>
                    <a:pt x="566341" y="16510"/>
                    <a:pt x="632808" y="13970"/>
                  </a:cubicBezTo>
                  <a:cubicBezTo>
                    <a:pt x="699275" y="11430"/>
                    <a:pt x="769435" y="8890"/>
                    <a:pt x="835902" y="8890"/>
                  </a:cubicBezTo>
                  <a:cubicBezTo>
                    <a:pt x="909754" y="7620"/>
                    <a:pt x="983607" y="10160"/>
                    <a:pt x="1057459" y="8890"/>
                  </a:cubicBezTo>
                  <a:cubicBezTo>
                    <a:pt x="1149774" y="8890"/>
                    <a:pt x="2822527" y="6350"/>
                    <a:pt x="2914842" y="5080"/>
                  </a:cubicBezTo>
                  <a:cubicBezTo>
                    <a:pt x="3003465" y="3810"/>
                    <a:pt x="3092088" y="2540"/>
                    <a:pt x="3184403" y="2540"/>
                  </a:cubicBezTo>
                  <a:cubicBezTo>
                    <a:pt x="3335800" y="1270"/>
                    <a:pt x="3483505" y="0"/>
                    <a:pt x="3634902" y="0"/>
                  </a:cubicBezTo>
                  <a:cubicBezTo>
                    <a:pt x="3697676" y="0"/>
                    <a:pt x="3764143" y="2540"/>
                    <a:pt x="3826917" y="2540"/>
                  </a:cubicBezTo>
                  <a:cubicBezTo>
                    <a:pt x="4000470" y="3810"/>
                    <a:pt x="4177715" y="5080"/>
                    <a:pt x="4351268" y="7620"/>
                  </a:cubicBezTo>
                  <a:cubicBezTo>
                    <a:pt x="4443584" y="8890"/>
                    <a:pt x="4535899" y="12700"/>
                    <a:pt x="4628214" y="16510"/>
                  </a:cubicBezTo>
                  <a:cubicBezTo>
                    <a:pt x="4650370" y="16510"/>
                    <a:pt x="4672526" y="16510"/>
                    <a:pt x="4690989" y="16510"/>
                  </a:cubicBezTo>
                  <a:cubicBezTo>
                    <a:pt x="4712327" y="17780"/>
                    <a:pt x="4721217" y="20320"/>
                    <a:pt x="4731377" y="21590"/>
                  </a:cubicBezTo>
                  <a:close/>
                  <a:moveTo>
                    <a:pt x="4741537" y="4498140"/>
                  </a:moveTo>
                  <a:cubicBezTo>
                    <a:pt x="4742807" y="4481630"/>
                    <a:pt x="4744077" y="4468930"/>
                    <a:pt x="4744077" y="4456230"/>
                  </a:cubicBezTo>
                  <a:cubicBezTo>
                    <a:pt x="4742807" y="4260263"/>
                    <a:pt x="4741537" y="4074064"/>
                    <a:pt x="4741537" y="3873812"/>
                  </a:cubicBezTo>
                  <a:cubicBezTo>
                    <a:pt x="4741537" y="3782469"/>
                    <a:pt x="4744077" y="3691126"/>
                    <a:pt x="4742807" y="3599783"/>
                  </a:cubicBezTo>
                  <a:cubicBezTo>
                    <a:pt x="4742807" y="3515466"/>
                    <a:pt x="4741537" y="3427637"/>
                    <a:pt x="4740267" y="3343320"/>
                  </a:cubicBezTo>
                  <a:cubicBezTo>
                    <a:pt x="4735187" y="3213332"/>
                    <a:pt x="4723757" y="522230"/>
                    <a:pt x="4723757" y="392242"/>
                  </a:cubicBezTo>
                  <a:cubicBezTo>
                    <a:pt x="4721217" y="283333"/>
                    <a:pt x="4718677" y="170911"/>
                    <a:pt x="4716137" y="63500"/>
                  </a:cubicBezTo>
                  <a:cubicBezTo>
                    <a:pt x="4714867" y="44450"/>
                    <a:pt x="4713597" y="43180"/>
                    <a:pt x="4679911" y="41910"/>
                  </a:cubicBezTo>
                  <a:cubicBezTo>
                    <a:pt x="4668833" y="41910"/>
                    <a:pt x="4661448" y="41910"/>
                    <a:pt x="4650370" y="40640"/>
                  </a:cubicBezTo>
                  <a:cubicBezTo>
                    <a:pt x="4558055" y="36830"/>
                    <a:pt x="4462047" y="31750"/>
                    <a:pt x="4369731" y="30480"/>
                  </a:cubicBezTo>
                  <a:cubicBezTo>
                    <a:pt x="4144482" y="26670"/>
                    <a:pt x="3915540" y="25400"/>
                    <a:pt x="3690291" y="22860"/>
                  </a:cubicBezTo>
                  <a:cubicBezTo>
                    <a:pt x="3657058" y="22860"/>
                    <a:pt x="3620131" y="22860"/>
                    <a:pt x="3586898" y="22860"/>
                  </a:cubicBezTo>
                  <a:cubicBezTo>
                    <a:pt x="3531509" y="22860"/>
                    <a:pt x="3476120" y="22860"/>
                    <a:pt x="3424423" y="22860"/>
                  </a:cubicBezTo>
                  <a:cubicBezTo>
                    <a:pt x="3306259" y="22860"/>
                    <a:pt x="3188096" y="22860"/>
                    <a:pt x="3073625" y="24130"/>
                  </a:cubicBezTo>
                  <a:cubicBezTo>
                    <a:pt x="2973924" y="25400"/>
                    <a:pt x="1293786" y="29210"/>
                    <a:pt x="1194085" y="29210"/>
                  </a:cubicBezTo>
                  <a:cubicBezTo>
                    <a:pt x="1031611" y="29210"/>
                    <a:pt x="869136" y="26670"/>
                    <a:pt x="706661" y="33020"/>
                  </a:cubicBezTo>
                  <a:cubicBezTo>
                    <a:pt x="621731" y="36830"/>
                    <a:pt x="540493" y="36830"/>
                    <a:pt x="459256" y="38100"/>
                  </a:cubicBezTo>
                  <a:cubicBezTo>
                    <a:pt x="318936" y="41910"/>
                    <a:pt x="178617" y="45720"/>
                    <a:pt x="45935" y="50800"/>
                  </a:cubicBezTo>
                  <a:cubicBezTo>
                    <a:pt x="33235" y="50800"/>
                    <a:pt x="30695" y="53340"/>
                    <a:pt x="29425" y="76055"/>
                  </a:cubicBezTo>
                  <a:cubicBezTo>
                    <a:pt x="28155" y="139292"/>
                    <a:pt x="28155" y="202530"/>
                    <a:pt x="26885" y="265767"/>
                  </a:cubicBezTo>
                  <a:cubicBezTo>
                    <a:pt x="25615" y="371163"/>
                    <a:pt x="23075" y="473045"/>
                    <a:pt x="21805" y="578441"/>
                  </a:cubicBezTo>
                  <a:cubicBezTo>
                    <a:pt x="16725" y="690863"/>
                    <a:pt x="23075" y="3438177"/>
                    <a:pt x="25615" y="3550598"/>
                  </a:cubicBezTo>
                  <a:cubicBezTo>
                    <a:pt x="25615" y="3670047"/>
                    <a:pt x="25615" y="3793008"/>
                    <a:pt x="26885" y="3912457"/>
                  </a:cubicBezTo>
                  <a:cubicBezTo>
                    <a:pt x="26885" y="4000287"/>
                    <a:pt x="29425" y="4088116"/>
                    <a:pt x="29425" y="4175946"/>
                  </a:cubicBezTo>
                  <a:cubicBezTo>
                    <a:pt x="29425" y="4270802"/>
                    <a:pt x="29425" y="4365658"/>
                    <a:pt x="28155" y="4456230"/>
                  </a:cubicBezTo>
                  <a:cubicBezTo>
                    <a:pt x="28155" y="4460040"/>
                    <a:pt x="28155" y="4462580"/>
                    <a:pt x="28155" y="4466390"/>
                  </a:cubicBezTo>
                  <a:cubicBezTo>
                    <a:pt x="28155" y="4476550"/>
                    <a:pt x="31965" y="4480360"/>
                    <a:pt x="40855" y="4480360"/>
                  </a:cubicBezTo>
                  <a:cubicBezTo>
                    <a:pt x="71531" y="4480360"/>
                    <a:pt x="123228" y="4481630"/>
                    <a:pt x="171232" y="4481630"/>
                  </a:cubicBezTo>
                  <a:cubicBezTo>
                    <a:pt x="241392" y="4481630"/>
                    <a:pt x="315244" y="4479090"/>
                    <a:pt x="385403" y="4481630"/>
                  </a:cubicBezTo>
                  <a:cubicBezTo>
                    <a:pt x="499874" y="4485440"/>
                    <a:pt x="614345" y="4487980"/>
                    <a:pt x="728816" y="4486710"/>
                  </a:cubicBezTo>
                  <a:cubicBezTo>
                    <a:pt x="802669" y="4485440"/>
                    <a:pt x="872828" y="4487980"/>
                    <a:pt x="946680" y="4487980"/>
                  </a:cubicBezTo>
                  <a:cubicBezTo>
                    <a:pt x="1053766" y="4487980"/>
                    <a:pt x="1160852" y="4486710"/>
                    <a:pt x="1267938" y="4487980"/>
                  </a:cubicBezTo>
                  <a:cubicBezTo>
                    <a:pt x="1426720" y="4489250"/>
                    <a:pt x="3169633" y="4479090"/>
                    <a:pt x="3332108" y="4481630"/>
                  </a:cubicBezTo>
                  <a:cubicBezTo>
                    <a:pt x="3402267" y="4482900"/>
                    <a:pt x="3472427" y="4484170"/>
                    <a:pt x="3538894" y="4484170"/>
                  </a:cubicBezTo>
                  <a:cubicBezTo>
                    <a:pt x="3660750" y="4486710"/>
                    <a:pt x="3778913" y="4482900"/>
                    <a:pt x="3900770" y="4486710"/>
                  </a:cubicBezTo>
                  <a:cubicBezTo>
                    <a:pt x="4000470" y="4489250"/>
                    <a:pt x="4100171" y="4489250"/>
                    <a:pt x="4199871" y="4491790"/>
                  </a:cubicBezTo>
                  <a:cubicBezTo>
                    <a:pt x="4347576" y="4495600"/>
                    <a:pt x="4495280" y="4498140"/>
                    <a:pt x="4642985" y="4499410"/>
                  </a:cubicBezTo>
                  <a:cubicBezTo>
                    <a:pt x="4698374" y="4499410"/>
                    <a:pt x="4721217" y="4498140"/>
                    <a:pt x="4741537" y="4498140"/>
                  </a:cubicBezTo>
                  <a:close/>
                </a:path>
              </a:pathLst>
            </a:custGeom>
            <a:solidFill>
              <a:srgbClr val="FFFFFF"/>
            </a:solidFill>
          </p:spPr>
        </p:sp>
      </p:grpSp>
      <p:sp>
        <p:nvSpPr>
          <p:cNvPr id="12" name="Freeform 12"/>
          <p:cNvSpPr/>
          <p:nvPr/>
        </p:nvSpPr>
        <p:spPr>
          <a:xfrm rot="3074863">
            <a:off x="11586091" y="-339026"/>
            <a:ext cx="1284263" cy="1284263"/>
          </a:xfrm>
          <a:custGeom>
            <a:avLst/>
            <a:gdLst/>
            <a:ahLst/>
            <a:cxnLst/>
            <a:rect l="l" t="t" r="r" b="b"/>
            <a:pathLst>
              <a:path w="1926395" h="1926395">
                <a:moveTo>
                  <a:pt x="0" y="0"/>
                </a:moveTo>
                <a:lnTo>
                  <a:pt x="1926395" y="0"/>
                </a:lnTo>
                <a:lnTo>
                  <a:pt x="1926395" y="1926394"/>
                </a:lnTo>
                <a:lnTo>
                  <a:pt x="0" y="1926394"/>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728216">
            <a:off x="-869945" y="5100052"/>
            <a:ext cx="1612652" cy="1699155"/>
          </a:xfrm>
          <a:custGeom>
            <a:avLst/>
            <a:gdLst/>
            <a:ahLst/>
            <a:cxnLst/>
            <a:rect l="l" t="t" r="r" b="b"/>
            <a:pathLst>
              <a:path w="2418978" h="2548732">
                <a:moveTo>
                  <a:pt x="0" y="0"/>
                </a:moveTo>
                <a:lnTo>
                  <a:pt x="2418978" y="0"/>
                </a:lnTo>
                <a:lnTo>
                  <a:pt x="2418978" y="2548732"/>
                </a:lnTo>
                <a:lnTo>
                  <a:pt x="0" y="254873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3" name="Freeform 23"/>
          <p:cNvSpPr/>
          <p:nvPr/>
        </p:nvSpPr>
        <p:spPr>
          <a:xfrm rot="-1956432" flipH="1">
            <a:off x="11519491" y="4949233"/>
            <a:ext cx="1164098" cy="2000794"/>
          </a:xfrm>
          <a:custGeom>
            <a:avLst/>
            <a:gdLst/>
            <a:ahLst/>
            <a:cxnLst/>
            <a:rect l="l" t="t" r="r" b="b"/>
            <a:pathLst>
              <a:path w="1746147" h="3001191">
                <a:moveTo>
                  <a:pt x="1746148" y="0"/>
                </a:moveTo>
                <a:lnTo>
                  <a:pt x="0" y="0"/>
                </a:lnTo>
                <a:lnTo>
                  <a:pt x="0" y="3001191"/>
                </a:lnTo>
                <a:lnTo>
                  <a:pt x="1746148" y="3001191"/>
                </a:lnTo>
                <a:lnTo>
                  <a:pt x="1746148"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7" name="Freeform 27"/>
          <p:cNvSpPr/>
          <p:nvPr/>
        </p:nvSpPr>
        <p:spPr>
          <a:xfrm rot="-593823">
            <a:off x="5745944" y="5880684"/>
            <a:ext cx="1132741" cy="716716"/>
          </a:xfrm>
          <a:custGeom>
            <a:avLst/>
            <a:gdLst/>
            <a:ahLst/>
            <a:cxnLst/>
            <a:rect l="l" t="t" r="r" b="b"/>
            <a:pathLst>
              <a:path w="1699112" h="1075074">
                <a:moveTo>
                  <a:pt x="0" y="0"/>
                </a:moveTo>
                <a:lnTo>
                  <a:pt x="1699112" y="0"/>
                </a:lnTo>
                <a:lnTo>
                  <a:pt x="1699112" y="1075074"/>
                </a:lnTo>
                <a:lnTo>
                  <a:pt x="0" y="107507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6" name="Freeform 36"/>
          <p:cNvSpPr/>
          <p:nvPr/>
        </p:nvSpPr>
        <p:spPr>
          <a:xfrm rot="241378">
            <a:off x="9867687" y="-505711"/>
            <a:ext cx="939704" cy="1011423"/>
          </a:xfrm>
          <a:custGeom>
            <a:avLst/>
            <a:gdLst/>
            <a:ahLst/>
            <a:cxnLst/>
            <a:rect l="l" t="t" r="r" b="b"/>
            <a:pathLst>
              <a:path w="1409556" h="1517135">
                <a:moveTo>
                  <a:pt x="0" y="0"/>
                </a:moveTo>
                <a:lnTo>
                  <a:pt x="1409556" y="0"/>
                </a:lnTo>
                <a:lnTo>
                  <a:pt x="1409556" y="1517134"/>
                </a:lnTo>
                <a:lnTo>
                  <a:pt x="0" y="1517134"/>
                </a:lnTo>
                <a:lnTo>
                  <a:pt x="0" y="0"/>
                </a:lnTo>
                <a:close/>
              </a:path>
            </a:pathLst>
          </a:custGeom>
          <a:blipFill>
            <a:blip r:embed="rId18">
              <a:extLst>
                <a:ext uri="{96DAC541-7B7A-43D3-8B79-37D633B846F1}">
                  <asvg:svgBlip xmlns:asvg="http://schemas.microsoft.com/office/drawing/2016/SVG/main" xmlns="" r:embed="rId23"/>
                </a:ext>
              </a:extLst>
            </a:blip>
            <a:stretch>
              <a:fillRect/>
            </a:stretch>
          </a:blipFill>
        </p:spPr>
      </p:sp>
      <p:sp>
        <p:nvSpPr>
          <p:cNvPr id="37" name="Freeform 37"/>
          <p:cNvSpPr/>
          <p:nvPr/>
        </p:nvSpPr>
        <p:spPr>
          <a:xfrm rot="3348116">
            <a:off x="4568308" y="5621494"/>
            <a:ext cx="1245937" cy="1341028"/>
          </a:xfrm>
          <a:custGeom>
            <a:avLst/>
            <a:gdLst/>
            <a:ahLst/>
            <a:cxnLst/>
            <a:rect l="l" t="t" r="r" b="b"/>
            <a:pathLst>
              <a:path w="1868905" h="2011542">
                <a:moveTo>
                  <a:pt x="0" y="0"/>
                </a:moveTo>
                <a:lnTo>
                  <a:pt x="1868905" y="0"/>
                </a:lnTo>
                <a:lnTo>
                  <a:pt x="1868905" y="2011541"/>
                </a:lnTo>
                <a:lnTo>
                  <a:pt x="0" y="2011541"/>
                </a:lnTo>
                <a:lnTo>
                  <a:pt x="0" y="0"/>
                </a:lnTo>
                <a:close/>
              </a:path>
            </a:pathLst>
          </a:custGeom>
          <a:blipFill>
            <a:blip r:embed="rId18">
              <a:extLst>
                <a:ext uri="{96DAC541-7B7A-43D3-8B79-37D633B846F1}">
                  <asvg:svgBlip xmlns:asvg="http://schemas.microsoft.com/office/drawing/2016/SVG/main" xmlns="" r:embed="rId23"/>
                </a:ext>
              </a:extLst>
            </a:blip>
            <a:stretch>
              <a:fillRect/>
            </a:stretch>
          </a:blipFill>
        </p:spPr>
      </p:sp>
      <p:sp>
        <p:nvSpPr>
          <p:cNvPr id="24" name="TextBox 23"/>
          <p:cNvSpPr txBox="1"/>
          <p:nvPr/>
        </p:nvSpPr>
        <p:spPr>
          <a:xfrm>
            <a:off x="2651885" y="59063"/>
            <a:ext cx="6634540" cy="584775"/>
          </a:xfrm>
          <a:prstGeom prst="rect">
            <a:avLst/>
          </a:prstGeom>
          <a:solidFill>
            <a:srgbClr val="FFFF00"/>
          </a:solid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1371600" fontAlgn="base">
              <a:spcBef>
                <a:spcPct val="0"/>
              </a:spcBef>
              <a:spcAft>
                <a:spcPct val="0"/>
              </a:spcAft>
              <a:defRPr/>
            </a:pPr>
            <a:r>
              <a:rPr lang="vi-VN" sz="3200" b="1" cap="all" dirty="0" smtClean="0">
                <a:ln/>
                <a:solidFill>
                  <a:srgbClr val="FF0000"/>
                </a:solidFill>
                <a:effectLst>
                  <a:innerShdw blurRad="63500" dist="50800" dir="16200000">
                    <a:prstClr val="black">
                      <a:alpha val="50000"/>
                    </a:prstClr>
                  </a:innerShdw>
                  <a:reflection blurRad="10000" stA="55000" endPos="48000" dist="500" dir="5400000" sy="-100000" algn="bl" rotWithShape="0"/>
                </a:effectLst>
                <a:latin typeface="Arial" charset="0"/>
                <a:cs typeface="Arial" charset="0"/>
              </a:rPr>
              <a:t>CHUYÊN GIA GIẢI MÃ PHÁP LÝ</a:t>
            </a:r>
            <a:endParaRPr lang="vi-VN" sz="3200" b="1" cap="all" dirty="0">
              <a:ln/>
              <a:solidFill>
                <a:srgbClr val="FF0000"/>
              </a:solidFill>
              <a:effectLst>
                <a:innerShdw blurRad="63500" dist="50800" dir="16200000">
                  <a:prstClr val="black">
                    <a:alpha val="50000"/>
                  </a:prstClr>
                </a:innerShdw>
                <a:reflection blurRad="10000" stA="55000" endPos="48000" dist="500" dir="5400000" sy="-100000" algn="bl" rotWithShape="0"/>
              </a:effectLst>
              <a:latin typeface="Arial" charset="0"/>
              <a:cs typeface="Arial" charset="0"/>
            </a:endParaRPr>
          </a:p>
        </p:txBody>
      </p:sp>
      <p:sp>
        <p:nvSpPr>
          <p:cNvPr id="8" name="Rectangle 7"/>
          <p:cNvSpPr/>
          <p:nvPr/>
        </p:nvSpPr>
        <p:spPr>
          <a:xfrm>
            <a:off x="507374" y="697204"/>
            <a:ext cx="11176800" cy="5632311"/>
          </a:xfrm>
          <a:prstGeom prst="rect">
            <a:avLst/>
          </a:prstGeom>
        </p:spPr>
        <p:txBody>
          <a:bodyPr wrap="square">
            <a:spAutoFit/>
          </a:bodyPr>
          <a:lstStyle/>
          <a:p>
            <a:r>
              <a:rPr lang="vi-VN" sz="2400" b="1" dirty="0" smtClean="0">
                <a:solidFill>
                  <a:srgbClr val="FF0000"/>
                </a:solidFill>
                <a:latin typeface="+mj-lt"/>
              </a:rPr>
              <a:t>V</a:t>
            </a:r>
            <a:r>
              <a:rPr lang="en-US" sz="2400" b="1" dirty="0" err="1" smtClean="0">
                <a:solidFill>
                  <a:srgbClr val="FF0000"/>
                </a:solidFill>
                <a:latin typeface="+mj-lt"/>
              </a:rPr>
              <a:t>ÒNG</a:t>
            </a:r>
            <a:r>
              <a:rPr lang="en-US" sz="2400" b="1" dirty="0" smtClean="0">
                <a:solidFill>
                  <a:srgbClr val="FF0000"/>
                </a:solidFill>
                <a:latin typeface="+mj-lt"/>
              </a:rPr>
              <a:t> </a:t>
            </a:r>
            <a:r>
              <a:rPr lang="en-US" sz="2400" b="1" dirty="0">
                <a:solidFill>
                  <a:srgbClr val="FF0000"/>
                </a:solidFill>
                <a:latin typeface="+mj-lt"/>
              </a:rPr>
              <a:t>1: </a:t>
            </a:r>
            <a:r>
              <a:rPr lang="en-US" sz="2400" b="1" dirty="0" err="1">
                <a:solidFill>
                  <a:srgbClr val="FF0000"/>
                </a:solidFill>
                <a:latin typeface="+mj-lt"/>
              </a:rPr>
              <a:t>LÒ</a:t>
            </a:r>
            <a:r>
              <a:rPr lang="en-US" sz="2400" b="1" dirty="0">
                <a:solidFill>
                  <a:srgbClr val="FF0000"/>
                </a:solidFill>
                <a:latin typeface="+mj-lt"/>
              </a:rPr>
              <a:t> </a:t>
            </a:r>
            <a:r>
              <a:rPr lang="en-US" sz="2400" b="1" dirty="0" err="1">
                <a:solidFill>
                  <a:srgbClr val="FF0000"/>
                </a:solidFill>
                <a:latin typeface="+mj-lt"/>
              </a:rPr>
              <a:t>LUYỆN</a:t>
            </a:r>
            <a:r>
              <a:rPr lang="en-US" sz="2400" b="1" dirty="0">
                <a:solidFill>
                  <a:srgbClr val="FF0000"/>
                </a:solidFill>
                <a:latin typeface="+mj-lt"/>
              </a:rPr>
              <a:t> </a:t>
            </a:r>
            <a:r>
              <a:rPr lang="en-US" sz="2400" b="1" dirty="0" err="1">
                <a:solidFill>
                  <a:srgbClr val="FF0000"/>
                </a:solidFill>
                <a:latin typeface="+mj-lt"/>
              </a:rPr>
              <a:t>CHUYÊN</a:t>
            </a:r>
            <a:r>
              <a:rPr lang="en-US" sz="2400" b="1" dirty="0">
                <a:solidFill>
                  <a:srgbClr val="FF0000"/>
                </a:solidFill>
                <a:latin typeface="+mj-lt"/>
              </a:rPr>
              <a:t> </a:t>
            </a:r>
            <a:r>
              <a:rPr lang="en-US" sz="2400" b="1" dirty="0" err="1">
                <a:solidFill>
                  <a:srgbClr val="FF0000"/>
                </a:solidFill>
                <a:latin typeface="+mj-lt"/>
              </a:rPr>
              <a:t>GIA</a:t>
            </a:r>
            <a:r>
              <a:rPr lang="en-US" sz="2400" b="1" dirty="0">
                <a:solidFill>
                  <a:srgbClr val="FF0000"/>
                </a:solidFill>
                <a:latin typeface="+mj-lt"/>
              </a:rPr>
              <a:t> (3 </a:t>
            </a:r>
            <a:r>
              <a:rPr lang="en-US" sz="2400" b="1" dirty="0" err="1">
                <a:solidFill>
                  <a:srgbClr val="FF0000"/>
                </a:solidFill>
                <a:latin typeface="+mj-lt"/>
              </a:rPr>
              <a:t>Phút</a:t>
            </a:r>
            <a:r>
              <a:rPr lang="en-US" sz="2400" b="1" dirty="0" smtClean="0">
                <a:solidFill>
                  <a:srgbClr val="FF0000"/>
                </a:solidFill>
                <a:latin typeface="+mj-lt"/>
              </a:rPr>
              <a:t>)</a:t>
            </a:r>
            <a:endParaRPr lang="vi-VN" sz="2400" b="1" dirty="0" smtClean="0">
              <a:solidFill>
                <a:srgbClr val="FF0000"/>
              </a:solidFill>
              <a:latin typeface="+mj-lt"/>
            </a:endParaRPr>
          </a:p>
          <a:p>
            <a:r>
              <a:rPr lang="vi-VN" sz="2400" b="1" dirty="0">
                <a:latin typeface="+mj-lt"/>
              </a:rPr>
              <a:t>Nhiệm vụ:</a:t>
            </a:r>
            <a:r>
              <a:rPr lang="vi-VN" sz="2400" dirty="0">
                <a:latin typeface="+mj-lt"/>
              </a:rPr>
              <a:t> Các nhóm cùng màu ngồi với nhau. Đọc tài liệu và ghi nhớ "từ khóa" của hình thức pháp luật mình phụ trách</a:t>
            </a:r>
            <a:r>
              <a:rPr lang="vi-VN" sz="2400" dirty="0" smtClean="0">
                <a:latin typeface="+mj-lt"/>
              </a:rPr>
              <a:t>.</a:t>
            </a:r>
          </a:p>
          <a:p>
            <a:r>
              <a:rPr lang="vi-VN" sz="2400" b="1" dirty="0" smtClean="0">
                <a:latin typeface="+mj-lt"/>
              </a:rPr>
              <a:t>Nhóm </a:t>
            </a:r>
            <a:r>
              <a:rPr lang="vi-VN" sz="2400" b="1" dirty="0">
                <a:latin typeface="+mj-lt"/>
              </a:rPr>
              <a:t>Đỏ:</a:t>
            </a:r>
            <a:r>
              <a:rPr lang="vi-VN" sz="2400" dirty="0">
                <a:latin typeface="+mj-lt"/>
              </a:rPr>
              <a:t> Tuân thủ pháp </a:t>
            </a:r>
            <a:r>
              <a:rPr lang="vi-VN" sz="2400" dirty="0" smtClean="0">
                <a:latin typeface="+mj-lt"/>
              </a:rPr>
              <a:t>luật.</a:t>
            </a:r>
          </a:p>
          <a:p>
            <a:r>
              <a:rPr lang="vi-VN" sz="2400" b="1" dirty="0" smtClean="0">
                <a:latin typeface="+mj-lt"/>
              </a:rPr>
              <a:t>Nhóm </a:t>
            </a:r>
            <a:r>
              <a:rPr lang="vi-VN" sz="2400" b="1" dirty="0">
                <a:latin typeface="+mj-lt"/>
              </a:rPr>
              <a:t>Xanh Lá:</a:t>
            </a:r>
            <a:r>
              <a:rPr lang="vi-VN" sz="2400" dirty="0">
                <a:latin typeface="+mj-lt"/>
              </a:rPr>
              <a:t> Thi hành pháp </a:t>
            </a:r>
            <a:r>
              <a:rPr lang="vi-VN" sz="2400" dirty="0" smtClean="0">
                <a:latin typeface="+mj-lt"/>
              </a:rPr>
              <a:t>luật.</a:t>
            </a:r>
          </a:p>
          <a:p>
            <a:r>
              <a:rPr lang="vi-VN" sz="2400" b="1" dirty="0" smtClean="0">
                <a:latin typeface="+mj-lt"/>
              </a:rPr>
              <a:t>Nhóm </a:t>
            </a:r>
            <a:r>
              <a:rPr lang="vi-VN" sz="2400" b="1" dirty="0">
                <a:latin typeface="+mj-lt"/>
              </a:rPr>
              <a:t>Vàng:</a:t>
            </a:r>
            <a:r>
              <a:rPr lang="vi-VN" sz="2400" dirty="0">
                <a:latin typeface="+mj-lt"/>
              </a:rPr>
              <a:t> Sử dụng pháp luật</a:t>
            </a:r>
            <a:r>
              <a:rPr lang="vi-VN" sz="2400" dirty="0" smtClean="0">
                <a:latin typeface="+mj-lt"/>
              </a:rPr>
              <a:t>.</a:t>
            </a:r>
          </a:p>
          <a:p>
            <a:r>
              <a:rPr lang="en-US" sz="2400" dirty="0">
                <a:latin typeface="+mj-lt"/>
              </a:rPr>
              <a:t> </a:t>
            </a:r>
            <a:r>
              <a:rPr lang="vi-VN" sz="2400" b="1" dirty="0">
                <a:latin typeface="+mj-lt"/>
              </a:rPr>
              <a:t>Nhóm </a:t>
            </a:r>
            <a:r>
              <a:rPr lang="vi-VN" sz="2400" b="1" dirty="0" smtClean="0">
                <a:latin typeface="+mj-lt"/>
              </a:rPr>
              <a:t>Tím:</a:t>
            </a:r>
            <a:r>
              <a:rPr lang="vi-VN" sz="2400" dirty="0">
                <a:latin typeface="+mj-lt"/>
              </a:rPr>
              <a:t> Áp dụng pháp luật.</a:t>
            </a:r>
          </a:p>
          <a:p>
            <a:r>
              <a:rPr lang="vi-VN" sz="2400" b="1" dirty="0">
                <a:latin typeface="+mj-lt"/>
              </a:rPr>
              <a:t>Yêu cầu:</a:t>
            </a:r>
            <a:r>
              <a:rPr lang="vi-VN" sz="2400" dirty="0">
                <a:latin typeface="+mj-lt"/>
              </a:rPr>
              <a:t> Phải thuộc bài để lát nữa đi </a:t>
            </a:r>
            <a:r>
              <a:rPr lang="vi-VN" sz="2400" dirty="0" smtClean="0">
                <a:latin typeface="+mj-lt"/>
              </a:rPr>
              <a:t>dạy </a:t>
            </a:r>
            <a:r>
              <a:rPr lang="vi-VN" sz="2400" dirty="0">
                <a:latin typeface="+mj-lt"/>
              </a:rPr>
              <a:t>lại cho bạn</a:t>
            </a:r>
            <a:r>
              <a:rPr lang="vi-VN" sz="2400" dirty="0" smtClean="0">
                <a:latin typeface="+mj-lt"/>
              </a:rPr>
              <a:t>.</a:t>
            </a:r>
          </a:p>
          <a:p>
            <a:r>
              <a:rPr lang="vi-VN" sz="2400" b="1" dirty="0">
                <a:solidFill>
                  <a:srgbClr val="FF0000"/>
                </a:solidFill>
                <a:latin typeface="+mj-lt"/>
              </a:rPr>
              <a:t>VÒNG 2: HỢP TÁC GIẢI MÃ (7 Phút)</a:t>
            </a:r>
            <a:endParaRPr lang="vi-VN" sz="2400" dirty="0">
              <a:solidFill>
                <a:srgbClr val="FF0000"/>
              </a:solidFill>
              <a:latin typeface="+mj-lt"/>
            </a:endParaRPr>
          </a:p>
          <a:p>
            <a:r>
              <a:rPr lang="vi-VN" sz="2400" b="1" dirty="0">
                <a:latin typeface="+mj-lt"/>
              </a:rPr>
              <a:t>Di chuyển:</a:t>
            </a:r>
            <a:r>
              <a:rPr lang="vi-VN" sz="2400" dirty="0">
                <a:latin typeface="+mj-lt"/>
              </a:rPr>
              <a:t> Về nhóm mới (ghép đủ 4 màu sắc Đỏ - Xanh - Vàng - Dương).</a:t>
            </a:r>
          </a:p>
          <a:p>
            <a:r>
              <a:rPr lang="vi-VN" sz="2400" b="1" dirty="0">
                <a:latin typeface="+mj-lt"/>
              </a:rPr>
              <a:t>Chia sẻ:</a:t>
            </a:r>
            <a:r>
              <a:rPr lang="vi-VN" sz="2400" dirty="0">
                <a:latin typeface="+mj-lt"/>
              </a:rPr>
              <a:t> Lần lượt từng màu dạy lại kiến thức cho cả nhóm (1 phút/người).</a:t>
            </a:r>
          </a:p>
          <a:p>
            <a:r>
              <a:rPr lang="vi-VN" sz="2400" dirty="0" smtClean="0">
                <a:latin typeface="+mj-lt"/>
              </a:rPr>
              <a:t>Cả </a:t>
            </a:r>
            <a:r>
              <a:rPr lang="vi-VN" sz="2400" dirty="0">
                <a:latin typeface="+mj-lt"/>
              </a:rPr>
              <a:t>nhóm cùng thảo luận, giải quyết </a:t>
            </a:r>
            <a:r>
              <a:rPr lang="vi-VN" sz="2400" b="1" dirty="0" smtClean="0">
                <a:latin typeface="+mj-lt"/>
              </a:rPr>
              <a:t>Hồ </a:t>
            </a:r>
            <a:r>
              <a:rPr lang="vi-VN" sz="2400" b="1" dirty="0">
                <a:latin typeface="+mj-lt"/>
              </a:rPr>
              <a:t>sơ tình </a:t>
            </a:r>
            <a:r>
              <a:rPr lang="vi-VN" sz="2400" b="1" dirty="0" smtClean="0">
                <a:latin typeface="+mj-lt"/>
              </a:rPr>
              <a:t>huống</a:t>
            </a:r>
            <a:r>
              <a:rPr lang="vi-VN" sz="2400" dirty="0">
                <a:latin typeface="+mj-lt"/>
              </a:rPr>
              <a:t> trên giấy A0</a:t>
            </a:r>
          </a:p>
          <a:p>
            <a:r>
              <a:rPr lang="vi-VN" sz="2400" b="1" dirty="0">
                <a:solidFill>
                  <a:srgbClr val="FF0000"/>
                </a:solidFill>
                <a:latin typeface="+mj-lt"/>
              </a:rPr>
              <a:t>VÒNG 3: ĐỐI CHẤT </a:t>
            </a:r>
            <a:r>
              <a:rPr lang="en-US" sz="2400" b="1" dirty="0" err="1" smtClean="0">
                <a:solidFill>
                  <a:srgbClr val="FF0000"/>
                </a:solidFill>
                <a:latin typeface="+mj-lt"/>
              </a:rPr>
              <a:t>VÀ</a:t>
            </a:r>
            <a:r>
              <a:rPr lang="vi-VN" sz="2400" b="1" dirty="0" smtClean="0">
                <a:solidFill>
                  <a:srgbClr val="FF0000"/>
                </a:solidFill>
                <a:latin typeface="+mj-lt"/>
              </a:rPr>
              <a:t> </a:t>
            </a:r>
            <a:r>
              <a:rPr lang="vi-VN" sz="2400" b="1" dirty="0">
                <a:solidFill>
                  <a:srgbClr val="FF0000"/>
                </a:solidFill>
                <a:latin typeface="+mj-lt"/>
              </a:rPr>
              <a:t>TUYÊN ÁN (5 Phút)</a:t>
            </a:r>
            <a:endParaRPr lang="vi-VN" sz="2400" dirty="0">
              <a:solidFill>
                <a:srgbClr val="FF0000"/>
              </a:solidFill>
              <a:latin typeface="+mj-lt"/>
            </a:endParaRPr>
          </a:p>
          <a:p>
            <a:r>
              <a:rPr lang="vi-VN" sz="2400" b="1" dirty="0">
                <a:latin typeface="+mj-lt"/>
              </a:rPr>
              <a:t>Trình bày:</a:t>
            </a:r>
            <a:r>
              <a:rPr lang="vi-VN" sz="2400" dirty="0">
                <a:latin typeface="+mj-lt"/>
              </a:rPr>
              <a:t> Đại diện 1 nhóm lên thuyết trình kết quả. Các nhóm khác phản biện (nếu có).</a:t>
            </a:r>
          </a:p>
          <a:p>
            <a:r>
              <a:rPr lang="vi-VN" sz="2400" b="1" dirty="0">
                <a:latin typeface="+mj-lt"/>
              </a:rPr>
              <a:t>Chốt hạ:</a:t>
            </a:r>
            <a:r>
              <a:rPr lang="vi-VN" sz="2400" dirty="0">
                <a:latin typeface="+mj-lt"/>
              </a:rPr>
              <a:t> Giáo viên (Thẩm phán) chốt kiến thức chuẩn và tuyên dương nhóm xuất </a:t>
            </a:r>
            <a:r>
              <a:rPr lang="vi-VN" sz="2400" dirty="0" smtClean="0">
                <a:latin typeface="+mj-lt"/>
              </a:rPr>
              <a:t>sắc</a:t>
            </a:r>
            <a:endParaRPr lang="en-US" sz="2400" dirty="0">
              <a:latin typeface="+mj-lt"/>
            </a:endParaRPr>
          </a:p>
        </p:txBody>
      </p:sp>
    </p:spTree>
    <p:extLst>
      <p:ext uri="{BB962C8B-B14F-4D97-AF65-F5344CB8AC3E}">
        <p14:creationId xmlns:p14="http://schemas.microsoft.com/office/powerpoint/2010/main" val="37426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7" y="259225"/>
            <a:ext cx="11661058" cy="6370975"/>
          </a:xfrm>
          <a:prstGeom prst="rect">
            <a:avLst/>
          </a:prstGeom>
        </p:spPr>
        <p:txBody>
          <a:bodyPr wrap="square">
            <a:spAutoFit/>
          </a:bodyPr>
          <a:lstStyle/>
          <a:p>
            <a:r>
              <a:rPr lang="vi-VN" sz="2400" b="1" dirty="0" smtClean="0">
                <a:solidFill>
                  <a:srgbClr val="1A1C1E"/>
                </a:solidFill>
                <a:latin typeface="+mj-lt"/>
              </a:rPr>
              <a:t>GV CHUẨN BỊ:</a:t>
            </a:r>
          </a:p>
          <a:p>
            <a:r>
              <a:rPr lang="en-US" sz="2400" b="1" dirty="0" err="1" smtClean="0">
                <a:solidFill>
                  <a:srgbClr val="1A1C1E"/>
                </a:solidFill>
                <a:latin typeface="Times New Roman" panose="02020603050405020304" pitchFamily="18" charset="0"/>
                <a:cs typeface="Times New Roman" panose="02020603050405020304" pitchFamily="18" charset="0"/>
              </a:rPr>
              <a:t>Phiếu</a:t>
            </a:r>
            <a:r>
              <a:rPr lang="en-US" sz="2400" b="1" dirty="0" smtClean="0">
                <a:solidFill>
                  <a:srgbClr val="1A1C1E"/>
                </a:solidFill>
                <a:latin typeface="Times New Roman" panose="02020603050405020304" pitchFamily="18" charset="0"/>
                <a:cs typeface="Times New Roman" panose="02020603050405020304" pitchFamily="18" charset="0"/>
              </a:rPr>
              <a:t> </a:t>
            </a:r>
            <a:r>
              <a:rPr lang="en-US" sz="2400" b="1" dirty="0" err="1" smtClean="0">
                <a:solidFill>
                  <a:srgbClr val="1A1C1E"/>
                </a:solidFill>
                <a:latin typeface="Times New Roman" panose="02020603050405020304" pitchFamily="18" charset="0"/>
                <a:cs typeface="Times New Roman" panose="02020603050405020304" pitchFamily="18" charset="0"/>
              </a:rPr>
              <a:t>màu</a:t>
            </a:r>
            <a:r>
              <a:rPr lang="vi-VN" sz="2400" b="1" dirty="0" smtClean="0">
                <a:solidFill>
                  <a:srgbClr val="1A1C1E"/>
                </a:solidFill>
                <a:latin typeface="Times New Roman" panose="02020603050405020304" pitchFamily="18" charset="0"/>
                <a:cs typeface="Times New Roman" panose="02020603050405020304" pitchFamily="18" charset="0"/>
              </a:rPr>
              <a:t>:</a:t>
            </a:r>
            <a:r>
              <a:rPr lang="en-US" sz="2400" b="1" dirty="0" smtClean="0">
                <a:solidFill>
                  <a:srgbClr val="1A1C1E"/>
                </a:solidFill>
                <a:latin typeface="Times New Roman" panose="02020603050405020304" pitchFamily="18" charset="0"/>
                <a:cs typeface="Times New Roman" panose="02020603050405020304" pitchFamily="18" charset="0"/>
              </a:rPr>
              <a:t> </a:t>
            </a:r>
            <a:r>
              <a:rPr lang="en-US" sz="2400" dirty="0">
                <a:solidFill>
                  <a:srgbClr val="1A1C1E"/>
                </a:solidFill>
                <a:latin typeface="Times New Roman" panose="02020603050405020304" pitchFamily="18" charset="0"/>
                <a:cs typeface="Times New Roman" panose="02020603050405020304" pitchFamily="18" charset="0"/>
              </a:rPr>
              <a:t> 4 </a:t>
            </a:r>
            <a:r>
              <a:rPr lang="en-US" sz="2400" dirty="0" err="1">
                <a:solidFill>
                  <a:srgbClr val="1A1C1E"/>
                </a:solidFill>
                <a:latin typeface="Times New Roman" panose="02020603050405020304" pitchFamily="18" charset="0"/>
                <a:cs typeface="Times New Roman" panose="02020603050405020304" pitchFamily="18" charset="0"/>
              </a:rPr>
              <a:t>màu</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Đỏ</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Xanh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Vàng</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Tím</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đánh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số</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thứ</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smtClean="0">
                <a:solidFill>
                  <a:srgbClr val="1A1C1E"/>
                </a:solidFill>
                <a:latin typeface="Times New Roman" panose="02020603050405020304" pitchFamily="18" charset="0"/>
                <a:cs typeface="Times New Roman" panose="02020603050405020304" pitchFamily="18" charset="0"/>
              </a:rPr>
              <a:t>tự</a:t>
            </a:r>
            <a:r>
              <a:rPr lang="en-US" sz="2400" dirty="0" smtClean="0">
                <a:solidFill>
                  <a:srgbClr val="1A1C1E"/>
                </a:solidFill>
                <a:latin typeface="Times New Roman" panose="02020603050405020304" pitchFamily="18" charset="0"/>
                <a:cs typeface="Times New Roman" panose="02020603050405020304" pitchFamily="18" charset="0"/>
              </a:rPr>
              <a:t>.</a:t>
            </a:r>
            <a:endParaRPr lang="vi-VN" sz="2400" dirty="0" smtClean="0">
              <a:solidFill>
                <a:srgbClr val="1A1C1E"/>
              </a:solidFill>
              <a:latin typeface="Times New Roman" panose="02020603050405020304" pitchFamily="18" charset="0"/>
              <a:cs typeface="Times New Roman" panose="02020603050405020304" pitchFamily="18" charset="0"/>
            </a:endParaRPr>
          </a:p>
          <a:p>
            <a:r>
              <a:rPr lang="en-US" sz="2400" dirty="0" err="1" smtClean="0">
                <a:solidFill>
                  <a:srgbClr val="1A1C1E"/>
                </a:solidFill>
                <a:latin typeface="Times New Roman" panose="02020603050405020304" pitchFamily="18" charset="0"/>
                <a:cs typeface="Times New Roman" panose="02020603050405020304" pitchFamily="18" charset="0"/>
              </a:rPr>
              <a:t>Ví</a:t>
            </a:r>
            <a:r>
              <a:rPr lang="en-US" sz="2400" dirty="0" smtClean="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dụ</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Nhóm</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Đỏ</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có</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các</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phiếu</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Đỏ</a:t>
            </a:r>
            <a:r>
              <a:rPr lang="en-US" sz="2400" dirty="0">
                <a:solidFill>
                  <a:srgbClr val="1A1C1E"/>
                </a:solidFill>
                <a:latin typeface="Times New Roman" panose="02020603050405020304" pitchFamily="18" charset="0"/>
                <a:cs typeface="Times New Roman" panose="02020603050405020304" pitchFamily="18" charset="0"/>
              </a:rPr>
              <a:t> 1, </a:t>
            </a:r>
            <a:r>
              <a:rPr lang="en-US" sz="2400" dirty="0" err="1">
                <a:solidFill>
                  <a:srgbClr val="1A1C1E"/>
                </a:solidFill>
                <a:latin typeface="Times New Roman" panose="02020603050405020304" pitchFamily="18" charset="0"/>
                <a:cs typeface="Times New Roman" panose="02020603050405020304" pitchFamily="18" charset="0"/>
              </a:rPr>
              <a:t>Đỏ</a:t>
            </a:r>
            <a:r>
              <a:rPr lang="en-US" sz="2400" dirty="0">
                <a:solidFill>
                  <a:srgbClr val="1A1C1E"/>
                </a:solidFill>
                <a:latin typeface="Times New Roman" panose="02020603050405020304" pitchFamily="18" charset="0"/>
                <a:cs typeface="Times New Roman" panose="02020603050405020304" pitchFamily="18" charset="0"/>
              </a:rPr>
              <a:t> 2, </a:t>
            </a:r>
            <a:r>
              <a:rPr lang="en-US" sz="2400" dirty="0" err="1">
                <a:solidFill>
                  <a:srgbClr val="1A1C1E"/>
                </a:solidFill>
                <a:latin typeface="Times New Roman" panose="02020603050405020304" pitchFamily="18" charset="0"/>
                <a:cs typeface="Times New Roman" panose="02020603050405020304" pitchFamily="18" charset="0"/>
              </a:rPr>
              <a:t>Đỏ</a:t>
            </a:r>
            <a:r>
              <a:rPr lang="en-US" sz="2400" dirty="0">
                <a:solidFill>
                  <a:srgbClr val="1A1C1E"/>
                </a:solidFill>
                <a:latin typeface="Times New Roman" panose="02020603050405020304" pitchFamily="18" charset="0"/>
                <a:cs typeface="Times New Roman" panose="02020603050405020304" pitchFamily="18" charset="0"/>
              </a:rPr>
              <a:t> 3</a:t>
            </a:r>
            <a:r>
              <a:rPr lang="en-US" sz="2400" dirty="0" smtClean="0">
                <a:solidFill>
                  <a:srgbClr val="1A1C1E"/>
                </a:solidFill>
                <a:latin typeface="Times New Roman" panose="02020603050405020304" pitchFamily="18" charset="0"/>
                <a:cs typeface="Times New Roman" panose="02020603050405020304" pitchFamily="18" charset="0"/>
              </a:rPr>
              <a:t>...</a:t>
            </a:r>
            <a:r>
              <a:rPr lang="vi-VN" sz="2400" dirty="0" smtClean="0">
                <a:solidFill>
                  <a:srgbClr val="1A1C1E"/>
                </a:solidFill>
                <a:latin typeface="Times New Roman" panose="02020603050405020304" pitchFamily="18" charset="0"/>
                <a:cs typeface="Times New Roman" panose="02020603050405020304" pitchFamily="18" charset="0"/>
              </a:rPr>
              <a:t> (lớp có 40 bạn thì chia mỗi màu 10 bạn: đỏ 1...đến đỏ 10; xanh 1...xanh 10)</a:t>
            </a:r>
            <a:endParaRPr lang="en-US" sz="2400" dirty="0">
              <a:solidFill>
                <a:srgbClr val="1A1C1E"/>
              </a:solidFill>
              <a:latin typeface="Times New Roman" panose="02020603050405020304" pitchFamily="18" charset="0"/>
              <a:cs typeface="Times New Roman" panose="02020603050405020304" pitchFamily="18" charset="0"/>
            </a:endParaRPr>
          </a:p>
          <a:p>
            <a:r>
              <a:rPr lang="vi-VN" sz="2400" b="1" dirty="0" smtClean="0">
                <a:solidFill>
                  <a:srgbClr val="1A1C1E"/>
                </a:solidFill>
                <a:latin typeface="Times New Roman" panose="02020603050405020304" pitchFamily="18" charset="0"/>
                <a:cs typeface="Times New Roman" panose="02020603050405020304" pitchFamily="18" charset="0"/>
              </a:rPr>
              <a:t>- </a:t>
            </a:r>
            <a:r>
              <a:rPr lang="en-US" sz="2400" b="1" dirty="0" err="1" smtClean="0">
                <a:solidFill>
                  <a:srgbClr val="1A1C1E"/>
                </a:solidFill>
                <a:latin typeface="Times New Roman" panose="02020603050405020304" pitchFamily="18" charset="0"/>
                <a:cs typeface="Times New Roman" panose="02020603050405020304" pitchFamily="18" charset="0"/>
              </a:rPr>
              <a:t>Phiếu</a:t>
            </a:r>
            <a:r>
              <a:rPr lang="en-US" sz="2400" b="1" dirty="0" smtClean="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học</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tập</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số</a:t>
            </a:r>
            <a:r>
              <a:rPr lang="en-US" sz="2400" b="1" dirty="0">
                <a:solidFill>
                  <a:srgbClr val="1A1C1E"/>
                </a:solidFill>
                <a:latin typeface="Times New Roman" panose="02020603050405020304" pitchFamily="18" charset="0"/>
                <a:cs typeface="Times New Roman" panose="02020603050405020304" pitchFamily="18" charset="0"/>
              </a:rPr>
              <a:t> 1 (</a:t>
            </a:r>
            <a:r>
              <a:rPr lang="en-US" sz="2400" b="1" dirty="0" err="1">
                <a:solidFill>
                  <a:srgbClr val="1A1C1E"/>
                </a:solidFill>
                <a:latin typeface="Times New Roman" panose="02020603050405020304" pitchFamily="18" charset="0"/>
                <a:cs typeface="Times New Roman" panose="02020603050405020304" pitchFamily="18" charset="0"/>
              </a:rPr>
              <a:t>Dành</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cho</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vòng</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Chuyên</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gia</a:t>
            </a:r>
            <a:r>
              <a:rPr lang="en-US" sz="2400" b="1" dirty="0">
                <a:solidFill>
                  <a:srgbClr val="1A1C1E"/>
                </a:solidFill>
                <a:latin typeface="Times New Roman" panose="02020603050405020304" pitchFamily="18" charset="0"/>
                <a:cs typeface="Times New Roman" panose="02020603050405020304" pitchFamily="18" charset="0"/>
              </a:rPr>
              <a:t>):</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Chỉ</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ghi</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kiến</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thức</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của</a:t>
            </a:r>
            <a:r>
              <a:rPr lang="en-US" sz="2400" dirty="0">
                <a:solidFill>
                  <a:srgbClr val="1A1C1E"/>
                </a:solidFill>
                <a:latin typeface="Times New Roman" panose="02020603050405020304" pitchFamily="18" charset="0"/>
                <a:cs typeface="Times New Roman" panose="02020603050405020304" pitchFamily="18" charset="0"/>
              </a:rPr>
              <a:t> 1 </a:t>
            </a:r>
            <a:r>
              <a:rPr lang="en-US" sz="2400" dirty="0" err="1">
                <a:solidFill>
                  <a:srgbClr val="1A1C1E"/>
                </a:solidFill>
                <a:latin typeface="Times New Roman" panose="02020603050405020304" pitchFamily="18" charset="0"/>
                <a:cs typeface="Times New Roman" panose="02020603050405020304" pitchFamily="18" charset="0"/>
              </a:rPr>
              <a:t>hình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thức</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Ngắn</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gọn</a:t>
            </a:r>
            <a:r>
              <a:rPr lang="en-US" sz="2400" dirty="0">
                <a:solidFill>
                  <a:srgbClr val="1A1C1E"/>
                </a:solidFill>
                <a:latin typeface="Times New Roman" panose="02020603050405020304" pitchFamily="18" charset="0"/>
                <a:cs typeface="Times New Roman" panose="02020603050405020304" pitchFamily="18" charset="0"/>
              </a:rPr>
              <a:t>).</a:t>
            </a:r>
          </a:p>
          <a:p>
            <a:r>
              <a:rPr lang="vi-VN" sz="2400" b="1" dirty="0" smtClean="0">
                <a:solidFill>
                  <a:srgbClr val="1A1C1E"/>
                </a:solidFill>
                <a:latin typeface="Times New Roman" panose="02020603050405020304" pitchFamily="18" charset="0"/>
                <a:cs typeface="Times New Roman" panose="02020603050405020304" pitchFamily="18" charset="0"/>
              </a:rPr>
              <a:t>- </a:t>
            </a:r>
            <a:r>
              <a:rPr lang="en-US" sz="2400" b="1" dirty="0" err="1" smtClean="0">
                <a:solidFill>
                  <a:srgbClr val="1A1C1E"/>
                </a:solidFill>
                <a:latin typeface="Times New Roman" panose="02020603050405020304" pitchFamily="18" charset="0"/>
                <a:cs typeface="Times New Roman" panose="02020603050405020304" pitchFamily="18" charset="0"/>
              </a:rPr>
              <a:t>Phiếu</a:t>
            </a:r>
            <a:r>
              <a:rPr lang="en-US" sz="2400" b="1" dirty="0" smtClean="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học</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tập</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số</a:t>
            </a:r>
            <a:r>
              <a:rPr lang="en-US" sz="2400" b="1" dirty="0">
                <a:solidFill>
                  <a:srgbClr val="1A1C1E"/>
                </a:solidFill>
                <a:latin typeface="Times New Roman" panose="02020603050405020304" pitchFamily="18" charset="0"/>
                <a:cs typeface="Times New Roman" panose="02020603050405020304" pitchFamily="18" charset="0"/>
              </a:rPr>
              <a:t> 2 (</a:t>
            </a:r>
            <a:r>
              <a:rPr lang="en-US" sz="2400" b="1" dirty="0" err="1">
                <a:solidFill>
                  <a:srgbClr val="1A1C1E"/>
                </a:solidFill>
                <a:latin typeface="Times New Roman" panose="02020603050405020304" pitchFamily="18" charset="0"/>
                <a:cs typeface="Times New Roman" panose="02020603050405020304" pitchFamily="18" charset="0"/>
              </a:rPr>
              <a:t>Dành</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cho</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vòng</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Mảnh</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ghép</a:t>
            </a:r>
            <a:r>
              <a:rPr lang="en-US" sz="2400" b="1" dirty="0">
                <a:solidFill>
                  <a:srgbClr val="1A1C1E"/>
                </a:solidFill>
                <a:latin typeface="Times New Roman" panose="02020603050405020304" pitchFamily="18" charset="0"/>
                <a:cs typeface="Times New Roman" panose="02020603050405020304" pitchFamily="18" charset="0"/>
              </a:rPr>
              <a:t>):</a:t>
            </a:r>
            <a:r>
              <a:rPr lang="en-US" sz="2400" dirty="0">
                <a:solidFill>
                  <a:srgbClr val="1A1C1E"/>
                </a:solidFill>
                <a:latin typeface="Times New Roman" panose="02020603050405020304" pitchFamily="18" charset="0"/>
                <a:cs typeface="Times New Roman" panose="02020603050405020304" pitchFamily="18" charset="0"/>
              </a:rPr>
              <a:t> In </a:t>
            </a:r>
            <a:r>
              <a:rPr lang="en-US" sz="2400" dirty="0" err="1">
                <a:solidFill>
                  <a:srgbClr val="1A1C1E"/>
                </a:solidFill>
                <a:latin typeface="Times New Roman" panose="02020603050405020304" pitchFamily="18" charset="0"/>
                <a:cs typeface="Times New Roman" panose="02020603050405020304" pitchFamily="18" charset="0"/>
              </a:rPr>
              <a:t>một</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tình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huống</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lớn</a:t>
            </a:r>
            <a:r>
              <a:rPr lang="en-US" sz="2400" dirty="0">
                <a:solidFill>
                  <a:srgbClr val="1A1C1E"/>
                </a:solidFill>
                <a:latin typeface="Times New Roman" panose="02020603050405020304" pitchFamily="18" charset="0"/>
                <a:cs typeface="Times New Roman" panose="02020603050405020304" pitchFamily="18" charset="0"/>
              </a:rPr>
              <a:t> (Case study) </a:t>
            </a:r>
            <a:r>
              <a:rPr lang="en-US" sz="2400" dirty="0" err="1">
                <a:solidFill>
                  <a:srgbClr val="1A1C1E"/>
                </a:solidFill>
                <a:latin typeface="Times New Roman" panose="02020603050405020304" pitchFamily="18" charset="0"/>
                <a:cs typeface="Times New Roman" panose="02020603050405020304" pitchFamily="18" charset="0"/>
              </a:rPr>
              <a:t>trên</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giấy</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A0</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hoặc</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A3</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để</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nhóm</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làm</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bài</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và</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lên</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trình</a:t>
            </a:r>
            <a:r>
              <a:rPr lang="en-US" sz="2400" dirty="0">
                <a:solidFill>
                  <a:srgbClr val="1A1C1E"/>
                </a:solidFill>
                <a:latin typeface="Times New Roman" panose="02020603050405020304" pitchFamily="18" charset="0"/>
                <a:cs typeface="Times New Roman" panose="02020603050405020304" pitchFamily="18" charset="0"/>
              </a:rPr>
              <a:t> </a:t>
            </a:r>
            <a:r>
              <a:rPr lang="en-US" sz="2400" dirty="0" err="1">
                <a:solidFill>
                  <a:srgbClr val="1A1C1E"/>
                </a:solidFill>
                <a:latin typeface="Times New Roman" panose="02020603050405020304" pitchFamily="18" charset="0"/>
                <a:cs typeface="Times New Roman" panose="02020603050405020304" pitchFamily="18" charset="0"/>
              </a:rPr>
              <a:t>bày</a:t>
            </a:r>
            <a:r>
              <a:rPr lang="en-US" sz="2400" dirty="0" smtClean="0">
                <a:solidFill>
                  <a:srgbClr val="1A1C1E"/>
                </a:solidFill>
                <a:latin typeface="Times New Roman" panose="02020603050405020304" pitchFamily="18" charset="0"/>
                <a:cs typeface="Times New Roman" panose="02020603050405020304" pitchFamily="18" charset="0"/>
              </a:rPr>
              <a:t>.</a:t>
            </a:r>
            <a:endParaRPr lang="vi-VN" sz="2400" dirty="0" smtClean="0">
              <a:solidFill>
                <a:srgbClr val="1A1C1E"/>
              </a:solidFill>
              <a:latin typeface="Times New Roman" panose="02020603050405020304" pitchFamily="18" charset="0"/>
              <a:cs typeface="Times New Roman" panose="02020603050405020304" pitchFamily="18" charset="0"/>
            </a:endParaRPr>
          </a:p>
          <a:p>
            <a:r>
              <a:rPr lang="vi-VN" sz="2400" b="1" dirty="0">
                <a:latin typeface="+mj-lt"/>
              </a:rPr>
              <a:t>BƯỚC 1: VÒNG CHUYÊN GIA (3 Phút)</a:t>
            </a:r>
            <a:endParaRPr lang="vi-VN" sz="2400" dirty="0">
              <a:latin typeface="+mj-lt"/>
            </a:endParaRPr>
          </a:p>
          <a:p>
            <a:r>
              <a:rPr lang="vi-VN" sz="2400" b="1" dirty="0">
                <a:latin typeface="+mj-lt"/>
              </a:rPr>
              <a:t>Cách </a:t>
            </a:r>
            <a:r>
              <a:rPr lang="vi-VN" sz="2400" b="1" dirty="0" smtClean="0">
                <a:latin typeface="+mj-lt"/>
              </a:rPr>
              <a:t>chia: </a:t>
            </a:r>
            <a:r>
              <a:rPr lang="vi-VN" sz="2400" dirty="0" smtClean="0">
                <a:latin typeface="+mj-lt"/>
              </a:rPr>
              <a:t>GV </a:t>
            </a:r>
            <a:r>
              <a:rPr lang="vi-VN" sz="2400" dirty="0">
                <a:latin typeface="+mj-lt"/>
              </a:rPr>
              <a:t>yêu cầu HS ngồi theo màu: Tất cả màu Đỏ ngồi 1 cụm, Xanh 1 cụm...</a:t>
            </a:r>
          </a:p>
          <a:p>
            <a:r>
              <a:rPr lang="vi-VN" sz="2400" b="1" dirty="0">
                <a:latin typeface="+mj-lt"/>
              </a:rPr>
              <a:t>Nhiệm vụ:</a:t>
            </a:r>
            <a:endParaRPr lang="vi-VN" sz="2400" dirty="0">
              <a:latin typeface="+mj-lt"/>
            </a:endParaRPr>
          </a:p>
          <a:p>
            <a:pPr lvl="1"/>
            <a:r>
              <a:rPr lang="vi-VN" sz="2400" dirty="0">
                <a:latin typeface="+mj-lt"/>
              </a:rPr>
              <a:t>Nhóm </a:t>
            </a:r>
            <a:r>
              <a:rPr lang="vi-VN" sz="2400" b="1" dirty="0">
                <a:latin typeface="+mj-lt"/>
              </a:rPr>
              <a:t>Đỏ</a:t>
            </a:r>
            <a:r>
              <a:rPr lang="vi-VN" sz="2400" dirty="0">
                <a:latin typeface="+mj-lt"/>
              </a:rPr>
              <a:t>: Nghiên cứu </a:t>
            </a:r>
            <a:r>
              <a:rPr lang="vi-VN" sz="2400" b="1" dirty="0">
                <a:latin typeface="+mj-lt"/>
              </a:rPr>
              <a:t>Tuân thủ pháp luật</a:t>
            </a:r>
            <a:r>
              <a:rPr lang="vi-VN" sz="2400" dirty="0">
                <a:latin typeface="+mj-lt"/>
              </a:rPr>
              <a:t>.</a:t>
            </a:r>
          </a:p>
          <a:p>
            <a:pPr lvl="1"/>
            <a:r>
              <a:rPr lang="vi-VN" sz="2400" dirty="0">
                <a:latin typeface="+mj-lt"/>
              </a:rPr>
              <a:t>Nhóm </a:t>
            </a:r>
            <a:r>
              <a:rPr lang="vi-VN" sz="2400" b="1" dirty="0">
                <a:latin typeface="+mj-lt"/>
              </a:rPr>
              <a:t>Xanh</a:t>
            </a:r>
            <a:r>
              <a:rPr lang="vi-VN" sz="2400" dirty="0">
                <a:latin typeface="+mj-lt"/>
              </a:rPr>
              <a:t>: Nghiên cứu </a:t>
            </a:r>
            <a:r>
              <a:rPr lang="vi-VN" sz="2400" b="1" dirty="0">
                <a:latin typeface="+mj-lt"/>
              </a:rPr>
              <a:t>Thi hành pháp luật</a:t>
            </a:r>
            <a:r>
              <a:rPr lang="vi-VN" sz="2400" dirty="0">
                <a:latin typeface="+mj-lt"/>
              </a:rPr>
              <a:t>.</a:t>
            </a:r>
          </a:p>
          <a:p>
            <a:pPr lvl="1"/>
            <a:r>
              <a:rPr lang="vi-VN" sz="2400" dirty="0">
                <a:latin typeface="+mj-lt"/>
              </a:rPr>
              <a:t>Nhóm </a:t>
            </a:r>
            <a:r>
              <a:rPr lang="vi-VN" sz="2400" b="1" dirty="0">
                <a:latin typeface="+mj-lt"/>
              </a:rPr>
              <a:t>Vàng</a:t>
            </a:r>
            <a:r>
              <a:rPr lang="vi-VN" sz="2400" dirty="0">
                <a:latin typeface="+mj-lt"/>
              </a:rPr>
              <a:t>: Nghiên cứu </a:t>
            </a:r>
            <a:r>
              <a:rPr lang="vi-VN" sz="2400" b="1" dirty="0">
                <a:latin typeface="+mj-lt"/>
              </a:rPr>
              <a:t>Sử dụng pháp luật</a:t>
            </a:r>
            <a:r>
              <a:rPr lang="vi-VN" sz="2400" dirty="0">
                <a:latin typeface="+mj-lt"/>
              </a:rPr>
              <a:t>.</a:t>
            </a:r>
          </a:p>
          <a:p>
            <a:pPr lvl="1"/>
            <a:r>
              <a:rPr lang="vi-VN" sz="2400" dirty="0">
                <a:latin typeface="+mj-lt"/>
              </a:rPr>
              <a:t>Nhóm </a:t>
            </a:r>
            <a:r>
              <a:rPr lang="vi-VN" sz="2400" b="1" dirty="0">
                <a:latin typeface="+mj-lt"/>
              </a:rPr>
              <a:t>Tím</a:t>
            </a:r>
            <a:r>
              <a:rPr lang="vi-VN" sz="2400" dirty="0">
                <a:latin typeface="+mj-lt"/>
              </a:rPr>
              <a:t>: Nghiên cứu </a:t>
            </a:r>
            <a:r>
              <a:rPr lang="vi-VN" sz="2400" b="1" dirty="0">
                <a:latin typeface="+mj-lt"/>
              </a:rPr>
              <a:t>Áp dụng pháp luật</a:t>
            </a:r>
            <a:r>
              <a:rPr lang="vi-VN" sz="2400" dirty="0">
                <a:latin typeface="+mj-lt"/>
              </a:rPr>
              <a:t>.</a:t>
            </a:r>
          </a:p>
          <a:p>
            <a:r>
              <a:rPr lang="vi-VN" sz="2400" b="1" dirty="0">
                <a:latin typeface="+mj-lt"/>
              </a:rPr>
              <a:t>Luật:</a:t>
            </a:r>
            <a:r>
              <a:rPr lang="vi-VN" sz="2400" dirty="0">
                <a:latin typeface="+mj-lt"/>
              </a:rPr>
              <a:t> </a:t>
            </a:r>
            <a:r>
              <a:rPr lang="vi-VN" sz="2400" i="1" dirty="0" smtClean="0">
                <a:latin typeface="+mj-lt"/>
              </a:rPr>
              <a:t>Các </a:t>
            </a:r>
            <a:r>
              <a:rPr lang="vi-VN" sz="2400" i="1" dirty="0">
                <a:latin typeface="+mj-lt"/>
              </a:rPr>
              <a:t>bạn có 3 phút đọc tài liệu. Hãy ghi nhớ các từ khóa quan trọng nhất. Lát nữa các bạn sẽ phải đi dạy lại cho bạn bè. Nếu bạn không thuộc, nhóm sau sẽ không làm được bài</a:t>
            </a:r>
            <a:r>
              <a:rPr lang="vi-VN" sz="2400" i="1" dirty="0" smtClean="0">
                <a:latin typeface="+mj-lt"/>
              </a:rPr>
              <a:t>.</a:t>
            </a:r>
            <a:endParaRPr lang="vi-VN" sz="2400" dirty="0">
              <a:latin typeface="+mj-lt"/>
            </a:endParaRPr>
          </a:p>
        </p:txBody>
      </p:sp>
    </p:spTree>
    <p:extLst>
      <p:ext uri="{BB962C8B-B14F-4D97-AF65-F5344CB8AC3E}">
        <p14:creationId xmlns:p14="http://schemas.microsoft.com/office/powerpoint/2010/main" val="199033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255" y="146217"/>
            <a:ext cx="11566689"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BƯỚC</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2: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VÒNG</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MẢNH</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GHÉP</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&amp;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LUẬN</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(7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Phút</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Di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chuyển</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GV</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hô</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Xin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mời</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về</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nhà</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mới</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Bạn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số</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1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về</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bàn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1,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số</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2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về</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bàn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2</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Lúc</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này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mỗi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bàn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đủ</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4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màu</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Đỏ</a:t>
            </a:r>
            <a:r>
              <a:rPr kumimoji="0" lang="vi-VN"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Xanh</a:t>
            </a:r>
            <a:r>
              <a:rPr kumimoji="0" lang="vi-VN"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Vàng</a:t>
            </a:r>
            <a:r>
              <a:rPr kumimoji="0" lang="vi-VN"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Tím</a:t>
            </a:r>
            <a:r>
              <a:rPr kumimoji="0" lang="vi-VN"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Nhiệm</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vụ</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trọng</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Phút</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1-3:</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lượt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màu</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dạy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lại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kiến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thức</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nhóm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Đỏ</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nói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xong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Xanh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Phút</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4-7:</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nhóm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cùng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thảo</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luận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làm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Phiếu</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tập</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lớn</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Tình</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huống</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Tình</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huống</a:t>
            </a:r>
            <a:r>
              <a:rPr kumimoji="0" lang="vi-VN"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GV in ra giấy</a:t>
            </a:r>
            <a:r>
              <a:rPr kumimoji="0" lang="vi-VN" altLang="en-US" sz="2400" b="1" i="0" u="none" strike="noStrike" cap="none" normalizeH="0" dirty="0" smtClean="0">
                <a:ln>
                  <a:noFill/>
                </a:ln>
                <a:solidFill>
                  <a:srgbClr val="1A1C1E"/>
                </a:solidFill>
                <a:effectLst/>
                <a:latin typeface="Times New Roman" panose="02020603050405020304" pitchFamily="18" charset="0"/>
                <a:cs typeface="Times New Roman" panose="02020603050405020304" pitchFamily="18" charset="0"/>
              </a:rPr>
              <a:t> phát cho 10 nhóm (hoặc chiếu lên bảng)</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endParaRPr kumimoji="0" lang="vi-VN"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Tình</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huống</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mở</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cửa</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hàng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kinh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doanh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Gas.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UBND</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Huyện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cấp</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giấy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phép</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kinh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doanh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trang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đầy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đủ</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bình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chữa</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cháy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theo</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quy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PCCC</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chối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bán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bình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Gas mini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cũ</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rỉ</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sét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an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toàn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dù</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khách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hỏi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mua</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457200" marR="0" lvl="1"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Anh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làm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đơn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khiếu</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nại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thấy</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hàng</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xóm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lấn</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chiếm</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đất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nhà</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mình</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Yêu</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cầu</a:t>
            </a:r>
            <a:r>
              <a:rPr kumimoji="0" lang="en-US" altLang="en-US" sz="2400" b="1"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Hãy</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xác</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định</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4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hành</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động</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trên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thuộc</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hình</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thức</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thực</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hiện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pháp</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luật</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nào</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Giải</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thích</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ngắn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gọn</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tại</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smtClean="0">
                <a:ln>
                  <a:noFill/>
                </a:ln>
                <a:solidFill>
                  <a:srgbClr val="1A1C1E"/>
                </a:solidFill>
                <a:effectLst/>
                <a:latin typeface="Times New Roman" panose="02020603050405020304" pitchFamily="18" charset="0"/>
                <a:cs typeface="Times New Roman" panose="02020603050405020304" pitchFamily="18" charset="0"/>
              </a:rPr>
              <a:t>sao</a:t>
            </a:r>
            <a:r>
              <a:rPr kumimoji="0" lang="en-US" altLang="en-US" sz="2400" b="0" i="1"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rgbClr val="1A1C1E"/>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590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073" y="515647"/>
            <a:ext cx="11205327" cy="1569660"/>
          </a:xfrm>
          <a:prstGeom prst="rect">
            <a:avLst/>
          </a:prstGeom>
        </p:spPr>
        <p:txBody>
          <a:bodyPr wrap="square">
            <a:spAutoFit/>
          </a:bodyPr>
          <a:lstStyle/>
          <a:p>
            <a:r>
              <a:rPr lang="vi-VN" sz="2400" b="1" dirty="0">
                <a:solidFill>
                  <a:srgbClr val="1A1C1E"/>
                </a:solidFill>
                <a:latin typeface="+mj-lt"/>
              </a:rPr>
              <a:t>BƯỚC 3: ĐẠI DIỆN TRÌNH BÀY (3 Phút)</a:t>
            </a:r>
            <a:endParaRPr lang="vi-VN" sz="2400" dirty="0">
              <a:solidFill>
                <a:srgbClr val="1A1C1E"/>
              </a:solidFill>
              <a:latin typeface="+mj-lt"/>
            </a:endParaRPr>
          </a:p>
          <a:p>
            <a:r>
              <a:rPr lang="vi-VN" sz="2400" b="1" dirty="0">
                <a:solidFill>
                  <a:srgbClr val="1A1C1E"/>
                </a:solidFill>
                <a:latin typeface="+mj-lt"/>
              </a:rPr>
              <a:t>Cách chọn đại </a:t>
            </a:r>
            <a:r>
              <a:rPr lang="vi-VN" sz="2400" b="1" dirty="0" smtClean="0">
                <a:solidFill>
                  <a:srgbClr val="1A1C1E"/>
                </a:solidFill>
                <a:latin typeface="+mj-lt"/>
              </a:rPr>
              <a:t>diện:</a:t>
            </a:r>
            <a:endParaRPr lang="vi-VN" sz="2400" dirty="0" smtClean="0">
              <a:solidFill>
                <a:srgbClr val="1A1C1E"/>
              </a:solidFill>
              <a:latin typeface="+mj-lt"/>
            </a:endParaRPr>
          </a:p>
          <a:p>
            <a:r>
              <a:rPr lang="vi-VN" sz="2400" dirty="0" smtClean="0">
                <a:solidFill>
                  <a:srgbClr val="1A1C1E"/>
                </a:solidFill>
                <a:latin typeface="+mj-lt"/>
              </a:rPr>
              <a:t>- Hết </a:t>
            </a:r>
            <a:r>
              <a:rPr lang="vi-VN" sz="2400" dirty="0">
                <a:solidFill>
                  <a:srgbClr val="1A1C1E"/>
                </a:solidFill>
                <a:latin typeface="+mj-lt"/>
              </a:rPr>
              <a:t>giờ, GV yêu cầu các nhóm dán bài làm (Giấy A0) lên </a:t>
            </a:r>
            <a:r>
              <a:rPr lang="vi-VN" sz="2400" dirty="0" smtClean="0">
                <a:solidFill>
                  <a:srgbClr val="1A1C1E"/>
                </a:solidFill>
                <a:latin typeface="+mj-lt"/>
              </a:rPr>
              <a:t>bảng.</a:t>
            </a:r>
          </a:p>
          <a:p>
            <a:r>
              <a:rPr lang="vi-VN" sz="2400" dirty="0" smtClean="0">
                <a:solidFill>
                  <a:srgbClr val="1A1C1E"/>
                </a:solidFill>
                <a:latin typeface="+mj-lt"/>
              </a:rPr>
              <a:t>- GV </a:t>
            </a:r>
            <a:r>
              <a:rPr lang="vi-VN" sz="2400" dirty="0">
                <a:solidFill>
                  <a:srgbClr val="1A1C1E"/>
                </a:solidFill>
                <a:latin typeface="+mj-lt"/>
              </a:rPr>
              <a:t>chọn ngẫu nhiên 1 nhóm (hoặc nhóm làm nhanh nhất) cử đại diện lên thuyết trình.</a:t>
            </a:r>
            <a:endParaRPr lang="vi-VN" sz="2400" b="0" i="0" dirty="0">
              <a:solidFill>
                <a:srgbClr val="1A1C1E"/>
              </a:solidFill>
              <a:effectLst/>
              <a:latin typeface="+mj-lt"/>
            </a:endParaRPr>
          </a:p>
        </p:txBody>
      </p:sp>
      <p:sp>
        <p:nvSpPr>
          <p:cNvPr id="3" name="Rectangle 2"/>
          <p:cNvSpPr/>
          <p:nvPr/>
        </p:nvSpPr>
        <p:spPr>
          <a:xfrm>
            <a:off x="163396" y="2692520"/>
            <a:ext cx="11610680" cy="2677656"/>
          </a:xfrm>
          <a:prstGeom prst="rect">
            <a:avLst/>
          </a:prstGeom>
        </p:spPr>
        <p:txBody>
          <a:bodyPr wrap="square">
            <a:spAutoFit/>
          </a:bodyPr>
          <a:lstStyle/>
          <a:p>
            <a:r>
              <a:rPr lang="vi-VN" sz="2400" b="1" dirty="0" smtClean="0">
                <a:solidFill>
                  <a:srgbClr val="FF0000"/>
                </a:solidFill>
                <a:latin typeface="+mj-lt"/>
              </a:rPr>
              <a:t>ĐÁP ÁN: </a:t>
            </a:r>
          </a:p>
          <a:p>
            <a:r>
              <a:rPr lang="en-US" sz="2400" dirty="0" smtClean="0">
                <a:solidFill>
                  <a:srgbClr val="1A1C1E"/>
                </a:solidFill>
                <a:latin typeface="+mj-lt"/>
              </a:rPr>
              <a:t>- </a:t>
            </a:r>
            <a:r>
              <a:rPr lang="vi-VN" sz="2400" dirty="0" smtClean="0">
                <a:solidFill>
                  <a:srgbClr val="1A1C1E"/>
                </a:solidFill>
                <a:latin typeface="+mj-lt"/>
              </a:rPr>
              <a:t>Hành </a:t>
            </a:r>
            <a:r>
              <a:rPr lang="vi-VN" sz="2400" dirty="0">
                <a:solidFill>
                  <a:srgbClr val="1A1C1E"/>
                </a:solidFill>
                <a:latin typeface="+mj-lt"/>
              </a:rPr>
              <a:t>động 1 (UBND cấp phép) là </a:t>
            </a:r>
            <a:r>
              <a:rPr lang="vi-VN" sz="2400" b="1" dirty="0">
                <a:solidFill>
                  <a:srgbClr val="1A1C1E"/>
                </a:solidFill>
                <a:latin typeface="+mj-lt"/>
              </a:rPr>
              <a:t>Áp dụng PL</a:t>
            </a:r>
            <a:r>
              <a:rPr lang="vi-VN" sz="2400" dirty="0">
                <a:solidFill>
                  <a:srgbClr val="1A1C1E"/>
                </a:solidFill>
                <a:latin typeface="+mj-lt"/>
              </a:rPr>
              <a:t>, vì đây là cơ quan nhà nước ra quyết định.</a:t>
            </a:r>
          </a:p>
          <a:p>
            <a:r>
              <a:rPr lang="en-US" sz="2400" dirty="0" smtClean="0">
                <a:solidFill>
                  <a:srgbClr val="1A1C1E"/>
                </a:solidFill>
                <a:latin typeface="+mj-lt"/>
              </a:rPr>
              <a:t>- </a:t>
            </a:r>
            <a:r>
              <a:rPr lang="vi-VN" sz="2400" dirty="0" smtClean="0">
                <a:solidFill>
                  <a:srgbClr val="1A1C1E"/>
                </a:solidFill>
                <a:latin typeface="+mj-lt"/>
              </a:rPr>
              <a:t>Hành </a:t>
            </a:r>
            <a:r>
              <a:rPr lang="vi-VN" sz="2400" dirty="0">
                <a:solidFill>
                  <a:srgbClr val="1A1C1E"/>
                </a:solidFill>
                <a:latin typeface="+mj-lt"/>
              </a:rPr>
              <a:t>động 2 (Trang bị bình chữa cháy) là </a:t>
            </a:r>
            <a:r>
              <a:rPr lang="vi-VN" sz="2400" b="1" dirty="0">
                <a:solidFill>
                  <a:srgbClr val="1A1C1E"/>
                </a:solidFill>
                <a:latin typeface="+mj-lt"/>
              </a:rPr>
              <a:t>Thi hành PL</a:t>
            </a:r>
            <a:r>
              <a:rPr lang="vi-VN" sz="2400" dirty="0">
                <a:solidFill>
                  <a:srgbClr val="1A1C1E"/>
                </a:solidFill>
                <a:latin typeface="+mj-lt"/>
              </a:rPr>
              <a:t>, vì đây là nghĩa vụ anh A chủ động phải làm.</a:t>
            </a:r>
          </a:p>
          <a:p>
            <a:r>
              <a:rPr lang="en-US" sz="2400" dirty="0" smtClean="0">
                <a:solidFill>
                  <a:srgbClr val="1A1C1E"/>
                </a:solidFill>
                <a:latin typeface="+mj-lt"/>
              </a:rPr>
              <a:t>- </a:t>
            </a:r>
            <a:r>
              <a:rPr lang="vi-VN" sz="2400" dirty="0" smtClean="0">
                <a:solidFill>
                  <a:srgbClr val="1A1C1E"/>
                </a:solidFill>
                <a:latin typeface="+mj-lt"/>
              </a:rPr>
              <a:t>Hành </a:t>
            </a:r>
            <a:r>
              <a:rPr lang="vi-VN" sz="2400" dirty="0">
                <a:solidFill>
                  <a:srgbClr val="1A1C1E"/>
                </a:solidFill>
                <a:latin typeface="+mj-lt"/>
              </a:rPr>
              <a:t>động 3 (Không bán hàng cũ) là </a:t>
            </a:r>
            <a:r>
              <a:rPr lang="vi-VN" sz="2400" b="1" dirty="0">
                <a:solidFill>
                  <a:srgbClr val="1A1C1E"/>
                </a:solidFill>
                <a:latin typeface="+mj-lt"/>
              </a:rPr>
              <a:t>Tuân thủ PL</a:t>
            </a:r>
            <a:r>
              <a:rPr lang="vi-VN" sz="2400" dirty="0">
                <a:solidFill>
                  <a:srgbClr val="1A1C1E"/>
                </a:solidFill>
                <a:latin typeface="+mj-lt"/>
              </a:rPr>
              <a:t>, vì anh A không làm điều cấm (không bán hàng kém chất lượng).</a:t>
            </a:r>
          </a:p>
          <a:p>
            <a:r>
              <a:rPr lang="en-US" sz="2400" dirty="0" smtClean="0">
                <a:solidFill>
                  <a:srgbClr val="1A1C1E"/>
                </a:solidFill>
                <a:latin typeface="+mj-lt"/>
              </a:rPr>
              <a:t>- </a:t>
            </a:r>
            <a:r>
              <a:rPr lang="vi-VN" sz="2400" dirty="0" smtClean="0">
                <a:solidFill>
                  <a:srgbClr val="1A1C1E"/>
                </a:solidFill>
                <a:latin typeface="+mj-lt"/>
              </a:rPr>
              <a:t>Hành </a:t>
            </a:r>
            <a:r>
              <a:rPr lang="vi-VN" sz="2400" dirty="0">
                <a:solidFill>
                  <a:srgbClr val="1A1C1E"/>
                </a:solidFill>
                <a:latin typeface="+mj-lt"/>
              </a:rPr>
              <a:t>động 4 (Khiếu nại) là </a:t>
            </a:r>
            <a:r>
              <a:rPr lang="vi-VN" sz="2400" b="1" dirty="0">
                <a:solidFill>
                  <a:srgbClr val="1A1C1E"/>
                </a:solidFill>
                <a:latin typeface="+mj-lt"/>
              </a:rPr>
              <a:t>Sử dụng PL</a:t>
            </a:r>
            <a:r>
              <a:rPr lang="vi-VN" sz="2400" dirty="0">
                <a:solidFill>
                  <a:srgbClr val="1A1C1E"/>
                </a:solidFill>
                <a:latin typeface="+mj-lt"/>
              </a:rPr>
              <a:t>, vì đây là quyền của anh A</a:t>
            </a:r>
            <a:r>
              <a:rPr lang="vi-VN" sz="2400" dirty="0" smtClean="0">
                <a:solidFill>
                  <a:srgbClr val="1A1C1E"/>
                </a:solidFill>
                <a:latin typeface="+mj-lt"/>
              </a:rPr>
              <a:t>.</a:t>
            </a:r>
            <a:endParaRPr lang="vi-VN" sz="2400" b="0" i="0" dirty="0">
              <a:solidFill>
                <a:srgbClr val="1A1C1E"/>
              </a:solidFill>
              <a:effectLst/>
              <a:latin typeface="+mj-lt"/>
            </a:endParaRPr>
          </a:p>
        </p:txBody>
      </p:sp>
    </p:spTree>
    <p:extLst>
      <p:ext uri="{BB962C8B-B14F-4D97-AF65-F5344CB8AC3E}">
        <p14:creationId xmlns:p14="http://schemas.microsoft.com/office/powerpoint/2010/main" val="234281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14" y="198759"/>
            <a:ext cx="11293312" cy="7355860"/>
          </a:xfrm>
          <a:prstGeom prst="rect">
            <a:avLst/>
          </a:prstGeom>
        </p:spPr>
        <p:txBody>
          <a:bodyPr wrap="square">
            <a:spAutoFit/>
          </a:bodyPr>
          <a:lstStyle/>
          <a:p>
            <a:r>
              <a:rPr lang="vi-VN" sz="2000" b="1" dirty="0" smtClean="0">
                <a:solidFill>
                  <a:srgbClr val="1A1C1E"/>
                </a:solidFill>
                <a:latin typeface="+mj-lt"/>
              </a:rPr>
              <a:t>GV PHÂN TÍCH SÂU:</a:t>
            </a:r>
          </a:p>
          <a:p>
            <a:r>
              <a:rPr lang="vi-VN" sz="2000" b="1" dirty="0" smtClean="0">
                <a:solidFill>
                  <a:srgbClr val="1A1C1E"/>
                </a:solidFill>
                <a:latin typeface="+mj-lt"/>
              </a:rPr>
              <a:t>1. </a:t>
            </a:r>
            <a:r>
              <a:rPr lang="vi-VN" sz="2000" i="1" dirty="0" smtClean="0">
                <a:solidFill>
                  <a:srgbClr val="1A1C1E"/>
                </a:solidFill>
                <a:latin typeface="+mj-lt"/>
              </a:rPr>
              <a:t>Tại </a:t>
            </a:r>
            <a:r>
              <a:rPr lang="vi-VN" sz="2000" i="1" dirty="0">
                <a:solidFill>
                  <a:srgbClr val="1A1C1E"/>
                </a:solidFill>
                <a:latin typeface="+mj-lt"/>
              </a:rPr>
              <a:t>sao hành động Anh A </a:t>
            </a:r>
            <a:r>
              <a:rPr lang="vi-VN" sz="2000" b="1" i="1" dirty="0">
                <a:solidFill>
                  <a:srgbClr val="1A1C1E"/>
                </a:solidFill>
                <a:latin typeface="+mj-lt"/>
              </a:rPr>
              <a:t>làm đơn khiếu nại</a:t>
            </a:r>
            <a:r>
              <a:rPr lang="vi-VN" sz="2000" i="1" dirty="0">
                <a:solidFill>
                  <a:srgbClr val="1A1C1E"/>
                </a:solidFill>
                <a:latin typeface="+mj-lt"/>
              </a:rPr>
              <a:t> lại là Sử dụng pháp luật? Nếu anh A thấy hàng xóm lấn đất mà anh ấy im lặng, không khiếu nại, công an có phạt anh A không</a:t>
            </a:r>
            <a:r>
              <a:rPr lang="vi-VN" sz="2000" i="1" dirty="0" smtClean="0">
                <a:solidFill>
                  <a:srgbClr val="1A1C1E"/>
                </a:solidFill>
                <a:latin typeface="+mj-lt"/>
              </a:rPr>
              <a:t>?</a:t>
            </a:r>
          </a:p>
          <a:p>
            <a:r>
              <a:rPr lang="vi-VN" sz="2000" dirty="0" smtClean="0">
                <a:latin typeface="+mj-lt"/>
              </a:rPr>
              <a:t>Đây là quyền. </a:t>
            </a:r>
            <a:r>
              <a:rPr lang="en-US" sz="2000" dirty="0" err="1" smtClean="0">
                <a:latin typeface="Times New Roman" panose="02020603050405020304" pitchFamily="18" charset="0"/>
                <a:cs typeface="Times New Roman" panose="02020603050405020304" pitchFamily="18" charset="0"/>
              </a:rPr>
              <a:t>Pháp</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khiếu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tùy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=&gt;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thôi</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dirty="0" smtClean="0">
                <a:latin typeface="Times New Roman" panose="02020603050405020304" pitchFamily="18" charset="0"/>
                <a:cs typeface="Times New Roman" panose="02020603050405020304" pitchFamily="18" charset="0"/>
              </a:rPr>
              <a:t>.</a:t>
            </a:r>
            <a:endParaRPr lang="vi-VN" sz="2000"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đôi</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TUÂN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THỦ</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HÀNH</a:t>
            </a:r>
            <a:r>
              <a:rPr lang="en-US" sz="2000" b="1" dirty="0" smtClean="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err="1">
                <a:solidFill>
                  <a:srgbClr val="FF0000"/>
                </a:solidFill>
                <a:latin typeface="Times New Roman" panose="02020603050405020304" pitchFamily="18" charset="0"/>
                <a:cs typeface="Times New Roman" panose="02020603050405020304" pitchFamily="18" charset="0"/>
              </a:rPr>
              <a:t>Dễ</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nhầm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nhất</a:t>
            </a:r>
            <a:r>
              <a:rPr lang="en-US" sz="2000" b="1" dirty="0">
                <a:solidFill>
                  <a:srgbClr val="FF0000"/>
                </a:solidFill>
                <a:latin typeface="Times New Roman" panose="02020603050405020304" pitchFamily="18" charset="0"/>
                <a:cs typeface="Times New Roman" panose="02020603050405020304" pitchFamily="18" charset="0"/>
              </a:rPr>
              <a:t>)</a:t>
            </a:r>
          </a:p>
          <a:p>
            <a:r>
              <a:rPr lang="vi-VN" sz="2000" b="1"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2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a:t>
            </a:r>
            <a:r>
              <a:rPr lang="vi-VN"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trang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bình</a:t>
            </a:r>
            <a:r>
              <a:rPr lang="en-US" sz="2000" b="1" dirty="0">
                <a:latin typeface="Times New Roman" panose="02020603050405020304" pitchFamily="18" charset="0"/>
                <a:cs typeface="Times New Roman" panose="02020603050405020304" pitchFamily="18" charset="0"/>
              </a:rPr>
              <a:t> gas </a:t>
            </a:r>
            <a:r>
              <a:rPr lang="en-US" sz="2000" b="1" dirty="0" err="1">
                <a:latin typeface="Times New Roman" panose="02020603050405020304" pitchFamily="18" charset="0"/>
                <a:cs typeface="Times New Roman" panose="02020603050405020304" pitchFamily="18" charset="0"/>
              </a:rPr>
              <a:t>cũ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smtClean="0">
                <a:latin typeface="Times New Roman" panose="02020603050405020304" pitchFamily="18" charset="0"/>
                <a:cs typeface="Times New Roman" panose="02020603050405020304" pitchFamily="18" charset="0"/>
              </a:rPr>
              <a:t>).</a:t>
            </a:r>
            <a:endParaRPr lang="vi-VN" sz="2000" dirty="0" smtClean="0">
              <a:latin typeface="Times New Roman" panose="02020603050405020304" pitchFamily="18" charset="0"/>
              <a:cs typeface="Times New Roman" panose="02020603050405020304" pitchFamily="18" charset="0"/>
            </a:endParaRPr>
          </a:p>
          <a:p>
            <a:r>
              <a:rPr lang="vi-VN" sz="2000" i="1" dirty="0">
                <a:latin typeface="Times New Roman" panose="02020603050405020304" pitchFamily="18" charset="0"/>
                <a:cs typeface="Times New Roman" panose="02020603050405020304" pitchFamily="18" charset="0"/>
              </a:rPr>
              <a:t>Cả hai việc này luật đều bắt buộc, nhưng cách anh A thực hiện khác nhau thế nào</a:t>
            </a:r>
            <a:r>
              <a:rPr lang="vi-VN" sz="2000" i="1" dirty="0" smtClean="0">
                <a:latin typeface="Times New Roman" panose="02020603050405020304" pitchFamily="18" charset="0"/>
                <a:cs typeface="Times New Roman" panose="02020603050405020304" pitchFamily="18" charset="0"/>
              </a:rPr>
              <a:t>?</a:t>
            </a:r>
          </a:p>
          <a:p>
            <a:r>
              <a:rPr lang="vi-VN" sz="2000" b="1" dirty="0" smtClean="0">
                <a:latin typeface="Times New Roman" panose="02020603050405020304" pitchFamily="18" charset="0"/>
                <a:cs typeface="Times New Roman" panose="02020603050405020304" pitchFamily="18" charset="0"/>
              </a:rPr>
              <a:t>CHỐT: </a:t>
            </a:r>
            <a:r>
              <a:rPr lang="en-US" sz="2000" b="1" dirty="0" err="1" smtClean="0">
                <a:latin typeface="Times New Roman" panose="02020603050405020304" pitchFamily="18" charset="0"/>
                <a:cs typeface="Times New Roman" panose="02020603050405020304" pitchFamily="18" charset="0"/>
              </a:rPr>
              <a:t>Với</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cháy</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a:t>
            </a:r>
            <a:r>
              <a:rPr lang="en-US" sz="2000" b="1" dirty="0">
                <a:latin typeface="Times New Roman" panose="02020603050405020304" pitchFamily="18" charset="0"/>
                <a:cs typeface="Times New Roman" panose="02020603050405020304" pitchFamily="18" charset="0"/>
              </a:rPr>
              <a:t> gas </a:t>
            </a:r>
            <a:r>
              <a:rPr lang="en-US" sz="2000" b="1" dirty="0" err="1">
                <a:latin typeface="Times New Roman" panose="02020603050405020304" pitchFamily="18" charset="0"/>
                <a:cs typeface="Times New Roman" panose="02020603050405020304" pitchFamily="18" charset="0"/>
              </a:rPr>
              <a:t>cũ</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kiềm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cấm</a:t>
            </a:r>
            <a:r>
              <a:rPr lang="en-US" sz="2000" dirty="0">
                <a:latin typeface="Times New Roman" panose="02020603050405020304" pitchFamily="18" charset="0"/>
                <a:cs typeface="Times New Roman" panose="02020603050405020304" pitchFamily="18" charset="0"/>
              </a:rPr>
              <a:t>).</a:t>
            </a:r>
          </a:p>
          <a:p>
            <a:r>
              <a:rPr lang="vi-VN" sz="2000" i="1"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Dừng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a:t>
            </a:r>
            <a:endParaRPr lang="vi-VN" sz="2000"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ÁP</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endParaRPr lang="en-US" sz="2000" b="1"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vật</a:t>
            </a:r>
            <a:r>
              <a:rPr lang="en-US" sz="2000"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phải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anh</a:t>
            </a:r>
            <a:r>
              <a:rPr lang="en-US" sz="2000" b="1" i="1" dirty="0">
                <a:latin typeface="Times New Roman" panose="02020603050405020304" pitchFamily="18" charset="0"/>
                <a:cs typeface="Times New Roman" panose="02020603050405020304" pitchFamily="18" charset="0"/>
              </a:rPr>
              <a:t> 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hiện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gì</a:t>
            </a:r>
            <a:r>
              <a:rPr lang="en-US" sz="2000" i="1" dirty="0" smtClean="0">
                <a:latin typeface="Times New Roman" panose="02020603050405020304" pitchFamily="18" charset="0"/>
                <a:cs typeface="Times New Roman" panose="02020603050405020304" pitchFamily="18" charset="0"/>
              </a:rPr>
              <a:t>?</a:t>
            </a:r>
            <a:endParaRPr lang="vi-VN" sz="2000" i="1" dirty="0" smtClean="0">
              <a:latin typeface="Times New Roman" panose="02020603050405020304" pitchFamily="18" charset="0"/>
              <a:cs typeface="Times New Roman" panose="02020603050405020304" pitchFamily="18" charset="0"/>
            </a:endParaRPr>
          </a:p>
          <a:p>
            <a:r>
              <a:rPr lang="vi-VN" sz="2000" i="1" dirty="0" smtClean="0">
                <a:latin typeface="Times New Roman" panose="02020603050405020304" pitchFamily="18" charset="0"/>
                <a:cs typeface="Times New Roman" panose="02020603050405020304" pitchFamily="18" charset="0"/>
              </a:rPr>
              <a:t>ĐÁP ÁN: </a:t>
            </a:r>
            <a:r>
              <a:rPr lang="vi-VN" sz="2000" dirty="0">
                <a:latin typeface="Times New Roman" panose="02020603050405020304" pitchFamily="18" charset="0"/>
                <a:cs typeface="Times New Roman" panose="02020603050405020304" pitchFamily="18" charset="0"/>
              </a:rPr>
              <a:t>Việc </a:t>
            </a:r>
            <a:r>
              <a:rPr lang="vi-VN" sz="2000" b="1" dirty="0">
                <a:latin typeface="Times New Roman" panose="02020603050405020304" pitchFamily="18" charset="0"/>
                <a:cs typeface="Times New Roman" panose="02020603050405020304" pitchFamily="18" charset="0"/>
              </a:rPr>
              <a:t>cấp giấy phép kinh doanh</a:t>
            </a:r>
            <a:r>
              <a:rPr lang="vi-VN" sz="2000" dirty="0">
                <a:latin typeface="Times New Roman" panose="02020603050405020304" pitchFamily="18" charset="0"/>
                <a:cs typeface="Times New Roman" panose="02020603050405020304" pitchFamily="18" charset="0"/>
              </a:rPr>
              <a:t> là quyền lực của Nhà nước. Chỉ có cơ quan thẩm quyền (UBND) mới làm được</a:t>
            </a:r>
            <a:r>
              <a:rPr lang="vi-VN" sz="2000" dirty="0" smtClean="0">
                <a:latin typeface="Times New Roman" panose="02020603050405020304" pitchFamily="18" charset="0"/>
                <a:cs typeface="Times New Roman" panose="02020603050405020304" pitchFamily="18" charset="0"/>
              </a:rPr>
              <a:t>.=&gt; Cứ </a:t>
            </a:r>
            <a:r>
              <a:rPr lang="vi-VN" sz="2000" dirty="0">
                <a:latin typeface="Times New Roman" panose="02020603050405020304" pitchFamily="18" charset="0"/>
                <a:cs typeface="Times New Roman" panose="02020603050405020304" pitchFamily="18" charset="0"/>
              </a:rPr>
              <a:t>thấy hành động nào mà chủ thể là </a:t>
            </a:r>
            <a:r>
              <a:rPr lang="vi-VN" sz="2000" b="1" dirty="0">
                <a:latin typeface="Times New Roman" panose="02020603050405020304" pitchFamily="18" charset="0"/>
                <a:cs typeface="Times New Roman" panose="02020603050405020304" pitchFamily="18" charset="0"/>
              </a:rPr>
              <a:t>Cán bộ, Cơ quan nhà nước</a:t>
            </a:r>
            <a:r>
              <a:rPr lang="vi-VN" sz="2000" dirty="0">
                <a:latin typeface="Times New Roman" panose="02020603050405020304" pitchFamily="18" charset="0"/>
                <a:cs typeface="Times New Roman" panose="02020603050405020304" pitchFamily="18" charset="0"/>
              </a:rPr>
              <a:t> (Cấp phép, Xử phạt, Tuyên án...) -&gt; Đó chắc chắn là </a:t>
            </a:r>
            <a:r>
              <a:rPr lang="vi-VN" sz="2000" b="1" dirty="0">
                <a:latin typeface="Times New Roman" panose="02020603050405020304" pitchFamily="18" charset="0"/>
                <a:cs typeface="Times New Roman" panose="02020603050405020304" pitchFamily="18" charset="0"/>
              </a:rPr>
              <a:t>ÁP DỤNG PHÁP LUẬT</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vi-VN" b="0" i="0" dirty="0">
              <a:solidFill>
                <a:srgbClr val="1A1C1E"/>
              </a:solidFill>
              <a:effectLst/>
              <a:latin typeface="Inter"/>
            </a:endParaRPr>
          </a:p>
        </p:txBody>
      </p:sp>
    </p:spTree>
    <p:extLst>
      <p:ext uri="{BB962C8B-B14F-4D97-AF65-F5344CB8AC3E}">
        <p14:creationId xmlns:p14="http://schemas.microsoft.com/office/powerpoint/2010/main" val="356023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355600" y="314960"/>
            <a:ext cx="11582400" cy="621792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sp>
        <p:sp>
          <p:nvSpPr>
            <p:cNvPr id="4" name="TextBox 4"/>
            <p:cNvSpPr txBox="1"/>
            <p:nvPr/>
          </p:nvSpPr>
          <p:spPr>
            <a:xfrm>
              <a:off x="0" y="-38100"/>
              <a:ext cx="4274726" cy="2205567"/>
            </a:xfrm>
            <a:prstGeom prst="rect">
              <a:avLst/>
            </a:prstGeom>
          </p:spPr>
          <p:txBody>
            <a:bodyPr lIns="33867" tIns="33867" rIns="33867" bIns="33867" rtlCol="0" anchor="ctr"/>
            <a:lstStyle/>
            <a:p>
              <a:pPr algn="ctr" defTabSz="609690">
                <a:lnSpc>
                  <a:spcPts val="1773"/>
                </a:lnSpc>
                <a:spcBef>
                  <a:spcPct val="0"/>
                </a:spcBef>
              </a:pPr>
              <a:endParaRPr sz="1200">
                <a:solidFill>
                  <a:prstClr val="black"/>
                </a:solidFill>
                <a:latin typeface="Calibri"/>
              </a:endParaRPr>
            </a:p>
          </p:txBody>
        </p:sp>
      </p:grpSp>
      <p:pic>
        <p:nvPicPr>
          <p:cNvPr id="7" name="Picture 6"/>
          <p:cNvPicPr>
            <a:picLocks noChangeAspect="1"/>
          </p:cNvPicPr>
          <p:nvPr/>
        </p:nvPicPr>
        <p:blipFill>
          <a:blip r:embed="rId2"/>
          <a:stretch>
            <a:fillRect/>
          </a:stretch>
        </p:blipFill>
        <p:spPr>
          <a:xfrm>
            <a:off x="7036062" y="648274"/>
            <a:ext cx="4445785" cy="2622827"/>
          </a:xfrm>
          <a:prstGeom prst="rect">
            <a:avLst/>
          </a:prstGeom>
        </p:spPr>
      </p:pic>
      <p:pic>
        <p:nvPicPr>
          <p:cNvPr id="8" name="Picture 7"/>
          <p:cNvPicPr>
            <a:picLocks noChangeAspect="1"/>
          </p:cNvPicPr>
          <p:nvPr/>
        </p:nvPicPr>
        <p:blipFill>
          <a:blip r:embed="rId3"/>
          <a:stretch>
            <a:fillRect/>
          </a:stretch>
        </p:blipFill>
        <p:spPr>
          <a:xfrm>
            <a:off x="747418" y="648274"/>
            <a:ext cx="4625859" cy="2670410"/>
          </a:xfrm>
          <a:prstGeom prst="rect">
            <a:avLst/>
          </a:prstGeom>
        </p:spPr>
      </p:pic>
      <p:pic>
        <p:nvPicPr>
          <p:cNvPr id="9" name="Picture 8"/>
          <p:cNvPicPr>
            <a:picLocks noChangeAspect="1"/>
          </p:cNvPicPr>
          <p:nvPr/>
        </p:nvPicPr>
        <p:blipFill>
          <a:blip r:embed="rId4"/>
          <a:stretch>
            <a:fillRect/>
          </a:stretch>
        </p:blipFill>
        <p:spPr>
          <a:xfrm>
            <a:off x="747418" y="3476763"/>
            <a:ext cx="4625859" cy="2829769"/>
          </a:xfrm>
          <a:prstGeom prst="rect">
            <a:avLst/>
          </a:prstGeom>
        </p:spPr>
      </p:pic>
      <p:pic>
        <p:nvPicPr>
          <p:cNvPr id="10" name="Picture 9"/>
          <p:cNvPicPr>
            <a:picLocks noChangeAspect="1"/>
          </p:cNvPicPr>
          <p:nvPr/>
        </p:nvPicPr>
        <p:blipFill>
          <a:blip r:embed="rId5"/>
          <a:stretch>
            <a:fillRect/>
          </a:stretch>
        </p:blipFill>
        <p:spPr>
          <a:xfrm>
            <a:off x="7102243" y="3437435"/>
            <a:ext cx="4379604" cy="2818613"/>
          </a:xfrm>
          <a:prstGeom prst="rect">
            <a:avLst/>
          </a:prstGeom>
        </p:spPr>
      </p:pic>
      <p:sp>
        <p:nvSpPr>
          <p:cNvPr id="11" name="Rectangle 10"/>
          <p:cNvSpPr/>
          <p:nvPr/>
        </p:nvSpPr>
        <p:spPr>
          <a:xfrm>
            <a:off x="1552434" y="2797559"/>
            <a:ext cx="3015826" cy="400110"/>
          </a:xfrm>
          <a:prstGeom prst="rect">
            <a:avLst/>
          </a:prstGeom>
          <a:solidFill>
            <a:srgbClr val="FFFF00"/>
          </a:solidFill>
        </p:spPr>
        <p:txBody>
          <a:bodyPr wrap="none">
            <a:spAutoFit/>
          </a:bodyPr>
          <a:lstStyle/>
          <a:p>
            <a:r>
              <a:rPr lang="vi-VN" sz="2000" b="1" dirty="0">
                <a:latin typeface="+mj-lt"/>
              </a:rPr>
              <a:t>THI HÀNH PHÁP LUẬT</a:t>
            </a:r>
            <a:endParaRPr lang="en-US" sz="2000" dirty="0">
              <a:latin typeface="+mj-lt"/>
            </a:endParaRPr>
          </a:p>
        </p:txBody>
      </p:sp>
      <p:sp>
        <p:nvSpPr>
          <p:cNvPr id="12" name="Rectangle 11"/>
          <p:cNvSpPr/>
          <p:nvPr/>
        </p:nvSpPr>
        <p:spPr>
          <a:xfrm>
            <a:off x="7776606" y="2837632"/>
            <a:ext cx="2926314" cy="400110"/>
          </a:xfrm>
          <a:prstGeom prst="rect">
            <a:avLst/>
          </a:prstGeom>
          <a:solidFill>
            <a:srgbClr val="FFFF00"/>
          </a:solidFill>
        </p:spPr>
        <p:txBody>
          <a:bodyPr wrap="none">
            <a:spAutoFit/>
          </a:bodyPr>
          <a:lstStyle/>
          <a:p>
            <a:r>
              <a:rPr lang="en-US" sz="2000" b="1" dirty="0" err="1">
                <a:latin typeface="Times New Roman" panose="02020603050405020304" pitchFamily="18" charset="0"/>
                <a:cs typeface="Times New Roman" panose="02020603050405020304" pitchFamily="18" charset="0"/>
              </a:rPr>
              <a:t>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a:t>
            </a:r>
          </a:p>
        </p:txBody>
      </p:sp>
      <p:sp>
        <p:nvSpPr>
          <p:cNvPr id="13" name="Rectangle 12"/>
          <p:cNvSpPr/>
          <p:nvPr/>
        </p:nvSpPr>
        <p:spPr>
          <a:xfrm>
            <a:off x="1730950" y="5742437"/>
            <a:ext cx="3004540" cy="400110"/>
          </a:xfrm>
          <a:prstGeom prst="rect">
            <a:avLst/>
          </a:prstGeom>
          <a:solidFill>
            <a:srgbClr val="FFFF00"/>
          </a:solidFill>
        </p:spPr>
        <p:txBody>
          <a:bodyPr wrap="none">
            <a:spAutoFit/>
          </a:bodyPr>
          <a:lstStyle/>
          <a:p>
            <a:r>
              <a:rPr lang="vi-VN" sz="2000" b="1" dirty="0">
                <a:latin typeface="+mj-lt"/>
              </a:rPr>
              <a:t>SỬ DỤNG PHÁP LUẬT</a:t>
            </a:r>
            <a:r>
              <a:rPr lang="vi-VN" sz="2000" dirty="0">
                <a:latin typeface="+mj-lt"/>
              </a:rPr>
              <a:t>.</a:t>
            </a:r>
          </a:p>
        </p:txBody>
      </p:sp>
      <p:sp>
        <p:nvSpPr>
          <p:cNvPr id="14" name="Rectangle 13"/>
          <p:cNvSpPr/>
          <p:nvPr/>
        </p:nvSpPr>
        <p:spPr>
          <a:xfrm>
            <a:off x="7699076" y="5742437"/>
            <a:ext cx="3185937" cy="400110"/>
          </a:xfrm>
          <a:prstGeom prst="rect">
            <a:avLst/>
          </a:prstGeom>
          <a:solidFill>
            <a:srgbClr val="FFFF00"/>
          </a:solidFill>
        </p:spPr>
        <p:txBody>
          <a:bodyPr wrap="none">
            <a:spAutoFit/>
          </a:bodyPr>
          <a:lstStyle/>
          <a:p>
            <a:r>
              <a:rPr lang="vi-VN" sz="2000" b="1" dirty="0">
                <a:solidFill>
                  <a:srgbClr val="1A1C1E"/>
                </a:solidFill>
                <a:latin typeface="+mj-lt"/>
              </a:rPr>
              <a:t>TUÂN THỦ PHÁP LUẬT</a:t>
            </a:r>
            <a:r>
              <a:rPr lang="vi-VN" sz="2000" dirty="0">
                <a:solidFill>
                  <a:srgbClr val="1A1C1E"/>
                </a:solidFill>
                <a:latin typeface="+mj-lt"/>
              </a:rPr>
              <a:t>. </a:t>
            </a:r>
            <a:endParaRPr lang="en-US" sz="2000" dirty="0">
              <a:solidFill>
                <a:srgbClr val="1A1C1E"/>
              </a:solidFill>
              <a:latin typeface="+mj-lt"/>
            </a:endParaRPr>
          </a:p>
        </p:txBody>
      </p:sp>
    </p:spTree>
    <p:extLst>
      <p:ext uri="{BB962C8B-B14F-4D97-AF65-F5344CB8AC3E}">
        <p14:creationId xmlns:p14="http://schemas.microsoft.com/office/powerpoint/2010/main" val="329815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2404942"/>
              </p:ext>
            </p:extLst>
          </p:nvPr>
        </p:nvGraphicFramePr>
        <p:xfrm>
          <a:off x="385714" y="157908"/>
          <a:ext cx="11558046" cy="5074920"/>
        </p:xfrm>
        <a:graphic>
          <a:graphicData uri="http://schemas.openxmlformats.org/drawingml/2006/table">
            <a:tbl>
              <a:tblPr/>
              <a:tblGrid>
                <a:gridCol w="2321797">
                  <a:extLst>
                    <a:ext uri="{9D8B030D-6E8A-4147-A177-3AD203B41FA5}">
                      <a16:colId xmlns:a16="http://schemas.microsoft.com/office/drawing/2014/main" val="2554655158"/>
                    </a:ext>
                  </a:extLst>
                </a:gridCol>
                <a:gridCol w="4466287">
                  <a:extLst>
                    <a:ext uri="{9D8B030D-6E8A-4147-A177-3AD203B41FA5}">
                      <a16:colId xmlns:a16="http://schemas.microsoft.com/office/drawing/2014/main" val="4141773233"/>
                    </a:ext>
                  </a:extLst>
                </a:gridCol>
                <a:gridCol w="4769962">
                  <a:extLst>
                    <a:ext uri="{9D8B030D-6E8A-4147-A177-3AD203B41FA5}">
                      <a16:colId xmlns:a16="http://schemas.microsoft.com/office/drawing/2014/main" val="158288638"/>
                    </a:ext>
                  </a:extLst>
                </a:gridCol>
              </a:tblGrid>
              <a:tr h="0">
                <a:tc>
                  <a:txBody>
                    <a:bodyPr/>
                    <a:lstStyle/>
                    <a:p>
                      <a:r>
                        <a:rPr lang="en-US" sz="2800" b="1">
                          <a:effectLst/>
                          <a:latin typeface="Times New Roman" panose="02020603050405020304" pitchFamily="18" charset="0"/>
                          <a:cs typeface="Times New Roman" panose="02020603050405020304" pitchFamily="18" charset="0"/>
                        </a:rPr>
                        <a:t>Hình thức</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sv-SE" sz="2800" b="1">
                          <a:effectLst/>
                          <a:latin typeface="Times New Roman" panose="02020603050405020304" pitchFamily="18" charset="0"/>
                          <a:cs typeface="Times New Roman" panose="02020603050405020304" pitchFamily="18" charset="0"/>
                        </a:rPr>
                        <a:t>Hành vi trong tình huống Gas</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a:effectLst/>
                          <a:latin typeface="Times New Roman" panose="02020603050405020304" pitchFamily="18" charset="0"/>
                          <a:cs typeface="Times New Roman" panose="02020603050405020304" pitchFamily="18" charset="0"/>
                        </a:rPr>
                        <a:t>Tại sao? (Bản chất)</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1798651"/>
                  </a:ext>
                </a:extLst>
              </a:tr>
              <a:tr h="0">
                <a:tc>
                  <a:txBody>
                    <a:bodyPr/>
                    <a:lstStyle/>
                    <a:p>
                      <a:r>
                        <a:rPr lang="en-US" sz="2800" b="1">
                          <a:effectLst/>
                          <a:latin typeface="Times New Roman" panose="02020603050405020304" pitchFamily="18" charset="0"/>
                          <a:cs typeface="Times New Roman" panose="02020603050405020304" pitchFamily="18" charset="0"/>
                        </a:rPr>
                        <a:t>1. Sử dụng</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a:effectLst/>
                          <a:latin typeface="Times New Roman" panose="02020603050405020304" pitchFamily="18" charset="0"/>
                          <a:cs typeface="Times New Roman" panose="02020603050405020304" pitchFamily="18" charset="0"/>
                        </a:rPr>
                        <a:t>Anh A </a:t>
                      </a:r>
                      <a:r>
                        <a:rPr lang="en-US" sz="2800" b="1">
                          <a:effectLst/>
                          <a:latin typeface="Times New Roman" panose="02020603050405020304" pitchFamily="18" charset="0"/>
                          <a:cs typeface="Times New Roman" panose="02020603050405020304" pitchFamily="18" charset="0"/>
                        </a:rPr>
                        <a:t>khiếu nại</a:t>
                      </a:r>
                      <a:r>
                        <a:rPr lang="en-US" sz="2800" b="0">
                          <a:effectLst/>
                          <a:latin typeface="Times New Roman" panose="02020603050405020304" pitchFamily="18" charset="0"/>
                          <a:cs typeface="Times New Roman" panose="02020603050405020304" pitchFamily="18" charset="0"/>
                        </a:rPr>
                        <a:t> (hoặc mở cửa hàng)</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800" b="0">
                          <a:effectLst/>
                          <a:latin typeface="Times New Roman" panose="02020603050405020304" pitchFamily="18" charset="0"/>
                          <a:cs typeface="Times New Roman" panose="02020603050405020304" pitchFamily="18" charset="0"/>
                        </a:rPr>
                        <a:t>Đây là </a:t>
                      </a:r>
                      <a:r>
                        <a:rPr lang="vi-VN" sz="2800" b="1">
                          <a:effectLst/>
                          <a:latin typeface="Times New Roman" panose="02020603050405020304" pitchFamily="18" charset="0"/>
                          <a:cs typeface="Times New Roman" panose="02020603050405020304" pitchFamily="18" charset="0"/>
                        </a:rPr>
                        <a:t>QUYỀN</a:t>
                      </a:r>
                      <a:r>
                        <a:rPr lang="vi-VN" sz="2800" b="0">
                          <a:effectLst/>
                          <a:latin typeface="Times New Roman" panose="02020603050405020304" pitchFamily="18" charset="0"/>
                          <a:cs typeface="Times New Roman" panose="02020603050405020304" pitchFamily="18" charset="0"/>
                        </a:rPr>
                        <a:t>. Anh A làm cũng được, không làm cũng không sao.</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5436037"/>
                  </a:ext>
                </a:extLst>
              </a:tr>
              <a:tr h="0">
                <a:tc>
                  <a:txBody>
                    <a:bodyPr/>
                    <a:lstStyle/>
                    <a:p>
                      <a:r>
                        <a:rPr lang="en-US" sz="2800" b="1">
                          <a:effectLst/>
                          <a:latin typeface="Times New Roman" panose="02020603050405020304" pitchFamily="18" charset="0"/>
                          <a:cs typeface="Times New Roman" panose="02020603050405020304" pitchFamily="18" charset="0"/>
                        </a:rPr>
                        <a:t>2. Thi hành</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a:effectLst/>
                          <a:latin typeface="Times New Roman" panose="02020603050405020304" pitchFamily="18" charset="0"/>
                          <a:cs typeface="Times New Roman" panose="02020603050405020304" pitchFamily="18" charset="0"/>
                        </a:rPr>
                        <a:t>Anh A </a:t>
                      </a:r>
                      <a:r>
                        <a:rPr lang="en-US" sz="2800" b="1">
                          <a:effectLst/>
                          <a:latin typeface="Times New Roman" panose="02020603050405020304" pitchFamily="18" charset="0"/>
                          <a:cs typeface="Times New Roman" panose="02020603050405020304" pitchFamily="18" charset="0"/>
                        </a:rPr>
                        <a:t>trang bị bình chữa cháy</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a:effectLst/>
                          <a:latin typeface="Times New Roman" panose="02020603050405020304" pitchFamily="18" charset="0"/>
                          <a:cs typeface="Times New Roman" panose="02020603050405020304" pitchFamily="18" charset="0"/>
                        </a:rPr>
                        <a:t>Đây là </a:t>
                      </a:r>
                      <a:r>
                        <a:rPr lang="en-US" sz="2800" b="1">
                          <a:effectLst/>
                          <a:latin typeface="Times New Roman" panose="02020603050405020304" pitchFamily="18" charset="0"/>
                          <a:cs typeface="Times New Roman" panose="02020603050405020304" pitchFamily="18" charset="0"/>
                        </a:rPr>
                        <a:t>NGHĨA VỤ</a:t>
                      </a:r>
                      <a:r>
                        <a:rPr lang="en-US" sz="2800" b="0">
                          <a:effectLst/>
                          <a:latin typeface="Times New Roman" panose="02020603050405020304" pitchFamily="18" charset="0"/>
                          <a:cs typeface="Times New Roman" panose="02020603050405020304" pitchFamily="18" charset="0"/>
                        </a:rPr>
                        <a:t>. Anh A chủ động thực hiện (phải làm).</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96725805"/>
                  </a:ext>
                </a:extLst>
              </a:tr>
              <a:tr h="0">
                <a:tc>
                  <a:txBody>
                    <a:bodyPr/>
                    <a:lstStyle/>
                    <a:p>
                      <a:r>
                        <a:rPr lang="en-US" sz="2800" b="1">
                          <a:effectLst/>
                          <a:latin typeface="Times New Roman" panose="02020603050405020304" pitchFamily="18" charset="0"/>
                          <a:cs typeface="Times New Roman" panose="02020603050405020304" pitchFamily="18" charset="0"/>
                        </a:rPr>
                        <a:t>3. Tuân thủ</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a:effectLst/>
                          <a:latin typeface="Times New Roman" panose="02020603050405020304" pitchFamily="18" charset="0"/>
                          <a:cs typeface="Times New Roman" panose="02020603050405020304" pitchFamily="18" charset="0"/>
                        </a:rPr>
                        <a:t>Anh A </a:t>
                      </a:r>
                      <a:r>
                        <a:rPr lang="en-US" sz="2800" b="1">
                          <a:effectLst/>
                          <a:latin typeface="Times New Roman" panose="02020603050405020304" pitchFamily="18" charset="0"/>
                          <a:cs typeface="Times New Roman" panose="02020603050405020304" pitchFamily="18" charset="0"/>
                        </a:rPr>
                        <a:t>KHÔNG bán</a:t>
                      </a:r>
                      <a:r>
                        <a:rPr lang="en-US" sz="2800" b="0">
                          <a:effectLst/>
                          <a:latin typeface="Times New Roman" panose="02020603050405020304" pitchFamily="18" charset="0"/>
                          <a:cs typeface="Times New Roman" panose="02020603050405020304" pitchFamily="18" charset="0"/>
                        </a:rPr>
                        <a:t> gas cũ, rỉ sét</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a:effectLst/>
                          <a:latin typeface="Times New Roman" panose="02020603050405020304" pitchFamily="18" charset="0"/>
                          <a:cs typeface="Times New Roman" panose="02020603050405020304" pitchFamily="18" charset="0"/>
                        </a:rPr>
                        <a:t>Đây là </a:t>
                      </a:r>
                      <a:r>
                        <a:rPr lang="en-US" sz="2800" b="1">
                          <a:effectLst/>
                          <a:latin typeface="Times New Roman" panose="02020603050405020304" pitchFamily="18" charset="0"/>
                          <a:cs typeface="Times New Roman" panose="02020603050405020304" pitchFamily="18" charset="0"/>
                        </a:rPr>
                        <a:t>CẤM</a:t>
                      </a:r>
                      <a:r>
                        <a:rPr lang="en-US" sz="2800" b="0">
                          <a:effectLst/>
                          <a:latin typeface="Times New Roman" panose="02020603050405020304" pitchFamily="18" charset="0"/>
                          <a:cs typeface="Times New Roman" panose="02020603050405020304" pitchFamily="18" charset="0"/>
                        </a:rPr>
                        <a:t>. Anh A kiềm chế không làm điều xấu.</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9239536"/>
                  </a:ext>
                </a:extLst>
              </a:tr>
              <a:tr h="0">
                <a:tc>
                  <a:txBody>
                    <a:bodyPr/>
                    <a:lstStyle/>
                    <a:p>
                      <a:r>
                        <a:rPr lang="en-US" sz="2800" b="1">
                          <a:effectLst/>
                          <a:latin typeface="Times New Roman" panose="02020603050405020304" pitchFamily="18" charset="0"/>
                          <a:cs typeface="Times New Roman" panose="02020603050405020304" pitchFamily="18" charset="0"/>
                        </a:rPr>
                        <a:t>4. Áp dụng</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a:effectLst/>
                          <a:latin typeface="Times New Roman" panose="02020603050405020304" pitchFamily="18" charset="0"/>
                          <a:cs typeface="Times New Roman" panose="02020603050405020304" pitchFamily="18" charset="0"/>
                        </a:rPr>
                        <a:t>UBND Huyện</a:t>
                      </a:r>
                      <a:r>
                        <a:rPr lang="en-US" sz="2800" b="0">
                          <a:effectLst/>
                          <a:latin typeface="Times New Roman" panose="02020603050405020304" pitchFamily="18" charset="0"/>
                          <a:cs typeface="Times New Roman" panose="02020603050405020304" pitchFamily="18" charset="0"/>
                        </a:rPr>
                        <a:t> cấp giấy phép</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800" b="0" dirty="0">
                          <a:effectLst/>
                          <a:latin typeface="Times New Roman" panose="02020603050405020304" pitchFamily="18" charset="0"/>
                          <a:cs typeface="Times New Roman" panose="02020603050405020304" pitchFamily="18" charset="0"/>
                        </a:rPr>
                        <a:t>Đây là </a:t>
                      </a:r>
                      <a:r>
                        <a:rPr lang="vi-VN" sz="2800" b="1" dirty="0">
                          <a:effectLst/>
                          <a:latin typeface="Times New Roman" panose="02020603050405020304" pitchFamily="18" charset="0"/>
                          <a:cs typeface="Times New Roman" panose="02020603050405020304" pitchFamily="18" charset="0"/>
                        </a:rPr>
                        <a:t>QUYỀN LỰC</a:t>
                      </a:r>
                      <a:r>
                        <a:rPr lang="vi-VN" sz="2800" b="0" dirty="0">
                          <a:effectLst/>
                          <a:latin typeface="Times New Roman" panose="02020603050405020304" pitchFamily="18" charset="0"/>
                          <a:cs typeface="Times New Roman" panose="02020603050405020304" pitchFamily="18" charset="0"/>
                        </a:rPr>
                        <a:t>. Chỉ cơ quan Nhà nước mới làm được.</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462011"/>
                  </a:ext>
                </a:extLst>
              </a:tr>
            </a:tbl>
          </a:graphicData>
        </a:graphic>
      </p:graphicFrame>
    </p:spTree>
    <p:extLst>
      <p:ext uri="{BB962C8B-B14F-4D97-AF65-F5344CB8AC3E}">
        <p14:creationId xmlns:p14="http://schemas.microsoft.com/office/powerpoint/2010/main" val="1430143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0960497"/>
              </p:ext>
            </p:extLst>
          </p:nvPr>
        </p:nvGraphicFramePr>
        <p:xfrm>
          <a:off x="131975" y="609568"/>
          <a:ext cx="11972041" cy="6065040"/>
        </p:xfrm>
        <a:graphic>
          <a:graphicData uri="http://schemas.openxmlformats.org/drawingml/2006/table">
            <a:tbl>
              <a:tblPr/>
              <a:tblGrid>
                <a:gridCol w="1366886">
                  <a:extLst>
                    <a:ext uri="{9D8B030D-6E8A-4147-A177-3AD203B41FA5}">
                      <a16:colId xmlns:a16="http://schemas.microsoft.com/office/drawing/2014/main" val="980038470"/>
                    </a:ext>
                  </a:extLst>
                </a:gridCol>
                <a:gridCol w="2092751">
                  <a:extLst>
                    <a:ext uri="{9D8B030D-6E8A-4147-A177-3AD203B41FA5}">
                      <a16:colId xmlns:a16="http://schemas.microsoft.com/office/drawing/2014/main" val="3107898348"/>
                    </a:ext>
                  </a:extLst>
                </a:gridCol>
                <a:gridCol w="3327662">
                  <a:extLst>
                    <a:ext uri="{9D8B030D-6E8A-4147-A177-3AD203B41FA5}">
                      <a16:colId xmlns:a16="http://schemas.microsoft.com/office/drawing/2014/main" val="656036248"/>
                    </a:ext>
                  </a:extLst>
                </a:gridCol>
                <a:gridCol w="5184742">
                  <a:extLst>
                    <a:ext uri="{9D8B030D-6E8A-4147-A177-3AD203B41FA5}">
                      <a16:colId xmlns:a16="http://schemas.microsoft.com/office/drawing/2014/main" val="4186115777"/>
                    </a:ext>
                  </a:extLst>
                </a:gridCol>
              </a:tblGrid>
              <a:tr h="349129">
                <a:tc>
                  <a:txBody>
                    <a:bodyPr/>
                    <a:lstStyle/>
                    <a:p>
                      <a:pPr algn="ctr"/>
                      <a:r>
                        <a:rPr lang="en-US" sz="2400" b="1" dirty="0" err="1">
                          <a:effectLst/>
                          <a:latin typeface="Times New Roman" panose="02020603050405020304" pitchFamily="18" charset="0"/>
                          <a:cs typeface="Times New Roman" panose="02020603050405020304" pitchFamily="18" charset="0"/>
                        </a:rPr>
                        <a:t>HÌNH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THỨC</a:t>
                      </a:r>
                      <a:endParaRPr lang="en-US" sz="2400" b="1"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a:effectLst/>
                          <a:latin typeface="Times New Roman" panose="02020603050405020304" pitchFamily="18" charset="0"/>
                          <a:cs typeface="Times New Roman" panose="02020603050405020304" pitchFamily="18" charset="0"/>
                        </a:rPr>
                        <a:t>CHỦ THỂ THỰC HIỆN</a:t>
                      </a: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err="1" smtClean="0">
                          <a:effectLst/>
                          <a:latin typeface="Times New Roman" panose="02020603050405020304" pitchFamily="18" charset="0"/>
                          <a:cs typeface="Times New Roman" panose="02020603050405020304" pitchFamily="18" charset="0"/>
                        </a:rPr>
                        <a:t>NỘI</a:t>
                      </a:r>
                      <a:r>
                        <a:rPr lang="en-US" sz="2400" b="1" dirty="0" smtClean="0">
                          <a:effectLst/>
                          <a:latin typeface="Times New Roman" panose="02020603050405020304" pitchFamily="18" charset="0"/>
                          <a:cs typeface="Times New Roman" panose="02020603050405020304" pitchFamily="18" charset="0"/>
                        </a:rPr>
                        <a:t> DUNG </a:t>
                      </a:r>
                      <a:endParaRPr lang="en-US" sz="2400" b="1"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err="1">
                          <a:effectLst/>
                          <a:latin typeface="Times New Roman" panose="02020603050405020304" pitchFamily="18" charset="0"/>
                          <a:cs typeface="Times New Roman" panose="02020603050405020304" pitchFamily="18" charset="0"/>
                        </a:rPr>
                        <a:t>VÍ</a:t>
                      </a:r>
                      <a:r>
                        <a:rPr lang="en-US" sz="2400" b="1" dirty="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DỤ</a:t>
                      </a:r>
                      <a:endParaRPr lang="en-US" sz="2400" b="1"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47365379"/>
                  </a:ext>
                </a:extLst>
              </a:tr>
              <a:tr h="808957">
                <a:tc>
                  <a:txBody>
                    <a:bodyPr/>
                    <a:lstStyle/>
                    <a:p>
                      <a:r>
                        <a:rPr lang="en-US" sz="2400" b="1" dirty="0" smtClean="0">
                          <a:effectLst/>
                          <a:latin typeface="Times New Roman" panose="02020603050405020304" pitchFamily="18" charset="0"/>
                          <a:cs typeface="Times New Roman" panose="02020603050405020304" pitchFamily="18" charset="0"/>
                        </a:rPr>
                        <a:t>1. </a:t>
                      </a:r>
                      <a:r>
                        <a:rPr lang="en-US" sz="2400" b="1" dirty="0" err="1" smtClean="0">
                          <a:effectLst/>
                          <a:latin typeface="Times New Roman" panose="02020603050405020304" pitchFamily="18" charset="0"/>
                          <a:cs typeface="Times New Roman" panose="02020603050405020304" pitchFamily="18" charset="0"/>
                        </a:rPr>
                        <a:t>Tuân</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thủ</a:t>
                      </a:r>
                      <a:r>
                        <a:rPr lang="en-US" sz="2400" b="0" dirty="0" smtClean="0">
                          <a:effectLst/>
                          <a:latin typeface="Times New Roman" panose="02020603050405020304" pitchFamily="18" charset="0"/>
                          <a:cs typeface="Times New Roman" panose="02020603050405020304" pitchFamily="18" charset="0"/>
                        </a:rPr>
                        <a:t> </a:t>
                      </a:r>
                      <a:r>
                        <a:rPr lang="vi-VN" sz="2400" b="0" dirty="0" smtClean="0">
                          <a:effectLst/>
                          <a:latin typeface="Times New Roman" panose="02020603050405020304" pitchFamily="18" charset="0"/>
                          <a:cs typeface="Times New Roman" panose="02020603050405020304" pitchFamily="18" charset="0"/>
                        </a:rPr>
                        <a:t>PL</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cá</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nhân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tổ</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chức</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kiềm</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chế</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không</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làm</a:t>
                      </a:r>
                      <a:r>
                        <a:rPr lang="en-US" sz="2400" b="0" dirty="0" smtClean="0">
                          <a:solidFill>
                            <a:srgbClr val="FF0000"/>
                          </a:solidFill>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các</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hành</a:t>
                      </a:r>
                      <a:r>
                        <a:rPr lang="en-US" sz="2400" b="0" dirty="0" smtClean="0">
                          <a:effectLst/>
                          <a:latin typeface="Times New Roman" panose="02020603050405020304" pitchFamily="18" charset="0"/>
                          <a:cs typeface="Times New Roman" panose="02020603050405020304" pitchFamily="18" charset="0"/>
                        </a:rPr>
                        <a:t> vi </a:t>
                      </a:r>
                      <a:r>
                        <a:rPr lang="en-US" sz="2400" b="0" dirty="0" err="1" smtClean="0">
                          <a:effectLst/>
                          <a:latin typeface="Times New Roman" panose="02020603050405020304" pitchFamily="18" charset="0"/>
                          <a:cs typeface="Times New Roman" panose="02020603050405020304" pitchFamily="18" charset="0"/>
                        </a:rPr>
                        <a:t>mà</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pháp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luật</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cấm</a:t>
                      </a:r>
                      <a:r>
                        <a:rPr lang="en-US" sz="2400" b="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400" b="0" dirty="0" smtClean="0">
                          <a:effectLst/>
                          <a:latin typeface="Times New Roman" panose="02020603050405020304" pitchFamily="18" charset="0"/>
                          <a:cs typeface="Times New Roman" panose="02020603050405020304" pitchFamily="18" charset="0"/>
                        </a:rPr>
                        <a:t>- </a:t>
                      </a:r>
                      <a:r>
                        <a:rPr lang="vi-VN" sz="2400" b="1" dirty="0" smtClean="0">
                          <a:effectLst/>
                          <a:latin typeface="Times New Roman" panose="02020603050405020304" pitchFamily="18" charset="0"/>
                          <a:cs typeface="Times New Roman" panose="02020603050405020304" pitchFamily="18" charset="0"/>
                        </a:rPr>
                        <a:t>không</a:t>
                      </a:r>
                      <a:r>
                        <a:rPr lang="vi-VN" sz="2400" b="0" dirty="0" smtClean="0">
                          <a:effectLst/>
                          <a:latin typeface="Times New Roman" panose="02020603050405020304" pitchFamily="18" charset="0"/>
                          <a:cs typeface="Times New Roman" panose="02020603050405020304" pitchFamily="18" charset="0"/>
                        </a:rPr>
                        <a:t> vượt đèn đỏ; </a:t>
                      </a:r>
                      <a:r>
                        <a:rPr lang="vi-VN" sz="2400" b="1" dirty="0" smtClean="0">
                          <a:effectLst/>
                          <a:latin typeface="Times New Roman" panose="02020603050405020304" pitchFamily="18" charset="0"/>
                          <a:cs typeface="Times New Roman" panose="02020603050405020304" pitchFamily="18" charset="0"/>
                        </a:rPr>
                        <a:t>không</a:t>
                      </a:r>
                      <a:r>
                        <a:rPr lang="vi-VN" sz="2400" b="0" dirty="0" smtClean="0">
                          <a:effectLst/>
                          <a:latin typeface="Times New Roman" panose="02020603050405020304" pitchFamily="18" charset="0"/>
                          <a:cs typeface="Times New Roman" panose="02020603050405020304" pitchFamily="18" charset="0"/>
                        </a:rPr>
                        <a:t> đánh bạc;  </a:t>
                      </a:r>
                      <a:r>
                        <a:rPr lang="vi-VN" sz="2400" b="1" dirty="0" smtClean="0">
                          <a:effectLst/>
                          <a:latin typeface="Times New Roman" panose="02020603050405020304" pitchFamily="18" charset="0"/>
                          <a:cs typeface="Times New Roman" panose="02020603050405020304" pitchFamily="18" charset="0"/>
                        </a:rPr>
                        <a:t>không</a:t>
                      </a:r>
                      <a:r>
                        <a:rPr lang="vi-VN" sz="2400" b="0" dirty="0" smtClean="0">
                          <a:effectLst/>
                          <a:latin typeface="Times New Roman" panose="02020603050405020304" pitchFamily="18" charset="0"/>
                          <a:cs typeface="Times New Roman" panose="02020603050405020304" pitchFamily="18" charset="0"/>
                        </a:rPr>
                        <a:t> buôn bán hàng cấm;  </a:t>
                      </a:r>
                      <a:r>
                        <a:rPr lang="vi-VN" sz="2400" b="1" dirty="0" smtClean="0">
                          <a:effectLst/>
                          <a:latin typeface="Times New Roman" panose="02020603050405020304" pitchFamily="18" charset="0"/>
                          <a:cs typeface="Times New Roman" panose="02020603050405020304" pitchFamily="18" charset="0"/>
                        </a:rPr>
                        <a:t>không</a:t>
                      </a:r>
                      <a:r>
                        <a:rPr lang="vi-VN" sz="2400" b="0" dirty="0" smtClean="0">
                          <a:effectLst/>
                          <a:latin typeface="Times New Roman" panose="02020603050405020304" pitchFamily="18" charset="0"/>
                          <a:cs typeface="Times New Roman" panose="02020603050405020304" pitchFamily="18" charset="0"/>
                        </a:rPr>
                        <a:t> tham ô.</a:t>
                      </a:r>
                      <a:endParaRPr lang="vi-VN"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64953308"/>
                  </a:ext>
                </a:extLst>
              </a:tr>
              <a:tr h="1268785">
                <a:tc>
                  <a:txBody>
                    <a:bodyPr/>
                    <a:lstStyle/>
                    <a:p>
                      <a:r>
                        <a:rPr lang="en-US" sz="2400" b="1" dirty="0" smtClean="0">
                          <a:effectLst/>
                          <a:latin typeface="Times New Roman" panose="02020603050405020304" pitchFamily="18" charset="0"/>
                          <a:cs typeface="Times New Roman" panose="02020603050405020304" pitchFamily="18" charset="0"/>
                        </a:rPr>
                        <a:t>2. </a:t>
                      </a:r>
                      <a:r>
                        <a:rPr lang="en-US" sz="2400" b="1" dirty="0" err="1" smtClean="0">
                          <a:effectLst/>
                          <a:latin typeface="Times New Roman" panose="02020603050405020304" pitchFamily="18" charset="0"/>
                          <a:cs typeface="Times New Roman" panose="02020603050405020304" pitchFamily="18" charset="0"/>
                        </a:rPr>
                        <a:t>Thi</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hành</a:t>
                      </a:r>
                      <a:r>
                        <a:rPr lang="en-US" sz="2400" b="0" dirty="0" smtClean="0">
                          <a:effectLst/>
                          <a:latin typeface="Times New Roman" panose="02020603050405020304" pitchFamily="18" charset="0"/>
                          <a:cs typeface="Times New Roman" panose="02020603050405020304" pitchFamily="18" charset="0"/>
                        </a:rPr>
                        <a:t> </a:t>
                      </a:r>
                      <a:r>
                        <a:rPr lang="vi-VN" sz="2400" b="0" dirty="0" smtClean="0">
                          <a:effectLst/>
                          <a:latin typeface="Times New Roman" panose="02020603050405020304" pitchFamily="18" charset="0"/>
                          <a:cs typeface="Times New Roman" panose="02020603050405020304" pitchFamily="18" charset="0"/>
                        </a:rPr>
                        <a:t>PL</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cá</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nhân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tổ</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chức</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chủ</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động</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thực</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hiện</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đầy</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đủ</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các</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nghĩa</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vụ</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mà</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pháp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luật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định</a:t>
                      </a:r>
                      <a:r>
                        <a:rPr lang="vi-VN" sz="2400" b="0" dirty="0" smtClean="0">
                          <a:effectLst/>
                          <a:latin typeface="Times New Roman" panose="02020603050405020304" pitchFamily="18" charset="0"/>
                          <a:cs typeface="Times New Roman" panose="02020603050405020304" pitchFamily="18" charset="0"/>
                        </a:rPr>
                        <a:t> </a:t>
                      </a:r>
                      <a:r>
                        <a:rPr lang="vi-VN" sz="2400" b="1" dirty="0" smtClean="0">
                          <a:solidFill>
                            <a:srgbClr val="FF0000"/>
                          </a:solidFill>
                          <a:effectLst/>
                          <a:latin typeface="Times New Roman" panose="02020603050405020304" pitchFamily="18" charset="0"/>
                          <a:cs typeface="Times New Roman" panose="02020603050405020304" pitchFamily="18" charset="0"/>
                        </a:rPr>
                        <a:t>phải</a:t>
                      </a:r>
                      <a:r>
                        <a:rPr lang="vi-VN" sz="2400" b="1" baseline="0" dirty="0" smtClean="0">
                          <a:solidFill>
                            <a:srgbClr val="FF0000"/>
                          </a:solidFill>
                          <a:effectLst/>
                          <a:latin typeface="Times New Roman" panose="02020603050405020304" pitchFamily="18" charset="0"/>
                          <a:cs typeface="Times New Roman" panose="02020603050405020304" pitchFamily="18" charset="0"/>
                        </a:rPr>
                        <a:t> làm</a:t>
                      </a:r>
                      <a:r>
                        <a:rPr lang="en-US" sz="2400" b="1" dirty="0" smtClean="0">
                          <a:solidFill>
                            <a:srgbClr val="FF0000"/>
                          </a:solidFill>
                          <a:effectLst/>
                          <a:latin typeface="Times New Roman" panose="02020603050405020304" pitchFamily="18" charset="0"/>
                          <a:cs typeface="Times New Roman" panose="02020603050405020304" pitchFamily="18" charset="0"/>
                        </a:rPr>
                        <a:t>.</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400" b="0" dirty="0" smtClean="0">
                          <a:effectLst/>
                          <a:latin typeface="Times New Roman" panose="02020603050405020304" pitchFamily="18" charset="0"/>
                          <a:cs typeface="Times New Roman" panose="02020603050405020304" pitchFamily="18" charset="0"/>
                        </a:rPr>
                        <a:t>công dân </a:t>
                      </a:r>
                      <a:r>
                        <a:rPr lang="vi-VN" sz="2400" b="1" dirty="0" smtClean="0">
                          <a:effectLst/>
                          <a:latin typeface="Times New Roman" panose="02020603050405020304" pitchFamily="18" charset="0"/>
                          <a:cs typeface="Times New Roman" panose="02020603050405020304" pitchFamily="18" charset="0"/>
                        </a:rPr>
                        <a:t>nộp thuế</a:t>
                      </a:r>
                      <a:r>
                        <a:rPr lang="vi-VN" sz="2400" b="0" dirty="0" smtClean="0">
                          <a:effectLst/>
                          <a:latin typeface="Times New Roman" panose="02020603050405020304" pitchFamily="18" charset="0"/>
                          <a:cs typeface="Times New Roman" panose="02020603050405020304" pitchFamily="18" charset="0"/>
                        </a:rPr>
                        <a:t> đầy đủ; thực hiện </a:t>
                      </a:r>
                      <a:r>
                        <a:rPr lang="vi-VN" sz="2400" b="1" dirty="0" smtClean="0">
                          <a:effectLst/>
                          <a:latin typeface="Times New Roman" panose="02020603050405020304" pitchFamily="18" charset="0"/>
                          <a:cs typeface="Times New Roman" panose="02020603050405020304" pitchFamily="18" charset="0"/>
                        </a:rPr>
                        <a:t>nghĩa vụ quân sự</a:t>
                      </a:r>
                      <a:r>
                        <a:rPr lang="vi-VN" sz="2400" b="0" dirty="0" smtClean="0">
                          <a:effectLst/>
                          <a:latin typeface="Times New Roman" panose="02020603050405020304" pitchFamily="18" charset="0"/>
                          <a:cs typeface="Times New Roman" panose="02020603050405020304" pitchFamily="18" charset="0"/>
                        </a:rPr>
                        <a:t>; người đi xe máy </a:t>
                      </a:r>
                      <a:r>
                        <a:rPr lang="vi-VN" sz="2400" b="1" dirty="0" smtClean="0">
                          <a:effectLst/>
                          <a:latin typeface="Times New Roman" panose="02020603050405020304" pitchFamily="18" charset="0"/>
                          <a:cs typeface="Times New Roman" panose="02020603050405020304" pitchFamily="18" charset="0"/>
                        </a:rPr>
                        <a:t>đội mũ bảo hiểm</a:t>
                      </a:r>
                      <a:r>
                        <a:rPr lang="vi-VN" sz="2400" b="0" dirty="0" smtClean="0">
                          <a:effectLst/>
                          <a:latin typeface="Times New Roman" panose="02020603050405020304" pitchFamily="18" charset="0"/>
                          <a:cs typeface="Times New Roman" panose="02020603050405020304" pitchFamily="18" charset="0"/>
                        </a:rPr>
                        <a:t>; doanh nghiệp bảo vệ môi trường.</a:t>
                      </a:r>
                      <a:endParaRPr lang="vi-VN"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23615198"/>
                  </a:ext>
                </a:extLst>
              </a:tr>
              <a:tr h="962233">
                <a:tc>
                  <a:txBody>
                    <a:bodyPr/>
                    <a:lstStyle/>
                    <a:p>
                      <a:r>
                        <a:rPr lang="en-US" sz="2400" b="1" dirty="0" smtClean="0">
                          <a:effectLst/>
                          <a:latin typeface="Times New Roman" panose="02020603050405020304" pitchFamily="18" charset="0"/>
                          <a:cs typeface="Times New Roman" panose="02020603050405020304" pitchFamily="18" charset="0"/>
                        </a:rPr>
                        <a:t>3. </a:t>
                      </a:r>
                      <a:r>
                        <a:rPr lang="en-US" sz="2400" b="1" dirty="0" err="1" smtClean="0">
                          <a:effectLst/>
                          <a:latin typeface="Times New Roman" panose="02020603050405020304" pitchFamily="18" charset="0"/>
                          <a:cs typeface="Times New Roman" panose="02020603050405020304" pitchFamily="18" charset="0"/>
                        </a:rPr>
                        <a:t>Sử</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dụng</a:t>
                      </a:r>
                      <a:r>
                        <a:rPr lang="en-US" sz="2400" b="0" dirty="0" smtClean="0">
                          <a:effectLst/>
                          <a:latin typeface="Times New Roman" panose="02020603050405020304" pitchFamily="18" charset="0"/>
                          <a:cs typeface="Times New Roman" panose="02020603050405020304" pitchFamily="18" charset="0"/>
                        </a:rPr>
                        <a:t> </a:t>
                      </a:r>
                      <a:r>
                        <a:rPr lang="vi-VN" sz="2400" b="0" dirty="0" smtClean="0">
                          <a:effectLst/>
                          <a:latin typeface="Times New Roman" panose="02020603050405020304" pitchFamily="18" charset="0"/>
                          <a:cs typeface="Times New Roman" panose="02020603050405020304" pitchFamily="18" charset="0"/>
                        </a:rPr>
                        <a:t>PL</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cá</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nhân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tổ</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chức</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thực</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hiện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các</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và</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tự</a:t>
                      </a:r>
                      <a:r>
                        <a:rPr lang="en-US" sz="2400" b="0" dirty="0" smtClean="0">
                          <a:effectLst/>
                          <a:latin typeface="Times New Roman" panose="02020603050405020304" pitchFamily="18" charset="0"/>
                          <a:cs typeface="Times New Roman" panose="02020603050405020304" pitchFamily="18" charset="0"/>
                        </a:rPr>
                        <a:t> do </a:t>
                      </a:r>
                      <a:r>
                        <a:rPr lang="en-US" sz="2400" b="0" dirty="0" err="1" smtClean="0">
                          <a:effectLst/>
                          <a:latin typeface="Times New Roman" panose="02020603050405020304" pitchFamily="18" charset="0"/>
                          <a:cs typeface="Times New Roman" panose="02020603050405020304" pitchFamily="18" charset="0"/>
                        </a:rPr>
                        <a:t>pháp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lý</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làm</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việc</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pháp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luật</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cho</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phép</a:t>
                      </a:r>
                      <a:r>
                        <a:rPr lang="en-US" sz="2400" b="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tự</a:t>
                      </a:r>
                      <a:r>
                        <a:rPr lang="en-US" sz="2400" b="0" dirty="0" smtClean="0">
                          <a:effectLst/>
                          <a:latin typeface="Times New Roman" panose="02020603050405020304" pitchFamily="18" charset="0"/>
                          <a:cs typeface="Times New Roman" panose="02020603050405020304" pitchFamily="18" charset="0"/>
                        </a:rPr>
                        <a:t> do </a:t>
                      </a:r>
                      <a:r>
                        <a:rPr lang="en-US" sz="2400" b="1" dirty="0" err="1" smtClean="0">
                          <a:effectLst/>
                          <a:latin typeface="Times New Roman" panose="02020603050405020304" pitchFamily="18" charset="0"/>
                          <a:cs typeface="Times New Roman" panose="02020603050405020304" pitchFamily="18" charset="0"/>
                        </a:rPr>
                        <a:t>kinh</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doanh</a:t>
                      </a:r>
                      <a:r>
                        <a:rPr lang="vi-VN"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bầu</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cử</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ứng</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cử</a:t>
                      </a:r>
                      <a:r>
                        <a:rPr lang="vi-VN"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khiếu</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nại</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tố</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cáo</a:t>
                      </a:r>
                      <a:r>
                        <a:rPr lang="vi-VN"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học</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tập</a:t>
                      </a:r>
                      <a:r>
                        <a:rPr lang="en-US" sz="2400" b="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6217035"/>
                  </a:ext>
                </a:extLst>
              </a:tr>
              <a:tr h="962233">
                <a:tc>
                  <a:txBody>
                    <a:bodyPr/>
                    <a:lstStyle/>
                    <a:p>
                      <a:r>
                        <a:rPr lang="en-US" sz="2400" b="1" dirty="0" smtClean="0">
                          <a:effectLst/>
                          <a:latin typeface="Times New Roman" panose="02020603050405020304" pitchFamily="18" charset="0"/>
                          <a:cs typeface="Times New Roman" panose="02020603050405020304" pitchFamily="18" charset="0"/>
                        </a:rPr>
                        <a:t>4. </a:t>
                      </a:r>
                      <a:r>
                        <a:rPr lang="en-US" sz="2400" b="1" dirty="0" err="1" smtClean="0">
                          <a:effectLst/>
                          <a:latin typeface="Times New Roman" panose="02020603050405020304" pitchFamily="18" charset="0"/>
                          <a:cs typeface="Times New Roman" panose="02020603050405020304" pitchFamily="18" charset="0"/>
                        </a:rPr>
                        <a:t>Áp</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dụng</a:t>
                      </a:r>
                      <a:r>
                        <a:rPr lang="en-US" sz="2400" b="0" dirty="0" smtClean="0">
                          <a:effectLst/>
                          <a:latin typeface="Times New Roman" panose="02020603050405020304" pitchFamily="18" charset="0"/>
                          <a:cs typeface="Times New Roman" panose="02020603050405020304" pitchFamily="18" charset="0"/>
                        </a:rPr>
                        <a:t> </a:t>
                      </a:r>
                      <a:r>
                        <a:rPr lang="vi-VN" sz="2400" b="0" dirty="0" smtClean="0">
                          <a:effectLst/>
                          <a:latin typeface="Times New Roman" panose="02020603050405020304" pitchFamily="18" charset="0"/>
                          <a:cs typeface="Times New Roman" panose="02020603050405020304" pitchFamily="18" charset="0"/>
                        </a:rPr>
                        <a:t>PL</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400" b="1" dirty="0" smtClean="0">
                          <a:effectLst/>
                          <a:latin typeface="Times New Roman" panose="02020603050405020304" pitchFamily="18" charset="0"/>
                          <a:cs typeface="Times New Roman" panose="02020603050405020304" pitchFamily="18" charset="0"/>
                        </a:rPr>
                        <a:t>cơ quan, cán bộ</a:t>
                      </a:r>
                      <a:r>
                        <a:rPr lang="vi-VN" sz="2400" b="0" dirty="0" smtClean="0">
                          <a:effectLst/>
                          <a:latin typeface="Times New Roman" panose="02020603050405020304" pitchFamily="18" charset="0"/>
                          <a:cs typeface="Times New Roman" panose="02020603050405020304" pitchFamily="18" charset="0"/>
                        </a:rPr>
                        <a:t> nhà</a:t>
                      </a:r>
                      <a:r>
                        <a:rPr lang="vi-VN" sz="2400" b="0" baseline="0" dirty="0" smtClean="0">
                          <a:effectLst/>
                          <a:latin typeface="Times New Roman" panose="02020603050405020304" pitchFamily="18" charset="0"/>
                          <a:cs typeface="Times New Roman" panose="02020603050405020304" pitchFamily="18" charset="0"/>
                        </a:rPr>
                        <a:t> nước </a:t>
                      </a:r>
                      <a:r>
                        <a:rPr lang="vi-VN" sz="2400" b="0" dirty="0" smtClean="0">
                          <a:effectLst/>
                          <a:latin typeface="Times New Roman" panose="02020603050405020304" pitchFamily="18" charset="0"/>
                          <a:cs typeface="Times New Roman" panose="02020603050405020304" pitchFamily="18" charset="0"/>
                        </a:rPr>
                        <a:t>có thẩm quyền</a:t>
                      </a:r>
                      <a:endParaRPr lang="vi-VN"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căn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cứ</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vào</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pháp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luật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để</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ra</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các</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quyết</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định</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phát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sinh</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thay</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đổi</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chấm</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dứt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quyền</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nghĩa</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vụ</a:t>
                      </a:r>
                      <a:r>
                        <a:rPr lang="en-US" sz="2400" b="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400" b="0" dirty="0" err="1" smtClean="0">
                          <a:effectLst/>
                          <a:latin typeface="Times New Roman" panose="02020603050405020304" pitchFamily="18" charset="0"/>
                          <a:cs typeface="Times New Roman" panose="02020603050405020304" pitchFamily="18" charset="0"/>
                        </a:rPr>
                        <a:t>cảnh</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sát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giao</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thông</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ra</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quyết</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định</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xử</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phạt</a:t>
                      </a:r>
                      <a:r>
                        <a:rPr lang="vi-VN"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ubnd</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cấp</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giấy</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đăng</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ký</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kết</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hôn</a:t>
                      </a:r>
                      <a:r>
                        <a:rPr lang="vi-VN"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tòa</a:t>
                      </a:r>
                      <a:r>
                        <a:rPr lang="en-US" sz="2400" b="0" dirty="0" smtClean="0">
                          <a:effectLst/>
                          <a:latin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cs typeface="Times New Roman" panose="02020603050405020304" pitchFamily="18" charset="0"/>
                        </a:rPr>
                        <a:t>án</a:t>
                      </a:r>
                      <a:r>
                        <a:rPr lang="en-US" sz="2400" b="0"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tuyên</a:t>
                      </a:r>
                      <a:r>
                        <a:rPr lang="en-US" sz="2400" b="1" dirty="0" smtClean="0">
                          <a:effectLst/>
                          <a:latin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cs typeface="Times New Roman" panose="02020603050405020304" pitchFamily="18" charset="0"/>
                        </a:rPr>
                        <a:t>án</a:t>
                      </a:r>
                      <a:r>
                        <a:rPr lang="en-US" sz="2400" b="0" dirty="0" smtClean="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txBody>
                  <a:tcPr marL="42577" marR="42577" marT="21288" marB="21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1017479"/>
                  </a:ext>
                </a:extLst>
              </a:tr>
            </a:tbl>
          </a:graphicData>
        </a:graphic>
      </p:graphicFrame>
      <p:sp>
        <p:nvSpPr>
          <p:cNvPr id="3" name="TextBox 17">
            <a:extLst>
              <a:ext uri="{FF2B5EF4-FFF2-40B4-BE49-F238E27FC236}">
                <a16:creationId xmlns:a16="http://schemas.microsoft.com/office/drawing/2014/main" id="{BA8BF3AB-776F-4D2C-A9DE-F6814B8D7B08}"/>
              </a:ext>
            </a:extLst>
          </p:cNvPr>
          <p:cNvSpPr txBox="1"/>
          <p:nvPr/>
        </p:nvSpPr>
        <p:spPr>
          <a:xfrm>
            <a:off x="389642" y="117125"/>
            <a:ext cx="6868998" cy="492443"/>
          </a:xfrm>
          <a:prstGeom prst="rect">
            <a:avLst/>
          </a:prstGeom>
          <a:solidFill>
            <a:schemeClr val="accent2"/>
          </a:solidFill>
        </p:spPr>
        <p:txBody>
          <a:bodyPr wrap="square" lIns="0" tIns="0" rIns="0" bIns="0" rtlCol="0" anchor="t">
            <a:spAutoFit/>
          </a:bodyPr>
          <a:lstStyle/>
          <a:p>
            <a:r>
              <a:rPr lang="en-US" sz="3200" b="1" spc="80" dirty="0" smtClean="0">
                <a:solidFill>
                  <a:srgbClr val="333034"/>
                </a:solidFill>
                <a:latin typeface="Times New Roman" panose="02020603050405020304" pitchFamily="18" charset="0"/>
                <a:cs typeface="Times New Roman" panose="02020603050405020304" pitchFamily="18" charset="0"/>
              </a:rPr>
              <a:t>2. </a:t>
            </a:r>
            <a:r>
              <a:rPr lang="en-US" sz="3200" b="1" spc="80" dirty="0" err="1">
                <a:solidFill>
                  <a:srgbClr val="333034"/>
                </a:solidFill>
                <a:latin typeface="Times New Roman" panose="02020603050405020304" pitchFamily="18" charset="0"/>
                <a:cs typeface="Times New Roman" panose="02020603050405020304" pitchFamily="18" charset="0"/>
              </a:rPr>
              <a:t>C</a:t>
            </a:r>
            <a:r>
              <a:rPr lang="en-US" sz="3200" b="1" spc="80" dirty="0" err="1" smtClean="0">
                <a:solidFill>
                  <a:srgbClr val="333034"/>
                </a:solidFill>
                <a:latin typeface="Times New Roman" panose="02020603050405020304" pitchFamily="18" charset="0"/>
                <a:cs typeface="Times New Roman" panose="02020603050405020304" pitchFamily="18" charset="0"/>
              </a:rPr>
              <a:t>ác</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hình</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thức</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thực</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hiện</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pháp</a:t>
            </a:r>
            <a:r>
              <a:rPr lang="en-US" sz="3200" b="1" spc="80" dirty="0" smtClean="0">
                <a:solidFill>
                  <a:srgbClr val="333034"/>
                </a:solidFill>
                <a:latin typeface="Times New Roman" panose="02020603050405020304" pitchFamily="18" charset="0"/>
                <a:cs typeface="Times New Roman" panose="02020603050405020304" pitchFamily="18" charset="0"/>
              </a:rPr>
              <a:t> </a:t>
            </a:r>
            <a:r>
              <a:rPr lang="en-US" sz="3200" b="1" spc="80" dirty="0" err="1" smtClean="0">
                <a:solidFill>
                  <a:srgbClr val="333034"/>
                </a:solidFill>
                <a:latin typeface="Times New Roman" panose="02020603050405020304" pitchFamily="18" charset="0"/>
                <a:cs typeface="Times New Roman" panose="02020603050405020304" pitchFamily="18" charset="0"/>
              </a:rPr>
              <a:t>luật</a:t>
            </a:r>
            <a:endParaRPr lang="en-US" sz="3200" b="1" spc="80" dirty="0">
              <a:solidFill>
                <a:srgbClr val="3330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18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FE888C21-943E-4C32-AF8B-85DA959B3F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5996" y="2573221"/>
            <a:ext cx="9473938" cy="3763845"/>
          </a:xfrm>
          <a:prstGeom prst="rect">
            <a:avLst/>
          </a:prstGeom>
        </p:spPr>
      </p:pic>
      <p:sp>
        <p:nvSpPr>
          <p:cNvPr id="4" name="Rectangle 3"/>
          <p:cNvSpPr/>
          <p:nvPr/>
        </p:nvSpPr>
        <p:spPr>
          <a:xfrm>
            <a:off x="1142232" y="990231"/>
            <a:ext cx="10447513" cy="1077218"/>
          </a:xfrm>
          <a:prstGeom prst="rect">
            <a:avLst/>
          </a:prstGeom>
        </p:spPr>
        <p:txBody>
          <a:bodyPr wrap="square">
            <a:spAutoFit/>
          </a:bodyPr>
          <a:lstStyle/>
          <a:p>
            <a:r>
              <a:rPr lang="en-US" sz="3200" spc="120" dirty="0" err="1" smtClean="0">
                <a:solidFill>
                  <a:srgbClr val="FF0000"/>
                </a:solidFill>
                <a:latin typeface="Times New Roman" panose="02020603050405020304" pitchFamily="18" charset="0"/>
                <a:cs typeface="Times New Roman" panose="02020603050405020304" pitchFamily="18" charset="0"/>
              </a:rPr>
              <a:t>Quan</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a:solidFill>
                  <a:srgbClr val="FF0000"/>
                </a:solidFill>
                <a:latin typeface="Times New Roman" panose="02020603050405020304" pitchFamily="18" charset="0"/>
                <a:cs typeface="Times New Roman" panose="02020603050405020304" pitchFamily="18" charset="0"/>
              </a:rPr>
              <a:t>sát</a:t>
            </a:r>
            <a:r>
              <a:rPr lang="en-US" sz="3200" spc="120" dirty="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các</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hình</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ảnh</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sau</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đây</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và</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cho</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biết</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các</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hình</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thức</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thực</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hiện</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pháp</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luật</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tương</a:t>
            </a:r>
            <a:r>
              <a:rPr lang="en-US" sz="3200" spc="120" dirty="0" smtClean="0">
                <a:solidFill>
                  <a:srgbClr val="FF0000"/>
                </a:solidFill>
                <a:latin typeface="Times New Roman" panose="02020603050405020304" pitchFamily="18" charset="0"/>
                <a:cs typeface="Times New Roman" panose="02020603050405020304" pitchFamily="18" charset="0"/>
              </a:rPr>
              <a:t> </a:t>
            </a:r>
            <a:r>
              <a:rPr lang="en-US" sz="3200" spc="120" dirty="0" err="1" smtClean="0">
                <a:solidFill>
                  <a:srgbClr val="FF0000"/>
                </a:solidFill>
                <a:latin typeface="Times New Roman" panose="02020603050405020304" pitchFamily="18" charset="0"/>
                <a:cs typeface="Times New Roman" panose="02020603050405020304" pitchFamily="18" charset="0"/>
              </a:rPr>
              <a:t>ứng</a:t>
            </a:r>
            <a:r>
              <a:rPr lang="en-US" sz="3200" spc="12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94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3" y="0"/>
            <a:ext cx="5643684" cy="34091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931" y="1"/>
            <a:ext cx="6023112" cy="3409122"/>
          </a:xfrm>
          <a:prstGeom prst="rect">
            <a:avLst/>
          </a:prstGeom>
        </p:spPr>
      </p:pic>
      <p:sp>
        <p:nvSpPr>
          <p:cNvPr id="8" name="Rectangle 7"/>
          <p:cNvSpPr/>
          <p:nvPr/>
        </p:nvSpPr>
        <p:spPr>
          <a:xfrm>
            <a:off x="7367619" y="3029745"/>
            <a:ext cx="3926075" cy="369332"/>
          </a:xfrm>
          <a:prstGeom prst="rect">
            <a:avLst/>
          </a:prstGeom>
          <a:solidFill>
            <a:srgbClr val="FF0000"/>
          </a:solidFill>
        </p:spPr>
        <p:txBody>
          <a:bodyPr wrap="none">
            <a:spAutoFit/>
          </a:bodyPr>
          <a:lstStyle/>
          <a:p>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doanh</a:t>
            </a:r>
            <a:endParaRPr lang="en-US" dirty="0"/>
          </a:p>
        </p:txBody>
      </p:sp>
      <p:sp>
        <p:nvSpPr>
          <p:cNvPr id="9" name="Rectangle 8"/>
          <p:cNvSpPr/>
          <p:nvPr/>
        </p:nvSpPr>
        <p:spPr>
          <a:xfrm>
            <a:off x="369868" y="0"/>
            <a:ext cx="4967065" cy="369332"/>
          </a:xfrm>
          <a:prstGeom prst="rect">
            <a:avLst/>
          </a:prstGeom>
          <a:solidFill>
            <a:srgbClr val="FF0000"/>
          </a:solidFill>
        </p:spPr>
        <p:txBody>
          <a:bodyPr wrap="none">
            <a:spAutoFit/>
          </a:bodyPr>
          <a:lstStyle/>
          <a:p>
            <a:r>
              <a:rPr lang="en-US" b="1" dirty="0" err="1">
                <a:latin typeface="Times New Roman" panose="02020603050405020304" pitchFamily="18" charset="0"/>
                <a:cs typeface="Times New Roman" panose="02020603050405020304" pitchFamily="18" charset="0"/>
              </a:rPr>
              <a:t>Thi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Thực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nghĩa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vụ</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sự</a:t>
            </a:r>
            <a:endParaRPr lang="en-US" alt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2" y="3409122"/>
            <a:ext cx="5643685" cy="3295613"/>
          </a:xfrm>
          <a:prstGeom prst="rect">
            <a:avLst/>
          </a:prstGeom>
        </p:spPr>
      </p:pic>
      <p:pic>
        <p:nvPicPr>
          <p:cNvPr id="11" name="Picture 10">
            <a:extLst>
              <a:ext uri="{FF2B5EF4-FFF2-40B4-BE49-F238E27FC236}">
                <a16:creationId xmlns:a16="http://schemas.microsoft.com/office/drawing/2014/main" id="{1C564DF6-52A1-4D4B-A910-D248BF97CC51}"/>
              </a:ext>
            </a:extLst>
          </p:cNvPr>
          <p:cNvPicPr>
            <a:picLocks noChangeAspect="1"/>
          </p:cNvPicPr>
          <p:nvPr/>
        </p:nvPicPr>
        <p:blipFill>
          <a:blip r:embed="rId5"/>
          <a:stretch>
            <a:fillRect/>
          </a:stretch>
        </p:blipFill>
        <p:spPr>
          <a:xfrm>
            <a:off x="6052931" y="3492242"/>
            <a:ext cx="5645426" cy="3129372"/>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222514" y="6058404"/>
            <a:ext cx="4184374" cy="646331"/>
          </a:xfrm>
          <a:prstGeom prst="rect">
            <a:avLst/>
          </a:prstGeom>
          <a:solidFill>
            <a:srgbClr val="FF0000"/>
          </a:solidFill>
        </p:spPr>
        <p:txBody>
          <a:bodyPr wrap="square">
            <a:spAutoFit/>
          </a:bodyPr>
          <a:lstStyle/>
          <a:p>
            <a:r>
              <a:rPr lang="en-US" b="1" dirty="0" err="1">
                <a:latin typeface="Times New Roman" panose="02020603050405020304" pitchFamily="18" charset="0"/>
                <a:cs typeface="Times New Roman" panose="02020603050405020304" pitchFamily="18" charset="0"/>
              </a:rPr>
              <a:t>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luật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thẩm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quyền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quyết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định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phạt</a:t>
            </a:r>
            <a:endParaRPr lang="en-US" dirty="0"/>
          </a:p>
        </p:txBody>
      </p:sp>
      <p:sp>
        <p:nvSpPr>
          <p:cNvPr id="13" name="Rectangle 12"/>
          <p:cNvSpPr/>
          <p:nvPr/>
        </p:nvSpPr>
        <p:spPr>
          <a:xfrm>
            <a:off x="6943804" y="6314873"/>
            <a:ext cx="5132239" cy="400110"/>
          </a:xfrm>
          <a:prstGeom prst="rect">
            <a:avLst/>
          </a:prstGeom>
          <a:solidFill>
            <a:srgbClr val="FF0000"/>
          </a:solidFill>
        </p:spPr>
        <p:txBody>
          <a:bodyPr wrap="none">
            <a:spAutoFit/>
          </a:bodyPr>
          <a:lstStyle/>
          <a:p>
            <a:r>
              <a:rPr lang="en-US" sz="2000" b="1" spc="122" dirty="0" err="1">
                <a:solidFill>
                  <a:srgbClr val="000000"/>
                </a:solidFill>
                <a:latin typeface="Times New Roman" panose="02020603050405020304" pitchFamily="18" charset="0"/>
                <a:cs typeface="Times New Roman" panose="02020603050405020304" pitchFamily="18" charset="0"/>
              </a:rPr>
              <a:t>Tuân</a:t>
            </a:r>
            <a:r>
              <a:rPr lang="en-US" sz="2000" b="1" spc="122" dirty="0">
                <a:solidFill>
                  <a:srgbClr val="000000"/>
                </a:solidFill>
                <a:latin typeface="Times New Roman" panose="02020603050405020304" pitchFamily="18" charset="0"/>
                <a:cs typeface="Times New Roman" panose="02020603050405020304" pitchFamily="18" charset="0"/>
              </a:rPr>
              <a:t> </a:t>
            </a:r>
            <a:r>
              <a:rPr lang="en-US" sz="2000" b="1" spc="122" dirty="0" err="1">
                <a:solidFill>
                  <a:srgbClr val="000000"/>
                </a:solidFill>
                <a:latin typeface="Times New Roman" panose="02020603050405020304" pitchFamily="18" charset="0"/>
                <a:cs typeface="Times New Roman" panose="02020603050405020304" pitchFamily="18" charset="0"/>
              </a:rPr>
              <a:t>thủ</a:t>
            </a:r>
            <a:r>
              <a:rPr lang="en-US" sz="2000" b="1" spc="122" dirty="0">
                <a:solidFill>
                  <a:srgbClr val="000000"/>
                </a:solidFill>
                <a:latin typeface="Times New Roman" panose="02020603050405020304" pitchFamily="18" charset="0"/>
                <a:cs typeface="Times New Roman" panose="02020603050405020304" pitchFamily="18" charset="0"/>
              </a:rPr>
              <a:t> </a:t>
            </a:r>
            <a:r>
              <a:rPr lang="en-US" sz="2000" b="1" spc="122" dirty="0" err="1">
                <a:solidFill>
                  <a:srgbClr val="000000"/>
                </a:solidFill>
                <a:latin typeface="Times New Roman" panose="02020603050405020304" pitchFamily="18" charset="0"/>
                <a:cs typeface="Times New Roman" panose="02020603050405020304" pitchFamily="18" charset="0"/>
              </a:rPr>
              <a:t>pháp</a:t>
            </a:r>
            <a:r>
              <a:rPr lang="en-US" sz="2000" b="1" spc="122" dirty="0">
                <a:solidFill>
                  <a:srgbClr val="000000"/>
                </a:solidFill>
                <a:latin typeface="Times New Roman" panose="02020603050405020304" pitchFamily="18" charset="0"/>
                <a:cs typeface="Times New Roman" panose="02020603050405020304" pitchFamily="18" charset="0"/>
              </a:rPr>
              <a:t> </a:t>
            </a:r>
            <a:r>
              <a:rPr lang="en-US" sz="2000" b="1" spc="122" dirty="0" err="1" smtClean="0">
                <a:solidFill>
                  <a:srgbClr val="000000"/>
                </a:solidFill>
                <a:latin typeface="Times New Roman" panose="02020603050405020304" pitchFamily="18" charset="0"/>
                <a:cs typeface="Times New Roman" panose="02020603050405020304" pitchFamily="18" charset="0"/>
              </a:rPr>
              <a:t>luật</a:t>
            </a:r>
            <a:r>
              <a:rPr lang="en-US" sz="2000" b="1" spc="122" dirty="0" smtClean="0">
                <a:solidFill>
                  <a:srgbClr val="000000"/>
                </a:solidFill>
                <a:latin typeface="Times New Roman" panose="02020603050405020304" pitchFamily="18" charset="0"/>
                <a:cs typeface="Times New Roman" panose="02020603050405020304" pitchFamily="18" charset="0"/>
              </a:rPr>
              <a:t>: </a:t>
            </a:r>
            <a:r>
              <a:rPr lang="en-US" sz="2000" b="1" spc="122" dirty="0" err="1" smtClean="0">
                <a:solidFill>
                  <a:srgbClr val="000000"/>
                </a:solidFill>
                <a:latin typeface="Times New Roman" panose="02020603050405020304" pitchFamily="18" charset="0"/>
                <a:cs typeface="Times New Roman" panose="02020603050405020304" pitchFamily="18" charset="0"/>
              </a:rPr>
              <a:t>Không</a:t>
            </a:r>
            <a:r>
              <a:rPr lang="en-US" sz="2000" b="1" spc="122" dirty="0" smtClean="0">
                <a:solidFill>
                  <a:srgbClr val="000000"/>
                </a:solidFill>
                <a:latin typeface="Times New Roman" panose="02020603050405020304" pitchFamily="18" charset="0"/>
                <a:cs typeface="Times New Roman" panose="02020603050405020304" pitchFamily="18" charset="0"/>
              </a:rPr>
              <a:t> </a:t>
            </a:r>
            <a:r>
              <a:rPr lang="en-US" sz="2000" b="1" spc="122" dirty="0" err="1" smtClean="0">
                <a:solidFill>
                  <a:srgbClr val="000000"/>
                </a:solidFill>
                <a:latin typeface="Times New Roman" panose="02020603050405020304" pitchFamily="18" charset="0"/>
                <a:cs typeface="Times New Roman" panose="02020603050405020304" pitchFamily="18" charset="0"/>
              </a:rPr>
              <a:t>vượt</a:t>
            </a:r>
            <a:r>
              <a:rPr lang="en-US" sz="2000" b="1" spc="122" dirty="0" smtClean="0">
                <a:solidFill>
                  <a:srgbClr val="000000"/>
                </a:solidFill>
                <a:latin typeface="Times New Roman" panose="02020603050405020304" pitchFamily="18" charset="0"/>
                <a:cs typeface="Times New Roman" panose="02020603050405020304" pitchFamily="18" charset="0"/>
              </a:rPr>
              <a:t> </a:t>
            </a:r>
            <a:r>
              <a:rPr lang="en-US" sz="2000" b="1" spc="122" dirty="0" err="1" smtClean="0">
                <a:solidFill>
                  <a:srgbClr val="000000"/>
                </a:solidFill>
                <a:latin typeface="Times New Roman" panose="02020603050405020304" pitchFamily="18" charset="0"/>
                <a:cs typeface="Times New Roman" panose="02020603050405020304" pitchFamily="18" charset="0"/>
              </a:rPr>
              <a:t>đèn</a:t>
            </a:r>
            <a:r>
              <a:rPr lang="en-US" sz="2000" b="1" spc="122" dirty="0" smtClean="0">
                <a:solidFill>
                  <a:srgbClr val="000000"/>
                </a:solidFill>
                <a:latin typeface="Times New Roman" panose="02020603050405020304" pitchFamily="18" charset="0"/>
                <a:cs typeface="Times New Roman" panose="02020603050405020304" pitchFamily="18" charset="0"/>
              </a:rPr>
              <a:t> </a:t>
            </a:r>
            <a:r>
              <a:rPr lang="en-US" sz="2000" b="1" spc="122" dirty="0" err="1" smtClean="0">
                <a:solidFill>
                  <a:srgbClr val="000000"/>
                </a:solidFill>
                <a:latin typeface="Times New Roman" panose="02020603050405020304" pitchFamily="18" charset="0"/>
                <a:cs typeface="Times New Roman" panose="02020603050405020304" pitchFamily="18" charset="0"/>
              </a:rPr>
              <a:t>đỏ</a:t>
            </a:r>
            <a:endParaRPr lang="en-US" sz="2000" b="1" dirty="0">
              <a:latin typeface="Times New Roman" panose="02020603050405020304" pitchFamily="18" charset="0"/>
              <a:cs typeface="Times New Roman" panose="02020603050405020304" pitchFamily="18" charset="0"/>
            </a:endParaRPr>
          </a:p>
        </p:txBody>
      </p:sp>
      <p:sp>
        <p:nvSpPr>
          <p:cNvPr id="14" name="Heptagon 13"/>
          <p:cNvSpPr/>
          <p:nvPr/>
        </p:nvSpPr>
        <p:spPr>
          <a:xfrm>
            <a:off x="119270" y="2762791"/>
            <a:ext cx="755373" cy="54117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t>1</a:t>
            </a:r>
            <a:endParaRPr lang="en-US" sz="3600" dirty="0"/>
          </a:p>
        </p:txBody>
      </p:sp>
      <p:sp>
        <p:nvSpPr>
          <p:cNvPr id="15" name="Heptagon 14"/>
          <p:cNvSpPr/>
          <p:nvPr/>
        </p:nvSpPr>
        <p:spPr>
          <a:xfrm>
            <a:off x="6052931" y="2776179"/>
            <a:ext cx="812167" cy="538376"/>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2</a:t>
            </a:r>
          </a:p>
        </p:txBody>
      </p:sp>
      <p:sp>
        <p:nvSpPr>
          <p:cNvPr id="16" name="Heptagon 15"/>
          <p:cNvSpPr/>
          <p:nvPr/>
        </p:nvSpPr>
        <p:spPr>
          <a:xfrm>
            <a:off x="91191" y="6135971"/>
            <a:ext cx="783452" cy="557863"/>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3</a:t>
            </a:r>
          </a:p>
        </p:txBody>
      </p:sp>
      <p:sp>
        <p:nvSpPr>
          <p:cNvPr id="17" name="Heptagon 16"/>
          <p:cNvSpPr/>
          <p:nvPr/>
        </p:nvSpPr>
        <p:spPr>
          <a:xfrm>
            <a:off x="6088676" y="5913783"/>
            <a:ext cx="779264" cy="617236"/>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4</a:t>
            </a:r>
          </a:p>
        </p:txBody>
      </p:sp>
    </p:spTree>
    <p:extLst>
      <p:ext uri="{BB962C8B-B14F-4D97-AF65-F5344CB8AC3E}">
        <p14:creationId xmlns:p14="http://schemas.microsoft.com/office/powerpoint/2010/main" val="31515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FDA"/>
        </a:solidFill>
        <a:effectLst/>
      </p:bgPr>
    </p:bg>
    <p:spTree>
      <p:nvGrpSpPr>
        <p:cNvPr id="1" name=""/>
        <p:cNvGrpSpPr/>
        <p:nvPr/>
      </p:nvGrpSpPr>
      <p:grpSpPr>
        <a:xfrm>
          <a:off x="0" y="0"/>
          <a:ext cx="0" cy="0"/>
          <a:chOff x="0" y="0"/>
          <a:chExt cx="0" cy="0"/>
        </a:xfrm>
      </p:grpSpPr>
      <p:sp>
        <p:nvSpPr>
          <p:cNvPr id="2" name="Freeform 2"/>
          <p:cNvSpPr/>
          <p:nvPr/>
        </p:nvSpPr>
        <p:spPr>
          <a:xfrm>
            <a:off x="-152400" y="4394200"/>
            <a:ext cx="3657600" cy="2699068"/>
          </a:xfrm>
          <a:custGeom>
            <a:avLst/>
            <a:gdLst/>
            <a:ahLst/>
            <a:cxnLst/>
            <a:rect l="l" t="t" r="r" b="b"/>
            <a:pathLst>
              <a:path w="6103108" h="4114800">
                <a:moveTo>
                  <a:pt x="0" y="0"/>
                </a:moveTo>
                <a:lnTo>
                  <a:pt x="6103109" y="0"/>
                </a:lnTo>
                <a:lnTo>
                  <a:pt x="6103109"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flipV="1">
            <a:off x="8839200" y="-685800"/>
            <a:ext cx="3352800" cy="2540000"/>
          </a:xfrm>
          <a:custGeom>
            <a:avLst/>
            <a:gdLst/>
            <a:ahLst/>
            <a:cxnLst/>
            <a:rect l="l" t="t" r="r" b="b"/>
            <a:pathLst>
              <a:path w="6103108" h="4114800">
                <a:moveTo>
                  <a:pt x="6103108" y="4114800"/>
                </a:moveTo>
                <a:lnTo>
                  <a:pt x="0" y="4114800"/>
                </a:lnTo>
                <a:lnTo>
                  <a:pt x="0" y="0"/>
                </a:lnTo>
                <a:lnTo>
                  <a:pt x="6103108" y="0"/>
                </a:lnTo>
                <a:lnTo>
                  <a:pt x="6103108"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9347201" y="-303348"/>
            <a:ext cx="2692400" cy="2390059"/>
          </a:xfrm>
          <a:custGeom>
            <a:avLst/>
            <a:gdLst/>
            <a:ahLst/>
            <a:cxnLst/>
            <a:rect l="l" t="t" r="r" b="b"/>
            <a:pathLst>
              <a:path w="5040401" h="4114800">
                <a:moveTo>
                  <a:pt x="0" y="0"/>
                </a:moveTo>
                <a:lnTo>
                  <a:pt x="5040401" y="0"/>
                </a:lnTo>
                <a:lnTo>
                  <a:pt x="5040401"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711201" y="4648201"/>
            <a:ext cx="1869895" cy="1737123"/>
          </a:xfrm>
          <a:custGeom>
            <a:avLst/>
            <a:gdLst/>
            <a:ahLst/>
            <a:cxnLst/>
            <a:rect l="l" t="t" r="r" b="b"/>
            <a:pathLst>
              <a:path w="2369825" h="2300885">
                <a:moveTo>
                  <a:pt x="0" y="0"/>
                </a:moveTo>
                <a:lnTo>
                  <a:pt x="2369825" y="0"/>
                </a:lnTo>
                <a:lnTo>
                  <a:pt x="2369825" y="2300885"/>
                </a:lnTo>
                <a:lnTo>
                  <a:pt x="0" y="230088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flipV="1">
            <a:off x="0" y="0"/>
            <a:ext cx="3149600" cy="3098800"/>
          </a:xfrm>
          <a:custGeom>
            <a:avLst/>
            <a:gdLst/>
            <a:ahLst/>
            <a:cxnLst/>
            <a:rect l="l" t="t" r="r" b="b"/>
            <a:pathLst>
              <a:path w="4114800" h="4114800">
                <a:moveTo>
                  <a:pt x="0" y="4114800"/>
                </a:moveTo>
                <a:lnTo>
                  <a:pt x="4114800" y="4114800"/>
                </a:lnTo>
                <a:lnTo>
                  <a:pt x="4114800" y="0"/>
                </a:lnTo>
                <a:lnTo>
                  <a:pt x="0" y="0"/>
                </a:lnTo>
                <a:lnTo>
                  <a:pt x="0" y="411480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flipH="1">
            <a:off x="8636000" y="3429000"/>
            <a:ext cx="3719274" cy="34290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Rectangle 7"/>
          <p:cNvSpPr/>
          <p:nvPr/>
        </p:nvSpPr>
        <p:spPr>
          <a:xfrm>
            <a:off x="2581096" y="1063824"/>
            <a:ext cx="7122325" cy="646331"/>
          </a:xfrm>
          <a:prstGeom prst="rect">
            <a:avLst/>
          </a:prstGeom>
          <a:solidFill>
            <a:srgbClr val="FFFF00"/>
          </a:solidFill>
          <a:ln w="28575">
            <a:solidFill>
              <a:srgbClr val="00B050"/>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TRÒ CHƠI: </a:t>
            </a:r>
            <a:r>
              <a:rPr kumimoji="0" lang="en-US" sz="3600" b="1" i="0" u="none" strike="noStrike" kern="1200" cap="all" spc="0" normalizeH="0" baseline="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NHẬN</a:t>
            </a:r>
            <a:r>
              <a:rPr kumimoji="0" lang="en-US" sz="3600" b="1" i="0" u="none" strike="noStrike" kern="1200" cap="all" spc="0" normalizeH="0" baseline="0" noProof="0" dirty="0"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all" spc="0" normalizeH="0" baseline="0" noProof="0" dirty="0" err="1" smtClean="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DIỆN</a:t>
            </a:r>
            <a:endParaRPr kumimoji="0" lang="en-US" sz="3600" b="1" i="0" u="none" strike="noStrike" kern="1200" cap="all" spc="0" normalizeH="0" baseline="0" noProof="0" dirty="0">
              <a:ln w="0"/>
              <a:solidFill>
                <a:srgbClr val="FF000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A8DF38D7-BE3C-E65B-8A84-D2CAF01C8B63}"/>
              </a:ext>
            </a:extLst>
          </p:cNvPr>
          <p:cNvSpPr/>
          <p:nvPr/>
        </p:nvSpPr>
        <p:spPr>
          <a:xfrm>
            <a:off x="2418437" y="2086711"/>
            <a:ext cx="7518400" cy="2537105"/>
          </a:xfrm>
          <a:prstGeom prst="rect">
            <a:avLst/>
          </a:prstGeom>
          <a:solidFill>
            <a:schemeClr val="accent4">
              <a:lumMod val="40000"/>
              <a:lumOff val="60000"/>
            </a:schemeClr>
          </a:solidFill>
          <a:ln w="28575">
            <a:solidFill>
              <a:schemeClr val="tx1"/>
            </a:solidFill>
            <a:prstDash val="sysDash"/>
          </a:ln>
        </p:spPr>
        <p:txBody>
          <a:bodyPr wrap="square">
            <a:spAutoFit/>
          </a:bodyPr>
          <a:lstStyle/>
          <a:p>
            <a:pPr marL="0" marR="0" lvl="0" indent="0" algn="ctr" defTabSz="609630" rtl="0" eaLnBrk="1" fontAlgn="auto" latinLnBrk="0" hangingPunct="1">
              <a:lnSpc>
                <a:spcPct val="115000"/>
              </a:lnSpc>
              <a:spcBef>
                <a:spcPts val="0"/>
              </a:spcBef>
              <a:spcAft>
                <a:spcPts val="667"/>
              </a:spcAft>
              <a:buClrTx/>
              <a:buSzTx/>
              <a:buFontTx/>
              <a:buNone/>
              <a:tabLst/>
              <a:defRPr/>
            </a:pPr>
            <a:r>
              <a:rPr kumimoji="0" lang="en-US" sz="3200" b="1" i="0" u="none" strike="noStrike" kern="1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LUẬT CHƠI:</a:t>
            </a:r>
          </a:p>
          <a:p>
            <a:pPr marL="0" marR="0" lvl="0" indent="0" algn="l" defTabSz="609630" rtl="0" eaLnBrk="1" fontAlgn="auto" latinLnBrk="0" hangingPunct="1">
              <a:lnSpc>
                <a:spcPct val="115000"/>
              </a:lnSpc>
              <a:spcBef>
                <a:spcPts val="0"/>
              </a:spcBef>
              <a:spcAft>
                <a:spcPts val="667"/>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09630" rtl="0" eaLnBrk="1" fontAlgn="auto" latinLnBrk="0" hangingPunct="1">
              <a:lnSpc>
                <a:spcPct val="115000"/>
              </a:lnSpc>
              <a:spcBef>
                <a:spcPts val="0"/>
              </a:spcBef>
              <a:spcAft>
                <a:spcPts val="667"/>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Nối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ở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phù</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a:t>
            </a:r>
          </a:p>
        </p:txBody>
      </p:sp>
    </p:spTree>
    <p:extLst>
      <p:ext uri="{BB962C8B-B14F-4D97-AF65-F5344CB8AC3E}">
        <p14:creationId xmlns:p14="http://schemas.microsoft.com/office/powerpoint/2010/main" val="22348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56335047"/>
              </p:ext>
            </p:extLst>
          </p:nvPr>
        </p:nvGraphicFramePr>
        <p:xfrm>
          <a:off x="106681" y="37412"/>
          <a:ext cx="11969054" cy="6689124"/>
        </p:xfrm>
        <a:graphic>
          <a:graphicData uri="http://schemas.openxmlformats.org/drawingml/2006/table">
            <a:tbl>
              <a:tblPr firstRow="1" firstCol="1" bandRow="1"/>
              <a:tblGrid>
                <a:gridCol w="1776122">
                  <a:extLst>
                    <a:ext uri="{9D8B030D-6E8A-4147-A177-3AD203B41FA5}">
                      <a16:colId xmlns:a16="http://schemas.microsoft.com/office/drawing/2014/main" val="2565852119"/>
                    </a:ext>
                  </a:extLst>
                </a:gridCol>
                <a:gridCol w="436191">
                  <a:extLst>
                    <a:ext uri="{9D8B030D-6E8A-4147-A177-3AD203B41FA5}">
                      <a16:colId xmlns:a16="http://schemas.microsoft.com/office/drawing/2014/main" val="1018510733"/>
                    </a:ext>
                  </a:extLst>
                </a:gridCol>
                <a:gridCol w="9756741">
                  <a:extLst>
                    <a:ext uri="{9D8B030D-6E8A-4147-A177-3AD203B41FA5}">
                      <a16:colId xmlns:a16="http://schemas.microsoft.com/office/drawing/2014/main" val="1166572244"/>
                    </a:ext>
                  </a:extLst>
                </a:gridCol>
              </a:tblGrid>
              <a:tr h="369002">
                <a:tc>
                  <a:txBody>
                    <a:bodyPr/>
                    <a:lstStyle/>
                    <a:p>
                      <a:pPr algn="ctr">
                        <a:lnSpc>
                          <a:spcPct val="115000"/>
                        </a:lnSpc>
                        <a:spcAft>
                          <a:spcPts val="0"/>
                        </a:spcAft>
                      </a:pPr>
                      <a:r>
                        <a:rPr lang="vi-VN" sz="2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12">
                  <a:txBody>
                    <a:bodyPr/>
                    <a:lstStyle/>
                    <a:p>
                      <a:pPr algn="l">
                        <a:lnSpc>
                          <a:spcPct val="115000"/>
                        </a:lnSpc>
                        <a:spcAft>
                          <a:spcPts val="0"/>
                        </a:spcAft>
                      </a:pPr>
                      <a:r>
                        <a:rPr lang="vi-VN" sz="22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20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vi-VN" sz="22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71678990"/>
                  </a:ext>
                </a:extLst>
              </a:tr>
              <a:tr h="547977">
                <a:tc rowSpan="3">
                  <a:txBody>
                    <a:bodyPr/>
                    <a:lstStyle/>
                    <a:p>
                      <a:pPr marL="0" indent="0" algn="l">
                        <a:lnSpc>
                          <a:spcPct val="115000"/>
                        </a:lnSpc>
                        <a:spcAft>
                          <a:spcPts val="0"/>
                        </a:spcAft>
                        <a:buNone/>
                      </a:pPr>
                      <a:r>
                        <a:rPr lang="en-US" sz="2200" b="1" dirty="0" smtClean="0">
                          <a:effectLst/>
                          <a:latin typeface="Times New Roman" panose="02020603050405020304" pitchFamily="18" charset="0"/>
                          <a:ea typeface="Arial" panose="020B0604020202020204" pitchFamily="34" charset="0"/>
                          <a:cs typeface="Times New Roman" panose="02020603050405020304" pitchFamily="18" charset="0"/>
                        </a:rPr>
                        <a:t>A. </a:t>
                      </a:r>
                      <a:r>
                        <a:rPr lang="vi-VN" sz="2200" b="1" dirty="0" smtClean="0">
                          <a:effectLst/>
                          <a:latin typeface="Times New Roman" panose="02020603050405020304" pitchFamily="18" charset="0"/>
                          <a:ea typeface="Arial" panose="020B0604020202020204" pitchFamily="34" charset="0"/>
                          <a:cs typeface="Times New Roman" panose="02020603050405020304" pitchFamily="18" charset="0"/>
                        </a:rPr>
                        <a:t>Tuân</a:t>
                      </a:r>
                      <a:r>
                        <a:rPr lang="vi-VN" sz="2200" b="1" baseline="0" dirty="0" smtClean="0">
                          <a:effectLst/>
                          <a:latin typeface="Times New Roman" panose="02020603050405020304" pitchFamily="18" charset="0"/>
                          <a:ea typeface="Arial" panose="020B0604020202020204" pitchFamily="34" charset="0"/>
                          <a:cs typeface="Times New Roman" panose="02020603050405020304" pitchFamily="18" charset="0"/>
                        </a:rPr>
                        <a:t> thủ PL</a:t>
                      </a:r>
                      <a:endParaRPr lang="en-US" sz="22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ctr">
                        <a:lnSpc>
                          <a:spcPct val="115000"/>
                        </a:lnSpc>
                        <a:spcAft>
                          <a:spcPts val="0"/>
                        </a:spcAft>
                        <a:buNone/>
                      </a:pPr>
                      <a:r>
                        <a:rPr lang="en-US"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1</a:t>
                      </a:r>
                      <a:r>
                        <a:rPr lang="en-US" sz="2200" b="1" baseline="0"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baseline="0"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1.</a:t>
                      </a:r>
                      <a:r>
                        <a:rPr lang="vi-VN" sz="2200" dirty="0" smtClean="0">
                          <a:effectLst/>
                          <a:latin typeface="+mj-lt"/>
                          <a:ea typeface="Arial" panose="020B0604020202020204" pitchFamily="34" charset="0"/>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Bạn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Nam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kiên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quyết</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từ</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chối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lời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rủ</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rê</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hút</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thử</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thuốc</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lá</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điện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tử</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bạn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bè</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3352360"/>
                  </a:ext>
                </a:extLst>
              </a:tr>
              <a:tr h="689812">
                <a:tc vMerge="1">
                  <a:txBody>
                    <a:bodyPr/>
                    <a:lstStyle/>
                    <a:p>
                      <a:endParaRPr lang="en-US"/>
                    </a:p>
                  </a:txBody>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2.</a:t>
                      </a:r>
                      <a:r>
                        <a:rPr lang="vi-VN" sz="2200" dirty="0" smtClean="0">
                          <a:effectLst/>
                          <a:latin typeface="+mj-lt"/>
                          <a:ea typeface="Arial" panose="020B0604020202020204" pitchFamily="34" charset="0"/>
                          <a:cs typeface="Times New Roman" panose="02020603050405020304" pitchFamily="18" charset="0"/>
                        </a:rPr>
                        <a:t> </a:t>
                      </a:r>
                      <a:r>
                        <a:rPr lang="vi-VN" sz="2200" b="0" i="0" kern="1200" dirty="0" smtClean="0">
                          <a:solidFill>
                            <a:schemeClr val="tx1"/>
                          </a:solidFill>
                          <a:effectLst/>
                          <a:latin typeface="+mj-lt"/>
                          <a:ea typeface="+mn-ea"/>
                          <a:cs typeface="+mn-cs"/>
                        </a:rPr>
                        <a:t>Doanh nghiệp X chủ động </a:t>
                      </a:r>
                      <a:r>
                        <a:rPr lang="vi-VN" sz="2200" b="1" i="0" kern="1200" dirty="0" smtClean="0">
                          <a:solidFill>
                            <a:schemeClr val="tx1"/>
                          </a:solidFill>
                          <a:effectLst/>
                          <a:latin typeface="+mj-lt"/>
                          <a:ea typeface="+mn-ea"/>
                          <a:cs typeface="+mn-cs"/>
                        </a:rPr>
                        <a:t>lắp đặt hệ thống xử lý nước thải</a:t>
                      </a:r>
                      <a:r>
                        <a:rPr lang="vi-VN" sz="2200" b="0" i="0" kern="1200" dirty="0" smtClean="0">
                          <a:solidFill>
                            <a:schemeClr val="tx1"/>
                          </a:solidFill>
                          <a:effectLst/>
                          <a:latin typeface="+mj-lt"/>
                          <a:ea typeface="+mn-ea"/>
                          <a:cs typeface="+mn-cs"/>
                        </a:rPr>
                        <a:t> trước khi xả ra sông để bảo vệ môi trường.</a:t>
                      </a:r>
                      <a:endParaRPr lang="vi-VN" sz="2200" b="0" i="0" kern="1200" dirty="0">
                        <a:solidFill>
                          <a:schemeClr val="tx1"/>
                        </a:solidFill>
                        <a:effectLst/>
                        <a:latin typeface="+mj-lt"/>
                        <a:ea typeface="+mn-ea"/>
                        <a:cs typeface="+mn-cs"/>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0783041"/>
                  </a:ext>
                </a:extLst>
              </a:tr>
              <a:tr h="349384">
                <a:tc vMerge="1">
                  <a:txBody>
                    <a:bodyPr/>
                    <a:lstStyle/>
                    <a:p>
                      <a:endParaRPr lang="en-US"/>
                    </a:p>
                  </a:txBody>
                  <a:tcPr/>
                </a:tc>
                <a:tc vMerge="1">
                  <a:txBody>
                    <a:bodyPr/>
                    <a:lstStyle/>
                    <a:p>
                      <a:endParaRPr lang="en-US"/>
                    </a:p>
                  </a:txBody>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vi-VN" sz="2200" b="1" dirty="0" smtClean="0">
                          <a:effectLst/>
                          <a:latin typeface="+mj-lt"/>
                          <a:ea typeface="Arial" panose="020B0604020202020204" pitchFamily="34" charset="0"/>
                          <a:cs typeface="Times New Roman" panose="02020603050405020304" pitchFamily="18" charset="0"/>
                        </a:rPr>
                        <a:t>3.</a:t>
                      </a:r>
                      <a:r>
                        <a:rPr lang="vi-VN" sz="2200" dirty="0" smtClean="0">
                          <a:effectLst/>
                          <a:latin typeface="+mj-lt"/>
                          <a:ea typeface="Arial" panose="020B0604020202020204" pitchFamily="34" charset="0"/>
                          <a:cs typeface="Times New Roman" panose="02020603050405020304" pitchFamily="18" charset="0"/>
                        </a:rPr>
                        <a:t> </a:t>
                      </a:r>
                      <a:r>
                        <a:rPr lang="vi-VN" sz="2200" b="0" i="0" kern="1200" dirty="0" smtClean="0">
                          <a:solidFill>
                            <a:schemeClr val="tx1"/>
                          </a:solidFill>
                          <a:effectLst/>
                          <a:latin typeface="+mj-lt"/>
                          <a:ea typeface="+mn-ea"/>
                          <a:cs typeface="+mn-cs"/>
                        </a:rPr>
                        <a:t>Chị H quyết định </a:t>
                      </a:r>
                      <a:r>
                        <a:rPr lang="vi-VN" sz="2200" b="1" i="0" kern="1200" dirty="0" smtClean="0">
                          <a:solidFill>
                            <a:schemeClr val="tx1"/>
                          </a:solidFill>
                          <a:effectLst/>
                          <a:latin typeface="+mj-lt"/>
                          <a:ea typeface="+mn-ea"/>
                          <a:cs typeface="+mn-cs"/>
                        </a:rPr>
                        <a:t>gửi đơn khiếu nại</a:t>
                      </a:r>
                      <a:r>
                        <a:rPr lang="vi-VN" sz="2200" b="0" i="0" kern="1200" dirty="0" smtClean="0">
                          <a:solidFill>
                            <a:schemeClr val="tx1"/>
                          </a:solidFill>
                          <a:effectLst/>
                          <a:latin typeface="+mj-lt"/>
                          <a:ea typeface="+mn-ea"/>
                          <a:cs typeface="+mn-cs"/>
                        </a:rPr>
                        <a:t> lên Giám đốc công ty vì bị trừ lương vô lý.</a:t>
                      </a:r>
                      <a:r>
                        <a:rPr lang="vi-VN" sz="2200" dirty="0" smtClean="0">
                          <a:latin typeface="+mj-lt"/>
                          <a:cs typeface="Times New Roman" panose="02020603050405020304" pitchFamily="18" charset="0"/>
                        </a:rPr>
                        <a:t>.</a:t>
                      </a:r>
                      <a:endParaRPr lang="en-US" sz="2200" dirty="0">
                        <a:latin typeface="+mj-lt"/>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7734207"/>
                  </a:ext>
                </a:extLst>
              </a:tr>
              <a:tr h="689812">
                <a:tc rowSpan="2">
                  <a:txBody>
                    <a:bodyPr/>
                    <a:lstStyle/>
                    <a:p>
                      <a:pPr algn="l">
                        <a:lnSpc>
                          <a:spcPct val="115000"/>
                        </a:lnSpc>
                        <a:spcAft>
                          <a:spcPts val="0"/>
                        </a:spcAft>
                      </a:pP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B. </a:t>
                      </a:r>
                      <a:r>
                        <a:rPr lang="vi-VN" sz="2200" b="1" dirty="0" smtClean="0">
                          <a:effectLst/>
                          <a:latin typeface="Times New Roman" panose="02020603050405020304" pitchFamily="18" charset="0"/>
                          <a:ea typeface="Arial" panose="020B0604020202020204" pitchFamily="34" charset="0"/>
                          <a:cs typeface="Times New Roman" panose="02020603050405020304" pitchFamily="18" charset="0"/>
                        </a:rPr>
                        <a:t>Thi hành</a:t>
                      </a:r>
                      <a:r>
                        <a:rPr lang="vi-VN" sz="2200" b="1" baseline="0" dirty="0" smtClean="0">
                          <a:effectLst/>
                          <a:latin typeface="Times New Roman" panose="02020603050405020304" pitchFamily="18" charset="0"/>
                          <a:ea typeface="Arial" panose="020B0604020202020204" pitchFamily="34" charset="0"/>
                          <a:cs typeface="Times New Roman" panose="02020603050405020304" pitchFamily="18" charset="0"/>
                        </a:rPr>
                        <a:t> PL</a:t>
                      </a:r>
                      <a:endParaRPr lang="en-US" sz="22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0"/>
                        </a:spcAft>
                      </a:pPr>
                      <a:r>
                        <a:rPr lang="en-US"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4.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Cảnh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sát</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giao</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thông</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lập</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biên</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bản</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ra</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quyết</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định</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xử</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phạt</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anh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B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vì</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lỗi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nồng</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độ</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cồn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6679260"/>
                  </a:ext>
                </a:extLst>
              </a:tr>
              <a:tr h="689812">
                <a:tc vMerge="1">
                  <a:txBody>
                    <a:bodyPr/>
                    <a:lstStyle/>
                    <a:p>
                      <a:endParaRPr lang="en-US"/>
                    </a:p>
                  </a:txBody>
                  <a:tcPr/>
                </a:tc>
                <a:tc vMerge="1">
                  <a:txBody>
                    <a:bodyPr/>
                    <a:lstStyle/>
                    <a:p>
                      <a:endParaRPr lang="en-US"/>
                    </a:p>
                  </a:txBody>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vi-VN" sz="2200" b="1" dirty="0" smtClean="0">
                          <a:effectLst/>
                          <a:latin typeface="+mj-lt"/>
                          <a:ea typeface="Arial" panose="020B0604020202020204" pitchFamily="34" charset="0"/>
                          <a:cs typeface="Times New Roman" panose="02020603050405020304" pitchFamily="18" charset="0"/>
                        </a:rPr>
                        <a:t>5.</a:t>
                      </a:r>
                      <a:r>
                        <a:rPr lang="vi-VN" sz="2200" dirty="0" smtClean="0">
                          <a:effectLst/>
                          <a:latin typeface="+mj-lt"/>
                          <a:ea typeface="Arial" panose="020B0604020202020204" pitchFamily="34" charset="0"/>
                          <a:cs typeface="Times New Roman" panose="02020603050405020304" pitchFamily="18" charset="0"/>
                        </a:rPr>
                        <a:t> </a:t>
                      </a:r>
                      <a:r>
                        <a:rPr lang="vi-VN" sz="2200" b="0" i="0" kern="1200" dirty="0" smtClean="0">
                          <a:solidFill>
                            <a:schemeClr val="tx1"/>
                          </a:solidFill>
                          <a:effectLst/>
                          <a:latin typeface="+mj-lt"/>
                          <a:ea typeface="+mn-ea"/>
                          <a:cs typeface="+mn-cs"/>
                        </a:rPr>
                        <a:t>Anh T đi xe máy, thấy đèn tín hiệu chuyển sang màu đỏ liền </a:t>
                      </a:r>
                      <a:r>
                        <a:rPr lang="vi-VN" sz="2200" b="1" i="0" kern="1200" dirty="0" smtClean="0">
                          <a:solidFill>
                            <a:schemeClr val="tx1"/>
                          </a:solidFill>
                          <a:effectLst/>
                          <a:latin typeface="+mj-lt"/>
                          <a:ea typeface="+mn-ea"/>
                          <a:cs typeface="+mn-cs"/>
                        </a:rPr>
                        <a:t>dừng lại đúng vạch</a:t>
                      </a:r>
                      <a:r>
                        <a:rPr lang="vi-VN" sz="2200" b="0" i="0" kern="1200" dirty="0" smtClean="0">
                          <a:solidFill>
                            <a:schemeClr val="tx1"/>
                          </a:solidFill>
                          <a:effectLst/>
                          <a:latin typeface="+mj-lt"/>
                          <a:ea typeface="+mn-ea"/>
                          <a:cs typeface="+mn-cs"/>
                        </a:rPr>
                        <a:t>, không vượt.</a:t>
                      </a: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8061538"/>
                  </a:ext>
                </a:extLst>
              </a:tr>
              <a:tr h="661198">
                <a:tc rowSpan="3">
                  <a:txBody>
                    <a:bodyPr/>
                    <a:lstStyle/>
                    <a:p>
                      <a:pPr algn="l">
                        <a:lnSpc>
                          <a:spcPct val="115000"/>
                        </a:lnSpc>
                        <a:spcAft>
                          <a:spcPts val="0"/>
                        </a:spcAft>
                      </a:pP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C. </a:t>
                      </a:r>
                      <a:r>
                        <a:rPr lang="vi-VN" sz="2200" b="1" dirty="0" smtClean="0">
                          <a:effectLst/>
                          <a:latin typeface="Times New Roman" panose="02020603050405020304" pitchFamily="18" charset="0"/>
                          <a:ea typeface="Arial" panose="020B0604020202020204" pitchFamily="34" charset="0"/>
                          <a:cs typeface="Times New Roman" panose="02020603050405020304" pitchFamily="18" charset="0"/>
                        </a:rPr>
                        <a:t>Sử</a:t>
                      </a:r>
                      <a:r>
                        <a:rPr lang="vi-VN" sz="2200" b="1" baseline="0" dirty="0" smtClean="0">
                          <a:effectLst/>
                          <a:latin typeface="Times New Roman" panose="02020603050405020304" pitchFamily="18" charset="0"/>
                          <a:ea typeface="Arial" panose="020B0604020202020204" pitchFamily="34" charset="0"/>
                          <a:cs typeface="Times New Roman" panose="02020603050405020304" pitchFamily="18" charset="0"/>
                        </a:rPr>
                        <a:t> dụng PL</a:t>
                      </a:r>
                      <a:endParaRPr lang="en-US" sz="22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0"/>
                        </a:spcAft>
                      </a:pPr>
                      <a:r>
                        <a:rPr lang="en-US"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3, </a:t>
                      </a:r>
                      <a:r>
                        <a:rPr lang="vi-VN"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8, 10</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6.</a:t>
                      </a:r>
                      <a:r>
                        <a:rPr lang="vi-VN" sz="2200" dirty="0" smtClean="0">
                          <a:effectLst/>
                          <a:latin typeface="+mj-lt"/>
                          <a:ea typeface="Arial" panose="020B0604020202020204" pitchFamily="34" charset="0"/>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Ủy</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ban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nhân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dân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Quận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cấp</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Giấy</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chứng</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nhận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đăng</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ký</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kinh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doanh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cho</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hộ</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gia</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đình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bà</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Lan.</a:t>
                      </a:r>
                      <a:endParaRPr lang="en-US" sz="2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3116825"/>
                  </a:ext>
                </a:extLst>
              </a:tr>
              <a:tr h="661198">
                <a:tc vMerge="1">
                  <a:txBody>
                    <a:bodyPr/>
                    <a:lstStyle/>
                    <a:p>
                      <a:pPr algn="ctr">
                        <a:lnSpc>
                          <a:spcPct val="115000"/>
                        </a:lnSpc>
                        <a:spcAft>
                          <a:spcPts val="0"/>
                        </a:spcAft>
                      </a:pPr>
                      <a:endParaRPr lang="en-US" sz="2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7.</a:t>
                      </a:r>
                      <a:r>
                        <a:rPr lang="vi-VN" sz="2200" dirty="0" smtClean="0">
                          <a:effectLst/>
                          <a:latin typeface="+mj-lt"/>
                          <a:ea typeface="Arial" panose="020B0604020202020204" pitchFamily="34" charset="0"/>
                          <a:cs typeface="Times New Roman" panose="02020603050405020304" pitchFamily="18" charset="0"/>
                        </a:rPr>
                        <a:t> </a:t>
                      </a:r>
                      <a:r>
                        <a:rPr lang="vi-VN" sz="2200" b="0" i="0" kern="1200" dirty="0" smtClean="0">
                          <a:solidFill>
                            <a:schemeClr val="tx1"/>
                          </a:solidFill>
                          <a:effectLst/>
                          <a:latin typeface="+mj-lt"/>
                          <a:ea typeface="+mn-ea"/>
                          <a:cs typeface="+mn-cs"/>
                        </a:rPr>
                        <a:t>Đến kỳ hạn, Công ty A chủ động đến cơ quan thuế để </a:t>
                      </a:r>
                      <a:r>
                        <a:rPr lang="vi-VN" sz="2200" b="1" i="0" kern="1200" dirty="0" smtClean="0">
                          <a:solidFill>
                            <a:schemeClr val="tx1"/>
                          </a:solidFill>
                          <a:effectLst/>
                          <a:latin typeface="+mj-lt"/>
                          <a:ea typeface="+mn-ea"/>
                          <a:cs typeface="+mn-cs"/>
                        </a:rPr>
                        <a:t>kê khai và nộp thuế</a:t>
                      </a:r>
                      <a:r>
                        <a:rPr lang="vi-VN" sz="2200" b="0" i="0" kern="1200" dirty="0" smtClean="0">
                          <a:solidFill>
                            <a:schemeClr val="tx1"/>
                          </a:solidFill>
                          <a:effectLst/>
                          <a:latin typeface="+mj-lt"/>
                          <a:ea typeface="+mn-ea"/>
                          <a:cs typeface="+mn-cs"/>
                        </a:rPr>
                        <a:t> đầy đủ.</a:t>
                      </a:r>
                      <a:endParaRPr lang="vi-VN" sz="2200" b="0" i="0" kern="1200" dirty="0">
                        <a:solidFill>
                          <a:schemeClr val="tx1"/>
                        </a:solidFill>
                        <a:effectLst/>
                        <a:latin typeface="+mj-lt"/>
                        <a:ea typeface="+mn-ea"/>
                        <a:cs typeface="+mn-cs"/>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6416086"/>
                  </a:ext>
                </a:extLst>
              </a:tr>
              <a:tr h="500172">
                <a:tc vMerge="1">
                  <a:txBody>
                    <a:bodyPr/>
                    <a:lstStyle/>
                    <a:p>
                      <a:endParaRPr lang="en-US"/>
                    </a:p>
                  </a:txBody>
                  <a:tcPr/>
                </a:tc>
                <a:tc vMerge="1">
                  <a:txBody>
                    <a:bodyPr/>
                    <a:lstStyle/>
                    <a:p>
                      <a:endParaRPr lang="en-US"/>
                    </a:p>
                  </a:txBody>
                  <a:tcPr/>
                </a:tc>
                <a:tc rowSpan="2">
                  <a:txBody>
                    <a:bodyPr/>
                    <a:lstStyle/>
                    <a:p>
                      <a:r>
                        <a:rPr lang="vi-VN" sz="2200" b="1" dirty="0" smtClean="0">
                          <a:effectLst/>
                          <a:latin typeface="+mj-lt"/>
                          <a:ea typeface="Arial" panose="020B0604020202020204" pitchFamily="34" charset="0"/>
                          <a:cs typeface="Times New Roman" panose="02020603050405020304" pitchFamily="18" charset="0"/>
                        </a:rPr>
                        <a:t>8.</a:t>
                      </a:r>
                      <a:r>
                        <a:rPr lang="vi-VN" sz="2200" dirty="0" smtClean="0">
                          <a:effectLst/>
                          <a:latin typeface="+mj-lt"/>
                          <a:ea typeface="Arial" panose="020B0604020202020204" pitchFamily="34" charset="0"/>
                          <a:cs typeface="Times New Roman" panose="02020603050405020304" pitchFamily="18" charset="0"/>
                        </a:rPr>
                        <a:t> </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Ca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sĩ</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M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đăng</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ký</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bản</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quyền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giả</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cho</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bài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hát</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mới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sáng</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mình</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0799881"/>
                  </a:ext>
                </a:extLst>
              </a:tr>
              <a:tr h="141571">
                <a:tc rowSpan="3">
                  <a:txBody>
                    <a:bodyPr/>
                    <a:lstStyle/>
                    <a:p>
                      <a:pPr algn="l">
                        <a:lnSpc>
                          <a:spcPct val="115000"/>
                        </a:lnSpc>
                        <a:spcAft>
                          <a:spcPts val="0"/>
                        </a:spcAft>
                      </a:pP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D. </a:t>
                      </a:r>
                      <a:r>
                        <a:rPr lang="vi-VN" sz="2200" b="1" dirty="0" smtClean="0">
                          <a:effectLst/>
                          <a:latin typeface="Times New Roman" panose="02020603050405020304" pitchFamily="18" charset="0"/>
                          <a:ea typeface="Arial" panose="020B0604020202020204" pitchFamily="34" charset="0"/>
                          <a:cs typeface="Times New Roman" panose="02020603050405020304" pitchFamily="18" charset="0"/>
                        </a:rPr>
                        <a:t>Áp</a:t>
                      </a:r>
                      <a:r>
                        <a:rPr lang="vi-VN" sz="2200" b="1" baseline="0" dirty="0" smtClean="0">
                          <a:effectLst/>
                          <a:latin typeface="Times New Roman" panose="02020603050405020304" pitchFamily="18" charset="0"/>
                          <a:ea typeface="Arial" panose="020B0604020202020204" pitchFamily="34" charset="0"/>
                          <a:cs typeface="Times New Roman" panose="02020603050405020304" pitchFamily="18" charset="0"/>
                        </a:rPr>
                        <a:t> dụng PL</a:t>
                      </a:r>
                      <a:endParaRPr lang="en-US" sz="22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0"/>
                        </a:spcAft>
                      </a:pPr>
                      <a:r>
                        <a:rPr lang="vi-VN" sz="2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4, 6 9</a:t>
                      </a:r>
                      <a:endParaRPr lang="en-US" sz="2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9206661"/>
                  </a:ext>
                </a:extLst>
              </a:tr>
              <a:tr h="661198">
                <a:tc vMerge="1">
                  <a:txBody>
                    <a:bodyPr/>
                    <a:lstStyle/>
                    <a:p>
                      <a:endParaRPr lang="en-US"/>
                    </a:p>
                  </a:txBody>
                  <a:tcPr/>
                </a:tc>
                <a:tc vMerge="1">
                  <a:txBody>
                    <a:bodyPr/>
                    <a:lstStyle/>
                    <a:p>
                      <a:endParaRPr lang="en-US"/>
                    </a:p>
                  </a:txBody>
                  <a:tcPr/>
                </a:tc>
                <a:tc>
                  <a:txBody>
                    <a:bodyPr/>
                    <a:lstStyle/>
                    <a:p>
                      <a:r>
                        <a:rPr lang="vi-VN" sz="2200" b="1" dirty="0" smtClean="0">
                          <a:effectLst/>
                          <a:latin typeface="+mj-lt"/>
                          <a:ea typeface="Arial" panose="020B0604020202020204" pitchFamily="34" charset="0"/>
                          <a:cs typeface="Times New Roman" panose="02020603050405020304" pitchFamily="18" charset="0"/>
                        </a:rPr>
                        <a:t>9.</a:t>
                      </a:r>
                      <a:r>
                        <a:rPr lang="vi-VN" sz="2200" dirty="0" smtClean="0">
                          <a:effectLst/>
                          <a:latin typeface="+mj-lt"/>
                          <a:ea typeface="Arial" panose="020B0604020202020204" pitchFamily="34" charset="0"/>
                          <a:cs typeface="Times New Roman" panose="02020603050405020304" pitchFamily="18" charset="0"/>
                        </a:rPr>
                        <a:t> </a:t>
                      </a:r>
                      <a:r>
                        <a:rPr lang="vi-VN" sz="2200" b="0" i="0" kern="1200" dirty="0" smtClean="0">
                          <a:solidFill>
                            <a:schemeClr val="tx1"/>
                          </a:solidFill>
                          <a:effectLst/>
                          <a:latin typeface="+mj-lt"/>
                          <a:ea typeface="+mn-ea"/>
                          <a:cs typeface="+mn-cs"/>
                        </a:rPr>
                        <a:t>Thanh tra xây dựng </a:t>
                      </a:r>
                      <a:r>
                        <a:rPr lang="vi-VN" sz="2200" b="1" i="0" kern="1200" dirty="0" smtClean="0">
                          <a:solidFill>
                            <a:schemeClr val="tx1"/>
                          </a:solidFill>
                          <a:effectLst/>
                          <a:latin typeface="+mj-lt"/>
                          <a:ea typeface="+mn-ea"/>
                          <a:cs typeface="+mn-cs"/>
                        </a:rPr>
                        <a:t>ra quyết định cưỡng chế</a:t>
                      </a:r>
                      <a:r>
                        <a:rPr lang="vi-VN" sz="2200" b="0" i="0" kern="1200" dirty="0" smtClean="0">
                          <a:solidFill>
                            <a:schemeClr val="tx1"/>
                          </a:solidFill>
                          <a:effectLst/>
                          <a:latin typeface="+mj-lt"/>
                          <a:ea typeface="+mn-ea"/>
                          <a:cs typeface="+mn-cs"/>
                        </a:rPr>
                        <a:t> tháo dỡ công trình xây dựng trái phép.</a:t>
                      </a:r>
                      <a:endParaRPr lang="vi-VN" sz="2200" b="0" i="0" kern="1200" dirty="0">
                        <a:solidFill>
                          <a:schemeClr val="tx1"/>
                        </a:solidFill>
                        <a:effectLst/>
                        <a:latin typeface="+mj-lt"/>
                        <a:ea typeface="+mn-ea"/>
                        <a:cs typeface="+mn-cs"/>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652378"/>
                  </a:ext>
                </a:extLst>
              </a:tr>
              <a:tr h="692694">
                <a:tc vMerge="1">
                  <a:txBody>
                    <a:bodyPr/>
                    <a:lstStyle/>
                    <a:p>
                      <a:pPr algn="ctr">
                        <a:lnSpc>
                          <a:spcPct val="115000"/>
                        </a:lnSpc>
                        <a:spcAft>
                          <a:spcPts val="0"/>
                        </a:spcAft>
                      </a:pPr>
                      <a:endParaRPr lang="en-US" sz="2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37562" marR="3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r>
                        <a:rPr lang="en-US" sz="2200" b="1" dirty="0" smtClean="0">
                          <a:effectLst/>
                          <a:latin typeface="+mj-lt"/>
                          <a:ea typeface="Arial" panose="020B0604020202020204" pitchFamily="34" charset="0"/>
                          <a:cs typeface="Times New Roman" panose="02020603050405020304" pitchFamily="18" charset="0"/>
                        </a:rPr>
                        <a:t>10.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Bạn</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K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đủ</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18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tuổi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hăng</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hái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bỏ</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phiếu</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bầu</a:t>
                      </a:r>
                      <a:r>
                        <a:rPr lang="en-US" sz="2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1" i="0" kern="1200" dirty="0" err="1" smtClean="0">
                          <a:solidFill>
                            <a:schemeClr val="tx1"/>
                          </a:solidFill>
                          <a:effectLst/>
                          <a:latin typeface="Times New Roman" panose="02020603050405020304" pitchFamily="18" charset="0"/>
                          <a:ea typeface="+mn-ea"/>
                          <a:cs typeface="Times New Roman" panose="02020603050405020304" pitchFamily="18" charset="0"/>
                        </a:rPr>
                        <a:t>cử</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Đại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biểu</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Quốc</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tx1"/>
                          </a:solidFill>
                          <a:effectLst/>
                          <a:latin typeface="Times New Roman" panose="02020603050405020304" pitchFamily="18" charset="0"/>
                          <a:ea typeface="+mn-ea"/>
                          <a:cs typeface="Times New Roman" panose="02020603050405020304" pitchFamily="18" charset="0"/>
                        </a:rPr>
                        <a:t>hội</a:t>
                      </a:r>
                      <a:r>
                        <a:rPr lang="en-US" sz="22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37562" marR="37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4213074"/>
                  </a:ext>
                </a:extLst>
              </a:tr>
            </a:tbl>
          </a:graphicData>
        </a:graphic>
      </p:graphicFrame>
      <p:sp>
        <p:nvSpPr>
          <p:cNvPr id="2" name="Rectangle 1"/>
          <p:cNvSpPr/>
          <p:nvPr/>
        </p:nvSpPr>
        <p:spPr>
          <a:xfrm>
            <a:off x="106681" y="1353650"/>
            <a:ext cx="1740973" cy="40640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06681" y="2930827"/>
            <a:ext cx="1740973" cy="40640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106681" y="4577118"/>
            <a:ext cx="1740973" cy="40640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06681" y="5910580"/>
            <a:ext cx="1740973" cy="40640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45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609600" y="584200"/>
            <a:ext cx="10820400" cy="5498710"/>
            <a:chOff x="0" y="0"/>
            <a:chExt cx="4274726" cy="2172330"/>
          </a:xfrm>
        </p:grpSpPr>
        <p:sp>
          <p:nvSpPr>
            <p:cNvPr id="4" name="Freeform 4"/>
            <p:cNvSpPr/>
            <p:nvPr/>
          </p:nvSpPr>
          <p:spPr>
            <a:xfrm>
              <a:off x="0" y="0"/>
              <a:ext cx="4274726" cy="2172330"/>
            </a:xfrm>
            <a:custGeom>
              <a:avLst/>
              <a:gdLst/>
              <a:ahLst/>
              <a:cxnLst/>
              <a:rect l="l" t="t" r="r" b="b"/>
              <a:pathLst>
                <a:path w="4274726" h="2172330">
                  <a:moveTo>
                    <a:pt x="9063" y="0"/>
                  </a:moveTo>
                  <a:lnTo>
                    <a:pt x="4265663" y="0"/>
                  </a:lnTo>
                  <a:cubicBezTo>
                    <a:pt x="4268067" y="0"/>
                    <a:pt x="4270372" y="955"/>
                    <a:pt x="4272071" y="2654"/>
                  </a:cubicBezTo>
                  <a:cubicBezTo>
                    <a:pt x="4273771" y="4354"/>
                    <a:pt x="4274726" y="6659"/>
                    <a:pt x="4274726" y="9063"/>
                  </a:cubicBezTo>
                  <a:lnTo>
                    <a:pt x="4274726" y="2163267"/>
                  </a:lnTo>
                  <a:cubicBezTo>
                    <a:pt x="4274726" y="2165671"/>
                    <a:pt x="4273771" y="2167976"/>
                    <a:pt x="4272071" y="2169676"/>
                  </a:cubicBezTo>
                  <a:cubicBezTo>
                    <a:pt x="4270372" y="2171375"/>
                    <a:pt x="4268067" y="2172330"/>
                    <a:pt x="4265663" y="2172330"/>
                  </a:cubicBezTo>
                  <a:lnTo>
                    <a:pt x="9063" y="2172330"/>
                  </a:lnTo>
                  <a:cubicBezTo>
                    <a:pt x="6659" y="2172330"/>
                    <a:pt x="4354" y="2171375"/>
                    <a:pt x="2654" y="2169676"/>
                  </a:cubicBezTo>
                  <a:cubicBezTo>
                    <a:pt x="955" y="2167976"/>
                    <a:pt x="0" y="2165671"/>
                    <a:pt x="0" y="2163267"/>
                  </a:cubicBezTo>
                  <a:lnTo>
                    <a:pt x="0" y="9063"/>
                  </a:lnTo>
                  <a:cubicBezTo>
                    <a:pt x="0" y="6659"/>
                    <a:pt x="955" y="4354"/>
                    <a:pt x="2654" y="2654"/>
                  </a:cubicBezTo>
                  <a:cubicBezTo>
                    <a:pt x="4354" y="955"/>
                    <a:pt x="6659" y="0"/>
                    <a:pt x="9063" y="0"/>
                  </a:cubicBezTo>
                  <a:close/>
                </a:path>
              </a:pathLst>
            </a:custGeom>
            <a:solidFill>
              <a:srgbClr val="FFFFFF"/>
            </a:solidFill>
            <a:ln w="38100" cap="sq">
              <a:solidFill>
                <a:srgbClr val="FFE081"/>
              </a:solidFill>
              <a:prstDash val="lgDash"/>
              <a:miter/>
            </a:ln>
          </p:spPr>
        </p:sp>
        <p:sp>
          <p:nvSpPr>
            <p:cNvPr id="5" name="TextBox 5"/>
            <p:cNvSpPr txBox="1"/>
            <p:nvPr/>
          </p:nvSpPr>
          <p:spPr>
            <a:xfrm>
              <a:off x="0" y="-38100"/>
              <a:ext cx="4274726" cy="2210430"/>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sp>
        <p:nvSpPr>
          <p:cNvPr id="6" name="Freeform 6"/>
          <p:cNvSpPr/>
          <p:nvPr/>
        </p:nvSpPr>
        <p:spPr>
          <a:xfrm flipH="1">
            <a:off x="8866909" y="-13241"/>
            <a:ext cx="3325091" cy="2743200"/>
          </a:xfrm>
          <a:custGeom>
            <a:avLst/>
            <a:gdLst/>
            <a:ahLst/>
            <a:cxnLst/>
            <a:rect l="l" t="t" r="r" b="b"/>
            <a:pathLst>
              <a:path w="4987636" h="4114800">
                <a:moveTo>
                  <a:pt x="4987636" y="0"/>
                </a:moveTo>
                <a:lnTo>
                  <a:pt x="0" y="0"/>
                </a:lnTo>
                <a:lnTo>
                  <a:pt x="0" y="4114800"/>
                </a:lnTo>
                <a:lnTo>
                  <a:pt x="4987636" y="4114800"/>
                </a:lnTo>
                <a:lnTo>
                  <a:pt x="4987636"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Rectangle 7"/>
          <p:cNvSpPr/>
          <p:nvPr/>
        </p:nvSpPr>
        <p:spPr>
          <a:xfrm>
            <a:off x="2200425" y="799511"/>
            <a:ext cx="7638750" cy="58477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6">
              <a:defRPr/>
            </a:pPr>
            <a:r>
              <a:rPr lang="en-US" sz="3200" b="1" cap="all" dirty="0">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TRÒ CHƠI: </a:t>
            </a:r>
            <a:r>
              <a:rPr lang="en-US" sz="3200" b="1" cap="all" dirty="0" err="1">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tớ</a:t>
            </a:r>
            <a:r>
              <a:rPr lang="en-US" sz="3200" b="1" cap="all" dirty="0">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 </a:t>
            </a:r>
            <a:r>
              <a:rPr lang="en-US" sz="3200" b="1" cap="all" dirty="0" err="1">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không</a:t>
            </a:r>
            <a:r>
              <a:rPr lang="en-US" sz="3200" b="1" cap="all" dirty="0">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 </a:t>
            </a:r>
            <a:r>
              <a:rPr lang="en-US" sz="3200" b="1" cap="all" dirty="0" err="1">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hoàn</a:t>
            </a:r>
            <a:r>
              <a:rPr lang="en-US" sz="3200" b="1" cap="all" dirty="0">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 </a:t>
            </a:r>
            <a:r>
              <a:rPr lang="en-US" sz="3200" b="1" cap="all" dirty="0" err="1">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hảo</a:t>
            </a:r>
            <a:r>
              <a:rPr lang="en-US" sz="3200" b="1" cap="all" dirty="0">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A8DF38D7-BE3C-E65B-8A84-D2CAF01C8B63}"/>
              </a:ext>
            </a:extLst>
          </p:cNvPr>
          <p:cNvSpPr/>
          <p:nvPr/>
        </p:nvSpPr>
        <p:spPr>
          <a:xfrm>
            <a:off x="1071880" y="1377952"/>
            <a:ext cx="10048240" cy="3780587"/>
          </a:xfrm>
          <a:prstGeom prst="rect">
            <a:avLst/>
          </a:prstGeom>
          <a:solidFill>
            <a:schemeClr val="bg1"/>
          </a:solidFill>
          <a:ln w="28575">
            <a:solidFill>
              <a:schemeClr val="tx1"/>
            </a:solidFill>
            <a:prstDash val="sysDash"/>
          </a:ln>
        </p:spPr>
        <p:txBody>
          <a:bodyPr wrap="square">
            <a:spAutoFit/>
          </a:bodyPr>
          <a:lstStyle/>
          <a:p>
            <a:pPr algn="ctr" defTabSz="609630">
              <a:lnSpc>
                <a:spcPct val="115000"/>
              </a:lnSpc>
              <a:spcAft>
                <a:spcPts val="1000"/>
              </a:spcAft>
            </a:pPr>
            <a:r>
              <a:rPr lang="en-US" sz="2667" b="1" kern="100" dirty="0">
                <a:solidFill>
                  <a:srgbClr val="00B050"/>
                </a:solidFill>
                <a:latin typeface="Times New Roman" panose="02020603050405020304" pitchFamily="18" charset="0"/>
                <a:ea typeface="Arial" panose="020B0604020202020204" pitchFamily="34" charset="0"/>
              </a:rPr>
              <a:t>LUẬT CHƠI:</a:t>
            </a:r>
          </a:p>
          <a:p>
            <a:pPr defTabSz="609630">
              <a:lnSpc>
                <a:spcPct val="115000"/>
              </a:lnSpc>
              <a:spcAft>
                <a:spcPts val="1000"/>
              </a:spcAft>
            </a:pPr>
            <a:r>
              <a:rPr lang="en-US" sz="3200" kern="100" dirty="0">
                <a:solidFill>
                  <a:prstClr val="black"/>
                </a:solidFill>
                <a:latin typeface="Times New Roman" panose="02020603050405020304" pitchFamily="18" charset="0"/>
                <a:ea typeface="Arial" panose="020B0604020202020204" pitchFamily="34" charset="0"/>
              </a:rPr>
              <a:t>- </a:t>
            </a:r>
            <a:r>
              <a:rPr lang="vi-VN" sz="3200" kern="100" dirty="0">
                <a:solidFill>
                  <a:prstClr val="black"/>
                </a:solidFill>
                <a:latin typeface="Times New Roman" panose="02020603050405020304" pitchFamily="18" charset="0"/>
                <a:ea typeface="Arial" panose="020B0604020202020204" pitchFamily="34" charset="0"/>
              </a:rPr>
              <a:t>GV </a:t>
            </a:r>
            <a:r>
              <a:rPr lang="en-US" sz="3200" kern="100" dirty="0" err="1">
                <a:solidFill>
                  <a:prstClr val="black"/>
                </a:solidFill>
                <a:latin typeface="Times New Roman" panose="02020603050405020304" pitchFamily="18" charset="0"/>
                <a:ea typeface="Arial" panose="020B0604020202020204" pitchFamily="34" charset="0"/>
              </a:rPr>
              <a:t>trình</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chiếu</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nội</a:t>
            </a:r>
            <a:r>
              <a:rPr lang="en-US" sz="3200" kern="100" dirty="0">
                <a:solidFill>
                  <a:prstClr val="black"/>
                </a:solidFill>
                <a:latin typeface="Times New Roman" panose="02020603050405020304" pitchFamily="18" charset="0"/>
                <a:ea typeface="Arial" panose="020B0604020202020204" pitchFamily="34" charset="0"/>
              </a:rPr>
              <a:t> dung</a:t>
            </a:r>
          </a:p>
          <a:p>
            <a:pPr algn="just" defTabSz="609630">
              <a:lnSpc>
                <a:spcPct val="115000"/>
              </a:lnSpc>
              <a:spcAft>
                <a:spcPts val="1000"/>
              </a:spcAft>
            </a:pPr>
            <a:r>
              <a:rPr lang="en-US" sz="3200" b="1" kern="100" dirty="0">
                <a:solidFill>
                  <a:prstClr val="black"/>
                </a:solidFill>
                <a:latin typeface="Times New Roman" panose="02020603050405020304" pitchFamily="18" charset="0"/>
                <a:ea typeface="Arial" panose="020B0604020202020204" pitchFamily="34" charset="0"/>
              </a:rPr>
              <a:t>- </a:t>
            </a:r>
            <a:r>
              <a:rPr lang="en-US" sz="3200" kern="100" dirty="0">
                <a:solidFill>
                  <a:prstClr val="black"/>
                </a:solidFill>
                <a:latin typeface="Times New Roman" panose="02020603050405020304" pitchFamily="18" charset="0"/>
                <a:ea typeface="Arial" panose="020B0604020202020204" pitchFamily="34" charset="0"/>
              </a:rPr>
              <a:t>HS</a:t>
            </a:r>
            <a:r>
              <a:rPr lang="vi-VN" sz="3200" kern="100" dirty="0">
                <a:solidFill>
                  <a:prstClr val="black"/>
                </a:solidFill>
                <a:latin typeface="Times New Roman" panose="02020603050405020304" pitchFamily="18" charset="0"/>
                <a:ea typeface="Arial" panose="020B0604020202020204" pitchFamily="34" charset="0"/>
              </a:rPr>
              <a:t> làm việc cá nhân</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phát</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hiện</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những</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cụm</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từ</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sai</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và</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sửa</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lại</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cho</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đúng</a:t>
            </a:r>
            <a:endParaRPr lang="en-US" sz="3200" dirty="0">
              <a:solidFill>
                <a:prstClr val="black"/>
              </a:solidFill>
              <a:latin typeface="Calibri" panose="020F0502020204030204" pitchFamily="34" charset="0"/>
              <a:ea typeface="Calibri" panose="020F0502020204030204" pitchFamily="34" charset="0"/>
            </a:endParaRPr>
          </a:p>
          <a:p>
            <a:pPr defTabSz="609630">
              <a:lnSpc>
                <a:spcPct val="115000"/>
              </a:lnSpc>
              <a:spcAft>
                <a:spcPts val="1000"/>
              </a:spcAft>
            </a:pPr>
            <a:r>
              <a:rPr lang="en-US" sz="3200" kern="100" dirty="0">
                <a:solidFill>
                  <a:prstClr val="black"/>
                </a:solidFill>
                <a:latin typeface="Times New Roman" panose="02020603050405020304" pitchFamily="18" charset="0"/>
                <a:ea typeface="Arial" panose="020B0604020202020204" pitchFamily="34" charset="0"/>
              </a:rPr>
              <a:t>- </a:t>
            </a:r>
            <a:r>
              <a:rPr lang="vi-VN" sz="3200" kern="100" dirty="0">
                <a:solidFill>
                  <a:prstClr val="black"/>
                </a:solidFill>
                <a:latin typeface="Times New Roman" panose="02020603050405020304" pitchFamily="18" charset="0"/>
                <a:ea typeface="Arial" panose="020B0604020202020204" pitchFamily="34" charset="0"/>
              </a:rPr>
              <a:t>Sau đó giáo viên </a:t>
            </a:r>
            <a:r>
              <a:rPr lang="en-US" sz="3200" kern="100" dirty="0" err="1">
                <a:solidFill>
                  <a:prstClr val="black"/>
                </a:solidFill>
                <a:latin typeface="Times New Roman" panose="02020603050405020304" pitchFamily="18" charset="0"/>
                <a:ea typeface="Arial" panose="020B0604020202020204" pitchFamily="34" charset="0"/>
              </a:rPr>
              <a:t>gọi</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ngẫu</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nhiên</a:t>
            </a:r>
            <a:r>
              <a:rPr lang="en-US" sz="3200" kern="100" dirty="0">
                <a:solidFill>
                  <a:prstClr val="black"/>
                </a:solidFill>
                <a:latin typeface="Times New Roman" panose="02020603050405020304" pitchFamily="18" charset="0"/>
                <a:ea typeface="Arial" panose="020B0604020202020204" pitchFamily="34" charset="0"/>
              </a:rPr>
              <a:t> 1 HS. HS </a:t>
            </a:r>
            <a:r>
              <a:rPr lang="en-US" sz="3200" kern="100" dirty="0" err="1">
                <a:solidFill>
                  <a:prstClr val="black"/>
                </a:solidFill>
                <a:latin typeface="Times New Roman" panose="02020603050405020304" pitchFamily="18" charset="0"/>
                <a:ea typeface="Arial" panose="020B0604020202020204" pitchFamily="34" charset="0"/>
              </a:rPr>
              <a:t>trả</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lời</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đúng</a:t>
            </a:r>
            <a:r>
              <a:rPr lang="en-US" sz="3200" kern="100" dirty="0">
                <a:solidFill>
                  <a:prstClr val="black"/>
                </a:solidFill>
                <a:latin typeface="Times New Roman" panose="02020603050405020304" pitchFamily="18" charset="0"/>
                <a:ea typeface="Arial" panose="020B0604020202020204" pitchFamily="34" charset="0"/>
              </a:rPr>
              <a:t> 1 </a:t>
            </a:r>
            <a:r>
              <a:rPr lang="en-US" sz="3200" kern="100" dirty="0" err="1">
                <a:solidFill>
                  <a:prstClr val="black"/>
                </a:solidFill>
                <a:latin typeface="Times New Roman" panose="02020603050405020304" pitchFamily="18" charset="0"/>
                <a:ea typeface="Arial" panose="020B0604020202020204" pitchFamily="34" charset="0"/>
              </a:rPr>
              <a:t>cụm</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từ</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được</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chỉ</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định</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bạn</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kế</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tiếp</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trả</a:t>
            </a:r>
            <a:r>
              <a:rPr lang="en-US" sz="3200" kern="100" dirty="0">
                <a:solidFill>
                  <a:prstClr val="black"/>
                </a:solidFill>
                <a:latin typeface="Times New Roman" panose="02020603050405020304" pitchFamily="18" charset="0"/>
                <a:ea typeface="Arial" panose="020B0604020202020204" pitchFamily="34" charset="0"/>
              </a:rPr>
              <a:t> </a:t>
            </a:r>
            <a:r>
              <a:rPr lang="en-US" sz="3200" kern="100" dirty="0" err="1">
                <a:solidFill>
                  <a:prstClr val="black"/>
                </a:solidFill>
                <a:latin typeface="Times New Roman" panose="02020603050405020304" pitchFamily="18" charset="0"/>
                <a:ea typeface="Arial" panose="020B0604020202020204" pitchFamily="34" charset="0"/>
              </a:rPr>
              <a:t>lời</a:t>
            </a:r>
            <a:endParaRPr lang="en-US" sz="3200" dirty="0">
              <a:solidFill>
                <a:prstClr val="black"/>
              </a:solidFill>
              <a:latin typeface="Calibri" panose="020F0502020204030204" pitchFamily="34" charset="0"/>
              <a:ea typeface="Calibri" panose="020F0502020204030204" pitchFamily="34" charset="0"/>
            </a:endParaRPr>
          </a:p>
        </p:txBody>
      </p:sp>
      <p:sp>
        <p:nvSpPr>
          <p:cNvPr id="10" name="Freeform 7"/>
          <p:cNvSpPr/>
          <p:nvPr/>
        </p:nvSpPr>
        <p:spPr>
          <a:xfrm flipH="1">
            <a:off x="7204819" y="4394200"/>
            <a:ext cx="4377581" cy="2236214"/>
          </a:xfrm>
          <a:custGeom>
            <a:avLst/>
            <a:gdLst/>
            <a:ahLst/>
            <a:cxnLst/>
            <a:rect l="l" t="t" r="r" b="b"/>
            <a:pathLst>
              <a:path w="6566372" h="3354321">
                <a:moveTo>
                  <a:pt x="6566372" y="0"/>
                </a:moveTo>
                <a:lnTo>
                  <a:pt x="0" y="0"/>
                </a:lnTo>
                <a:lnTo>
                  <a:pt x="0" y="3354321"/>
                </a:lnTo>
                <a:lnTo>
                  <a:pt x="6566372" y="3354321"/>
                </a:lnTo>
                <a:lnTo>
                  <a:pt x="6566372"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8149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18" name="Rectangle 17"/>
          <p:cNvSpPr/>
          <p:nvPr/>
        </p:nvSpPr>
        <p:spPr>
          <a:xfrm>
            <a:off x="135117" y="214707"/>
            <a:ext cx="11865204" cy="6001643"/>
          </a:xfrm>
          <a:prstGeom prst="rect">
            <a:avLst/>
          </a:prstGeom>
        </p:spPr>
        <p:txBody>
          <a:bodyPr wrap="square">
            <a:spAutoFit/>
          </a:bodyPr>
          <a:lstStyle/>
          <a:p>
            <a:r>
              <a:rPr lang="vi-VN" sz="3200" b="1" dirty="0" smtClean="0">
                <a:solidFill>
                  <a:srgbClr val="FF0000"/>
                </a:solidFill>
                <a:latin typeface="+mj-lt"/>
              </a:rPr>
              <a:t>1. </a:t>
            </a:r>
            <a:r>
              <a:rPr lang="en-US" sz="3200" dirty="0" err="1" smtClean="0">
                <a:solidFill>
                  <a:srgbClr val="1A1C1E"/>
                </a:solidFill>
                <a:latin typeface="Times New Roman" panose="02020603050405020304" pitchFamily="18" charset="0"/>
                <a:cs typeface="Times New Roman" panose="02020603050405020304" pitchFamily="18" charset="0"/>
              </a:rPr>
              <a:t>Thực</a:t>
            </a:r>
            <a:r>
              <a:rPr lang="en-US" sz="3200" dirty="0" smtClean="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hiện</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pháp</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luật</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là</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quá</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trình</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hoạt</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động</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ngẫu</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nhiên</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làm</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cho</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những</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quy</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định</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của</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pháp</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luật</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đi</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vào</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cuộc</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sống</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và</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trở</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thành</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hành</a:t>
            </a:r>
            <a:r>
              <a:rPr lang="en-US" sz="3200" dirty="0">
                <a:solidFill>
                  <a:srgbClr val="1A1C1E"/>
                </a:solidFill>
                <a:latin typeface="Times New Roman" panose="02020603050405020304" pitchFamily="18" charset="0"/>
                <a:cs typeface="Times New Roman" panose="02020603050405020304" pitchFamily="18" charset="0"/>
              </a:rPr>
              <a:t> vi </a:t>
            </a:r>
            <a:r>
              <a:rPr lang="en-US" sz="3200" dirty="0" err="1">
                <a:solidFill>
                  <a:srgbClr val="1A1C1E"/>
                </a:solidFill>
                <a:latin typeface="Times New Roman" panose="02020603050405020304" pitchFamily="18" charset="0"/>
                <a:cs typeface="Times New Roman" panose="02020603050405020304" pitchFamily="18" charset="0"/>
              </a:rPr>
              <a:t>bắt</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buộc</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của</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các</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cá</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nhân</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tổ</a:t>
            </a:r>
            <a:r>
              <a:rPr lang="en-US" sz="3200" dirty="0">
                <a:solidFill>
                  <a:srgbClr val="1A1C1E"/>
                </a:solidFill>
                <a:latin typeface="Times New Roman" panose="02020603050405020304" pitchFamily="18" charset="0"/>
                <a:cs typeface="Times New Roman" panose="02020603050405020304" pitchFamily="18" charset="0"/>
              </a:rPr>
              <a:t> </a:t>
            </a:r>
            <a:r>
              <a:rPr lang="en-US" sz="3200" dirty="0" err="1">
                <a:solidFill>
                  <a:srgbClr val="1A1C1E"/>
                </a:solidFill>
                <a:latin typeface="Times New Roman" panose="02020603050405020304" pitchFamily="18" charset="0"/>
                <a:cs typeface="Times New Roman" panose="02020603050405020304" pitchFamily="18" charset="0"/>
              </a:rPr>
              <a:t>chức</a:t>
            </a:r>
            <a:r>
              <a:rPr lang="en-US" sz="3200" dirty="0" smtClean="0">
                <a:solidFill>
                  <a:srgbClr val="1A1C1E"/>
                </a:solidFill>
                <a:latin typeface="Times New Roman" panose="02020603050405020304" pitchFamily="18" charset="0"/>
                <a:cs typeface="Times New Roman" panose="02020603050405020304" pitchFamily="18" charset="0"/>
              </a:rPr>
              <a:t>.</a:t>
            </a:r>
            <a:endParaRPr lang="vi-VN" sz="3200" dirty="0" smtClean="0">
              <a:solidFill>
                <a:srgbClr val="1A1C1E"/>
              </a:solidFill>
              <a:latin typeface="Times New Roman" panose="02020603050405020304" pitchFamily="18" charset="0"/>
              <a:cs typeface="Times New Roman" panose="02020603050405020304" pitchFamily="18" charset="0"/>
            </a:endParaRPr>
          </a:p>
          <a:p>
            <a:r>
              <a:rPr lang="vi-VN" sz="3200" b="1" dirty="0" smtClean="0">
                <a:solidFill>
                  <a:srgbClr val="FF0000"/>
                </a:solidFill>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Tuân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a:t>
            </a:r>
            <a:endParaRPr lang="vi-VN" sz="3200" dirty="0" smtClean="0">
              <a:latin typeface="Times New Roman" panose="02020603050405020304" pitchFamily="18" charset="0"/>
              <a:cs typeface="Times New Roman" panose="02020603050405020304" pitchFamily="18" charset="0"/>
            </a:endParaRPr>
          </a:p>
          <a:p>
            <a:r>
              <a:rPr lang="vi-VN" sz="3200" b="1" dirty="0" smtClean="0">
                <a:solidFill>
                  <a:srgbClr val="FF0000"/>
                </a:solidFill>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Thi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cấm</a:t>
            </a:r>
            <a:endParaRPr lang="vi-VN" sz="3200" dirty="0" smtClean="0">
              <a:latin typeface="Times New Roman" panose="02020603050405020304" pitchFamily="18" charset="0"/>
              <a:cs typeface="Times New Roman" panose="02020603050405020304" pitchFamily="18" charset="0"/>
            </a:endParaRPr>
          </a:p>
          <a:p>
            <a:r>
              <a:rPr lang="vi-VN" sz="3200" b="1" dirty="0" smtClean="0">
                <a:solidFill>
                  <a:srgbClr val="FF0000"/>
                </a:solidFill>
                <a:latin typeface="Times New Roman" panose="02020603050405020304" pitchFamily="18" charset="0"/>
                <a:cs typeface="Times New Roman" panose="02020603050405020304" pitchFamily="18" charset="0"/>
              </a:rPr>
              <a:t>4.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lý</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endParaRPr lang="vi-VN" sz="3200" dirty="0" smtClean="0">
              <a:latin typeface="Times New Roman" panose="02020603050405020304" pitchFamily="18" charset="0"/>
              <a:cs typeface="Times New Roman" panose="02020603050405020304" pitchFamily="18" charset="0"/>
            </a:endParaRPr>
          </a:p>
          <a:p>
            <a:r>
              <a:rPr lang="vi-VN" sz="3200" b="1" dirty="0" smtClean="0">
                <a:solidFill>
                  <a:srgbClr val="FF0000"/>
                </a:solidFill>
                <a:latin typeface="Times New Roman" panose="02020603050405020304" pitchFamily="18" charset="0"/>
                <a:cs typeface="Times New Roman" panose="02020603050405020304" pitchFamily="18" charset="0"/>
              </a:rPr>
              <a:t>5.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endParaRPr lang="en-US" sz="3200" dirty="0">
              <a:latin typeface="Times New Roman" panose="02020603050405020304" pitchFamily="18" charset="0"/>
              <a:cs typeface="Times New Roman" panose="02020603050405020304" pitchFamily="18" charset="0"/>
            </a:endParaRPr>
          </a:p>
        </p:txBody>
      </p:sp>
      <p:sp>
        <p:nvSpPr>
          <p:cNvPr id="19" name="Rectangle 18"/>
          <p:cNvSpPr/>
          <p:nvPr/>
        </p:nvSpPr>
        <p:spPr>
          <a:xfrm>
            <a:off x="7479717" y="214707"/>
            <a:ext cx="2151551" cy="553998"/>
          </a:xfrm>
          <a:prstGeom prst="rect">
            <a:avLst/>
          </a:prstGeom>
          <a:solidFill>
            <a:schemeClr val="accent6">
              <a:lumMod val="60000"/>
              <a:lumOff val="40000"/>
            </a:schemeClr>
          </a:solidFill>
        </p:spPr>
        <p:txBody>
          <a:bodyPr wrap="none">
            <a:spAutoFit/>
          </a:bodyPr>
          <a:lstStyle/>
          <a:p>
            <a:r>
              <a:rPr lang="en-US" sz="3000" b="1" dirty="0" err="1">
                <a:solidFill>
                  <a:srgbClr val="1A1C1E"/>
                </a:solidFill>
                <a:latin typeface="Times New Roman" panose="02020603050405020304" pitchFamily="18" charset="0"/>
                <a:cs typeface="Times New Roman" panose="02020603050405020304" pitchFamily="18" charset="0"/>
              </a:rPr>
              <a:t>có</a:t>
            </a:r>
            <a:r>
              <a:rPr lang="en-US" sz="3000" b="1" dirty="0">
                <a:solidFill>
                  <a:srgbClr val="1A1C1E"/>
                </a:solidFill>
                <a:latin typeface="Times New Roman" panose="02020603050405020304" pitchFamily="18" charset="0"/>
                <a:cs typeface="Times New Roman" panose="02020603050405020304" pitchFamily="18" charset="0"/>
              </a:rPr>
              <a:t> </a:t>
            </a:r>
            <a:r>
              <a:rPr lang="en-US" sz="3000" b="1" dirty="0" err="1">
                <a:solidFill>
                  <a:srgbClr val="1A1C1E"/>
                </a:solidFill>
                <a:latin typeface="Times New Roman" panose="02020603050405020304" pitchFamily="18" charset="0"/>
                <a:cs typeface="Times New Roman" panose="02020603050405020304" pitchFamily="18" charset="0"/>
              </a:rPr>
              <a:t>mục</a:t>
            </a:r>
            <a:r>
              <a:rPr lang="en-US" sz="3000" b="1" dirty="0">
                <a:solidFill>
                  <a:srgbClr val="1A1C1E"/>
                </a:solidFill>
                <a:latin typeface="Times New Roman" panose="02020603050405020304" pitchFamily="18" charset="0"/>
                <a:cs typeface="Times New Roman" panose="02020603050405020304" pitchFamily="18" charset="0"/>
              </a:rPr>
              <a:t> </a:t>
            </a:r>
            <a:r>
              <a:rPr lang="en-US" sz="3000" b="1" dirty="0" err="1">
                <a:solidFill>
                  <a:srgbClr val="1A1C1E"/>
                </a:solidFill>
                <a:latin typeface="Times New Roman" panose="02020603050405020304" pitchFamily="18" charset="0"/>
                <a:cs typeface="Times New Roman" panose="02020603050405020304" pitchFamily="18" charset="0"/>
              </a:rPr>
              <a:t>đích</a:t>
            </a:r>
            <a:endParaRPr lang="en-US" sz="3000" dirty="0">
              <a:latin typeface="Times New Roman" panose="02020603050405020304" pitchFamily="18" charset="0"/>
              <a:cs typeface="Times New Roman" panose="02020603050405020304" pitchFamily="18" charset="0"/>
            </a:endParaRPr>
          </a:p>
        </p:txBody>
      </p:sp>
      <p:sp>
        <p:nvSpPr>
          <p:cNvPr id="20" name="Rectangle 19"/>
          <p:cNvSpPr/>
          <p:nvPr/>
        </p:nvSpPr>
        <p:spPr>
          <a:xfrm>
            <a:off x="135117" y="1170437"/>
            <a:ext cx="1752403" cy="553998"/>
          </a:xfrm>
          <a:prstGeom prst="rect">
            <a:avLst/>
          </a:prstGeom>
          <a:solidFill>
            <a:schemeClr val="accent6">
              <a:lumMod val="60000"/>
              <a:lumOff val="40000"/>
            </a:schemeClr>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h</a:t>
            </a:r>
            <a:r>
              <a:rPr lang="vi-VN" sz="3000" b="1" dirty="0" smtClean="0">
                <a:solidFill>
                  <a:srgbClr val="1A1C1E"/>
                </a:solidFill>
                <a:latin typeface="Times New Roman" panose="02020603050405020304" pitchFamily="18" charset="0"/>
                <a:cs typeface="Times New Roman" panose="02020603050405020304" pitchFamily="18" charset="0"/>
              </a:rPr>
              <a:t>ợp pháp</a:t>
            </a:r>
            <a:endParaRPr lang="en-US" sz="3000" dirty="0">
              <a:latin typeface="Times New Roman" panose="02020603050405020304" pitchFamily="18" charset="0"/>
              <a:cs typeface="Times New Roman" panose="02020603050405020304" pitchFamily="18" charset="0"/>
            </a:endParaRPr>
          </a:p>
        </p:txBody>
      </p:sp>
      <p:sp>
        <p:nvSpPr>
          <p:cNvPr id="21" name="Rectangle 20"/>
          <p:cNvSpPr/>
          <p:nvPr/>
        </p:nvSpPr>
        <p:spPr>
          <a:xfrm>
            <a:off x="8365837" y="1724435"/>
            <a:ext cx="1649811" cy="553998"/>
          </a:xfrm>
          <a:prstGeom prst="rect">
            <a:avLst/>
          </a:prstGeom>
          <a:solidFill>
            <a:srgbClr val="FFFF00"/>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k</a:t>
            </a:r>
            <a:r>
              <a:rPr lang="vi-VN" sz="3000" b="1" dirty="0" smtClean="0">
                <a:solidFill>
                  <a:srgbClr val="1A1C1E"/>
                </a:solidFill>
                <a:latin typeface="Times New Roman" panose="02020603050405020304" pitchFamily="18" charset="0"/>
                <a:cs typeface="Times New Roman" panose="02020603050405020304" pitchFamily="18" charset="0"/>
              </a:rPr>
              <a:t>iềm chế</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4692104" y="2160252"/>
            <a:ext cx="869149" cy="553998"/>
          </a:xfrm>
          <a:prstGeom prst="rect">
            <a:avLst/>
          </a:prstGeom>
          <a:solidFill>
            <a:srgbClr val="FFFF00"/>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c</a:t>
            </a:r>
            <a:r>
              <a:rPr lang="vi-VN" sz="3000" b="1" dirty="0" smtClean="0">
                <a:solidFill>
                  <a:srgbClr val="1A1C1E"/>
                </a:solidFill>
                <a:latin typeface="Times New Roman" panose="02020603050405020304" pitchFamily="18" charset="0"/>
                <a:cs typeface="Times New Roman" panose="02020603050405020304" pitchFamily="18" charset="0"/>
              </a:rPr>
              <a:t>ấm</a:t>
            </a:r>
            <a:endParaRPr lang="en-US" sz="3000" dirty="0">
              <a:latin typeface="Times New Roman" panose="02020603050405020304" pitchFamily="18" charset="0"/>
              <a:cs typeface="Times New Roman" panose="02020603050405020304" pitchFamily="18" charset="0"/>
            </a:endParaRPr>
          </a:p>
        </p:txBody>
      </p:sp>
      <p:sp>
        <p:nvSpPr>
          <p:cNvPr id="23" name="Rectangle 22"/>
          <p:cNvSpPr/>
          <p:nvPr/>
        </p:nvSpPr>
        <p:spPr>
          <a:xfrm>
            <a:off x="2002743" y="3184750"/>
            <a:ext cx="1604927" cy="553998"/>
          </a:xfrm>
          <a:prstGeom prst="rect">
            <a:avLst/>
          </a:prstGeom>
          <a:solidFill>
            <a:schemeClr val="accent3">
              <a:lumMod val="75000"/>
            </a:schemeClr>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n</a:t>
            </a:r>
            <a:r>
              <a:rPr lang="vi-VN" sz="3000" b="1" dirty="0" smtClean="0">
                <a:solidFill>
                  <a:srgbClr val="1A1C1E"/>
                </a:solidFill>
                <a:latin typeface="Times New Roman" panose="02020603050405020304" pitchFamily="18" charset="0"/>
                <a:cs typeface="Times New Roman" panose="02020603050405020304" pitchFamily="18" charset="0"/>
              </a:rPr>
              <a:t>ghĩa vụ</a:t>
            </a:r>
            <a:endParaRPr lang="en-US" sz="3000" dirty="0">
              <a:latin typeface="Times New Roman" panose="02020603050405020304" pitchFamily="18" charset="0"/>
              <a:cs typeface="Times New Roman" panose="02020603050405020304" pitchFamily="18" charset="0"/>
            </a:endParaRPr>
          </a:p>
        </p:txBody>
      </p:sp>
      <p:sp>
        <p:nvSpPr>
          <p:cNvPr id="24" name="Rectangle 23"/>
          <p:cNvSpPr/>
          <p:nvPr/>
        </p:nvSpPr>
        <p:spPr>
          <a:xfrm>
            <a:off x="5321527" y="3184750"/>
            <a:ext cx="1561646" cy="553998"/>
          </a:xfrm>
          <a:prstGeom prst="rect">
            <a:avLst/>
          </a:prstGeom>
          <a:solidFill>
            <a:schemeClr val="accent3">
              <a:lumMod val="75000"/>
            </a:schemeClr>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q</a:t>
            </a:r>
            <a:r>
              <a:rPr lang="vi-VN" sz="3000" b="1" dirty="0" smtClean="0">
                <a:solidFill>
                  <a:srgbClr val="1A1C1E"/>
                </a:solidFill>
                <a:latin typeface="Times New Roman" panose="02020603050405020304" pitchFamily="18" charset="0"/>
                <a:cs typeface="Times New Roman" panose="02020603050405020304" pitchFamily="18" charset="0"/>
              </a:rPr>
              <a:t>ui định</a:t>
            </a:r>
            <a:endParaRPr lang="en-US" sz="3000" dirty="0">
              <a:latin typeface="Times New Roman" panose="02020603050405020304" pitchFamily="18" charset="0"/>
              <a:cs typeface="Times New Roman" panose="02020603050405020304" pitchFamily="18" charset="0"/>
            </a:endParaRPr>
          </a:p>
        </p:txBody>
      </p:sp>
      <p:sp>
        <p:nvSpPr>
          <p:cNvPr id="25" name="Rectangle 24"/>
          <p:cNvSpPr/>
          <p:nvPr/>
        </p:nvSpPr>
        <p:spPr>
          <a:xfrm>
            <a:off x="3028825" y="4146552"/>
            <a:ext cx="1157689" cy="553998"/>
          </a:xfrm>
          <a:prstGeom prst="rect">
            <a:avLst/>
          </a:prstGeom>
          <a:solidFill>
            <a:srgbClr val="00B0F0"/>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c</a:t>
            </a:r>
            <a:r>
              <a:rPr lang="vi-VN" sz="3000" b="1" dirty="0" smtClean="0">
                <a:solidFill>
                  <a:srgbClr val="1A1C1E"/>
                </a:solidFill>
                <a:latin typeface="Times New Roman" panose="02020603050405020304" pitchFamily="18" charset="0"/>
                <a:cs typeface="Times New Roman" panose="02020603050405020304" pitchFamily="18" charset="0"/>
              </a:rPr>
              <a:t>ó thể</a:t>
            </a:r>
            <a:endParaRPr lang="en-US" sz="3000" dirty="0">
              <a:latin typeface="Times New Roman" panose="02020603050405020304" pitchFamily="18" charset="0"/>
              <a:cs typeface="Times New Roman" panose="02020603050405020304" pitchFamily="18" charset="0"/>
            </a:endParaRPr>
          </a:p>
        </p:txBody>
      </p:sp>
      <p:sp>
        <p:nvSpPr>
          <p:cNvPr id="26" name="Rectangle 25"/>
          <p:cNvSpPr/>
          <p:nvPr/>
        </p:nvSpPr>
        <p:spPr>
          <a:xfrm>
            <a:off x="4472566" y="4654929"/>
            <a:ext cx="2768707" cy="553998"/>
          </a:xfrm>
          <a:prstGeom prst="rect">
            <a:avLst/>
          </a:prstGeom>
          <a:solidFill>
            <a:srgbClr val="F595E5"/>
          </a:solidFill>
        </p:spPr>
        <p:txBody>
          <a:bodyPr wrap="none">
            <a:spAutoFit/>
          </a:bodyPr>
          <a:lstStyle/>
          <a:p>
            <a:r>
              <a:rPr lang="vi-VN" sz="3000" b="1" dirty="0">
                <a:solidFill>
                  <a:srgbClr val="1A1C1E"/>
                </a:solidFill>
                <a:latin typeface="Times New Roman" panose="02020603050405020304" pitchFamily="18" charset="0"/>
                <a:cs typeface="Times New Roman" panose="02020603050405020304" pitchFamily="18" charset="0"/>
              </a:rPr>
              <a:t>c</a:t>
            </a:r>
            <a:r>
              <a:rPr lang="vi-VN" sz="3000" b="1" dirty="0" smtClean="0">
                <a:solidFill>
                  <a:srgbClr val="1A1C1E"/>
                </a:solidFill>
                <a:latin typeface="Times New Roman" panose="02020603050405020304" pitchFamily="18" charset="0"/>
                <a:cs typeface="Times New Roman" panose="02020603050405020304" pitchFamily="18" charset="0"/>
              </a:rPr>
              <a:t>ơ quan, cán bộ</a:t>
            </a:r>
            <a:endParaRPr lang="en-US" sz="3000" dirty="0">
              <a:latin typeface="Times New Roman" panose="02020603050405020304" pitchFamily="18" charset="0"/>
              <a:cs typeface="Times New Roman" panose="02020603050405020304" pitchFamily="18" charset="0"/>
            </a:endParaRPr>
          </a:p>
        </p:txBody>
      </p:sp>
      <p:sp>
        <p:nvSpPr>
          <p:cNvPr id="27" name="Rectangle 26"/>
          <p:cNvSpPr/>
          <p:nvPr/>
        </p:nvSpPr>
        <p:spPr>
          <a:xfrm>
            <a:off x="1606818" y="5679411"/>
            <a:ext cx="1604927" cy="553998"/>
          </a:xfrm>
          <a:prstGeom prst="rect">
            <a:avLst/>
          </a:prstGeom>
          <a:solidFill>
            <a:srgbClr val="F595E5"/>
          </a:solidFill>
        </p:spPr>
        <p:txBody>
          <a:bodyPr wrap="none">
            <a:spAutoFit/>
          </a:bodyPr>
          <a:lstStyle/>
          <a:p>
            <a:r>
              <a:rPr lang="vi-VN" sz="3000" b="1" dirty="0" smtClean="0">
                <a:solidFill>
                  <a:srgbClr val="1A1C1E"/>
                </a:solidFill>
                <a:latin typeface="Times New Roman" panose="02020603050405020304" pitchFamily="18" charset="0"/>
                <a:cs typeface="Times New Roman" panose="02020603050405020304" pitchFamily="18" charset="0"/>
              </a:rPr>
              <a:t>nghĩa vụ</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52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64" y="200222"/>
            <a:ext cx="11902911" cy="3416320"/>
          </a:xfrm>
          <a:prstGeom prst="rect">
            <a:avLst/>
          </a:prstGeom>
        </p:spPr>
        <p:txBody>
          <a:bodyPr wrap="square">
            <a:spAutoFit/>
          </a:bodyPr>
          <a:lstStyle/>
          <a:p>
            <a:r>
              <a:rPr lang="en-US" sz="2400" b="1" dirty="0" err="1" smtClean="0">
                <a:solidFill>
                  <a:srgbClr val="1A1C1E"/>
                </a:solidFill>
                <a:latin typeface="Inter"/>
              </a:rPr>
              <a:t>GV</a:t>
            </a:r>
            <a:r>
              <a:rPr lang="en-US" sz="2400" b="1" dirty="0" smtClean="0">
                <a:solidFill>
                  <a:srgbClr val="1A1C1E"/>
                </a:solidFill>
                <a:latin typeface="Inter"/>
              </a:rPr>
              <a:t> </a:t>
            </a:r>
            <a:r>
              <a:rPr lang="en-US" sz="2400" b="1" dirty="0" err="1" smtClean="0">
                <a:solidFill>
                  <a:srgbClr val="1A1C1E"/>
                </a:solidFill>
                <a:latin typeface="Inter"/>
              </a:rPr>
              <a:t>DẪN</a:t>
            </a:r>
            <a:r>
              <a:rPr lang="en-US" sz="2400" b="1" dirty="0" smtClean="0">
                <a:solidFill>
                  <a:srgbClr val="1A1C1E"/>
                </a:solidFill>
                <a:latin typeface="Inter"/>
              </a:rPr>
              <a:t> </a:t>
            </a:r>
            <a:r>
              <a:rPr lang="en-US" sz="2400" b="1" dirty="0" err="1" smtClean="0">
                <a:solidFill>
                  <a:srgbClr val="1A1C1E"/>
                </a:solidFill>
                <a:latin typeface="Inter"/>
              </a:rPr>
              <a:t>BÀI</a:t>
            </a:r>
            <a:r>
              <a:rPr lang="en-US" sz="2400" b="1" dirty="0" smtClean="0">
                <a:solidFill>
                  <a:srgbClr val="1A1C1E"/>
                </a:solidFill>
                <a:latin typeface="Inter"/>
              </a:rPr>
              <a:t>: </a:t>
            </a:r>
            <a:r>
              <a:rPr lang="vi-VN" sz="2400" dirty="0" smtClean="0">
                <a:solidFill>
                  <a:srgbClr val="1A1C1E"/>
                </a:solidFill>
                <a:latin typeface="Inter"/>
              </a:rPr>
              <a:t>tại sao cùng là thực hiện luật, nhưng biển cấm bắt ta phải dừng, trong khi mũ bảo hiểm lại bắt ta phải làm?</a:t>
            </a:r>
            <a:br>
              <a:rPr lang="vi-VN" sz="2400" dirty="0" smtClean="0">
                <a:solidFill>
                  <a:srgbClr val="1A1C1E"/>
                </a:solidFill>
                <a:latin typeface="Inter"/>
              </a:rPr>
            </a:br>
            <a:r>
              <a:rPr lang="vi-VN" sz="2400" dirty="0" smtClean="0">
                <a:solidFill>
                  <a:srgbClr val="1A1C1E"/>
                </a:solidFill>
                <a:latin typeface="Inter"/>
              </a:rPr>
              <a:t>tại sao với tờ menu ta được quyền nâng lên đặt xuống, nhưng với quan tòa thì ta buộc phải chấp hành?</a:t>
            </a:r>
          </a:p>
          <a:p>
            <a:r>
              <a:rPr lang="vi-VN" sz="2400" dirty="0" smtClean="0">
                <a:solidFill>
                  <a:srgbClr val="1A1C1E"/>
                </a:solidFill>
                <a:latin typeface="Inter"/>
              </a:rPr>
              <a:t>ranh giới giữa được làm, phải làm</a:t>
            </a:r>
            <a:r>
              <a:rPr lang="en-US" sz="2400" dirty="0" smtClean="0">
                <a:solidFill>
                  <a:srgbClr val="1A1C1E"/>
                </a:solidFill>
                <a:latin typeface="Inter"/>
              </a:rPr>
              <a:t> </a:t>
            </a:r>
            <a:r>
              <a:rPr lang="vi-VN" sz="2400" dirty="0" smtClean="0">
                <a:solidFill>
                  <a:srgbClr val="1A1C1E"/>
                </a:solidFill>
                <a:latin typeface="Inter"/>
              </a:rPr>
              <a:t>và cấm làm vô cùng mong manh. nếu nhầm cái menu sang cái mũ bảo hiểm, các em chỉ mất quyền lợi. nhưng nếu nhầm biển cấm sang menu (tưởng là được chọn), các em có thể mất cả tự do.</a:t>
            </a:r>
          </a:p>
          <a:p>
            <a:r>
              <a:rPr lang="vi-VN" sz="2400" dirty="0" smtClean="0">
                <a:solidFill>
                  <a:srgbClr val="1A1C1E"/>
                </a:solidFill>
                <a:latin typeface="Inter"/>
              </a:rPr>
              <a:t>để phân biệt rạch ròi 4 ranh giới này, chúng ta vào bài hôm nay: bài 13 - thực hiện pháp luật.</a:t>
            </a:r>
            <a:endParaRPr lang="vi-VN" sz="2400" i="0" dirty="0">
              <a:solidFill>
                <a:srgbClr val="1A1C1E"/>
              </a:solidFill>
              <a:effectLst/>
              <a:latin typeface="Inter"/>
            </a:endParaRPr>
          </a:p>
        </p:txBody>
      </p:sp>
    </p:spTree>
    <p:extLst>
      <p:ext uri="{BB962C8B-B14F-4D97-AF65-F5344CB8AC3E}">
        <p14:creationId xmlns:p14="http://schemas.microsoft.com/office/powerpoint/2010/main" val="3858462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p:cNvPr>
          <p:cNvSpPr txBox="1">
            <a:spLocks/>
          </p:cNvSpPr>
          <p:nvPr/>
        </p:nvSpPr>
        <p:spPr>
          <a:xfrm>
            <a:off x="0" y="0"/>
            <a:ext cx="2470150" cy="2486025"/>
          </a:xfrm>
          <a:custGeom>
            <a:avLst/>
            <a:gdLst>
              <a:gd name="connsiteX0" fmla="*/ 5691 w 2469953"/>
              <a:gd name="connsiteY0" fmla="*/ 143427 h 2486033"/>
              <a:gd name="connsiteX1" fmla="*/ 1176994 w 2469953"/>
              <a:gd name="connsiteY1" fmla="*/ 1314730 h 2486033"/>
              <a:gd name="connsiteX2" fmla="*/ 5691 w 2469953"/>
              <a:gd name="connsiteY2" fmla="*/ 2486033 h 2486033"/>
              <a:gd name="connsiteX3" fmla="*/ 0 w 2469953"/>
              <a:gd name="connsiteY3" fmla="*/ 2480342 h 2486033"/>
              <a:gd name="connsiteX4" fmla="*/ 0 w 2469953"/>
              <a:gd name="connsiteY4" fmla="*/ 149118 h 2486033"/>
              <a:gd name="connsiteX5" fmla="*/ 145293 w 2469953"/>
              <a:gd name="connsiteY5" fmla="*/ 0 h 2486033"/>
              <a:gd name="connsiteX6" fmla="*/ 2469953 w 2469953"/>
              <a:gd name="connsiteY6" fmla="*/ 0 h 2486033"/>
              <a:gd name="connsiteX7" fmla="*/ 1307623 w 2469953"/>
              <a:gd name="connsiteY7" fmla="*/ 1162330 h 24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953" h="2486033">
                <a:moveTo>
                  <a:pt x="5691" y="143427"/>
                </a:moveTo>
                <a:lnTo>
                  <a:pt x="1176994" y="1314730"/>
                </a:lnTo>
                <a:lnTo>
                  <a:pt x="5691" y="2486033"/>
                </a:lnTo>
                <a:lnTo>
                  <a:pt x="0" y="2480342"/>
                </a:lnTo>
                <a:lnTo>
                  <a:pt x="0" y="149118"/>
                </a:lnTo>
                <a:close/>
                <a:moveTo>
                  <a:pt x="145293" y="0"/>
                </a:moveTo>
                <a:lnTo>
                  <a:pt x="2469953" y="0"/>
                </a:lnTo>
                <a:lnTo>
                  <a:pt x="1307623" y="1162330"/>
                </a:lnTo>
                <a:close/>
              </a:path>
            </a:pathLst>
          </a:custGeom>
          <a:solidFill>
            <a:schemeClr val="accent1">
              <a:lumMod val="40000"/>
              <a:lumOff val="60000"/>
            </a:schemeClr>
          </a:solidFill>
          <a:effectLst/>
        </p:spPr>
        <p:txBody>
          <a:bodyPr anchor="ct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ko-KR" altLang="en-US" dirty="0"/>
          </a:p>
        </p:txBody>
      </p:sp>
      <p:sp>
        <p:nvSpPr>
          <p:cNvPr id="16" name="TextBox 15">
            <a:extLst/>
          </p:cNvPr>
          <p:cNvSpPr txBox="1">
            <a:spLocks/>
          </p:cNvSpPr>
          <p:nvPr/>
        </p:nvSpPr>
        <p:spPr>
          <a:xfrm>
            <a:off x="2701925" y="0"/>
            <a:ext cx="2339975" cy="1169988"/>
          </a:xfrm>
          <a:custGeom>
            <a:avLst/>
            <a:gdLst>
              <a:gd name="connsiteX0" fmla="*/ 0 w 2338853"/>
              <a:gd name="connsiteY0" fmla="*/ 0 h 1169426"/>
              <a:gd name="connsiteX1" fmla="*/ 2338853 w 2338853"/>
              <a:gd name="connsiteY1" fmla="*/ 0 h 1169426"/>
              <a:gd name="connsiteX2" fmla="*/ 1169426 w 2338853"/>
              <a:gd name="connsiteY2" fmla="*/ 1169426 h 1169426"/>
            </a:gdLst>
            <a:ahLst/>
            <a:cxnLst>
              <a:cxn ang="0">
                <a:pos x="connsiteX0" y="connsiteY0"/>
              </a:cxn>
              <a:cxn ang="0">
                <a:pos x="connsiteX1" y="connsiteY1"/>
              </a:cxn>
              <a:cxn ang="0">
                <a:pos x="connsiteX2" y="connsiteY2"/>
              </a:cxn>
            </a:cxnLst>
            <a:rect l="l" t="t" r="r" b="b"/>
            <a:pathLst>
              <a:path w="2338853" h="1169426">
                <a:moveTo>
                  <a:pt x="0" y="0"/>
                </a:moveTo>
                <a:lnTo>
                  <a:pt x="2338853" y="0"/>
                </a:lnTo>
                <a:lnTo>
                  <a:pt x="1169426" y="1169426"/>
                </a:lnTo>
                <a:close/>
              </a:path>
            </a:pathLst>
          </a:custGeom>
          <a:solidFill>
            <a:schemeClr val="accent1">
              <a:lumMod val="40000"/>
              <a:lumOff val="60000"/>
            </a:schemeClr>
          </a:solidFill>
          <a:effectLst/>
        </p:spPr>
        <p:txBody>
          <a:bodyPr anchor="ct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ko-KR" altLang="en-US" dirty="0"/>
          </a:p>
        </p:txBody>
      </p:sp>
      <p:pic>
        <p:nvPicPr>
          <p:cNvPr id="37898" name="Picture 10" descr="Bài 2: Thực hiện pháp luật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 y="78490"/>
            <a:ext cx="5489575" cy="4293577"/>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Thượng tôn Hiến pháp, pháp lu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0"/>
            <a:ext cx="5429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p:cNvPr>
          <p:cNvSpPr txBox="1">
            <a:spLocks/>
          </p:cNvSpPr>
          <p:nvPr/>
        </p:nvSpPr>
        <p:spPr>
          <a:xfrm>
            <a:off x="-30209" y="2415381"/>
            <a:ext cx="1166813" cy="2332038"/>
          </a:xfrm>
          <a:custGeom>
            <a:avLst/>
            <a:gdLst>
              <a:gd name="connsiteX0" fmla="*/ 0 w 1166065"/>
              <a:gd name="connsiteY0" fmla="*/ 0 h 2332130"/>
              <a:gd name="connsiteX1" fmla="*/ 1166065 w 1166065"/>
              <a:gd name="connsiteY1" fmla="*/ 1166065 h 2332130"/>
              <a:gd name="connsiteX2" fmla="*/ 0 w 1166065"/>
              <a:gd name="connsiteY2" fmla="*/ 2332130 h 2332130"/>
            </a:gdLst>
            <a:ahLst/>
            <a:cxnLst>
              <a:cxn ang="0">
                <a:pos x="connsiteX0" y="connsiteY0"/>
              </a:cxn>
              <a:cxn ang="0">
                <a:pos x="connsiteX1" y="connsiteY1"/>
              </a:cxn>
              <a:cxn ang="0">
                <a:pos x="connsiteX2" y="connsiteY2"/>
              </a:cxn>
            </a:cxnLst>
            <a:rect l="l" t="t" r="r" b="b"/>
            <a:pathLst>
              <a:path w="1166065" h="2332130">
                <a:moveTo>
                  <a:pt x="0" y="0"/>
                </a:moveTo>
                <a:lnTo>
                  <a:pt x="1166065" y="1166065"/>
                </a:lnTo>
                <a:lnTo>
                  <a:pt x="0" y="2332130"/>
                </a:lnTo>
                <a:close/>
              </a:path>
            </a:pathLst>
          </a:custGeom>
          <a:solidFill>
            <a:schemeClr val="accent1">
              <a:lumMod val="40000"/>
              <a:lumOff val="60000"/>
            </a:schemeClr>
          </a:solidFill>
          <a:effectLst/>
        </p:spPr>
        <p:txBody>
          <a:bodyPr anchor="ct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ko-KR" altLang="en-US" dirty="0"/>
          </a:p>
        </p:txBody>
      </p:sp>
      <p:sp>
        <p:nvSpPr>
          <p:cNvPr id="37906" name="AutoShape 18" descr="Biện pháp nâng cao hiệu quả của hoạt động thực hiện pháp luậ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8" name="AutoShape 20" descr="Biện pháp nâng cao hiệu quả của hoạt động thực hiện pháp luậ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7910" name="Picture 22" descr="Quy định về pháp điển hệ thống quy phạm pháp lu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76601"/>
            <a:ext cx="5362575" cy="340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Dự thảo Luật Bảo đảm trật tự, an toàn giao thông đường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198767"/>
            <a:ext cx="5362574" cy="29275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0">
            <a:extLst/>
          </p:cNvPr>
          <p:cNvSpPr txBox="1">
            <a:spLocks/>
          </p:cNvSpPr>
          <p:nvPr/>
        </p:nvSpPr>
        <p:spPr>
          <a:xfrm>
            <a:off x="3002479" y="2178010"/>
            <a:ext cx="5463141" cy="1749506"/>
          </a:xfrm>
          <a:prstGeom prst="rect">
            <a:avLst/>
          </a:prstGeom>
          <a:solidFill>
            <a:srgbClr val="00B0F0"/>
          </a:solidFill>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lnSpc>
                <a:spcPct val="110000"/>
              </a:lnSpc>
              <a:buFont typeface="Arial" panose="020B0604020202020204" pitchFamily="34" charset="0"/>
              <a:buNone/>
            </a:pPr>
            <a:r>
              <a:rPr lang="en-US" altLang="ko-KR" sz="3500" b="1" dirty="0">
                <a:solidFill>
                  <a:srgbClr val="FF3300"/>
                </a:solidFill>
                <a:latin typeface="Times New Roman" panose="02020603050405020304" pitchFamily="18" charset="0"/>
                <a:cs typeface="Times New Roman" panose="02020603050405020304" pitchFamily="18" charset="0"/>
              </a:rPr>
              <a:t>BÀI 13</a:t>
            </a:r>
          </a:p>
          <a:p>
            <a:pPr algn="ctr" latinLnBrk="1">
              <a:lnSpc>
                <a:spcPct val="110000"/>
              </a:lnSpc>
              <a:buFont typeface="Arial" panose="020B0604020202020204" pitchFamily="34" charset="0"/>
              <a:buNone/>
            </a:pPr>
            <a:r>
              <a:rPr lang="en-US" altLang="ko-KR" sz="3500" b="1" dirty="0">
                <a:solidFill>
                  <a:srgbClr val="FF3300"/>
                </a:solidFill>
                <a:latin typeface="Times New Roman" panose="02020603050405020304" pitchFamily="18" charset="0"/>
                <a:cs typeface="Times New Roman" panose="02020603050405020304" pitchFamily="18" charset="0"/>
              </a:rPr>
              <a:t>THỰC HIỆN PHÁP </a:t>
            </a:r>
            <a:r>
              <a:rPr lang="en-US" altLang="ko-KR" sz="3500" b="1" dirty="0" smtClean="0">
                <a:solidFill>
                  <a:srgbClr val="FF3300"/>
                </a:solidFill>
                <a:latin typeface="Times New Roman" panose="02020603050405020304" pitchFamily="18" charset="0"/>
                <a:cs typeface="Times New Roman" panose="02020603050405020304" pitchFamily="18" charset="0"/>
              </a:rPr>
              <a:t>LUẬT</a:t>
            </a:r>
          </a:p>
          <a:p>
            <a:pPr algn="ctr" latinLnBrk="1">
              <a:lnSpc>
                <a:spcPct val="110000"/>
              </a:lnSpc>
            </a:pPr>
            <a:r>
              <a:rPr lang="en-US" altLang="en-US" sz="3500" b="1" dirty="0">
                <a:solidFill>
                  <a:srgbClr val="FF0000"/>
                </a:solidFill>
                <a:latin typeface="Times New Roman" panose="02020603050405020304" pitchFamily="18" charset="0"/>
                <a:cs typeface="Times New Roman" panose="02020603050405020304" pitchFamily="18" charset="0"/>
                <a:sym typeface="Calibri Light" panose="020F0302020204030204" pitchFamily="34" charset="0"/>
              </a:rPr>
              <a:t>(2 </a:t>
            </a:r>
            <a:r>
              <a:rPr lang="en-US" altLang="en-US" sz="3500" b="1" dirty="0" err="1">
                <a:solidFill>
                  <a:srgbClr val="FF0000"/>
                </a:solidFill>
                <a:latin typeface="Times New Roman" panose="02020603050405020304" pitchFamily="18" charset="0"/>
                <a:cs typeface="Times New Roman" panose="02020603050405020304" pitchFamily="18" charset="0"/>
                <a:sym typeface="Calibri Light" panose="020F0302020204030204" pitchFamily="34" charset="0"/>
              </a:rPr>
              <a:t>TIẾT</a:t>
            </a:r>
            <a:r>
              <a:rPr lang="en-US" altLang="en-US" sz="3500" b="1" dirty="0" smtClean="0">
                <a:solidFill>
                  <a:srgbClr val="FF0000"/>
                </a:solidFill>
                <a:latin typeface="Times New Roman" panose="02020603050405020304" pitchFamily="18" charset="0"/>
                <a:cs typeface="Times New Roman" panose="02020603050405020304" pitchFamily="18" charset="0"/>
                <a:sym typeface="Calibri Light" panose="020F0302020204030204" pitchFamily="34" charset="0"/>
              </a:rPr>
              <a:t>)</a:t>
            </a:r>
            <a:endParaRPr lang="en-US" altLang="en-US" sz="3500" b="1" dirty="0">
              <a:solidFill>
                <a:srgbClr val="FF0000"/>
              </a:solidFill>
              <a:latin typeface="Times New Roman" panose="02020603050405020304" pitchFamily="18" charset="0"/>
              <a:cs typeface="Times New Roman" panose="02020603050405020304" pitchFamily="18" charset="0"/>
              <a:sym typeface="Calibri Light" panose="020F0302020204030204" pitchFamily="34" charset="0"/>
            </a:endParaRPr>
          </a:p>
        </p:txBody>
      </p:sp>
    </p:spTree>
    <p:extLst>
      <p:ext uri="{BB962C8B-B14F-4D97-AF65-F5344CB8AC3E}">
        <p14:creationId xmlns:p14="http://schemas.microsoft.com/office/powerpoint/2010/main" val="262342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5030514" y="887803"/>
            <a:ext cx="6407924" cy="1291809"/>
            <a:chOff x="0" y="0"/>
            <a:chExt cx="3506442" cy="1172847"/>
          </a:xfrm>
        </p:grpSpPr>
        <p:sp>
          <p:nvSpPr>
            <p:cNvPr id="14" name="Freeform 14"/>
            <p:cNvSpPr/>
            <p:nvPr/>
          </p:nvSpPr>
          <p:spPr>
            <a:xfrm>
              <a:off x="0" y="0"/>
              <a:ext cx="3506442" cy="1172847"/>
            </a:xfrm>
            <a:custGeom>
              <a:avLst/>
              <a:gdLst/>
              <a:ahLst/>
              <a:cxnLst/>
              <a:rect l="l" t="t" r="r" b="b"/>
              <a:pathLst>
                <a:path w="3506442" h="1172847">
                  <a:moveTo>
                    <a:pt x="3381982" y="1172847"/>
                  </a:moveTo>
                  <a:lnTo>
                    <a:pt x="124460" y="1172847"/>
                  </a:lnTo>
                  <a:cubicBezTo>
                    <a:pt x="55880" y="1172847"/>
                    <a:pt x="0" y="1116967"/>
                    <a:pt x="0" y="1048387"/>
                  </a:cubicBezTo>
                  <a:lnTo>
                    <a:pt x="0" y="124460"/>
                  </a:lnTo>
                  <a:cubicBezTo>
                    <a:pt x="0" y="55880"/>
                    <a:pt x="55880" y="0"/>
                    <a:pt x="124460" y="0"/>
                  </a:cubicBezTo>
                  <a:lnTo>
                    <a:pt x="3381982" y="0"/>
                  </a:lnTo>
                  <a:cubicBezTo>
                    <a:pt x="3450562" y="0"/>
                    <a:pt x="3506442" y="55880"/>
                    <a:pt x="3506442" y="124460"/>
                  </a:cubicBezTo>
                  <a:lnTo>
                    <a:pt x="3506442" y="1048387"/>
                  </a:lnTo>
                  <a:cubicBezTo>
                    <a:pt x="3506442" y="1116967"/>
                    <a:pt x="3450562" y="1172847"/>
                    <a:pt x="3381982" y="1172847"/>
                  </a:cubicBezTo>
                  <a:close/>
                </a:path>
              </a:pathLst>
            </a:custGeom>
            <a:solidFill>
              <a:srgbClr val="E1EDE9"/>
            </a:solidFill>
          </p:spPr>
        </p:sp>
      </p:grpSp>
      <p:sp>
        <p:nvSpPr>
          <p:cNvPr id="15" name="TextBox 15"/>
          <p:cNvSpPr txBox="1"/>
          <p:nvPr/>
        </p:nvSpPr>
        <p:spPr>
          <a:xfrm>
            <a:off x="5030514" y="1133975"/>
            <a:ext cx="6407924" cy="820738"/>
          </a:xfrm>
          <a:prstGeom prst="rect">
            <a:avLst/>
          </a:prstGeom>
        </p:spPr>
        <p:txBody>
          <a:bodyPr wrap="square" lIns="0" tIns="0" rIns="0" bIns="0" rtlCol="0" anchor="t">
            <a:spAutoFit/>
          </a:bodyPr>
          <a:lstStyle/>
          <a:p>
            <a:pPr algn="ctr">
              <a:lnSpc>
                <a:spcPts val="6400"/>
              </a:lnSpc>
            </a:pPr>
            <a:r>
              <a:rPr lang="en-US" sz="4400" b="1" spc="80">
                <a:solidFill>
                  <a:srgbClr val="333034"/>
                </a:solidFill>
                <a:latin typeface="Arial" panose="020B0604020202020204" pitchFamily="34" charset="0"/>
                <a:cs typeface="Arial" panose="020B0604020202020204" pitchFamily="34" charset="0"/>
              </a:rPr>
              <a:t>NỘI DUNG BÀI HỌC</a:t>
            </a:r>
          </a:p>
        </p:txBody>
      </p:sp>
      <p:grpSp>
        <p:nvGrpSpPr>
          <p:cNvPr id="16" name="Group 16"/>
          <p:cNvGrpSpPr/>
          <p:nvPr/>
        </p:nvGrpSpPr>
        <p:grpSpPr>
          <a:xfrm>
            <a:off x="5752864" y="2507122"/>
            <a:ext cx="4963225" cy="1582279"/>
            <a:chOff x="0" y="0"/>
            <a:chExt cx="3506442" cy="1393920"/>
          </a:xfrm>
        </p:grpSpPr>
        <p:sp>
          <p:nvSpPr>
            <p:cNvPr id="17" name="Freeform 17"/>
            <p:cNvSpPr/>
            <p:nvPr/>
          </p:nvSpPr>
          <p:spPr>
            <a:xfrm>
              <a:off x="0" y="0"/>
              <a:ext cx="3506442" cy="1393920"/>
            </a:xfrm>
            <a:custGeom>
              <a:avLst/>
              <a:gdLst/>
              <a:ahLst/>
              <a:cxnLst/>
              <a:rect l="l" t="t" r="r" b="b"/>
              <a:pathLst>
                <a:path w="3506442" h="1393920">
                  <a:moveTo>
                    <a:pt x="3381982" y="1393920"/>
                  </a:moveTo>
                  <a:lnTo>
                    <a:pt x="124460" y="1393920"/>
                  </a:lnTo>
                  <a:cubicBezTo>
                    <a:pt x="55880" y="1393920"/>
                    <a:pt x="0" y="1338040"/>
                    <a:pt x="0" y="1269460"/>
                  </a:cubicBezTo>
                  <a:lnTo>
                    <a:pt x="0" y="124460"/>
                  </a:lnTo>
                  <a:cubicBezTo>
                    <a:pt x="0" y="55880"/>
                    <a:pt x="55880" y="0"/>
                    <a:pt x="124460" y="0"/>
                  </a:cubicBezTo>
                  <a:lnTo>
                    <a:pt x="3381982" y="0"/>
                  </a:lnTo>
                  <a:cubicBezTo>
                    <a:pt x="3450562" y="0"/>
                    <a:pt x="3506442" y="55880"/>
                    <a:pt x="3506442" y="124460"/>
                  </a:cubicBezTo>
                  <a:lnTo>
                    <a:pt x="3506442" y="1269460"/>
                  </a:lnTo>
                  <a:cubicBezTo>
                    <a:pt x="3506442" y="1338040"/>
                    <a:pt x="3450562" y="1393920"/>
                    <a:pt x="3381982" y="1393920"/>
                  </a:cubicBezTo>
                  <a:close/>
                </a:path>
              </a:pathLst>
            </a:custGeom>
            <a:solidFill>
              <a:srgbClr val="E1EDE9"/>
            </a:solidFill>
          </p:spPr>
        </p:sp>
      </p:grpSp>
      <p:sp>
        <p:nvSpPr>
          <p:cNvPr id="18" name="TextBox 15">
            <a:extLst>
              <a:ext uri="{FF2B5EF4-FFF2-40B4-BE49-F238E27FC236}">
                <a16:creationId xmlns:a16="http://schemas.microsoft.com/office/drawing/2014/main" id="{D9DB2EC5-E884-407F-9A40-A4EE0C68409B}"/>
              </a:ext>
            </a:extLst>
          </p:cNvPr>
          <p:cNvSpPr txBox="1"/>
          <p:nvPr/>
        </p:nvSpPr>
        <p:spPr>
          <a:xfrm>
            <a:off x="5752864" y="2558893"/>
            <a:ext cx="4963225" cy="1384995"/>
          </a:xfrm>
          <a:prstGeom prst="rect">
            <a:avLst/>
          </a:prstGeom>
        </p:spPr>
        <p:txBody>
          <a:bodyPr wrap="square" lIns="0" tIns="0" rIns="0" bIns="0" rtlCol="0" anchor="t">
            <a:spAutoFit/>
          </a:bodyPr>
          <a:lstStyle/>
          <a:p>
            <a:pPr algn="ctr">
              <a:lnSpc>
                <a:spcPct val="150000"/>
              </a:lnSpc>
            </a:pPr>
            <a:r>
              <a:rPr lang="en-US" sz="3000" b="1" spc="80">
                <a:solidFill>
                  <a:srgbClr val="333034"/>
                </a:solidFill>
                <a:latin typeface="Arial" panose="020B0604020202020204" pitchFamily="34" charset="0"/>
                <a:cs typeface="Arial" panose="020B0604020202020204" pitchFamily="34" charset="0"/>
              </a:rPr>
              <a:t>1. Tìm hiểu khái niệm thực hiện pháp luật </a:t>
            </a:r>
          </a:p>
        </p:txBody>
      </p:sp>
      <p:grpSp>
        <p:nvGrpSpPr>
          <p:cNvPr id="22" name="Group 16">
            <a:extLst>
              <a:ext uri="{FF2B5EF4-FFF2-40B4-BE49-F238E27FC236}">
                <a16:creationId xmlns:a16="http://schemas.microsoft.com/office/drawing/2014/main" id="{70A75307-695D-4C1F-91CA-2462EF149A2C}"/>
              </a:ext>
            </a:extLst>
          </p:cNvPr>
          <p:cNvGrpSpPr/>
          <p:nvPr/>
        </p:nvGrpSpPr>
        <p:grpSpPr>
          <a:xfrm>
            <a:off x="5752864" y="4264913"/>
            <a:ext cx="4963225" cy="1705285"/>
            <a:chOff x="0" y="0"/>
            <a:chExt cx="3506442" cy="1393920"/>
          </a:xfrm>
        </p:grpSpPr>
        <p:sp>
          <p:nvSpPr>
            <p:cNvPr id="23" name="Freeform 17">
              <a:extLst>
                <a:ext uri="{FF2B5EF4-FFF2-40B4-BE49-F238E27FC236}">
                  <a16:creationId xmlns:a16="http://schemas.microsoft.com/office/drawing/2014/main" id="{28490599-A6F0-4348-967E-84230113E271}"/>
                </a:ext>
              </a:extLst>
            </p:cNvPr>
            <p:cNvSpPr/>
            <p:nvPr/>
          </p:nvSpPr>
          <p:spPr>
            <a:xfrm>
              <a:off x="0" y="0"/>
              <a:ext cx="3506442" cy="1393920"/>
            </a:xfrm>
            <a:custGeom>
              <a:avLst/>
              <a:gdLst/>
              <a:ahLst/>
              <a:cxnLst/>
              <a:rect l="l" t="t" r="r" b="b"/>
              <a:pathLst>
                <a:path w="3506442" h="1393920">
                  <a:moveTo>
                    <a:pt x="3381982" y="1393920"/>
                  </a:moveTo>
                  <a:lnTo>
                    <a:pt x="124460" y="1393920"/>
                  </a:lnTo>
                  <a:cubicBezTo>
                    <a:pt x="55880" y="1393920"/>
                    <a:pt x="0" y="1338040"/>
                    <a:pt x="0" y="1269460"/>
                  </a:cubicBezTo>
                  <a:lnTo>
                    <a:pt x="0" y="124460"/>
                  </a:lnTo>
                  <a:cubicBezTo>
                    <a:pt x="0" y="55880"/>
                    <a:pt x="55880" y="0"/>
                    <a:pt x="124460" y="0"/>
                  </a:cubicBezTo>
                  <a:lnTo>
                    <a:pt x="3381982" y="0"/>
                  </a:lnTo>
                  <a:cubicBezTo>
                    <a:pt x="3450562" y="0"/>
                    <a:pt x="3506442" y="55880"/>
                    <a:pt x="3506442" y="124460"/>
                  </a:cubicBezTo>
                  <a:lnTo>
                    <a:pt x="3506442" y="1269460"/>
                  </a:lnTo>
                  <a:cubicBezTo>
                    <a:pt x="3506442" y="1338040"/>
                    <a:pt x="3450562" y="1393920"/>
                    <a:pt x="3381982" y="1393920"/>
                  </a:cubicBezTo>
                  <a:close/>
                </a:path>
              </a:pathLst>
            </a:custGeom>
            <a:solidFill>
              <a:srgbClr val="E1EDE9"/>
            </a:solidFill>
          </p:spPr>
        </p:sp>
      </p:grpSp>
      <p:sp>
        <p:nvSpPr>
          <p:cNvPr id="24" name="TextBox 15">
            <a:extLst>
              <a:ext uri="{FF2B5EF4-FFF2-40B4-BE49-F238E27FC236}">
                <a16:creationId xmlns:a16="http://schemas.microsoft.com/office/drawing/2014/main" id="{D5532A03-3FF7-4EEA-AC7D-79EE5AB28735}"/>
              </a:ext>
            </a:extLst>
          </p:cNvPr>
          <p:cNvSpPr txBox="1"/>
          <p:nvPr/>
        </p:nvSpPr>
        <p:spPr>
          <a:xfrm>
            <a:off x="5752864" y="4359033"/>
            <a:ext cx="4963225" cy="1384995"/>
          </a:xfrm>
          <a:prstGeom prst="rect">
            <a:avLst/>
          </a:prstGeom>
        </p:spPr>
        <p:txBody>
          <a:bodyPr wrap="square" lIns="0" tIns="0" rIns="0" bIns="0" rtlCol="0" anchor="t">
            <a:spAutoFit/>
          </a:bodyPr>
          <a:lstStyle/>
          <a:p>
            <a:pPr algn="ctr">
              <a:lnSpc>
                <a:spcPct val="150000"/>
              </a:lnSpc>
            </a:pPr>
            <a:r>
              <a:rPr lang="en-US" sz="3000" b="1" spc="80">
                <a:solidFill>
                  <a:srgbClr val="333034"/>
                </a:solidFill>
                <a:latin typeface="Arial" panose="020B0604020202020204" pitchFamily="34" charset="0"/>
                <a:cs typeface="Arial" panose="020B0604020202020204" pitchFamily="34" charset="0"/>
              </a:rPr>
              <a:t>2. Tìm hiểu các hình thức thực hiện pháp luật</a:t>
            </a:r>
          </a:p>
        </p:txBody>
      </p:sp>
      <p:pic>
        <p:nvPicPr>
          <p:cNvPr id="19"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570831"/>
            <a:ext cx="2489200" cy="6299200"/>
          </a:xfrm>
          <a:prstGeom prst="rect">
            <a:avLst/>
          </a:prstGeom>
        </p:spPr>
      </p:pic>
    </p:spTree>
    <p:extLst>
      <p:ext uri="{BB962C8B-B14F-4D97-AF65-F5344CB8AC3E}">
        <p14:creationId xmlns:p14="http://schemas.microsoft.com/office/powerpoint/2010/main" val="1526493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D4E0"/>
        </a:solidFill>
        <a:effectLst/>
      </p:bgPr>
    </p:bg>
    <p:spTree>
      <p:nvGrpSpPr>
        <p:cNvPr id="1" name=""/>
        <p:cNvGrpSpPr/>
        <p:nvPr/>
      </p:nvGrpSpPr>
      <p:grpSpPr>
        <a:xfrm>
          <a:off x="0" y="0"/>
          <a:ext cx="0" cy="0"/>
          <a:chOff x="0" y="0"/>
          <a:chExt cx="0" cy="0"/>
        </a:xfrm>
      </p:grpSpPr>
      <p:grpSp>
        <p:nvGrpSpPr>
          <p:cNvPr id="11" name="Group 11"/>
          <p:cNvGrpSpPr/>
          <p:nvPr/>
        </p:nvGrpSpPr>
        <p:grpSpPr>
          <a:xfrm>
            <a:off x="609600" y="1418889"/>
            <a:ext cx="10998792" cy="3255583"/>
            <a:chOff x="0" y="0"/>
            <a:chExt cx="1398267" cy="1286156"/>
          </a:xfrm>
        </p:grpSpPr>
        <p:sp>
          <p:nvSpPr>
            <p:cNvPr id="12" name="Freeform 12"/>
            <p:cNvSpPr/>
            <p:nvPr/>
          </p:nvSpPr>
          <p:spPr>
            <a:xfrm>
              <a:off x="0" y="0"/>
              <a:ext cx="1398267" cy="1286156"/>
            </a:xfrm>
            <a:custGeom>
              <a:avLst/>
              <a:gdLst/>
              <a:ahLst/>
              <a:cxnLst/>
              <a:rect l="l" t="t" r="r" b="b"/>
              <a:pathLst>
                <a:path w="1398267" h="1286156">
                  <a:moveTo>
                    <a:pt x="0" y="0"/>
                  </a:moveTo>
                  <a:lnTo>
                    <a:pt x="1398267" y="0"/>
                  </a:lnTo>
                  <a:lnTo>
                    <a:pt x="1398267" y="1286156"/>
                  </a:lnTo>
                  <a:lnTo>
                    <a:pt x="0" y="1286156"/>
                  </a:lnTo>
                  <a:close/>
                </a:path>
              </a:pathLst>
            </a:custGeom>
            <a:solidFill>
              <a:srgbClr val="EAE5D9"/>
            </a:solidFill>
            <a:ln w="38100" cap="sq">
              <a:solidFill>
                <a:srgbClr val="000000"/>
              </a:solidFill>
              <a:prstDash val="solid"/>
              <a:miter/>
            </a:ln>
          </p:spPr>
        </p:sp>
        <p:sp>
          <p:nvSpPr>
            <p:cNvPr id="13" name="TextBox 13"/>
            <p:cNvSpPr txBox="1"/>
            <p:nvPr/>
          </p:nvSpPr>
          <p:spPr>
            <a:xfrm>
              <a:off x="0" y="-38100"/>
              <a:ext cx="1398267" cy="132425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a:off x="4673600" y="4191000"/>
            <a:ext cx="3246641" cy="2260473"/>
          </a:xfrm>
          <a:custGeom>
            <a:avLst/>
            <a:gdLst/>
            <a:ahLst/>
            <a:cxnLst/>
            <a:rect l="l" t="t" r="r" b="b"/>
            <a:pathLst>
              <a:path w="4869961" h="3390710">
                <a:moveTo>
                  <a:pt x="0" y="0"/>
                </a:moveTo>
                <a:lnTo>
                  <a:pt x="4869960" y="0"/>
                </a:lnTo>
                <a:lnTo>
                  <a:pt x="4869960" y="3390710"/>
                </a:lnTo>
                <a:lnTo>
                  <a:pt x="0" y="33907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Rectangle 34"/>
          <p:cNvSpPr>
            <a:spLocks noChangeArrowheads="1"/>
          </p:cNvSpPr>
          <p:nvPr/>
        </p:nvSpPr>
        <p:spPr bwMode="auto">
          <a:xfrm>
            <a:off x="2045617" y="2565520"/>
            <a:ext cx="8210746" cy="769441"/>
          </a:xfrm>
          <a:prstGeom prst="rect">
            <a:avLst/>
          </a:prstGeom>
          <a:noFill/>
          <a:ln w="31750">
            <a:solidFill>
              <a:srgbClr val="D5393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400" b="1" dirty="0">
                <a:latin typeface="Times New Roman" panose="02020603050405020304" pitchFamily="18" charset="0"/>
                <a:cs typeface="Times New Roman" panose="02020603050405020304" pitchFamily="18" charset="0"/>
              </a:rPr>
              <a:t>1. </a:t>
            </a:r>
            <a:r>
              <a:rPr lang="en-US" sz="4400" b="1" dirty="0" err="1" smtClean="0">
                <a:latin typeface="Times New Roman" panose="02020603050405020304" pitchFamily="18" charset="0"/>
                <a:cs typeface="Times New Roman" panose="02020603050405020304" pitchFamily="18" charset="0"/>
              </a:rPr>
              <a:t>Khái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niệm</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thực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hiện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pháp</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luật</a:t>
            </a: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669303" y="422469"/>
            <a:ext cx="10831398" cy="5997185"/>
            <a:chOff x="0" y="0"/>
            <a:chExt cx="3910240" cy="1865040"/>
          </a:xfrm>
        </p:grpSpPr>
        <p:sp>
          <p:nvSpPr>
            <p:cNvPr id="4" name="Freeform 4"/>
            <p:cNvSpPr/>
            <p:nvPr/>
          </p:nvSpPr>
          <p:spPr>
            <a:xfrm>
              <a:off x="0" y="0"/>
              <a:ext cx="3910240" cy="1865040"/>
            </a:xfrm>
            <a:custGeom>
              <a:avLst/>
              <a:gdLst/>
              <a:ahLst/>
              <a:cxnLst/>
              <a:rect l="l" t="t" r="r" b="b"/>
              <a:pathLst>
                <a:path w="3910240" h="1865040">
                  <a:moveTo>
                    <a:pt x="26594" y="0"/>
                  </a:moveTo>
                  <a:lnTo>
                    <a:pt x="3883645" y="0"/>
                  </a:lnTo>
                  <a:cubicBezTo>
                    <a:pt x="3890699" y="0"/>
                    <a:pt x="3897463" y="2802"/>
                    <a:pt x="3902450" y="7789"/>
                  </a:cubicBezTo>
                  <a:cubicBezTo>
                    <a:pt x="3907438" y="12777"/>
                    <a:pt x="3910240" y="19541"/>
                    <a:pt x="3910240" y="26594"/>
                  </a:cubicBezTo>
                  <a:lnTo>
                    <a:pt x="3910240" y="1838446"/>
                  </a:lnTo>
                  <a:cubicBezTo>
                    <a:pt x="3910240" y="1845499"/>
                    <a:pt x="3907438" y="1852263"/>
                    <a:pt x="3902450" y="1857251"/>
                  </a:cubicBezTo>
                  <a:cubicBezTo>
                    <a:pt x="3897463" y="1862238"/>
                    <a:pt x="3890699" y="1865040"/>
                    <a:pt x="3883645" y="1865040"/>
                  </a:cubicBezTo>
                  <a:lnTo>
                    <a:pt x="26594" y="1865040"/>
                  </a:lnTo>
                  <a:cubicBezTo>
                    <a:pt x="19541" y="1865040"/>
                    <a:pt x="12777" y="1862238"/>
                    <a:pt x="7789" y="1857251"/>
                  </a:cubicBezTo>
                  <a:cubicBezTo>
                    <a:pt x="2802" y="1852263"/>
                    <a:pt x="0" y="1845499"/>
                    <a:pt x="0" y="1838446"/>
                  </a:cubicBezTo>
                  <a:lnTo>
                    <a:pt x="0" y="26594"/>
                  </a:lnTo>
                  <a:cubicBezTo>
                    <a:pt x="0" y="19541"/>
                    <a:pt x="2802" y="12777"/>
                    <a:pt x="7789" y="7789"/>
                  </a:cubicBezTo>
                  <a:cubicBezTo>
                    <a:pt x="12777" y="2802"/>
                    <a:pt x="19541" y="0"/>
                    <a:pt x="26594" y="0"/>
                  </a:cubicBezTo>
                  <a:close/>
                </a:path>
              </a:pathLst>
            </a:custGeom>
            <a:solidFill>
              <a:srgbClr val="FFFFFF"/>
            </a:solidFill>
            <a:ln w="57150" cap="rnd">
              <a:solidFill>
                <a:srgbClr val="000000"/>
              </a:solidFill>
              <a:prstDash val="solid"/>
              <a:round/>
            </a:ln>
          </p:spPr>
        </p:sp>
        <p:sp>
          <p:nvSpPr>
            <p:cNvPr id="5" name="TextBox 5"/>
            <p:cNvSpPr txBox="1"/>
            <p:nvPr/>
          </p:nvSpPr>
          <p:spPr>
            <a:xfrm>
              <a:off x="0" y="-38100"/>
              <a:ext cx="3910240" cy="1903140"/>
            </a:xfrm>
            <a:prstGeom prst="rect">
              <a:avLst/>
            </a:prstGeom>
          </p:spPr>
          <p:txBody>
            <a:bodyPr lIns="33867" tIns="33867" rIns="33867" bIns="33867" rtlCol="0" anchor="ctr"/>
            <a:lstStyle/>
            <a:p>
              <a:pPr algn="ctr" defTabSz="609630">
                <a:lnSpc>
                  <a:spcPts val="1773"/>
                </a:lnSpc>
                <a:spcBef>
                  <a:spcPct val="0"/>
                </a:spcBef>
                <a:defRPr/>
              </a:pPr>
              <a:endParaRPr sz="1200">
                <a:solidFill>
                  <a:prstClr val="black"/>
                </a:solidFill>
                <a:latin typeface="Calibri"/>
              </a:endParaRPr>
            </a:p>
          </p:txBody>
        </p:sp>
      </p:grpSp>
      <p:sp>
        <p:nvSpPr>
          <p:cNvPr id="6" name="Freeform 6"/>
          <p:cNvSpPr/>
          <p:nvPr/>
        </p:nvSpPr>
        <p:spPr>
          <a:xfrm flipH="1">
            <a:off x="10785786" y="1159497"/>
            <a:ext cx="1167909" cy="3596210"/>
          </a:xfrm>
          <a:custGeom>
            <a:avLst/>
            <a:gdLst/>
            <a:ahLst/>
            <a:cxnLst/>
            <a:rect l="l" t="t" r="r" b="b"/>
            <a:pathLst>
              <a:path w="4384365" h="6412234">
                <a:moveTo>
                  <a:pt x="4384365" y="0"/>
                </a:moveTo>
                <a:lnTo>
                  <a:pt x="0" y="0"/>
                </a:lnTo>
                <a:lnTo>
                  <a:pt x="0" y="6412234"/>
                </a:lnTo>
                <a:lnTo>
                  <a:pt x="4384365" y="6412234"/>
                </a:lnTo>
                <a:lnTo>
                  <a:pt x="4384365" y="0"/>
                </a:lnTo>
                <a:close/>
              </a:path>
            </a:pathLst>
          </a:custGeom>
          <a:blipFill>
            <a:blip r:embed="rId3"/>
            <a:stretch>
              <a:fillRect/>
            </a:stretch>
          </a:blipFill>
        </p:spPr>
      </p:sp>
      <p:sp>
        <p:nvSpPr>
          <p:cNvPr id="8" name="Rectangle 7"/>
          <p:cNvSpPr/>
          <p:nvPr/>
        </p:nvSpPr>
        <p:spPr>
          <a:xfrm>
            <a:off x="3244332" y="303973"/>
            <a:ext cx="5927778" cy="574644"/>
          </a:xfrm>
          <a:prstGeom prst="rect">
            <a:avLst/>
          </a:prstGeom>
          <a:solidFill>
            <a:srgbClr val="99FFCC"/>
          </a:solidFill>
          <a:ln w="28575">
            <a:solidFill>
              <a:srgbClr val="FF0066"/>
            </a:solidFill>
          </a:ln>
        </p:spPr>
        <p:txBody>
          <a:bodyPr wrap="none" lIns="60960" tIns="30480" rIns="60960" bIns="30480">
            <a:spAutoFit/>
          </a:bodyPr>
          <a:lstStyle/>
          <a:p>
            <a:pPr algn="ctr" defTabSz="609630"/>
            <a:r>
              <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a:t>
            </a:r>
            <a:r>
              <a:rPr lang="en-US" sz="3334" b="1" dirty="0" err="1">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CHƠI</a:t>
            </a:r>
            <a:r>
              <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KỸ</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SƯ</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XÂY</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CẦU</a:t>
            </a:r>
            <a:endPar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51040" y="1159497"/>
            <a:ext cx="9734746" cy="4832092"/>
          </a:xfrm>
          <a:prstGeom prst="rect">
            <a:avLst/>
          </a:prstGeom>
        </p:spPr>
        <p:txBody>
          <a:bodyPr wrap="square">
            <a:spAutoFit/>
          </a:bodyPr>
          <a:lstStyle/>
          <a:p>
            <a:r>
              <a:rPr lang="vi-VN" sz="2800" dirty="0">
                <a:solidFill>
                  <a:srgbClr val="1A1C1E"/>
                </a:solidFill>
                <a:latin typeface="+mj-lt"/>
              </a:rPr>
              <a:t>Mỗi đội 3 bạn, đứng thành hàng dọc trước bảng</a:t>
            </a:r>
            <a:r>
              <a:rPr lang="vi-VN" sz="2800" dirty="0" smtClean="0">
                <a:solidFill>
                  <a:srgbClr val="1A1C1E"/>
                </a:solidFill>
                <a:latin typeface="+mj-lt"/>
              </a:rPr>
              <a:t>.</a:t>
            </a:r>
            <a:r>
              <a:rPr lang="en-US" sz="2800" dirty="0" smtClean="0">
                <a:solidFill>
                  <a:srgbClr val="1A1C1E"/>
                </a:solidFill>
                <a:latin typeface="+mj-lt"/>
              </a:rPr>
              <a:t> </a:t>
            </a:r>
            <a:r>
              <a:rPr lang="en-US" sz="2800" dirty="0" err="1" smtClean="0">
                <a:solidFill>
                  <a:srgbClr val="1A1C1E"/>
                </a:solidFill>
                <a:latin typeface="Times New Roman" panose="02020603050405020304" pitchFamily="18" charset="0"/>
                <a:cs typeface="Times New Roman" panose="02020603050405020304" pitchFamily="18" charset="0"/>
              </a:rPr>
              <a:t>Mỗi</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đội</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có</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một</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bộ</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thẻ</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cánh</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hoa</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bỏ</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riêng</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trong</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mỗi</a:t>
            </a:r>
            <a:r>
              <a:rPr lang="en-US" sz="2800" dirty="0" smtClean="0">
                <a:solidFill>
                  <a:srgbClr val="1A1C1E"/>
                </a:solidFill>
                <a:latin typeface="Times New Roman" panose="02020603050405020304" pitchFamily="18" charset="0"/>
                <a:cs typeface="Times New Roman" panose="02020603050405020304" pitchFamily="18" charset="0"/>
              </a:rPr>
              <a:t> </a:t>
            </a:r>
            <a:r>
              <a:rPr lang="en-US" sz="2800" dirty="0" err="1" smtClean="0">
                <a:solidFill>
                  <a:srgbClr val="1A1C1E"/>
                </a:solidFill>
                <a:latin typeface="Times New Roman" panose="02020603050405020304" pitchFamily="18" charset="0"/>
                <a:cs typeface="Times New Roman" panose="02020603050405020304" pitchFamily="18" charset="0"/>
              </a:rPr>
              <a:t>hộp</a:t>
            </a:r>
            <a:r>
              <a:rPr lang="en-US" sz="2800" dirty="0" smtClean="0">
                <a:solidFill>
                  <a:srgbClr val="1A1C1E"/>
                </a:solidFill>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NỐI</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hoa</a:t>
            </a:r>
            <a:r>
              <a:rPr lang="en-US" sz="2800" dirty="0" smtClean="0">
                <a:latin typeface="Times New Roman" panose="02020603050405020304" pitchFamily="18" charset="0"/>
                <a:cs typeface="Times New Roman" panose="02020603050405020304" pitchFamily="18" charset="0"/>
              </a:rPr>
              <a:t>: </a:t>
            </a:r>
          </a:p>
          <a:p>
            <a:r>
              <a:rPr lang="en-US" sz="2800" b="1" dirty="0" smtClean="0">
                <a:latin typeface="Times New Roman" panose="02020603050405020304" pitchFamily="18" charset="0"/>
                <a:cs typeface="Times New Roman" panose="02020603050405020304" pitchFamily="18" charset="0"/>
              </a:rPr>
              <a:t>DI </a:t>
            </a:r>
            <a:r>
              <a:rPr lang="en-US" sz="2800" b="1" dirty="0" err="1" smtClean="0">
                <a:latin typeface="Times New Roman" panose="02020603050405020304" pitchFamily="18" charset="0"/>
                <a:cs typeface="Times New Roman" panose="02020603050405020304" pitchFamily="18" charset="0"/>
              </a:rPr>
              <a:t>CHUYỂN</a:t>
            </a:r>
            <a:r>
              <a:rPr lang="en-US"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Dán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Dán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a:t>
            </a:r>
            <a:r>
              <a:rPr lang="en-US" sz="2800" dirty="0" smtClean="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LƯU</a:t>
            </a:r>
            <a:r>
              <a:rPr lang="en-US" sz="2800" b="1"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nhiễu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5đ</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lỗi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85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487" y="105487"/>
            <a:ext cx="11924906" cy="6672385"/>
          </a:xfrm>
          <a:prstGeom prst="rect">
            <a:avLst/>
          </a:prstGeom>
        </p:spPr>
      </p:pic>
      <p:sp>
        <p:nvSpPr>
          <p:cNvPr id="3" name="Rectangle 2"/>
          <p:cNvSpPr/>
          <p:nvPr/>
        </p:nvSpPr>
        <p:spPr>
          <a:xfrm>
            <a:off x="3216051" y="256707"/>
            <a:ext cx="5927778" cy="574644"/>
          </a:xfrm>
          <a:prstGeom prst="rect">
            <a:avLst/>
          </a:prstGeom>
          <a:solidFill>
            <a:srgbClr val="99FFCC"/>
          </a:solidFill>
          <a:ln w="28575">
            <a:solidFill>
              <a:srgbClr val="FF0066"/>
            </a:solidFill>
          </a:ln>
        </p:spPr>
        <p:txBody>
          <a:bodyPr wrap="none" lIns="60960" tIns="30480" rIns="60960" bIns="30480">
            <a:spAutoFit/>
          </a:bodyPr>
          <a:lstStyle/>
          <a:p>
            <a:pPr algn="ctr" defTabSz="609630"/>
            <a:r>
              <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a:t>
            </a:r>
            <a:r>
              <a:rPr lang="en-US" sz="3334" b="1" dirty="0" err="1">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CHƠI</a:t>
            </a:r>
            <a:r>
              <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KỸ</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SƯ</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XÂY</a:t>
            </a:r>
            <a:r>
              <a:rPr lang="en-US" altLang="en-US" sz="3334" b="1" dirty="0" smtClean="0">
                <a:solidFill>
                  <a:srgbClr val="FF0000"/>
                </a:solidFill>
                <a:latin typeface="Times New Roman" panose="02020603050405020304" pitchFamily="18" charset="0"/>
                <a:cs typeface="Times New Roman" panose="02020603050405020304" pitchFamily="18" charset="0"/>
              </a:rPr>
              <a:t> </a:t>
            </a:r>
            <a:r>
              <a:rPr lang="en-US" altLang="en-US" sz="3334" b="1" dirty="0" err="1" smtClean="0">
                <a:solidFill>
                  <a:srgbClr val="FF0000"/>
                </a:solidFill>
                <a:latin typeface="Times New Roman" panose="02020603050405020304" pitchFamily="18" charset="0"/>
                <a:cs typeface="Times New Roman" panose="02020603050405020304" pitchFamily="18" charset="0"/>
              </a:rPr>
              <a:t>CẦU</a:t>
            </a:r>
            <a:endParaRPr lang="en-US" sz="3334" b="1" dirty="0">
              <a:ln w="0"/>
              <a:solidFill>
                <a:srgbClr val="FF0066"/>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94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1165</Words>
  <Application>Microsoft Office PowerPoint</Application>
  <PresentationFormat>Widescreen</PresentationFormat>
  <Paragraphs>255</Paragraphs>
  <Slides>37</Slides>
  <Notes>0</Notes>
  <HiddenSlides>0</HiddenSlides>
  <MMClips>9</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37</vt:i4>
      </vt:variant>
    </vt:vector>
  </HeadingPairs>
  <TitlesOfParts>
    <vt:vector size="58" baseType="lpstr">
      <vt:lpstr>맑은 고딕</vt:lpstr>
      <vt:lpstr>Arial</vt:lpstr>
      <vt:lpstr>Calibri</vt:lpstr>
      <vt:lpstr>Calibri Light</vt:lpstr>
      <vt:lpstr>Inter</vt:lpstr>
      <vt:lpstr>Times New Roman</vt:lpstr>
      <vt:lpstr>Times New Roman (Headings)</vt:lpstr>
      <vt:lpstr>Office Theme</vt:lpstr>
      <vt:lpstr>22_Office Theme</vt:lpstr>
      <vt:lpstr>1_Office Theme</vt:lpstr>
      <vt:lpstr>2_Office Theme</vt:lpstr>
      <vt:lpstr>6_Office Theme</vt:lpstr>
      <vt:lpstr>4_Office Theme</vt:lpstr>
      <vt:lpstr>5_Office Theme</vt:lpstr>
      <vt:lpstr>26_Office Theme</vt:lpstr>
      <vt:lpstr>7_Office Theme</vt:lpstr>
      <vt:lpstr>8_Office Theme</vt:lpstr>
      <vt:lpstr>11_Office Theme</vt:lpstr>
      <vt:lpstr>9_Office Theme</vt:lpstr>
      <vt:lpstr>12_Office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TTC</dc:creator>
  <cp:lastModifiedBy>TTC</cp:lastModifiedBy>
  <cp:revision>96</cp:revision>
  <dcterms:created xsi:type="dcterms:W3CDTF">2022-09-14T08:21:45Z</dcterms:created>
  <dcterms:modified xsi:type="dcterms:W3CDTF">2025-12-09T02:35:06Z</dcterms:modified>
</cp:coreProperties>
</file>