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4" r:id="rId2"/>
    <p:sldId id="257" r:id="rId3"/>
    <p:sldId id="276" r:id="rId4"/>
    <p:sldId id="259" r:id="rId5"/>
    <p:sldId id="282" r:id="rId6"/>
    <p:sldId id="275" r:id="rId7"/>
    <p:sldId id="277" r:id="rId8"/>
    <p:sldId id="278" r:id="rId9"/>
    <p:sldId id="283" r:id="rId10"/>
    <p:sldId id="284" r:id="rId11"/>
    <p:sldId id="281"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8" autoAdjust="0"/>
    <p:restoredTop sz="94660"/>
  </p:normalViewPr>
  <p:slideViewPr>
    <p:cSldViewPr snapToGrid="0">
      <p:cViewPr varScale="1">
        <p:scale>
          <a:sx n="52" d="100"/>
          <a:sy n="52" d="100"/>
        </p:scale>
        <p:origin x="11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85AA0-51E4-42B8-9301-ACA585A4764F}"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BF371-26A1-4987-BF11-81D154820483}" type="slidenum">
              <a:rPr lang="en-US" smtClean="0"/>
              <a:t>‹#›</a:t>
            </a:fld>
            <a:endParaRPr lang="en-US"/>
          </a:p>
        </p:txBody>
      </p:sp>
    </p:spTree>
    <p:extLst>
      <p:ext uri="{BB962C8B-B14F-4D97-AF65-F5344CB8AC3E}">
        <p14:creationId xmlns:p14="http://schemas.microsoft.com/office/powerpoint/2010/main" val="293337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84BF371-26A1-4987-BF11-81D154820483}" type="slidenum">
              <a:rPr lang="en-US" smtClean="0"/>
              <a:t>1</a:t>
            </a:fld>
            <a:endParaRPr lang="en-US"/>
          </a:p>
        </p:txBody>
      </p:sp>
    </p:spTree>
    <p:extLst>
      <p:ext uri="{BB962C8B-B14F-4D97-AF65-F5344CB8AC3E}">
        <p14:creationId xmlns:p14="http://schemas.microsoft.com/office/powerpoint/2010/main" val="3545906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EAFAA-1DE5-999C-9AE1-7230B224BC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0C00C8-0096-8F7C-3D41-BB03AF51A8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DB134-00A8-27CF-FB02-813D5315C0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22E883-B927-CFE3-2BD5-91426317DD35}"/>
              </a:ext>
            </a:extLst>
          </p:cNvPr>
          <p:cNvSpPr>
            <a:spLocks noGrp="1"/>
          </p:cNvSpPr>
          <p:nvPr>
            <p:ph type="sldNum" sz="quarter" idx="5"/>
          </p:nvPr>
        </p:nvSpPr>
        <p:spPr/>
        <p:txBody>
          <a:bodyPr/>
          <a:lstStyle/>
          <a:p>
            <a:fld id="{384BF371-26A1-4987-BF11-81D154820483}" type="slidenum">
              <a:rPr lang="en-US" smtClean="0"/>
              <a:t>10</a:t>
            </a:fld>
            <a:endParaRPr lang="en-US"/>
          </a:p>
        </p:txBody>
      </p:sp>
    </p:spTree>
    <p:extLst>
      <p:ext uri="{BB962C8B-B14F-4D97-AF65-F5344CB8AC3E}">
        <p14:creationId xmlns:p14="http://schemas.microsoft.com/office/powerpoint/2010/main" val="3086169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1268C-DFAA-4BDB-D464-DB90B4DAB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2DA58-E458-F429-3ACA-ACCBA3742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3D8F6-56BB-0504-53BF-8881B1ABE8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02A094-7518-BB45-2F03-AD809D447618}"/>
              </a:ext>
            </a:extLst>
          </p:cNvPr>
          <p:cNvSpPr>
            <a:spLocks noGrp="1"/>
          </p:cNvSpPr>
          <p:nvPr>
            <p:ph type="sldNum" sz="quarter" idx="5"/>
          </p:nvPr>
        </p:nvSpPr>
        <p:spPr/>
        <p:txBody>
          <a:bodyPr/>
          <a:lstStyle/>
          <a:p>
            <a:fld id="{384BF371-26A1-4987-BF11-81D154820483}" type="slidenum">
              <a:rPr lang="en-US" smtClean="0"/>
              <a:t>11</a:t>
            </a:fld>
            <a:endParaRPr lang="en-US"/>
          </a:p>
        </p:txBody>
      </p:sp>
    </p:spTree>
    <p:extLst>
      <p:ext uri="{BB962C8B-B14F-4D97-AF65-F5344CB8AC3E}">
        <p14:creationId xmlns:p14="http://schemas.microsoft.com/office/powerpoint/2010/main" val="2592323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0FB02-8BDB-2E87-612B-09A55112B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4A829-CDE8-DA17-C2F8-478600A9BA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A131A-BD6F-2313-BE35-B762E1C0E8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0B3E90-A17F-99CE-55D0-081B32CECA37}"/>
              </a:ext>
            </a:extLst>
          </p:cNvPr>
          <p:cNvSpPr>
            <a:spLocks noGrp="1"/>
          </p:cNvSpPr>
          <p:nvPr>
            <p:ph type="sldNum" sz="quarter" idx="5"/>
          </p:nvPr>
        </p:nvSpPr>
        <p:spPr/>
        <p:txBody>
          <a:bodyPr/>
          <a:lstStyle/>
          <a:p>
            <a:fld id="{384BF371-26A1-4987-BF11-81D154820483}" type="slidenum">
              <a:rPr lang="en-US" smtClean="0"/>
              <a:t>12</a:t>
            </a:fld>
            <a:endParaRPr lang="en-US"/>
          </a:p>
        </p:txBody>
      </p:sp>
    </p:spTree>
    <p:extLst>
      <p:ext uri="{BB962C8B-B14F-4D97-AF65-F5344CB8AC3E}">
        <p14:creationId xmlns:p14="http://schemas.microsoft.com/office/powerpoint/2010/main" val="3125264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BF371-26A1-4987-BF11-81D154820483}" type="slidenum">
              <a:rPr lang="en-US" smtClean="0"/>
              <a:t>2</a:t>
            </a:fld>
            <a:endParaRPr lang="en-US"/>
          </a:p>
        </p:txBody>
      </p:sp>
    </p:spTree>
    <p:extLst>
      <p:ext uri="{BB962C8B-B14F-4D97-AF65-F5344CB8AC3E}">
        <p14:creationId xmlns:p14="http://schemas.microsoft.com/office/powerpoint/2010/main" val="1439828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D4F2A-1B10-A280-DDC0-B3273A8B2E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8B39D-3F3C-FBF5-961C-5C0E2DA5D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5FFDA0-1019-D969-2064-7B24E1E51E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6FBD85-3FB6-56B6-9F9C-2682670A1EFF}"/>
              </a:ext>
            </a:extLst>
          </p:cNvPr>
          <p:cNvSpPr>
            <a:spLocks noGrp="1"/>
          </p:cNvSpPr>
          <p:nvPr>
            <p:ph type="sldNum" sz="quarter" idx="5"/>
          </p:nvPr>
        </p:nvSpPr>
        <p:spPr/>
        <p:txBody>
          <a:bodyPr/>
          <a:lstStyle/>
          <a:p>
            <a:fld id="{384BF371-26A1-4987-BF11-81D154820483}" type="slidenum">
              <a:rPr lang="en-US" smtClean="0"/>
              <a:t>3</a:t>
            </a:fld>
            <a:endParaRPr lang="en-US"/>
          </a:p>
        </p:txBody>
      </p:sp>
    </p:spTree>
    <p:extLst>
      <p:ext uri="{BB962C8B-B14F-4D97-AF65-F5344CB8AC3E}">
        <p14:creationId xmlns:p14="http://schemas.microsoft.com/office/powerpoint/2010/main" val="1586698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BF371-26A1-4987-BF11-81D154820483}" type="slidenum">
              <a:rPr lang="en-US" smtClean="0"/>
              <a:t>4</a:t>
            </a:fld>
            <a:endParaRPr lang="en-US"/>
          </a:p>
        </p:txBody>
      </p:sp>
    </p:spTree>
    <p:extLst>
      <p:ext uri="{BB962C8B-B14F-4D97-AF65-F5344CB8AC3E}">
        <p14:creationId xmlns:p14="http://schemas.microsoft.com/office/powerpoint/2010/main" val="191598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BAEAC-1FF4-4996-766E-C90FE648F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D3A6A8-ECC9-C6F3-4FAC-239526EA4E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1E747-E449-C53B-4F21-2BEC1FD550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208CFD-6988-E6AD-75BC-A6B98FC93C3A}"/>
              </a:ext>
            </a:extLst>
          </p:cNvPr>
          <p:cNvSpPr>
            <a:spLocks noGrp="1"/>
          </p:cNvSpPr>
          <p:nvPr>
            <p:ph type="sldNum" sz="quarter" idx="5"/>
          </p:nvPr>
        </p:nvSpPr>
        <p:spPr/>
        <p:txBody>
          <a:bodyPr/>
          <a:lstStyle/>
          <a:p>
            <a:fld id="{384BF371-26A1-4987-BF11-81D154820483}" type="slidenum">
              <a:rPr lang="en-US" smtClean="0"/>
              <a:t>5</a:t>
            </a:fld>
            <a:endParaRPr lang="en-US"/>
          </a:p>
        </p:txBody>
      </p:sp>
    </p:spTree>
    <p:extLst>
      <p:ext uri="{BB962C8B-B14F-4D97-AF65-F5344CB8AC3E}">
        <p14:creationId xmlns:p14="http://schemas.microsoft.com/office/powerpoint/2010/main" val="2258727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19C22-4506-014B-5528-ABD588BD4F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38666-9A52-CB57-7F09-BD5F4FA03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641CD-A463-AAB1-7863-FE743AB5B4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78B747-7C05-3E39-9D23-C6804B36574D}"/>
              </a:ext>
            </a:extLst>
          </p:cNvPr>
          <p:cNvSpPr>
            <a:spLocks noGrp="1"/>
          </p:cNvSpPr>
          <p:nvPr>
            <p:ph type="sldNum" sz="quarter" idx="5"/>
          </p:nvPr>
        </p:nvSpPr>
        <p:spPr/>
        <p:txBody>
          <a:bodyPr/>
          <a:lstStyle/>
          <a:p>
            <a:fld id="{384BF371-26A1-4987-BF11-81D154820483}" type="slidenum">
              <a:rPr lang="en-US" smtClean="0"/>
              <a:t>6</a:t>
            </a:fld>
            <a:endParaRPr lang="en-US"/>
          </a:p>
        </p:txBody>
      </p:sp>
    </p:spTree>
    <p:extLst>
      <p:ext uri="{BB962C8B-B14F-4D97-AF65-F5344CB8AC3E}">
        <p14:creationId xmlns:p14="http://schemas.microsoft.com/office/powerpoint/2010/main" val="3980315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ABFB3-B26A-B17F-6B65-F3C3EF89C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245EF-0A85-F901-23CF-3D45BED5D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4285AE-57B5-8A80-EFE1-479B388D4D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ECCCA9-B1AB-E00B-1D44-B28539DFB495}"/>
              </a:ext>
            </a:extLst>
          </p:cNvPr>
          <p:cNvSpPr>
            <a:spLocks noGrp="1"/>
          </p:cNvSpPr>
          <p:nvPr>
            <p:ph type="sldNum" sz="quarter" idx="5"/>
          </p:nvPr>
        </p:nvSpPr>
        <p:spPr/>
        <p:txBody>
          <a:bodyPr/>
          <a:lstStyle/>
          <a:p>
            <a:fld id="{384BF371-26A1-4987-BF11-81D154820483}" type="slidenum">
              <a:rPr lang="en-US" smtClean="0"/>
              <a:t>7</a:t>
            </a:fld>
            <a:endParaRPr lang="en-US"/>
          </a:p>
        </p:txBody>
      </p:sp>
    </p:spTree>
    <p:extLst>
      <p:ext uri="{BB962C8B-B14F-4D97-AF65-F5344CB8AC3E}">
        <p14:creationId xmlns:p14="http://schemas.microsoft.com/office/powerpoint/2010/main" val="1983244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DABE8-BBF9-6DC9-6483-8711573B6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4ED4F-1D9C-466B-9906-0F9847F00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775078-6120-6A7A-CC93-4CE5384056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3B75A9-D7BA-9AA0-7274-DCB4CA623D61}"/>
              </a:ext>
            </a:extLst>
          </p:cNvPr>
          <p:cNvSpPr>
            <a:spLocks noGrp="1"/>
          </p:cNvSpPr>
          <p:nvPr>
            <p:ph type="sldNum" sz="quarter" idx="5"/>
          </p:nvPr>
        </p:nvSpPr>
        <p:spPr/>
        <p:txBody>
          <a:bodyPr/>
          <a:lstStyle/>
          <a:p>
            <a:fld id="{384BF371-26A1-4987-BF11-81D154820483}" type="slidenum">
              <a:rPr lang="en-US" smtClean="0"/>
              <a:t>8</a:t>
            </a:fld>
            <a:endParaRPr lang="en-US"/>
          </a:p>
        </p:txBody>
      </p:sp>
    </p:spTree>
    <p:extLst>
      <p:ext uri="{BB962C8B-B14F-4D97-AF65-F5344CB8AC3E}">
        <p14:creationId xmlns:p14="http://schemas.microsoft.com/office/powerpoint/2010/main" val="3609724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AFA72-A71C-C5A8-290C-6A5431437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B63310-CA2B-7D36-C4D3-9CF2E2A29F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9ACED1-A52D-F07F-3D4A-4C03DDF985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590DA0-19FB-7DF0-E5BE-F3B00F044997}"/>
              </a:ext>
            </a:extLst>
          </p:cNvPr>
          <p:cNvSpPr>
            <a:spLocks noGrp="1"/>
          </p:cNvSpPr>
          <p:nvPr>
            <p:ph type="sldNum" sz="quarter" idx="5"/>
          </p:nvPr>
        </p:nvSpPr>
        <p:spPr/>
        <p:txBody>
          <a:bodyPr/>
          <a:lstStyle/>
          <a:p>
            <a:fld id="{384BF371-26A1-4987-BF11-81D154820483}" type="slidenum">
              <a:rPr lang="en-US" smtClean="0"/>
              <a:t>9</a:t>
            </a:fld>
            <a:endParaRPr lang="en-US"/>
          </a:p>
        </p:txBody>
      </p:sp>
    </p:spTree>
    <p:extLst>
      <p:ext uri="{BB962C8B-B14F-4D97-AF65-F5344CB8AC3E}">
        <p14:creationId xmlns:p14="http://schemas.microsoft.com/office/powerpoint/2010/main" val="891452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09C9-3543-91EA-1C52-69874E3997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D777A6-519C-44F8-7ADB-D6D6BA53C9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B840C3-8311-37A8-2F86-38BEF4A254C0}"/>
              </a:ext>
            </a:extLst>
          </p:cNvPr>
          <p:cNvSpPr>
            <a:spLocks noGrp="1"/>
          </p:cNvSpPr>
          <p:nvPr>
            <p:ph type="dt" sz="half" idx="10"/>
          </p:nvPr>
        </p:nvSpPr>
        <p:spPr/>
        <p:txBody>
          <a:bodyPr/>
          <a:lstStyle/>
          <a:p>
            <a:fld id="{BBC5132F-3345-4D2D-A943-5BB1B162A6B3}" type="datetimeFigureOut">
              <a:rPr lang="en-US" smtClean="0"/>
              <a:t>10/1/2025</a:t>
            </a:fld>
            <a:endParaRPr lang="en-US"/>
          </a:p>
        </p:txBody>
      </p:sp>
      <p:sp>
        <p:nvSpPr>
          <p:cNvPr id="5" name="Footer Placeholder 4">
            <a:extLst>
              <a:ext uri="{FF2B5EF4-FFF2-40B4-BE49-F238E27FC236}">
                <a16:creationId xmlns:a16="http://schemas.microsoft.com/office/drawing/2014/main" id="{99EEABDC-F35D-CC91-0640-022179E56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427B3-827E-0DF1-ED5D-CDB1F9B00BC4}"/>
              </a:ext>
            </a:extLst>
          </p:cNvPr>
          <p:cNvSpPr>
            <a:spLocks noGrp="1"/>
          </p:cNvSpPr>
          <p:nvPr>
            <p:ph type="sldNum" sz="quarter" idx="12"/>
          </p:nvPr>
        </p:nvSpPr>
        <p:spPr/>
        <p:txBody>
          <a:bodyPr/>
          <a:lstStyle/>
          <a:p>
            <a:fld id="{749EA347-7336-4DCF-AA9C-C5140329FBAC}" type="slidenum">
              <a:rPr lang="en-US" smtClean="0"/>
              <a:t>‹#›</a:t>
            </a:fld>
            <a:endParaRPr lang="en-US"/>
          </a:p>
        </p:txBody>
      </p:sp>
    </p:spTree>
    <p:extLst>
      <p:ext uri="{BB962C8B-B14F-4D97-AF65-F5344CB8AC3E}">
        <p14:creationId xmlns:p14="http://schemas.microsoft.com/office/powerpoint/2010/main" val="4166441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6B039-47A1-3F3F-5C54-ECC87BD904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590400-24AA-C813-0885-19B4E4FF74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4802B-7097-D648-9145-4E425A385F89}"/>
              </a:ext>
            </a:extLst>
          </p:cNvPr>
          <p:cNvSpPr>
            <a:spLocks noGrp="1"/>
          </p:cNvSpPr>
          <p:nvPr>
            <p:ph type="dt" sz="half" idx="10"/>
          </p:nvPr>
        </p:nvSpPr>
        <p:spPr/>
        <p:txBody>
          <a:bodyPr/>
          <a:lstStyle/>
          <a:p>
            <a:fld id="{BBC5132F-3345-4D2D-A943-5BB1B162A6B3}" type="datetimeFigureOut">
              <a:rPr lang="en-US" smtClean="0"/>
              <a:t>10/1/2025</a:t>
            </a:fld>
            <a:endParaRPr lang="en-US"/>
          </a:p>
        </p:txBody>
      </p:sp>
      <p:sp>
        <p:nvSpPr>
          <p:cNvPr id="5" name="Footer Placeholder 4">
            <a:extLst>
              <a:ext uri="{FF2B5EF4-FFF2-40B4-BE49-F238E27FC236}">
                <a16:creationId xmlns:a16="http://schemas.microsoft.com/office/drawing/2014/main" id="{2B697D8D-6125-A68E-7BD5-1A4FBB215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D4FEB-6918-6E94-487A-2F09F3AF2DEA}"/>
              </a:ext>
            </a:extLst>
          </p:cNvPr>
          <p:cNvSpPr>
            <a:spLocks noGrp="1"/>
          </p:cNvSpPr>
          <p:nvPr>
            <p:ph type="sldNum" sz="quarter" idx="12"/>
          </p:nvPr>
        </p:nvSpPr>
        <p:spPr/>
        <p:txBody>
          <a:bodyPr/>
          <a:lstStyle/>
          <a:p>
            <a:fld id="{749EA347-7336-4DCF-AA9C-C5140329FBAC}" type="slidenum">
              <a:rPr lang="en-US" smtClean="0"/>
              <a:t>‹#›</a:t>
            </a:fld>
            <a:endParaRPr lang="en-US"/>
          </a:p>
        </p:txBody>
      </p:sp>
    </p:spTree>
    <p:extLst>
      <p:ext uri="{BB962C8B-B14F-4D97-AF65-F5344CB8AC3E}">
        <p14:creationId xmlns:p14="http://schemas.microsoft.com/office/powerpoint/2010/main" val="2273317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1F59FC-C0DB-BA34-3D3E-8F8E158F56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4D76E1-4B89-BC04-A57F-7D56621E55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4B2AC-37D1-CCEC-2F5B-FE2FDD287667}"/>
              </a:ext>
            </a:extLst>
          </p:cNvPr>
          <p:cNvSpPr>
            <a:spLocks noGrp="1"/>
          </p:cNvSpPr>
          <p:nvPr>
            <p:ph type="dt" sz="half" idx="10"/>
          </p:nvPr>
        </p:nvSpPr>
        <p:spPr/>
        <p:txBody>
          <a:bodyPr/>
          <a:lstStyle/>
          <a:p>
            <a:fld id="{BBC5132F-3345-4D2D-A943-5BB1B162A6B3}" type="datetimeFigureOut">
              <a:rPr lang="en-US" smtClean="0"/>
              <a:t>10/1/2025</a:t>
            </a:fld>
            <a:endParaRPr lang="en-US"/>
          </a:p>
        </p:txBody>
      </p:sp>
      <p:sp>
        <p:nvSpPr>
          <p:cNvPr id="5" name="Footer Placeholder 4">
            <a:extLst>
              <a:ext uri="{FF2B5EF4-FFF2-40B4-BE49-F238E27FC236}">
                <a16:creationId xmlns:a16="http://schemas.microsoft.com/office/drawing/2014/main" id="{2FB3A465-E4ED-75EC-FD9F-1D0A63F62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C92A4-D942-CE1F-CAA8-A604A1242E1F}"/>
              </a:ext>
            </a:extLst>
          </p:cNvPr>
          <p:cNvSpPr>
            <a:spLocks noGrp="1"/>
          </p:cNvSpPr>
          <p:nvPr>
            <p:ph type="sldNum" sz="quarter" idx="12"/>
          </p:nvPr>
        </p:nvSpPr>
        <p:spPr/>
        <p:txBody>
          <a:bodyPr/>
          <a:lstStyle/>
          <a:p>
            <a:fld id="{749EA347-7336-4DCF-AA9C-C5140329FBAC}" type="slidenum">
              <a:rPr lang="en-US" smtClean="0"/>
              <a:t>‹#›</a:t>
            </a:fld>
            <a:endParaRPr lang="en-US"/>
          </a:p>
        </p:txBody>
      </p:sp>
    </p:spTree>
    <p:extLst>
      <p:ext uri="{BB962C8B-B14F-4D97-AF65-F5344CB8AC3E}">
        <p14:creationId xmlns:p14="http://schemas.microsoft.com/office/powerpoint/2010/main" val="2357979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2D7C-85CA-A81D-4673-E84F4E04A6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A73131-BF57-01EC-6BA6-F1581D8C6E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4015-6C06-3B21-34EE-3288E44B438C}"/>
              </a:ext>
            </a:extLst>
          </p:cNvPr>
          <p:cNvSpPr>
            <a:spLocks noGrp="1"/>
          </p:cNvSpPr>
          <p:nvPr>
            <p:ph type="dt" sz="half" idx="10"/>
          </p:nvPr>
        </p:nvSpPr>
        <p:spPr/>
        <p:txBody>
          <a:bodyPr/>
          <a:lstStyle/>
          <a:p>
            <a:fld id="{BBC5132F-3345-4D2D-A943-5BB1B162A6B3}" type="datetimeFigureOut">
              <a:rPr lang="en-US" smtClean="0"/>
              <a:t>10/1/2025</a:t>
            </a:fld>
            <a:endParaRPr lang="en-US"/>
          </a:p>
        </p:txBody>
      </p:sp>
      <p:sp>
        <p:nvSpPr>
          <p:cNvPr id="5" name="Footer Placeholder 4">
            <a:extLst>
              <a:ext uri="{FF2B5EF4-FFF2-40B4-BE49-F238E27FC236}">
                <a16:creationId xmlns:a16="http://schemas.microsoft.com/office/drawing/2014/main" id="{CCF24520-465B-D48C-0D0B-6EDA91779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C1220-4592-E3BB-5697-A393897AE1E9}"/>
              </a:ext>
            </a:extLst>
          </p:cNvPr>
          <p:cNvSpPr>
            <a:spLocks noGrp="1"/>
          </p:cNvSpPr>
          <p:nvPr>
            <p:ph type="sldNum" sz="quarter" idx="12"/>
          </p:nvPr>
        </p:nvSpPr>
        <p:spPr/>
        <p:txBody>
          <a:bodyPr/>
          <a:lstStyle/>
          <a:p>
            <a:fld id="{749EA347-7336-4DCF-AA9C-C5140329FBAC}" type="slidenum">
              <a:rPr lang="en-US" smtClean="0"/>
              <a:t>‹#›</a:t>
            </a:fld>
            <a:endParaRPr lang="en-US"/>
          </a:p>
        </p:txBody>
      </p:sp>
    </p:spTree>
    <p:extLst>
      <p:ext uri="{BB962C8B-B14F-4D97-AF65-F5344CB8AC3E}">
        <p14:creationId xmlns:p14="http://schemas.microsoft.com/office/powerpoint/2010/main" val="4078910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15A7-AF08-81D4-9B96-BA1DB6B4C6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54E32C-CBCD-FF2F-5210-0640AD0F96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2F07D-C7DC-D800-4A9F-DFBF4459BA4F}"/>
              </a:ext>
            </a:extLst>
          </p:cNvPr>
          <p:cNvSpPr>
            <a:spLocks noGrp="1"/>
          </p:cNvSpPr>
          <p:nvPr>
            <p:ph type="dt" sz="half" idx="10"/>
          </p:nvPr>
        </p:nvSpPr>
        <p:spPr/>
        <p:txBody>
          <a:bodyPr/>
          <a:lstStyle/>
          <a:p>
            <a:fld id="{BBC5132F-3345-4D2D-A943-5BB1B162A6B3}" type="datetimeFigureOut">
              <a:rPr lang="en-US" smtClean="0"/>
              <a:t>10/1/2025</a:t>
            </a:fld>
            <a:endParaRPr lang="en-US"/>
          </a:p>
        </p:txBody>
      </p:sp>
      <p:sp>
        <p:nvSpPr>
          <p:cNvPr id="5" name="Footer Placeholder 4">
            <a:extLst>
              <a:ext uri="{FF2B5EF4-FFF2-40B4-BE49-F238E27FC236}">
                <a16:creationId xmlns:a16="http://schemas.microsoft.com/office/drawing/2014/main" id="{D01F922E-7047-2F54-E8BC-F14E61959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B5E67-B6AE-E53F-40F1-A16C1EEC659F}"/>
              </a:ext>
            </a:extLst>
          </p:cNvPr>
          <p:cNvSpPr>
            <a:spLocks noGrp="1"/>
          </p:cNvSpPr>
          <p:nvPr>
            <p:ph type="sldNum" sz="quarter" idx="12"/>
          </p:nvPr>
        </p:nvSpPr>
        <p:spPr/>
        <p:txBody>
          <a:bodyPr/>
          <a:lstStyle/>
          <a:p>
            <a:fld id="{749EA347-7336-4DCF-AA9C-C5140329FBAC}" type="slidenum">
              <a:rPr lang="en-US" smtClean="0"/>
              <a:t>‹#›</a:t>
            </a:fld>
            <a:endParaRPr lang="en-US"/>
          </a:p>
        </p:txBody>
      </p:sp>
    </p:spTree>
    <p:extLst>
      <p:ext uri="{BB962C8B-B14F-4D97-AF65-F5344CB8AC3E}">
        <p14:creationId xmlns:p14="http://schemas.microsoft.com/office/powerpoint/2010/main" val="2531097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AE360-4450-8820-5BD3-AF169B7357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6B8727-964A-692D-1026-79609D0680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840D63-8018-8171-1379-FAF1213D02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69B6A4-C24A-FC6B-ADFB-FCBB905C5EBB}"/>
              </a:ext>
            </a:extLst>
          </p:cNvPr>
          <p:cNvSpPr>
            <a:spLocks noGrp="1"/>
          </p:cNvSpPr>
          <p:nvPr>
            <p:ph type="dt" sz="half" idx="10"/>
          </p:nvPr>
        </p:nvSpPr>
        <p:spPr/>
        <p:txBody>
          <a:bodyPr/>
          <a:lstStyle/>
          <a:p>
            <a:fld id="{BBC5132F-3345-4D2D-A943-5BB1B162A6B3}" type="datetimeFigureOut">
              <a:rPr lang="en-US" smtClean="0"/>
              <a:t>10/1/2025</a:t>
            </a:fld>
            <a:endParaRPr lang="en-US"/>
          </a:p>
        </p:txBody>
      </p:sp>
      <p:sp>
        <p:nvSpPr>
          <p:cNvPr id="6" name="Footer Placeholder 5">
            <a:extLst>
              <a:ext uri="{FF2B5EF4-FFF2-40B4-BE49-F238E27FC236}">
                <a16:creationId xmlns:a16="http://schemas.microsoft.com/office/drawing/2014/main" id="{F8CE4503-62EF-B709-8FD4-ADBD69411D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909746-9FB0-8303-D455-9E80C942FABD}"/>
              </a:ext>
            </a:extLst>
          </p:cNvPr>
          <p:cNvSpPr>
            <a:spLocks noGrp="1"/>
          </p:cNvSpPr>
          <p:nvPr>
            <p:ph type="sldNum" sz="quarter" idx="12"/>
          </p:nvPr>
        </p:nvSpPr>
        <p:spPr/>
        <p:txBody>
          <a:bodyPr/>
          <a:lstStyle/>
          <a:p>
            <a:fld id="{749EA347-7336-4DCF-AA9C-C5140329FBAC}" type="slidenum">
              <a:rPr lang="en-US" smtClean="0"/>
              <a:t>‹#›</a:t>
            </a:fld>
            <a:endParaRPr lang="en-US"/>
          </a:p>
        </p:txBody>
      </p:sp>
    </p:spTree>
    <p:extLst>
      <p:ext uri="{BB962C8B-B14F-4D97-AF65-F5344CB8AC3E}">
        <p14:creationId xmlns:p14="http://schemas.microsoft.com/office/powerpoint/2010/main" val="1319999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12DA8-4C93-C058-98D9-CBFA07CDEB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1A35C6-803C-8F32-E6D9-5321687788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F0802B-5FE6-E47E-AA30-14049301B8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56E3F1-C174-4B57-E48C-856CA1983B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63CDA-58C9-6E69-1909-5606DC31CC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307DDC-39AC-92BD-AFD2-057C13F2348F}"/>
              </a:ext>
            </a:extLst>
          </p:cNvPr>
          <p:cNvSpPr>
            <a:spLocks noGrp="1"/>
          </p:cNvSpPr>
          <p:nvPr>
            <p:ph type="dt" sz="half" idx="10"/>
          </p:nvPr>
        </p:nvSpPr>
        <p:spPr/>
        <p:txBody>
          <a:bodyPr/>
          <a:lstStyle/>
          <a:p>
            <a:fld id="{BBC5132F-3345-4D2D-A943-5BB1B162A6B3}" type="datetimeFigureOut">
              <a:rPr lang="en-US" smtClean="0"/>
              <a:t>10/1/2025</a:t>
            </a:fld>
            <a:endParaRPr lang="en-US"/>
          </a:p>
        </p:txBody>
      </p:sp>
      <p:sp>
        <p:nvSpPr>
          <p:cNvPr id="8" name="Footer Placeholder 7">
            <a:extLst>
              <a:ext uri="{FF2B5EF4-FFF2-40B4-BE49-F238E27FC236}">
                <a16:creationId xmlns:a16="http://schemas.microsoft.com/office/drawing/2014/main" id="{40A87884-E094-E297-7925-4745E6AEF1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6EABFC-F17F-68D2-7EE9-D10A8E118B01}"/>
              </a:ext>
            </a:extLst>
          </p:cNvPr>
          <p:cNvSpPr>
            <a:spLocks noGrp="1"/>
          </p:cNvSpPr>
          <p:nvPr>
            <p:ph type="sldNum" sz="quarter" idx="12"/>
          </p:nvPr>
        </p:nvSpPr>
        <p:spPr/>
        <p:txBody>
          <a:bodyPr/>
          <a:lstStyle/>
          <a:p>
            <a:fld id="{749EA347-7336-4DCF-AA9C-C5140329FBAC}" type="slidenum">
              <a:rPr lang="en-US" smtClean="0"/>
              <a:t>‹#›</a:t>
            </a:fld>
            <a:endParaRPr lang="en-US"/>
          </a:p>
        </p:txBody>
      </p:sp>
    </p:spTree>
    <p:extLst>
      <p:ext uri="{BB962C8B-B14F-4D97-AF65-F5344CB8AC3E}">
        <p14:creationId xmlns:p14="http://schemas.microsoft.com/office/powerpoint/2010/main" val="3986295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54F70-A132-5B8A-95D6-74F441A9A6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3452A7-4BAE-5176-16E7-B59ACAF4F5ED}"/>
              </a:ext>
            </a:extLst>
          </p:cNvPr>
          <p:cNvSpPr>
            <a:spLocks noGrp="1"/>
          </p:cNvSpPr>
          <p:nvPr>
            <p:ph type="dt" sz="half" idx="10"/>
          </p:nvPr>
        </p:nvSpPr>
        <p:spPr/>
        <p:txBody>
          <a:bodyPr/>
          <a:lstStyle/>
          <a:p>
            <a:fld id="{BBC5132F-3345-4D2D-A943-5BB1B162A6B3}" type="datetimeFigureOut">
              <a:rPr lang="en-US" smtClean="0"/>
              <a:t>10/1/2025</a:t>
            </a:fld>
            <a:endParaRPr lang="en-US"/>
          </a:p>
        </p:txBody>
      </p:sp>
      <p:sp>
        <p:nvSpPr>
          <p:cNvPr id="4" name="Footer Placeholder 3">
            <a:extLst>
              <a:ext uri="{FF2B5EF4-FFF2-40B4-BE49-F238E27FC236}">
                <a16:creationId xmlns:a16="http://schemas.microsoft.com/office/drawing/2014/main" id="{C32B0595-9E09-449A-8569-9D9DB3646C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6E087-5B93-3927-E725-AC4BBAC8AE22}"/>
              </a:ext>
            </a:extLst>
          </p:cNvPr>
          <p:cNvSpPr>
            <a:spLocks noGrp="1"/>
          </p:cNvSpPr>
          <p:nvPr>
            <p:ph type="sldNum" sz="quarter" idx="12"/>
          </p:nvPr>
        </p:nvSpPr>
        <p:spPr/>
        <p:txBody>
          <a:bodyPr/>
          <a:lstStyle/>
          <a:p>
            <a:fld id="{749EA347-7336-4DCF-AA9C-C5140329FBAC}" type="slidenum">
              <a:rPr lang="en-US" smtClean="0"/>
              <a:t>‹#›</a:t>
            </a:fld>
            <a:endParaRPr lang="en-US"/>
          </a:p>
        </p:txBody>
      </p:sp>
    </p:spTree>
    <p:extLst>
      <p:ext uri="{BB962C8B-B14F-4D97-AF65-F5344CB8AC3E}">
        <p14:creationId xmlns:p14="http://schemas.microsoft.com/office/powerpoint/2010/main" val="3589248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5F3E7C-E9BC-E541-26DA-EF521E26BE89}"/>
              </a:ext>
            </a:extLst>
          </p:cNvPr>
          <p:cNvSpPr>
            <a:spLocks noGrp="1"/>
          </p:cNvSpPr>
          <p:nvPr>
            <p:ph type="dt" sz="half" idx="10"/>
          </p:nvPr>
        </p:nvSpPr>
        <p:spPr/>
        <p:txBody>
          <a:bodyPr/>
          <a:lstStyle/>
          <a:p>
            <a:fld id="{BBC5132F-3345-4D2D-A943-5BB1B162A6B3}" type="datetimeFigureOut">
              <a:rPr lang="en-US" smtClean="0"/>
              <a:t>10/1/2025</a:t>
            </a:fld>
            <a:endParaRPr lang="en-US"/>
          </a:p>
        </p:txBody>
      </p:sp>
      <p:sp>
        <p:nvSpPr>
          <p:cNvPr id="3" name="Footer Placeholder 2">
            <a:extLst>
              <a:ext uri="{FF2B5EF4-FFF2-40B4-BE49-F238E27FC236}">
                <a16:creationId xmlns:a16="http://schemas.microsoft.com/office/drawing/2014/main" id="{A936D9D0-500E-8CB2-A8F6-F97C1334D0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FA7519-275C-8594-A7CD-18687927682F}"/>
              </a:ext>
            </a:extLst>
          </p:cNvPr>
          <p:cNvSpPr>
            <a:spLocks noGrp="1"/>
          </p:cNvSpPr>
          <p:nvPr>
            <p:ph type="sldNum" sz="quarter" idx="12"/>
          </p:nvPr>
        </p:nvSpPr>
        <p:spPr/>
        <p:txBody>
          <a:bodyPr/>
          <a:lstStyle/>
          <a:p>
            <a:fld id="{749EA347-7336-4DCF-AA9C-C5140329FBAC}" type="slidenum">
              <a:rPr lang="en-US" smtClean="0"/>
              <a:t>‹#›</a:t>
            </a:fld>
            <a:endParaRPr lang="en-US"/>
          </a:p>
        </p:txBody>
      </p:sp>
    </p:spTree>
    <p:extLst>
      <p:ext uri="{BB962C8B-B14F-4D97-AF65-F5344CB8AC3E}">
        <p14:creationId xmlns:p14="http://schemas.microsoft.com/office/powerpoint/2010/main" val="2234721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FF6E7-EF6F-6C75-F77B-55064DF3DF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E65285-2459-9CC9-EB68-B4A3E1ADE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97EABC-C4B3-84D8-08F8-307B09E11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C276ED-A74F-C159-3B3B-FE722CE2E18A}"/>
              </a:ext>
            </a:extLst>
          </p:cNvPr>
          <p:cNvSpPr>
            <a:spLocks noGrp="1"/>
          </p:cNvSpPr>
          <p:nvPr>
            <p:ph type="dt" sz="half" idx="10"/>
          </p:nvPr>
        </p:nvSpPr>
        <p:spPr/>
        <p:txBody>
          <a:bodyPr/>
          <a:lstStyle/>
          <a:p>
            <a:fld id="{BBC5132F-3345-4D2D-A943-5BB1B162A6B3}" type="datetimeFigureOut">
              <a:rPr lang="en-US" smtClean="0"/>
              <a:t>10/1/2025</a:t>
            </a:fld>
            <a:endParaRPr lang="en-US"/>
          </a:p>
        </p:txBody>
      </p:sp>
      <p:sp>
        <p:nvSpPr>
          <p:cNvPr id="6" name="Footer Placeholder 5">
            <a:extLst>
              <a:ext uri="{FF2B5EF4-FFF2-40B4-BE49-F238E27FC236}">
                <a16:creationId xmlns:a16="http://schemas.microsoft.com/office/drawing/2014/main" id="{77E9D522-064E-0791-0DB5-6C23CED5A2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972FEF-F5A5-8800-7063-6F757A346C0F}"/>
              </a:ext>
            </a:extLst>
          </p:cNvPr>
          <p:cNvSpPr>
            <a:spLocks noGrp="1"/>
          </p:cNvSpPr>
          <p:nvPr>
            <p:ph type="sldNum" sz="quarter" idx="12"/>
          </p:nvPr>
        </p:nvSpPr>
        <p:spPr/>
        <p:txBody>
          <a:bodyPr/>
          <a:lstStyle/>
          <a:p>
            <a:fld id="{749EA347-7336-4DCF-AA9C-C5140329FBAC}" type="slidenum">
              <a:rPr lang="en-US" smtClean="0"/>
              <a:t>‹#›</a:t>
            </a:fld>
            <a:endParaRPr lang="en-US"/>
          </a:p>
        </p:txBody>
      </p:sp>
    </p:spTree>
    <p:extLst>
      <p:ext uri="{BB962C8B-B14F-4D97-AF65-F5344CB8AC3E}">
        <p14:creationId xmlns:p14="http://schemas.microsoft.com/office/powerpoint/2010/main" val="1606179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27BF4-A8F3-5649-26E1-A99E793FF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57D566-030B-15F1-B7EF-8ABB923E1B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9A2946-07D5-6AF2-4F7A-2721F9B04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66794A-ED78-2BDB-F69C-FF581CC3E5C8}"/>
              </a:ext>
            </a:extLst>
          </p:cNvPr>
          <p:cNvSpPr>
            <a:spLocks noGrp="1"/>
          </p:cNvSpPr>
          <p:nvPr>
            <p:ph type="dt" sz="half" idx="10"/>
          </p:nvPr>
        </p:nvSpPr>
        <p:spPr/>
        <p:txBody>
          <a:bodyPr/>
          <a:lstStyle/>
          <a:p>
            <a:fld id="{BBC5132F-3345-4D2D-A943-5BB1B162A6B3}" type="datetimeFigureOut">
              <a:rPr lang="en-US" smtClean="0"/>
              <a:t>10/1/2025</a:t>
            </a:fld>
            <a:endParaRPr lang="en-US"/>
          </a:p>
        </p:txBody>
      </p:sp>
      <p:sp>
        <p:nvSpPr>
          <p:cNvPr id="6" name="Footer Placeholder 5">
            <a:extLst>
              <a:ext uri="{FF2B5EF4-FFF2-40B4-BE49-F238E27FC236}">
                <a16:creationId xmlns:a16="http://schemas.microsoft.com/office/drawing/2014/main" id="{01B40ACE-C154-4065-4ED0-9E2684EB85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4F1C3B-7E90-770F-C3D6-414CC289E304}"/>
              </a:ext>
            </a:extLst>
          </p:cNvPr>
          <p:cNvSpPr>
            <a:spLocks noGrp="1"/>
          </p:cNvSpPr>
          <p:nvPr>
            <p:ph type="sldNum" sz="quarter" idx="12"/>
          </p:nvPr>
        </p:nvSpPr>
        <p:spPr/>
        <p:txBody>
          <a:bodyPr/>
          <a:lstStyle/>
          <a:p>
            <a:fld id="{749EA347-7336-4DCF-AA9C-C5140329FBAC}" type="slidenum">
              <a:rPr lang="en-US" smtClean="0"/>
              <a:t>‹#›</a:t>
            </a:fld>
            <a:endParaRPr lang="en-US"/>
          </a:p>
        </p:txBody>
      </p:sp>
    </p:spTree>
    <p:extLst>
      <p:ext uri="{BB962C8B-B14F-4D97-AF65-F5344CB8AC3E}">
        <p14:creationId xmlns:p14="http://schemas.microsoft.com/office/powerpoint/2010/main" val="1119921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10F45D-AE6A-BE0E-7B7B-3AE5F2FDB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59443-AF38-525D-DB78-98A17C51F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8B2A8-CF15-D5C9-2AE3-A2B27D584D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C5132F-3345-4D2D-A943-5BB1B162A6B3}" type="datetimeFigureOut">
              <a:rPr lang="en-US" smtClean="0"/>
              <a:t>10/1/2025</a:t>
            </a:fld>
            <a:endParaRPr lang="en-US"/>
          </a:p>
        </p:txBody>
      </p:sp>
      <p:sp>
        <p:nvSpPr>
          <p:cNvPr id="5" name="Footer Placeholder 4">
            <a:extLst>
              <a:ext uri="{FF2B5EF4-FFF2-40B4-BE49-F238E27FC236}">
                <a16:creationId xmlns:a16="http://schemas.microsoft.com/office/drawing/2014/main" id="{EF6D2E44-ADFA-D0D6-E33E-B887C4F8AD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6143CB6-3A2D-C55C-BC2D-FDBAAD606D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9EA347-7336-4DCF-AA9C-C5140329FBAC}" type="slidenum">
              <a:rPr lang="en-US" smtClean="0"/>
              <a:t>‹#›</a:t>
            </a:fld>
            <a:endParaRPr lang="en-US"/>
          </a:p>
        </p:txBody>
      </p:sp>
    </p:spTree>
    <p:extLst>
      <p:ext uri="{BB962C8B-B14F-4D97-AF65-F5344CB8AC3E}">
        <p14:creationId xmlns:p14="http://schemas.microsoft.com/office/powerpoint/2010/main" val="2285462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63A3-2192-11F2-E6FB-CBDF1A24B900}"/>
            </a:ext>
          </a:extLst>
        </p:cNvPr>
        <p:cNvGrpSpPr/>
        <p:nvPr/>
      </p:nvGrpSpPr>
      <p:grpSpPr>
        <a:xfrm>
          <a:off x="0" y="0"/>
          <a:ext cx="0" cy="0"/>
          <a:chOff x="0" y="0"/>
          <a:chExt cx="0" cy="0"/>
        </a:xfrm>
      </p:grpSpPr>
      <p:pic>
        <p:nvPicPr>
          <p:cNvPr id="20" name="nasa chia sẻ những cú ngã của phi hành gia trên mặt trăng">
            <a:hlinkClick r:id="" action="ppaction://media"/>
            <a:extLst>
              <a:ext uri="{FF2B5EF4-FFF2-40B4-BE49-F238E27FC236}">
                <a16:creationId xmlns:a16="http://schemas.microsoft.com/office/drawing/2014/main" id="{7DA42465-E92A-FF9A-0BD5-4AD24582A6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8723" y="342900"/>
            <a:ext cx="9328638" cy="5002823"/>
          </a:xfrm>
          <a:prstGeom prst="rect">
            <a:avLst/>
          </a:prstGeom>
        </p:spPr>
      </p:pic>
      <p:sp>
        <p:nvSpPr>
          <p:cNvPr id="22" name="TextBox 21">
            <a:extLst>
              <a:ext uri="{FF2B5EF4-FFF2-40B4-BE49-F238E27FC236}">
                <a16:creationId xmlns:a16="http://schemas.microsoft.com/office/drawing/2014/main" id="{B8B1F289-133C-0CAD-B6C2-FEC088C3E099}"/>
              </a:ext>
            </a:extLst>
          </p:cNvPr>
          <p:cNvSpPr txBox="1"/>
          <p:nvPr/>
        </p:nvSpPr>
        <p:spPr>
          <a:xfrm>
            <a:off x="720970" y="5486262"/>
            <a:ext cx="11192608" cy="1154162"/>
          </a:xfrm>
          <a:prstGeom prst="rect">
            <a:avLst/>
          </a:prstGeom>
          <a:noFill/>
        </p:spPr>
        <p:txBody>
          <a:bodyPr wrap="square">
            <a:spAutoFit/>
          </a:bodyPr>
          <a:lstStyle/>
          <a:p>
            <a:pPr algn="just">
              <a:lnSpc>
                <a:spcPct val="150000"/>
              </a:lnSpc>
              <a:spcBef>
                <a:spcPts val="1200"/>
              </a:spcBef>
              <a:tabLst>
                <a:tab pos="3299460" algn="l"/>
              </a:tabLst>
            </a:pPr>
            <a:r>
              <a:rPr lang="en-US" sz="2400" dirty="0" err="1">
                <a:solidFill>
                  <a:srgbClr val="FF0000"/>
                </a:solidFill>
                <a:latin typeface="#9Slide03 Arima Madurai Black" panose="00000A00000000000000" pitchFamily="2" charset="0"/>
                <a:cs typeface="#9Slide03 Arima Madurai Black" panose="00000A00000000000000" pitchFamily="2" charset="0"/>
              </a:rPr>
              <a:t>Tại</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sao</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khi</a:t>
            </a:r>
            <a:r>
              <a:rPr lang="en-US" sz="2400" dirty="0">
                <a:solidFill>
                  <a:srgbClr val="FF0000"/>
                </a:solidFill>
                <a:latin typeface="#9Slide03 Arima Madurai Black" panose="00000A00000000000000" pitchFamily="2" charset="0"/>
                <a:cs typeface="#9Slide03 Arima Madurai Black" panose="00000A00000000000000" pitchFamily="2" charset="0"/>
              </a:rPr>
              <a:t> di </a:t>
            </a:r>
            <a:r>
              <a:rPr lang="en-US" sz="2400" dirty="0" err="1">
                <a:solidFill>
                  <a:srgbClr val="FF0000"/>
                </a:solidFill>
                <a:latin typeface="#9Slide03 Arima Madurai Black" panose="00000A00000000000000" pitchFamily="2" charset="0"/>
                <a:cs typeface="#9Slide03 Arima Madurai Black" panose="00000A00000000000000" pitchFamily="2" charset="0"/>
              </a:rPr>
              <a:t>chuyển</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trên</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Mặt</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Trăng</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các</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nhà</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thám</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hiểm</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có</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thể</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bật</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nhảy</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một</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cách</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dễ</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dàng</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mặc</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dù</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họ</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đang</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mang</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một</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bộ</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quần</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áo</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bảo</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hộ</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cồng</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kềnh</a:t>
            </a:r>
            <a:r>
              <a:rPr lang="en-US" sz="2400" dirty="0">
                <a:solidFill>
                  <a:srgbClr val="FF0000"/>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4094582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53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427DB-15DB-C52D-3217-62207C3E6458}"/>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73DC106D-32BB-E3E1-0A84-9D7CAACA7D2B}"/>
              </a:ext>
            </a:extLst>
          </p:cNvPr>
          <p:cNvGrpSpPr/>
          <p:nvPr/>
        </p:nvGrpSpPr>
        <p:grpSpPr>
          <a:xfrm>
            <a:off x="0" y="0"/>
            <a:ext cx="12192000" cy="579120"/>
            <a:chOff x="0" y="0"/>
            <a:chExt cx="12192000" cy="579120"/>
          </a:xfrm>
          <a:solidFill>
            <a:schemeClr val="accent6">
              <a:lumMod val="75000"/>
            </a:schemeClr>
          </a:solidFill>
        </p:grpSpPr>
        <p:sp>
          <p:nvSpPr>
            <p:cNvPr id="19" name="Rectangle 18">
              <a:extLst>
                <a:ext uri="{FF2B5EF4-FFF2-40B4-BE49-F238E27FC236}">
                  <a16:creationId xmlns:a16="http://schemas.microsoft.com/office/drawing/2014/main" id="{2DA6D9F3-687E-0864-C9CC-E3213A7C1981}"/>
                </a:ext>
              </a:extLst>
            </p:cNvPr>
            <p:cNvSpPr/>
            <p:nvPr/>
          </p:nvSpPr>
          <p:spPr>
            <a:xfrm>
              <a:off x="0" y="0"/>
              <a:ext cx="6553200" cy="5791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latin typeface="Barlow Condensed Black" panose="00000A06000000000000" pitchFamily="2" charset="0"/>
                </a:rPr>
                <a:t>   I. CƯỜNG ĐỘ TRƯỜNG HẤP DẪN</a:t>
              </a:r>
            </a:p>
          </p:txBody>
        </p:sp>
        <p:sp>
          <p:nvSpPr>
            <p:cNvPr id="20" name="Rectangle 19">
              <a:extLst>
                <a:ext uri="{FF2B5EF4-FFF2-40B4-BE49-F238E27FC236}">
                  <a16:creationId xmlns:a16="http://schemas.microsoft.com/office/drawing/2014/main" id="{67801B5E-C208-DCDA-7459-6F07831DF1A1}"/>
                </a:ext>
              </a:extLst>
            </p:cNvPr>
            <p:cNvSpPr/>
            <p:nvPr/>
          </p:nvSpPr>
          <p:spPr>
            <a:xfrm>
              <a:off x="6471920" y="0"/>
              <a:ext cx="5720080" cy="11176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7">
            <a:extLst>
              <a:ext uri="{FF2B5EF4-FFF2-40B4-BE49-F238E27FC236}">
                <a16:creationId xmlns:a16="http://schemas.microsoft.com/office/drawing/2014/main" id="{160A6D1A-CBDB-AC6D-1C34-998B10B3524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5F9EDE74-E37C-C7D6-6367-5B3994E23AF1}"/>
              </a:ext>
            </a:extLst>
          </p:cNvPr>
          <p:cNvSpPr txBox="1"/>
          <p:nvPr/>
        </p:nvSpPr>
        <p:spPr>
          <a:xfrm>
            <a:off x="469556" y="681483"/>
            <a:ext cx="7488195" cy="6247864"/>
          </a:xfrm>
          <a:prstGeom prst="rect">
            <a:avLst/>
          </a:prstGeom>
          <a:noFill/>
        </p:spPr>
        <p:txBody>
          <a:bodyPr wrap="square" rtlCol="0">
            <a:spAutoFit/>
          </a:bodyPr>
          <a:lstStyle/>
          <a:p>
            <a:pPr algn="just"/>
            <a:r>
              <a:rPr lang="en-US" sz="2800" b="1" u="sng" dirty="0" err="1">
                <a:latin typeface="Times New Roman" panose="02020603050405020304" pitchFamily="18" charset="0"/>
                <a:cs typeface="Times New Roman" panose="02020603050405020304" pitchFamily="18" charset="0"/>
              </a:rPr>
              <a:t>Câu</a:t>
            </a:r>
            <a:r>
              <a:rPr lang="en-US" sz="2800" b="1" u="sng" dirty="0">
                <a:latin typeface="Times New Roman" panose="02020603050405020304" pitchFamily="18" charset="0"/>
                <a:cs typeface="Times New Roman" panose="02020603050405020304" pitchFamily="18" charset="0"/>
              </a:rPr>
              <a:t> 1</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2.1,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pPr algn="just"/>
            <a:r>
              <a:rPr lang="en-US" sz="2800" b="1" u="sng" dirty="0" err="1">
                <a:latin typeface="Times New Roman" panose="02020603050405020304" pitchFamily="18" charset="0"/>
                <a:cs typeface="Times New Roman" panose="02020603050405020304" pitchFamily="18" charset="0"/>
              </a:rPr>
              <a:t>Câu</a:t>
            </a:r>
            <a:r>
              <a:rPr lang="en-US" sz="2800" b="1" u="sng" dirty="0">
                <a:latin typeface="Times New Roman" panose="02020603050405020304" pitchFamily="18" charset="0"/>
                <a:cs typeface="Times New Roman" panose="02020603050405020304" pitchFamily="18" charset="0"/>
              </a:rPr>
              <a:t> 2</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Các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dày</a:t>
            </a:r>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endParaRPr lang="en-US" dirty="0"/>
          </a:p>
          <a:p>
            <a:endParaRPr lang="en-US" dirty="0"/>
          </a:p>
        </p:txBody>
      </p:sp>
      <p:graphicFrame>
        <p:nvGraphicFramePr>
          <p:cNvPr id="23" name="Table 22">
            <a:extLst>
              <a:ext uri="{FF2B5EF4-FFF2-40B4-BE49-F238E27FC236}">
                <a16:creationId xmlns:a16="http://schemas.microsoft.com/office/drawing/2014/main" id="{8721FF9D-D847-5C88-94CD-A50A1883EB43}"/>
              </a:ext>
            </a:extLst>
          </p:cNvPr>
          <p:cNvGraphicFramePr>
            <a:graphicFrameLocks noGrp="1"/>
          </p:cNvGraphicFramePr>
          <p:nvPr>
            <p:extLst>
              <p:ext uri="{D42A27DB-BD31-4B8C-83A1-F6EECF244321}">
                <p14:modId xmlns:p14="http://schemas.microsoft.com/office/powerpoint/2010/main" val="2292942407"/>
              </p:ext>
            </p:extLst>
          </p:nvPr>
        </p:nvGraphicFramePr>
        <p:xfrm>
          <a:off x="524718" y="1999983"/>
          <a:ext cx="7433033" cy="1805432"/>
        </p:xfrm>
        <a:graphic>
          <a:graphicData uri="http://schemas.openxmlformats.org/drawingml/2006/table">
            <a:tbl>
              <a:tblPr firstRow="1" firstCol="1" bandRow="1">
                <a:tableStyleId>{5C22544A-7EE6-4342-B048-85BDC9FD1C3A}</a:tableStyleId>
              </a:tblPr>
              <a:tblGrid>
                <a:gridCol w="2014443">
                  <a:extLst>
                    <a:ext uri="{9D8B030D-6E8A-4147-A177-3AD203B41FA5}">
                      <a16:colId xmlns:a16="http://schemas.microsoft.com/office/drawing/2014/main" val="2448335772"/>
                    </a:ext>
                  </a:extLst>
                </a:gridCol>
                <a:gridCol w="2832161">
                  <a:extLst>
                    <a:ext uri="{9D8B030D-6E8A-4147-A177-3AD203B41FA5}">
                      <a16:colId xmlns:a16="http://schemas.microsoft.com/office/drawing/2014/main" val="3572685435"/>
                    </a:ext>
                  </a:extLst>
                </a:gridCol>
                <a:gridCol w="2586429">
                  <a:extLst>
                    <a:ext uri="{9D8B030D-6E8A-4147-A177-3AD203B41FA5}">
                      <a16:colId xmlns:a16="http://schemas.microsoft.com/office/drawing/2014/main" val="111923294"/>
                    </a:ext>
                  </a:extLst>
                </a:gridCol>
              </a:tblGrid>
              <a:tr h="447365">
                <a:tc>
                  <a:txBody>
                    <a:bodyPr/>
                    <a:lstStyle/>
                    <a:p>
                      <a:pPr algn="ctr">
                        <a:lnSpc>
                          <a:spcPct val="115000"/>
                        </a:lnSpc>
                        <a:spcAft>
                          <a:spcPts val="1000"/>
                        </a:spcAft>
                        <a:buNone/>
                      </a:pPr>
                      <a:r>
                        <a:rPr lang="en-US" sz="2800">
                          <a:effectLst/>
                          <a:latin typeface="Times New Roman" panose="02020603050405020304" pitchFamily="18" charset="0"/>
                          <a:cs typeface="Times New Roman" panose="02020603050405020304" pitchFamily="18" charset="0"/>
                        </a:rPr>
                        <a:t>Vật thể</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0726" marR="90726" marT="0" marB="0" anchor="ctr"/>
                </a:tc>
                <a:tc>
                  <a:txBody>
                    <a:bodyPr/>
                    <a:lstStyle/>
                    <a:p>
                      <a:pPr algn="ctr">
                        <a:lnSpc>
                          <a:spcPct val="115000"/>
                        </a:lnSpc>
                        <a:spcAft>
                          <a:spcPts val="1000"/>
                        </a:spcAft>
                        <a:buNone/>
                      </a:pPr>
                      <a:r>
                        <a:rPr lang="en-US" sz="2800">
                          <a:effectLst/>
                          <a:latin typeface="Times New Roman" panose="02020603050405020304" pitchFamily="18" charset="0"/>
                          <a:cs typeface="Times New Roman" panose="02020603050405020304" pitchFamily="18" charset="0"/>
                        </a:rPr>
                        <a:t>Khối lượng (kg)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0726" marR="90726" marT="0" marB="0" anchor="ctr"/>
                </a:tc>
                <a:tc>
                  <a:txBody>
                    <a:bodyPr/>
                    <a:lstStyle/>
                    <a:p>
                      <a:pPr algn="ctr">
                        <a:lnSpc>
                          <a:spcPct val="115000"/>
                        </a:lnSpc>
                        <a:spcAft>
                          <a:spcPts val="1000"/>
                        </a:spcAft>
                        <a:buNone/>
                      </a:pPr>
                      <a:r>
                        <a:rPr lang="en-US" sz="2800">
                          <a:effectLst/>
                          <a:latin typeface="Times New Roman" panose="02020603050405020304" pitchFamily="18" charset="0"/>
                          <a:cs typeface="Times New Roman" panose="02020603050405020304" pitchFamily="18" charset="0"/>
                        </a:rPr>
                        <a:t>Bán kính (km)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0726" marR="90726" marT="0" marB="0" anchor="ctr"/>
                </a:tc>
                <a:extLst>
                  <a:ext uri="{0D108BD9-81ED-4DB2-BD59-A6C34878D82A}">
                    <a16:rowId xmlns:a16="http://schemas.microsoft.com/office/drawing/2014/main" val="3007791149"/>
                  </a:ext>
                </a:extLst>
              </a:tr>
              <a:tr h="447365">
                <a:tc>
                  <a:txBody>
                    <a:bodyPr/>
                    <a:lstStyle/>
                    <a:p>
                      <a:pPr algn="ctr">
                        <a:lnSpc>
                          <a:spcPct val="115000"/>
                        </a:lnSpc>
                        <a:spcAft>
                          <a:spcPts val="1000"/>
                        </a:spcAft>
                        <a:buNone/>
                      </a:pPr>
                      <a:r>
                        <a:rPr lang="en-US" sz="2800">
                          <a:effectLst/>
                          <a:latin typeface="Times New Roman" panose="02020603050405020304" pitchFamily="18" charset="0"/>
                          <a:cs typeface="Times New Roman" panose="02020603050405020304" pitchFamily="18" charset="0"/>
                        </a:rPr>
                        <a:t>Trái Đất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0726" marR="90726" marT="0" marB="0" anchor="ctr"/>
                </a:tc>
                <a:tc>
                  <a:txBody>
                    <a:bodyPr/>
                    <a:lstStyle/>
                    <a:p>
                      <a:pPr algn="ctr">
                        <a:lnSpc>
                          <a:spcPct val="115000"/>
                        </a:lnSpc>
                        <a:spcAft>
                          <a:spcPts val="1000"/>
                        </a:spcAft>
                        <a:buNone/>
                      </a:pPr>
                      <a:r>
                        <a:rPr lang="en-US" sz="2800" dirty="0">
                          <a:effectLst/>
                          <a:latin typeface="Times New Roman" panose="02020603050405020304" pitchFamily="18" charset="0"/>
                          <a:cs typeface="Times New Roman" panose="02020603050405020304" pitchFamily="18" charset="0"/>
                        </a:rPr>
                        <a:t>5,97.10</a:t>
                      </a:r>
                      <a:r>
                        <a:rPr lang="en-US" sz="2800" baseline="30000" dirty="0">
                          <a:effectLst/>
                          <a:latin typeface="Times New Roman" panose="02020603050405020304" pitchFamily="18" charset="0"/>
                          <a:cs typeface="Times New Roman" panose="02020603050405020304" pitchFamily="18" charset="0"/>
                        </a:rPr>
                        <a:t>24</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0726" marR="90726" marT="0" marB="0" anchor="ctr"/>
                </a:tc>
                <a:tc>
                  <a:txBody>
                    <a:bodyPr/>
                    <a:lstStyle/>
                    <a:p>
                      <a:pPr algn="ctr">
                        <a:lnSpc>
                          <a:spcPct val="115000"/>
                        </a:lnSpc>
                        <a:spcAft>
                          <a:spcPts val="1000"/>
                        </a:spcAft>
                        <a:buNone/>
                      </a:pPr>
                      <a:r>
                        <a:rPr lang="en-US" sz="2800">
                          <a:effectLst/>
                          <a:latin typeface="Times New Roman" panose="02020603050405020304" pitchFamily="18" charset="0"/>
                          <a:cs typeface="Times New Roman" panose="02020603050405020304" pitchFamily="18" charset="0"/>
                        </a:rPr>
                        <a:t>6370</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0726" marR="90726" marT="0" marB="0" anchor="ctr"/>
                </a:tc>
                <a:extLst>
                  <a:ext uri="{0D108BD9-81ED-4DB2-BD59-A6C34878D82A}">
                    <a16:rowId xmlns:a16="http://schemas.microsoft.com/office/drawing/2014/main" val="2497257295"/>
                  </a:ext>
                </a:extLst>
              </a:tr>
              <a:tr h="447365">
                <a:tc>
                  <a:txBody>
                    <a:bodyPr/>
                    <a:lstStyle/>
                    <a:p>
                      <a:pPr algn="ctr">
                        <a:lnSpc>
                          <a:spcPct val="115000"/>
                        </a:lnSpc>
                        <a:spcAft>
                          <a:spcPts val="1000"/>
                        </a:spcAft>
                        <a:buNone/>
                      </a:pPr>
                      <a:r>
                        <a:rPr lang="en-US" sz="2800">
                          <a:effectLst/>
                          <a:latin typeface="Times New Roman" panose="02020603050405020304" pitchFamily="18" charset="0"/>
                          <a:cs typeface="Times New Roman" panose="02020603050405020304" pitchFamily="18" charset="0"/>
                        </a:rPr>
                        <a:t>Mặt Trăng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0726" marR="90726" marT="0" marB="0" anchor="ctr"/>
                </a:tc>
                <a:tc>
                  <a:txBody>
                    <a:bodyPr/>
                    <a:lstStyle/>
                    <a:p>
                      <a:pPr algn="ctr">
                        <a:lnSpc>
                          <a:spcPct val="115000"/>
                        </a:lnSpc>
                        <a:spcAft>
                          <a:spcPts val="1000"/>
                        </a:spcAft>
                        <a:buNone/>
                      </a:pPr>
                      <a:r>
                        <a:rPr lang="en-US" sz="2800" dirty="0">
                          <a:effectLst/>
                          <a:latin typeface="Times New Roman" panose="02020603050405020304" pitchFamily="18" charset="0"/>
                          <a:cs typeface="Times New Roman" panose="02020603050405020304" pitchFamily="18" charset="0"/>
                        </a:rPr>
                        <a:t>7,37.10</a:t>
                      </a:r>
                      <a:r>
                        <a:rPr lang="en-US" sz="2800" baseline="30000" dirty="0">
                          <a:effectLst/>
                          <a:latin typeface="Times New Roman" panose="02020603050405020304" pitchFamily="18" charset="0"/>
                          <a:cs typeface="Times New Roman" panose="02020603050405020304" pitchFamily="18" charset="0"/>
                        </a:rPr>
                        <a:t>22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0726" marR="90726" marT="0" marB="0" anchor="ctr"/>
                </a:tc>
                <a:tc>
                  <a:txBody>
                    <a:bodyPr/>
                    <a:lstStyle/>
                    <a:p>
                      <a:pPr algn="ctr">
                        <a:lnSpc>
                          <a:spcPct val="115000"/>
                        </a:lnSpc>
                        <a:spcAft>
                          <a:spcPts val="1000"/>
                        </a:spcAft>
                        <a:buNone/>
                      </a:pPr>
                      <a:r>
                        <a:rPr lang="en-US" sz="2800">
                          <a:effectLst/>
                          <a:latin typeface="Times New Roman" panose="02020603050405020304" pitchFamily="18" charset="0"/>
                          <a:cs typeface="Times New Roman" panose="02020603050405020304" pitchFamily="18" charset="0"/>
                        </a:rPr>
                        <a:t>1737</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0726" marR="90726" marT="0" marB="0" anchor="ctr"/>
                </a:tc>
                <a:extLst>
                  <a:ext uri="{0D108BD9-81ED-4DB2-BD59-A6C34878D82A}">
                    <a16:rowId xmlns:a16="http://schemas.microsoft.com/office/drawing/2014/main" val="3546973629"/>
                  </a:ext>
                </a:extLst>
              </a:tr>
              <a:tr h="447365">
                <a:tc>
                  <a:txBody>
                    <a:bodyPr/>
                    <a:lstStyle/>
                    <a:p>
                      <a:pPr algn="ctr">
                        <a:lnSpc>
                          <a:spcPct val="115000"/>
                        </a:lnSpc>
                        <a:spcAft>
                          <a:spcPts val="1000"/>
                        </a:spcAft>
                        <a:buNone/>
                      </a:pPr>
                      <a:r>
                        <a:rPr lang="en-US" sz="2800">
                          <a:effectLst/>
                          <a:latin typeface="Times New Roman" panose="02020603050405020304" pitchFamily="18" charset="0"/>
                          <a:cs typeface="Times New Roman" panose="02020603050405020304" pitchFamily="18" charset="0"/>
                        </a:rPr>
                        <a:t>Mặt Trời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0726" marR="90726" marT="0" marB="0" anchor="ctr"/>
                </a:tc>
                <a:tc>
                  <a:txBody>
                    <a:bodyPr/>
                    <a:lstStyle/>
                    <a:p>
                      <a:pPr algn="ctr">
                        <a:lnSpc>
                          <a:spcPct val="115000"/>
                        </a:lnSpc>
                        <a:spcAft>
                          <a:spcPts val="1000"/>
                        </a:spcAft>
                        <a:buNone/>
                      </a:pPr>
                      <a:r>
                        <a:rPr lang="en-US" sz="2800">
                          <a:effectLst/>
                          <a:latin typeface="Times New Roman" panose="02020603050405020304" pitchFamily="18" charset="0"/>
                          <a:cs typeface="Times New Roman" panose="02020603050405020304" pitchFamily="18" charset="0"/>
                        </a:rPr>
                        <a:t>1,99.10</a:t>
                      </a:r>
                      <a:r>
                        <a:rPr lang="en-US" sz="2800" baseline="30000">
                          <a:effectLst/>
                          <a:latin typeface="Times New Roman" panose="02020603050405020304" pitchFamily="18" charset="0"/>
                          <a:cs typeface="Times New Roman" panose="02020603050405020304" pitchFamily="18" charset="0"/>
                        </a:rPr>
                        <a:t>30</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0726" marR="90726" marT="0" marB="0" anchor="ctr"/>
                </a:tc>
                <a:tc>
                  <a:txBody>
                    <a:bodyPr/>
                    <a:lstStyle/>
                    <a:p>
                      <a:pPr algn="ctr">
                        <a:lnSpc>
                          <a:spcPct val="115000"/>
                        </a:lnSpc>
                        <a:spcAft>
                          <a:spcPts val="1000"/>
                        </a:spcAft>
                        <a:buNone/>
                      </a:pPr>
                      <a:r>
                        <a:rPr lang="en-US" sz="2800" dirty="0">
                          <a:effectLst/>
                          <a:latin typeface="Times New Roman" panose="02020603050405020304" pitchFamily="18" charset="0"/>
                          <a:cs typeface="Times New Roman" panose="02020603050405020304" pitchFamily="18" charset="0"/>
                        </a:rPr>
                        <a:t>696340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0726" marR="90726" marT="0" marB="0" anchor="ctr"/>
                </a:tc>
                <a:extLst>
                  <a:ext uri="{0D108BD9-81ED-4DB2-BD59-A6C34878D82A}">
                    <a16:rowId xmlns:a16="http://schemas.microsoft.com/office/drawing/2014/main" val="3197344040"/>
                  </a:ext>
                </a:extLst>
              </a:tr>
            </a:tbl>
          </a:graphicData>
        </a:graphic>
      </p:graphicFrame>
      <p:pic>
        <p:nvPicPr>
          <p:cNvPr id="25" name="Picture 24" descr="Tô Màu Mặt Trăng - Tranh Tô Màu Cho Bé">
            <a:extLst>
              <a:ext uri="{FF2B5EF4-FFF2-40B4-BE49-F238E27FC236}">
                <a16:creationId xmlns:a16="http://schemas.microsoft.com/office/drawing/2014/main" id="{354FFF05-6AEC-0AC6-AF6D-73C77DB605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5609" y="3429000"/>
            <a:ext cx="3302024" cy="3181865"/>
          </a:xfrm>
          <a:prstGeom prst="rect">
            <a:avLst/>
          </a:prstGeom>
          <a:noFill/>
          <a:ln>
            <a:noFill/>
          </a:ln>
        </p:spPr>
      </p:pic>
      <p:pic>
        <p:nvPicPr>
          <p:cNvPr id="26" name="Picture 25" descr="Học cách Vẽ hình ông mặt trời một cách đơn giản và dễ dàng nhất">
            <a:extLst>
              <a:ext uri="{FF2B5EF4-FFF2-40B4-BE49-F238E27FC236}">
                <a16:creationId xmlns:a16="http://schemas.microsoft.com/office/drawing/2014/main" id="{B1E69E43-B262-73D5-D5C6-050D3953EE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17" t="15002" r="5325" b="23763"/>
          <a:stretch/>
        </p:blipFill>
        <p:spPr bwMode="auto">
          <a:xfrm>
            <a:off x="8401355" y="442959"/>
            <a:ext cx="3076159" cy="29019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74551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E121B-403E-F7CA-2D5B-AC50E8C31653}"/>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417FDECD-F918-292F-AF36-EA5AFDD9281B}"/>
              </a:ext>
            </a:extLst>
          </p:cNvPr>
          <p:cNvGrpSpPr/>
          <p:nvPr/>
        </p:nvGrpSpPr>
        <p:grpSpPr>
          <a:xfrm>
            <a:off x="0" y="0"/>
            <a:ext cx="12192000" cy="579120"/>
            <a:chOff x="0" y="0"/>
            <a:chExt cx="12192000" cy="579120"/>
          </a:xfrm>
          <a:solidFill>
            <a:schemeClr val="accent6">
              <a:lumMod val="75000"/>
            </a:schemeClr>
          </a:solidFill>
        </p:grpSpPr>
        <p:sp>
          <p:nvSpPr>
            <p:cNvPr id="19" name="Rectangle 18">
              <a:extLst>
                <a:ext uri="{FF2B5EF4-FFF2-40B4-BE49-F238E27FC236}">
                  <a16:creationId xmlns:a16="http://schemas.microsoft.com/office/drawing/2014/main" id="{A2F29039-98A3-7A24-2247-733B46883CA8}"/>
                </a:ext>
              </a:extLst>
            </p:cNvPr>
            <p:cNvSpPr/>
            <p:nvPr/>
          </p:nvSpPr>
          <p:spPr>
            <a:xfrm>
              <a:off x="0" y="0"/>
              <a:ext cx="6553200" cy="5791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Barlow Condensed Black" panose="00000A06000000000000" pitchFamily="2" charset="0"/>
                </a:rPr>
                <a:t>   </a:t>
              </a:r>
              <a:r>
                <a:rPr lang="en-US" sz="2800" b="1" dirty="0">
                  <a:solidFill>
                    <a:schemeClr val="bg1"/>
                  </a:solidFill>
                  <a:latin typeface="Barlow Condensed Black" panose="00000A06000000000000" pitchFamily="2" charset="0"/>
                </a:rPr>
                <a:t>I. CƯỜNG ĐỘ TRƯỜNG HẤP DẪN</a:t>
              </a:r>
            </a:p>
          </p:txBody>
        </p:sp>
        <p:sp>
          <p:nvSpPr>
            <p:cNvPr id="20" name="Rectangle 19">
              <a:extLst>
                <a:ext uri="{FF2B5EF4-FFF2-40B4-BE49-F238E27FC236}">
                  <a16:creationId xmlns:a16="http://schemas.microsoft.com/office/drawing/2014/main" id="{0F5A41F8-A7D5-44E8-0031-04250EAFE679}"/>
                </a:ext>
              </a:extLst>
            </p:cNvPr>
            <p:cNvSpPr/>
            <p:nvPr/>
          </p:nvSpPr>
          <p:spPr>
            <a:xfrm>
              <a:off x="6471920" y="0"/>
              <a:ext cx="5720080" cy="11176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6DEF3BFA-3CBB-22F5-7DB1-C9CB91DF9C1F}"/>
              </a:ext>
            </a:extLst>
          </p:cNvPr>
          <p:cNvSpPr txBox="1"/>
          <p:nvPr/>
        </p:nvSpPr>
        <p:spPr>
          <a:xfrm>
            <a:off x="274444" y="748708"/>
            <a:ext cx="9057516" cy="523220"/>
          </a:xfrm>
          <a:prstGeom prst="rect">
            <a:avLst/>
          </a:prstGeom>
          <a:noFill/>
        </p:spPr>
        <p:txBody>
          <a:bodyPr wrap="square" rtlCol="0">
            <a:spAutoFit/>
          </a:bodyPr>
          <a:lstStyle/>
          <a:p>
            <a:r>
              <a:rPr lang="en-US" sz="2800" dirty="0">
                <a:solidFill>
                  <a:srgbClr val="FF0000"/>
                </a:solidFill>
                <a:latin typeface="#9Slide03 Arima Madurai Black" panose="00000A00000000000000" pitchFamily="2" charset="0"/>
                <a:cs typeface="#9Slide03 Arima Madurai Black" panose="00000A00000000000000" pitchFamily="2" charset="0"/>
              </a:rPr>
              <a:t>3. </a:t>
            </a:r>
            <a:r>
              <a:rPr lang="en-US" sz="2800" dirty="0" err="1">
                <a:solidFill>
                  <a:srgbClr val="FF0000"/>
                </a:solidFill>
                <a:latin typeface="#9Slide03 Arima Madurai Black" panose="00000A00000000000000" pitchFamily="2" charset="0"/>
                <a:cs typeface="#9Slide03 Arima Madurai Black" panose="00000A00000000000000" pitchFamily="2" charset="0"/>
              </a:rPr>
              <a:t>Cường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độ</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hấp</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dẫn</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gần</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bề</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mặt</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Trái</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Đất</a:t>
            </a: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A02D3C57-C873-B78E-5866-4EC05D726996}"/>
                  </a:ext>
                </a:extLst>
              </p:cNvPr>
              <p:cNvSpPr txBox="1"/>
              <p:nvPr/>
            </p:nvSpPr>
            <p:spPr>
              <a:xfrm>
                <a:off x="168616" y="1322132"/>
                <a:ext cx="9951568" cy="4761047"/>
              </a:xfrm>
              <a:prstGeom prst="rect">
                <a:avLst/>
              </a:prstGeom>
              <a:noFill/>
            </p:spPr>
            <p:txBody>
              <a:bodyPr wrap="square">
                <a:spAutoFit/>
              </a:bodyPr>
              <a:lstStyle/>
              <a:p>
                <a:pPr algn="just">
                  <a:lnSpc>
                    <a:spcPct val="150000"/>
                  </a:lnSpc>
                  <a:tabLst>
                    <a:tab pos="3299460" algn="l"/>
                  </a:tabLst>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Cường độ trường hấp dẫn tại một điểm ở độ cao h so với mặt đất</a:t>
                </a:r>
                <a:endParaRPr lang="en-US" sz="2800" dirty="0">
                  <a:latin typeface="Times New Roman" panose="02020603050405020304" pitchFamily="18" charset="0"/>
                  <a:cs typeface="Times New Roman" panose="02020603050405020304" pitchFamily="18" charset="0"/>
                </a:endParaRPr>
              </a:p>
              <a:p>
                <a:pPr algn="ctr">
                  <a:lnSpc>
                    <a:spcPct val="150000"/>
                  </a:lnSpc>
                  <a:tabLst>
                    <a:tab pos="3299460" algn="l"/>
                  </a:tabLst>
                </a:pPr>
                <a14:m>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g</m:t>
                    </m:r>
                    <m:r>
                      <m:rPr>
                        <m:nor/>
                      </m:rPr>
                      <a:rPr lang="en-US" sz="2800" b="0" i="0" smtClean="0">
                        <a:latin typeface="Times New Roman" panose="02020603050405020304" pitchFamily="18" charset="0"/>
                        <a:cs typeface="Times New Roman" panose="02020603050405020304" pitchFamily="18" charset="0"/>
                      </a:rPr>
                      <m:t> = </m:t>
                    </m:r>
                    <m:r>
                      <m:rPr>
                        <m:nor/>
                      </m:rPr>
                      <a:rPr lang="en-US" sz="2800" b="0" i="0" smtClean="0">
                        <a:latin typeface="Times New Roman" panose="02020603050405020304" pitchFamily="18" charset="0"/>
                        <a:cs typeface="Times New Roman" panose="02020603050405020304" pitchFamily="18" charset="0"/>
                      </a:rPr>
                      <m:t>G</m:t>
                    </m:r>
                    <m:f>
                      <m:fPr>
                        <m:ctrlPr>
                          <a:rPr lang="en-US" sz="2800" b="0" i="1" smtClean="0">
                            <a:latin typeface="Cambria Math" panose="02040503050406030204" pitchFamily="18" charset="0"/>
                            <a:cs typeface="Times New Roman" panose="02020603050405020304" pitchFamily="18" charset="0"/>
                          </a:rPr>
                        </m:ctrlPr>
                      </m:fPr>
                      <m:num>
                        <m:r>
                          <m:rPr>
                            <m:nor/>
                          </m:rPr>
                          <a:rPr lang="en-US" sz="2800" b="0" i="0" smtClean="0">
                            <a:latin typeface="Times New Roman" panose="02020603050405020304" pitchFamily="18" charset="0"/>
                            <a:cs typeface="Times New Roman" panose="02020603050405020304" pitchFamily="18" charset="0"/>
                          </a:rPr>
                          <m:t>M</m:t>
                        </m:r>
                      </m:num>
                      <m:den>
                        <m:sSup>
                          <m:sSupPr>
                            <m:ctrlPr>
                              <a:rPr lang="en-US" sz="2800" b="0" i="1" smtClean="0">
                                <a:latin typeface="Cambria Math" panose="02040503050406030204" pitchFamily="18" charset="0"/>
                                <a:cs typeface="Times New Roman" panose="02020603050405020304" pitchFamily="18" charset="0"/>
                              </a:rPr>
                            </m:ctrlPr>
                          </m:sSupPr>
                          <m:e>
                            <m:r>
                              <m:rPr>
                                <m:nor/>
                              </m:rPr>
                              <a:rPr lang="en-US" sz="2800" b="0" i="0" smtClean="0">
                                <a:latin typeface="Times New Roman" panose="02020603050405020304" pitchFamily="18" charset="0"/>
                                <a:cs typeface="Times New Roman" panose="02020603050405020304" pitchFamily="18" charset="0"/>
                              </a:rPr>
                              <m:t>(</m:t>
                            </m:r>
                            <m:r>
                              <m:rPr>
                                <m:nor/>
                              </m:rPr>
                              <a:rPr lang="en-US" sz="2800" b="0" i="0" smtClean="0">
                                <a:latin typeface="Times New Roman" panose="02020603050405020304" pitchFamily="18" charset="0"/>
                                <a:cs typeface="Times New Roman" panose="02020603050405020304" pitchFamily="18" charset="0"/>
                              </a:rPr>
                              <m:t>R</m:t>
                            </m:r>
                            <m:r>
                              <m:rPr>
                                <m:nor/>
                              </m:rPr>
                              <a:rPr lang="en-US" sz="2800" b="0" i="0" smtClean="0">
                                <a:latin typeface="Times New Roman" panose="02020603050405020304" pitchFamily="18" charset="0"/>
                                <a:cs typeface="Times New Roman" panose="02020603050405020304" pitchFamily="18" charset="0"/>
                              </a:rPr>
                              <m:t>+</m:t>
                            </m:r>
                            <m:r>
                              <m:rPr>
                                <m:nor/>
                              </m:rPr>
                              <a:rPr lang="en-US" sz="2800" b="0" i="0" smtClean="0">
                                <a:latin typeface="Times New Roman" panose="02020603050405020304" pitchFamily="18" charset="0"/>
                                <a:cs typeface="Times New Roman" panose="02020603050405020304" pitchFamily="18" charset="0"/>
                              </a:rPr>
                              <m:t>h</m:t>
                            </m:r>
                            <m:r>
                              <m:rPr>
                                <m:nor/>
                              </m:rPr>
                              <a:rPr lang="en-US" sz="2800" b="0" i="0" smtClean="0">
                                <a:latin typeface="Times New Roman" panose="02020603050405020304" pitchFamily="18" charset="0"/>
                                <a:cs typeface="Times New Roman" panose="02020603050405020304" pitchFamily="18" charset="0"/>
                              </a:rPr>
                              <m:t>)</m:t>
                            </m:r>
                          </m:e>
                          <m:sup>
                            <m:r>
                              <m:rPr>
                                <m:nor/>
                              </m:rPr>
                              <a:rPr lang="en-US" sz="2800" b="0" i="0" baseline="30000" smtClean="0">
                                <a:latin typeface="Times New Roman" panose="02020603050405020304" pitchFamily="18" charset="0"/>
                                <a:cs typeface="Times New Roman" panose="02020603050405020304" pitchFamily="18" charset="0"/>
                              </a:rPr>
                              <m:t>2</m:t>
                            </m:r>
                          </m:sup>
                        </m:sSup>
                      </m:den>
                    </m:f>
                  </m:oMath>
                </a14:m>
                <a:r>
                  <a:rPr lang="vi-VN" sz="2800" dirty="0">
                    <a:latin typeface="Times New Roman" panose="02020603050405020304" pitchFamily="18" charset="0"/>
                    <a:cs typeface="Times New Roman" panose="02020603050405020304" pitchFamily="18" charset="0"/>
                  </a:rPr>
                  <a:t> </a:t>
                </a:r>
              </a:p>
              <a:p>
                <a:pPr algn="just">
                  <a:lnSpc>
                    <a:spcPct val="150000"/>
                  </a:lnSpc>
                  <a:tabLst>
                    <a:tab pos="3299460" algn="l"/>
                  </a:tabLst>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Nếu vật ở gần mặt đất (h &lt;&lt; R) thì </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g</m:t>
                    </m:r>
                    <m:r>
                      <m:rPr>
                        <m:nor/>
                      </m:rPr>
                      <a:rPr lang="en-US" sz="2800" b="0" i="0" smtClean="0">
                        <a:latin typeface="Times New Roman" panose="02020603050405020304" pitchFamily="18" charset="0"/>
                        <a:cs typeface="Times New Roman" panose="02020603050405020304" pitchFamily="18" charset="0"/>
                      </a:rPr>
                      <m:t> = </m:t>
                    </m:r>
                    <m:r>
                      <m:rPr>
                        <m:nor/>
                      </m:rPr>
                      <a:rPr lang="en-US" sz="2800" b="0" i="0" smtClean="0">
                        <a:latin typeface="Times New Roman" panose="02020603050405020304" pitchFamily="18" charset="0"/>
                        <a:cs typeface="Times New Roman" panose="02020603050405020304" pitchFamily="18" charset="0"/>
                      </a:rPr>
                      <m:t>G</m:t>
                    </m:r>
                    <m:f>
                      <m:fPr>
                        <m:ctrlPr>
                          <a:rPr lang="en-US" sz="2800" b="0" i="1" smtClean="0">
                            <a:latin typeface="Cambria Math" panose="02040503050406030204" pitchFamily="18" charset="0"/>
                            <a:cs typeface="Times New Roman" panose="02020603050405020304" pitchFamily="18" charset="0"/>
                          </a:rPr>
                        </m:ctrlPr>
                      </m:fPr>
                      <m:num>
                        <m:r>
                          <m:rPr>
                            <m:nor/>
                          </m:rPr>
                          <a:rPr lang="en-US" sz="2800" b="0" i="0" smtClean="0">
                            <a:latin typeface="Times New Roman" panose="02020603050405020304" pitchFamily="18" charset="0"/>
                            <a:cs typeface="Times New Roman" panose="02020603050405020304" pitchFamily="18" charset="0"/>
                          </a:rPr>
                          <m:t>M</m:t>
                        </m:r>
                      </m:num>
                      <m:den>
                        <m:sSup>
                          <m:sSupPr>
                            <m:ctrlPr>
                              <a:rPr lang="en-US" sz="2800" b="0" i="1" smtClean="0">
                                <a:latin typeface="Cambria Math" panose="02040503050406030204" pitchFamily="18" charset="0"/>
                                <a:cs typeface="Times New Roman" panose="02020603050405020304" pitchFamily="18" charset="0"/>
                              </a:rPr>
                            </m:ctrlPr>
                          </m:sSupPr>
                          <m:e>
                            <m:r>
                              <m:rPr>
                                <m:nor/>
                              </m:rPr>
                              <a:rPr lang="en-US" sz="2800" b="0" i="0" smtClean="0">
                                <a:latin typeface="Times New Roman" panose="02020603050405020304" pitchFamily="18" charset="0"/>
                                <a:cs typeface="Times New Roman" panose="02020603050405020304" pitchFamily="18" charset="0"/>
                              </a:rPr>
                              <m:t>R</m:t>
                            </m:r>
                          </m:e>
                          <m:sup>
                            <m:r>
                              <m:rPr>
                                <m:nor/>
                              </m:rPr>
                              <a:rPr lang="en-US" sz="2800" b="0" i="0" baseline="30000" smtClean="0">
                                <a:latin typeface="Times New Roman" panose="02020603050405020304" pitchFamily="18" charset="0"/>
                                <a:cs typeface="Times New Roman" panose="02020603050405020304" pitchFamily="18" charset="0"/>
                              </a:rPr>
                              <m:t>2</m:t>
                            </m:r>
                          </m:sup>
                        </m:sSup>
                      </m:den>
                    </m:f>
                  </m:oMath>
                </a14:m>
                <a:endParaRPr lang="vi-VN" sz="2800" dirty="0">
                  <a:latin typeface="Times New Roman" panose="02020603050405020304" pitchFamily="18" charset="0"/>
                  <a:cs typeface="Times New Roman" panose="02020603050405020304" pitchFamily="18" charset="0"/>
                </a:endParaRPr>
              </a:p>
              <a:p>
                <a:pPr algn="just">
                  <a:lnSpc>
                    <a:spcPct val="150000"/>
                  </a:lnSpc>
                  <a:tabLst>
                    <a:tab pos="3299460" algn="l"/>
                  </a:tabLst>
                </a:pPr>
                <a:r>
                  <a:rPr lang="vi-VN" sz="2800" dirty="0">
                    <a:latin typeface="Times New Roman" panose="02020603050405020304" pitchFamily="18" charset="0"/>
                    <a:cs typeface="Times New Roman" panose="02020603050405020304" pitchFamily="18" charset="0"/>
                  </a:rPr>
                  <a:t>- Cường độ trường hấp dẫn gần bề mặt Trái Đất phụ thuộc vào:</a:t>
                </a:r>
              </a:p>
              <a:p>
                <a:pPr algn="just">
                  <a:lnSpc>
                    <a:spcPct val="150000"/>
                  </a:lnSpc>
                  <a:tabLst>
                    <a:tab pos="3299460" algn="l"/>
                  </a:tabLst>
                </a:pPr>
                <a:r>
                  <a:rPr lang="vi-VN" sz="2800" dirty="0">
                    <a:latin typeface="Times New Roman" panose="02020603050405020304" pitchFamily="18" charset="0"/>
                    <a:cs typeface="Times New Roman" panose="02020603050405020304" pitchFamily="18" charset="0"/>
                  </a:rPr>
                  <a:t>+ độ cao h so với bề mặt Trái Đất;</a:t>
                </a:r>
              </a:p>
              <a:p>
                <a:pPr algn="just">
                  <a:lnSpc>
                    <a:spcPct val="150000"/>
                  </a:lnSpc>
                  <a:tabLst>
                    <a:tab pos="3299460" algn="l"/>
                  </a:tabLst>
                </a:pPr>
                <a:r>
                  <a:rPr lang="vi-VN" sz="2800" dirty="0">
                    <a:latin typeface="Times New Roman" panose="02020603050405020304" pitchFamily="18" charset="0"/>
                    <a:cs typeface="Times New Roman" panose="02020603050405020304" pitchFamily="18" charset="0"/>
                  </a:rPr>
                  <a:t>+ khối lượng M và bán kính R của Trái Đất.</a:t>
                </a:r>
              </a:p>
            </p:txBody>
          </p:sp>
        </mc:Choice>
        <mc:Fallback>
          <p:sp>
            <p:nvSpPr>
              <p:cNvPr id="10" name="TextBox 9">
                <a:extLst>
                  <a:ext uri="{FF2B5EF4-FFF2-40B4-BE49-F238E27FC236}">
                    <a16:creationId xmlns:a16="http://schemas.microsoft.com/office/drawing/2014/main" id="{A02D3C57-C873-B78E-5866-4EC05D726996}"/>
                  </a:ext>
                </a:extLst>
              </p:cNvPr>
              <p:cNvSpPr txBox="1">
                <a:spLocks noRot="1" noChangeAspect="1" noMove="1" noResize="1" noEditPoints="1" noAdjustHandles="1" noChangeArrowheads="1" noChangeShapeType="1" noTextEdit="1"/>
              </p:cNvSpPr>
              <p:nvPr/>
            </p:nvSpPr>
            <p:spPr>
              <a:xfrm>
                <a:off x="168616" y="1322132"/>
                <a:ext cx="9951568" cy="4761047"/>
              </a:xfrm>
              <a:prstGeom prst="rect">
                <a:avLst/>
              </a:prstGeom>
              <a:blipFill>
                <a:blip r:embed="rId3"/>
                <a:stretch>
                  <a:fillRect l="-1287" b="-2689"/>
                </a:stretch>
              </a:blipFill>
            </p:spPr>
            <p:txBody>
              <a:bodyPr/>
              <a:lstStyle/>
              <a:p>
                <a:r>
                  <a:rPr lang="en-US">
                    <a:noFill/>
                  </a:rPr>
                  <a:t> </a:t>
                </a:r>
              </a:p>
            </p:txBody>
          </p:sp>
        </mc:Fallback>
      </mc:AlternateContent>
      <p:sp>
        <p:nvSpPr>
          <p:cNvPr id="11" name="Rectangle 7">
            <a:extLst>
              <a:ext uri="{FF2B5EF4-FFF2-40B4-BE49-F238E27FC236}">
                <a16:creationId xmlns:a16="http://schemas.microsoft.com/office/drawing/2014/main" id="{E6EA9499-D1CD-8E46-9894-04A2CD18448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66B2C95F-EB9C-174D-0684-22F237C081A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6109" y="579120"/>
            <a:ext cx="3808314" cy="6130759"/>
          </a:xfrm>
          <a:prstGeom prst="rect">
            <a:avLst/>
          </a:prstGeom>
          <a:noFill/>
          <a:ln>
            <a:noFill/>
          </a:ln>
        </p:spPr>
      </p:pic>
    </p:spTree>
    <p:extLst>
      <p:ext uri="{BB962C8B-B14F-4D97-AF65-F5344CB8AC3E}">
        <p14:creationId xmlns:p14="http://schemas.microsoft.com/office/powerpoint/2010/main" val="66739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E920A-B3C0-1A39-6BBD-363641AAB55D}"/>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A914DF15-4E83-DB42-F745-DB142BE6560E}"/>
              </a:ext>
            </a:extLst>
          </p:cNvPr>
          <p:cNvGrpSpPr/>
          <p:nvPr/>
        </p:nvGrpSpPr>
        <p:grpSpPr>
          <a:xfrm>
            <a:off x="0" y="0"/>
            <a:ext cx="12192000" cy="579120"/>
            <a:chOff x="0" y="0"/>
            <a:chExt cx="12192000" cy="579120"/>
          </a:xfrm>
          <a:solidFill>
            <a:schemeClr val="accent6">
              <a:lumMod val="75000"/>
            </a:schemeClr>
          </a:solidFill>
        </p:grpSpPr>
        <p:sp>
          <p:nvSpPr>
            <p:cNvPr id="19" name="Rectangle 18">
              <a:extLst>
                <a:ext uri="{FF2B5EF4-FFF2-40B4-BE49-F238E27FC236}">
                  <a16:creationId xmlns:a16="http://schemas.microsoft.com/office/drawing/2014/main" id="{D0948C93-F6E1-ED82-EABA-4172DAC7F6DD}"/>
                </a:ext>
              </a:extLst>
            </p:cNvPr>
            <p:cNvSpPr/>
            <p:nvPr/>
          </p:nvSpPr>
          <p:spPr>
            <a:xfrm>
              <a:off x="0" y="0"/>
              <a:ext cx="6553200" cy="5791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latin typeface="Barlow Condensed Black" panose="00000A06000000000000" pitchFamily="2" charset="0"/>
                </a:rPr>
                <a:t>   I. CƯỜNG ĐỘ TRƯỜNG HẤP DẪN</a:t>
              </a:r>
            </a:p>
          </p:txBody>
        </p:sp>
        <p:sp>
          <p:nvSpPr>
            <p:cNvPr id="20" name="Rectangle 19">
              <a:extLst>
                <a:ext uri="{FF2B5EF4-FFF2-40B4-BE49-F238E27FC236}">
                  <a16:creationId xmlns:a16="http://schemas.microsoft.com/office/drawing/2014/main" id="{A7047ACC-D353-BF5D-10C4-C90A22987AD5}"/>
                </a:ext>
              </a:extLst>
            </p:cNvPr>
            <p:cNvSpPr/>
            <p:nvPr/>
          </p:nvSpPr>
          <p:spPr>
            <a:xfrm>
              <a:off x="6471920" y="0"/>
              <a:ext cx="5720080" cy="11176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0F0542D8-E45B-7AE8-180E-6D493AF5C682}"/>
              </a:ext>
            </a:extLst>
          </p:cNvPr>
          <p:cNvSpPr txBox="1"/>
          <p:nvPr/>
        </p:nvSpPr>
        <p:spPr>
          <a:xfrm>
            <a:off x="143902" y="687153"/>
            <a:ext cx="9057516" cy="523220"/>
          </a:xfrm>
          <a:prstGeom prst="rect">
            <a:avLst/>
          </a:prstGeom>
          <a:noFill/>
        </p:spPr>
        <p:txBody>
          <a:bodyPr wrap="square" rtlCol="0">
            <a:spAutoFit/>
          </a:bodyPr>
          <a:lstStyle/>
          <a:p>
            <a:r>
              <a:rPr lang="en-US" sz="2800" dirty="0">
                <a:solidFill>
                  <a:srgbClr val="FF0000"/>
                </a:solidFill>
                <a:latin typeface="#9Slide03 Arima Madurai Black" panose="00000A00000000000000" pitchFamily="2" charset="0"/>
                <a:cs typeface="#9Slide03 Arima Madurai Black" panose="00000A00000000000000" pitchFamily="2" charset="0"/>
              </a:rPr>
              <a:t>3. </a:t>
            </a:r>
            <a:r>
              <a:rPr lang="en-US" sz="2800" dirty="0" err="1">
                <a:solidFill>
                  <a:srgbClr val="FF0000"/>
                </a:solidFill>
                <a:latin typeface="#9Slide03 Arima Madurai Black" panose="00000A00000000000000" pitchFamily="2" charset="0"/>
                <a:cs typeface="#9Slide03 Arima Madurai Black" panose="00000A00000000000000" pitchFamily="2" charset="0"/>
              </a:rPr>
              <a:t>Cường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độ</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hấp</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dẫn</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gần</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bề</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mặt</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Trái</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Đất</a:t>
            </a: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C4BE1FCC-97F0-C381-53B7-293AFCB16B2F}"/>
                  </a:ext>
                </a:extLst>
              </p:cNvPr>
              <p:cNvSpPr txBox="1"/>
              <p:nvPr/>
            </p:nvSpPr>
            <p:spPr>
              <a:xfrm>
                <a:off x="143902" y="985325"/>
                <a:ext cx="7430790" cy="5185522"/>
              </a:xfrm>
              <a:prstGeom prst="rect">
                <a:avLst/>
              </a:prstGeom>
              <a:noFill/>
            </p:spPr>
            <p:txBody>
              <a:bodyPr wrap="square">
                <a:spAutoFit/>
              </a:bodyPr>
              <a:lstStyle/>
              <a:p>
                <a:pPr algn="just">
                  <a:lnSpc>
                    <a:spcPct val="150000"/>
                  </a:lnSpc>
                  <a:tabLst>
                    <a:tab pos="3299460" algn="l"/>
                  </a:tabLst>
                </a:pPr>
                <a:r>
                  <a:rPr lang="vi-VN" sz="26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Đặc điểm của cường độ trường hấp dẫn gần bề mặt Trái Đất:</a:t>
                </a:r>
              </a:p>
              <a:p>
                <a:pPr algn="just">
                  <a:lnSpc>
                    <a:spcPct val="150000"/>
                  </a:lnSpc>
                  <a:tabLst>
                    <a:tab pos="3299460" algn="l"/>
                  </a:tabLst>
                </a:pPr>
                <a:r>
                  <a:rPr lang="vi-VN" sz="2800" dirty="0">
                    <a:latin typeface="Times New Roman" panose="02020603050405020304" pitchFamily="18" charset="0"/>
                    <a:cs typeface="Times New Roman" panose="02020603050405020304" pitchFamily="18" charset="0"/>
                  </a:rPr>
                  <a:t> + có giá trị như nhau tại các vị trí ở gần bề mặt của Trái Đất, trong một phạm vi độ cao không lớn. </a:t>
                </a:r>
              </a:p>
              <a:p>
                <a:pPr algn="just">
                  <a:lnSpc>
                    <a:spcPct val="150000"/>
                  </a:lnSpc>
                  <a:tabLst>
                    <a:tab pos="3299460" algn="l"/>
                  </a:tabLst>
                </a:pPr>
                <a:r>
                  <a:rPr lang="vi-VN" sz="2800" dirty="0">
                    <a:latin typeface="Times New Roman" panose="02020603050405020304" pitchFamily="18" charset="0"/>
                    <a:cs typeface="Times New Roman" panose="02020603050405020304" pitchFamily="18" charset="0"/>
                  </a:rPr>
                  <a:t>+ vectơ </a:t>
                </a:r>
                <a14:m>
                  <m:oMath xmlns:m="http://schemas.openxmlformats.org/officeDocument/2006/math">
                    <m:acc>
                      <m:accPr>
                        <m:chr m:val="⃗"/>
                        <m:ctrlPr>
                          <a:rPr lang="vi-VN" sz="2800" i="1" smtClean="0">
                            <a:latin typeface="Cambria Math" panose="02040503050406030204" pitchFamily="18" charset="0"/>
                            <a:cs typeface="Times New Roman" panose="02020603050405020304" pitchFamily="18" charset="0"/>
                          </a:rPr>
                        </m:ctrlPr>
                      </m:accPr>
                      <m:e>
                        <m:r>
                          <m:rPr>
                            <m:nor/>
                          </m:rPr>
                          <a:rPr lang="en-US" sz="2800" b="0" i="0" smtClean="0">
                            <a:latin typeface="Times New Roman" panose="02020603050405020304" pitchFamily="18" charset="0"/>
                            <a:cs typeface="Times New Roman" panose="02020603050405020304" pitchFamily="18" charset="0"/>
                          </a:rPr>
                          <m:t>g</m:t>
                        </m:r>
                      </m:e>
                    </m:acc>
                    <m:r>
                      <m:rPr>
                        <m:nor/>
                      </m:rPr>
                      <a:rPr lang="en-US" sz="2800" b="0" i="0" smtClean="0">
                        <a:latin typeface="+mj-lt"/>
                        <a:cs typeface="Times New Roman" panose="02020603050405020304" pitchFamily="18" charset="0"/>
                      </a:rPr>
                      <m:t> </m:t>
                    </m:r>
                  </m:oMath>
                </a14:m>
                <a:r>
                  <a:rPr lang="vi-VN" sz="2800" dirty="0">
                    <a:latin typeface="Times New Roman" panose="02020603050405020304" pitchFamily="18" charset="0"/>
                    <a:cs typeface="Times New Roman" panose="02020603050405020304" pitchFamily="18" charset="0"/>
                  </a:rPr>
                  <a:t>tại mỗi điểm đều hướng về tâm Trái Đất.</a:t>
                </a:r>
              </a:p>
              <a:p>
                <a:pPr algn="just">
                  <a:lnSpc>
                    <a:spcPct val="150000"/>
                  </a:lnSpc>
                  <a:tabLst>
                    <a:tab pos="3299460" algn="l"/>
                  </a:tabLst>
                </a:pPr>
                <a:r>
                  <a:rPr lang="vi-VN" sz="2800" dirty="0">
                    <a:latin typeface="Times New Roman" panose="02020603050405020304" pitchFamily="18" charset="0"/>
                    <a:cs typeface="Times New Roman" panose="02020603050405020304" pitchFamily="18" charset="0"/>
                  </a:rPr>
                  <a:t>- Trong phạm vi hẹp, các hướng vectơ tại các điểm gần như song song nhau nên trường hấp dẫn ở gần bề mặt Trái Đất được coi là trường hấp dẫn đều.</a:t>
                </a:r>
              </a:p>
            </p:txBody>
          </p:sp>
        </mc:Choice>
        <mc:Fallback>
          <p:sp>
            <p:nvSpPr>
              <p:cNvPr id="10" name="TextBox 9">
                <a:extLst>
                  <a:ext uri="{FF2B5EF4-FFF2-40B4-BE49-F238E27FC236}">
                    <a16:creationId xmlns:a16="http://schemas.microsoft.com/office/drawing/2014/main" id="{C4BE1FCC-97F0-C381-53B7-293AFCB16B2F}"/>
                  </a:ext>
                </a:extLst>
              </p:cNvPr>
              <p:cNvSpPr txBox="1">
                <a:spLocks noRot="1" noChangeAspect="1" noMove="1" noResize="1" noEditPoints="1" noAdjustHandles="1" noChangeArrowheads="1" noChangeShapeType="1" noTextEdit="1"/>
              </p:cNvSpPr>
              <p:nvPr/>
            </p:nvSpPr>
            <p:spPr>
              <a:xfrm>
                <a:off x="143902" y="985325"/>
                <a:ext cx="7430790" cy="5185522"/>
              </a:xfrm>
              <a:prstGeom prst="rect">
                <a:avLst/>
              </a:prstGeom>
              <a:blipFill>
                <a:blip r:embed="rId3"/>
                <a:stretch>
                  <a:fillRect l="-1723" r="-1641" b="-2471"/>
                </a:stretch>
              </a:blipFill>
            </p:spPr>
            <p:txBody>
              <a:bodyPr/>
              <a:lstStyle/>
              <a:p>
                <a:r>
                  <a:rPr lang="en-US">
                    <a:noFill/>
                  </a:rPr>
                  <a:t> </a:t>
                </a:r>
              </a:p>
            </p:txBody>
          </p:sp>
        </mc:Fallback>
      </mc:AlternateContent>
      <p:sp>
        <p:nvSpPr>
          <p:cNvPr id="11" name="Rectangle 7">
            <a:extLst>
              <a:ext uri="{FF2B5EF4-FFF2-40B4-BE49-F238E27FC236}">
                <a16:creationId xmlns:a16="http://schemas.microsoft.com/office/drawing/2014/main" id="{08D716B9-CE4D-2829-565B-EB2C623008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descr="A diagram of a tree with arrows&#10;&#10;Description automatically generated">
            <a:extLst>
              <a:ext uri="{FF2B5EF4-FFF2-40B4-BE49-F238E27FC236}">
                <a16:creationId xmlns:a16="http://schemas.microsoft.com/office/drawing/2014/main" id="{4EB36879-A3C0-D023-90A6-E841012C57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8768" y="3026647"/>
            <a:ext cx="4753232" cy="3324726"/>
          </a:xfrm>
          <a:prstGeom prst="rect">
            <a:avLst/>
          </a:prstGeom>
        </p:spPr>
      </p:pic>
    </p:spTree>
    <p:extLst>
      <p:ext uri="{BB962C8B-B14F-4D97-AF65-F5344CB8AC3E}">
        <p14:creationId xmlns:p14="http://schemas.microsoft.com/office/powerpoint/2010/main" val="2520617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Pentagon 17">
            <a:extLst>
              <a:ext uri="{FF2B5EF4-FFF2-40B4-BE49-F238E27FC236}">
                <a16:creationId xmlns:a16="http://schemas.microsoft.com/office/drawing/2014/main" id="{8D5BE380-0C0E-A4C1-3A0C-189B30E75302}"/>
              </a:ext>
            </a:extLst>
          </p:cNvPr>
          <p:cNvSpPr/>
          <p:nvPr/>
        </p:nvSpPr>
        <p:spPr>
          <a:xfrm>
            <a:off x="0" y="102269"/>
            <a:ext cx="12192000" cy="1287457"/>
          </a:xfrm>
          <a:prstGeom prst="homePlate">
            <a:avLst/>
          </a:prstGeom>
          <a:solidFill>
            <a:srgbClr val="3C802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514600">
              <a:lnSpc>
                <a:spcPct val="150000"/>
              </a:lnSpc>
            </a:pPr>
            <a:r>
              <a:rPr lang="en-US" sz="2800" dirty="0">
                <a:solidFill>
                  <a:schemeClr val="bg1"/>
                </a:solidFill>
                <a:latin typeface="#9Slide03 BoosterNextFYBlack" panose="02000A03000000020004" pitchFamily="2" charset="0"/>
              </a:rPr>
              <a:t>BÀI 2: CƯỜNG ĐỘ TRƯỜNG HẤP DẪN</a:t>
            </a:r>
          </a:p>
          <a:p>
            <a:pPr indent="2514600">
              <a:lnSpc>
                <a:spcPct val="150000"/>
              </a:lnSpc>
            </a:pPr>
            <a:r>
              <a:rPr lang="en-US" sz="2800" dirty="0">
                <a:solidFill>
                  <a:schemeClr val="bg1"/>
                </a:solidFill>
                <a:latin typeface="#9Slide03 BoosterNextFYBlack" panose="02000A03000000020004" pitchFamily="2" charset="0"/>
              </a:rPr>
              <a:t>THẾ HẤP DẪN VÀ THẾ NĂNG HẤP DẪN</a:t>
            </a:r>
          </a:p>
        </p:txBody>
      </p:sp>
      <p:pic>
        <p:nvPicPr>
          <p:cNvPr id="2050" name="Picture 2" descr="What's The Difference Between Mass And Weight?">
            <a:extLst>
              <a:ext uri="{FF2B5EF4-FFF2-40B4-BE49-F238E27FC236}">
                <a16:creationId xmlns:a16="http://schemas.microsoft.com/office/drawing/2014/main" id="{96A53F7D-8CD6-32D9-6EBF-F443A5783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980" y="1770605"/>
            <a:ext cx="5080614" cy="408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813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32D54-30F1-C386-C8C4-085AE09AC96A}"/>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A44866FA-7111-DF0C-69B3-6EA8F3F3E188}"/>
              </a:ext>
            </a:extLst>
          </p:cNvPr>
          <p:cNvGrpSpPr/>
          <p:nvPr/>
        </p:nvGrpSpPr>
        <p:grpSpPr>
          <a:xfrm>
            <a:off x="0" y="0"/>
            <a:ext cx="12192000" cy="579120"/>
            <a:chOff x="0" y="0"/>
            <a:chExt cx="12192000" cy="579120"/>
          </a:xfrm>
          <a:solidFill>
            <a:schemeClr val="accent6">
              <a:lumMod val="75000"/>
            </a:schemeClr>
          </a:solidFill>
        </p:grpSpPr>
        <p:sp>
          <p:nvSpPr>
            <p:cNvPr id="19" name="Rectangle 18">
              <a:extLst>
                <a:ext uri="{FF2B5EF4-FFF2-40B4-BE49-F238E27FC236}">
                  <a16:creationId xmlns:a16="http://schemas.microsoft.com/office/drawing/2014/main" id="{EFDABDA0-BF48-E320-1F96-0ADF5B9B8487}"/>
                </a:ext>
              </a:extLst>
            </p:cNvPr>
            <p:cNvSpPr/>
            <p:nvPr/>
          </p:nvSpPr>
          <p:spPr>
            <a:xfrm>
              <a:off x="0" y="0"/>
              <a:ext cx="6553200" cy="5791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Barlow Condensed Black" panose="00000A06000000000000" pitchFamily="2" charset="0"/>
                </a:rPr>
                <a:t>   </a:t>
              </a:r>
              <a:r>
                <a:rPr lang="en-US" sz="2800" b="1" dirty="0">
                  <a:solidFill>
                    <a:schemeClr val="bg1"/>
                  </a:solidFill>
                  <a:latin typeface="Barlow Condensed Black" panose="00000A06000000000000" pitchFamily="2" charset="0"/>
                </a:rPr>
                <a:t>I. CƯỜNG ĐỘ TRƯỜNG HẤP DẪN</a:t>
              </a:r>
            </a:p>
          </p:txBody>
        </p:sp>
        <p:sp>
          <p:nvSpPr>
            <p:cNvPr id="20" name="Rectangle 19">
              <a:extLst>
                <a:ext uri="{FF2B5EF4-FFF2-40B4-BE49-F238E27FC236}">
                  <a16:creationId xmlns:a16="http://schemas.microsoft.com/office/drawing/2014/main" id="{3055923D-73CA-FA57-46EA-D1C2B654061B}"/>
                </a:ext>
              </a:extLst>
            </p:cNvPr>
            <p:cNvSpPr/>
            <p:nvPr/>
          </p:nvSpPr>
          <p:spPr>
            <a:xfrm>
              <a:off x="6471920" y="0"/>
              <a:ext cx="5720080" cy="11176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711FF014-0591-E7D3-2681-35E7DB9CB1E4}"/>
              </a:ext>
            </a:extLst>
          </p:cNvPr>
          <p:cNvSpPr txBox="1"/>
          <p:nvPr/>
        </p:nvSpPr>
        <p:spPr>
          <a:xfrm>
            <a:off x="142240" y="792479"/>
            <a:ext cx="6410960" cy="523220"/>
          </a:xfrm>
          <a:prstGeom prst="rect">
            <a:avLst/>
          </a:prstGeom>
          <a:noFill/>
        </p:spPr>
        <p:txBody>
          <a:bodyPr wrap="square" rtlCol="0">
            <a:spAutoFit/>
          </a:bodyPr>
          <a:lstStyle/>
          <a:p>
            <a:r>
              <a:rPr lang="en-US" sz="2800" dirty="0">
                <a:solidFill>
                  <a:srgbClr val="FF0000"/>
                </a:solidFill>
                <a:latin typeface="#9Slide03 Arima Madurai Black" panose="00000A00000000000000" pitchFamily="2" charset="0"/>
                <a:cs typeface="#9Slide03 Arima Madurai Black" panose="00000A00000000000000" pitchFamily="2" charset="0"/>
              </a:rPr>
              <a:t>1. </a:t>
            </a:r>
            <a:r>
              <a:rPr lang="en-US" sz="2800" dirty="0" err="1">
                <a:solidFill>
                  <a:srgbClr val="FF0000"/>
                </a:solidFill>
                <a:latin typeface="#9Slide03 Arima Madurai Black" panose="00000A00000000000000" pitchFamily="2" charset="0"/>
                <a:cs typeface="#9Slide03 Arima Madurai Black" panose="00000A00000000000000" pitchFamily="2" charset="0"/>
              </a:rPr>
              <a:t>Định</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nghĩa</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cường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độ</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hấp</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dẫn</a:t>
            </a: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7" name="TextBox 6">
            <a:extLst>
              <a:ext uri="{FF2B5EF4-FFF2-40B4-BE49-F238E27FC236}">
                <a16:creationId xmlns:a16="http://schemas.microsoft.com/office/drawing/2014/main" id="{979A198B-C3D5-4484-A34D-7739305C9FDE}"/>
              </a:ext>
            </a:extLst>
          </p:cNvPr>
          <p:cNvSpPr txBox="1"/>
          <p:nvPr/>
        </p:nvSpPr>
        <p:spPr>
          <a:xfrm>
            <a:off x="542692" y="1402727"/>
            <a:ext cx="11106615" cy="5185522"/>
          </a:xfrm>
          <a:prstGeom prst="rect">
            <a:avLst/>
          </a:prstGeom>
          <a:noFill/>
          <a:ln w="38100">
            <a:solidFill>
              <a:srgbClr val="FF0000"/>
            </a:solidFill>
          </a:ln>
        </p:spPr>
        <p:txBody>
          <a:bodyPr wrap="square">
            <a:spAutoFit/>
          </a:bodyPr>
          <a:lstStyle/>
          <a:p>
            <a:pPr marR="0" algn="ctr">
              <a:lnSpc>
                <a:spcPct val="150000"/>
              </a:lnSpc>
              <a:spcBef>
                <a:spcPts val="0"/>
              </a:spcBef>
              <a:spcAft>
                <a:spcPts val="0"/>
              </a:spcAft>
              <a:tabLst>
                <a:tab pos="3299460" algn="l"/>
              </a:tabLst>
            </a:pPr>
            <a:r>
              <a:rPr lang="en-US" sz="2800" b="1" dirty="0">
                <a:solidFill>
                  <a:srgbClr val="FF0000"/>
                </a:solidFill>
                <a:latin typeface="Times New Roman" panose="02020603050405020304" pitchFamily="18" charset="0"/>
                <a:cs typeface="Times New Roman" panose="02020603050405020304" pitchFamily="18" charset="0"/>
              </a:rPr>
              <a:t>PHIẾU HỌC TẬP SỐ 1</a:t>
            </a:r>
          </a:p>
          <a:p>
            <a:pPr marR="0" algn="just">
              <a:lnSpc>
                <a:spcPct val="150000"/>
              </a:lnSpc>
              <a:spcBef>
                <a:spcPts val="0"/>
              </a:spcBef>
              <a:spcAft>
                <a:spcPts val="0"/>
              </a:spcAft>
              <a:tabLst>
                <a:tab pos="3299460" algn="l"/>
              </a:tabLst>
            </a:pP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a:p>
            <a:pPr marR="0" algn="just">
              <a:lnSpc>
                <a:spcPct val="150000"/>
              </a:lnSpc>
              <a:spcBef>
                <a:spcPts val="0"/>
              </a:spcBef>
              <a:spcAft>
                <a:spcPts val="0"/>
              </a:spcAft>
              <a:tabLst>
                <a:tab pos="3299460" algn="l"/>
              </a:tabLst>
            </a:pP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a:p>
            <a:pPr marR="0" algn="just">
              <a:lnSpc>
                <a:spcPct val="150000"/>
              </a:lnSpc>
              <a:spcBef>
                <a:spcPts val="0"/>
              </a:spcBef>
              <a:spcAft>
                <a:spcPts val="0"/>
              </a:spcAft>
              <a:tabLst>
                <a:tab pos="3299460" algn="l"/>
              </a:tabLst>
            </a:pP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 </a:t>
            </a:r>
            <a:r>
              <a:rPr lang="en-US" sz="2800" dirty="0">
                <a:latin typeface="Times New Roman" panose="02020603050405020304" pitchFamily="18" charset="0"/>
                <a:cs typeface="Times New Roman" panose="02020603050405020304" pitchFamily="18" charset="0"/>
              </a:rPr>
              <a:t>Lực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M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m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r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8653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18F1663-FB58-E133-1547-4C101C4F9EEF}"/>
              </a:ext>
            </a:extLst>
          </p:cNvPr>
          <p:cNvGrpSpPr/>
          <p:nvPr/>
        </p:nvGrpSpPr>
        <p:grpSpPr>
          <a:xfrm>
            <a:off x="0" y="0"/>
            <a:ext cx="12192000" cy="579120"/>
            <a:chOff x="0" y="0"/>
            <a:chExt cx="12192000" cy="579120"/>
          </a:xfrm>
          <a:solidFill>
            <a:schemeClr val="accent6">
              <a:lumMod val="75000"/>
            </a:schemeClr>
          </a:solidFill>
        </p:grpSpPr>
        <p:sp>
          <p:nvSpPr>
            <p:cNvPr id="19" name="Rectangle 18">
              <a:extLst>
                <a:ext uri="{FF2B5EF4-FFF2-40B4-BE49-F238E27FC236}">
                  <a16:creationId xmlns:a16="http://schemas.microsoft.com/office/drawing/2014/main" id="{22F4F217-FDF7-1DA4-CF0E-6E49798618DE}"/>
                </a:ext>
              </a:extLst>
            </p:cNvPr>
            <p:cNvSpPr/>
            <p:nvPr/>
          </p:nvSpPr>
          <p:spPr>
            <a:xfrm>
              <a:off x="0" y="0"/>
              <a:ext cx="6553200" cy="5791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latin typeface="Barlow Condensed Black" panose="00000A06000000000000" pitchFamily="2" charset="0"/>
                </a:rPr>
                <a:t>   I. CƯỜNG ĐỘ TRƯỜNG HẤP DẪN</a:t>
              </a:r>
            </a:p>
          </p:txBody>
        </p:sp>
        <p:sp>
          <p:nvSpPr>
            <p:cNvPr id="20" name="Rectangle 19">
              <a:extLst>
                <a:ext uri="{FF2B5EF4-FFF2-40B4-BE49-F238E27FC236}">
                  <a16:creationId xmlns:a16="http://schemas.microsoft.com/office/drawing/2014/main" id="{C5A5C17E-DA7B-C4F6-3A21-D9045B3BEF1D}"/>
                </a:ext>
              </a:extLst>
            </p:cNvPr>
            <p:cNvSpPr/>
            <p:nvPr/>
          </p:nvSpPr>
          <p:spPr>
            <a:xfrm>
              <a:off x="6471920" y="0"/>
              <a:ext cx="5720080" cy="11176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D02EA93B-1ADA-6812-D3BD-7BFDE00CB9C3}"/>
              </a:ext>
            </a:extLst>
          </p:cNvPr>
          <p:cNvSpPr txBox="1"/>
          <p:nvPr/>
        </p:nvSpPr>
        <p:spPr>
          <a:xfrm>
            <a:off x="142240" y="674938"/>
            <a:ext cx="6410960" cy="523220"/>
          </a:xfrm>
          <a:prstGeom prst="rect">
            <a:avLst/>
          </a:prstGeom>
          <a:noFill/>
        </p:spPr>
        <p:txBody>
          <a:bodyPr wrap="square" rtlCol="0">
            <a:spAutoFit/>
          </a:bodyPr>
          <a:lstStyle/>
          <a:p>
            <a:r>
              <a:rPr lang="en-US" sz="2800" dirty="0">
                <a:solidFill>
                  <a:srgbClr val="FF0000"/>
                </a:solidFill>
                <a:latin typeface="#9Slide03 Arima Madurai Black" panose="00000A00000000000000" pitchFamily="2" charset="0"/>
                <a:cs typeface="#9Slide03 Arima Madurai Black" panose="00000A00000000000000" pitchFamily="2" charset="0"/>
              </a:rPr>
              <a:t>1. </a:t>
            </a:r>
            <a:r>
              <a:rPr lang="en-US" sz="2800" dirty="0" err="1">
                <a:solidFill>
                  <a:srgbClr val="FF0000"/>
                </a:solidFill>
                <a:latin typeface="#9Slide03 Arima Madurai Black" panose="00000A00000000000000" pitchFamily="2" charset="0"/>
                <a:cs typeface="#9Slide03 Arima Madurai Black" panose="00000A00000000000000" pitchFamily="2" charset="0"/>
              </a:rPr>
              <a:t>Định</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nghĩa</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cường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độ</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hấp</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dẫn</a:t>
            </a: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7" name="TextBox 6">
            <a:extLst>
              <a:ext uri="{FF2B5EF4-FFF2-40B4-BE49-F238E27FC236}">
                <a16:creationId xmlns:a16="http://schemas.microsoft.com/office/drawing/2014/main" id="{4A6F44BC-07D0-4F32-978F-8A54FC2A2346}"/>
              </a:ext>
            </a:extLst>
          </p:cNvPr>
          <p:cNvSpPr txBox="1"/>
          <p:nvPr/>
        </p:nvSpPr>
        <p:spPr>
          <a:xfrm>
            <a:off x="272494" y="1293976"/>
            <a:ext cx="11647011" cy="3246530"/>
          </a:xfrm>
          <a:prstGeom prst="rect">
            <a:avLst/>
          </a:prstGeom>
          <a:noFill/>
        </p:spPr>
        <p:txBody>
          <a:bodyPr wrap="square">
            <a:spAutoFit/>
          </a:bodyPr>
          <a:lstStyle/>
          <a:p>
            <a:pPr algn="just">
              <a:lnSpc>
                <a:spcPct val="150000"/>
              </a:lnSpc>
              <a:tabLst>
                <a:tab pos="3299460" algn="l"/>
              </a:tabLst>
            </a:pPr>
            <a:r>
              <a:rPr lang="vi-VN" sz="26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Cường độ trường hấp dẫn là đại lượng dùng để mô tả độ mạnh yếu của trường hấp dẫn tại một điểm.</a:t>
            </a:r>
          </a:p>
          <a:p>
            <a:pPr algn="just">
              <a:lnSpc>
                <a:spcPct val="150000"/>
              </a:lnSpc>
              <a:tabLst>
                <a:tab pos="3299460" algn="l"/>
              </a:tabLst>
            </a:pPr>
            <a:r>
              <a:rPr lang="vi-VN" sz="2800" dirty="0">
                <a:latin typeface="Times New Roman" panose="02020603050405020304" pitchFamily="18" charset="0"/>
                <a:cs typeface="Times New Roman" panose="02020603050405020304" pitchFamily="18" charset="0"/>
              </a:rPr>
              <a:t>- Cường độ trường hấp dẫn tại một điểm được xác định bằng lực h</a:t>
            </a:r>
            <a:r>
              <a:rPr lang="en-US" sz="2800" dirty="0" err="1">
                <a:latin typeface="Times New Roman" panose="02020603050405020304" pitchFamily="18" charset="0"/>
                <a:cs typeface="Times New Roman" panose="02020603050405020304" pitchFamily="18" charset="0"/>
              </a:rPr>
              <a:t>ấp</a:t>
            </a:r>
            <a:r>
              <a:rPr lang="vi-VN" sz="2800" dirty="0">
                <a:latin typeface="Times New Roman" panose="02020603050405020304" pitchFamily="18" charset="0"/>
                <a:cs typeface="Times New Roman" panose="02020603050405020304" pitchFamily="18" charset="0"/>
              </a:rPr>
              <a:t> dẫn tác dụng lên một đơn vị khối lượng của một vật có kích thước nhỏ đặt tại điểm đó. </a:t>
            </a:r>
          </a:p>
          <a:p>
            <a:pPr algn="ctr">
              <a:lnSpc>
                <a:spcPct val="150000"/>
              </a:lnSpc>
              <a:tabLst>
                <a:tab pos="3299460" algn="l"/>
              </a:tabLst>
            </a:pP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3308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6B42A-79F2-C11B-26A6-0F8BCB07810A}"/>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C3214BEF-E781-8654-B0CF-D372C1EB6F88}"/>
              </a:ext>
            </a:extLst>
          </p:cNvPr>
          <p:cNvGrpSpPr/>
          <p:nvPr/>
        </p:nvGrpSpPr>
        <p:grpSpPr>
          <a:xfrm>
            <a:off x="0" y="0"/>
            <a:ext cx="12192000" cy="579120"/>
            <a:chOff x="0" y="0"/>
            <a:chExt cx="12192000" cy="579120"/>
          </a:xfrm>
          <a:solidFill>
            <a:schemeClr val="accent6">
              <a:lumMod val="75000"/>
            </a:schemeClr>
          </a:solidFill>
        </p:grpSpPr>
        <p:sp>
          <p:nvSpPr>
            <p:cNvPr id="19" name="Rectangle 18">
              <a:extLst>
                <a:ext uri="{FF2B5EF4-FFF2-40B4-BE49-F238E27FC236}">
                  <a16:creationId xmlns:a16="http://schemas.microsoft.com/office/drawing/2014/main" id="{BB103F8A-1D3A-D72B-FF3E-86BBAE066968}"/>
                </a:ext>
              </a:extLst>
            </p:cNvPr>
            <p:cNvSpPr/>
            <p:nvPr/>
          </p:nvSpPr>
          <p:spPr>
            <a:xfrm>
              <a:off x="0" y="0"/>
              <a:ext cx="6553200" cy="5791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latin typeface="Barlow Condensed Black" panose="00000A06000000000000" pitchFamily="2" charset="0"/>
                </a:rPr>
                <a:t>   I. CƯỜNG ĐỘ TRƯỜNG HẤP DẪN</a:t>
              </a:r>
            </a:p>
          </p:txBody>
        </p:sp>
        <p:sp>
          <p:nvSpPr>
            <p:cNvPr id="20" name="Rectangle 19">
              <a:extLst>
                <a:ext uri="{FF2B5EF4-FFF2-40B4-BE49-F238E27FC236}">
                  <a16:creationId xmlns:a16="http://schemas.microsoft.com/office/drawing/2014/main" id="{0174AB31-7665-123C-9F87-C136E3786F17}"/>
                </a:ext>
              </a:extLst>
            </p:cNvPr>
            <p:cNvSpPr/>
            <p:nvPr/>
          </p:nvSpPr>
          <p:spPr>
            <a:xfrm>
              <a:off x="6471920" y="0"/>
              <a:ext cx="5720080" cy="11176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AC38F40B-BCF8-12AF-DEE4-7AEBA6166891}"/>
              </a:ext>
            </a:extLst>
          </p:cNvPr>
          <p:cNvSpPr txBox="1"/>
          <p:nvPr/>
        </p:nvSpPr>
        <p:spPr>
          <a:xfrm>
            <a:off x="142240" y="674938"/>
            <a:ext cx="6410960" cy="523220"/>
          </a:xfrm>
          <a:prstGeom prst="rect">
            <a:avLst/>
          </a:prstGeom>
          <a:noFill/>
        </p:spPr>
        <p:txBody>
          <a:bodyPr wrap="square" rtlCol="0">
            <a:spAutoFit/>
          </a:bodyPr>
          <a:lstStyle/>
          <a:p>
            <a:r>
              <a:rPr lang="en-US" sz="2800" dirty="0">
                <a:solidFill>
                  <a:srgbClr val="FF0000"/>
                </a:solidFill>
                <a:latin typeface="#9Slide03 Arima Madurai Black" panose="00000A00000000000000" pitchFamily="2" charset="0"/>
                <a:cs typeface="#9Slide03 Arima Madurai Black" panose="00000A00000000000000" pitchFamily="2" charset="0"/>
              </a:rPr>
              <a:t>1. </a:t>
            </a:r>
            <a:r>
              <a:rPr lang="en-US" sz="2800" dirty="0" err="1">
                <a:solidFill>
                  <a:srgbClr val="FF0000"/>
                </a:solidFill>
                <a:latin typeface="#9Slide03 Arima Madurai Black" panose="00000A00000000000000" pitchFamily="2" charset="0"/>
                <a:cs typeface="#9Slide03 Arima Madurai Black" panose="00000A00000000000000" pitchFamily="2" charset="0"/>
              </a:rPr>
              <a:t>Định</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nghĩa</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cường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độ</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hấp</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dẫn</a:t>
            </a: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FACED05E-C551-7362-CDE9-D0342C6BD2DD}"/>
                  </a:ext>
                </a:extLst>
              </p:cNvPr>
              <p:cNvSpPr txBox="1"/>
              <p:nvPr/>
            </p:nvSpPr>
            <p:spPr>
              <a:xfrm>
                <a:off x="420775" y="1482364"/>
                <a:ext cx="11647011" cy="3160160"/>
              </a:xfrm>
              <a:prstGeom prst="rect">
                <a:avLst/>
              </a:prstGeom>
              <a:noFill/>
            </p:spPr>
            <p:txBody>
              <a:bodyPr wrap="square">
                <a:spAutoFit/>
              </a:bodyPr>
              <a:lstStyle/>
              <a:p>
                <a:pPr algn="just">
                  <a:lnSpc>
                    <a:spcPct val="150000"/>
                  </a:lnSpc>
                  <a:tabLst>
                    <a:tab pos="3299460" algn="l"/>
                  </a:tabLst>
                </a:pPr>
                <a14:m>
                  <m:oMathPara xmlns:m="http://schemas.openxmlformats.org/officeDocument/2006/math">
                    <m:oMathParaPr>
                      <m:jc m:val="centerGroup"/>
                    </m:oMathParaPr>
                    <m:oMath xmlns:m="http://schemas.openxmlformats.org/officeDocument/2006/math">
                      <m:r>
                        <m:rPr>
                          <m:nor/>
                        </m:rPr>
                        <a:rPr lang="en-US" sz="2800" b="1" i="1" smtClean="0">
                          <a:latin typeface="Times New Roman" panose="02020603050405020304" pitchFamily="18" charset="0"/>
                          <a:cs typeface="Times New Roman" panose="02020603050405020304" pitchFamily="18" charset="0"/>
                        </a:rPr>
                        <m:t>g</m:t>
                      </m:r>
                      <m:r>
                        <m:rPr>
                          <m:nor/>
                        </m:rPr>
                        <a:rPr lang="en-US" sz="2800" b="1" i="1" smtClean="0">
                          <a:latin typeface="Times New Roman" panose="02020603050405020304" pitchFamily="18" charset="0"/>
                          <a:cs typeface="Times New Roman" panose="02020603050405020304" pitchFamily="18" charset="0"/>
                        </a:rPr>
                        <m:t> = </m:t>
                      </m:r>
                      <m:f>
                        <m:fPr>
                          <m:ctrlPr>
                            <a:rPr lang="en-US" sz="2800" b="1" i="1" smtClean="0">
                              <a:latin typeface="Cambria Math" panose="02040503050406030204" pitchFamily="18" charset="0"/>
                              <a:cs typeface="Times New Roman" panose="02020603050405020304" pitchFamily="18" charset="0"/>
                            </a:rPr>
                          </m:ctrlPr>
                        </m:fPr>
                        <m:num>
                          <m:r>
                            <m:rPr>
                              <m:nor/>
                            </m:rPr>
                            <a:rPr lang="en-US" sz="2800" b="1" i="1" smtClean="0">
                              <a:latin typeface="Times New Roman" panose="02020603050405020304" pitchFamily="18" charset="0"/>
                              <a:cs typeface="Times New Roman" panose="02020603050405020304" pitchFamily="18" charset="0"/>
                            </a:rPr>
                            <m:t>F</m:t>
                          </m:r>
                        </m:num>
                        <m:den>
                          <m:r>
                            <m:rPr>
                              <m:nor/>
                            </m:rPr>
                            <a:rPr lang="en-US" sz="2800" b="1" i="1" smtClean="0">
                              <a:latin typeface="Times New Roman" panose="02020603050405020304" pitchFamily="18" charset="0"/>
                              <a:cs typeface="Times New Roman" panose="02020603050405020304" pitchFamily="18" charset="0"/>
                            </a:rPr>
                            <m:t>m</m:t>
                          </m:r>
                        </m:den>
                      </m:f>
                    </m:oMath>
                  </m:oMathPara>
                </a14:m>
                <a:endParaRPr lang="en-US" sz="2800" b="1" i="1" dirty="0">
                  <a:latin typeface="Times New Roman" panose="02020603050405020304" pitchFamily="18" charset="0"/>
                  <a:cs typeface="Times New Roman" panose="02020603050405020304" pitchFamily="18" charset="0"/>
                </a:endParaRPr>
              </a:p>
              <a:p>
                <a:pPr>
                  <a:lnSpc>
                    <a:spcPct val="150000"/>
                  </a:lnSpc>
                  <a:tabLst>
                    <a:tab pos="3299460" algn="l"/>
                  </a:tabLst>
                </a:pPr>
                <a:r>
                  <a:rPr lang="vi-VN" sz="2800" b="1" dirty="0">
                    <a:latin typeface="Times New Roman" panose="02020603050405020304" pitchFamily="18" charset="0"/>
                    <a:cs typeface="Times New Roman" panose="02020603050405020304" pitchFamily="18" charset="0"/>
                  </a:rPr>
                  <a:t>Trong đó:</a:t>
                </a:r>
              </a:p>
              <a:p>
                <a:pPr algn="just">
                  <a:lnSpc>
                    <a:spcPct val="150000"/>
                  </a:lnSpc>
                  <a:tabLst>
                    <a:tab pos="3299460" algn="l"/>
                  </a:tabLst>
                </a:pPr>
                <a:r>
                  <a:rPr lang="vi-VN" sz="2800" dirty="0">
                    <a:latin typeface="Times New Roman" panose="02020603050405020304" pitchFamily="18" charset="0"/>
                    <a:cs typeface="Times New Roman" panose="02020603050405020304" pitchFamily="18" charset="0"/>
                  </a:rPr>
                  <a:t>+ F là lực hấp dẫn tác dụng lên vật nhỏ có khối lượng m, có đơn vị (N).</a:t>
                </a:r>
              </a:p>
              <a:p>
                <a:pPr algn="just">
                  <a:lnSpc>
                    <a:spcPct val="150000"/>
                  </a:lnSpc>
                  <a:tabLst>
                    <a:tab pos="3299460" algn="l"/>
                  </a:tabLst>
                </a:pPr>
                <a:r>
                  <a:rPr lang="vi-VN" sz="2800" dirty="0">
                    <a:latin typeface="Times New Roman" panose="02020603050405020304" pitchFamily="18" charset="0"/>
                    <a:cs typeface="Times New Roman" panose="02020603050405020304" pitchFamily="18" charset="0"/>
                  </a:rPr>
                  <a:t>+ g là cường độ trường hấp dẫn, có đơn vị (N/kg) hoặc (m/s</a:t>
                </a:r>
                <a:r>
                  <a:rPr lang="vi-VN" sz="2800" baseline="30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a:t>
                </a:r>
              </a:p>
            </p:txBody>
          </p:sp>
        </mc:Choice>
        <mc:Fallback>
          <p:sp>
            <p:nvSpPr>
              <p:cNvPr id="7" name="TextBox 6">
                <a:extLst>
                  <a:ext uri="{FF2B5EF4-FFF2-40B4-BE49-F238E27FC236}">
                    <a16:creationId xmlns:a16="http://schemas.microsoft.com/office/drawing/2014/main" id="{FACED05E-C551-7362-CDE9-D0342C6BD2DD}"/>
                  </a:ext>
                </a:extLst>
              </p:cNvPr>
              <p:cNvSpPr txBox="1">
                <a:spLocks noRot="1" noChangeAspect="1" noMove="1" noResize="1" noEditPoints="1" noAdjustHandles="1" noChangeArrowheads="1" noChangeShapeType="1" noTextEdit="1"/>
              </p:cNvSpPr>
              <p:nvPr/>
            </p:nvSpPr>
            <p:spPr>
              <a:xfrm>
                <a:off x="420775" y="1482364"/>
                <a:ext cx="11647011" cy="3160160"/>
              </a:xfrm>
              <a:prstGeom prst="rect">
                <a:avLst/>
              </a:prstGeom>
              <a:blipFill>
                <a:blip r:embed="rId3"/>
                <a:stretch>
                  <a:fillRect l="-1047" b="-4432"/>
                </a:stretch>
              </a:blipFill>
            </p:spPr>
            <p:txBody>
              <a:bodyPr/>
              <a:lstStyle/>
              <a:p>
                <a:r>
                  <a:rPr lang="en-US">
                    <a:noFill/>
                  </a:rPr>
                  <a:t> </a:t>
                </a:r>
              </a:p>
            </p:txBody>
          </p:sp>
        </mc:Fallback>
      </mc:AlternateContent>
    </p:spTree>
    <p:extLst>
      <p:ext uri="{BB962C8B-B14F-4D97-AF65-F5344CB8AC3E}">
        <p14:creationId xmlns:p14="http://schemas.microsoft.com/office/powerpoint/2010/main" val="9445143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B43E9-702E-7AA2-BE7B-37C8B61ACC20}"/>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C0770640-D4D4-0A66-56F7-862B6858BCCD}"/>
              </a:ext>
            </a:extLst>
          </p:cNvPr>
          <p:cNvGrpSpPr/>
          <p:nvPr/>
        </p:nvGrpSpPr>
        <p:grpSpPr>
          <a:xfrm>
            <a:off x="0" y="0"/>
            <a:ext cx="12192000" cy="579120"/>
            <a:chOff x="0" y="0"/>
            <a:chExt cx="12192000" cy="579120"/>
          </a:xfrm>
          <a:solidFill>
            <a:schemeClr val="accent6">
              <a:lumMod val="75000"/>
            </a:schemeClr>
          </a:solidFill>
        </p:grpSpPr>
        <p:sp>
          <p:nvSpPr>
            <p:cNvPr id="19" name="Rectangle 18">
              <a:extLst>
                <a:ext uri="{FF2B5EF4-FFF2-40B4-BE49-F238E27FC236}">
                  <a16:creationId xmlns:a16="http://schemas.microsoft.com/office/drawing/2014/main" id="{760C4282-869C-AC99-859E-77A04C3D6F3E}"/>
                </a:ext>
              </a:extLst>
            </p:cNvPr>
            <p:cNvSpPr/>
            <p:nvPr/>
          </p:nvSpPr>
          <p:spPr>
            <a:xfrm>
              <a:off x="0" y="0"/>
              <a:ext cx="6553200" cy="5791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latin typeface="Barlow Condensed Black" panose="00000A06000000000000" pitchFamily="2" charset="0"/>
                </a:rPr>
                <a:t>   I. CƯỜNG ĐỘ TRƯỜNG HẤP DẪN</a:t>
              </a:r>
            </a:p>
          </p:txBody>
        </p:sp>
        <p:sp>
          <p:nvSpPr>
            <p:cNvPr id="20" name="Rectangle 19">
              <a:extLst>
                <a:ext uri="{FF2B5EF4-FFF2-40B4-BE49-F238E27FC236}">
                  <a16:creationId xmlns:a16="http://schemas.microsoft.com/office/drawing/2014/main" id="{3CE41A90-AF2F-608F-138B-3BA1CFC0F421}"/>
                </a:ext>
              </a:extLst>
            </p:cNvPr>
            <p:cNvSpPr/>
            <p:nvPr/>
          </p:nvSpPr>
          <p:spPr>
            <a:xfrm>
              <a:off x="6471920" y="0"/>
              <a:ext cx="5720080" cy="11176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D1CBE9D6-15B4-3034-ADC2-9A52CA205C43}"/>
              </a:ext>
            </a:extLst>
          </p:cNvPr>
          <p:cNvSpPr txBox="1"/>
          <p:nvPr/>
        </p:nvSpPr>
        <p:spPr>
          <a:xfrm>
            <a:off x="142240" y="792479"/>
            <a:ext cx="6410960" cy="523220"/>
          </a:xfrm>
          <a:prstGeom prst="rect">
            <a:avLst/>
          </a:prstGeom>
          <a:noFill/>
        </p:spPr>
        <p:txBody>
          <a:bodyPr wrap="square" rtlCol="0">
            <a:spAutoFit/>
          </a:bodyPr>
          <a:lstStyle/>
          <a:p>
            <a:r>
              <a:rPr lang="en-US" sz="2800" dirty="0">
                <a:solidFill>
                  <a:srgbClr val="FF0000"/>
                </a:solidFill>
                <a:latin typeface="#9Slide03 Arima Madurai Black" panose="00000A00000000000000" pitchFamily="2" charset="0"/>
                <a:cs typeface="#9Slide03 Arima Madurai Black" panose="00000A00000000000000" pitchFamily="2" charset="0"/>
              </a:rPr>
              <a:t>1. </a:t>
            </a:r>
            <a:r>
              <a:rPr lang="en-US" sz="2800" dirty="0" err="1">
                <a:solidFill>
                  <a:srgbClr val="FF0000"/>
                </a:solidFill>
                <a:latin typeface="#9Slide03 Arima Madurai Black" panose="00000A00000000000000" pitchFamily="2" charset="0"/>
                <a:cs typeface="#9Slide03 Arima Madurai Black" panose="00000A00000000000000" pitchFamily="2" charset="0"/>
              </a:rPr>
              <a:t>Định</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nghĩa</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cường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độ</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hấp</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dẫn</a:t>
            </a: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3" name="Picture 2">
            <a:extLst>
              <a:ext uri="{FF2B5EF4-FFF2-40B4-BE49-F238E27FC236}">
                <a16:creationId xmlns:a16="http://schemas.microsoft.com/office/drawing/2014/main" id="{533D5363-5041-8B9E-D630-A4DB4B219A7E}"/>
              </a:ext>
            </a:extLst>
          </p:cNvPr>
          <p:cNvPicPr>
            <a:picLocks noChangeAspect="1"/>
          </p:cNvPicPr>
          <p:nvPr/>
        </p:nvPicPr>
        <p:blipFill>
          <a:blip r:embed="rId3"/>
          <a:stretch>
            <a:fillRect/>
          </a:stretch>
        </p:blipFill>
        <p:spPr>
          <a:xfrm>
            <a:off x="8269579" y="3334215"/>
            <a:ext cx="3922421" cy="3375347"/>
          </a:xfrm>
          <a:prstGeom prst="rect">
            <a:avLst/>
          </a:prstGeom>
        </p:spPr>
      </p:pic>
      <p:sp>
        <p:nvSpPr>
          <p:cNvPr id="8" name="TextBox 7">
            <a:extLst>
              <a:ext uri="{FF2B5EF4-FFF2-40B4-BE49-F238E27FC236}">
                <a16:creationId xmlns:a16="http://schemas.microsoft.com/office/drawing/2014/main" id="{D2E8E556-9F8B-0C98-73EB-D95157842D4A}"/>
              </a:ext>
            </a:extLst>
          </p:cNvPr>
          <p:cNvSpPr txBox="1"/>
          <p:nvPr/>
        </p:nvSpPr>
        <p:spPr>
          <a:xfrm>
            <a:off x="300650" y="1243752"/>
            <a:ext cx="6094140" cy="5185522"/>
          </a:xfrm>
          <a:prstGeom prst="rect">
            <a:avLst/>
          </a:prstGeom>
          <a:noFill/>
        </p:spPr>
        <p:txBody>
          <a:bodyPr wrap="square">
            <a:spAutoFit/>
          </a:bodyPr>
          <a:lstStyle/>
          <a:p>
            <a:pPr marR="0" algn="just">
              <a:lnSpc>
                <a:spcPct val="150000"/>
              </a:lnSpc>
              <a:spcBef>
                <a:spcPts val="0"/>
              </a:spcBef>
              <a:spcAft>
                <a:spcPts val="0"/>
              </a:spcAft>
              <a:tabLst>
                <a:tab pos="3299460" algn="l"/>
              </a:tabLst>
            </a:pPr>
            <a:r>
              <a:rPr lang="en-US" sz="2800" b="1" dirty="0" err="1">
                <a:latin typeface="Times New Roman" panose="02020603050405020304" pitchFamily="18" charset="0"/>
                <a:cs typeface="Times New Roman" panose="02020603050405020304" pitchFamily="18" charset="0"/>
              </a:rPr>
              <a:t>Lưu</a:t>
            </a:r>
            <a:r>
              <a:rPr lang="en-US" sz="2800" b="1" dirty="0">
                <a:latin typeface="Times New Roman" panose="02020603050405020304" pitchFamily="18" charset="0"/>
                <a:cs typeface="Times New Roman" panose="02020603050405020304" pitchFamily="18" charset="0"/>
              </a:rPr>
              <a:t> ý:</a:t>
            </a:r>
          </a:p>
          <a:p>
            <a:pPr marR="0" indent="228600" algn="just">
              <a:lnSpc>
                <a:spcPct val="150000"/>
              </a:lnSpc>
              <a:spcBef>
                <a:spcPts val="0"/>
              </a:spcBef>
              <a:spcAft>
                <a:spcPts val="0"/>
              </a:spcAft>
              <a:tabLst>
                <a:tab pos="3299460" algn="l"/>
              </a:tabLs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vectơ</a:t>
            </a:r>
            <a:r>
              <a:rPr lang="en-US" sz="2800" dirty="0">
                <a:latin typeface="Times New Roman" panose="02020603050405020304" pitchFamily="18" charset="0"/>
                <a:cs typeface="Times New Roman" panose="02020603050405020304" pitchFamily="18" charset="0"/>
              </a:rPr>
              <a:t>;</a:t>
            </a:r>
          </a:p>
          <a:p>
            <a:pPr marR="0" indent="228600" algn="just">
              <a:lnSpc>
                <a:spcPct val="150000"/>
              </a:lnSpc>
              <a:spcBef>
                <a:spcPts val="0"/>
              </a:spcBef>
              <a:spcAft>
                <a:spcPts val="0"/>
              </a:spcAft>
              <a:tabLst>
                <a:tab pos="3299460" algn="l"/>
              </a:tabLs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vectơ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a:t>
            </a:r>
          </a:p>
          <a:p>
            <a:pPr marR="0" algn="just">
              <a:lnSpc>
                <a:spcPct val="150000"/>
              </a:lnSpc>
              <a:spcBef>
                <a:spcPts val="0"/>
              </a:spcBef>
              <a:spcAft>
                <a:spcPts val="0"/>
              </a:spcAft>
              <a:tabLst>
                <a:tab pos="3299460" algn="l"/>
              </a:tabLs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pic>
        <p:nvPicPr>
          <p:cNvPr id="9" name="Picture 8" descr="A globe with arrows around it&#10;&#10;Description automatically generated">
            <a:extLst>
              <a:ext uri="{FF2B5EF4-FFF2-40B4-BE49-F238E27FC236}">
                <a16:creationId xmlns:a16="http://schemas.microsoft.com/office/drawing/2014/main" id="{C1782610-0AAC-D9E3-D50B-E0352CABF6DD}"/>
              </a:ext>
            </a:extLst>
          </p:cNvPr>
          <p:cNvPicPr>
            <a:picLocks noChangeAspect="1"/>
          </p:cNvPicPr>
          <p:nvPr/>
        </p:nvPicPr>
        <p:blipFill rotWithShape="1">
          <a:blip r:embed="rId4">
            <a:extLst>
              <a:ext uri="{28A0092B-C50C-407E-A947-70E740481C1C}">
                <a14:useLocalDpi xmlns:a14="http://schemas.microsoft.com/office/drawing/2010/main" val="0"/>
              </a:ext>
            </a:extLst>
          </a:blip>
          <a:srcRect r="3341"/>
          <a:stretch/>
        </p:blipFill>
        <p:spPr bwMode="auto">
          <a:xfrm>
            <a:off x="8155459" y="111760"/>
            <a:ext cx="4036541" cy="32241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7355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99357-B7F8-F21C-845D-785F2C8B3E87}"/>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6CA128A4-DE7A-ABE0-08A0-AEDB35DC4D51}"/>
              </a:ext>
            </a:extLst>
          </p:cNvPr>
          <p:cNvGrpSpPr/>
          <p:nvPr/>
        </p:nvGrpSpPr>
        <p:grpSpPr>
          <a:xfrm>
            <a:off x="0" y="0"/>
            <a:ext cx="12192000" cy="579120"/>
            <a:chOff x="0" y="0"/>
            <a:chExt cx="12192000" cy="579120"/>
          </a:xfrm>
          <a:solidFill>
            <a:schemeClr val="accent6">
              <a:lumMod val="75000"/>
            </a:schemeClr>
          </a:solidFill>
        </p:grpSpPr>
        <p:sp>
          <p:nvSpPr>
            <p:cNvPr id="19" name="Rectangle 18">
              <a:extLst>
                <a:ext uri="{FF2B5EF4-FFF2-40B4-BE49-F238E27FC236}">
                  <a16:creationId xmlns:a16="http://schemas.microsoft.com/office/drawing/2014/main" id="{C35ACA0C-117D-506F-5D19-7B63A3FED4F2}"/>
                </a:ext>
              </a:extLst>
            </p:cNvPr>
            <p:cNvSpPr/>
            <p:nvPr/>
          </p:nvSpPr>
          <p:spPr>
            <a:xfrm>
              <a:off x="0" y="0"/>
              <a:ext cx="6553200" cy="5791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latin typeface="Barlow Condensed Black" panose="00000A06000000000000" pitchFamily="2" charset="0"/>
                </a:rPr>
                <a:t>   I. CƯỜNG ĐỘ TRƯỜNG HẤP DẪN</a:t>
              </a:r>
            </a:p>
          </p:txBody>
        </p:sp>
        <p:sp>
          <p:nvSpPr>
            <p:cNvPr id="20" name="Rectangle 19">
              <a:extLst>
                <a:ext uri="{FF2B5EF4-FFF2-40B4-BE49-F238E27FC236}">
                  <a16:creationId xmlns:a16="http://schemas.microsoft.com/office/drawing/2014/main" id="{252D6B2E-3166-B46F-37AD-6C92E4FC451A}"/>
                </a:ext>
              </a:extLst>
            </p:cNvPr>
            <p:cNvSpPr/>
            <p:nvPr/>
          </p:nvSpPr>
          <p:spPr>
            <a:xfrm>
              <a:off x="6471920" y="0"/>
              <a:ext cx="5720080" cy="11176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DA0FF3F3-901B-5372-5BB3-E8AE9EBE7E60}"/>
              </a:ext>
            </a:extLst>
          </p:cNvPr>
          <p:cNvSpPr txBox="1"/>
          <p:nvPr/>
        </p:nvSpPr>
        <p:spPr>
          <a:xfrm>
            <a:off x="204024" y="701232"/>
            <a:ext cx="10496928" cy="523220"/>
          </a:xfrm>
          <a:prstGeom prst="rect">
            <a:avLst/>
          </a:prstGeom>
          <a:noFill/>
        </p:spPr>
        <p:txBody>
          <a:bodyPr wrap="square" rtlCol="0">
            <a:spAutoFit/>
          </a:bodyPr>
          <a:lstStyle/>
          <a:p>
            <a:r>
              <a:rPr lang="en-US" sz="2800" dirty="0">
                <a:solidFill>
                  <a:srgbClr val="FF0000"/>
                </a:solidFill>
                <a:latin typeface="#9Slide03 Arima Madurai Black" panose="00000A00000000000000" pitchFamily="2" charset="0"/>
                <a:cs typeface="#9Slide03 Arima Madurai Black" panose="00000A00000000000000" pitchFamily="2" charset="0"/>
              </a:rPr>
              <a:t>2. </a:t>
            </a:r>
            <a:r>
              <a:rPr lang="en-US" sz="2800" dirty="0" err="1">
                <a:solidFill>
                  <a:srgbClr val="FF0000"/>
                </a:solidFill>
                <a:latin typeface="#9Slide03 Arima Madurai Black" panose="00000A00000000000000" pitchFamily="2" charset="0"/>
                <a:cs typeface="#9Slide03 Arima Madurai Black" panose="00000A00000000000000" pitchFamily="2" charset="0"/>
              </a:rPr>
              <a:t>Cường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độ</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hấp</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dẫn</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của</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một</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vật</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đồng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chất</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hình</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cầu</a:t>
            </a: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7" name="TextBox 6">
            <a:extLst>
              <a:ext uri="{FF2B5EF4-FFF2-40B4-BE49-F238E27FC236}">
                <a16:creationId xmlns:a16="http://schemas.microsoft.com/office/drawing/2014/main" id="{15AA4753-DF05-FA85-EC67-0CE399F3D869}"/>
              </a:ext>
            </a:extLst>
          </p:cNvPr>
          <p:cNvSpPr txBox="1"/>
          <p:nvPr/>
        </p:nvSpPr>
        <p:spPr>
          <a:xfrm>
            <a:off x="559615" y="1346564"/>
            <a:ext cx="11072770" cy="5185522"/>
          </a:xfrm>
          <a:prstGeom prst="rect">
            <a:avLst/>
          </a:prstGeom>
          <a:noFill/>
          <a:ln w="38100">
            <a:solidFill>
              <a:srgbClr val="FF0000"/>
            </a:solidFill>
          </a:ln>
        </p:spPr>
        <p:txBody>
          <a:bodyPr wrap="square">
            <a:spAutoFit/>
          </a:bodyPr>
          <a:lstStyle/>
          <a:p>
            <a:pPr marR="0" algn="ctr">
              <a:lnSpc>
                <a:spcPct val="150000"/>
              </a:lnSpc>
              <a:spcBef>
                <a:spcPts val="0"/>
              </a:spcBef>
              <a:spcAft>
                <a:spcPts val="0"/>
              </a:spcAft>
              <a:tabLst>
                <a:tab pos="3299460" algn="l"/>
              </a:tabLst>
            </a:pPr>
            <a:r>
              <a:rPr lang="en-US" sz="2800" b="1" dirty="0">
                <a:solidFill>
                  <a:srgbClr val="FF0000"/>
                </a:solidFill>
                <a:latin typeface="Times New Roman" panose="02020603050405020304" pitchFamily="18" charset="0"/>
                <a:cs typeface="Times New Roman" panose="02020603050405020304" pitchFamily="18" charset="0"/>
              </a:rPr>
              <a:t>PHIẾU HỌC TẬP SỐ 2</a:t>
            </a:r>
          </a:p>
          <a:p>
            <a:pPr marR="0" algn="just">
              <a:lnSpc>
                <a:spcPct val="150000"/>
              </a:lnSpc>
              <a:spcBef>
                <a:spcPts val="0"/>
              </a:spcBef>
              <a:spcAft>
                <a:spcPts val="0"/>
              </a:spcAft>
              <a:tabLst>
                <a:tab pos="3299460" algn="l"/>
              </a:tabLst>
            </a:pPr>
            <a:r>
              <a:rPr lang="vi-VN" sz="2800" b="1" dirty="0">
                <a:latin typeface="Times New Roman" panose="02020603050405020304" pitchFamily="18" charset="0"/>
                <a:cs typeface="Times New Roman" panose="02020603050405020304" pitchFamily="18" charset="0"/>
              </a:rPr>
              <a:t>Câu </a:t>
            </a:r>
            <a:r>
              <a:rPr lang="en-US" sz="2800" b="1" dirty="0">
                <a:latin typeface="Times New Roman" panose="02020603050405020304" pitchFamily="18" charset="0"/>
                <a:cs typeface="Times New Roman" panose="02020603050405020304" pitchFamily="18" charset="0"/>
              </a:rPr>
              <a:t>1</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Cường độ trường hấp dẫn của quả cầu đồng chất tại một điểm bên ngoài và cách tâm quả cầu một khoảng r được xác định bằng công thức nào?</a:t>
            </a:r>
          </a:p>
          <a:p>
            <a:pPr marR="0" algn="just">
              <a:lnSpc>
                <a:spcPct val="150000"/>
              </a:lnSpc>
              <a:spcBef>
                <a:spcPts val="0"/>
              </a:spcBef>
              <a:spcAft>
                <a:spcPts val="0"/>
              </a:spcAft>
              <a:tabLst>
                <a:tab pos="3299460" algn="l"/>
              </a:tabLst>
            </a:pPr>
            <a:r>
              <a:rPr lang="vi-VN" sz="2800" b="1" dirty="0">
                <a:latin typeface="Times New Roman" panose="02020603050405020304" pitchFamily="18" charset="0"/>
                <a:cs typeface="Times New Roman" panose="02020603050405020304" pitchFamily="18" charset="0"/>
              </a:rPr>
              <a:t>Câu </a:t>
            </a:r>
            <a:r>
              <a:rPr lang="en-US" sz="2800" b="1" dirty="0">
                <a:latin typeface="Times New Roman" panose="02020603050405020304" pitchFamily="18" charset="0"/>
                <a:cs typeface="Times New Roman" panose="02020603050405020304" pitchFamily="18" charset="0"/>
              </a:rPr>
              <a:t>2</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Dựa vào bảng 2.1, xác định cường độ trường hấp dẫn tại bề mặt các thiên thể.</a:t>
            </a:r>
          </a:p>
          <a:p>
            <a:pPr marR="0" algn="just">
              <a:lnSpc>
                <a:spcPct val="150000"/>
              </a:lnSpc>
              <a:spcBef>
                <a:spcPts val="0"/>
              </a:spcBef>
              <a:spcAft>
                <a:spcPts val="0"/>
              </a:spcAft>
              <a:tabLst>
                <a:tab pos="3299460" algn="l"/>
              </a:tabLst>
            </a:pPr>
            <a:r>
              <a:rPr lang="vi-VN" sz="2800" b="1" dirty="0">
                <a:latin typeface="Times New Roman" panose="02020603050405020304" pitchFamily="18" charset="0"/>
                <a:cs typeface="Times New Roman" panose="02020603050405020304" pitchFamily="18" charset="0"/>
              </a:rPr>
              <a:t>Câu </a:t>
            </a:r>
            <a:r>
              <a:rPr lang="en-US" sz="2800" b="1" dirty="0">
                <a:latin typeface="Times New Roman" panose="02020603050405020304" pitchFamily="18" charset="0"/>
                <a:cs typeface="Times New Roman" panose="02020603050405020304" pitchFamily="18" charset="0"/>
              </a:rPr>
              <a:t>3</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Các kết quả tính được giúp ích gì cho bạn trong việc giải thích vì sao Mặt Trăng có lớp khí quyển rất mỏng (gần như không có) trong khi Mặt Trời có lớp khí quyển rất dày? </a:t>
            </a:r>
          </a:p>
        </p:txBody>
      </p:sp>
    </p:spTree>
    <p:extLst>
      <p:ext uri="{BB962C8B-B14F-4D97-AF65-F5344CB8AC3E}">
        <p14:creationId xmlns:p14="http://schemas.microsoft.com/office/powerpoint/2010/main" val="3786791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DA12E-9F5F-7CC4-D300-C2BBBF646BC0}"/>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69023749-EA2D-B168-6BE3-A71491370806}"/>
              </a:ext>
            </a:extLst>
          </p:cNvPr>
          <p:cNvGrpSpPr/>
          <p:nvPr/>
        </p:nvGrpSpPr>
        <p:grpSpPr>
          <a:xfrm>
            <a:off x="0" y="0"/>
            <a:ext cx="12192000" cy="579120"/>
            <a:chOff x="0" y="0"/>
            <a:chExt cx="12192000" cy="579120"/>
          </a:xfrm>
          <a:solidFill>
            <a:schemeClr val="accent6">
              <a:lumMod val="75000"/>
            </a:schemeClr>
          </a:solidFill>
        </p:grpSpPr>
        <p:sp>
          <p:nvSpPr>
            <p:cNvPr id="19" name="Rectangle 18">
              <a:extLst>
                <a:ext uri="{FF2B5EF4-FFF2-40B4-BE49-F238E27FC236}">
                  <a16:creationId xmlns:a16="http://schemas.microsoft.com/office/drawing/2014/main" id="{2CFF5477-687D-58EF-137C-EDC053509068}"/>
                </a:ext>
              </a:extLst>
            </p:cNvPr>
            <p:cNvSpPr/>
            <p:nvPr/>
          </p:nvSpPr>
          <p:spPr>
            <a:xfrm>
              <a:off x="0" y="0"/>
              <a:ext cx="6553200" cy="5791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Barlow Condensed Black" panose="00000A06000000000000" pitchFamily="2" charset="0"/>
                </a:rPr>
                <a:t>   </a:t>
              </a:r>
              <a:r>
                <a:rPr lang="en-US" sz="2800" b="1" dirty="0">
                  <a:solidFill>
                    <a:schemeClr val="bg1"/>
                  </a:solidFill>
                  <a:latin typeface="Barlow Condensed Black" panose="00000A06000000000000" pitchFamily="2" charset="0"/>
                </a:rPr>
                <a:t>I. CƯỜNG ĐỘ TRƯỜNG HẤP DẪN</a:t>
              </a:r>
            </a:p>
          </p:txBody>
        </p:sp>
        <p:sp>
          <p:nvSpPr>
            <p:cNvPr id="20" name="Rectangle 19">
              <a:extLst>
                <a:ext uri="{FF2B5EF4-FFF2-40B4-BE49-F238E27FC236}">
                  <a16:creationId xmlns:a16="http://schemas.microsoft.com/office/drawing/2014/main" id="{ABC758CB-DE24-4D31-91D0-D5BD185BFC77}"/>
                </a:ext>
              </a:extLst>
            </p:cNvPr>
            <p:cNvSpPr/>
            <p:nvPr/>
          </p:nvSpPr>
          <p:spPr>
            <a:xfrm>
              <a:off x="6471920" y="0"/>
              <a:ext cx="5720080" cy="11176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5A937B3-0CFE-3786-4B0D-DB60A4BAAAC7}"/>
              </a:ext>
            </a:extLst>
          </p:cNvPr>
          <p:cNvSpPr txBox="1"/>
          <p:nvPr/>
        </p:nvSpPr>
        <p:spPr>
          <a:xfrm>
            <a:off x="168615" y="860467"/>
            <a:ext cx="10062779" cy="523220"/>
          </a:xfrm>
          <a:prstGeom prst="rect">
            <a:avLst/>
          </a:prstGeom>
          <a:noFill/>
        </p:spPr>
        <p:txBody>
          <a:bodyPr wrap="square" rtlCol="0">
            <a:spAutoFit/>
          </a:bodyPr>
          <a:lstStyle/>
          <a:p>
            <a:r>
              <a:rPr lang="en-US" sz="2800" dirty="0">
                <a:solidFill>
                  <a:srgbClr val="FF0000"/>
                </a:solidFill>
                <a:latin typeface="#9Slide03 Arima Madurai Black" panose="00000A00000000000000" pitchFamily="2" charset="0"/>
                <a:cs typeface="#9Slide03 Arima Madurai Black" panose="00000A00000000000000" pitchFamily="2" charset="0"/>
              </a:rPr>
              <a:t>2. </a:t>
            </a:r>
            <a:r>
              <a:rPr lang="en-US" sz="2800" dirty="0" err="1">
                <a:solidFill>
                  <a:srgbClr val="FF0000"/>
                </a:solidFill>
                <a:latin typeface="#9Slide03 Arima Madurai Black" panose="00000A00000000000000" pitchFamily="2" charset="0"/>
                <a:cs typeface="#9Slide03 Arima Madurai Black" panose="00000A00000000000000" pitchFamily="2" charset="0"/>
              </a:rPr>
              <a:t>Cường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độ</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hấp</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dẫn</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của</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một</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vật</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đồng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chất</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hình</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cầu</a:t>
            </a: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D849A15A-6F42-7A56-9541-2C1F59F552D0}"/>
                  </a:ext>
                </a:extLst>
              </p:cNvPr>
              <p:cNvSpPr txBox="1"/>
              <p:nvPr/>
            </p:nvSpPr>
            <p:spPr>
              <a:xfrm>
                <a:off x="342900" y="1322132"/>
                <a:ext cx="11265877" cy="3581558"/>
              </a:xfrm>
              <a:prstGeom prst="rect">
                <a:avLst/>
              </a:prstGeom>
              <a:noFill/>
            </p:spPr>
            <p:txBody>
              <a:bodyPr wrap="square">
                <a:spAutoFit/>
              </a:bodyPr>
              <a:lstStyle/>
              <a:p>
                <a:pPr algn="just">
                  <a:lnSpc>
                    <a:spcPct val="150000"/>
                  </a:lnSpc>
                  <a:tabLst>
                    <a:tab pos="3299460" algn="l"/>
                  </a:tabLst>
                </a:pPr>
                <a:r>
                  <a:rPr lang="vi-VN" sz="2800" dirty="0">
                    <a:latin typeface="Times New Roman" panose="02020603050405020304" pitchFamily="18" charset="0"/>
                    <a:cs typeface="Times New Roman" panose="02020603050405020304" pitchFamily="18" charset="0"/>
                  </a:rPr>
                  <a:t>Xét trường hấp dẫn gây ra bởi quả cầu khối lượng M. Lực hấp dẫn của quả cầu có tác dụng lên một vật nhỏ khối lượng m đặt bên ngoài và cách tâm của nó một khoảng cách r là:</a:t>
                </a:r>
              </a:p>
              <a:p>
                <a:pPr algn="ctr">
                  <a:lnSpc>
                    <a:spcPct val="150000"/>
                  </a:lnSpc>
                  <a:tabLst>
                    <a:tab pos="3299460" algn="l"/>
                  </a:tabLst>
                </a:pPr>
                <a:r>
                  <a:rPr lang="vi-VN" sz="28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F</m:t>
                    </m:r>
                    <m:r>
                      <m:rPr>
                        <m:nor/>
                      </m:rPr>
                      <a:rPr lang="en-US" sz="2800" b="0" i="0" smtClean="0">
                        <a:latin typeface="Times New Roman" panose="02020603050405020304" pitchFamily="18" charset="0"/>
                        <a:cs typeface="Times New Roman" panose="02020603050405020304" pitchFamily="18" charset="0"/>
                      </a:rPr>
                      <m:t>=</m:t>
                    </m:r>
                    <m:r>
                      <m:rPr>
                        <m:nor/>
                      </m:rPr>
                      <a:rPr lang="en-US" sz="2800" b="0" i="0" smtClean="0">
                        <a:latin typeface="Times New Roman" panose="02020603050405020304" pitchFamily="18" charset="0"/>
                        <a:cs typeface="Times New Roman" panose="02020603050405020304" pitchFamily="18" charset="0"/>
                      </a:rPr>
                      <m:t>G</m:t>
                    </m:r>
                    <m:f>
                      <m:fPr>
                        <m:ctrlPr>
                          <a:rPr lang="en-US" sz="2800" b="0" i="1" smtClean="0">
                            <a:latin typeface="Cambria Math" panose="02040503050406030204" pitchFamily="18" charset="0"/>
                            <a:cs typeface="Times New Roman" panose="02020603050405020304" pitchFamily="18" charset="0"/>
                          </a:rPr>
                        </m:ctrlPr>
                      </m:fPr>
                      <m:num>
                        <m:r>
                          <m:rPr>
                            <m:nor/>
                          </m:rPr>
                          <a:rPr lang="en-US" sz="2800" b="0" i="0" smtClean="0">
                            <a:latin typeface="Times New Roman" panose="02020603050405020304" pitchFamily="18" charset="0"/>
                            <a:cs typeface="Times New Roman" panose="02020603050405020304" pitchFamily="18" charset="0"/>
                          </a:rPr>
                          <m:t>Mm</m:t>
                        </m:r>
                      </m:num>
                      <m:den>
                        <m:sSup>
                          <m:sSupPr>
                            <m:ctrlPr>
                              <a:rPr lang="en-US" sz="2800" b="0" i="1" smtClean="0">
                                <a:latin typeface="Cambria Math" panose="02040503050406030204" pitchFamily="18" charset="0"/>
                                <a:cs typeface="Times New Roman" panose="02020603050405020304" pitchFamily="18" charset="0"/>
                              </a:rPr>
                            </m:ctrlPr>
                          </m:sSupPr>
                          <m:e>
                            <m:r>
                              <m:rPr>
                                <m:nor/>
                              </m:rPr>
                              <a:rPr lang="en-US" sz="2800" b="0" i="0" smtClean="0">
                                <a:latin typeface="Times New Roman" panose="02020603050405020304" pitchFamily="18" charset="0"/>
                                <a:cs typeface="Times New Roman" panose="02020603050405020304" pitchFamily="18" charset="0"/>
                              </a:rPr>
                              <m:t>r</m:t>
                            </m:r>
                          </m:e>
                          <m:sup>
                            <m:r>
                              <m:rPr>
                                <m:nor/>
                              </m:rPr>
                              <a:rPr lang="en-US" sz="2800" b="0" i="0" baseline="30000" smtClean="0">
                                <a:latin typeface="Times New Roman" panose="02020603050405020304" pitchFamily="18" charset="0"/>
                                <a:cs typeface="Times New Roman" panose="02020603050405020304" pitchFamily="18" charset="0"/>
                              </a:rPr>
                              <m:t>2</m:t>
                            </m:r>
                          </m:sup>
                        </m:sSup>
                      </m:den>
                    </m:f>
                  </m:oMath>
                </a14:m>
                <a:endParaRPr lang="vi-VN" sz="2800" dirty="0">
                  <a:latin typeface="Times New Roman" panose="02020603050405020304" pitchFamily="18" charset="0"/>
                  <a:cs typeface="Times New Roman" panose="02020603050405020304" pitchFamily="18" charset="0"/>
                </a:endParaRPr>
              </a:p>
              <a:p>
                <a:pPr algn="just">
                  <a:lnSpc>
                    <a:spcPct val="150000"/>
                  </a:lnSpc>
                  <a:tabLst>
                    <a:tab pos="3299460" algn="l"/>
                  </a:tabLst>
                </a:pPr>
                <a:endParaRPr lang="vi-VN" sz="2600" dirty="0">
                  <a:latin typeface="Times New Roman" panose="02020603050405020304" pitchFamily="18" charset="0"/>
                  <a:cs typeface="Times New Roman" panose="02020603050405020304" pitchFamily="18" charset="0"/>
                </a:endParaRPr>
              </a:p>
            </p:txBody>
          </p:sp>
        </mc:Choice>
        <mc:Fallback>
          <p:sp>
            <p:nvSpPr>
              <p:cNvPr id="10" name="TextBox 9">
                <a:extLst>
                  <a:ext uri="{FF2B5EF4-FFF2-40B4-BE49-F238E27FC236}">
                    <a16:creationId xmlns:a16="http://schemas.microsoft.com/office/drawing/2014/main" id="{D849A15A-6F42-7A56-9541-2C1F59F552D0}"/>
                  </a:ext>
                </a:extLst>
              </p:cNvPr>
              <p:cNvSpPr txBox="1">
                <a:spLocks noRot="1" noChangeAspect="1" noMove="1" noResize="1" noEditPoints="1" noAdjustHandles="1" noChangeArrowheads="1" noChangeShapeType="1" noTextEdit="1"/>
              </p:cNvSpPr>
              <p:nvPr/>
            </p:nvSpPr>
            <p:spPr>
              <a:xfrm>
                <a:off x="342900" y="1322132"/>
                <a:ext cx="11265877" cy="3581558"/>
              </a:xfrm>
              <a:prstGeom prst="rect">
                <a:avLst/>
              </a:prstGeom>
              <a:blipFill>
                <a:blip r:embed="rId3"/>
                <a:stretch>
                  <a:fillRect l="-1082" r="-1136"/>
                </a:stretch>
              </a:blipFill>
            </p:spPr>
            <p:txBody>
              <a:bodyPr/>
              <a:lstStyle/>
              <a:p>
                <a:r>
                  <a:rPr lang="en-US">
                    <a:noFill/>
                  </a:rPr>
                  <a:t> </a:t>
                </a:r>
              </a:p>
            </p:txBody>
          </p:sp>
        </mc:Fallback>
      </mc:AlternateContent>
      <p:sp>
        <p:nvSpPr>
          <p:cNvPr id="11" name="Rectangle 7">
            <a:extLst>
              <a:ext uri="{FF2B5EF4-FFF2-40B4-BE49-F238E27FC236}">
                <a16:creationId xmlns:a16="http://schemas.microsoft.com/office/drawing/2014/main" id="{FFE060BF-E560-55FB-7C63-7015A1BDECC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4" name="Group 3" descr="n73 zalo Dung">
            <a:extLst>
              <a:ext uri="{FF2B5EF4-FFF2-40B4-BE49-F238E27FC236}">
                <a16:creationId xmlns:a16="http://schemas.microsoft.com/office/drawing/2014/main" id="{49F35CAA-CBC8-CA8A-1161-391D3D580261}"/>
              </a:ext>
            </a:extLst>
          </p:cNvPr>
          <p:cNvGrpSpPr/>
          <p:nvPr/>
        </p:nvGrpSpPr>
        <p:grpSpPr>
          <a:xfrm>
            <a:off x="1991446" y="3944830"/>
            <a:ext cx="8596035" cy="1886126"/>
            <a:chOff x="-58726" y="104652"/>
            <a:chExt cx="3930518" cy="862099"/>
          </a:xfrm>
        </p:grpSpPr>
        <p:grpSp>
          <p:nvGrpSpPr>
            <p:cNvPr id="7" name="Group 6">
              <a:extLst>
                <a:ext uri="{FF2B5EF4-FFF2-40B4-BE49-F238E27FC236}">
                  <a16:creationId xmlns:a16="http://schemas.microsoft.com/office/drawing/2014/main" id="{1F7D3F65-F464-76C0-8A56-94B5F6623708}"/>
                </a:ext>
              </a:extLst>
            </p:cNvPr>
            <p:cNvGrpSpPr/>
            <p:nvPr/>
          </p:nvGrpSpPr>
          <p:grpSpPr>
            <a:xfrm>
              <a:off x="-58726" y="104652"/>
              <a:ext cx="3930518" cy="850265"/>
              <a:chOff x="-58726" y="0"/>
              <a:chExt cx="3930518" cy="850265"/>
            </a:xfrm>
          </p:grpSpPr>
          <p:sp>
            <p:nvSpPr>
              <p:cNvPr id="9" name="Text Box 2">
                <a:extLst>
                  <a:ext uri="{FF2B5EF4-FFF2-40B4-BE49-F238E27FC236}">
                    <a16:creationId xmlns:a16="http://schemas.microsoft.com/office/drawing/2014/main" id="{7DAE8896-1366-C4D6-F416-0B4B543103C9}"/>
                  </a:ext>
                </a:extLst>
              </p:cNvPr>
              <p:cNvSpPr txBox="1">
                <a:spLocks noChangeArrowheads="1"/>
              </p:cNvSpPr>
              <p:nvPr/>
            </p:nvSpPr>
            <p:spPr bwMode="auto">
              <a:xfrm>
                <a:off x="-58726" y="126330"/>
                <a:ext cx="820868" cy="23915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2800" b="1" dirty="0">
                    <a:solidFill>
                      <a:srgbClr val="003300"/>
                    </a:solidFill>
                    <a:effectLst/>
                    <a:latin typeface="Times New Roman" panose="02020603050405020304" pitchFamily="18" charset="0"/>
                    <a:ea typeface="Times New Roman" panose="02020603050405020304" pitchFamily="18" charset="0"/>
                  </a:rPr>
                  <a:t>M</a:t>
                </a:r>
              </a:p>
            </p:txBody>
          </p:sp>
          <p:sp>
            <p:nvSpPr>
              <p:cNvPr id="12" name="Text Box 2">
                <a:extLst>
                  <a:ext uri="{FF2B5EF4-FFF2-40B4-BE49-F238E27FC236}">
                    <a16:creationId xmlns:a16="http://schemas.microsoft.com/office/drawing/2014/main" id="{9969817C-7099-4908-4686-8D47DB5E9499}"/>
                  </a:ext>
                </a:extLst>
              </p:cNvPr>
              <p:cNvSpPr txBox="1">
                <a:spLocks noChangeArrowheads="1"/>
              </p:cNvSpPr>
              <p:nvPr/>
            </p:nvSpPr>
            <p:spPr bwMode="auto">
              <a:xfrm>
                <a:off x="3191707" y="149418"/>
                <a:ext cx="680085" cy="37137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r>
                  <a:rPr lang="en-US" sz="2800" b="1" dirty="0">
                    <a:solidFill>
                      <a:srgbClr val="003300"/>
                    </a:solidFill>
                    <a:latin typeface="Times New Roman" panose="02020603050405020304" pitchFamily="18" charset="0"/>
                  </a:rPr>
                  <a:t>m</a:t>
                </a:r>
              </a:p>
            </p:txBody>
          </p:sp>
          <p:grpSp>
            <p:nvGrpSpPr>
              <p:cNvPr id="14" name="Group 13">
                <a:extLst>
                  <a:ext uri="{FF2B5EF4-FFF2-40B4-BE49-F238E27FC236}">
                    <a16:creationId xmlns:a16="http://schemas.microsoft.com/office/drawing/2014/main" id="{B20B5E6A-A208-8FE9-0286-2183B5AE4F03}"/>
                  </a:ext>
                </a:extLst>
              </p:cNvPr>
              <p:cNvGrpSpPr/>
              <p:nvPr/>
            </p:nvGrpSpPr>
            <p:grpSpPr>
              <a:xfrm>
                <a:off x="230578" y="0"/>
                <a:ext cx="2908088" cy="850265"/>
                <a:chOff x="-1" y="0"/>
                <a:chExt cx="2908438" cy="850605"/>
              </a:xfrm>
            </p:grpSpPr>
            <p:sp>
              <p:nvSpPr>
                <p:cNvPr id="16" name="Flowchart: Connector 15">
                  <a:extLst>
                    <a:ext uri="{FF2B5EF4-FFF2-40B4-BE49-F238E27FC236}">
                      <a16:creationId xmlns:a16="http://schemas.microsoft.com/office/drawing/2014/main" id="{8F1B7B80-03FD-0933-03EE-53CD3A7C3AA0}"/>
                    </a:ext>
                  </a:extLst>
                </p:cNvPr>
                <p:cNvSpPr/>
                <p:nvPr/>
              </p:nvSpPr>
              <p:spPr>
                <a:xfrm>
                  <a:off x="-1" y="0"/>
                  <a:ext cx="531628" cy="520996"/>
                </a:xfrm>
                <a:prstGeom prst="flowChartConnector">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Flowchart: Connector 17">
                  <a:extLst>
                    <a:ext uri="{FF2B5EF4-FFF2-40B4-BE49-F238E27FC236}">
                      <a16:creationId xmlns:a16="http://schemas.microsoft.com/office/drawing/2014/main" id="{415ACF83-5CDA-3552-BCCF-7054ECC2CF2D}"/>
                    </a:ext>
                  </a:extLst>
                </p:cNvPr>
                <p:cNvSpPr/>
                <p:nvPr/>
              </p:nvSpPr>
              <p:spPr>
                <a:xfrm>
                  <a:off x="2819364" y="211023"/>
                  <a:ext cx="89073" cy="86453"/>
                </a:xfrm>
                <a:prstGeom prst="flowChartConnector">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1" name="Straight Connector 20">
                  <a:extLst>
                    <a:ext uri="{FF2B5EF4-FFF2-40B4-BE49-F238E27FC236}">
                      <a16:creationId xmlns:a16="http://schemas.microsoft.com/office/drawing/2014/main" id="{CB50C7A7-5A67-B463-AAE4-C1988561E9FD}"/>
                    </a:ext>
                  </a:extLst>
                </p:cNvPr>
                <p:cNvCxnSpPr/>
                <p:nvPr/>
              </p:nvCxnSpPr>
              <p:spPr>
                <a:xfrm>
                  <a:off x="265814" y="255182"/>
                  <a:ext cx="259434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7DC6250-472F-9D09-53F6-DBD20197A6A7}"/>
                    </a:ext>
                  </a:extLst>
                </p:cNvPr>
                <p:cNvCxnSpPr>
                  <a:cxnSpLocks/>
                </p:cNvCxnSpPr>
                <p:nvPr/>
              </p:nvCxnSpPr>
              <p:spPr>
                <a:xfrm>
                  <a:off x="255182" y="648586"/>
                  <a:ext cx="2615608" cy="0"/>
                </a:xfrm>
                <a:prstGeom prst="line">
                  <a:avLst/>
                </a:prstGeom>
                <a:ln w="3175">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537F4C8-8CFE-5532-F466-14921391FBFB}"/>
                    </a:ext>
                  </a:extLst>
                </p:cNvPr>
                <p:cNvCxnSpPr/>
                <p:nvPr/>
              </p:nvCxnSpPr>
              <p:spPr>
                <a:xfrm flipH="1">
                  <a:off x="255182" y="255182"/>
                  <a:ext cx="10632" cy="59542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D92E91E-7165-67FD-75AA-38CB2C8221D3}"/>
                    </a:ext>
                  </a:extLst>
                </p:cNvPr>
                <p:cNvCxnSpPr/>
                <p:nvPr/>
              </p:nvCxnSpPr>
              <p:spPr>
                <a:xfrm flipH="1">
                  <a:off x="2854507" y="255182"/>
                  <a:ext cx="10632" cy="59542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4897BCF-F07D-D1C2-6632-82F085B0F6C1}"/>
                    </a:ext>
                  </a:extLst>
                </p:cNvPr>
                <p:cNvCxnSpPr>
                  <a:cxnSpLocks/>
                </p:cNvCxnSpPr>
                <p:nvPr/>
              </p:nvCxnSpPr>
              <p:spPr>
                <a:xfrm>
                  <a:off x="2344145" y="255182"/>
                  <a:ext cx="520996" cy="0"/>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8" name="Text Box 2">
              <a:extLst>
                <a:ext uri="{FF2B5EF4-FFF2-40B4-BE49-F238E27FC236}">
                  <a16:creationId xmlns:a16="http://schemas.microsoft.com/office/drawing/2014/main" id="{B40CEB03-59ED-6E42-7D14-C010B2C27673}"/>
                </a:ext>
              </a:extLst>
            </p:cNvPr>
            <p:cNvSpPr txBox="1">
              <a:spLocks noChangeArrowheads="1"/>
            </p:cNvSpPr>
            <p:nvPr/>
          </p:nvSpPr>
          <p:spPr bwMode="auto">
            <a:xfrm>
              <a:off x="1738308" y="727601"/>
              <a:ext cx="375920" cy="239150"/>
            </a:xfrm>
            <a:prstGeom prst="rect">
              <a:avLst/>
            </a:prstGeom>
            <a:no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2800" dirty="0">
                  <a:solidFill>
                    <a:srgbClr val="003300"/>
                  </a:solidFill>
                  <a:effectLst/>
                  <a:latin typeface="Times New Roman" panose="02020603050405020304" pitchFamily="18" charset="0"/>
                  <a:ea typeface="Times New Roman" panose="02020603050405020304" pitchFamily="18" charset="0"/>
                </a:rPr>
                <a:t>r</a:t>
              </a:r>
            </a:p>
          </p:txBody>
        </p:sp>
      </p:grpSp>
      <mc:AlternateContent xmlns:mc="http://schemas.openxmlformats.org/markup-compatibility/2006">
        <mc:Choice xmlns:a14="http://schemas.microsoft.com/office/drawing/2010/main" Requires="a14">
          <p:sp>
            <p:nvSpPr>
              <p:cNvPr id="29" name="Text Box 2">
                <a:extLst>
                  <a:ext uri="{FF2B5EF4-FFF2-40B4-BE49-F238E27FC236}">
                    <a16:creationId xmlns:a16="http://schemas.microsoft.com/office/drawing/2014/main" id="{F689201A-B2CB-459C-5CDF-D8BF6AB94949}"/>
                  </a:ext>
                </a:extLst>
              </p:cNvPr>
              <p:cNvSpPr txBox="1">
                <a:spLocks noChangeArrowheads="1"/>
              </p:cNvSpPr>
              <p:nvPr/>
            </p:nvSpPr>
            <p:spPr bwMode="auto">
              <a:xfrm>
                <a:off x="6332624" y="3796960"/>
                <a:ext cx="3077269" cy="575479"/>
              </a:xfrm>
              <a:prstGeom prst="rect">
                <a:avLst/>
              </a:prstGeom>
              <a:noFill/>
              <a:ln w="9525">
                <a:noFill/>
                <a:miter lim="800000"/>
                <a:headEnd/>
                <a:tailEnd/>
              </a:ln>
            </p:spPr>
            <p:txBody>
              <a:bodyPr rot="0" vert="horz" wrap="square" lIns="91440" tIns="45720" rIns="91440" bIns="45720" anchor="t" anchorCtr="0">
                <a:spAutoFit/>
              </a:bodyPr>
              <a:lstStyle/>
              <a:p>
                <a14:m>
                  <m:oMathPara xmlns:m="http://schemas.openxmlformats.org/officeDocument/2006/math">
                    <m:oMathParaPr>
                      <m:jc m:val="centerGroup"/>
                    </m:oMathParaPr>
                    <m:oMath xmlns:m="http://schemas.openxmlformats.org/officeDocument/2006/math">
                      <m:acc>
                        <m:accPr>
                          <m:chr m:val="⃗"/>
                          <m:ctrlPr>
                            <a:rPr lang="en-US" sz="2800" b="1" smtClean="0">
                              <a:solidFill>
                                <a:srgbClr val="FF0000"/>
                              </a:solidFill>
                              <a:latin typeface="Cambria Math" panose="02040503050406030204" pitchFamily="18" charset="0"/>
                            </a:rPr>
                          </m:ctrlPr>
                        </m:accPr>
                        <m:e>
                          <m:r>
                            <m:rPr>
                              <m:nor/>
                            </m:rPr>
                            <a:rPr lang="en-US" sz="2800" b="1" i="0" smtClean="0">
                              <a:solidFill>
                                <a:srgbClr val="FF0000"/>
                              </a:solidFill>
                              <a:latin typeface="Times New Roman" panose="02020603050405020304" pitchFamily="18" charset="0"/>
                              <a:cs typeface="Times New Roman" panose="02020603050405020304" pitchFamily="18" charset="0"/>
                            </a:rPr>
                            <m:t>F</m:t>
                          </m:r>
                        </m:e>
                      </m:acc>
                    </m:oMath>
                  </m:oMathPara>
                </a14:m>
                <a:endParaRPr lang="en-US" sz="2800" b="1" dirty="0">
                  <a:solidFill>
                    <a:srgbClr val="003300"/>
                  </a:solidFill>
                  <a:latin typeface="Times New Roman" panose="02020603050405020304" pitchFamily="18" charset="0"/>
                  <a:cs typeface="Times New Roman" panose="02020603050405020304" pitchFamily="18" charset="0"/>
                </a:endParaRPr>
              </a:p>
            </p:txBody>
          </p:sp>
        </mc:Choice>
        <mc:Fallback>
          <p:sp>
            <p:nvSpPr>
              <p:cNvPr id="29" name="Text Box 2">
                <a:extLst>
                  <a:ext uri="{FF2B5EF4-FFF2-40B4-BE49-F238E27FC236}">
                    <a16:creationId xmlns:a16="http://schemas.microsoft.com/office/drawing/2014/main" id="{F689201A-B2CB-459C-5CDF-D8BF6AB94949}"/>
                  </a:ext>
                </a:extLst>
              </p:cNvPr>
              <p:cNvSpPr txBox="1">
                <a:spLocks noRot="1" noChangeAspect="1" noMove="1" noResize="1" noEditPoints="1" noAdjustHandles="1" noChangeArrowheads="1" noChangeShapeType="1" noTextEdit="1"/>
              </p:cNvSpPr>
              <p:nvPr/>
            </p:nvSpPr>
            <p:spPr bwMode="auto">
              <a:xfrm>
                <a:off x="6332624" y="3796960"/>
                <a:ext cx="3077269" cy="575479"/>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74724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E7F7D-955E-2026-2DCC-71E0283A7695}"/>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D5F1A9B4-3637-2B6B-E9AC-1E2410963BD1}"/>
              </a:ext>
            </a:extLst>
          </p:cNvPr>
          <p:cNvGrpSpPr/>
          <p:nvPr/>
        </p:nvGrpSpPr>
        <p:grpSpPr>
          <a:xfrm>
            <a:off x="0" y="0"/>
            <a:ext cx="12192000" cy="579120"/>
            <a:chOff x="0" y="0"/>
            <a:chExt cx="12192000" cy="579120"/>
          </a:xfrm>
          <a:solidFill>
            <a:schemeClr val="accent6">
              <a:lumMod val="75000"/>
            </a:schemeClr>
          </a:solidFill>
        </p:grpSpPr>
        <p:sp>
          <p:nvSpPr>
            <p:cNvPr id="19" name="Rectangle 18">
              <a:extLst>
                <a:ext uri="{FF2B5EF4-FFF2-40B4-BE49-F238E27FC236}">
                  <a16:creationId xmlns:a16="http://schemas.microsoft.com/office/drawing/2014/main" id="{0C18767D-D74F-26DD-1489-41BAFAC3BB73}"/>
                </a:ext>
              </a:extLst>
            </p:cNvPr>
            <p:cNvSpPr/>
            <p:nvPr/>
          </p:nvSpPr>
          <p:spPr>
            <a:xfrm>
              <a:off x="0" y="0"/>
              <a:ext cx="6553200" cy="5791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latin typeface="Barlow Condensed Black" panose="00000A06000000000000" pitchFamily="2" charset="0"/>
                </a:rPr>
                <a:t>   I. CƯỜNG ĐỘ TRƯỜNG HẤP DẪN</a:t>
              </a:r>
            </a:p>
          </p:txBody>
        </p:sp>
        <p:sp>
          <p:nvSpPr>
            <p:cNvPr id="20" name="Rectangle 19">
              <a:extLst>
                <a:ext uri="{FF2B5EF4-FFF2-40B4-BE49-F238E27FC236}">
                  <a16:creationId xmlns:a16="http://schemas.microsoft.com/office/drawing/2014/main" id="{EEA0D3D5-8074-A752-4543-A885E8ACABEB}"/>
                </a:ext>
              </a:extLst>
            </p:cNvPr>
            <p:cNvSpPr/>
            <p:nvPr/>
          </p:nvSpPr>
          <p:spPr>
            <a:xfrm>
              <a:off x="6471920" y="0"/>
              <a:ext cx="5720080" cy="11176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0B895E59-8244-0047-D8EF-353110934495}"/>
              </a:ext>
            </a:extLst>
          </p:cNvPr>
          <p:cNvSpPr txBox="1"/>
          <p:nvPr/>
        </p:nvSpPr>
        <p:spPr>
          <a:xfrm>
            <a:off x="168615" y="860467"/>
            <a:ext cx="9963925" cy="523220"/>
          </a:xfrm>
          <a:prstGeom prst="rect">
            <a:avLst/>
          </a:prstGeom>
          <a:noFill/>
        </p:spPr>
        <p:txBody>
          <a:bodyPr wrap="square" rtlCol="0">
            <a:spAutoFit/>
          </a:bodyPr>
          <a:lstStyle/>
          <a:p>
            <a:r>
              <a:rPr lang="en-US" sz="2800" dirty="0">
                <a:solidFill>
                  <a:srgbClr val="FF0000"/>
                </a:solidFill>
                <a:latin typeface="#9Slide03 Arima Madurai Black" panose="00000A00000000000000" pitchFamily="2" charset="0"/>
                <a:cs typeface="#9Slide03 Arima Madurai Black" panose="00000A00000000000000" pitchFamily="2" charset="0"/>
              </a:rPr>
              <a:t>2. </a:t>
            </a:r>
            <a:r>
              <a:rPr lang="en-US" sz="2800" dirty="0" err="1">
                <a:solidFill>
                  <a:srgbClr val="FF0000"/>
                </a:solidFill>
                <a:latin typeface="#9Slide03 Arima Madurai Black" panose="00000A00000000000000" pitchFamily="2" charset="0"/>
                <a:cs typeface="#9Slide03 Arima Madurai Black" panose="00000A00000000000000" pitchFamily="2" charset="0"/>
              </a:rPr>
              <a:t>Cường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độ</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trường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hấp</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dẫn</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của</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một</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vật</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đồng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chất</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hình</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cầu</a:t>
            </a: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8E03D606-9554-5EE4-0281-0F5205DCB4F5}"/>
                  </a:ext>
                </a:extLst>
              </p:cNvPr>
              <p:cNvSpPr txBox="1"/>
              <p:nvPr/>
            </p:nvSpPr>
            <p:spPr>
              <a:xfrm>
                <a:off x="342900" y="1523160"/>
                <a:ext cx="11265877" cy="2983958"/>
              </a:xfrm>
              <a:prstGeom prst="rect">
                <a:avLst/>
              </a:prstGeom>
              <a:noFill/>
            </p:spPr>
            <p:txBody>
              <a:bodyPr wrap="square">
                <a:spAutoFit/>
              </a:bodyPr>
              <a:lstStyle/>
              <a:p>
                <a:pPr algn="just">
                  <a:lnSpc>
                    <a:spcPct val="150000"/>
                  </a:lnSpc>
                  <a:tabLst>
                    <a:tab pos="3299460" algn="l"/>
                  </a:tabLst>
                </a:pPr>
                <a:r>
                  <a:rPr lang="vi-VN" sz="2800" dirty="0">
                    <a:latin typeface="Times New Roman" panose="02020603050405020304" pitchFamily="18" charset="0"/>
                    <a:cs typeface="Times New Roman" panose="02020603050405020304" pitchFamily="18" charset="0"/>
                  </a:rPr>
                  <a:t>Cường độ trường hấp dẫn của quả cầu đồng chất M tại một điểm bên ngoài và cách tâm quả cầu một khoảng r</a:t>
                </a:r>
                <a:r>
                  <a:rPr lang="en-US" sz="2800" dirty="0">
                    <a:latin typeface="Times New Roman" panose="02020603050405020304" pitchFamily="18" charset="0"/>
                    <a:cs typeface="Times New Roman" panose="02020603050405020304" pitchFamily="18" charset="0"/>
                  </a:rPr>
                  <a:t>: </a:t>
                </a:r>
              </a:p>
              <a:p>
                <a:pPr algn="ctr">
                  <a:lnSpc>
                    <a:spcPct val="150000"/>
                  </a:lnSpc>
                  <a:tabLst>
                    <a:tab pos="3299460" algn="l"/>
                  </a:tabLst>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g</m:t>
                    </m:r>
                    <m:r>
                      <m:rPr>
                        <m:nor/>
                      </m:rPr>
                      <a:rPr lang="en-US" sz="2800" b="0" i="0" smtClean="0">
                        <a:latin typeface="Times New Roman" panose="02020603050405020304" pitchFamily="18" charset="0"/>
                        <a:cs typeface="Times New Roman" panose="02020603050405020304" pitchFamily="18" charset="0"/>
                      </a:rPr>
                      <m:t>= </m:t>
                    </m:r>
                    <m:f>
                      <m:fPr>
                        <m:ctrlPr>
                          <a:rPr lang="en-US" sz="2800" b="0" i="1" smtClean="0">
                            <a:latin typeface="Cambria Math" panose="02040503050406030204" pitchFamily="18" charset="0"/>
                            <a:cs typeface="Times New Roman" panose="02020603050405020304" pitchFamily="18" charset="0"/>
                          </a:rPr>
                        </m:ctrlPr>
                      </m:fPr>
                      <m:num>
                        <m:r>
                          <m:rPr>
                            <m:nor/>
                          </m:rPr>
                          <a:rPr lang="en-US" sz="2800" b="0" i="0" smtClean="0">
                            <a:latin typeface="Times New Roman" panose="02020603050405020304" pitchFamily="18" charset="0"/>
                            <a:cs typeface="Times New Roman" panose="02020603050405020304" pitchFamily="18" charset="0"/>
                          </a:rPr>
                          <m:t>F</m:t>
                        </m:r>
                      </m:num>
                      <m:den>
                        <m:r>
                          <m:rPr>
                            <m:nor/>
                          </m:rPr>
                          <a:rPr lang="en-US" sz="2800" b="0" i="0" smtClean="0">
                            <a:latin typeface="Times New Roman" panose="02020603050405020304" pitchFamily="18" charset="0"/>
                            <a:cs typeface="Times New Roman" panose="02020603050405020304" pitchFamily="18" charset="0"/>
                          </a:rPr>
                          <m:t>m</m:t>
                        </m:r>
                      </m:den>
                    </m:f>
                    <m:r>
                      <m:rPr>
                        <m:nor/>
                      </m:rPr>
                      <a:rPr lang="en-US" sz="2800" b="0" i="0" smtClean="0">
                        <a:latin typeface="Times New Roman" panose="02020603050405020304" pitchFamily="18" charset="0"/>
                        <a:cs typeface="Times New Roman" panose="02020603050405020304" pitchFamily="18" charset="0"/>
                      </a:rPr>
                      <m:t>= </m:t>
                    </m:r>
                    <m:f>
                      <m:fPr>
                        <m:ctrlPr>
                          <a:rPr lang="en-US" sz="2800" b="0" i="1" smtClean="0">
                            <a:latin typeface="Cambria Math" panose="02040503050406030204" pitchFamily="18" charset="0"/>
                            <a:cs typeface="Times New Roman" panose="02020603050405020304" pitchFamily="18" charset="0"/>
                          </a:rPr>
                        </m:ctrlPr>
                      </m:fPr>
                      <m:num>
                        <m:r>
                          <m:rPr>
                            <m:nor/>
                          </m:rPr>
                          <a:rPr lang="en-US" sz="2800" b="0" i="0" smtClean="0">
                            <a:latin typeface="Times New Roman" panose="02020603050405020304" pitchFamily="18" charset="0"/>
                            <a:cs typeface="Times New Roman" panose="02020603050405020304" pitchFamily="18" charset="0"/>
                          </a:rPr>
                          <m:t>GM</m:t>
                        </m:r>
                      </m:num>
                      <m:den>
                        <m:sSup>
                          <m:sSupPr>
                            <m:ctrlPr>
                              <a:rPr lang="en-US" sz="2800" b="0" i="1" smtClean="0">
                                <a:latin typeface="Cambria Math" panose="02040503050406030204" pitchFamily="18" charset="0"/>
                                <a:cs typeface="Times New Roman" panose="02020603050405020304" pitchFamily="18" charset="0"/>
                              </a:rPr>
                            </m:ctrlPr>
                          </m:sSupPr>
                          <m:e>
                            <m:r>
                              <m:rPr>
                                <m:nor/>
                              </m:rPr>
                              <a:rPr lang="en-US" sz="2800" b="0" i="0" smtClean="0">
                                <a:latin typeface="Times New Roman" panose="02020603050405020304" pitchFamily="18" charset="0"/>
                                <a:cs typeface="Times New Roman" panose="02020603050405020304" pitchFamily="18" charset="0"/>
                              </a:rPr>
                              <m:t>r</m:t>
                            </m:r>
                          </m:e>
                          <m:sup>
                            <m:r>
                              <m:rPr>
                                <m:nor/>
                              </m:rPr>
                              <a:rPr lang="en-US" sz="2800" b="0" i="0" baseline="30000" smtClean="0">
                                <a:latin typeface="Times New Roman" panose="02020603050405020304" pitchFamily="18" charset="0"/>
                                <a:cs typeface="Times New Roman" panose="02020603050405020304" pitchFamily="18" charset="0"/>
                              </a:rPr>
                              <m:t>2</m:t>
                            </m:r>
                          </m:sup>
                        </m:sSup>
                      </m:den>
                    </m:f>
                  </m:oMath>
                </a14:m>
                <a:endParaRPr lang="vi-VN" sz="2800" dirty="0">
                  <a:latin typeface="Times New Roman" panose="02020603050405020304" pitchFamily="18" charset="0"/>
                  <a:cs typeface="Times New Roman" panose="02020603050405020304" pitchFamily="18" charset="0"/>
                </a:endParaRPr>
              </a:p>
              <a:p>
                <a:pPr algn="just">
                  <a:lnSpc>
                    <a:spcPct val="150000"/>
                  </a:lnSpc>
                  <a:tabLst>
                    <a:tab pos="3299460" algn="l"/>
                  </a:tabLst>
                </a:pPr>
                <a14:m>
                  <m:oMath xmlns:m="http://schemas.openxmlformats.org/officeDocument/2006/math">
                    <m:r>
                      <a:rPr lang="vi-VN"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latin typeface="Times New Roman" panose="02020603050405020304" pitchFamily="18" charset="0"/>
                    <a:cs typeface="Times New Roman" panose="02020603050405020304" pitchFamily="18" charset="0"/>
                  </a:rPr>
                  <a:t> Ở</a:t>
                </a:r>
                <a:r>
                  <a:rPr lang="vi-VN" sz="2800" dirty="0">
                    <a:latin typeface="Times New Roman" panose="02020603050405020304" pitchFamily="18" charset="0"/>
                    <a:cs typeface="Times New Roman" panose="02020603050405020304" pitchFamily="18" charset="0"/>
                  </a:rPr>
                  <a:t> khoảng cách càng xa tâm quả cầu cường độ trường hấp dẫn càng yếu.</a:t>
                </a:r>
              </a:p>
            </p:txBody>
          </p:sp>
        </mc:Choice>
        <mc:Fallback>
          <p:sp>
            <p:nvSpPr>
              <p:cNvPr id="10" name="TextBox 9">
                <a:extLst>
                  <a:ext uri="{FF2B5EF4-FFF2-40B4-BE49-F238E27FC236}">
                    <a16:creationId xmlns:a16="http://schemas.microsoft.com/office/drawing/2014/main" id="{8E03D606-9554-5EE4-0281-0F5205DCB4F5}"/>
                  </a:ext>
                </a:extLst>
              </p:cNvPr>
              <p:cNvSpPr txBox="1">
                <a:spLocks noRot="1" noChangeAspect="1" noMove="1" noResize="1" noEditPoints="1" noAdjustHandles="1" noChangeArrowheads="1" noChangeShapeType="1" noTextEdit="1"/>
              </p:cNvSpPr>
              <p:nvPr/>
            </p:nvSpPr>
            <p:spPr>
              <a:xfrm>
                <a:off x="342900" y="1523160"/>
                <a:ext cx="11265877" cy="2983958"/>
              </a:xfrm>
              <a:prstGeom prst="rect">
                <a:avLst/>
              </a:prstGeom>
              <a:blipFill>
                <a:blip r:embed="rId3"/>
                <a:stretch>
                  <a:fillRect l="-1082" r="-1136" b="-4908"/>
                </a:stretch>
              </a:blipFill>
            </p:spPr>
            <p:txBody>
              <a:bodyPr/>
              <a:lstStyle/>
              <a:p>
                <a:r>
                  <a:rPr lang="en-US">
                    <a:noFill/>
                  </a:rPr>
                  <a:t> </a:t>
                </a:r>
              </a:p>
            </p:txBody>
          </p:sp>
        </mc:Fallback>
      </mc:AlternateContent>
      <p:sp>
        <p:nvSpPr>
          <p:cNvPr id="11" name="Rectangle 7">
            <a:extLst>
              <a:ext uri="{FF2B5EF4-FFF2-40B4-BE49-F238E27FC236}">
                <a16:creationId xmlns:a16="http://schemas.microsoft.com/office/drawing/2014/main" id="{5E40E4F1-E8B7-5B6B-9CC7-F6B611F446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379663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661</TotalTime>
  <Words>991</Words>
  <Application>Microsoft Office PowerPoint</Application>
  <PresentationFormat>Widescreen</PresentationFormat>
  <Paragraphs>93</Paragraphs>
  <Slides>12</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#9Slide03 Arima Madurai Black</vt:lpstr>
      <vt:lpstr>#9Slide03 BoosterNextFYBlack</vt:lpstr>
      <vt:lpstr>Aptos</vt:lpstr>
      <vt:lpstr>Aptos Display</vt:lpstr>
      <vt:lpstr>Arial</vt:lpstr>
      <vt:lpstr>Barlow Condensed Black</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kimthoa2395@gmail.com</dc:creator>
  <cp:lastModifiedBy>kimthoa2395@gmail.com</cp:lastModifiedBy>
  <cp:revision>53</cp:revision>
  <dcterms:created xsi:type="dcterms:W3CDTF">2024-09-09T20:10:31Z</dcterms:created>
  <dcterms:modified xsi:type="dcterms:W3CDTF">2025-09-30T20:19:50Z</dcterms:modified>
</cp:coreProperties>
</file>