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7" r:id="rId2"/>
    <p:sldId id="298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99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</p:sldIdLst>
  <p:sldSz cx="12192000" cy="6858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.VnTime" panose="020B7200000000000000" pitchFamily="34" charset="0"/>
      <p:regular r:id="rId47"/>
      <p:bold r:id="rId48"/>
      <p:italic r:id="rId49"/>
      <p:boldItalic r:id="rId50"/>
    </p:embeddedFont>
    <p:embeddedFont>
      <p:font typeface="MS PGothic" panose="020B0600070205080204" pitchFamily="34" charset="-128"/>
      <p:regular r:id="rId51"/>
    </p:embeddedFont>
    <p:embeddedFont>
      <p:font typeface="Verdana" panose="020B0604030504040204" pitchFamily="34" charset="0"/>
      <p:regular r:id="rId52"/>
      <p:bold r:id="rId53"/>
      <p:italic r:id="rId54"/>
      <p:boldItalic r:id="rId55"/>
    </p:embeddedFont>
    <p:embeddedFont>
      <p:font typeface="Cambria" panose="02040503050406030204" pitchFamily="18" charset="0"/>
      <p:regular r:id="rId56"/>
      <p:bold r:id="rId57"/>
      <p:italic r:id="rId58"/>
      <p:boldItalic r:id="rId59"/>
    </p:embeddedFont>
    <p:embeddedFont>
      <p:font typeface=".VnCooperH" panose="020B7200000000000000" pitchFamily="34" charset="0"/>
      <p:regular r:id="rId60"/>
    </p:embeddedFont>
    <p:embeddedFont>
      <p:font typeface="#9Slide03 Sofia Pro Soft Bold" panose="020B0604020202020204" charset="-93"/>
      <p:bold r:id="rId6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88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  <a:srgbClr val="00A69C"/>
    <a:srgbClr val="FF6161"/>
    <a:srgbClr val="F76C5E"/>
    <a:srgbClr val="0F3041"/>
    <a:srgbClr val="699290"/>
    <a:srgbClr val="469994"/>
    <a:srgbClr val="2B8F66"/>
    <a:srgbClr val="0AA0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476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" y="714"/>
      </p:cViewPr>
      <p:guideLst>
        <p:guide orient="horz" pos="198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4.xml"/><Relationship Id="rId61" Type="http://schemas.openxmlformats.org/officeDocument/2006/relationships/font" Target="fonts/font1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2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#1">
  <dgm:title val=""/>
  <dgm:desc val=""/>
  <dgm:catLst>
    <dgm:cat type="accent2" pri="11300"/>
  </dgm:catLst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F39F61-4C77-354E-BDE3-BE4D0A284E3A}" type="doc">
      <dgm:prSet loTypeId="urn:microsoft.com/office/officeart/2005/8/layout/process1" loCatId="" qsTypeId="urn:microsoft.com/office/officeart/2005/8/quickstyle/simple4#1" qsCatId="simple" csTypeId="urn:microsoft.com/office/officeart/2005/8/colors/accent2_3#1" csCatId="accent2" phldr="1"/>
      <dgm:spPr/>
    </dgm:pt>
    <dgm:pt modelId="{528A27D7-A8AD-D24A-B92D-6426F0E767E3}">
      <dgm:prSet phldrT="[Text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 dirty="0" smtClean="0">
              <a:latin typeface="Arial" panose="020B0604020202020204" pitchFamily="34" charset="0"/>
              <a:cs typeface="Arial" panose="020B0604020202020204" pitchFamily="34" charset="0"/>
            </a:rPr>
            <a:t>Đọc SGK</a:t>
          </a:r>
          <a:endParaRPr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48D240-7EE6-FA4F-AE0F-5C9F225421DD}" type="parTrans" cxnId="{3C2F366E-4E31-467E-9603-C9405BD3962F}">
      <dgm:prSet/>
      <dgm:spPr/>
      <dgm:t>
        <a:bodyPr/>
        <a:lstStyle/>
        <a:p>
          <a:endParaRPr lang="en-US"/>
        </a:p>
      </dgm:t>
    </dgm:pt>
    <dgm:pt modelId="{7E0E115A-CA47-6645-854A-0C3E018B97D8}" type="sibTrans" cxnId="{3C2F366E-4E31-467E-9603-C9405BD3962F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A917F1-9C06-2946-BDA8-3F330C9C8E63}">
      <dgm:prSet phldrT="[Text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Thảoluậncặpđôi</a:t>
          </a:r>
          <a:endParaRPr lang="en-US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B3D5F4-80A7-0940-8ACC-72EAABBF4739}" type="parTrans" cxnId="{8C502F16-5845-4D9E-803E-C2103CA13572}">
      <dgm:prSet/>
      <dgm:spPr/>
      <dgm:t>
        <a:bodyPr/>
        <a:lstStyle/>
        <a:p>
          <a:endParaRPr lang="en-US"/>
        </a:p>
      </dgm:t>
    </dgm:pt>
    <dgm:pt modelId="{1101984A-C4EB-3D43-9C70-3825BFAB1CA9}" type="sibTrans" cxnId="{8C502F16-5845-4D9E-803E-C2103CA13572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1AFBE7-BD82-584E-8E8F-A5B7AFCC1A55}">
      <dgm:prSet phldrT="[Text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Hoànthànhphiếuhọctập</a:t>
          </a:r>
          <a:endParaRPr lang="en-US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53E06C-3360-8041-8FE0-F59055D440B0}" type="parTrans" cxnId="{5BC20076-848D-40DA-92E0-4C606A34FE3A}">
      <dgm:prSet/>
      <dgm:spPr/>
      <dgm:t>
        <a:bodyPr/>
        <a:lstStyle/>
        <a:p>
          <a:endParaRPr lang="en-US"/>
        </a:p>
      </dgm:t>
    </dgm:pt>
    <dgm:pt modelId="{21BE1AE5-7E37-4B4F-B40A-3F3739CA9325}" type="sibTrans" cxnId="{5BC20076-848D-40DA-92E0-4C606A34FE3A}">
      <dgm:prSet/>
      <dgm:spPr/>
      <dgm:t>
        <a:bodyPr/>
        <a:lstStyle/>
        <a:p>
          <a:endParaRPr lang="en-US"/>
        </a:p>
      </dgm:t>
    </dgm:pt>
    <dgm:pt modelId="{3DBFD665-200E-0348-AC47-80FD0E55A534}" type="pres">
      <dgm:prSet presAssocID="{B6F39F61-4C77-354E-BDE3-BE4D0A284E3A}" presName="Name0" presStyleCnt="0">
        <dgm:presLayoutVars>
          <dgm:dir/>
          <dgm:resizeHandles val="exact"/>
        </dgm:presLayoutVars>
      </dgm:prSet>
      <dgm:spPr/>
    </dgm:pt>
    <dgm:pt modelId="{17240CC7-C1C3-8944-B7C3-5219B30DAF03}" type="pres">
      <dgm:prSet presAssocID="{528A27D7-A8AD-D24A-B92D-6426F0E767E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D02211-6336-814C-BE7D-6F74DEDAC6AC}" type="pres">
      <dgm:prSet presAssocID="{7E0E115A-CA47-6645-854A-0C3E018B97D8}" presName="sibTrans" presStyleLbl="sibTrans2D1" presStyleIdx="0" presStyleCnt="2"/>
      <dgm:spPr/>
      <dgm:t>
        <a:bodyPr/>
        <a:lstStyle/>
        <a:p>
          <a:endParaRPr lang="en-US"/>
        </a:p>
      </dgm:t>
    </dgm:pt>
    <dgm:pt modelId="{311B44E5-5526-D645-9F14-31D341339D1A}" type="pres">
      <dgm:prSet presAssocID="{7E0E115A-CA47-6645-854A-0C3E018B97D8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2F36C78C-B2D4-5D48-997E-CE733284995F}" type="pres">
      <dgm:prSet presAssocID="{0AA917F1-9C06-2946-BDA8-3F330C9C8E6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CB5843-A610-A44D-AF21-81B88BDA5664}" type="pres">
      <dgm:prSet presAssocID="{1101984A-C4EB-3D43-9C70-3825BFAB1CA9}" presName="sibTrans" presStyleLbl="sibTrans2D1" presStyleIdx="1" presStyleCnt="2"/>
      <dgm:spPr/>
      <dgm:t>
        <a:bodyPr/>
        <a:lstStyle/>
        <a:p>
          <a:endParaRPr lang="en-US"/>
        </a:p>
      </dgm:t>
    </dgm:pt>
    <dgm:pt modelId="{A8E7EB41-2340-B642-BC34-5780092799DD}" type="pres">
      <dgm:prSet presAssocID="{1101984A-C4EB-3D43-9C70-3825BFAB1CA9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A9ADCDE0-2C25-BE4B-B54A-AD823ADE34DE}" type="pres">
      <dgm:prSet presAssocID="{521AFBE7-BD82-584E-8E8F-A5B7AFCC1A5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B58D602-A334-47E6-B6DC-9614149D6A92}" type="presOf" srcId="{521AFBE7-BD82-584E-8E8F-A5B7AFCC1A55}" destId="{A9ADCDE0-2C25-BE4B-B54A-AD823ADE34DE}" srcOrd="0" destOrd="0" presId="urn:microsoft.com/office/officeart/2005/8/layout/process1"/>
    <dgm:cxn modelId="{5BC20076-848D-40DA-92E0-4C606A34FE3A}" srcId="{B6F39F61-4C77-354E-BDE3-BE4D0A284E3A}" destId="{521AFBE7-BD82-584E-8E8F-A5B7AFCC1A55}" srcOrd="2" destOrd="0" parTransId="{B553E06C-3360-8041-8FE0-F59055D440B0}" sibTransId="{21BE1AE5-7E37-4B4F-B40A-3F3739CA9325}"/>
    <dgm:cxn modelId="{7D96D74E-7193-4838-9152-C2744B7BF654}" type="presOf" srcId="{0AA917F1-9C06-2946-BDA8-3F330C9C8E63}" destId="{2F36C78C-B2D4-5D48-997E-CE733284995F}" srcOrd="0" destOrd="0" presId="urn:microsoft.com/office/officeart/2005/8/layout/process1"/>
    <dgm:cxn modelId="{8C502F16-5845-4D9E-803E-C2103CA13572}" srcId="{B6F39F61-4C77-354E-BDE3-BE4D0A284E3A}" destId="{0AA917F1-9C06-2946-BDA8-3F330C9C8E63}" srcOrd="1" destOrd="0" parTransId="{4CB3D5F4-80A7-0940-8ACC-72EAABBF4739}" sibTransId="{1101984A-C4EB-3D43-9C70-3825BFAB1CA9}"/>
    <dgm:cxn modelId="{3C2F366E-4E31-467E-9603-C9405BD3962F}" srcId="{B6F39F61-4C77-354E-BDE3-BE4D0A284E3A}" destId="{528A27D7-A8AD-D24A-B92D-6426F0E767E3}" srcOrd="0" destOrd="0" parTransId="{BA48D240-7EE6-FA4F-AE0F-5C9F225421DD}" sibTransId="{7E0E115A-CA47-6645-854A-0C3E018B97D8}"/>
    <dgm:cxn modelId="{E65587E3-853E-4FFE-8834-641739716C98}" type="presOf" srcId="{1101984A-C4EB-3D43-9C70-3825BFAB1CA9}" destId="{A8E7EB41-2340-B642-BC34-5780092799DD}" srcOrd="1" destOrd="0" presId="urn:microsoft.com/office/officeart/2005/8/layout/process1"/>
    <dgm:cxn modelId="{61ECAF67-E51B-4C46-94DF-7D58E2C0DC45}" type="presOf" srcId="{1101984A-C4EB-3D43-9C70-3825BFAB1CA9}" destId="{C8CB5843-A610-A44D-AF21-81B88BDA5664}" srcOrd="0" destOrd="0" presId="urn:microsoft.com/office/officeart/2005/8/layout/process1"/>
    <dgm:cxn modelId="{5D4A829B-DCCD-4617-8349-9A0024C11DAB}" type="presOf" srcId="{B6F39F61-4C77-354E-BDE3-BE4D0A284E3A}" destId="{3DBFD665-200E-0348-AC47-80FD0E55A534}" srcOrd="0" destOrd="0" presId="urn:microsoft.com/office/officeart/2005/8/layout/process1"/>
    <dgm:cxn modelId="{B87A92CB-D151-421E-9876-3F831A0B8D39}" type="presOf" srcId="{528A27D7-A8AD-D24A-B92D-6426F0E767E3}" destId="{17240CC7-C1C3-8944-B7C3-5219B30DAF03}" srcOrd="0" destOrd="0" presId="urn:microsoft.com/office/officeart/2005/8/layout/process1"/>
    <dgm:cxn modelId="{4AD6646A-500C-4308-AB13-63C3B72AEED0}" type="presOf" srcId="{7E0E115A-CA47-6645-854A-0C3E018B97D8}" destId="{E7D02211-6336-814C-BE7D-6F74DEDAC6AC}" srcOrd="0" destOrd="0" presId="urn:microsoft.com/office/officeart/2005/8/layout/process1"/>
    <dgm:cxn modelId="{B5D61DDE-5734-4EDE-8548-D8F4BC5884B8}" type="presOf" srcId="{7E0E115A-CA47-6645-854A-0C3E018B97D8}" destId="{311B44E5-5526-D645-9F14-31D341339D1A}" srcOrd="1" destOrd="0" presId="urn:microsoft.com/office/officeart/2005/8/layout/process1"/>
    <dgm:cxn modelId="{FBAFA365-6551-4342-957D-FAB061BFC29D}" type="presParOf" srcId="{3DBFD665-200E-0348-AC47-80FD0E55A534}" destId="{17240CC7-C1C3-8944-B7C3-5219B30DAF03}" srcOrd="0" destOrd="0" presId="urn:microsoft.com/office/officeart/2005/8/layout/process1"/>
    <dgm:cxn modelId="{04C227B3-53E3-4E3C-9339-89A42EAFCAC1}" type="presParOf" srcId="{3DBFD665-200E-0348-AC47-80FD0E55A534}" destId="{E7D02211-6336-814C-BE7D-6F74DEDAC6AC}" srcOrd="1" destOrd="0" presId="urn:microsoft.com/office/officeart/2005/8/layout/process1"/>
    <dgm:cxn modelId="{7409A571-1AF7-4DAE-B52E-6AB681BEAF1E}" type="presParOf" srcId="{E7D02211-6336-814C-BE7D-6F74DEDAC6AC}" destId="{311B44E5-5526-D645-9F14-31D341339D1A}" srcOrd="0" destOrd="0" presId="urn:microsoft.com/office/officeart/2005/8/layout/process1"/>
    <dgm:cxn modelId="{37CD2561-9596-431D-8708-082AD7318C4E}" type="presParOf" srcId="{3DBFD665-200E-0348-AC47-80FD0E55A534}" destId="{2F36C78C-B2D4-5D48-997E-CE733284995F}" srcOrd="2" destOrd="0" presId="urn:microsoft.com/office/officeart/2005/8/layout/process1"/>
    <dgm:cxn modelId="{2B22913F-C8BC-42CF-9127-4D09C284C8B6}" type="presParOf" srcId="{3DBFD665-200E-0348-AC47-80FD0E55A534}" destId="{C8CB5843-A610-A44D-AF21-81B88BDA5664}" srcOrd="3" destOrd="0" presId="urn:microsoft.com/office/officeart/2005/8/layout/process1"/>
    <dgm:cxn modelId="{D0944CEA-3AFA-4BC0-AC6F-4A70BBBF865E}" type="presParOf" srcId="{C8CB5843-A610-A44D-AF21-81B88BDA5664}" destId="{A8E7EB41-2340-B642-BC34-5780092799DD}" srcOrd="0" destOrd="0" presId="urn:microsoft.com/office/officeart/2005/8/layout/process1"/>
    <dgm:cxn modelId="{B4F1279C-593B-4BC4-92CA-4F187E23177D}" type="presParOf" srcId="{3DBFD665-200E-0348-AC47-80FD0E55A534}" destId="{A9ADCDE0-2C25-BE4B-B54A-AD823ADE34DE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240CC7-C1C3-8944-B7C3-5219B30DAF03}">
      <dsp:nvSpPr>
        <dsp:cNvPr id="0" name=""/>
        <dsp:cNvSpPr/>
      </dsp:nvSpPr>
      <dsp:spPr bwMode="white">
        <a:xfrm>
          <a:off x="5702" y="0"/>
          <a:ext cx="1704480" cy="6985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Đọc SGK</a:t>
          </a:r>
          <a:endParaRPr sz="1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160" y="20458"/>
        <a:ext cx="1663564" cy="657584"/>
      </dsp:txXfrm>
    </dsp:sp>
    <dsp:sp modelId="{E7D02211-6336-814C-BE7D-6F74DEDAC6AC}">
      <dsp:nvSpPr>
        <dsp:cNvPr id="0" name=""/>
        <dsp:cNvSpPr/>
      </dsp:nvSpPr>
      <dsp:spPr bwMode="white">
        <a:xfrm>
          <a:off x="1880630" y="137894"/>
          <a:ext cx="361349" cy="42271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80630" y="222436"/>
        <a:ext cx="252944" cy="253627"/>
      </dsp:txXfrm>
    </dsp:sp>
    <dsp:sp modelId="{2F36C78C-B2D4-5D48-997E-CE733284995F}">
      <dsp:nvSpPr>
        <dsp:cNvPr id="0" name=""/>
        <dsp:cNvSpPr/>
      </dsp:nvSpPr>
      <dsp:spPr bwMode="white">
        <a:xfrm>
          <a:off x="2391974" y="0"/>
          <a:ext cx="1704480" cy="6985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-240708"/>
                <a:satOff val="5083"/>
                <a:lumOff val="135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240708"/>
                <a:satOff val="5083"/>
                <a:lumOff val="135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240708"/>
                <a:satOff val="5083"/>
                <a:lumOff val="135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err="1">
              <a:latin typeface="Arial" panose="020B0604020202020204" pitchFamily="34" charset="0"/>
              <a:cs typeface="Arial" panose="020B0604020202020204" pitchFamily="34" charset="0"/>
            </a:rPr>
            <a:t>Thảoluậncặpđôi</a:t>
          </a:r>
          <a:endParaRPr lang="en-US" sz="1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12432" y="20458"/>
        <a:ext cx="1663564" cy="657584"/>
      </dsp:txXfrm>
    </dsp:sp>
    <dsp:sp modelId="{C8CB5843-A610-A44D-AF21-81B88BDA5664}">
      <dsp:nvSpPr>
        <dsp:cNvPr id="0" name=""/>
        <dsp:cNvSpPr/>
      </dsp:nvSpPr>
      <dsp:spPr bwMode="white">
        <a:xfrm>
          <a:off x="4266903" y="137894"/>
          <a:ext cx="361349" cy="42271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481452"/>
                <a:satOff val="2416"/>
                <a:lumOff val="242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-481452"/>
                <a:satOff val="2416"/>
                <a:lumOff val="242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-481452"/>
                <a:satOff val="2416"/>
                <a:lumOff val="242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66903" y="222436"/>
        <a:ext cx="252944" cy="253627"/>
      </dsp:txXfrm>
    </dsp:sp>
    <dsp:sp modelId="{A9ADCDE0-2C25-BE4B-B54A-AD823ADE34DE}">
      <dsp:nvSpPr>
        <dsp:cNvPr id="0" name=""/>
        <dsp:cNvSpPr/>
      </dsp:nvSpPr>
      <dsp:spPr bwMode="white">
        <a:xfrm>
          <a:off x="4778247" y="0"/>
          <a:ext cx="1704480" cy="6985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-481415"/>
                <a:satOff val="10166"/>
                <a:lumOff val="270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481415"/>
                <a:satOff val="10166"/>
                <a:lumOff val="270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481415"/>
                <a:satOff val="10166"/>
                <a:lumOff val="270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err="1">
              <a:latin typeface="Arial" panose="020B0604020202020204" pitchFamily="34" charset="0"/>
              <a:cs typeface="Arial" panose="020B0604020202020204" pitchFamily="34" charset="0"/>
            </a:rPr>
            <a:t>Hoànthànhphiếuhọctập</a:t>
          </a:r>
          <a:endParaRPr lang="en-US" sz="1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98705" y="20458"/>
        <a:ext cx="1663564" cy="6575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#1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88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#9Slide03 Sofia Pro Soft Bold" panose="020B0000000000000000" pitchFamily="34" charset="0"/>
            </a:endParaRPr>
          </a:p>
        </p:txBody>
      </p:sp>
      <p:sp>
        <p:nvSpPr>
          <p:cNvPr id="1049289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#9Slide03 Sofia Pro Soft Bold" panose="020B0000000000000000" pitchFamily="34" charset="0"/>
              </a:rPr>
              <a:t>2026/1/6</a:t>
            </a:fld>
            <a:endParaRPr lang="zh-CN" altLang="en-US">
              <a:latin typeface="#9Slide03 Sofia Pro Soft Bold" panose="020B0000000000000000" pitchFamily="34" charset="0"/>
            </a:endParaRPr>
          </a:p>
        </p:txBody>
      </p:sp>
      <p:sp>
        <p:nvSpPr>
          <p:cNvPr id="1049290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#9Slide03 Sofia Pro Soft Bold" panose="020B0000000000000000" pitchFamily="34" charset="0"/>
            </a:endParaRPr>
          </a:p>
        </p:txBody>
      </p:sp>
      <p:sp>
        <p:nvSpPr>
          <p:cNvPr id="1049291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#9Slide03 Sofia Pro Soft Bold" panose="020B0000000000000000" pitchFamily="34" charset="0"/>
              </a:rPr>
              <a:t>‹#›</a:t>
            </a:fld>
            <a:endParaRPr lang="zh-CN" altLang="en-US">
              <a:latin typeface="#9Slide03 Sofia Pro Soft Bold" panose="020B0000000000000000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8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endParaRPr lang="zh-CN" altLang="en-US"/>
          </a:p>
        </p:txBody>
      </p:sp>
      <p:sp>
        <p:nvSpPr>
          <p:cNvPr id="104928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fld id="{D2A48B96-639E-45A3-A0BA-2464DFDB1FAA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104928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104928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928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endParaRPr lang="zh-CN" altLang="en-US"/>
          </a:p>
        </p:txBody>
      </p:sp>
      <p:sp>
        <p:nvSpPr>
          <p:cNvPr id="104928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#9Slide03 Sofia Pro Soft Bold" panose="020B0000000000000000" pitchFamily="34" charset="0"/>
        <a:ea typeface="Calibri" panose="020F0502020204030204" charset="0"/>
        <a:cs typeface="Calibri" panose="020F050202020403020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#9Slide03 Sofia Pro Soft Bold" panose="020B0000000000000000" pitchFamily="34" charset="0"/>
        <a:ea typeface="Calibri" panose="020F0502020204030204" charset="0"/>
        <a:cs typeface="Calibri" panose="020F050202020403020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#9Slide03 Sofia Pro Soft Bold" panose="020B0000000000000000" pitchFamily="34" charset="0"/>
        <a:ea typeface="Calibri" panose="020F0502020204030204" charset="0"/>
        <a:cs typeface="Calibri" panose="020F050202020403020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#9Slide03 Sofia Pro Soft Bold" panose="020B0000000000000000" pitchFamily="34" charset="0"/>
        <a:ea typeface="Calibri" panose="020F0502020204030204" charset="0"/>
        <a:cs typeface="Calibri" panose="020F050202020403020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#9Slide03 Sofia Pro Soft Bold" panose="020B0000000000000000" pitchFamily="34" charset="0"/>
        <a:ea typeface="Calibri" panose="020F0502020204030204" charset="0"/>
        <a:cs typeface="Calibri" panose="020F050202020403020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5"/>
          <p:cNvGrpSpPr/>
          <p:nvPr userDrawn="1"/>
        </p:nvGrpSpPr>
        <p:grpSpPr>
          <a:xfrm>
            <a:off x="0" y="-3115"/>
            <a:ext cx="12192000" cy="6861116"/>
            <a:chOff x="0" y="-3115"/>
            <a:chExt cx="12192000" cy="6861116"/>
          </a:xfrm>
        </p:grpSpPr>
        <p:sp>
          <p:nvSpPr>
            <p:cNvPr id="1048582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  <p:cNvSpPr/>
            <p:nvPr userDrawn="1"/>
          </p:nvSpPr>
          <p:spPr>
            <a:xfrm>
              <a:off x="0" y="-1"/>
              <a:ext cx="12192000" cy="48810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2"/>
                  </a:solidFill>
                  <a:latin typeface="+mn-lt"/>
                  <a:ea typeface="仿宋_GB2312" pitchFamily="49" charset="-122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en-US" sz="1800" dirty="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pic>
          <p:nvPicPr>
            <p:cNvPr id="2097152" name="图片 11"/>
            <p:cNvPicPr>
              <a:picLocks noChangeAspect="1"/>
            </p:cNvPicPr>
            <p:nvPr userDrawn="1"/>
          </p:nvPicPr>
          <p:blipFill rotWithShape="1">
            <a:blip r:embed="rId2" cstate="print"/>
            <a:srcRect l="6226" r="7389" b="84853"/>
            <a:stretch>
              <a:fillRect/>
            </a:stretch>
          </p:blipFill>
          <p:spPr>
            <a:xfrm>
              <a:off x="1687112" y="-3115"/>
              <a:ext cx="8772281" cy="4085718"/>
            </a:xfrm>
            <a:prstGeom prst="rect">
              <a:avLst/>
            </a:prstGeom>
          </p:spPr>
        </p:pic>
        <p:sp>
          <p:nvSpPr>
            <p:cNvPr id="1048583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  <p:cNvSpPr/>
            <p:nvPr userDrawn="1"/>
          </p:nvSpPr>
          <p:spPr>
            <a:xfrm>
              <a:off x="0" y="3672498"/>
              <a:ext cx="12192000" cy="318550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2"/>
                  </a:solidFill>
                  <a:latin typeface="+mn-lt"/>
                  <a:ea typeface="仿宋_GB2312" pitchFamily="49" charset="-122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en-US" sz="1800" dirty="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pic>
          <p:nvPicPr>
            <p:cNvPr id="2097153" name="图片 13"/>
            <p:cNvPicPr>
              <a:picLocks noChangeAspect="1"/>
            </p:cNvPicPr>
            <p:nvPr userDrawn="1"/>
          </p:nvPicPr>
          <p:blipFill rotWithShape="1">
            <a:blip r:embed="rId3" cstate="print"/>
            <a:srcRect l="3521" t="2395" r="84645" b="93484"/>
            <a:stretch>
              <a:fillRect/>
            </a:stretch>
          </p:blipFill>
          <p:spPr>
            <a:xfrm>
              <a:off x="466892" y="292901"/>
              <a:ext cx="1123233" cy="1038992"/>
            </a:xfrm>
            <a:prstGeom prst="rect">
              <a:avLst/>
            </a:prstGeom>
          </p:spPr>
        </p:pic>
        <p:grpSp>
          <p:nvGrpSpPr>
            <p:cNvPr id="24" name="Group 10"/>
            <p:cNvGrpSpPr/>
            <p:nvPr userDrawn="1"/>
          </p:nvGrpSpPr>
          <p:grpSpPr>
            <a:xfrm>
              <a:off x="2634518" y="1337636"/>
              <a:ext cx="6810085" cy="2994182"/>
              <a:chOff x="2690957" y="2493218"/>
              <a:chExt cx="6810085" cy="2994182"/>
            </a:xfrm>
          </p:grpSpPr>
          <p:pic>
            <p:nvPicPr>
              <p:cNvPr id="2097154" name="图片 4"/>
              <p:cNvPicPr>
                <a:picLocks noChangeAspect="1"/>
              </p:cNvPicPr>
              <p:nvPr userDrawn="1"/>
            </p:nvPicPr>
            <p:blipFill rotWithShape="1">
              <a:blip r:embed="rId3" cstate="print"/>
              <a:srcRect l="31922" t="724" r="34057" b="90923"/>
              <a:stretch>
                <a:fillRect/>
              </a:stretch>
            </p:blipFill>
            <p:spPr>
              <a:xfrm>
                <a:off x="4572000" y="2493218"/>
                <a:ext cx="2906631" cy="1895632"/>
              </a:xfrm>
              <a:prstGeom prst="rect">
                <a:avLst/>
              </a:prstGeom>
            </p:spPr>
          </p:pic>
          <p:pic>
            <p:nvPicPr>
              <p:cNvPr id="2097155" name="图片 18"/>
              <p:cNvPicPr>
                <a:picLocks noChangeAspect="1"/>
              </p:cNvPicPr>
              <p:nvPr userDrawn="1"/>
            </p:nvPicPr>
            <p:blipFill rotWithShape="1">
              <a:blip r:embed="rId3" cstate="print"/>
              <a:srcRect l="13284" t="14646" r="12461" b="75553"/>
              <a:stretch>
                <a:fillRect/>
              </a:stretch>
            </p:blipFill>
            <p:spPr>
              <a:xfrm>
                <a:off x="2690957" y="3099800"/>
                <a:ext cx="6810085" cy="2387600"/>
              </a:xfrm>
              <a:prstGeom prst="rect">
                <a:avLst/>
              </a:prstGeom>
            </p:spPr>
          </p:pic>
        </p:grpSp>
        <p:pic>
          <p:nvPicPr>
            <p:cNvPr id="2097156" name="图片 23"/>
            <p:cNvPicPr>
              <a:picLocks noChangeAspect="1"/>
            </p:cNvPicPr>
            <p:nvPr userDrawn="1"/>
          </p:nvPicPr>
          <p:blipFill rotWithShape="1">
            <a:blip r:embed="rId2" cstate="print"/>
            <a:srcRect l="82256" t="20493" r="3839" b="71711"/>
            <a:stretch>
              <a:fillRect/>
            </a:stretch>
          </p:blipFill>
          <p:spPr>
            <a:xfrm>
              <a:off x="1098576" y="5296749"/>
              <a:ext cx="605307" cy="901521"/>
            </a:xfrm>
            <a:prstGeom prst="rect">
              <a:avLst/>
            </a:prstGeom>
          </p:spPr>
        </p:pic>
        <p:pic>
          <p:nvPicPr>
            <p:cNvPr id="2097157" name="图片 24"/>
            <p:cNvPicPr>
              <a:picLocks noChangeAspect="1"/>
            </p:cNvPicPr>
            <p:nvPr userDrawn="1"/>
          </p:nvPicPr>
          <p:blipFill rotWithShape="1">
            <a:blip r:embed="rId2" cstate="print"/>
            <a:srcRect t="29848" r="80462" b="64472"/>
            <a:stretch>
              <a:fillRect/>
            </a:stretch>
          </p:blipFill>
          <p:spPr>
            <a:xfrm>
              <a:off x="10428450" y="5613283"/>
              <a:ext cx="850559" cy="656822"/>
            </a:xfrm>
            <a:prstGeom prst="rect">
              <a:avLst/>
            </a:prstGeom>
          </p:spPr>
        </p:pic>
      </p:grpSp>
      <p:sp>
        <p:nvSpPr>
          <p:cNvPr id="1048584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90125" y="5487674"/>
            <a:ext cx="9144000" cy="65682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0F304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TÊN BÀI</a:t>
            </a:r>
            <a:endParaRPr lang="zh-CN" altLang="en-US"/>
          </a:p>
        </p:txBody>
      </p:sp>
      <p:pic>
        <p:nvPicPr>
          <p:cNvPr id="2097158" name="Picture 2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349642">
            <a:off x="10817020" y="4152106"/>
            <a:ext cx="986308" cy="986308"/>
          </a:xfrm>
          <a:prstGeom prst="rect">
            <a:avLst/>
          </a:prstGeom>
        </p:spPr>
      </p:pic>
      <p:sp>
        <p:nvSpPr>
          <p:cNvPr id="1048585" name="Title 29"/>
          <p:cNvSpPr>
            <a:spLocks noGrp="1"/>
          </p:cNvSpPr>
          <p:nvPr>
            <p:ph type="title" hasCustomPrompt="1"/>
          </p:nvPr>
        </p:nvSpPr>
        <p:spPr>
          <a:xfrm>
            <a:off x="3703895" y="3931283"/>
            <a:ext cx="7836289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TÊN CHƯƠNG</a:t>
            </a:r>
          </a:p>
        </p:txBody>
      </p:sp>
      <p:sp>
        <p:nvSpPr>
          <p:cNvPr id="1048586" name="日期占位符 3"/>
          <p:cNvSpPr txBox="1"/>
          <p:nvPr userDrawn="1"/>
        </p:nvSpPr>
        <p:spPr>
          <a:xfrm>
            <a:off x="0" y="6492875"/>
            <a:ext cx="5600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800"/>
              <a:t>SIÊU DỰ ÁN HÓA 12 CHƯƠNG TRÌNH MỚI - CÁNH DIỀU - GV HOÀNG MỸ HẠNH - THPT TIÊN HƯNG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Parallelogram 12"/>
          <p:cNvSpPr/>
          <p:nvPr userDrawn="1"/>
        </p:nvSpPr>
        <p:spPr>
          <a:xfrm rot="8074440">
            <a:off x="1471429" y="2768302"/>
            <a:ext cx="290438" cy="4897918"/>
          </a:xfrm>
          <a:custGeom>
            <a:avLst/>
            <a:gdLst>
              <a:gd name="connsiteX0" fmla="*/ 0 w 621718"/>
              <a:gd name="connsiteY0" fmla="*/ 6477856 h 6477856"/>
              <a:gd name="connsiteX1" fmla="*/ 155430 w 621718"/>
              <a:gd name="connsiteY1" fmla="*/ 0 h 6477856"/>
              <a:gd name="connsiteX2" fmla="*/ 621718 w 621718"/>
              <a:gd name="connsiteY2" fmla="*/ 0 h 6477856"/>
              <a:gd name="connsiteX3" fmla="*/ 466289 w 621718"/>
              <a:gd name="connsiteY3" fmla="*/ 6477856 h 6477856"/>
              <a:gd name="connsiteX4" fmla="*/ 0 w 621718"/>
              <a:gd name="connsiteY4" fmla="*/ 6477856 h 6477856"/>
              <a:gd name="connsiteX0-1" fmla="*/ 0 w 621718"/>
              <a:gd name="connsiteY0-2" fmla="*/ 6477856 h 6477856"/>
              <a:gd name="connsiteX1-3" fmla="*/ 155430 w 621718"/>
              <a:gd name="connsiteY1-4" fmla="*/ 0 h 6477856"/>
              <a:gd name="connsiteX2-5" fmla="*/ 621718 w 621718"/>
              <a:gd name="connsiteY2-6" fmla="*/ 0 h 6477856"/>
              <a:gd name="connsiteX3-7" fmla="*/ 476450 w 621718"/>
              <a:gd name="connsiteY3-8" fmla="*/ 5111263 h 6477856"/>
              <a:gd name="connsiteX4-9" fmla="*/ 0 w 621718"/>
              <a:gd name="connsiteY4-10" fmla="*/ 6477856 h 6477856"/>
              <a:gd name="connsiteX0-11" fmla="*/ 0 w 599704"/>
              <a:gd name="connsiteY0-12" fmla="*/ 5493430 h 5493430"/>
              <a:gd name="connsiteX1-13" fmla="*/ 133416 w 599704"/>
              <a:gd name="connsiteY1-14" fmla="*/ 0 h 5493430"/>
              <a:gd name="connsiteX2-15" fmla="*/ 599704 w 599704"/>
              <a:gd name="connsiteY2-16" fmla="*/ 0 h 5493430"/>
              <a:gd name="connsiteX3-17" fmla="*/ 454436 w 599704"/>
              <a:gd name="connsiteY3-18" fmla="*/ 5111263 h 5493430"/>
              <a:gd name="connsiteX4-19" fmla="*/ 0 w 599704"/>
              <a:gd name="connsiteY4-20" fmla="*/ 5493430 h 5493430"/>
              <a:gd name="connsiteX0-21" fmla="*/ 0 w 599704"/>
              <a:gd name="connsiteY0-22" fmla="*/ 5493430 h 5493430"/>
              <a:gd name="connsiteX1-23" fmla="*/ 133416 w 599704"/>
              <a:gd name="connsiteY1-24" fmla="*/ 0 h 5493430"/>
              <a:gd name="connsiteX2-25" fmla="*/ 599704 w 599704"/>
              <a:gd name="connsiteY2-26" fmla="*/ 0 h 5493430"/>
              <a:gd name="connsiteX3-27" fmla="*/ 573303 w 599704"/>
              <a:gd name="connsiteY3-28" fmla="*/ 4935802 h 5493430"/>
              <a:gd name="connsiteX4-29" fmla="*/ 0 w 599704"/>
              <a:gd name="connsiteY4-30" fmla="*/ 5493430 h 5493430"/>
              <a:gd name="connsiteX0-31" fmla="*/ 0 w 599704"/>
              <a:gd name="connsiteY0-32" fmla="*/ 5493430 h 5493430"/>
              <a:gd name="connsiteX1-33" fmla="*/ 133416 w 599704"/>
              <a:gd name="connsiteY1-34" fmla="*/ 0 h 5493430"/>
              <a:gd name="connsiteX2-35" fmla="*/ 599704 w 599704"/>
              <a:gd name="connsiteY2-36" fmla="*/ 0 h 5493430"/>
              <a:gd name="connsiteX3-37" fmla="*/ 492210 w 599704"/>
              <a:gd name="connsiteY3-38" fmla="*/ 4971938 h 5493430"/>
              <a:gd name="connsiteX4-39" fmla="*/ 0 w 599704"/>
              <a:gd name="connsiteY4-40" fmla="*/ 5493430 h 5493430"/>
              <a:gd name="connsiteX0-41" fmla="*/ 0 w 599704"/>
              <a:gd name="connsiteY0-42" fmla="*/ 5493430 h 5493430"/>
              <a:gd name="connsiteX1-43" fmla="*/ 133416 w 599704"/>
              <a:gd name="connsiteY1-44" fmla="*/ 0 h 5493430"/>
              <a:gd name="connsiteX2-45" fmla="*/ 599704 w 599704"/>
              <a:gd name="connsiteY2-46" fmla="*/ 0 h 5493430"/>
              <a:gd name="connsiteX3-47" fmla="*/ 521490 w 599704"/>
              <a:gd name="connsiteY3-48" fmla="*/ 4986851 h 5493430"/>
              <a:gd name="connsiteX4-49" fmla="*/ 0 w 599704"/>
              <a:gd name="connsiteY4-50" fmla="*/ 5493430 h 5493430"/>
              <a:gd name="connsiteX0-51" fmla="*/ 0 w 647147"/>
              <a:gd name="connsiteY0-52" fmla="*/ 5493430 h 5493430"/>
              <a:gd name="connsiteX1-53" fmla="*/ 133416 w 647147"/>
              <a:gd name="connsiteY1-54" fmla="*/ 0 h 5493430"/>
              <a:gd name="connsiteX2-55" fmla="*/ 647147 w 647147"/>
              <a:gd name="connsiteY2-56" fmla="*/ 536734 h 5493430"/>
              <a:gd name="connsiteX3-57" fmla="*/ 521490 w 647147"/>
              <a:gd name="connsiteY3-58" fmla="*/ 4986851 h 5493430"/>
              <a:gd name="connsiteX4-59" fmla="*/ 0 w 647147"/>
              <a:gd name="connsiteY4-60" fmla="*/ 5493430 h 5493430"/>
              <a:gd name="connsiteX0-61" fmla="*/ 1 w 642076"/>
              <a:gd name="connsiteY0-62" fmla="*/ 5184845 h 5184845"/>
              <a:gd name="connsiteX1-63" fmla="*/ 128345 w 642076"/>
              <a:gd name="connsiteY1-64" fmla="*/ 0 h 5184845"/>
              <a:gd name="connsiteX2-65" fmla="*/ 642076 w 642076"/>
              <a:gd name="connsiteY2-66" fmla="*/ 536734 h 5184845"/>
              <a:gd name="connsiteX3-67" fmla="*/ 516419 w 642076"/>
              <a:gd name="connsiteY3-68" fmla="*/ 4986851 h 5184845"/>
              <a:gd name="connsiteX4-69" fmla="*/ 1 w 642076"/>
              <a:gd name="connsiteY4-70" fmla="*/ 5184845 h 5184845"/>
              <a:gd name="connsiteX0-71" fmla="*/ 1 w 642076"/>
              <a:gd name="connsiteY0-72" fmla="*/ 5184845 h 5184845"/>
              <a:gd name="connsiteX1-73" fmla="*/ 128345 w 642076"/>
              <a:gd name="connsiteY1-74" fmla="*/ 0 h 5184845"/>
              <a:gd name="connsiteX2-75" fmla="*/ 642076 w 642076"/>
              <a:gd name="connsiteY2-76" fmla="*/ 536734 h 5184845"/>
              <a:gd name="connsiteX3-77" fmla="*/ 452173 w 642076"/>
              <a:gd name="connsiteY3-78" fmla="*/ 4942549 h 5184845"/>
              <a:gd name="connsiteX4-79" fmla="*/ 1 w 642076"/>
              <a:gd name="connsiteY4-80" fmla="*/ 5184845 h 5184845"/>
              <a:gd name="connsiteX0-81" fmla="*/ 1 w 642076"/>
              <a:gd name="connsiteY0-82" fmla="*/ 4942767 h 4942767"/>
              <a:gd name="connsiteX1-83" fmla="*/ 10663 w 642076"/>
              <a:gd name="connsiteY1-84" fmla="*/ 0 h 4942767"/>
              <a:gd name="connsiteX2-85" fmla="*/ 642076 w 642076"/>
              <a:gd name="connsiteY2-86" fmla="*/ 294656 h 4942767"/>
              <a:gd name="connsiteX3-87" fmla="*/ 452173 w 642076"/>
              <a:gd name="connsiteY3-88" fmla="*/ 4700471 h 4942767"/>
              <a:gd name="connsiteX4-89" fmla="*/ 1 w 642076"/>
              <a:gd name="connsiteY4-90" fmla="*/ 4942767 h 4942767"/>
              <a:gd name="connsiteX0-91" fmla="*/ 1 w 642076"/>
              <a:gd name="connsiteY0-92" fmla="*/ 4934927 h 4934927"/>
              <a:gd name="connsiteX1-93" fmla="*/ 156727 w 642076"/>
              <a:gd name="connsiteY1-94" fmla="*/ 0 h 4934927"/>
              <a:gd name="connsiteX2-95" fmla="*/ 642076 w 642076"/>
              <a:gd name="connsiteY2-96" fmla="*/ 286816 h 4934927"/>
              <a:gd name="connsiteX3-97" fmla="*/ 452173 w 642076"/>
              <a:gd name="connsiteY3-98" fmla="*/ 4692631 h 4934927"/>
              <a:gd name="connsiteX4-99" fmla="*/ 1 w 642076"/>
              <a:gd name="connsiteY4-100" fmla="*/ 4934927 h 4934927"/>
              <a:gd name="connsiteX0-101" fmla="*/ 1 w 642076"/>
              <a:gd name="connsiteY0-102" fmla="*/ 4897918 h 4897918"/>
              <a:gd name="connsiteX1-103" fmla="*/ 237335 w 642076"/>
              <a:gd name="connsiteY1-104" fmla="*/ 0 h 4897918"/>
              <a:gd name="connsiteX2-105" fmla="*/ 642076 w 642076"/>
              <a:gd name="connsiteY2-106" fmla="*/ 249807 h 4897918"/>
              <a:gd name="connsiteX3-107" fmla="*/ 452173 w 642076"/>
              <a:gd name="connsiteY3-108" fmla="*/ 4655622 h 4897918"/>
              <a:gd name="connsiteX4-109" fmla="*/ 1 w 642076"/>
              <a:gd name="connsiteY4-110" fmla="*/ 4897918 h 48979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2076" h="4897918">
                <a:moveTo>
                  <a:pt x="1" y="4897918"/>
                </a:moveTo>
                <a:lnTo>
                  <a:pt x="237335" y="0"/>
                </a:lnTo>
                <a:lnTo>
                  <a:pt x="642076" y="249807"/>
                </a:lnTo>
                <a:lnTo>
                  <a:pt x="452173" y="4655622"/>
                </a:lnTo>
                <a:lnTo>
                  <a:pt x="1" y="4897918"/>
                </a:lnTo>
                <a:close/>
              </a:path>
            </a:pathLst>
          </a:cu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603" name="Right Triangle 11"/>
          <p:cNvSpPr/>
          <p:nvPr userDrawn="1"/>
        </p:nvSpPr>
        <p:spPr>
          <a:xfrm rot="10800000">
            <a:off x="10387446" y="0"/>
            <a:ext cx="1804554" cy="1600200"/>
          </a:xfrm>
          <a:prstGeom prst="rtTriangle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604" name="Right Triangle 10"/>
          <p:cNvSpPr/>
          <p:nvPr userDrawn="1"/>
        </p:nvSpPr>
        <p:spPr>
          <a:xfrm>
            <a:off x="0" y="3906982"/>
            <a:ext cx="2867891" cy="2951018"/>
          </a:xfrm>
          <a:prstGeom prst="rtTriangle">
            <a:avLst/>
          </a:prstGeom>
          <a:solidFill>
            <a:srgbClr val="C5E0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605" name="标题 1"/>
          <p:cNvSpPr>
            <a:spLocks noGrp="1"/>
          </p:cNvSpPr>
          <p:nvPr>
            <p:ph type="title"/>
          </p:nvPr>
        </p:nvSpPr>
        <p:spPr>
          <a:xfrm>
            <a:off x="818584" y="425796"/>
            <a:ext cx="10515600" cy="132556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48606" name="内容占位符 2"/>
          <p:cNvSpPr>
            <a:spLocks noGrp="1"/>
          </p:cNvSpPr>
          <p:nvPr>
            <p:ph idx="1"/>
          </p:nvPr>
        </p:nvSpPr>
        <p:spPr>
          <a:xfrm>
            <a:off x="818584" y="1868486"/>
            <a:ext cx="10515600" cy="4351338"/>
          </a:xfrm>
        </p:spPr>
        <p:txBody>
          <a:bodyPr/>
          <a:lstStyle/>
          <a:p>
            <a:pPr lvl="0"/>
            <a:endParaRPr lang="zh-CN" altLang="en-US"/>
          </a:p>
        </p:txBody>
      </p:sp>
      <p:sp>
        <p:nvSpPr>
          <p:cNvPr id="1048607" name="日期占位符 3"/>
          <p:cNvSpPr>
            <a:spLocks noGrp="1"/>
          </p:cNvSpPr>
          <p:nvPr>
            <p:ph type="dt" sz="half" idx="10"/>
          </p:nvPr>
        </p:nvSpPr>
        <p:spPr>
          <a:xfrm>
            <a:off x="547254" y="289153"/>
            <a:ext cx="3106479" cy="365125"/>
          </a:xfrm>
        </p:spPr>
        <p:txBody>
          <a:bodyPr/>
          <a:lstStyle/>
          <a:p>
            <a:r>
              <a:rPr lang="en-US" altLang="zh-CN"/>
              <a:t>SIÊU DỰ ÁN HÓA 12 CHƯƠNG TRÌNH MỚI</a:t>
            </a:r>
            <a:endParaRPr lang="zh-CN" altLang="en-US"/>
          </a:p>
        </p:txBody>
      </p:sp>
      <p:pic>
        <p:nvPicPr>
          <p:cNvPr id="2097166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14566" y="654278"/>
            <a:ext cx="403895" cy="2072820"/>
          </a:xfrm>
          <a:prstGeom prst="rect">
            <a:avLst/>
          </a:prstGeom>
        </p:spPr>
      </p:pic>
      <p:pic>
        <p:nvPicPr>
          <p:cNvPr id="2097167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8209" y="5634432"/>
            <a:ext cx="956989" cy="956989"/>
          </a:xfrm>
          <a:prstGeom prst="rect">
            <a:avLst/>
          </a:prstGeom>
        </p:spPr>
      </p:pic>
      <p:pic>
        <p:nvPicPr>
          <p:cNvPr id="2097168" name="Picture 4"/>
          <p:cNvPicPr>
            <a:picLocks noChangeAspect="1"/>
          </p:cNvPicPr>
          <p:nvPr userDrawn="1"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89723" y="115896"/>
            <a:ext cx="658065" cy="658065"/>
          </a:xfrm>
          <a:prstGeom prst="rect">
            <a:avLst/>
          </a:prstGeom>
        </p:spPr>
      </p:pic>
      <p:sp>
        <p:nvSpPr>
          <p:cNvPr id="1048608" name="日期占位符 3"/>
          <p:cNvSpPr txBox="1"/>
          <p:nvPr userDrawn="1"/>
        </p:nvSpPr>
        <p:spPr>
          <a:xfrm>
            <a:off x="0" y="6492875"/>
            <a:ext cx="5600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800"/>
              <a:t>SIÊU DỰ ÁN HÓA 12 CHƯƠNG TRÌNH MỚI - CÁNH DIỀU - GV HOÀNG MỸ HẠNH - THPT TIÊN HƯNG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69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endParaRPr lang="zh-CN" altLang="en-US"/>
          </a:p>
        </p:txBody>
      </p:sp>
      <p:sp>
        <p:nvSpPr>
          <p:cNvPr id="1049270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zh-CN" altLang="en-US"/>
          </a:p>
        </p:txBody>
      </p:sp>
      <p:sp>
        <p:nvSpPr>
          <p:cNvPr id="1049271" name="日期占位符 3"/>
          <p:cNvSpPr txBox="1"/>
          <p:nvPr userDrawn="1"/>
        </p:nvSpPr>
        <p:spPr>
          <a:xfrm>
            <a:off x="0" y="6492875"/>
            <a:ext cx="5600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800"/>
              <a:t>SIÊU DỰ ÁN HÓA 12 CHƯƠNG TRÌNH MỚI - CÁNH DIỀU - GV HOÀNG MỸ HẠNH - THPT TIÊN HƯNG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9" name="Rectangle 21"/>
          <p:cNvSpPr/>
          <p:nvPr userDrawn="1"/>
        </p:nvSpPr>
        <p:spPr>
          <a:xfrm>
            <a:off x="0" y="6365432"/>
            <a:ext cx="12716539" cy="6679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590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 userDrawn="1"/>
        </p:nvSpPr>
        <p:spPr>
          <a:xfrm flipH="1">
            <a:off x="0" y="0"/>
            <a:ext cx="2495508" cy="12801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097159" name="图片 11"/>
          <p:cNvPicPr>
            <a:picLocks noChangeAspect="1"/>
          </p:cNvPicPr>
          <p:nvPr userDrawn="1"/>
        </p:nvPicPr>
        <p:blipFill rotWithShape="1">
          <a:blip r:embed="rId2" cstate="print"/>
          <a:srcRect l="14141" t="15318" r="15590" b="76144"/>
          <a:stretch>
            <a:fillRect/>
          </a:stretch>
        </p:blipFill>
        <p:spPr>
          <a:xfrm>
            <a:off x="209785" y="333096"/>
            <a:ext cx="2068925" cy="667749"/>
          </a:xfrm>
          <a:prstGeom prst="rect">
            <a:avLst/>
          </a:prstGeom>
        </p:spPr>
      </p:pic>
      <p:sp>
        <p:nvSpPr>
          <p:cNvPr id="1048591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 userDrawn="1"/>
        </p:nvSpPr>
        <p:spPr>
          <a:xfrm flipH="1">
            <a:off x="2495508" y="0"/>
            <a:ext cx="9696492" cy="1280160"/>
          </a:xfrm>
          <a:prstGeom prst="rect">
            <a:avLst/>
          </a:prstGeom>
          <a:solidFill>
            <a:srgbClr val="82C69F"/>
          </a:solidFill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4000" dirty="0">
              <a:solidFill>
                <a:schemeClr val="bg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48592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endParaRPr lang="zh-CN" altLang="en-US"/>
          </a:p>
        </p:txBody>
      </p:sp>
      <p:sp>
        <p:nvSpPr>
          <p:cNvPr id="1048593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endParaRPr lang="zh-CN" altLang="en-US"/>
          </a:p>
        </p:txBody>
      </p:sp>
      <p:sp>
        <p:nvSpPr>
          <p:cNvPr id="1048594" name="标题 1"/>
          <p:cNvSpPr txBox="1"/>
          <p:nvPr userDrawn="1"/>
        </p:nvSpPr>
        <p:spPr>
          <a:xfrm>
            <a:off x="2495508" y="1310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endParaRPr lang="en-US" altLang="zh-CN"/>
          </a:p>
        </p:txBody>
      </p:sp>
      <p:pic>
        <p:nvPicPr>
          <p:cNvPr id="2097160" name="Picture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9785" y="1692276"/>
            <a:ext cx="628414" cy="628414"/>
          </a:xfrm>
          <a:prstGeom prst="rect">
            <a:avLst/>
          </a:prstGeom>
        </p:spPr>
      </p:pic>
      <p:pic>
        <p:nvPicPr>
          <p:cNvPr id="2097161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9786" y="4112103"/>
            <a:ext cx="628414" cy="628414"/>
          </a:xfrm>
          <a:prstGeom prst="rect">
            <a:avLst/>
          </a:prstGeom>
        </p:spPr>
      </p:pic>
      <p:pic>
        <p:nvPicPr>
          <p:cNvPr id="2097162" name="图片 11"/>
          <p:cNvPicPr>
            <a:picLocks noChangeAspect="1"/>
          </p:cNvPicPr>
          <p:nvPr userDrawn="1"/>
        </p:nvPicPr>
        <p:blipFill rotWithShape="1"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6226" r="7389" b="84853"/>
          <a:stretch>
            <a:fillRect/>
          </a:stretch>
        </p:blipFill>
        <p:spPr>
          <a:xfrm>
            <a:off x="6070089" y="-683473"/>
            <a:ext cx="4214454" cy="1962895"/>
          </a:xfrm>
          <a:prstGeom prst="rect">
            <a:avLst/>
          </a:prstGeom>
        </p:spPr>
      </p:pic>
      <p:pic>
        <p:nvPicPr>
          <p:cNvPr id="2097163" name="图片 11"/>
          <p:cNvPicPr>
            <a:picLocks noChangeAspect="1"/>
          </p:cNvPicPr>
          <p:nvPr userDrawn="1"/>
        </p:nvPicPr>
        <p:blipFill rotWithShape="1"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6226" r="7389" b="84853"/>
          <a:stretch>
            <a:fillRect/>
          </a:stretch>
        </p:blipFill>
        <p:spPr>
          <a:xfrm>
            <a:off x="2712306" y="-526209"/>
            <a:ext cx="3876797" cy="1805631"/>
          </a:xfrm>
          <a:prstGeom prst="rect">
            <a:avLst/>
          </a:prstGeom>
        </p:spPr>
      </p:pic>
      <p:sp>
        <p:nvSpPr>
          <p:cNvPr id="1048595" name="TextBox 12"/>
          <p:cNvSpPr txBox="1"/>
          <p:nvPr userDrawn="1"/>
        </p:nvSpPr>
        <p:spPr>
          <a:xfrm>
            <a:off x="2539830" y="333096"/>
            <a:ext cx="6504708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3600" dirty="0">
              <a:solidFill>
                <a:schemeClr val="bg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097164" name="图片 11"/>
          <p:cNvPicPr>
            <a:picLocks noChangeAspect="1"/>
          </p:cNvPicPr>
          <p:nvPr userDrawn="1"/>
        </p:nvPicPr>
        <p:blipFill rotWithShape="1"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6226" r="7389" b="84853"/>
          <a:stretch>
            <a:fillRect/>
          </a:stretch>
        </p:blipFill>
        <p:spPr>
          <a:xfrm>
            <a:off x="9644670" y="-526209"/>
            <a:ext cx="4214454" cy="1962895"/>
          </a:xfrm>
          <a:prstGeom prst="rect">
            <a:avLst/>
          </a:prstGeom>
        </p:spPr>
      </p:pic>
      <p:pic>
        <p:nvPicPr>
          <p:cNvPr id="2097165" name="Picture 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3810" y="61008"/>
            <a:ext cx="1248406" cy="1248406"/>
          </a:xfrm>
          <a:prstGeom prst="rect">
            <a:avLst/>
          </a:prstGeom>
        </p:spPr>
      </p:pic>
      <p:sp>
        <p:nvSpPr>
          <p:cNvPr id="1048596" name="日期占位符 3"/>
          <p:cNvSpPr txBox="1"/>
          <p:nvPr userDrawn="1"/>
        </p:nvSpPr>
        <p:spPr>
          <a:xfrm>
            <a:off x="0" y="6664325"/>
            <a:ext cx="5600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800"/>
              <a:t>SIÊU DỰ ÁN HÓA 12 CHƯƠNG TRÌNH MỚI - CÁNH DIỀU - GV HOÀNG MỸ HẠNH - THPT TIÊN HƯNG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97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97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97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97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97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97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485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485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485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48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48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48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048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048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92" grpId="0" build="p"/>
      <p:bldP spid="1048593" grpId="0" build="p">
        <p:tmplLst>
          <p:tmpl lvl="1">
            <p:tnLst>
              <p:par>
                <p:cTn presetID="47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859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4859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4859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4859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4859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11"/>
          <p:cNvGrpSpPr/>
          <p:nvPr userDrawn="1"/>
        </p:nvGrpSpPr>
        <p:grpSpPr>
          <a:xfrm flipH="1">
            <a:off x="0" y="0"/>
            <a:ext cx="13024311" cy="6858000"/>
            <a:chOff x="-832311" y="0"/>
            <a:chExt cx="13024311" cy="6858000"/>
          </a:xfrm>
        </p:grpSpPr>
        <p:sp>
          <p:nvSpPr>
            <p:cNvPr id="1049272" name="Right Triangle 3"/>
            <p:cNvSpPr/>
            <p:nvPr userDrawn="1"/>
          </p:nvSpPr>
          <p:spPr>
            <a:xfrm rot="10800000">
              <a:off x="10387446" y="0"/>
              <a:ext cx="1804554" cy="1600200"/>
            </a:xfrm>
            <a:prstGeom prst="rtTriangle">
              <a:avLst/>
            </a:prstGeom>
            <a:solidFill>
              <a:srgbClr val="FFE6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0" name="Group 9"/>
            <p:cNvGrpSpPr/>
            <p:nvPr userDrawn="1"/>
          </p:nvGrpSpPr>
          <p:grpSpPr>
            <a:xfrm>
              <a:off x="-832311" y="3906982"/>
              <a:ext cx="4897918" cy="2951018"/>
              <a:chOff x="-832311" y="3906982"/>
              <a:chExt cx="4897918" cy="2951018"/>
            </a:xfrm>
          </p:grpSpPr>
          <p:sp>
            <p:nvSpPr>
              <p:cNvPr id="1049273" name="Parallelogram 12"/>
              <p:cNvSpPr/>
              <p:nvPr userDrawn="1"/>
            </p:nvSpPr>
            <p:spPr>
              <a:xfrm rot="8074440">
                <a:off x="1471429" y="2768302"/>
                <a:ext cx="290438" cy="4897918"/>
              </a:xfrm>
              <a:custGeom>
                <a:avLst/>
                <a:gdLst>
                  <a:gd name="connsiteX0" fmla="*/ 0 w 621718"/>
                  <a:gd name="connsiteY0" fmla="*/ 6477856 h 6477856"/>
                  <a:gd name="connsiteX1" fmla="*/ 155430 w 621718"/>
                  <a:gd name="connsiteY1" fmla="*/ 0 h 6477856"/>
                  <a:gd name="connsiteX2" fmla="*/ 621718 w 621718"/>
                  <a:gd name="connsiteY2" fmla="*/ 0 h 6477856"/>
                  <a:gd name="connsiteX3" fmla="*/ 466289 w 621718"/>
                  <a:gd name="connsiteY3" fmla="*/ 6477856 h 6477856"/>
                  <a:gd name="connsiteX4" fmla="*/ 0 w 621718"/>
                  <a:gd name="connsiteY4" fmla="*/ 6477856 h 6477856"/>
                  <a:gd name="connsiteX0-1" fmla="*/ 0 w 621718"/>
                  <a:gd name="connsiteY0-2" fmla="*/ 6477856 h 6477856"/>
                  <a:gd name="connsiteX1-3" fmla="*/ 155430 w 621718"/>
                  <a:gd name="connsiteY1-4" fmla="*/ 0 h 6477856"/>
                  <a:gd name="connsiteX2-5" fmla="*/ 621718 w 621718"/>
                  <a:gd name="connsiteY2-6" fmla="*/ 0 h 6477856"/>
                  <a:gd name="connsiteX3-7" fmla="*/ 476450 w 621718"/>
                  <a:gd name="connsiteY3-8" fmla="*/ 5111263 h 6477856"/>
                  <a:gd name="connsiteX4-9" fmla="*/ 0 w 621718"/>
                  <a:gd name="connsiteY4-10" fmla="*/ 6477856 h 6477856"/>
                  <a:gd name="connsiteX0-11" fmla="*/ 0 w 599704"/>
                  <a:gd name="connsiteY0-12" fmla="*/ 5493430 h 5493430"/>
                  <a:gd name="connsiteX1-13" fmla="*/ 133416 w 599704"/>
                  <a:gd name="connsiteY1-14" fmla="*/ 0 h 5493430"/>
                  <a:gd name="connsiteX2-15" fmla="*/ 599704 w 599704"/>
                  <a:gd name="connsiteY2-16" fmla="*/ 0 h 5493430"/>
                  <a:gd name="connsiteX3-17" fmla="*/ 454436 w 599704"/>
                  <a:gd name="connsiteY3-18" fmla="*/ 5111263 h 5493430"/>
                  <a:gd name="connsiteX4-19" fmla="*/ 0 w 599704"/>
                  <a:gd name="connsiteY4-20" fmla="*/ 5493430 h 5493430"/>
                  <a:gd name="connsiteX0-21" fmla="*/ 0 w 599704"/>
                  <a:gd name="connsiteY0-22" fmla="*/ 5493430 h 5493430"/>
                  <a:gd name="connsiteX1-23" fmla="*/ 133416 w 599704"/>
                  <a:gd name="connsiteY1-24" fmla="*/ 0 h 5493430"/>
                  <a:gd name="connsiteX2-25" fmla="*/ 599704 w 599704"/>
                  <a:gd name="connsiteY2-26" fmla="*/ 0 h 5493430"/>
                  <a:gd name="connsiteX3-27" fmla="*/ 573303 w 599704"/>
                  <a:gd name="connsiteY3-28" fmla="*/ 4935802 h 5493430"/>
                  <a:gd name="connsiteX4-29" fmla="*/ 0 w 599704"/>
                  <a:gd name="connsiteY4-30" fmla="*/ 5493430 h 5493430"/>
                  <a:gd name="connsiteX0-31" fmla="*/ 0 w 599704"/>
                  <a:gd name="connsiteY0-32" fmla="*/ 5493430 h 5493430"/>
                  <a:gd name="connsiteX1-33" fmla="*/ 133416 w 599704"/>
                  <a:gd name="connsiteY1-34" fmla="*/ 0 h 5493430"/>
                  <a:gd name="connsiteX2-35" fmla="*/ 599704 w 599704"/>
                  <a:gd name="connsiteY2-36" fmla="*/ 0 h 5493430"/>
                  <a:gd name="connsiteX3-37" fmla="*/ 492210 w 599704"/>
                  <a:gd name="connsiteY3-38" fmla="*/ 4971938 h 5493430"/>
                  <a:gd name="connsiteX4-39" fmla="*/ 0 w 599704"/>
                  <a:gd name="connsiteY4-40" fmla="*/ 5493430 h 5493430"/>
                  <a:gd name="connsiteX0-41" fmla="*/ 0 w 599704"/>
                  <a:gd name="connsiteY0-42" fmla="*/ 5493430 h 5493430"/>
                  <a:gd name="connsiteX1-43" fmla="*/ 133416 w 599704"/>
                  <a:gd name="connsiteY1-44" fmla="*/ 0 h 5493430"/>
                  <a:gd name="connsiteX2-45" fmla="*/ 599704 w 599704"/>
                  <a:gd name="connsiteY2-46" fmla="*/ 0 h 5493430"/>
                  <a:gd name="connsiteX3-47" fmla="*/ 521490 w 599704"/>
                  <a:gd name="connsiteY3-48" fmla="*/ 4986851 h 5493430"/>
                  <a:gd name="connsiteX4-49" fmla="*/ 0 w 599704"/>
                  <a:gd name="connsiteY4-50" fmla="*/ 5493430 h 5493430"/>
                  <a:gd name="connsiteX0-51" fmla="*/ 0 w 647147"/>
                  <a:gd name="connsiteY0-52" fmla="*/ 5493430 h 5493430"/>
                  <a:gd name="connsiteX1-53" fmla="*/ 133416 w 647147"/>
                  <a:gd name="connsiteY1-54" fmla="*/ 0 h 5493430"/>
                  <a:gd name="connsiteX2-55" fmla="*/ 647147 w 647147"/>
                  <a:gd name="connsiteY2-56" fmla="*/ 536734 h 5493430"/>
                  <a:gd name="connsiteX3-57" fmla="*/ 521490 w 647147"/>
                  <a:gd name="connsiteY3-58" fmla="*/ 4986851 h 5493430"/>
                  <a:gd name="connsiteX4-59" fmla="*/ 0 w 647147"/>
                  <a:gd name="connsiteY4-60" fmla="*/ 5493430 h 5493430"/>
                  <a:gd name="connsiteX0-61" fmla="*/ 1 w 642076"/>
                  <a:gd name="connsiteY0-62" fmla="*/ 5184845 h 5184845"/>
                  <a:gd name="connsiteX1-63" fmla="*/ 128345 w 642076"/>
                  <a:gd name="connsiteY1-64" fmla="*/ 0 h 5184845"/>
                  <a:gd name="connsiteX2-65" fmla="*/ 642076 w 642076"/>
                  <a:gd name="connsiteY2-66" fmla="*/ 536734 h 5184845"/>
                  <a:gd name="connsiteX3-67" fmla="*/ 516419 w 642076"/>
                  <a:gd name="connsiteY3-68" fmla="*/ 4986851 h 5184845"/>
                  <a:gd name="connsiteX4-69" fmla="*/ 1 w 642076"/>
                  <a:gd name="connsiteY4-70" fmla="*/ 5184845 h 5184845"/>
                  <a:gd name="connsiteX0-71" fmla="*/ 1 w 642076"/>
                  <a:gd name="connsiteY0-72" fmla="*/ 5184845 h 5184845"/>
                  <a:gd name="connsiteX1-73" fmla="*/ 128345 w 642076"/>
                  <a:gd name="connsiteY1-74" fmla="*/ 0 h 5184845"/>
                  <a:gd name="connsiteX2-75" fmla="*/ 642076 w 642076"/>
                  <a:gd name="connsiteY2-76" fmla="*/ 536734 h 5184845"/>
                  <a:gd name="connsiteX3-77" fmla="*/ 452173 w 642076"/>
                  <a:gd name="connsiteY3-78" fmla="*/ 4942549 h 5184845"/>
                  <a:gd name="connsiteX4-79" fmla="*/ 1 w 642076"/>
                  <a:gd name="connsiteY4-80" fmla="*/ 5184845 h 5184845"/>
                  <a:gd name="connsiteX0-81" fmla="*/ 1 w 642076"/>
                  <a:gd name="connsiteY0-82" fmla="*/ 4942767 h 4942767"/>
                  <a:gd name="connsiteX1-83" fmla="*/ 10663 w 642076"/>
                  <a:gd name="connsiteY1-84" fmla="*/ 0 h 4942767"/>
                  <a:gd name="connsiteX2-85" fmla="*/ 642076 w 642076"/>
                  <a:gd name="connsiteY2-86" fmla="*/ 294656 h 4942767"/>
                  <a:gd name="connsiteX3-87" fmla="*/ 452173 w 642076"/>
                  <a:gd name="connsiteY3-88" fmla="*/ 4700471 h 4942767"/>
                  <a:gd name="connsiteX4-89" fmla="*/ 1 w 642076"/>
                  <a:gd name="connsiteY4-90" fmla="*/ 4942767 h 4942767"/>
                  <a:gd name="connsiteX0-91" fmla="*/ 1 w 642076"/>
                  <a:gd name="connsiteY0-92" fmla="*/ 4934927 h 4934927"/>
                  <a:gd name="connsiteX1-93" fmla="*/ 156727 w 642076"/>
                  <a:gd name="connsiteY1-94" fmla="*/ 0 h 4934927"/>
                  <a:gd name="connsiteX2-95" fmla="*/ 642076 w 642076"/>
                  <a:gd name="connsiteY2-96" fmla="*/ 286816 h 4934927"/>
                  <a:gd name="connsiteX3-97" fmla="*/ 452173 w 642076"/>
                  <a:gd name="connsiteY3-98" fmla="*/ 4692631 h 4934927"/>
                  <a:gd name="connsiteX4-99" fmla="*/ 1 w 642076"/>
                  <a:gd name="connsiteY4-100" fmla="*/ 4934927 h 4934927"/>
                  <a:gd name="connsiteX0-101" fmla="*/ 1 w 642076"/>
                  <a:gd name="connsiteY0-102" fmla="*/ 4897918 h 4897918"/>
                  <a:gd name="connsiteX1-103" fmla="*/ 237335 w 642076"/>
                  <a:gd name="connsiteY1-104" fmla="*/ 0 h 4897918"/>
                  <a:gd name="connsiteX2-105" fmla="*/ 642076 w 642076"/>
                  <a:gd name="connsiteY2-106" fmla="*/ 249807 h 4897918"/>
                  <a:gd name="connsiteX3-107" fmla="*/ 452173 w 642076"/>
                  <a:gd name="connsiteY3-108" fmla="*/ 4655622 h 4897918"/>
                  <a:gd name="connsiteX4-109" fmla="*/ 1 w 642076"/>
                  <a:gd name="connsiteY4-110" fmla="*/ 4897918 h 489791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42076" h="4897918">
                    <a:moveTo>
                      <a:pt x="1" y="4897918"/>
                    </a:moveTo>
                    <a:lnTo>
                      <a:pt x="237335" y="0"/>
                    </a:lnTo>
                    <a:lnTo>
                      <a:pt x="642076" y="249807"/>
                    </a:lnTo>
                    <a:lnTo>
                      <a:pt x="452173" y="4655622"/>
                    </a:lnTo>
                    <a:lnTo>
                      <a:pt x="1" y="4897918"/>
                    </a:lnTo>
                    <a:close/>
                  </a:path>
                </a:pathLst>
              </a:custGeom>
              <a:solidFill>
                <a:srgbClr val="FFE6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9274" name="Right Triangle 4"/>
              <p:cNvSpPr/>
              <p:nvPr userDrawn="1"/>
            </p:nvSpPr>
            <p:spPr>
              <a:xfrm>
                <a:off x="0" y="3906982"/>
                <a:ext cx="2867891" cy="2951018"/>
              </a:xfrm>
              <a:prstGeom prst="rtTriangle">
                <a:avLst/>
              </a:prstGeom>
              <a:solidFill>
                <a:srgbClr val="C5E0B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097262" name="Picture 7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18209" y="5634432"/>
              <a:ext cx="956989" cy="956989"/>
            </a:xfrm>
            <a:prstGeom prst="rect">
              <a:avLst/>
            </a:prstGeom>
          </p:spPr>
        </p:pic>
        <p:pic>
          <p:nvPicPr>
            <p:cNvPr id="2097263" name="Picture 8"/>
            <p:cNvPicPr>
              <a:picLocks noChangeAspect="1"/>
            </p:cNvPicPr>
            <p:nvPr userDrawn="1"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289723" y="115896"/>
              <a:ext cx="658065" cy="658065"/>
            </a:xfrm>
            <a:prstGeom prst="rect">
              <a:avLst/>
            </a:prstGeom>
          </p:spPr>
        </p:pic>
      </p:grpSp>
      <p:sp>
        <p:nvSpPr>
          <p:cNvPr id="1049275" name="标题 1"/>
          <p:cNvSpPr>
            <a:spLocks noGrp="1"/>
          </p:cNvSpPr>
          <p:nvPr>
            <p:ph type="title"/>
          </p:nvPr>
        </p:nvSpPr>
        <p:spPr>
          <a:xfrm>
            <a:off x="1319809" y="542993"/>
            <a:ext cx="10515600" cy="1325563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9276" name="日期占位符 3"/>
          <p:cNvSpPr txBox="1"/>
          <p:nvPr userDrawn="1"/>
        </p:nvSpPr>
        <p:spPr>
          <a:xfrm>
            <a:off x="0" y="6492875"/>
            <a:ext cx="5600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800"/>
              <a:t>SIÊU DỰ ÁN HÓA 12 CHƯƠNG TRÌNH MỚI - CÁNH DIỀU - GV HOÀNG MỸ HẠNH - THPT TIÊN HƯNG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65" name="标题 1"/>
          <p:cNvSpPr>
            <a:spLocks noGrp="1"/>
          </p:cNvSpPr>
          <p:nvPr>
            <p:ph type="title"/>
          </p:nvPr>
        </p:nvSpPr>
        <p:spPr>
          <a:xfrm>
            <a:off x="83661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endParaRPr lang="zh-CN" altLang="en-US"/>
          </a:p>
        </p:txBody>
      </p:sp>
      <p:sp>
        <p:nvSpPr>
          <p:cNvPr id="1049266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1049267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zh-CN" altLang="en-US"/>
          </a:p>
        </p:txBody>
      </p:sp>
      <p:sp>
        <p:nvSpPr>
          <p:cNvPr id="1049268" name="日期占位符 3"/>
          <p:cNvSpPr txBox="1"/>
          <p:nvPr userDrawn="1"/>
        </p:nvSpPr>
        <p:spPr>
          <a:xfrm>
            <a:off x="0" y="6492875"/>
            <a:ext cx="5600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800"/>
              <a:t>SIÊU DỰ ÁN HÓA 12 CHƯƠNG TRÌNH MỚI - CÁNH DIỀU - GV HOÀNG MỸ HẠNH - THPT TIÊN HƯNG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77" name="日期占位符 3"/>
          <p:cNvSpPr txBox="1"/>
          <p:nvPr userDrawn="1"/>
        </p:nvSpPr>
        <p:spPr>
          <a:xfrm>
            <a:off x="0" y="6492875"/>
            <a:ext cx="5600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800"/>
              <a:t>SIÊU DỰ ÁN HÓA 12 CHƯƠNG TRÌNH MỚI - CÁNH DIỀU - GV HOÀNG MỸ HẠNH - THPT TIÊN HƯNG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78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endParaRPr lang="zh-CN" altLang="en-US"/>
          </a:p>
        </p:txBody>
      </p:sp>
      <p:sp>
        <p:nvSpPr>
          <p:cNvPr id="1049279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zh-CN" altLang="en-US"/>
          </a:p>
        </p:txBody>
      </p:sp>
      <p:sp>
        <p:nvSpPr>
          <p:cNvPr id="1049280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zh-CN" altLang="en-US"/>
          </a:p>
        </p:txBody>
      </p:sp>
      <p:sp>
        <p:nvSpPr>
          <p:cNvPr id="1049281" name="日期占位符 3"/>
          <p:cNvSpPr txBox="1"/>
          <p:nvPr userDrawn="1"/>
        </p:nvSpPr>
        <p:spPr>
          <a:xfrm>
            <a:off x="0" y="6492875"/>
            <a:ext cx="5600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800"/>
              <a:t>SIÊU DỰ ÁN HÓA 12 CHƯƠNG TRÌNH MỚI - CÁNH DIỀU - GV HOÀNG MỸ HẠNH - THPT TIÊN HƯNG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alphaModFix amt="6000"/>
            <a:duotone>
              <a:schemeClr val="accent4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48577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zh-CN" altLang="en-US"/>
          </a:p>
        </p:txBody>
      </p:sp>
      <p:sp>
        <p:nvSpPr>
          <p:cNvPr id="1048578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zh-CN" altLang="en-US"/>
          </a:p>
        </p:txBody>
      </p:sp>
      <p:sp>
        <p:nvSpPr>
          <p:cNvPr id="104857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fld id="{AB924962-3816-43BA-9BCB-0E93DF6D0E52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104858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endParaRPr lang="zh-CN" altLang="en-US"/>
          </a:p>
        </p:txBody>
      </p:sp>
      <p:sp>
        <p:nvSpPr>
          <p:cNvPr id="104858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fld id="{FE987BC6-219C-41BA-B7BF-D5EC59099B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#9Slide03 Sofia Pro Soft Bold" panose="020B0000000000000000" pitchFamily="34" charset="0"/>
          <a:ea typeface="Calibri" panose="020F0502020204030204" charset="0"/>
          <a:cs typeface="Calibri" panose="020F050202020403020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#9Slide03 Sofia Pro Soft Bold" panose="020B0000000000000000" pitchFamily="34" charset="0"/>
          <a:ea typeface="Calibri" panose="020F0502020204030204" charset="0"/>
          <a:cs typeface="Calibri" panose="020F050202020403020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jpeg"/><Relationship Id="rId7" Type="http://schemas.openxmlformats.org/officeDocument/2006/relationships/hyperlink" Target="http://www.google.com.vn/imgres?imgurl=http://www.noithatthegioi.vn/upload/sat-hop-50x100-%201637467.jpg&amp;imgrefurl=http://www.noithatthegioi.vn/vn/?frame=category&amp;cat=662&amp;s%26#7855;t-h%26#7897;p-50x100.html&amp;usg=__ZlcBojJozrKpZTA5OUAFxhw95l8=&amp;h=254&amp;w=350&amp;sz=50&amp;hl=vi&amp;start=1&amp;zoom=1&amp;tbnid=0YH7I_x-oz904M:&amp;tbnh=87&amp;tbnw=120&amp;ei=nS2gTsS6C-uviQee2oHnBg&amp;prev=/images?q=s%E1%BA%AFt h%E1%BB%99p&amp;hl=vi&amp;gbv=2&amp;tbm=isch&amp;itbs=1" TargetMode="External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A Dreamy World (7)"/>
          <p:cNvPicPr>
            <a:picLocks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902"/>
            <a:ext cx="12192000" cy="7007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9" name="Text Box 9"/>
          <p:cNvSpPr txBox="1"/>
          <p:nvPr/>
        </p:nvSpPr>
        <p:spPr>
          <a:xfrm>
            <a:off x="6838950" y="838200"/>
            <a:ext cx="2209800" cy="2656840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640" name="Oval 10"/>
          <p:cNvSpPr/>
          <p:nvPr/>
        </p:nvSpPr>
        <p:spPr>
          <a:xfrm>
            <a:off x="7067550" y="11112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048641" name="Oval 11"/>
          <p:cNvSpPr/>
          <p:nvPr/>
        </p:nvSpPr>
        <p:spPr>
          <a:xfrm>
            <a:off x="7067550" y="17526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048642" name="Oval 12"/>
          <p:cNvSpPr/>
          <p:nvPr/>
        </p:nvSpPr>
        <p:spPr>
          <a:xfrm>
            <a:off x="7829550" y="11112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048643" name="Oval 13"/>
          <p:cNvSpPr/>
          <p:nvPr/>
        </p:nvSpPr>
        <p:spPr>
          <a:xfrm>
            <a:off x="8515350" y="11112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048644" name="Oval 14"/>
          <p:cNvSpPr/>
          <p:nvPr/>
        </p:nvSpPr>
        <p:spPr>
          <a:xfrm>
            <a:off x="7829550" y="17970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048645" name="Oval 15"/>
          <p:cNvSpPr/>
          <p:nvPr/>
        </p:nvSpPr>
        <p:spPr>
          <a:xfrm>
            <a:off x="8515350" y="17970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048646" name="Oval 16"/>
          <p:cNvSpPr/>
          <p:nvPr/>
        </p:nvSpPr>
        <p:spPr>
          <a:xfrm>
            <a:off x="7067550" y="24066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048647" name="Oval 17"/>
          <p:cNvSpPr/>
          <p:nvPr/>
        </p:nvSpPr>
        <p:spPr>
          <a:xfrm>
            <a:off x="7829550" y="24066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048648" name="Oval 18"/>
          <p:cNvSpPr/>
          <p:nvPr/>
        </p:nvSpPr>
        <p:spPr>
          <a:xfrm>
            <a:off x="8515350" y="24066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048649" name="Oval 19"/>
          <p:cNvSpPr/>
          <p:nvPr/>
        </p:nvSpPr>
        <p:spPr>
          <a:xfrm>
            <a:off x="7829550" y="30924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048650" name="Oval 20"/>
          <p:cNvSpPr/>
          <p:nvPr/>
        </p:nvSpPr>
        <p:spPr>
          <a:xfrm>
            <a:off x="7067550" y="30924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048651" name="Oval 21"/>
          <p:cNvSpPr/>
          <p:nvPr/>
        </p:nvSpPr>
        <p:spPr>
          <a:xfrm>
            <a:off x="8515350" y="30924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048652" name="Oval 22"/>
          <p:cNvSpPr/>
          <p:nvPr/>
        </p:nvSpPr>
        <p:spPr>
          <a:xfrm>
            <a:off x="6946900" y="140335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 defTabSz="457200">
              <a:buClrTx/>
              <a:buSzTx/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</a:p>
        </p:txBody>
      </p:sp>
      <p:sp>
        <p:nvSpPr>
          <p:cNvPr id="1048653" name="Oval 23"/>
          <p:cNvSpPr/>
          <p:nvPr/>
        </p:nvSpPr>
        <p:spPr>
          <a:xfrm>
            <a:off x="7753350" y="14478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 defTabSz="457200">
              <a:buClrTx/>
              <a:buSzTx/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</a:p>
        </p:txBody>
      </p:sp>
      <p:sp>
        <p:nvSpPr>
          <p:cNvPr id="1048654" name="Oval 24"/>
          <p:cNvSpPr/>
          <p:nvPr/>
        </p:nvSpPr>
        <p:spPr>
          <a:xfrm>
            <a:off x="8439150" y="14478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 defTabSz="457200">
              <a:buClrTx/>
              <a:buSzTx/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</a:p>
        </p:txBody>
      </p:sp>
      <p:sp>
        <p:nvSpPr>
          <p:cNvPr id="1048655" name="Oval 25"/>
          <p:cNvSpPr/>
          <p:nvPr/>
        </p:nvSpPr>
        <p:spPr>
          <a:xfrm>
            <a:off x="7372350" y="19050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 defTabSz="457200">
              <a:buClrTx/>
              <a:buSzTx/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</a:p>
        </p:txBody>
      </p:sp>
      <p:sp>
        <p:nvSpPr>
          <p:cNvPr id="1048656" name="Oval 26"/>
          <p:cNvSpPr/>
          <p:nvPr/>
        </p:nvSpPr>
        <p:spPr>
          <a:xfrm>
            <a:off x="8134350" y="19050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 defTabSz="457200">
              <a:buClrTx/>
              <a:buSzTx/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</a:p>
        </p:txBody>
      </p:sp>
      <p:sp>
        <p:nvSpPr>
          <p:cNvPr id="1048657" name="Oval 27"/>
          <p:cNvSpPr/>
          <p:nvPr/>
        </p:nvSpPr>
        <p:spPr>
          <a:xfrm>
            <a:off x="8820150" y="24384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 defTabSz="457200">
              <a:buClrTx/>
              <a:buSzTx/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</a:p>
        </p:txBody>
      </p:sp>
      <p:sp>
        <p:nvSpPr>
          <p:cNvPr id="1048658" name="Oval 28"/>
          <p:cNvSpPr/>
          <p:nvPr/>
        </p:nvSpPr>
        <p:spPr>
          <a:xfrm>
            <a:off x="8286750" y="19812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 defTabSz="457200">
              <a:buClrTx/>
              <a:buSzTx/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</a:p>
        </p:txBody>
      </p:sp>
      <p:sp>
        <p:nvSpPr>
          <p:cNvPr id="1048659" name="Oval 29"/>
          <p:cNvSpPr/>
          <p:nvPr/>
        </p:nvSpPr>
        <p:spPr>
          <a:xfrm>
            <a:off x="8134350" y="23622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 defTabSz="457200">
              <a:buClrTx/>
              <a:buSzTx/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</a:p>
        </p:txBody>
      </p:sp>
      <p:sp>
        <p:nvSpPr>
          <p:cNvPr id="1048660" name="Oval 30"/>
          <p:cNvSpPr/>
          <p:nvPr/>
        </p:nvSpPr>
        <p:spPr>
          <a:xfrm>
            <a:off x="8439150" y="32766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048661" name="Oval 31"/>
          <p:cNvSpPr/>
          <p:nvPr/>
        </p:nvSpPr>
        <p:spPr>
          <a:xfrm>
            <a:off x="6915150" y="32766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 defTabSz="457200">
              <a:buClrTx/>
              <a:buSzTx/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</a:p>
        </p:txBody>
      </p:sp>
      <p:sp>
        <p:nvSpPr>
          <p:cNvPr id="1048662" name="Oval 32"/>
          <p:cNvSpPr/>
          <p:nvPr/>
        </p:nvSpPr>
        <p:spPr>
          <a:xfrm>
            <a:off x="6991350" y="26670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 defTabSz="457200">
              <a:buClrTx/>
              <a:buSzTx/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</a:p>
        </p:txBody>
      </p:sp>
      <p:sp>
        <p:nvSpPr>
          <p:cNvPr id="1048663" name="Oval 33"/>
          <p:cNvSpPr/>
          <p:nvPr/>
        </p:nvSpPr>
        <p:spPr>
          <a:xfrm>
            <a:off x="7677150" y="33528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 defTabSz="457200">
              <a:buClrTx/>
              <a:buSzTx/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</a:p>
        </p:txBody>
      </p:sp>
      <p:sp>
        <p:nvSpPr>
          <p:cNvPr id="1048664" name="Oval 34"/>
          <p:cNvSpPr/>
          <p:nvPr/>
        </p:nvSpPr>
        <p:spPr>
          <a:xfrm>
            <a:off x="9223375" y="195008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048665" name="Oval 35"/>
          <p:cNvSpPr/>
          <p:nvPr/>
        </p:nvSpPr>
        <p:spPr>
          <a:xfrm>
            <a:off x="9286875" y="246126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048666" name="Text Box 36"/>
          <p:cNvSpPr txBox="1"/>
          <p:nvPr/>
        </p:nvSpPr>
        <p:spPr>
          <a:xfrm>
            <a:off x="9445625" y="1804035"/>
            <a:ext cx="253619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Ion dương KL</a:t>
            </a:r>
          </a:p>
        </p:txBody>
      </p:sp>
      <p:sp>
        <p:nvSpPr>
          <p:cNvPr id="1048667" name="Text Box 37"/>
          <p:cNvSpPr txBox="1"/>
          <p:nvPr/>
        </p:nvSpPr>
        <p:spPr>
          <a:xfrm>
            <a:off x="9480550" y="2308860"/>
            <a:ext cx="267652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Electron hoá trị tự do chuyển động</a:t>
            </a:r>
          </a:p>
        </p:txBody>
      </p:sp>
      <p:sp>
        <p:nvSpPr>
          <p:cNvPr id="1048668" name="Text Box 41"/>
          <p:cNvSpPr txBox="1"/>
          <p:nvPr/>
        </p:nvSpPr>
        <p:spPr>
          <a:xfrm>
            <a:off x="5629275" y="33020"/>
            <a:ext cx="6352540" cy="80264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fontAlgn="auto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sz="24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Sơ đồ mô tả electron chuyển động </a:t>
            </a:r>
          </a:p>
          <a:p>
            <a:pPr marL="0" lvl="0" indent="0" defTabSz="457200" fontAlgn="auto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tự do trong kim loại</a:t>
            </a:r>
          </a:p>
        </p:txBody>
      </p:sp>
      <p:pic>
        <p:nvPicPr>
          <p:cNvPr id="2097183" name="Picture 10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29615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8669" name="Text Box 41"/>
          <p:cNvSpPr txBox="1"/>
          <p:nvPr/>
        </p:nvSpPr>
        <p:spPr>
          <a:xfrm>
            <a:off x="914400" y="316230"/>
            <a:ext cx="47244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zh-CN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Liên kết kim loại</a:t>
            </a:r>
            <a:endParaRPr lang="en-US" altLang="en-US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48670" name="Text Box 40"/>
          <p:cNvSpPr txBox="1"/>
          <p:nvPr/>
        </p:nvSpPr>
        <p:spPr>
          <a:xfrm>
            <a:off x="291465" y="1031875"/>
            <a:ext cx="6080760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457200" fontAlgn="auto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zh-CN" b="1" dirty="0">
                <a:solidFill>
                  <a:srgbClr val="C0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- Vì sao các e hoá trị tự do và các ion kim loại có thể liên kết với nhau trong mạng tinh thể kim loại?</a:t>
            </a:r>
          </a:p>
        </p:txBody>
      </p:sp>
      <p:sp>
        <p:nvSpPr>
          <p:cNvPr id="1048671" name="Text Box 42"/>
          <p:cNvSpPr txBox="1"/>
          <p:nvPr/>
        </p:nvSpPr>
        <p:spPr>
          <a:xfrm>
            <a:off x="243205" y="2678430"/>
            <a:ext cx="611314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just" defTabSz="4572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b="1" dirty="0">
                <a:solidFill>
                  <a:srgbClr val="C0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- Thành phần nào tham gia vào liên kết kim loại?</a:t>
            </a:r>
          </a:p>
        </p:txBody>
      </p:sp>
      <p:sp>
        <p:nvSpPr>
          <p:cNvPr id="1048672" name="Text Box 43"/>
          <p:cNvSpPr txBox="1"/>
          <p:nvPr/>
        </p:nvSpPr>
        <p:spPr>
          <a:xfrm>
            <a:off x="415834" y="3996569"/>
            <a:ext cx="10504170" cy="19514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</a:rPr>
              <a:t>Liên kết kim loại là loại loại liên kết hình thành từ lực hút tĩnh điện giữa các </a:t>
            </a:r>
            <a:r>
              <a:rPr lang="en-US" altLang="en-US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cation kim loại </a:t>
            </a: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</a:rPr>
              <a:t>và các </a:t>
            </a:r>
            <a:r>
              <a:rPr lang="en-US" altLang="en-US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" panose="020B0604020202020204" pitchFamily="34" charset="0"/>
              </a:rPr>
              <a:t>e hoá trị tự do</a:t>
            </a:r>
            <a:r>
              <a:rPr lang="en-US" altLang="en-US" b="1" dirty="0">
                <a:latin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</a:rPr>
              <a:t>trong t</a:t>
            </a: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  <a:sym typeface="+mn-ea"/>
              </a:rPr>
              <a:t>i</a:t>
            </a: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</a:rPr>
              <a:t>nh thể kim loại.</a:t>
            </a:r>
          </a:p>
        </p:txBody>
      </p:sp>
      <p:sp>
        <p:nvSpPr>
          <p:cNvPr id="1048673" name="Right Arrow 3"/>
          <p:cNvSpPr/>
          <p:nvPr/>
        </p:nvSpPr>
        <p:spPr>
          <a:xfrm>
            <a:off x="118654" y="4307205"/>
            <a:ext cx="594360" cy="344805"/>
          </a:xfrm>
          <a:prstGeom prst="rightArrow">
            <a:avLst/>
          </a:prstGeom>
          <a:solidFill>
            <a:srgbClr val="00A69C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048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38863 0.00491259 C 0.0247558 0.00375741 0.0421158 0.00282741 0.0507958 -0.00411259 C 0.0594758 -0.0110626 0.0605158 -0.0268026 0.0591258 -0.0374526 C 0.0577358 -0.0480926 0.0494058 -0.0629126 0.0424558 -0.0684626 C 0.0355158 -0.0740226 0.0249258 -0.0721726 0.0174558 -0.0707826 C 0.00999583 -0.0693926 0.00252583 -0.0675426 -0.00250417 -0.0596726 C -0.00754417 -0.0518026 -0.0125742 -0.0344426 -0.0125742 -0.0240226 C -0.0125742 -0.0136026 -0.00424416 -0.00180259 -0.00250417 0.00258741 " pathEditMode="fixed" rAng="0" ptsTypes="aaaaaaaA">
                                      <p:cBhvr>
                                        <p:cTn id="9" dur="500" fill="hold"/>
                                        <p:tgtEl>
                                          <p:spTgt spid="10486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" y="-38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1048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43801 -0.00213162 C 0.0244551 0.0108404 0.0346951 0.0238004 0.0393851 0.0379204 C 0.0440751 0.0520403 0.0482348 0.0731008 0.0426851 0.0823608 C 0.0371251 0.0916208 0.0152552 0.0997208 0.00604514 0.0934708 C -0.00315487 0.0872208 -0.0179048 0.0643103 -0.0123548 0.0446304 C -0.00679487 0.0249603 0.0315751 -0.00328962 0.0393851 -0.0243496 C 0.0471951 -0.0454096 0.0430251 -0.0759696 0.0343451 -0.0822196 C 0.0256651 -0.0884696 -0.00731487 -0.0724996 -0.0123548 -0.0620796 C -0.0173848 -0.0516596 -0.00662487 -0.0359197 0.00431514 -0.0199496 " pathEditMode="relative" rAng="0" ptsTypes="aaaaaaaaA">
                                      <p:cBhvr>
                                        <p:cTn id="14" dur="2000" fill="hold"/>
                                        <p:tgtEl>
                                          <p:spTgt spid="10486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8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1048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02521 0.279259 C -0.0428921 0.278099 -0.0255321 0.277179 -0.0168521 0.270229 C -0.0081721 0.263289 -0.0071321 0.247549 -0.0085221 0.236899 C -0.0099121 0.226249 -0.0182421 0.211439 -0.0251921 0.205879 C -0.0321321 0.200329 -0.0427221 0.202179 -0.0501921 0.203569 C -0.0576521 0.204959 -0.0651221 0.206809 -0.0701521 0.214679 C -0.0751921 0.222549 -0.0802221 0.239909 -0.0802221 0.250329 C -0.0802221 0.260739 -0.0718921 0.272549 -0.0701521 0.276949 " pathEditMode="fixed" rAng="0" ptsTypes="aaaaaaaA">
                                      <p:cBhvr>
                                        <p:cTn id="19" dur="500" fill="hold"/>
                                        <p:tgtEl>
                                          <p:spTgt spid="10486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" y="-38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repeatCount="indefinite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734 -0.0174122 C 0.021264 -0.00767739 0.00234402 0.00690259 -0.00755601 0.00690259 C -0.017446 0.00690259 -0.028906 -0.00629739 -0.032556 -0.0174122 C -0.036196 -0.0285174 -0.035326 -0.0505074 -0.029256 -0.0597674 C -0.023176 -0.0690274 -0.005646 -0.0743474 0.004084 -0.0729574 C 0.013804 -0.0715674 0.024914 -0.0595374 0.029084 -0.0507374 C 0.0332437 -0.0419374 0.0334237 -0.0271274 0.02734 -0.0174122 Z " pathEditMode="fixed" rAng="0" ptsTypes="aaaaaaa">
                                      <p:cBhvr>
                                        <p:cTn id="21" dur="500" fill="hold"/>
                                        <p:tgtEl>
                                          <p:spTgt spid="10486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0" y="-15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2605 0.100696 C -0.0463405 0.110416 -0.0652605 0.124996 -0.0751603 0.124996 C -0.0850503 0.124996 -0.0965106 0.111806 -0.100161 0.100696 C -0.103801 0.0895859 -0.102931 0.0675859 -0.0968606 0.0583359 C -0.0907803 0.0490758 -0.0732503 0.0437459 -0.0635205 0.0451359 C -0.0538005 0.0465258 -0.0426905 0.0585659 -0.0385205 0.0673559 C -0.0343605 0.0761559 -0.0341805 0.0909658 -0.0402605 0.100696 Z " pathEditMode="fixed" rAng="0" ptsTypes="aaaaaaa">
                                      <p:cBhvr>
                                        <p:cTn id="23" dur="500" fill="hold"/>
                                        <p:tgtEl>
                                          <p:spTgt spid="10486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0" y="-15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9427 -0.0952303 C -0.065507 -0.0855104 -0.084427 -0.0709303 -0.0943271 -0.0709303 C -0.104217 -0.0709303 -0.115677 -0.0841204 -0.119327 -0.0952303 C -0.122967 -0.10634 -0.122097 -0.12833 -0.116027 -0.13759 C -0.109947 -0.14685 -0.092417 -0.15218 -0.0826871 -0.15079 C -0.0729671 -0.1494 -0.0618571 -0.13736 -0.0576871 -0.12857 C -0.0535271 -0.11977 -0.0533471 -0.10495 -0.059427 -0.0952303 Z " pathEditMode="fixed" rAng="0" ptsTypes="aaaaaaa">
                                      <p:cBhvr>
                                        <p:cTn id="25" dur="500" fill="hold"/>
                                        <p:tgtEl>
                                          <p:spTgt spid="10486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0" y="-15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986 0.0659278 C 0.0369058 0.0756478 0.0179858 0.0902281 0.0080858 0.0902281 C -0.00180419 0.0902281 -0.0132642 0.0770378 -0.0169142 0.0659278 C -0.0205542 0.0548178 -0.0196942 0.0328278 -0.0136142 0.0235678 C -0.0075342 0.0143078 0.0099958 0.00897783 0.0197158 0.0103678 C 0.0294458 0.0117578 0.040556 0.0237978 0.044716 0.0325978 C 0.048886 0.0413878 0.049056 0.0562078 0.042986 0.0659278 Z " pathEditMode="fixed" rAng="0" ptsTypes="aaaaaaa">
                                      <p:cBhvr>
                                        <p:cTn id="27" dur="500" fill="hold"/>
                                        <p:tgtEl>
                                          <p:spTgt spid="10486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0" y="-15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81729 -0.0902826 C 0.0541869 -0.0743078 0.0503669 -0.0580977 0.0432468 -0.0504578 C 0.0361368 -0.0428278 0.0222469 -0.0418978 0.0149469 -0.0437478 C 0.0076568 -0.0455978 0.0026269 -0.0520878 -0.000153099 -0.0615777 C -0.0029331 -0.0710677 -0.0077931 -0.0918978 -0.0017131 -0.101388 C 0.0043569 -0.110878 0.0260668 -0.104398 0.0366568 -0.119208 C 0.0472469 -0.134028 0.0649465 -0.175459 0.0616565 -0.190279 C 0.0583568 -0.205089 0.0279768 -0.214819 0.0165168 -0.208099 C 0.0050569 -0.201389 -0.0105732 -0.168289 -0.0067532 -0.150458 C -0.0029331 -0.132638 0.0319668 -0.109258 0.0399468 -0.101388 " pathEditMode="relative" rAng="0" ptsTypes="aaaaaaaaaA">
                                      <p:cBhvr>
                                        <p:cTn id="29" dur="2000" fill="hold"/>
                                        <p:tgtEl>
                                          <p:spTgt spid="10486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0" y="-36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7846 0.0167118 C -0.0319212 0.0229618 -0.00762053 0.0181018 -0.000670632 0.0100018 C 0.00626947 0.00190183 0.00869937 -0.0210182 0.000889466 -0.0321282 C -0.00692064 -0.0432382 -0.0360912 -0.0425482 -0.0473712 -0.0566682 C -0.0586613 -0.0707882 -0.0734211 -0.100647 -0.0673412 -0.116617 C -0.0612611 -0.132597 -0.0237616 -0.151348 -0.0107405 -0.152038 C 0.00227937 -0.152728 0.0118295 -0.135837 0.0109595 -0.121017 C 0.0100895 -0.106207 -0.00501053 -0.0786581 -0.0157816 -0.0631481 C -0.0265413 -0.0476382 -0.0492812 -0.0413881 -0.0539713 -0.0277281 C -0.0586613 -0.0140782 -0.0496312 0.0104618 -0.0407846 0.0167118 Z " pathEditMode="relative" rAng="0" ptsTypes="aaaaaaaaaa">
                                      <p:cBhvr>
                                        <p:cTn id="31" dur="2000" fill="hold"/>
                                        <p:tgtEl>
                                          <p:spTgt spid="10486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" y="-82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repeatCount="indefinite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64062 0.0196778 C 0.0280361 0.0229178 0.0396661 0.0263878 0.0464362 0.0196778 C 0.0532062 0.0129578 0.0587662 -0.00903222 0.0565062 -0.0201422 C 0.0542462 -0.0312522 0.0436561 -0.0347222 0.0330662 -0.0469922 C 0.0224762 -0.0592622 -0.00234384 -0.0775522 -0.00686386 -0.0935222 C -0.0113738 -0.109492 -0.00269384 -0.133802 0.00650619 -0.142362 C 0.0157062 -0.150922 0.0398362 -0.153472 0.0481762 -0.144672 C 0.0565062 -0.135882 0.0601562 -0.105092 0.0565062 -0.0891222 C 0.0528662 -0.0731522 0.0361962 -0.0631922 0.0264762 -0.0490722 C 0.0167462 -0.0349522 0.00737617 -0.0199122 -0.00182384 -0.00463222 " pathEditMode="relative" rAng="0" ptsTypes="aaaaaaaaaA">
                                      <p:cBhvr>
                                        <p:cTn id="33" dur="2000" fill="hold"/>
                                        <p:tgtEl>
                                          <p:spTgt spid="10486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" y="-82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1000"/>
                                        <p:tgtEl>
                                          <p:spTgt spid="1048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618 -0.0382356 C 0.107985 -0.0393907 0.125345 -0.0403207 0.134025 -0.0472607 C 0.142705 -0.0542107 0.143745 -0.0699507 0.142355 -0.0806007 C 0.140965 -0.0912407 0.132635 -0.10606 0.125685 -0.11161 C 0.118745 -0.11717 0.108155 -0.11532 0.100685 -0.11393 C 0.093225 -0.11254 0.085755 -0.11069 0.080725 -0.10282 C 0.075685 -0.0949503 0.070655 -0.0775907 0.070655 -0.0671707 C 0.070655 -0.0567507 0.078985 -0.0449507 0.080725 -0.0405607 " pathEditMode="fixed" rAng="0" ptsTypes="aaaaaaaA">
                                      <p:cBhvr>
                                        <p:cTn id="38" dur="500" fill="hold"/>
                                        <p:tgtEl>
                                          <p:spTgt spid="10486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" y="-38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1000"/>
                                        <p:tgtEl>
                                          <p:spTgt spid="1048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1323 0.009263 C 0.0809723 -0.002087 0.0979822 -0.0134266 0.0974622 -0.0284766 C 0.0969423 -0.043517 0.0686422 -0.065507 0.0606622 -0.081717 C 0.0526722 -0.0979173 0.0495523 -0.110877 0.0490323 -0.126157 C 0.0485022 -0.141437 0.0490323 -0.167827 0.0573623 -0.172917 C 0.0656923 -0.178007 0.0926023 -0.168517 0.0990323 -0.157407 C 0.105452 -0.146297 0.101282 -0.119907 0.0957322 -0.106247 C 0.0901722 -0.092597 0.0729823 -0.084957 0.0656923 -0.074997 C 0.0584022 -0.065047 0.0547522 -0.056247 0.0523222 -0.046297 C 0.0498922 -0.036347 0.0485022 -0.0219866 0.0507622 -0.0150466 C 0.0530223 -0.008097 0.0618722 -0.005787 0.0656923 -0.00393699 " pathEditMode="relative" rAng="0" ptsTypes="aaaaaaaaaaA">
                                      <p:cBhvr>
                                        <p:cTn id="43" dur="2000" fill="hold"/>
                                        <p:tgtEl>
                                          <p:spTgt spid="10486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" y="-910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048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autoRev="1" fill="hold"/>
                                        <p:tgtEl>
                                          <p:spTgt spid="10486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autoRev="1" fill="hold"/>
                                        <p:tgtEl>
                                          <p:spTgt spid="1048670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autoRev="1" fill="hold"/>
                                        <p:tgtEl>
                                          <p:spTgt spid="10486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1048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048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10486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04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5" dur="80"/>
                                        <p:tgtEl>
                                          <p:spTgt spid="10486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6" dur="80"/>
                                        <p:tgtEl>
                                          <p:spTgt spid="1048672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80"/>
                                        <p:tgtEl>
                                          <p:spTgt spid="10486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52" grpId="0" bldLvl="0" animBg="1"/>
      <p:bldP spid="1048652" grpId="1" bldLvl="0" animBg="1"/>
      <p:bldP spid="1048653" grpId="0" bldLvl="0" animBg="1"/>
      <p:bldP spid="1048653" grpId="1" bldLvl="0" animBg="1"/>
      <p:bldP spid="1048654" grpId="0" bldLvl="0" animBg="1"/>
      <p:bldP spid="1048654" grpId="1" bldLvl="0" animBg="1"/>
      <p:bldP spid="1048655" grpId="0" bldLvl="0" animBg="1"/>
      <p:bldP spid="1048656" grpId="0" bldLvl="0" animBg="1"/>
      <p:bldP spid="1048657" grpId="0" bldLvl="0" animBg="1"/>
      <p:bldP spid="1048658" grpId="0" bldLvl="0" animBg="1"/>
      <p:bldP spid="1048659" grpId="0" bldLvl="0" animBg="1"/>
      <p:bldP spid="1048660" grpId="0" bldLvl="0" animBg="1"/>
      <p:bldP spid="1048661" grpId="0" bldLvl="0" animBg="1"/>
      <p:bldP spid="1048662" grpId="0" bldLvl="0" animBg="1"/>
      <p:bldP spid="1048662" grpId="1" bldLvl="0" animBg="1"/>
      <p:bldP spid="1048663" grpId="0" bldLvl="0" animBg="1"/>
      <p:bldP spid="1048663" grpId="1" bldLvl="0" animBg="1"/>
      <p:bldP spid="1048670" grpId="0"/>
      <p:bldP spid="1048670" grpId="1"/>
      <p:bldP spid="1048670" grpId="2"/>
      <p:bldP spid="1048671" grpId="0"/>
      <p:bldP spid="1048671" grpId="1"/>
      <p:bldP spid="1048672" grpId="0"/>
      <p:bldP spid="1048673" grpId="0" bldLvl="0" animBg="1"/>
      <p:bldP spid="104867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4" name="Rectangle 2"/>
          <p:cNvSpPr/>
          <p:nvPr/>
        </p:nvSpPr>
        <p:spPr>
          <a:xfrm>
            <a:off x="3575050" y="981075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675" name="Rectangle 3"/>
          <p:cNvSpPr/>
          <p:nvPr/>
        </p:nvSpPr>
        <p:spPr>
          <a:xfrm>
            <a:off x="4079875" y="981075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676" name="Rectangle 4"/>
          <p:cNvSpPr/>
          <p:nvPr/>
        </p:nvSpPr>
        <p:spPr>
          <a:xfrm>
            <a:off x="4583113" y="981075"/>
            <a:ext cx="504825" cy="4587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677" name="Rectangle 5"/>
          <p:cNvSpPr/>
          <p:nvPr/>
        </p:nvSpPr>
        <p:spPr>
          <a:xfrm>
            <a:off x="5087938" y="981075"/>
            <a:ext cx="504825" cy="4587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678" name="Rectangle 6"/>
          <p:cNvSpPr/>
          <p:nvPr/>
        </p:nvSpPr>
        <p:spPr>
          <a:xfrm>
            <a:off x="5591175" y="981075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679" name="Rectangle 7"/>
          <p:cNvSpPr/>
          <p:nvPr/>
        </p:nvSpPr>
        <p:spPr>
          <a:xfrm>
            <a:off x="6096000" y="981075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680" name="Rectangle 8"/>
          <p:cNvSpPr/>
          <p:nvPr/>
        </p:nvSpPr>
        <p:spPr>
          <a:xfrm>
            <a:off x="6599238" y="981075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681" name="Rectangle 10"/>
          <p:cNvSpPr/>
          <p:nvPr/>
        </p:nvSpPr>
        <p:spPr>
          <a:xfrm>
            <a:off x="4583113" y="1412875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682" name="Rectangle 11"/>
          <p:cNvSpPr/>
          <p:nvPr/>
        </p:nvSpPr>
        <p:spPr>
          <a:xfrm>
            <a:off x="5087938" y="1412875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683" name="Rectangle 13"/>
          <p:cNvSpPr/>
          <p:nvPr/>
        </p:nvSpPr>
        <p:spPr>
          <a:xfrm>
            <a:off x="4583113" y="1844675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684" name="Rectangle 14"/>
          <p:cNvSpPr/>
          <p:nvPr/>
        </p:nvSpPr>
        <p:spPr>
          <a:xfrm>
            <a:off x="5087938" y="1844675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685" name="Rectangle 15"/>
          <p:cNvSpPr/>
          <p:nvPr/>
        </p:nvSpPr>
        <p:spPr>
          <a:xfrm>
            <a:off x="3575050" y="2276475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686" name="Rectangle 16"/>
          <p:cNvSpPr/>
          <p:nvPr/>
        </p:nvSpPr>
        <p:spPr>
          <a:xfrm>
            <a:off x="4079875" y="2276475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687" name="Rectangle 17"/>
          <p:cNvSpPr/>
          <p:nvPr/>
        </p:nvSpPr>
        <p:spPr>
          <a:xfrm>
            <a:off x="4583113" y="2276475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688" name="Rectangle 18"/>
          <p:cNvSpPr/>
          <p:nvPr/>
        </p:nvSpPr>
        <p:spPr>
          <a:xfrm>
            <a:off x="5087938" y="2276475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689" name="Rectangle 19"/>
          <p:cNvSpPr/>
          <p:nvPr/>
        </p:nvSpPr>
        <p:spPr>
          <a:xfrm>
            <a:off x="5591175" y="2276475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690" name="Rectangle 20"/>
          <p:cNvSpPr/>
          <p:nvPr/>
        </p:nvSpPr>
        <p:spPr>
          <a:xfrm>
            <a:off x="6096000" y="2276475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691" name="Rectangle 21"/>
          <p:cNvSpPr/>
          <p:nvPr/>
        </p:nvSpPr>
        <p:spPr>
          <a:xfrm>
            <a:off x="6600825" y="2276475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692" name="Rectangle 22"/>
          <p:cNvSpPr/>
          <p:nvPr/>
        </p:nvSpPr>
        <p:spPr>
          <a:xfrm>
            <a:off x="4583113" y="2708275"/>
            <a:ext cx="504825" cy="4333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693" name="Rectangle 23"/>
          <p:cNvSpPr/>
          <p:nvPr/>
        </p:nvSpPr>
        <p:spPr>
          <a:xfrm>
            <a:off x="5087938" y="2708275"/>
            <a:ext cx="504825" cy="4333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694" name="Rectangle 24"/>
          <p:cNvSpPr/>
          <p:nvPr/>
        </p:nvSpPr>
        <p:spPr>
          <a:xfrm>
            <a:off x="5591175" y="2708275"/>
            <a:ext cx="504825" cy="4333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695" name="Rectangle 25"/>
          <p:cNvSpPr/>
          <p:nvPr/>
        </p:nvSpPr>
        <p:spPr>
          <a:xfrm>
            <a:off x="4079875" y="3141663"/>
            <a:ext cx="504825" cy="45878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696" name="Rectangle 26"/>
          <p:cNvSpPr/>
          <p:nvPr/>
        </p:nvSpPr>
        <p:spPr>
          <a:xfrm>
            <a:off x="4583113" y="3141663"/>
            <a:ext cx="504825" cy="45878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697" name="Rectangle 27"/>
          <p:cNvSpPr/>
          <p:nvPr/>
        </p:nvSpPr>
        <p:spPr>
          <a:xfrm>
            <a:off x="5087938" y="3141663"/>
            <a:ext cx="504825" cy="45878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698" name="Rectangle 28"/>
          <p:cNvSpPr/>
          <p:nvPr/>
        </p:nvSpPr>
        <p:spPr>
          <a:xfrm>
            <a:off x="5591175" y="3141663"/>
            <a:ext cx="504825" cy="45878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699" name="Rectangle 36"/>
          <p:cNvSpPr/>
          <p:nvPr/>
        </p:nvSpPr>
        <p:spPr>
          <a:xfrm>
            <a:off x="2351088" y="981075"/>
            <a:ext cx="504825" cy="431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500" b="1" u="sng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48700" name="Rectangle 37"/>
          <p:cNvSpPr/>
          <p:nvPr/>
        </p:nvSpPr>
        <p:spPr>
          <a:xfrm>
            <a:off x="2351088" y="1411288"/>
            <a:ext cx="504825" cy="431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500" b="1" u="sng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48701" name="Rectangle 38"/>
          <p:cNvSpPr/>
          <p:nvPr/>
        </p:nvSpPr>
        <p:spPr>
          <a:xfrm>
            <a:off x="2351088" y="1843088"/>
            <a:ext cx="504825" cy="431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500" b="1" u="sng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48702" name="Rectangle 39"/>
          <p:cNvSpPr/>
          <p:nvPr/>
        </p:nvSpPr>
        <p:spPr>
          <a:xfrm>
            <a:off x="2351088" y="2274888"/>
            <a:ext cx="504825" cy="431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500" b="1" u="sng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48703" name="Rectangle 40"/>
          <p:cNvSpPr/>
          <p:nvPr/>
        </p:nvSpPr>
        <p:spPr>
          <a:xfrm>
            <a:off x="2351088" y="2706688"/>
            <a:ext cx="504825" cy="4333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500" b="1" u="sng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48704" name="Rectangle 41"/>
          <p:cNvSpPr/>
          <p:nvPr/>
        </p:nvSpPr>
        <p:spPr>
          <a:xfrm>
            <a:off x="2351088" y="3140075"/>
            <a:ext cx="504825" cy="431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500" b="1" u="sng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48705" name="Rectangle 43"/>
          <p:cNvSpPr/>
          <p:nvPr/>
        </p:nvSpPr>
        <p:spPr>
          <a:xfrm>
            <a:off x="9551988" y="979488"/>
            <a:ext cx="576262" cy="431800"/>
          </a:xfrm>
          <a:prstGeom prst="rect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u="sng" dirty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Đ1</a:t>
            </a:r>
          </a:p>
        </p:txBody>
      </p:sp>
      <p:sp>
        <p:nvSpPr>
          <p:cNvPr id="1048706" name="Rectangle 44"/>
          <p:cNvSpPr/>
          <p:nvPr/>
        </p:nvSpPr>
        <p:spPr>
          <a:xfrm>
            <a:off x="9551988" y="1411288"/>
            <a:ext cx="576262" cy="431800"/>
          </a:xfrm>
          <a:prstGeom prst="rect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u="sng" dirty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Đ2</a:t>
            </a:r>
          </a:p>
        </p:txBody>
      </p:sp>
      <p:sp>
        <p:nvSpPr>
          <p:cNvPr id="1048707" name="Rectangle 45"/>
          <p:cNvSpPr/>
          <p:nvPr/>
        </p:nvSpPr>
        <p:spPr>
          <a:xfrm>
            <a:off x="9551988" y="1843088"/>
            <a:ext cx="576262" cy="431800"/>
          </a:xfrm>
          <a:prstGeom prst="rect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u="sng" dirty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Đ3</a:t>
            </a:r>
          </a:p>
        </p:txBody>
      </p:sp>
      <p:sp>
        <p:nvSpPr>
          <p:cNvPr id="1048708" name="Rectangle 46"/>
          <p:cNvSpPr/>
          <p:nvPr/>
        </p:nvSpPr>
        <p:spPr>
          <a:xfrm>
            <a:off x="9551988" y="2274888"/>
            <a:ext cx="576262" cy="431800"/>
          </a:xfrm>
          <a:prstGeom prst="rect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u="sng" dirty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Đ4</a:t>
            </a:r>
          </a:p>
        </p:txBody>
      </p:sp>
      <p:sp>
        <p:nvSpPr>
          <p:cNvPr id="1048709" name="Rectangle 47"/>
          <p:cNvSpPr/>
          <p:nvPr/>
        </p:nvSpPr>
        <p:spPr>
          <a:xfrm>
            <a:off x="9551988" y="2706688"/>
            <a:ext cx="576262" cy="431800"/>
          </a:xfrm>
          <a:prstGeom prst="rect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u="sng" dirty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Đ5</a:t>
            </a:r>
          </a:p>
        </p:txBody>
      </p:sp>
      <p:sp>
        <p:nvSpPr>
          <p:cNvPr id="1048710" name="Rectangle 48"/>
          <p:cNvSpPr/>
          <p:nvPr/>
        </p:nvSpPr>
        <p:spPr>
          <a:xfrm>
            <a:off x="9551988" y="3140075"/>
            <a:ext cx="576262" cy="431800"/>
          </a:xfrm>
          <a:prstGeom prst="rect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u="sng" dirty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Đ6</a:t>
            </a:r>
          </a:p>
        </p:txBody>
      </p:sp>
      <p:sp>
        <p:nvSpPr>
          <p:cNvPr id="1048711" name="Rectangle 52"/>
          <p:cNvSpPr/>
          <p:nvPr/>
        </p:nvSpPr>
        <p:spPr>
          <a:xfrm>
            <a:off x="3575050" y="981075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712" name="Rectangle 53"/>
          <p:cNvSpPr/>
          <p:nvPr/>
        </p:nvSpPr>
        <p:spPr>
          <a:xfrm>
            <a:off x="4078605" y="995045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713" name="Rectangle 54"/>
          <p:cNvSpPr/>
          <p:nvPr/>
        </p:nvSpPr>
        <p:spPr>
          <a:xfrm>
            <a:off x="4583113" y="981075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714" name="Rectangle 55"/>
          <p:cNvSpPr/>
          <p:nvPr/>
        </p:nvSpPr>
        <p:spPr>
          <a:xfrm>
            <a:off x="5087938" y="981075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715" name="Rectangle 56"/>
          <p:cNvSpPr/>
          <p:nvPr/>
        </p:nvSpPr>
        <p:spPr>
          <a:xfrm>
            <a:off x="5591175" y="981075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716" name="Rectangle 57"/>
          <p:cNvSpPr/>
          <p:nvPr/>
        </p:nvSpPr>
        <p:spPr>
          <a:xfrm>
            <a:off x="6099175" y="981075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717" name="Rectangle 58"/>
          <p:cNvSpPr/>
          <p:nvPr/>
        </p:nvSpPr>
        <p:spPr>
          <a:xfrm>
            <a:off x="6600825" y="981075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718" name="Rectangle 60"/>
          <p:cNvSpPr/>
          <p:nvPr/>
        </p:nvSpPr>
        <p:spPr>
          <a:xfrm>
            <a:off x="4584383" y="1426845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719" name="Rectangle 61"/>
          <p:cNvSpPr/>
          <p:nvPr/>
        </p:nvSpPr>
        <p:spPr>
          <a:xfrm>
            <a:off x="5089208" y="1426845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720" name="Rectangle 63"/>
          <p:cNvSpPr/>
          <p:nvPr/>
        </p:nvSpPr>
        <p:spPr>
          <a:xfrm>
            <a:off x="4584383" y="1871980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721" name="Rectangle 64"/>
          <p:cNvSpPr/>
          <p:nvPr/>
        </p:nvSpPr>
        <p:spPr>
          <a:xfrm>
            <a:off x="5089208" y="1871980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722" name="Rectangle 65"/>
          <p:cNvSpPr/>
          <p:nvPr/>
        </p:nvSpPr>
        <p:spPr>
          <a:xfrm>
            <a:off x="3575050" y="2278380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723" name="Rectangle 66"/>
          <p:cNvSpPr/>
          <p:nvPr/>
        </p:nvSpPr>
        <p:spPr>
          <a:xfrm>
            <a:off x="4079875" y="2278380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724" name="Rectangle 67"/>
          <p:cNvSpPr/>
          <p:nvPr/>
        </p:nvSpPr>
        <p:spPr>
          <a:xfrm>
            <a:off x="4710113" y="2403475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725" name="Rectangle 68"/>
          <p:cNvSpPr/>
          <p:nvPr/>
        </p:nvSpPr>
        <p:spPr>
          <a:xfrm>
            <a:off x="5214938" y="2403475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726" name="Rectangle 69"/>
          <p:cNvSpPr/>
          <p:nvPr/>
        </p:nvSpPr>
        <p:spPr>
          <a:xfrm>
            <a:off x="5594350" y="2707005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727" name="Rectangle 70"/>
          <p:cNvSpPr/>
          <p:nvPr/>
        </p:nvSpPr>
        <p:spPr>
          <a:xfrm>
            <a:off x="6096000" y="2278380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728" name="Rectangle 71"/>
          <p:cNvSpPr/>
          <p:nvPr/>
        </p:nvSpPr>
        <p:spPr>
          <a:xfrm>
            <a:off x="6604000" y="2278380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729" name="Rectangle 72"/>
          <p:cNvSpPr/>
          <p:nvPr/>
        </p:nvSpPr>
        <p:spPr>
          <a:xfrm>
            <a:off x="4583113" y="2708275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730" name="Rectangle 73"/>
          <p:cNvSpPr/>
          <p:nvPr/>
        </p:nvSpPr>
        <p:spPr>
          <a:xfrm>
            <a:off x="5087938" y="2708275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731" name="Rectangle 74"/>
          <p:cNvSpPr/>
          <p:nvPr/>
        </p:nvSpPr>
        <p:spPr>
          <a:xfrm>
            <a:off x="5591175" y="2708275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732" name="Rectangle 75"/>
          <p:cNvSpPr/>
          <p:nvPr/>
        </p:nvSpPr>
        <p:spPr>
          <a:xfrm>
            <a:off x="4078605" y="3141663"/>
            <a:ext cx="504825" cy="45878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733" name="Rectangle 76"/>
          <p:cNvSpPr/>
          <p:nvPr/>
        </p:nvSpPr>
        <p:spPr>
          <a:xfrm>
            <a:off x="4584383" y="3143568"/>
            <a:ext cx="504825" cy="45878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734" name="Rectangle 77"/>
          <p:cNvSpPr/>
          <p:nvPr/>
        </p:nvSpPr>
        <p:spPr>
          <a:xfrm>
            <a:off x="5086033" y="3143568"/>
            <a:ext cx="504825" cy="45878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735" name="Rectangle 78"/>
          <p:cNvSpPr/>
          <p:nvPr/>
        </p:nvSpPr>
        <p:spPr>
          <a:xfrm>
            <a:off x="5591175" y="3143568"/>
            <a:ext cx="504825" cy="45878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736" name="Rectangle 88"/>
          <p:cNvSpPr/>
          <p:nvPr/>
        </p:nvSpPr>
        <p:spPr>
          <a:xfrm>
            <a:off x="3575050" y="981075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b="1" u="sng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K</a:t>
            </a:r>
          </a:p>
        </p:txBody>
      </p:sp>
      <p:sp>
        <p:nvSpPr>
          <p:cNvPr id="1048737" name="Rectangle 89"/>
          <p:cNvSpPr/>
          <p:nvPr/>
        </p:nvSpPr>
        <p:spPr>
          <a:xfrm>
            <a:off x="4079875" y="979805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b="1" u="sng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048738" name="Rectangle 90"/>
          <p:cNvSpPr/>
          <p:nvPr/>
        </p:nvSpPr>
        <p:spPr>
          <a:xfrm>
            <a:off x="4584383" y="981075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b="1" u="sng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048739" name="Rectangle 91"/>
          <p:cNvSpPr/>
          <p:nvPr/>
        </p:nvSpPr>
        <p:spPr>
          <a:xfrm>
            <a:off x="5089208" y="979805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b="1" u="sng" dirty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</a:t>
            </a:r>
          </a:p>
        </p:txBody>
      </p:sp>
      <p:sp>
        <p:nvSpPr>
          <p:cNvPr id="1048740" name="Rectangle 92"/>
          <p:cNvSpPr/>
          <p:nvPr/>
        </p:nvSpPr>
        <p:spPr>
          <a:xfrm>
            <a:off x="5594350" y="981075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b="1" u="sng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048741" name="Rectangle 93"/>
          <p:cNvSpPr/>
          <p:nvPr/>
        </p:nvSpPr>
        <p:spPr>
          <a:xfrm>
            <a:off x="6096000" y="981075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b="1" u="sng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Ạ</a:t>
            </a:r>
          </a:p>
        </p:txBody>
      </p:sp>
      <p:sp>
        <p:nvSpPr>
          <p:cNvPr id="1048742" name="Rectangle 94"/>
          <p:cNvSpPr/>
          <p:nvPr/>
        </p:nvSpPr>
        <p:spPr>
          <a:xfrm>
            <a:off x="6599238" y="981075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b="1" u="sng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048743" name="Rectangle 95"/>
          <p:cNvSpPr/>
          <p:nvPr/>
        </p:nvSpPr>
        <p:spPr>
          <a:xfrm>
            <a:off x="4584383" y="1426845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b="1" u="sng" dirty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048744" name="Rectangle 96"/>
          <p:cNvSpPr/>
          <p:nvPr/>
        </p:nvSpPr>
        <p:spPr>
          <a:xfrm>
            <a:off x="5087938" y="1440180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b="1" u="sng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048745" name="Rectangle 98"/>
          <p:cNvSpPr/>
          <p:nvPr/>
        </p:nvSpPr>
        <p:spPr>
          <a:xfrm>
            <a:off x="4584383" y="1871980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b="1" u="sng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</a:t>
            </a:r>
          </a:p>
        </p:txBody>
      </p:sp>
      <p:sp>
        <p:nvSpPr>
          <p:cNvPr id="1048746" name="Rectangle 99"/>
          <p:cNvSpPr/>
          <p:nvPr/>
        </p:nvSpPr>
        <p:spPr>
          <a:xfrm>
            <a:off x="5089208" y="1871980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b="1" u="sng" dirty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048747" name="Rectangle 100"/>
          <p:cNvSpPr/>
          <p:nvPr/>
        </p:nvSpPr>
        <p:spPr>
          <a:xfrm>
            <a:off x="3575050" y="2278380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b="1" u="sng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048748" name="Rectangle 101"/>
          <p:cNvSpPr/>
          <p:nvPr/>
        </p:nvSpPr>
        <p:spPr>
          <a:xfrm>
            <a:off x="4079875" y="2278380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b="1" u="sng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048749" name="Rectangle 102"/>
          <p:cNvSpPr/>
          <p:nvPr/>
        </p:nvSpPr>
        <p:spPr>
          <a:xfrm>
            <a:off x="4583113" y="2276475"/>
            <a:ext cx="504825" cy="4333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b="1" u="sng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Ấ</a:t>
            </a:r>
          </a:p>
        </p:txBody>
      </p:sp>
      <p:sp>
        <p:nvSpPr>
          <p:cNvPr id="1048750" name="Rectangle 103"/>
          <p:cNvSpPr/>
          <p:nvPr/>
        </p:nvSpPr>
        <p:spPr>
          <a:xfrm>
            <a:off x="5087938" y="2276475"/>
            <a:ext cx="504825" cy="4333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b="1" u="sng" dirty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048751" name="Rectangle 104"/>
          <p:cNvSpPr/>
          <p:nvPr/>
        </p:nvSpPr>
        <p:spPr>
          <a:xfrm>
            <a:off x="5591175" y="2276475"/>
            <a:ext cx="504825" cy="4333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b="1" u="sng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K</a:t>
            </a:r>
          </a:p>
        </p:txBody>
      </p:sp>
      <p:sp>
        <p:nvSpPr>
          <p:cNvPr id="1048752" name="Rectangle 105"/>
          <p:cNvSpPr/>
          <p:nvPr/>
        </p:nvSpPr>
        <p:spPr>
          <a:xfrm>
            <a:off x="6099175" y="2275205"/>
            <a:ext cx="504825" cy="4333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b="1" u="sng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048753" name="Rectangle 106"/>
          <p:cNvSpPr/>
          <p:nvPr/>
        </p:nvSpPr>
        <p:spPr>
          <a:xfrm>
            <a:off x="6604000" y="2278380"/>
            <a:ext cx="5048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u="sng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Í</a:t>
            </a:r>
          </a:p>
        </p:txBody>
      </p:sp>
      <p:sp>
        <p:nvSpPr>
          <p:cNvPr id="1048754" name="Rectangle 107"/>
          <p:cNvSpPr/>
          <p:nvPr/>
        </p:nvSpPr>
        <p:spPr>
          <a:xfrm>
            <a:off x="5086033" y="2710180"/>
            <a:ext cx="504825" cy="4333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b="1" u="sng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048755" name="Rectangle 108"/>
          <p:cNvSpPr/>
          <p:nvPr/>
        </p:nvSpPr>
        <p:spPr>
          <a:xfrm>
            <a:off x="5594350" y="2710180"/>
            <a:ext cx="504825" cy="4333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b="1" u="sng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048756" name="Rectangle 109"/>
          <p:cNvSpPr/>
          <p:nvPr/>
        </p:nvSpPr>
        <p:spPr>
          <a:xfrm>
            <a:off x="4583113" y="2710180"/>
            <a:ext cx="504825" cy="4333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b="1" u="sng" dirty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048757" name="Rectangle 110"/>
          <p:cNvSpPr/>
          <p:nvPr/>
        </p:nvSpPr>
        <p:spPr>
          <a:xfrm>
            <a:off x="4079875" y="3143568"/>
            <a:ext cx="504825" cy="45878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b="1" u="sng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048758" name="Rectangle 111"/>
          <p:cNvSpPr/>
          <p:nvPr/>
        </p:nvSpPr>
        <p:spPr>
          <a:xfrm>
            <a:off x="4584383" y="3143568"/>
            <a:ext cx="504825" cy="45878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b="1" u="sng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048759" name="Rectangle 112"/>
          <p:cNvSpPr/>
          <p:nvPr/>
        </p:nvSpPr>
        <p:spPr>
          <a:xfrm>
            <a:off x="5086033" y="3143568"/>
            <a:ext cx="504825" cy="45878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b="1" u="sng" dirty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048760" name="Rectangle 113"/>
          <p:cNvSpPr/>
          <p:nvPr/>
        </p:nvSpPr>
        <p:spPr>
          <a:xfrm>
            <a:off x="5591175" y="3143568"/>
            <a:ext cx="504825" cy="45878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b="1" u="sng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048761" name="Rectangle 126"/>
          <p:cNvSpPr/>
          <p:nvPr/>
        </p:nvSpPr>
        <p:spPr>
          <a:xfrm>
            <a:off x="5305425" y="5876925"/>
            <a:ext cx="503238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762" name="Rectangle 127"/>
          <p:cNvSpPr/>
          <p:nvPr/>
        </p:nvSpPr>
        <p:spPr>
          <a:xfrm>
            <a:off x="5808663" y="5876925"/>
            <a:ext cx="503237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763" name="Rectangle 128"/>
          <p:cNvSpPr/>
          <p:nvPr/>
        </p:nvSpPr>
        <p:spPr>
          <a:xfrm>
            <a:off x="6313488" y="5876925"/>
            <a:ext cx="503237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764" name="Rectangle 131"/>
          <p:cNvSpPr/>
          <p:nvPr/>
        </p:nvSpPr>
        <p:spPr>
          <a:xfrm>
            <a:off x="4295775" y="5876925"/>
            <a:ext cx="503238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 b="1" u="sng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</a:t>
            </a:r>
          </a:p>
        </p:txBody>
      </p:sp>
      <p:sp>
        <p:nvSpPr>
          <p:cNvPr id="1048765" name="Rectangle 132"/>
          <p:cNvSpPr/>
          <p:nvPr/>
        </p:nvSpPr>
        <p:spPr>
          <a:xfrm>
            <a:off x="4800600" y="5876925"/>
            <a:ext cx="503238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 b="1" u="sng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Í</a:t>
            </a:r>
          </a:p>
        </p:txBody>
      </p:sp>
      <p:sp>
        <p:nvSpPr>
          <p:cNvPr id="1048766" name="Rectangle 133"/>
          <p:cNvSpPr/>
          <p:nvPr/>
        </p:nvSpPr>
        <p:spPr>
          <a:xfrm>
            <a:off x="5306060" y="5876925"/>
            <a:ext cx="503238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 b="1" u="sng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048767" name="Rectangle 134"/>
          <p:cNvSpPr/>
          <p:nvPr/>
        </p:nvSpPr>
        <p:spPr>
          <a:xfrm>
            <a:off x="5804853" y="5876925"/>
            <a:ext cx="503237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 b="1" u="sng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Í</a:t>
            </a:r>
          </a:p>
        </p:txBody>
      </p:sp>
      <p:sp>
        <p:nvSpPr>
          <p:cNvPr id="1048768" name="Rectangle 135"/>
          <p:cNvSpPr/>
          <p:nvPr/>
        </p:nvSpPr>
        <p:spPr>
          <a:xfrm>
            <a:off x="6307773" y="5876925"/>
            <a:ext cx="503237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 b="1" u="sng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048769" name="Rectangle 136"/>
          <p:cNvSpPr/>
          <p:nvPr/>
        </p:nvSpPr>
        <p:spPr>
          <a:xfrm>
            <a:off x="6816725" y="5876925"/>
            <a:ext cx="503238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 b="1" u="sng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048770" name="Rectangle 138"/>
          <p:cNvSpPr/>
          <p:nvPr/>
        </p:nvSpPr>
        <p:spPr>
          <a:xfrm>
            <a:off x="2036763" y="5805488"/>
            <a:ext cx="16097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 b="1" u="sng" dirty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KEY</a:t>
            </a:r>
          </a:p>
        </p:txBody>
      </p:sp>
      <p:sp>
        <p:nvSpPr>
          <p:cNvPr id="1048771" name="Rectangle 141"/>
          <p:cNvSpPr/>
          <p:nvPr/>
        </p:nvSpPr>
        <p:spPr>
          <a:xfrm>
            <a:off x="5303838" y="5445125"/>
            <a:ext cx="503237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772" name="Rectangle 142"/>
          <p:cNvSpPr/>
          <p:nvPr/>
        </p:nvSpPr>
        <p:spPr>
          <a:xfrm>
            <a:off x="5807075" y="5445125"/>
            <a:ext cx="503238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773" name="Rectangle 143"/>
          <p:cNvSpPr/>
          <p:nvPr/>
        </p:nvSpPr>
        <p:spPr>
          <a:xfrm>
            <a:off x="6311900" y="5445125"/>
            <a:ext cx="503238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774" name="Rectangle 148"/>
          <p:cNvSpPr/>
          <p:nvPr/>
        </p:nvSpPr>
        <p:spPr>
          <a:xfrm>
            <a:off x="5305743" y="5445125"/>
            <a:ext cx="503237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775" name="Rectangle 149"/>
          <p:cNvSpPr/>
          <p:nvPr/>
        </p:nvSpPr>
        <p:spPr>
          <a:xfrm>
            <a:off x="5807075" y="5445125"/>
            <a:ext cx="503238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776" name="Rectangle 150"/>
          <p:cNvSpPr/>
          <p:nvPr/>
        </p:nvSpPr>
        <p:spPr>
          <a:xfrm>
            <a:off x="6310630" y="5445125"/>
            <a:ext cx="503238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777" name="Rectangle 155"/>
          <p:cNvSpPr/>
          <p:nvPr/>
        </p:nvSpPr>
        <p:spPr>
          <a:xfrm>
            <a:off x="5301933" y="5445125"/>
            <a:ext cx="503237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778" name="Rectangle 156"/>
          <p:cNvSpPr/>
          <p:nvPr/>
        </p:nvSpPr>
        <p:spPr>
          <a:xfrm>
            <a:off x="5804535" y="5445125"/>
            <a:ext cx="503238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779" name="Rectangle 157"/>
          <p:cNvSpPr/>
          <p:nvPr/>
        </p:nvSpPr>
        <p:spPr>
          <a:xfrm>
            <a:off x="6307455" y="5445125"/>
            <a:ext cx="503238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780" name="Rectangle 160"/>
          <p:cNvSpPr/>
          <p:nvPr/>
        </p:nvSpPr>
        <p:spPr>
          <a:xfrm>
            <a:off x="4295775" y="5445125"/>
            <a:ext cx="503238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b="1" u="sng" dirty="0">
              <a:solidFill>
                <a:schemeClr val="tx1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781" name="Rectangle 161"/>
          <p:cNvSpPr/>
          <p:nvPr/>
        </p:nvSpPr>
        <p:spPr>
          <a:xfrm>
            <a:off x="4799013" y="5445125"/>
            <a:ext cx="503237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782" name="Rectangle 162"/>
          <p:cNvSpPr/>
          <p:nvPr/>
        </p:nvSpPr>
        <p:spPr>
          <a:xfrm>
            <a:off x="5305743" y="5445125"/>
            <a:ext cx="503237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783" name="Rectangle 163"/>
          <p:cNvSpPr/>
          <p:nvPr/>
        </p:nvSpPr>
        <p:spPr>
          <a:xfrm>
            <a:off x="5805170" y="5445125"/>
            <a:ext cx="503238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784" name="Rectangle 164"/>
          <p:cNvSpPr/>
          <p:nvPr/>
        </p:nvSpPr>
        <p:spPr>
          <a:xfrm>
            <a:off x="6308725" y="5445125"/>
            <a:ext cx="503238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785" name="Rectangle 166"/>
          <p:cNvSpPr/>
          <p:nvPr/>
        </p:nvSpPr>
        <p:spPr>
          <a:xfrm>
            <a:off x="6815138" y="5445125"/>
            <a:ext cx="503237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786" name="Rectangle 168"/>
          <p:cNvSpPr/>
          <p:nvPr/>
        </p:nvSpPr>
        <p:spPr>
          <a:xfrm>
            <a:off x="6743700" y="3313113"/>
            <a:ext cx="71438" cy="730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b="1" u="sng" dirty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048787" name="Rectangle 169"/>
          <p:cNvSpPr/>
          <p:nvPr/>
        </p:nvSpPr>
        <p:spPr>
          <a:xfrm>
            <a:off x="8039100" y="1079500"/>
            <a:ext cx="73025" cy="73025"/>
          </a:xfrm>
          <a:prstGeom prst="rect">
            <a:avLst/>
          </a:prstGeom>
          <a:noFill/>
          <a:ln w="9525" cap="flat" cmpd="sng">
            <a:solidFill>
              <a:srgbClr val="00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b="1" u="sng" dirty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</a:t>
            </a:r>
          </a:p>
        </p:txBody>
      </p:sp>
      <p:sp>
        <p:nvSpPr>
          <p:cNvPr id="1048788" name="Rectangle 170"/>
          <p:cNvSpPr/>
          <p:nvPr/>
        </p:nvSpPr>
        <p:spPr>
          <a:xfrm>
            <a:off x="6599238" y="1655763"/>
            <a:ext cx="215900" cy="730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b="1" u="sng" dirty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048789" name="Rectangle 171"/>
          <p:cNvSpPr/>
          <p:nvPr/>
        </p:nvSpPr>
        <p:spPr>
          <a:xfrm>
            <a:off x="7391400" y="1944688"/>
            <a:ext cx="71438" cy="71437"/>
          </a:xfrm>
          <a:prstGeom prst="rect">
            <a:avLst/>
          </a:prstGeom>
          <a:noFill/>
          <a:ln w="9525" cap="flat" cmpd="sng">
            <a:solidFill>
              <a:srgbClr val="00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b="1" u="sng" dirty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048790" name="Rectangle 172"/>
          <p:cNvSpPr/>
          <p:nvPr/>
        </p:nvSpPr>
        <p:spPr>
          <a:xfrm>
            <a:off x="7464425" y="2420938"/>
            <a:ext cx="144463" cy="73025"/>
          </a:xfrm>
          <a:prstGeom prst="rect">
            <a:avLst/>
          </a:prstGeom>
          <a:noFill/>
          <a:ln w="9525" cap="flat" cmpd="sng">
            <a:solidFill>
              <a:srgbClr val="00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b="1" u="sng" dirty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048791" name="Rectangle 173"/>
          <p:cNvSpPr/>
          <p:nvPr/>
        </p:nvSpPr>
        <p:spPr>
          <a:xfrm>
            <a:off x="7391400" y="2852738"/>
            <a:ext cx="287338" cy="144462"/>
          </a:xfrm>
          <a:prstGeom prst="rect">
            <a:avLst/>
          </a:prstGeom>
          <a:noFill/>
          <a:ln w="9525" cap="flat" cmpd="sng">
            <a:solidFill>
              <a:srgbClr val="00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b="1" u="sng" dirty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048792" name="Rectangle 174"/>
          <p:cNvSpPr/>
          <p:nvPr/>
        </p:nvSpPr>
        <p:spPr>
          <a:xfrm>
            <a:off x="3068638" y="4219575"/>
            <a:ext cx="6196012" cy="1008063"/>
          </a:xfrm>
          <a:prstGeom prst="rect">
            <a:avLst/>
          </a:prstGeom>
          <a:solidFill>
            <a:srgbClr val="00A69C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solidFill>
                <a:srgbClr val="FFFF0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48793" name="Rectangle 175"/>
          <p:cNvSpPr/>
          <p:nvPr/>
        </p:nvSpPr>
        <p:spPr>
          <a:xfrm>
            <a:off x="2997200" y="4221163"/>
            <a:ext cx="6267450" cy="1008062"/>
          </a:xfrm>
          <a:prstGeom prst="rect">
            <a:avLst/>
          </a:prstGeom>
          <a:solidFill>
            <a:srgbClr val="00A69C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defTabSz="457200"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en-US" altLang="vi-VN" u="sng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Các nguyên tử kim loại liên kết </a:t>
            </a:r>
          </a:p>
          <a:p>
            <a:pPr marL="342900" lvl="0" indent="-34290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u="sng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với nhau bằng loại liên kết gì?</a:t>
            </a:r>
          </a:p>
        </p:txBody>
      </p:sp>
      <p:sp>
        <p:nvSpPr>
          <p:cNvPr id="1048794" name="Rectangle 176"/>
          <p:cNvSpPr/>
          <p:nvPr/>
        </p:nvSpPr>
        <p:spPr>
          <a:xfrm>
            <a:off x="3000375" y="4221163"/>
            <a:ext cx="6267450" cy="1008062"/>
          </a:xfrm>
          <a:prstGeom prst="rect">
            <a:avLst/>
          </a:prstGeom>
          <a:solidFill>
            <a:srgbClr val="00A69C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u="sng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2. Kí hiệu hóa học của nguyên tố kim loại</a:t>
            </a:r>
          </a:p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u="sng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tồn tại ở trạng thái lỏng ?</a:t>
            </a:r>
          </a:p>
        </p:txBody>
      </p:sp>
      <p:sp>
        <p:nvSpPr>
          <p:cNvPr id="1048795" name="Rectangle 177"/>
          <p:cNvSpPr/>
          <p:nvPr/>
        </p:nvSpPr>
        <p:spPr>
          <a:xfrm>
            <a:off x="3000375" y="4221163"/>
            <a:ext cx="6267450" cy="1008062"/>
          </a:xfrm>
          <a:prstGeom prst="rect">
            <a:avLst/>
          </a:prstGeom>
          <a:solidFill>
            <a:srgbClr val="00A69C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u="sng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3. Kí hiệu hóa học của nguyên tố ở ô 3,</a:t>
            </a:r>
          </a:p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u="sng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chu kì 2, nhóm IA là ?</a:t>
            </a:r>
          </a:p>
        </p:txBody>
      </p:sp>
      <p:sp>
        <p:nvSpPr>
          <p:cNvPr id="1048796" name="Rectangle 178"/>
          <p:cNvSpPr/>
          <p:nvPr/>
        </p:nvSpPr>
        <p:spPr>
          <a:xfrm>
            <a:off x="3014980" y="4219258"/>
            <a:ext cx="6267450" cy="1008062"/>
          </a:xfrm>
          <a:prstGeom prst="rect">
            <a:avLst/>
          </a:prstGeom>
          <a:solidFill>
            <a:srgbClr val="00A69C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u="sng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4. Tất cả các kim loại không tồn tại</a:t>
            </a:r>
          </a:p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u="sng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ở trạng thái này ?</a:t>
            </a:r>
          </a:p>
        </p:txBody>
      </p:sp>
      <p:sp>
        <p:nvSpPr>
          <p:cNvPr id="1048797" name="Rectangle 179"/>
          <p:cNvSpPr/>
          <p:nvPr/>
        </p:nvSpPr>
        <p:spPr>
          <a:xfrm>
            <a:off x="3000375" y="4221163"/>
            <a:ext cx="6267450" cy="1008062"/>
          </a:xfrm>
          <a:prstGeom prst="rect">
            <a:avLst/>
          </a:prstGeom>
          <a:solidFill>
            <a:srgbClr val="00A69C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u="sng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5. Trong tinh thể kim loại, nút của mạng</a:t>
            </a:r>
          </a:p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u="sng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tinh thể là nguyên tử và … kim loại.</a:t>
            </a:r>
          </a:p>
        </p:txBody>
      </p:sp>
      <p:sp>
        <p:nvSpPr>
          <p:cNvPr id="1048798" name="Rectangle 180"/>
          <p:cNvSpPr/>
          <p:nvPr/>
        </p:nvSpPr>
        <p:spPr>
          <a:xfrm>
            <a:off x="2997200" y="4219258"/>
            <a:ext cx="6267450" cy="1008062"/>
          </a:xfrm>
          <a:prstGeom prst="rect">
            <a:avLst/>
          </a:prstGeom>
          <a:solidFill>
            <a:srgbClr val="00A69C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u="sng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6. Màu của ion Cu</a:t>
            </a:r>
            <a:r>
              <a:rPr lang="en-US" altLang="vi-VN" sz="2400" b="1" u="sng" baseline="30000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2+</a:t>
            </a:r>
            <a:r>
              <a:rPr lang="en-US" altLang="vi-VN" sz="2400" b="1" u="sng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048799" name="Rectangle 182"/>
          <p:cNvSpPr/>
          <p:nvPr/>
        </p:nvSpPr>
        <p:spPr>
          <a:xfrm>
            <a:off x="1423988" y="134938"/>
            <a:ext cx="8458200" cy="620712"/>
          </a:xfrm>
          <a:prstGeom prst="rect">
            <a:avLst/>
          </a:prstGeom>
          <a:noFill/>
          <a:ln w="9525">
            <a:noFill/>
          </a:ln>
        </p:spPr>
        <p:txBody>
          <a:bodyPr lIns="92075" tIns="46038" rIns="92075" bIns="46038" anchor="ctr" anchorCtr="0">
            <a:scene3d>
              <a:camera prst="orthographicFront"/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GIẢI TRÍ ĐOÁN TỪ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486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048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048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1048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1048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048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1048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1048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"/>
                                        <p:tgtEl>
                                          <p:spTgt spid="1048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69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487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1000"/>
                                        <p:tgtEl>
                                          <p:spTgt spid="1048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1000"/>
                                        <p:tgtEl>
                                          <p:spTgt spid="1048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1048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70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487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1000"/>
                                        <p:tgtEl>
                                          <p:spTgt spid="1048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1000"/>
                                        <p:tgtEl>
                                          <p:spTgt spid="1048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1000"/>
                                        <p:tgtEl>
                                          <p:spTgt spid="1048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70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487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1000"/>
                                        <p:tgtEl>
                                          <p:spTgt spid="104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1000"/>
                                        <p:tgtEl>
                                          <p:spTgt spid="1048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1000"/>
                                        <p:tgtEl>
                                          <p:spTgt spid="1048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1000"/>
                                        <p:tgtEl>
                                          <p:spTgt spid="1048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1" dur="1000"/>
                                        <p:tgtEl>
                                          <p:spTgt spid="1048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4" dur="1000"/>
                                        <p:tgtEl>
                                          <p:spTgt spid="1048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7" dur="1000"/>
                                        <p:tgtEl>
                                          <p:spTgt spid="1048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0" dur="1000"/>
                                        <p:tgtEl>
                                          <p:spTgt spid="1048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70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487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6" dur="1000"/>
                                        <p:tgtEl>
                                          <p:spTgt spid="1048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9" dur="1000"/>
                                        <p:tgtEl>
                                          <p:spTgt spid="1048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2" dur="1000"/>
                                        <p:tgtEl>
                                          <p:spTgt spid="1048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5" dur="1000"/>
                                        <p:tgtEl>
                                          <p:spTgt spid="1048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70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487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1" dur="1000"/>
                                        <p:tgtEl>
                                          <p:spTgt spid="1048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4" dur="1000"/>
                                        <p:tgtEl>
                                          <p:spTgt spid="1048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7" dur="1000"/>
                                        <p:tgtEl>
                                          <p:spTgt spid="1048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0" dur="1000"/>
                                        <p:tgtEl>
                                          <p:spTgt spid="1048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3" dur="1000"/>
                                        <p:tgtEl>
                                          <p:spTgt spid="1048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70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0487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9" dur="1000"/>
                                        <p:tgtEl>
                                          <p:spTgt spid="1048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2" dur="1000"/>
                                        <p:tgtEl>
                                          <p:spTgt spid="1048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5" dur="1000"/>
                                        <p:tgtEl>
                                          <p:spTgt spid="1048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8" dur="1000"/>
                                        <p:tgtEl>
                                          <p:spTgt spid="1048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1" dur="1000"/>
                                        <p:tgtEl>
                                          <p:spTgt spid="1048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4" dur="1000"/>
                                        <p:tgtEl>
                                          <p:spTgt spid="1048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7" dur="1000"/>
                                        <p:tgtEl>
                                          <p:spTgt spid="1048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0" dur="1000"/>
                                        <p:tgtEl>
                                          <p:spTgt spid="1048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-0.16823 0.66204 " pathEditMode="relative" rAng="0" ptsTypes="AA">
                                      <p:cBhvr>
                                        <p:cTn id="142" dur="1000" fill="hold"/>
                                        <p:tgtEl>
                                          <p:spTgt spid="10487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3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705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0487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8" dur="1000"/>
                                        <p:tgtEl>
                                          <p:spTgt spid="1048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1" dur="1000"/>
                                        <p:tgtEl>
                                          <p:spTgt spid="1048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4" dur="1000"/>
                                        <p:tgtEl>
                                          <p:spTgt spid="1048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71 0.26736 L -0.01471 0.57824 " pathEditMode="relative" rAng="0" ptsTypes="AA">
                                      <p:cBhvr>
                                        <p:cTn id="156" dur="1000" fill="hold"/>
                                        <p:tgtEl>
                                          <p:spTgt spid="10487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70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10487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2" dur="1000"/>
                                        <p:tgtEl>
                                          <p:spTgt spid="1048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5" dur="1000"/>
                                        <p:tgtEl>
                                          <p:spTgt spid="1048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8" dur="1000"/>
                                        <p:tgtEl>
                                          <p:spTgt spid="104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0.23906 0.53518 " pathEditMode="relative" rAng="0" ptsTypes="AA">
                                      <p:cBhvr>
                                        <p:cTn id="170" dur="1000" fill="hold"/>
                                        <p:tgtEl>
                                          <p:spTgt spid="10487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0" y="2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70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10487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6" dur="1000"/>
                                        <p:tgtEl>
                                          <p:spTgt spid="1048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9" dur="1000"/>
                                        <p:tgtEl>
                                          <p:spTgt spid="1048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2" dur="1000"/>
                                        <p:tgtEl>
                                          <p:spTgt spid="1048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5" dur="1000"/>
                                        <p:tgtEl>
                                          <p:spTgt spid="1048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8" dur="1000"/>
                                        <p:tgtEl>
                                          <p:spTgt spid="1048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1" dur="1000"/>
                                        <p:tgtEl>
                                          <p:spTgt spid="1048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4" dur="1000"/>
                                        <p:tgtEl>
                                          <p:spTgt spid="1048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7" dur="1000"/>
                                        <p:tgtEl>
                                          <p:spTgt spid="1048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-0.15925 0.46713 " pathEditMode="relative" rAng="0" ptsTypes="AA">
                                      <p:cBhvr>
                                        <p:cTn id="199" dur="1000" fill="hold"/>
                                        <p:tgtEl>
                                          <p:spTgt spid="10487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0" y="23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708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0487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5" dur="1000"/>
                                        <p:tgtEl>
                                          <p:spTgt spid="1048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8" dur="1000"/>
                                        <p:tgtEl>
                                          <p:spTgt spid="1048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1" dur="1000"/>
                                        <p:tgtEl>
                                          <p:spTgt spid="1048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4" dur="1000"/>
                                        <p:tgtEl>
                                          <p:spTgt spid="1048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-0.20677 0.39861 " pathEditMode="relative" rAng="0" ptsTypes="AA">
                                      <p:cBhvr>
                                        <p:cTn id="216" dur="1000" fill="hold"/>
                                        <p:tgtEl>
                                          <p:spTgt spid="10487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00" y="19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709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10487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2" dur="1000"/>
                                        <p:tgtEl>
                                          <p:spTgt spid="1048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5" dur="1000"/>
                                        <p:tgtEl>
                                          <p:spTgt spid="1048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8" dur="1000"/>
                                        <p:tgtEl>
                                          <p:spTgt spid="1048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1" dur="1000"/>
                                        <p:tgtEl>
                                          <p:spTgt spid="1048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4" dur="1000"/>
                                        <p:tgtEl>
                                          <p:spTgt spid="1048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07407E-6 L 0.02083 0.3368 " pathEditMode="relative" rAng="0" ptsTypes="AA">
                                      <p:cBhvr>
                                        <p:cTn id="236" dur="1000" fill="hold"/>
                                        <p:tgtEl>
                                          <p:spTgt spid="10487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" y="1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710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10487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2" dur="1000"/>
                                        <p:tgtEl>
                                          <p:spTgt spid="1048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5" dur="1000"/>
                                        <p:tgtEl>
                                          <p:spTgt spid="1048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8" dur="1000"/>
                                        <p:tgtEl>
                                          <p:spTgt spid="1048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1" dur="1000"/>
                                        <p:tgtEl>
                                          <p:spTgt spid="1048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4" dur="1000"/>
                                        <p:tgtEl>
                                          <p:spTgt spid="1048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7" dur="1000"/>
                                        <p:tgtEl>
                                          <p:spTgt spid="1048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0" dur="1000"/>
                                        <p:tgtEl>
                                          <p:spTgt spid="1048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3" dur="1000"/>
                                        <p:tgtEl>
                                          <p:spTgt spid="1048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6" dur="1000"/>
                                        <p:tgtEl>
                                          <p:spTgt spid="1048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770"/>
                  </p:tgtEl>
                </p:cond>
              </p:nextCondLst>
            </p:seq>
          </p:childTnLst>
        </p:cTn>
      </p:par>
    </p:tnLst>
    <p:bldLst>
      <p:bldP spid="1048711" grpId="0" bldLvl="0" animBg="1"/>
      <p:bldP spid="1048712" grpId="0" bldLvl="0" animBg="1"/>
      <p:bldP spid="1048713" grpId="0" bldLvl="0" animBg="1"/>
      <p:bldP spid="1048714" grpId="0" bldLvl="0" animBg="1"/>
      <p:bldP spid="1048715" grpId="0" bldLvl="0" animBg="1"/>
      <p:bldP spid="1048716" grpId="0" bldLvl="0" animBg="1"/>
      <p:bldP spid="1048717" grpId="0" bldLvl="0" animBg="1"/>
      <p:bldP spid="1048718" grpId="0" bldLvl="0" animBg="1"/>
      <p:bldP spid="1048719" grpId="0" bldLvl="0" animBg="1"/>
      <p:bldP spid="1048720" grpId="0" bldLvl="0" animBg="1"/>
      <p:bldP spid="1048721" grpId="0" bldLvl="0" animBg="1"/>
      <p:bldP spid="1048722" grpId="0" bldLvl="0" animBg="1"/>
      <p:bldP spid="1048723" grpId="0" bldLvl="0" animBg="1"/>
      <p:bldP spid="1048724" grpId="0" bldLvl="0" animBg="1"/>
      <p:bldP spid="1048725" grpId="0" bldLvl="0" animBg="1"/>
      <p:bldP spid="1048726" grpId="0" bldLvl="0" animBg="1"/>
      <p:bldP spid="1048727" grpId="0" bldLvl="0" animBg="1"/>
      <p:bldP spid="1048728" grpId="0" bldLvl="0" animBg="1"/>
      <p:bldP spid="1048729" grpId="0" bldLvl="0" animBg="1"/>
      <p:bldP spid="1048730" grpId="0" bldLvl="0" animBg="1"/>
      <p:bldP spid="1048731" grpId="0" bldLvl="0" animBg="1"/>
      <p:bldP spid="1048732" grpId="0" bldLvl="0" animBg="1"/>
      <p:bldP spid="1048733" grpId="0" bldLvl="0" animBg="1"/>
      <p:bldP spid="1048734" grpId="0" bldLvl="0" animBg="1"/>
      <p:bldP spid="1048735" grpId="0" bldLvl="0" animBg="1"/>
      <p:bldP spid="1048736" grpId="0" bldLvl="0" animBg="1"/>
      <p:bldP spid="1048737" grpId="0" bldLvl="0" animBg="1"/>
      <p:bldP spid="1048738" grpId="0" bldLvl="0" animBg="1"/>
      <p:bldP spid="1048739" grpId="0" bldLvl="0" animBg="1"/>
      <p:bldP spid="1048740" grpId="0" bldLvl="0" animBg="1"/>
      <p:bldP spid="1048741" grpId="0" bldLvl="0" animBg="1"/>
      <p:bldP spid="1048742" grpId="0" bldLvl="0" animBg="1"/>
      <p:bldP spid="1048743" grpId="0" bldLvl="0" animBg="1"/>
      <p:bldP spid="1048744" grpId="0" bldLvl="0" animBg="1"/>
      <p:bldP spid="1048745" grpId="0" bldLvl="0" animBg="1"/>
      <p:bldP spid="1048746" grpId="0" bldLvl="0" animBg="1"/>
      <p:bldP spid="1048747" grpId="0" bldLvl="0" animBg="1"/>
      <p:bldP spid="1048748" grpId="0" bldLvl="0" animBg="1"/>
      <p:bldP spid="1048749" grpId="0" bldLvl="0" animBg="1"/>
      <p:bldP spid="1048750" grpId="0" bldLvl="0" animBg="1"/>
      <p:bldP spid="1048751" grpId="0" bldLvl="0" animBg="1"/>
      <p:bldP spid="1048752" grpId="0" bldLvl="0" animBg="1"/>
      <p:bldP spid="1048753" grpId="0" bldLvl="0" animBg="1"/>
      <p:bldP spid="1048754" grpId="0" bldLvl="0" animBg="1"/>
      <p:bldP spid="1048755" grpId="0" bldLvl="0" animBg="1"/>
      <p:bldP spid="1048756" grpId="0" bldLvl="0" animBg="1"/>
      <p:bldP spid="1048757" grpId="0" bldLvl="0" animBg="1"/>
      <p:bldP spid="1048758" grpId="0" bldLvl="0" animBg="1"/>
      <p:bldP spid="1048759" grpId="0" bldLvl="0" animBg="1"/>
      <p:bldP spid="1048760" grpId="0" bldLvl="0" animBg="1"/>
      <p:bldP spid="1048761" grpId="0" bldLvl="0" animBg="1"/>
      <p:bldP spid="1048762" grpId="0" bldLvl="0" animBg="1"/>
      <p:bldP spid="1048763" grpId="0" bldLvl="0" animBg="1"/>
      <p:bldP spid="1048764" grpId="0" bldLvl="0" animBg="1"/>
      <p:bldP spid="1048765" grpId="0" bldLvl="0" animBg="1"/>
      <p:bldP spid="1048766" grpId="0" bldLvl="0" animBg="1"/>
      <p:bldP spid="1048767" grpId="0" bldLvl="0" animBg="1"/>
      <p:bldP spid="1048768" grpId="0" bldLvl="0" animBg="1"/>
      <p:bldP spid="1048769" grpId="0" bldLvl="0" animBg="1"/>
      <p:bldP spid="1048786" grpId="0" bldLvl="0" animBg="1"/>
      <p:bldP spid="1048786" grpId="1" bldLvl="0" animBg="1"/>
      <p:bldP spid="1048787" grpId="0" bldLvl="0" animBg="1"/>
      <p:bldP spid="1048787" grpId="1" bldLvl="0" animBg="1"/>
      <p:bldP spid="1048788" grpId="0" bldLvl="0" animBg="1"/>
      <p:bldP spid="1048788" grpId="1" bldLvl="0" animBg="1"/>
      <p:bldP spid="1048789" grpId="0" bldLvl="0" animBg="1"/>
      <p:bldP spid="1048789" grpId="1" bldLvl="0" animBg="1"/>
      <p:bldP spid="1048790" grpId="0" bldLvl="0" animBg="1"/>
      <p:bldP spid="1048790" grpId="1" bldLvl="0" animBg="1"/>
      <p:bldP spid="1048791" grpId="0" bldLvl="0" animBg="1"/>
      <p:bldP spid="1048791" grpId="1" bldLvl="0" animBg="1"/>
      <p:bldP spid="1048793" grpId="0" bldLvl="0" animBg="1"/>
      <p:bldP spid="1048794" grpId="0" bldLvl="0" animBg="1"/>
      <p:bldP spid="1048795" grpId="0" bldLvl="0" animBg="1"/>
      <p:bldP spid="1048796" grpId="0" bldLvl="0" animBg="1"/>
      <p:bldP spid="1048797" grpId="0" bldLvl="0" animBg="1"/>
      <p:bldP spid="104879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0" name="Text Box 3"/>
          <p:cNvSpPr txBox="1"/>
          <p:nvPr/>
        </p:nvSpPr>
        <p:spPr>
          <a:xfrm>
            <a:off x="274320" y="895985"/>
            <a:ext cx="9824720" cy="11245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vi-VN" b="1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Các kim loại ở trạng thái rắn có:</a:t>
            </a:r>
          </a:p>
          <a:p>
            <a:pPr marL="0" lvl="0" indent="0" defTabSz="4572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vi-VN" b="1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 </a:t>
            </a:r>
            <a:r>
              <a:rPr lang="en-US" altLang="vi-VN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tính dẻo -  dẫn điện - dẫn nhiệt - có ánh kim.</a:t>
            </a:r>
          </a:p>
        </p:txBody>
      </p:sp>
      <p:sp>
        <p:nvSpPr>
          <p:cNvPr id="1048801" name="Text Box 4"/>
          <p:cNvSpPr txBox="1"/>
          <p:nvPr/>
        </p:nvSpPr>
        <p:spPr>
          <a:xfrm>
            <a:off x="2987040" y="3665855"/>
            <a:ext cx="3810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endParaRPr lang="vi-VN" altLang="x-none" dirty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2097184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240" y="2020570"/>
            <a:ext cx="4267200" cy="16452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185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890" y="3573780"/>
            <a:ext cx="4436110" cy="17633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18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240" y="3658235"/>
            <a:ext cx="4267200" cy="15963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8802" name="Rectangle 11"/>
          <p:cNvSpPr/>
          <p:nvPr/>
        </p:nvSpPr>
        <p:spPr>
          <a:xfrm>
            <a:off x="1278890" y="4117975"/>
            <a:ext cx="1523365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vi-VN" sz="7200" b="1" i="0" u="none" strike="noStrike" kern="1200" cap="none" spc="0" normalizeH="0" baseline="0" noProof="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Au</a:t>
            </a:r>
          </a:p>
        </p:txBody>
      </p:sp>
      <p:sp>
        <p:nvSpPr>
          <p:cNvPr id="1048803" name="Rectangle 12"/>
          <p:cNvSpPr/>
          <p:nvPr/>
        </p:nvSpPr>
        <p:spPr>
          <a:xfrm>
            <a:off x="8625840" y="3806825"/>
            <a:ext cx="1371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vi-VN" sz="7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Cu</a:t>
            </a:r>
          </a:p>
        </p:txBody>
      </p:sp>
      <p:sp>
        <p:nvSpPr>
          <p:cNvPr id="1048804" name="Title 1"/>
          <p:cNvSpPr>
            <a:spLocks noGrp="1"/>
          </p:cNvSpPr>
          <p:nvPr>
            <p:ph type="title"/>
          </p:nvPr>
        </p:nvSpPr>
        <p:spPr>
          <a:xfrm>
            <a:off x="378823" y="172"/>
            <a:ext cx="11573691" cy="795790"/>
          </a:xfrm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I. TÍNH CHẤT VẬT LÝ VÀ 1 SỐ ỨNG DỤNG CỦA KIM LOẠI</a:t>
            </a:r>
          </a:p>
        </p:txBody>
      </p:sp>
      <p:sp>
        <p:nvSpPr>
          <p:cNvPr id="1048805" name="Text Box 41"/>
          <p:cNvSpPr txBox="1"/>
          <p:nvPr/>
        </p:nvSpPr>
        <p:spPr>
          <a:xfrm>
            <a:off x="923925" y="554355"/>
            <a:ext cx="62960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zh-CN" b="1" dirty="0">
                <a:solidFill>
                  <a:srgbClr val="0000FF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1. Tính chất vật lý chung và ứng dụng</a:t>
            </a:r>
            <a:endParaRPr lang="en-US" altLang="en-US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2097187" name="Content Placeholder 108"/>
          <p:cNvPicPr>
            <a:picLocks noGrp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1343025" y="2020570"/>
            <a:ext cx="4387215" cy="16376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8806" name="Rectangle 12"/>
          <p:cNvSpPr/>
          <p:nvPr/>
        </p:nvSpPr>
        <p:spPr>
          <a:xfrm>
            <a:off x="4343400" y="2408555"/>
            <a:ext cx="1371600" cy="1257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vi-VN" sz="7200" b="1" i="0" u="none" strike="noStrike" kern="1200" cap="none" spc="0" normalizeH="0" baseline="0" noProof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Fe</a:t>
            </a:r>
          </a:p>
        </p:txBody>
      </p:sp>
      <p:sp>
        <p:nvSpPr>
          <p:cNvPr id="1048807" name="Text Box 41"/>
          <p:cNvSpPr txBox="1"/>
          <p:nvPr/>
        </p:nvSpPr>
        <p:spPr>
          <a:xfrm>
            <a:off x="2194561" y="5582285"/>
            <a:ext cx="717296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zh-CN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Nguyên nhân: Do e tự do gây nên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48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48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00" grpId="0"/>
      <p:bldP spid="1048800" grpId="1"/>
      <p:bldP spid="1048807" grpId="0"/>
      <p:bldP spid="104880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8" name="菱形 34"/>
          <p:cNvSpPr/>
          <p:nvPr/>
        </p:nvSpPr>
        <p:spPr>
          <a:xfrm>
            <a:off x="2267668" y="1263880"/>
            <a:ext cx="3569749" cy="3570849"/>
          </a:xfrm>
          <a:prstGeom prst="diamond">
            <a:avLst/>
          </a:prstGeom>
          <a:solidFill>
            <a:srgbClr val="00A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#9Slide03 Sofia Pro Soft Bold" panose="020B0000000000000000" pitchFamily="34" charset="0"/>
              <a:cs typeface="Calibri" panose="020F0502020204030204" charset="0"/>
            </a:endParaRPr>
          </a:p>
        </p:txBody>
      </p:sp>
      <p:sp>
        <p:nvSpPr>
          <p:cNvPr id="1048809" name="Freeform 50"/>
          <p:cNvSpPr>
            <a:spLocks noEditPoints="1"/>
          </p:cNvSpPr>
          <p:nvPr/>
        </p:nvSpPr>
        <p:spPr bwMode="auto">
          <a:xfrm>
            <a:off x="3503808" y="3202768"/>
            <a:ext cx="1096527" cy="897311"/>
          </a:xfrm>
          <a:custGeom>
            <a:avLst/>
            <a:gdLst>
              <a:gd name="T0" fmla="*/ 707 w 819"/>
              <a:gd name="T1" fmla="*/ 107 h 670"/>
              <a:gd name="T2" fmla="*/ 733 w 819"/>
              <a:gd name="T3" fmla="*/ 246 h 670"/>
              <a:gd name="T4" fmla="*/ 721 w 819"/>
              <a:gd name="T5" fmla="*/ 326 h 670"/>
              <a:gd name="T6" fmla="*/ 700 w 819"/>
              <a:gd name="T7" fmla="*/ 420 h 670"/>
              <a:gd name="T8" fmla="*/ 741 w 819"/>
              <a:gd name="T9" fmla="*/ 465 h 670"/>
              <a:gd name="T10" fmla="*/ 817 w 819"/>
              <a:gd name="T11" fmla="*/ 551 h 670"/>
              <a:gd name="T12" fmla="*/ 816 w 819"/>
              <a:gd name="T13" fmla="*/ 589 h 670"/>
              <a:gd name="T14" fmla="*/ 700 w 819"/>
              <a:gd name="T15" fmla="*/ 558 h 670"/>
              <a:gd name="T16" fmla="*/ 717 w 819"/>
              <a:gd name="T17" fmla="*/ 496 h 670"/>
              <a:gd name="T18" fmla="*/ 662 w 819"/>
              <a:gd name="T19" fmla="*/ 376 h 670"/>
              <a:gd name="T20" fmla="*/ 691 w 819"/>
              <a:gd name="T21" fmla="*/ 304 h 670"/>
              <a:gd name="T22" fmla="*/ 698 w 819"/>
              <a:gd name="T23" fmla="*/ 233 h 670"/>
              <a:gd name="T24" fmla="*/ 685 w 819"/>
              <a:gd name="T25" fmla="*/ 137 h 670"/>
              <a:gd name="T26" fmla="*/ 630 w 819"/>
              <a:gd name="T27" fmla="*/ 113 h 670"/>
              <a:gd name="T28" fmla="*/ 615 w 819"/>
              <a:gd name="T29" fmla="*/ 75 h 670"/>
              <a:gd name="T30" fmla="*/ 228 w 819"/>
              <a:gd name="T31" fmla="*/ 116 h 670"/>
              <a:gd name="T32" fmla="*/ 157 w 819"/>
              <a:gd name="T33" fmla="*/ 124 h 670"/>
              <a:gd name="T34" fmla="*/ 113 w 819"/>
              <a:gd name="T35" fmla="*/ 190 h 670"/>
              <a:gd name="T36" fmla="*/ 127 w 819"/>
              <a:gd name="T37" fmla="*/ 284 h 670"/>
              <a:gd name="T38" fmla="*/ 142 w 819"/>
              <a:gd name="T39" fmla="*/ 323 h 670"/>
              <a:gd name="T40" fmla="*/ 139 w 819"/>
              <a:gd name="T41" fmla="*/ 466 h 670"/>
              <a:gd name="T42" fmla="*/ 53 w 819"/>
              <a:gd name="T43" fmla="*/ 525 h 670"/>
              <a:gd name="T44" fmla="*/ 13 w 819"/>
              <a:gd name="T45" fmla="*/ 594 h 670"/>
              <a:gd name="T46" fmla="*/ 0 w 819"/>
              <a:gd name="T47" fmla="*/ 579 h 670"/>
              <a:gd name="T48" fmla="*/ 40 w 819"/>
              <a:gd name="T49" fmla="*/ 486 h 670"/>
              <a:gd name="T50" fmla="*/ 100 w 819"/>
              <a:gd name="T51" fmla="*/ 454 h 670"/>
              <a:gd name="T52" fmla="*/ 113 w 819"/>
              <a:gd name="T53" fmla="*/ 349 h 670"/>
              <a:gd name="T54" fmla="*/ 89 w 819"/>
              <a:gd name="T55" fmla="*/ 300 h 670"/>
              <a:gd name="T56" fmla="*/ 81 w 819"/>
              <a:gd name="T57" fmla="*/ 161 h 670"/>
              <a:gd name="T58" fmla="*/ 168 w 819"/>
              <a:gd name="T59" fmla="*/ 80 h 670"/>
              <a:gd name="T60" fmla="*/ 375 w 819"/>
              <a:gd name="T61" fmla="*/ 51 h 670"/>
              <a:gd name="T62" fmla="*/ 299 w 819"/>
              <a:gd name="T63" fmla="*/ 145 h 670"/>
              <a:gd name="T64" fmla="*/ 322 w 819"/>
              <a:gd name="T65" fmla="*/ 238 h 670"/>
              <a:gd name="T66" fmla="*/ 320 w 819"/>
              <a:gd name="T67" fmla="*/ 300 h 670"/>
              <a:gd name="T68" fmla="*/ 351 w 819"/>
              <a:gd name="T69" fmla="*/ 346 h 670"/>
              <a:gd name="T70" fmla="*/ 331 w 819"/>
              <a:gd name="T71" fmla="*/ 507 h 670"/>
              <a:gd name="T72" fmla="*/ 232 w 819"/>
              <a:gd name="T73" fmla="*/ 559 h 670"/>
              <a:gd name="T74" fmla="*/ 644 w 819"/>
              <a:gd name="T75" fmla="*/ 613 h 670"/>
              <a:gd name="T76" fmla="*/ 547 w 819"/>
              <a:gd name="T77" fmla="*/ 542 h 670"/>
              <a:gd name="T78" fmla="*/ 457 w 819"/>
              <a:gd name="T79" fmla="*/ 448 h 670"/>
              <a:gd name="T80" fmla="*/ 495 w 819"/>
              <a:gd name="T81" fmla="*/ 306 h 670"/>
              <a:gd name="T82" fmla="*/ 504 w 819"/>
              <a:gd name="T83" fmla="*/ 289 h 670"/>
              <a:gd name="T84" fmla="*/ 516 w 819"/>
              <a:gd name="T85" fmla="*/ 203 h 670"/>
              <a:gd name="T86" fmla="*/ 488 w 819"/>
              <a:gd name="T87" fmla="*/ 67 h 670"/>
              <a:gd name="T88" fmla="*/ 450 w 819"/>
              <a:gd name="T89" fmla="*/ 1 h 670"/>
              <a:gd name="T90" fmla="*/ 551 w 819"/>
              <a:gd name="T91" fmla="*/ 119 h 670"/>
              <a:gd name="T92" fmla="*/ 542 w 819"/>
              <a:gd name="T93" fmla="*/ 285 h 670"/>
              <a:gd name="T94" fmla="*/ 517 w 819"/>
              <a:gd name="T95" fmla="*/ 338 h 670"/>
              <a:gd name="T96" fmla="*/ 500 w 819"/>
              <a:gd name="T97" fmla="*/ 459 h 670"/>
              <a:gd name="T98" fmla="*/ 558 w 819"/>
              <a:gd name="T99" fmla="*/ 507 h 670"/>
              <a:gd name="T100" fmla="*/ 669 w 819"/>
              <a:gd name="T101" fmla="*/ 579 h 670"/>
              <a:gd name="T102" fmla="*/ 687 w 819"/>
              <a:gd name="T103" fmla="*/ 658 h 670"/>
              <a:gd name="T104" fmla="*/ 149 w 819"/>
              <a:gd name="T105" fmla="*/ 670 h 670"/>
              <a:gd name="T106" fmla="*/ 131 w 819"/>
              <a:gd name="T107" fmla="*/ 656 h 670"/>
              <a:gd name="T108" fmla="*/ 164 w 819"/>
              <a:gd name="T109" fmla="*/ 562 h 670"/>
              <a:gd name="T110" fmla="*/ 263 w 819"/>
              <a:gd name="T111" fmla="*/ 505 h 670"/>
              <a:gd name="T112" fmla="*/ 326 w 819"/>
              <a:gd name="T113" fmla="*/ 442 h 670"/>
              <a:gd name="T114" fmla="*/ 296 w 819"/>
              <a:gd name="T115" fmla="*/ 330 h 670"/>
              <a:gd name="T116" fmla="*/ 280 w 819"/>
              <a:gd name="T117" fmla="*/ 264 h 670"/>
              <a:gd name="T118" fmla="*/ 269 w 819"/>
              <a:gd name="T119" fmla="*/ 110 h 670"/>
              <a:gd name="T120" fmla="*/ 367 w 819"/>
              <a:gd name="T121" fmla="*/ 13 h 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819" h="670">
                <a:moveTo>
                  <a:pt x="615" y="75"/>
                </a:moveTo>
                <a:lnTo>
                  <a:pt x="635" y="76"/>
                </a:lnTo>
                <a:lnTo>
                  <a:pt x="652" y="80"/>
                </a:lnTo>
                <a:lnTo>
                  <a:pt x="668" y="85"/>
                </a:lnTo>
                <a:lnTo>
                  <a:pt x="678" y="90"/>
                </a:lnTo>
                <a:lnTo>
                  <a:pt x="694" y="98"/>
                </a:lnTo>
                <a:lnTo>
                  <a:pt x="707" y="107"/>
                </a:lnTo>
                <a:lnTo>
                  <a:pt x="717" y="119"/>
                </a:lnTo>
                <a:lnTo>
                  <a:pt x="728" y="137"/>
                </a:lnTo>
                <a:lnTo>
                  <a:pt x="738" y="161"/>
                </a:lnTo>
                <a:lnTo>
                  <a:pt x="745" y="183"/>
                </a:lnTo>
                <a:lnTo>
                  <a:pt x="744" y="207"/>
                </a:lnTo>
                <a:lnTo>
                  <a:pt x="740" y="228"/>
                </a:lnTo>
                <a:lnTo>
                  <a:pt x="733" y="246"/>
                </a:lnTo>
                <a:lnTo>
                  <a:pt x="727" y="262"/>
                </a:lnTo>
                <a:lnTo>
                  <a:pt x="729" y="283"/>
                </a:lnTo>
                <a:lnTo>
                  <a:pt x="730" y="300"/>
                </a:lnTo>
                <a:lnTo>
                  <a:pt x="728" y="311"/>
                </a:lnTo>
                <a:lnTo>
                  <a:pt x="725" y="319"/>
                </a:lnTo>
                <a:lnTo>
                  <a:pt x="723" y="325"/>
                </a:lnTo>
                <a:lnTo>
                  <a:pt x="721" y="326"/>
                </a:lnTo>
                <a:lnTo>
                  <a:pt x="717" y="332"/>
                </a:lnTo>
                <a:lnTo>
                  <a:pt x="712" y="340"/>
                </a:lnTo>
                <a:lnTo>
                  <a:pt x="707" y="349"/>
                </a:lnTo>
                <a:lnTo>
                  <a:pt x="703" y="364"/>
                </a:lnTo>
                <a:lnTo>
                  <a:pt x="700" y="380"/>
                </a:lnTo>
                <a:lnTo>
                  <a:pt x="699" y="402"/>
                </a:lnTo>
                <a:lnTo>
                  <a:pt x="700" y="420"/>
                </a:lnTo>
                <a:lnTo>
                  <a:pt x="706" y="435"/>
                </a:lnTo>
                <a:lnTo>
                  <a:pt x="712" y="445"/>
                </a:lnTo>
                <a:lnTo>
                  <a:pt x="720" y="454"/>
                </a:lnTo>
                <a:lnTo>
                  <a:pt x="727" y="459"/>
                </a:lnTo>
                <a:lnTo>
                  <a:pt x="734" y="463"/>
                </a:lnTo>
                <a:lnTo>
                  <a:pt x="738" y="465"/>
                </a:lnTo>
                <a:lnTo>
                  <a:pt x="741" y="465"/>
                </a:lnTo>
                <a:lnTo>
                  <a:pt x="754" y="470"/>
                </a:lnTo>
                <a:lnTo>
                  <a:pt x="767" y="478"/>
                </a:lnTo>
                <a:lnTo>
                  <a:pt x="780" y="486"/>
                </a:lnTo>
                <a:lnTo>
                  <a:pt x="792" y="497"/>
                </a:lnTo>
                <a:lnTo>
                  <a:pt x="804" y="512"/>
                </a:lnTo>
                <a:lnTo>
                  <a:pt x="812" y="530"/>
                </a:lnTo>
                <a:lnTo>
                  <a:pt x="817" y="551"/>
                </a:lnTo>
                <a:lnTo>
                  <a:pt x="819" y="577"/>
                </a:lnTo>
                <a:lnTo>
                  <a:pt x="819" y="577"/>
                </a:lnTo>
                <a:lnTo>
                  <a:pt x="819" y="579"/>
                </a:lnTo>
                <a:lnTo>
                  <a:pt x="819" y="581"/>
                </a:lnTo>
                <a:lnTo>
                  <a:pt x="818" y="584"/>
                </a:lnTo>
                <a:lnTo>
                  <a:pt x="817" y="586"/>
                </a:lnTo>
                <a:lnTo>
                  <a:pt x="816" y="589"/>
                </a:lnTo>
                <a:lnTo>
                  <a:pt x="813" y="592"/>
                </a:lnTo>
                <a:lnTo>
                  <a:pt x="810" y="593"/>
                </a:lnTo>
                <a:lnTo>
                  <a:pt x="806" y="594"/>
                </a:lnTo>
                <a:lnTo>
                  <a:pt x="801" y="596"/>
                </a:lnTo>
                <a:lnTo>
                  <a:pt x="717" y="596"/>
                </a:lnTo>
                <a:lnTo>
                  <a:pt x="710" y="576"/>
                </a:lnTo>
                <a:lnTo>
                  <a:pt x="700" y="558"/>
                </a:lnTo>
                <a:lnTo>
                  <a:pt x="780" y="558"/>
                </a:lnTo>
                <a:lnTo>
                  <a:pt x="776" y="539"/>
                </a:lnTo>
                <a:lnTo>
                  <a:pt x="767" y="525"/>
                </a:lnTo>
                <a:lnTo>
                  <a:pt x="757" y="514"/>
                </a:lnTo>
                <a:lnTo>
                  <a:pt x="744" y="507"/>
                </a:lnTo>
                <a:lnTo>
                  <a:pt x="729" y="501"/>
                </a:lnTo>
                <a:lnTo>
                  <a:pt x="717" y="496"/>
                </a:lnTo>
                <a:lnTo>
                  <a:pt x="706" y="490"/>
                </a:lnTo>
                <a:lnTo>
                  <a:pt x="693" y="479"/>
                </a:lnTo>
                <a:lnTo>
                  <a:pt x="681" y="466"/>
                </a:lnTo>
                <a:lnTo>
                  <a:pt x="670" y="448"/>
                </a:lnTo>
                <a:lnTo>
                  <a:pt x="664" y="427"/>
                </a:lnTo>
                <a:lnTo>
                  <a:pt x="661" y="402"/>
                </a:lnTo>
                <a:lnTo>
                  <a:pt x="662" y="376"/>
                </a:lnTo>
                <a:lnTo>
                  <a:pt x="666" y="355"/>
                </a:lnTo>
                <a:lnTo>
                  <a:pt x="672" y="336"/>
                </a:lnTo>
                <a:lnTo>
                  <a:pt x="678" y="323"/>
                </a:lnTo>
                <a:lnTo>
                  <a:pt x="685" y="313"/>
                </a:lnTo>
                <a:lnTo>
                  <a:pt x="690" y="305"/>
                </a:lnTo>
                <a:lnTo>
                  <a:pt x="691" y="304"/>
                </a:lnTo>
                <a:lnTo>
                  <a:pt x="691" y="304"/>
                </a:lnTo>
                <a:lnTo>
                  <a:pt x="693" y="300"/>
                </a:lnTo>
                <a:lnTo>
                  <a:pt x="693" y="293"/>
                </a:lnTo>
                <a:lnTo>
                  <a:pt x="693" y="284"/>
                </a:lnTo>
                <a:lnTo>
                  <a:pt x="690" y="270"/>
                </a:lnTo>
                <a:lnTo>
                  <a:pt x="689" y="258"/>
                </a:lnTo>
                <a:lnTo>
                  <a:pt x="693" y="245"/>
                </a:lnTo>
                <a:lnTo>
                  <a:pt x="698" y="233"/>
                </a:lnTo>
                <a:lnTo>
                  <a:pt x="703" y="220"/>
                </a:lnTo>
                <a:lnTo>
                  <a:pt x="707" y="204"/>
                </a:lnTo>
                <a:lnTo>
                  <a:pt x="707" y="190"/>
                </a:lnTo>
                <a:lnTo>
                  <a:pt x="704" y="174"/>
                </a:lnTo>
                <a:lnTo>
                  <a:pt x="696" y="157"/>
                </a:lnTo>
                <a:lnTo>
                  <a:pt x="690" y="145"/>
                </a:lnTo>
                <a:lnTo>
                  <a:pt x="685" y="137"/>
                </a:lnTo>
                <a:lnTo>
                  <a:pt x="678" y="132"/>
                </a:lnTo>
                <a:lnTo>
                  <a:pt x="672" y="128"/>
                </a:lnTo>
                <a:lnTo>
                  <a:pt x="662" y="124"/>
                </a:lnTo>
                <a:lnTo>
                  <a:pt x="657" y="122"/>
                </a:lnTo>
                <a:lnTo>
                  <a:pt x="652" y="118"/>
                </a:lnTo>
                <a:lnTo>
                  <a:pt x="641" y="115"/>
                </a:lnTo>
                <a:lnTo>
                  <a:pt x="630" y="113"/>
                </a:lnTo>
                <a:lnTo>
                  <a:pt x="615" y="111"/>
                </a:lnTo>
                <a:lnTo>
                  <a:pt x="601" y="113"/>
                </a:lnTo>
                <a:lnTo>
                  <a:pt x="590" y="116"/>
                </a:lnTo>
                <a:lnTo>
                  <a:pt x="589" y="118"/>
                </a:lnTo>
                <a:lnTo>
                  <a:pt x="577" y="81"/>
                </a:lnTo>
                <a:lnTo>
                  <a:pt x="596" y="76"/>
                </a:lnTo>
                <a:lnTo>
                  <a:pt x="615" y="75"/>
                </a:lnTo>
                <a:close/>
                <a:moveTo>
                  <a:pt x="204" y="75"/>
                </a:moveTo>
                <a:lnTo>
                  <a:pt x="223" y="76"/>
                </a:lnTo>
                <a:lnTo>
                  <a:pt x="241" y="81"/>
                </a:lnTo>
                <a:lnTo>
                  <a:pt x="237" y="89"/>
                </a:lnTo>
                <a:lnTo>
                  <a:pt x="235" y="97"/>
                </a:lnTo>
                <a:lnTo>
                  <a:pt x="231" y="106"/>
                </a:lnTo>
                <a:lnTo>
                  <a:pt x="228" y="116"/>
                </a:lnTo>
                <a:lnTo>
                  <a:pt x="218" y="113"/>
                </a:lnTo>
                <a:lnTo>
                  <a:pt x="204" y="111"/>
                </a:lnTo>
                <a:lnTo>
                  <a:pt x="190" y="113"/>
                </a:lnTo>
                <a:lnTo>
                  <a:pt x="178" y="115"/>
                </a:lnTo>
                <a:lnTo>
                  <a:pt x="168" y="118"/>
                </a:lnTo>
                <a:lnTo>
                  <a:pt x="163" y="122"/>
                </a:lnTo>
                <a:lnTo>
                  <a:pt x="157" y="124"/>
                </a:lnTo>
                <a:lnTo>
                  <a:pt x="148" y="128"/>
                </a:lnTo>
                <a:lnTo>
                  <a:pt x="142" y="132"/>
                </a:lnTo>
                <a:lnTo>
                  <a:pt x="135" y="137"/>
                </a:lnTo>
                <a:lnTo>
                  <a:pt x="130" y="145"/>
                </a:lnTo>
                <a:lnTo>
                  <a:pt x="123" y="157"/>
                </a:lnTo>
                <a:lnTo>
                  <a:pt x="115" y="174"/>
                </a:lnTo>
                <a:lnTo>
                  <a:pt x="113" y="190"/>
                </a:lnTo>
                <a:lnTo>
                  <a:pt x="113" y="204"/>
                </a:lnTo>
                <a:lnTo>
                  <a:pt x="117" y="220"/>
                </a:lnTo>
                <a:lnTo>
                  <a:pt x="122" y="233"/>
                </a:lnTo>
                <a:lnTo>
                  <a:pt x="127" y="245"/>
                </a:lnTo>
                <a:lnTo>
                  <a:pt x="131" y="258"/>
                </a:lnTo>
                <a:lnTo>
                  <a:pt x="130" y="270"/>
                </a:lnTo>
                <a:lnTo>
                  <a:pt x="127" y="284"/>
                </a:lnTo>
                <a:lnTo>
                  <a:pt x="127" y="293"/>
                </a:lnTo>
                <a:lnTo>
                  <a:pt x="127" y="300"/>
                </a:lnTo>
                <a:lnTo>
                  <a:pt x="129" y="304"/>
                </a:lnTo>
                <a:lnTo>
                  <a:pt x="129" y="304"/>
                </a:lnTo>
                <a:lnTo>
                  <a:pt x="130" y="305"/>
                </a:lnTo>
                <a:lnTo>
                  <a:pt x="135" y="313"/>
                </a:lnTo>
                <a:lnTo>
                  <a:pt x="142" y="323"/>
                </a:lnTo>
                <a:lnTo>
                  <a:pt x="148" y="336"/>
                </a:lnTo>
                <a:lnTo>
                  <a:pt x="153" y="355"/>
                </a:lnTo>
                <a:lnTo>
                  <a:pt x="157" y="376"/>
                </a:lnTo>
                <a:lnTo>
                  <a:pt x="159" y="402"/>
                </a:lnTo>
                <a:lnTo>
                  <a:pt x="156" y="427"/>
                </a:lnTo>
                <a:lnTo>
                  <a:pt x="149" y="448"/>
                </a:lnTo>
                <a:lnTo>
                  <a:pt x="139" y="466"/>
                </a:lnTo>
                <a:lnTo>
                  <a:pt x="127" y="479"/>
                </a:lnTo>
                <a:lnTo>
                  <a:pt x="114" y="490"/>
                </a:lnTo>
                <a:lnTo>
                  <a:pt x="102" y="496"/>
                </a:lnTo>
                <a:lnTo>
                  <a:pt x="91" y="501"/>
                </a:lnTo>
                <a:lnTo>
                  <a:pt x="76" y="507"/>
                </a:lnTo>
                <a:lnTo>
                  <a:pt x="63" y="514"/>
                </a:lnTo>
                <a:lnTo>
                  <a:pt x="53" y="525"/>
                </a:lnTo>
                <a:lnTo>
                  <a:pt x="43" y="539"/>
                </a:lnTo>
                <a:lnTo>
                  <a:pt x="40" y="558"/>
                </a:lnTo>
                <a:lnTo>
                  <a:pt x="119" y="558"/>
                </a:lnTo>
                <a:lnTo>
                  <a:pt x="110" y="576"/>
                </a:lnTo>
                <a:lnTo>
                  <a:pt x="102" y="596"/>
                </a:lnTo>
                <a:lnTo>
                  <a:pt x="19" y="596"/>
                </a:lnTo>
                <a:lnTo>
                  <a:pt x="13" y="594"/>
                </a:lnTo>
                <a:lnTo>
                  <a:pt x="9" y="593"/>
                </a:lnTo>
                <a:lnTo>
                  <a:pt x="7" y="592"/>
                </a:lnTo>
                <a:lnTo>
                  <a:pt x="4" y="589"/>
                </a:lnTo>
                <a:lnTo>
                  <a:pt x="3" y="586"/>
                </a:lnTo>
                <a:lnTo>
                  <a:pt x="2" y="584"/>
                </a:lnTo>
                <a:lnTo>
                  <a:pt x="0" y="581"/>
                </a:lnTo>
                <a:lnTo>
                  <a:pt x="0" y="579"/>
                </a:lnTo>
                <a:lnTo>
                  <a:pt x="0" y="577"/>
                </a:lnTo>
                <a:lnTo>
                  <a:pt x="0" y="577"/>
                </a:lnTo>
                <a:lnTo>
                  <a:pt x="3" y="551"/>
                </a:lnTo>
                <a:lnTo>
                  <a:pt x="8" y="530"/>
                </a:lnTo>
                <a:lnTo>
                  <a:pt x="16" y="512"/>
                </a:lnTo>
                <a:lnTo>
                  <a:pt x="28" y="497"/>
                </a:lnTo>
                <a:lnTo>
                  <a:pt x="40" y="486"/>
                </a:lnTo>
                <a:lnTo>
                  <a:pt x="53" y="478"/>
                </a:lnTo>
                <a:lnTo>
                  <a:pt x="66" y="470"/>
                </a:lnTo>
                <a:lnTo>
                  <a:pt x="79" y="465"/>
                </a:lnTo>
                <a:lnTo>
                  <a:pt x="81" y="465"/>
                </a:lnTo>
                <a:lnTo>
                  <a:pt x="85" y="463"/>
                </a:lnTo>
                <a:lnTo>
                  <a:pt x="93" y="459"/>
                </a:lnTo>
                <a:lnTo>
                  <a:pt x="100" y="454"/>
                </a:lnTo>
                <a:lnTo>
                  <a:pt x="108" y="445"/>
                </a:lnTo>
                <a:lnTo>
                  <a:pt x="114" y="435"/>
                </a:lnTo>
                <a:lnTo>
                  <a:pt x="119" y="420"/>
                </a:lnTo>
                <a:lnTo>
                  <a:pt x="121" y="402"/>
                </a:lnTo>
                <a:lnTo>
                  <a:pt x="119" y="380"/>
                </a:lnTo>
                <a:lnTo>
                  <a:pt x="117" y="364"/>
                </a:lnTo>
                <a:lnTo>
                  <a:pt x="113" y="349"/>
                </a:lnTo>
                <a:lnTo>
                  <a:pt x="108" y="340"/>
                </a:lnTo>
                <a:lnTo>
                  <a:pt x="102" y="332"/>
                </a:lnTo>
                <a:lnTo>
                  <a:pt x="98" y="326"/>
                </a:lnTo>
                <a:lnTo>
                  <a:pt x="97" y="325"/>
                </a:lnTo>
                <a:lnTo>
                  <a:pt x="95" y="319"/>
                </a:lnTo>
                <a:lnTo>
                  <a:pt x="92" y="311"/>
                </a:lnTo>
                <a:lnTo>
                  <a:pt x="89" y="300"/>
                </a:lnTo>
                <a:lnTo>
                  <a:pt x="91" y="283"/>
                </a:lnTo>
                <a:lnTo>
                  <a:pt x="93" y="262"/>
                </a:lnTo>
                <a:lnTo>
                  <a:pt x="87" y="246"/>
                </a:lnTo>
                <a:lnTo>
                  <a:pt x="80" y="228"/>
                </a:lnTo>
                <a:lnTo>
                  <a:pt x="76" y="207"/>
                </a:lnTo>
                <a:lnTo>
                  <a:pt x="75" y="183"/>
                </a:lnTo>
                <a:lnTo>
                  <a:pt x="81" y="161"/>
                </a:lnTo>
                <a:lnTo>
                  <a:pt x="92" y="137"/>
                </a:lnTo>
                <a:lnTo>
                  <a:pt x="102" y="119"/>
                </a:lnTo>
                <a:lnTo>
                  <a:pt x="113" y="107"/>
                </a:lnTo>
                <a:lnTo>
                  <a:pt x="126" y="98"/>
                </a:lnTo>
                <a:lnTo>
                  <a:pt x="142" y="90"/>
                </a:lnTo>
                <a:lnTo>
                  <a:pt x="152" y="85"/>
                </a:lnTo>
                <a:lnTo>
                  <a:pt x="168" y="80"/>
                </a:lnTo>
                <a:lnTo>
                  <a:pt x="185" y="76"/>
                </a:lnTo>
                <a:lnTo>
                  <a:pt x="204" y="75"/>
                </a:lnTo>
                <a:close/>
                <a:moveTo>
                  <a:pt x="432" y="37"/>
                </a:moveTo>
                <a:lnTo>
                  <a:pt x="413" y="38"/>
                </a:lnTo>
                <a:lnTo>
                  <a:pt x="395" y="42"/>
                </a:lnTo>
                <a:lnTo>
                  <a:pt x="382" y="47"/>
                </a:lnTo>
                <a:lnTo>
                  <a:pt x="375" y="51"/>
                </a:lnTo>
                <a:lnTo>
                  <a:pt x="369" y="54"/>
                </a:lnTo>
                <a:lnTo>
                  <a:pt x="352" y="61"/>
                </a:lnTo>
                <a:lnTo>
                  <a:pt x="339" y="71"/>
                </a:lnTo>
                <a:lnTo>
                  <a:pt x="326" y="82"/>
                </a:lnTo>
                <a:lnTo>
                  <a:pt x="314" y="101"/>
                </a:lnTo>
                <a:lnTo>
                  <a:pt x="304" y="124"/>
                </a:lnTo>
                <a:lnTo>
                  <a:pt x="299" y="145"/>
                </a:lnTo>
                <a:lnTo>
                  <a:pt x="300" y="167"/>
                </a:lnTo>
                <a:lnTo>
                  <a:pt x="304" y="190"/>
                </a:lnTo>
                <a:lnTo>
                  <a:pt x="312" y="208"/>
                </a:lnTo>
                <a:lnTo>
                  <a:pt x="318" y="224"/>
                </a:lnTo>
                <a:lnTo>
                  <a:pt x="320" y="226"/>
                </a:lnTo>
                <a:lnTo>
                  <a:pt x="321" y="230"/>
                </a:lnTo>
                <a:lnTo>
                  <a:pt x="322" y="238"/>
                </a:lnTo>
                <a:lnTo>
                  <a:pt x="321" y="249"/>
                </a:lnTo>
                <a:lnTo>
                  <a:pt x="317" y="267"/>
                </a:lnTo>
                <a:lnTo>
                  <a:pt x="317" y="281"/>
                </a:lnTo>
                <a:lnTo>
                  <a:pt x="317" y="291"/>
                </a:lnTo>
                <a:lnTo>
                  <a:pt x="318" y="297"/>
                </a:lnTo>
                <a:lnTo>
                  <a:pt x="320" y="300"/>
                </a:lnTo>
                <a:lnTo>
                  <a:pt x="320" y="300"/>
                </a:lnTo>
                <a:lnTo>
                  <a:pt x="320" y="301"/>
                </a:lnTo>
                <a:lnTo>
                  <a:pt x="321" y="302"/>
                </a:lnTo>
                <a:lnTo>
                  <a:pt x="324" y="305"/>
                </a:lnTo>
                <a:lnTo>
                  <a:pt x="325" y="306"/>
                </a:lnTo>
                <a:lnTo>
                  <a:pt x="333" y="317"/>
                </a:lnTo>
                <a:lnTo>
                  <a:pt x="342" y="330"/>
                </a:lnTo>
                <a:lnTo>
                  <a:pt x="351" y="346"/>
                </a:lnTo>
                <a:lnTo>
                  <a:pt x="358" y="366"/>
                </a:lnTo>
                <a:lnTo>
                  <a:pt x="363" y="391"/>
                </a:lnTo>
                <a:lnTo>
                  <a:pt x="365" y="420"/>
                </a:lnTo>
                <a:lnTo>
                  <a:pt x="363" y="448"/>
                </a:lnTo>
                <a:lnTo>
                  <a:pt x="355" y="471"/>
                </a:lnTo>
                <a:lnTo>
                  <a:pt x="344" y="491"/>
                </a:lnTo>
                <a:lnTo>
                  <a:pt x="331" y="507"/>
                </a:lnTo>
                <a:lnTo>
                  <a:pt x="317" y="520"/>
                </a:lnTo>
                <a:lnTo>
                  <a:pt x="301" y="530"/>
                </a:lnTo>
                <a:lnTo>
                  <a:pt x="286" y="538"/>
                </a:lnTo>
                <a:lnTo>
                  <a:pt x="272" y="542"/>
                </a:lnTo>
                <a:lnTo>
                  <a:pt x="271" y="542"/>
                </a:lnTo>
                <a:lnTo>
                  <a:pt x="252" y="550"/>
                </a:lnTo>
                <a:lnTo>
                  <a:pt x="232" y="559"/>
                </a:lnTo>
                <a:lnTo>
                  <a:pt x="214" y="568"/>
                </a:lnTo>
                <a:lnTo>
                  <a:pt x="198" y="580"/>
                </a:lnTo>
                <a:lnTo>
                  <a:pt x="185" y="594"/>
                </a:lnTo>
                <a:lnTo>
                  <a:pt x="176" y="613"/>
                </a:lnTo>
                <a:lnTo>
                  <a:pt x="169" y="632"/>
                </a:lnTo>
                <a:lnTo>
                  <a:pt x="651" y="632"/>
                </a:lnTo>
                <a:lnTo>
                  <a:pt x="644" y="613"/>
                </a:lnTo>
                <a:lnTo>
                  <a:pt x="635" y="594"/>
                </a:lnTo>
                <a:lnTo>
                  <a:pt x="622" y="580"/>
                </a:lnTo>
                <a:lnTo>
                  <a:pt x="606" y="568"/>
                </a:lnTo>
                <a:lnTo>
                  <a:pt x="588" y="559"/>
                </a:lnTo>
                <a:lnTo>
                  <a:pt x="568" y="550"/>
                </a:lnTo>
                <a:lnTo>
                  <a:pt x="549" y="542"/>
                </a:lnTo>
                <a:lnTo>
                  <a:pt x="547" y="542"/>
                </a:lnTo>
                <a:lnTo>
                  <a:pt x="534" y="538"/>
                </a:lnTo>
                <a:lnTo>
                  <a:pt x="518" y="530"/>
                </a:lnTo>
                <a:lnTo>
                  <a:pt x="503" y="520"/>
                </a:lnTo>
                <a:lnTo>
                  <a:pt x="488" y="507"/>
                </a:lnTo>
                <a:lnTo>
                  <a:pt x="475" y="491"/>
                </a:lnTo>
                <a:lnTo>
                  <a:pt x="465" y="471"/>
                </a:lnTo>
                <a:lnTo>
                  <a:pt x="457" y="448"/>
                </a:lnTo>
                <a:lnTo>
                  <a:pt x="454" y="420"/>
                </a:lnTo>
                <a:lnTo>
                  <a:pt x="457" y="391"/>
                </a:lnTo>
                <a:lnTo>
                  <a:pt x="462" y="366"/>
                </a:lnTo>
                <a:lnTo>
                  <a:pt x="469" y="346"/>
                </a:lnTo>
                <a:lnTo>
                  <a:pt x="478" y="330"/>
                </a:lnTo>
                <a:lnTo>
                  <a:pt x="487" y="317"/>
                </a:lnTo>
                <a:lnTo>
                  <a:pt x="495" y="306"/>
                </a:lnTo>
                <a:lnTo>
                  <a:pt x="496" y="305"/>
                </a:lnTo>
                <a:lnTo>
                  <a:pt x="499" y="302"/>
                </a:lnTo>
                <a:lnTo>
                  <a:pt x="500" y="301"/>
                </a:lnTo>
                <a:lnTo>
                  <a:pt x="501" y="298"/>
                </a:lnTo>
                <a:lnTo>
                  <a:pt x="501" y="298"/>
                </a:lnTo>
                <a:lnTo>
                  <a:pt x="503" y="294"/>
                </a:lnTo>
                <a:lnTo>
                  <a:pt x="504" y="289"/>
                </a:lnTo>
                <a:lnTo>
                  <a:pt x="504" y="280"/>
                </a:lnTo>
                <a:lnTo>
                  <a:pt x="504" y="267"/>
                </a:lnTo>
                <a:lnTo>
                  <a:pt x="500" y="251"/>
                </a:lnTo>
                <a:lnTo>
                  <a:pt x="500" y="236"/>
                </a:lnTo>
                <a:lnTo>
                  <a:pt x="507" y="221"/>
                </a:lnTo>
                <a:lnTo>
                  <a:pt x="511" y="213"/>
                </a:lnTo>
                <a:lnTo>
                  <a:pt x="516" y="203"/>
                </a:lnTo>
                <a:lnTo>
                  <a:pt x="520" y="190"/>
                </a:lnTo>
                <a:lnTo>
                  <a:pt x="521" y="173"/>
                </a:lnTo>
                <a:lnTo>
                  <a:pt x="520" y="152"/>
                </a:lnTo>
                <a:lnTo>
                  <a:pt x="515" y="128"/>
                </a:lnTo>
                <a:lnTo>
                  <a:pt x="505" y="101"/>
                </a:lnTo>
                <a:lnTo>
                  <a:pt x="496" y="81"/>
                </a:lnTo>
                <a:lnTo>
                  <a:pt x="488" y="67"/>
                </a:lnTo>
                <a:lnTo>
                  <a:pt x="481" y="56"/>
                </a:lnTo>
                <a:lnTo>
                  <a:pt x="474" y="50"/>
                </a:lnTo>
                <a:lnTo>
                  <a:pt x="467" y="44"/>
                </a:lnTo>
                <a:lnTo>
                  <a:pt x="452" y="39"/>
                </a:lnTo>
                <a:lnTo>
                  <a:pt x="432" y="37"/>
                </a:lnTo>
                <a:close/>
                <a:moveTo>
                  <a:pt x="432" y="0"/>
                </a:moveTo>
                <a:lnTo>
                  <a:pt x="450" y="1"/>
                </a:lnTo>
                <a:lnTo>
                  <a:pt x="469" y="5"/>
                </a:lnTo>
                <a:lnTo>
                  <a:pt x="486" y="12"/>
                </a:lnTo>
                <a:lnTo>
                  <a:pt x="501" y="23"/>
                </a:lnTo>
                <a:lnTo>
                  <a:pt x="515" y="39"/>
                </a:lnTo>
                <a:lnTo>
                  <a:pt x="528" y="60"/>
                </a:lnTo>
                <a:lnTo>
                  <a:pt x="539" y="86"/>
                </a:lnTo>
                <a:lnTo>
                  <a:pt x="551" y="119"/>
                </a:lnTo>
                <a:lnTo>
                  <a:pt x="558" y="149"/>
                </a:lnTo>
                <a:lnTo>
                  <a:pt x="558" y="177"/>
                </a:lnTo>
                <a:lnTo>
                  <a:pt x="555" y="202"/>
                </a:lnTo>
                <a:lnTo>
                  <a:pt x="547" y="224"/>
                </a:lnTo>
                <a:lnTo>
                  <a:pt x="537" y="242"/>
                </a:lnTo>
                <a:lnTo>
                  <a:pt x="541" y="266"/>
                </a:lnTo>
                <a:lnTo>
                  <a:pt x="542" y="285"/>
                </a:lnTo>
                <a:lnTo>
                  <a:pt x="539" y="300"/>
                </a:lnTo>
                <a:lnTo>
                  <a:pt x="537" y="310"/>
                </a:lnTo>
                <a:lnTo>
                  <a:pt x="534" y="318"/>
                </a:lnTo>
                <a:lnTo>
                  <a:pt x="530" y="322"/>
                </a:lnTo>
                <a:lnTo>
                  <a:pt x="529" y="323"/>
                </a:lnTo>
                <a:lnTo>
                  <a:pt x="524" y="330"/>
                </a:lnTo>
                <a:lnTo>
                  <a:pt x="517" y="338"/>
                </a:lnTo>
                <a:lnTo>
                  <a:pt x="511" y="348"/>
                </a:lnTo>
                <a:lnTo>
                  <a:pt x="503" y="361"/>
                </a:lnTo>
                <a:lnTo>
                  <a:pt x="498" y="377"/>
                </a:lnTo>
                <a:lnTo>
                  <a:pt x="494" y="397"/>
                </a:lnTo>
                <a:lnTo>
                  <a:pt x="491" y="420"/>
                </a:lnTo>
                <a:lnTo>
                  <a:pt x="494" y="442"/>
                </a:lnTo>
                <a:lnTo>
                  <a:pt x="500" y="459"/>
                </a:lnTo>
                <a:lnTo>
                  <a:pt x="509" y="474"/>
                </a:lnTo>
                <a:lnTo>
                  <a:pt x="520" y="486"/>
                </a:lnTo>
                <a:lnTo>
                  <a:pt x="530" y="493"/>
                </a:lnTo>
                <a:lnTo>
                  <a:pt x="541" y="500"/>
                </a:lnTo>
                <a:lnTo>
                  <a:pt x="550" y="504"/>
                </a:lnTo>
                <a:lnTo>
                  <a:pt x="556" y="505"/>
                </a:lnTo>
                <a:lnTo>
                  <a:pt x="558" y="507"/>
                </a:lnTo>
                <a:lnTo>
                  <a:pt x="572" y="512"/>
                </a:lnTo>
                <a:lnTo>
                  <a:pt x="588" y="517"/>
                </a:lnTo>
                <a:lnTo>
                  <a:pt x="605" y="525"/>
                </a:lnTo>
                <a:lnTo>
                  <a:pt x="623" y="535"/>
                </a:lnTo>
                <a:lnTo>
                  <a:pt x="640" y="547"/>
                </a:lnTo>
                <a:lnTo>
                  <a:pt x="656" y="562"/>
                </a:lnTo>
                <a:lnTo>
                  <a:pt x="669" y="579"/>
                </a:lnTo>
                <a:lnTo>
                  <a:pt x="679" y="599"/>
                </a:lnTo>
                <a:lnTo>
                  <a:pt x="686" y="623"/>
                </a:lnTo>
                <a:lnTo>
                  <a:pt x="689" y="652"/>
                </a:lnTo>
                <a:lnTo>
                  <a:pt x="689" y="652"/>
                </a:lnTo>
                <a:lnTo>
                  <a:pt x="689" y="653"/>
                </a:lnTo>
                <a:lnTo>
                  <a:pt x="689" y="656"/>
                </a:lnTo>
                <a:lnTo>
                  <a:pt x="687" y="658"/>
                </a:lnTo>
                <a:lnTo>
                  <a:pt x="687" y="661"/>
                </a:lnTo>
                <a:lnTo>
                  <a:pt x="685" y="664"/>
                </a:lnTo>
                <a:lnTo>
                  <a:pt x="683" y="666"/>
                </a:lnTo>
                <a:lnTo>
                  <a:pt x="679" y="668"/>
                </a:lnTo>
                <a:lnTo>
                  <a:pt x="676" y="669"/>
                </a:lnTo>
                <a:lnTo>
                  <a:pt x="670" y="670"/>
                </a:lnTo>
                <a:lnTo>
                  <a:pt x="149" y="670"/>
                </a:lnTo>
                <a:lnTo>
                  <a:pt x="144" y="669"/>
                </a:lnTo>
                <a:lnTo>
                  <a:pt x="140" y="668"/>
                </a:lnTo>
                <a:lnTo>
                  <a:pt x="136" y="666"/>
                </a:lnTo>
                <a:lnTo>
                  <a:pt x="135" y="664"/>
                </a:lnTo>
                <a:lnTo>
                  <a:pt x="132" y="661"/>
                </a:lnTo>
                <a:lnTo>
                  <a:pt x="132" y="658"/>
                </a:lnTo>
                <a:lnTo>
                  <a:pt x="131" y="656"/>
                </a:lnTo>
                <a:lnTo>
                  <a:pt x="131" y="653"/>
                </a:lnTo>
                <a:lnTo>
                  <a:pt x="131" y="652"/>
                </a:lnTo>
                <a:lnTo>
                  <a:pt x="131" y="652"/>
                </a:lnTo>
                <a:lnTo>
                  <a:pt x="134" y="623"/>
                </a:lnTo>
                <a:lnTo>
                  <a:pt x="140" y="599"/>
                </a:lnTo>
                <a:lnTo>
                  <a:pt x="151" y="579"/>
                </a:lnTo>
                <a:lnTo>
                  <a:pt x="164" y="562"/>
                </a:lnTo>
                <a:lnTo>
                  <a:pt x="180" y="547"/>
                </a:lnTo>
                <a:lnTo>
                  <a:pt x="197" y="535"/>
                </a:lnTo>
                <a:lnTo>
                  <a:pt x="215" y="525"/>
                </a:lnTo>
                <a:lnTo>
                  <a:pt x="232" y="517"/>
                </a:lnTo>
                <a:lnTo>
                  <a:pt x="248" y="512"/>
                </a:lnTo>
                <a:lnTo>
                  <a:pt x="262" y="507"/>
                </a:lnTo>
                <a:lnTo>
                  <a:pt x="263" y="505"/>
                </a:lnTo>
                <a:lnTo>
                  <a:pt x="270" y="504"/>
                </a:lnTo>
                <a:lnTo>
                  <a:pt x="279" y="500"/>
                </a:lnTo>
                <a:lnTo>
                  <a:pt x="289" y="493"/>
                </a:lnTo>
                <a:lnTo>
                  <a:pt x="300" y="486"/>
                </a:lnTo>
                <a:lnTo>
                  <a:pt x="310" y="474"/>
                </a:lnTo>
                <a:lnTo>
                  <a:pt x="320" y="459"/>
                </a:lnTo>
                <a:lnTo>
                  <a:pt x="326" y="442"/>
                </a:lnTo>
                <a:lnTo>
                  <a:pt x="329" y="420"/>
                </a:lnTo>
                <a:lnTo>
                  <a:pt x="326" y="397"/>
                </a:lnTo>
                <a:lnTo>
                  <a:pt x="322" y="377"/>
                </a:lnTo>
                <a:lnTo>
                  <a:pt x="317" y="361"/>
                </a:lnTo>
                <a:lnTo>
                  <a:pt x="309" y="348"/>
                </a:lnTo>
                <a:lnTo>
                  <a:pt x="303" y="338"/>
                </a:lnTo>
                <a:lnTo>
                  <a:pt x="296" y="330"/>
                </a:lnTo>
                <a:lnTo>
                  <a:pt x="291" y="323"/>
                </a:lnTo>
                <a:lnTo>
                  <a:pt x="289" y="322"/>
                </a:lnTo>
                <a:lnTo>
                  <a:pt x="287" y="317"/>
                </a:lnTo>
                <a:lnTo>
                  <a:pt x="283" y="310"/>
                </a:lnTo>
                <a:lnTo>
                  <a:pt x="280" y="298"/>
                </a:lnTo>
                <a:lnTo>
                  <a:pt x="279" y="284"/>
                </a:lnTo>
                <a:lnTo>
                  <a:pt x="280" y="264"/>
                </a:lnTo>
                <a:lnTo>
                  <a:pt x="284" y="241"/>
                </a:lnTo>
                <a:lnTo>
                  <a:pt x="278" y="225"/>
                </a:lnTo>
                <a:lnTo>
                  <a:pt x="271" y="205"/>
                </a:lnTo>
                <a:lnTo>
                  <a:pt x="265" y="183"/>
                </a:lnTo>
                <a:lnTo>
                  <a:pt x="261" y="160"/>
                </a:lnTo>
                <a:lnTo>
                  <a:pt x="262" y="135"/>
                </a:lnTo>
                <a:lnTo>
                  <a:pt x="269" y="110"/>
                </a:lnTo>
                <a:lnTo>
                  <a:pt x="280" y="85"/>
                </a:lnTo>
                <a:lnTo>
                  <a:pt x="293" y="64"/>
                </a:lnTo>
                <a:lnTo>
                  <a:pt x="307" y="50"/>
                </a:lnTo>
                <a:lnTo>
                  <a:pt x="321" y="38"/>
                </a:lnTo>
                <a:lnTo>
                  <a:pt x="337" y="29"/>
                </a:lnTo>
                <a:lnTo>
                  <a:pt x="355" y="20"/>
                </a:lnTo>
                <a:lnTo>
                  <a:pt x="367" y="13"/>
                </a:lnTo>
                <a:lnTo>
                  <a:pt x="386" y="6"/>
                </a:lnTo>
                <a:lnTo>
                  <a:pt x="409" y="1"/>
                </a:lnTo>
                <a:lnTo>
                  <a:pt x="43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121882" tIns="60941" rIns="121882" bIns="60941" numCol="1" anchor="t" anchorCtr="0" compatLnSpc="1"/>
          <a:lstStyle/>
          <a:p>
            <a:endParaRPr lang="zh-CN" altLang="en-US" sz="2400">
              <a:latin typeface="#9Slide03 Sofia Pro Soft Bold" panose="020B0000000000000000" pitchFamily="34" charset="0"/>
              <a:cs typeface="Calibri" panose="020F0502020204030204" charset="0"/>
            </a:endParaRPr>
          </a:p>
        </p:txBody>
      </p:sp>
      <p:cxnSp>
        <p:nvCxnSpPr>
          <p:cNvPr id="3145730" name="直接连接符 36"/>
          <p:cNvCxnSpPr>
            <a:cxnSpLocks/>
          </p:cNvCxnSpPr>
          <p:nvPr/>
        </p:nvCxnSpPr>
        <p:spPr>
          <a:xfrm>
            <a:off x="5085330" y="1689850"/>
            <a:ext cx="876030" cy="0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45731" name="直接连接符 37"/>
          <p:cNvCxnSpPr>
            <a:cxnSpLocks/>
          </p:cNvCxnSpPr>
          <p:nvPr/>
        </p:nvCxnSpPr>
        <p:spPr>
          <a:xfrm>
            <a:off x="5085330" y="4386532"/>
            <a:ext cx="876030" cy="0"/>
          </a:xfrm>
          <a:prstGeom prst="line">
            <a:avLst/>
          </a:prstGeom>
          <a:ln w="28575" cmpd="sng">
            <a:solidFill>
              <a:srgbClr val="2B8F66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2" name="直接连接符 38"/>
          <p:cNvCxnSpPr>
            <a:cxnSpLocks/>
          </p:cNvCxnSpPr>
          <p:nvPr/>
        </p:nvCxnSpPr>
        <p:spPr>
          <a:xfrm>
            <a:off x="5901687" y="3049303"/>
            <a:ext cx="876030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810" name="菱形 40"/>
          <p:cNvSpPr/>
          <p:nvPr/>
        </p:nvSpPr>
        <p:spPr>
          <a:xfrm>
            <a:off x="6139859" y="1095092"/>
            <a:ext cx="1187880" cy="1188247"/>
          </a:xfrm>
          <a:prstGeom prst="diamond">
            <a:avLst/>
          </a:prstGeom>
          <a:solidFill>
            <a:srgbClr val="F69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>
              <a:latin typeface="#9Slide03 Sofia Pro Soft Bold" panose="020B0000000000000000" pitchFamily="34" charset="0"/>
              <a:cs typeface="#9Slide03 Sofia Pro Soft Bold" panose="020B0000000000000000" pitchFamily="34" charset="0"/>
            </a:endParaRPr>
          </a:p>
        </p:txBody>
      </p:sp>
      <p:sp>
        <p:nvSpPr>
          <p:cNvPr id="1048811" name="菱形 43"/>
          <p:cNvSpPr/>
          <p:nvPr/>
        </p:nvSpPr>
        <p:spPr>
          <a:xfrm>
            <a:off x="6213519" y="3792408"/>
            <a:ext cx="1187880" cy="1188247"/>
          </a:xfrm>
          <a:prstGeom prst="diamond">
            <a:avLst/>
          </a:prstGeom>
          <a:solidFill>
            <a:srgbClr val="2B8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>
              <a:latin typeface="#9Slide03 Sofia Pro Soft Bold" panose="020B0000000000000000" pitchFamily="34" charset="0"/>
              <a:cs typeface="#9Slide03 Sofia Pro Soft Bold" panose="020B0000000000000000" pitchFamily="34" charset="0"/>
            </a:endParaRPr>
          </a:p>
        </p:txBody>
      </p:sp>
      <p:sp>
        <p:nvSpPr>
          <p:cNvPr id="1048812" name="Freeform 13"/>
          <p:cNvSpPr>
            <a:spLocks noEditPoints="1"/>
          </p:cNvSpPr>
          <p:nvPr/>
        </p:nvSpPr>
        <p:spPr bwMode="auto">
          <a:xfrm>
            <a:off x="6580121" y="4159123"/>
            <a:ext cx="454676" cy="454816"/>
          </a:xfrm>
          <a:custGeom>
            <a:avLst/>
            <a:gdLst>
              <a:gd name="T0" fmla="*/ 338 w 739"/>
              <a:gd name="T1" fmla="*/ 383 h 739"/>
              <a:gd name="T2" fmla="*/ 401 w 739"/>
              <a:gd name="T3" fmla="*/ 383 h 739"/>
              <a:gd name="T4" fmla="*/ 524 w 739"/>
              <a:gd name="T5" fmla="*/ 303 h 739"/>
              <a:gd name="T6" fmla="*/ 406 w 739"/>
              <a:gd name="T7" fmla="*/ 425 h 739"/>
              <a:gd name="T8" fmla="*/ 504 w 739"/>
              <a:gd name="T9" fmla="*/ 470 h 739"/>
              <a:gd name="T10" fmla="*/ 215 w 739"/>
              <a:gd name="T11" fmla="*/ 303 h 739"/>
              <a:gd name="T12" fmla="*/ 257 w 739"/>
              <a:gd name="T13" fmla="*/ 494 h 739"/>
              <a:gd name="T14" fmla="*/ 317 w 739"/>
              <a:gd name="T15" fmla="*/ 411 h 739"/>
              <a:gd name="T16" fmla="*/ 369 w 739"/>
              <a:gd name="T17" fmla="*/ 201 h 739"/>
              <a:gd name="T18" fmla="*/ 321 w 739"/>
              <a:gd name="T19" fmla="*/ 323 h 739"/>
              <a:gd name="T20" fmla="*/ 418 w 739"/>
              <a:gd name="T21" fmla="*/ 323 h 739"/>
              <a:gd name="T22" fmla="*/ 369 w 739"/>
              <a:gd name="T23" fmla="*/ 201 h 739"/>
              <a:gd name="T24" fmla="*/ 537 w 739"/>
              <a:gd name="T25" fmla="*/ 256 h 739"/>
              <a:gd name="T26" fmla="*/ 537 w 739"/>
              <a:gd name="T27" fmla="*/ 483 h 739"/>
              <a:gd name="T28" fmla="*/ 329 w 739"/>
              <a:gd name="T29" fmla="*/ 566 h 739"/>
              <a:gd name="T30" fmla="*/ 172 w 739"/>
              <a:gd name="T31" fmla="*/ 411 h 739"/>
              <a:gd name="T32" fmla="*/ 257 w 739"/>
              <a:gd name="T33" fmla="*/ 202 h 739"/>
              <a:gd name="T34" fmla="*/ 314 w 739"/>
              <a:gd name="T35" fmla="*/ 79 h 739"/>
              <a:gd name="T36" fmla="*/ 215 w 739"/>
              <a:gd name="T37" fmla="*/ 125 h 739"/>
              <a:gd name="T38" fmla="*/ 102 w 739"/>
              <a:gd name="T39" fmla="*/ 162 h 739"/>
              <a:gd name="T40" fmla="*/ 105 w 739"/>
              <a:gd name="T41" fmla="*/ 260 h 739"/>
              <a:gd name="T42" fmla="*/ 33 w 739"/>
              <a:gd name="T43" fmla="*/ 411 h 739"/>
              <a:gd name="T44" fmla="*/ 105 w 739"/>
              <a:gd name="T45" fmla="*/ 479 h 739"/>
              <a:gd name="T46" fmla="*/ 161 w 739"/>
              <a:gd name="T47" fmla="*/ 636 h 739"/>
              <a:gd name="T48" fmla="*/ 215 w 739"/>
              <a:gd name="T49" fmla="*/ 614 h 739"/>
              <a:gd name="T50" fmla="*/ 314 w 739"/>
              <a:gd name="T51" fmla="*/ 659 h 739"/>
              <a:gd name="T52" fmla="*/ 424 w 739"/>
              <a:gd name="T53" fmla="*/ 659 h 739"/>
              <a:gd name="T54" fmla="*/ 524 w 739"/>
              <a:gd name="T55" fmla="*/ 614 h 739"/>
              <a:gd name="T56" fmla="*/ 578 w 739"/>
              <a:gd name="T57" fmla="*/ 636 h 739"/>
              <a:gd name="T58" fmla="*/ 634 w 739"/>
              <a:gd name="T59" fmla="*/ 479 h 739"/>
              <a:gd name="T60" fmla="*/ 706 w 739"/>
              <a:gd name="T61" fmla="*/ 411 h 739"/>
              <a:gd name="T62" fmla="*/ 634 w 739"/>
              <a:gd name="T63" fmla="*/ 260 h 739"/>
              <a:gd name="T64" fmla="*/ 636 w 739"/>
              <a:gd name="T65" fmla="*/ 162 h 739"/>
              <a:gd name="T66" fmla="*/ 524 w 739"/>
              <a:gd name="T67" fmla="*/ 125 h 739"/>
              <a:gd name="T68" fmla="*/ 424 w 739"/>
              <a:gd name="T69" fmla="*/ 79 h 739"/>
              <a:gd name="T70" fmla="*/ 419 w 739"/>
              <a:gd name="T71" fmla="*/ 0 h 739"/>
              <a:gd name="T72" fmla="*/ 492 w 739"/>
              <a:gd name="T73" fmla="*/ 74 h 739"/>
              <a:gd name="T74" fmla="*/ 585 w 739"/>
              <a:gd name="T75" fmla="*/ 68 h 739"/>
              <a:gd name="T76" fmla="*/ 669 w 739"/>
              <a:gd name="T77" fmla="*/ 168 h 739"/>
              <a:gd name="T78" fmla="*/ 723 w 739"/>
              <a:gd name="T79" fmla="*/ 299 h 739"/>
              <a:gd name="T80" fmla="*/ 731 w 739"/>
              <a:gd name="T81" fmla="*/ 434 h 739"/>
              <a:gd name="T82" fmla="*/ 665 w 739"/>
              <a:gd name="T83" fmla="*/ 561 h 739"/>
              <a:gd name="T84" fmla="*/ 591 w 739"/>
              <a:gd name="T85" fmla="*/ 669 h 739"/>
              <a:gd name="T86" fmla="*/ 529 w 739"/>
              <a:gd name="T87" fmla="*/ 646 h 739"/>
              <a:gd name="T88" fmla="*/ 427 w 739"/>
              <a:gd name="T89" fmla="*/ 737 h 739"/>
              <a:gd name="T90" fmla="*/ 295 w 739"/>
              <a:gd name="T91" fmla="*/ 714 h 739"/>
              <a:gd name="T92" fmla="*/ 164 w 739"/>
              <a:gd name="T93" fmla="*/ 671 h 739"/>
              <a:gd name="T94" fmla="*/ 68 w 739"/>
              <a:gd name="T95" fmla="*/ 587 h 739"/>
              <a:gd name="T96" fmla="*/ 60 w 739"/>
              <a:gd name="T97" fmla="*/ 453 h 739"/>
              <a:gd name="T98" fmla="*/ 0 w 739"/>
              <a:gd name="T99" fmla="*/ 320 h 739"/>
              <a:gd name="T100" fmla="*/ 74 w 739"/>
              <a:gd name="T101" fmla="*/ 247 h 739"/>
              <a:gd name="T102" fmla="*/ 74 w 739"/>
              <a:gd name="T103" fmla="*/ 144 h 739"/>
              <a:gd name="T104" fmla="*/ 172 w 739"/>
              <a:gd name="T105" fmla="*/ 70 h 739"/>
              <a:gd name="T106" fmla="*/ 299 w 739"/>
              <a:gd name="T107" fmla="*/ 15 h 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739" h="739">
                <a:moveTo>
                  <a:pt x="369" y="336"/>
                </a:moveTo>
                <a:lnTo>
                  <a:pt x="356" y="339"/>
                </a:lnTo>
                <a:lnTo>
                  <a:pt x="346" y="345"/>
                </a:lnTo>
                <a:lnTo>
                  <a:pt x="338" y="357"/>
                </a:lnTo>
                <a:lnTo>
                  <a:pt x="335" y="370"/>
                </a:lnTo>
                <a:lnTo>
                  <a:pt x="338" y="383"/>
                </a:lnTo>
                <a:lnTo>
                  <a:pt x="346" y="394"/>
                </a:lnTo>
                <a:lnTo>
                  <a:pt x="356" y="400"/>
                </a:lnTo>
                <a:lnTo>
                  <a:pt x="369" y="403"/>
                </a:lnTo>
                <a:lnTo>
                  <a:pt x="382" y="400"/>
                </a:lnTo>
                <a:lnTo>
                  <a:pt x="393" y="394"/>
                </a:lnTo>
                <a:lnTo>
                  <a:pt x="401" y="383"/>
                </a:lnTo>
                <a:lnTo>
                  <a:pt x="403" y="370"/>
                </a:lnTo>
                <a:lnTo>
                  <a:pt x="401" y="357"/>
                </a:lnTo>
                <a:lnTo>
                  <a:pt x="393" y="345"/>
                </a:lnTo>
                <a:lnTo>
                  <a:pt x="382" y="339"/>
                </a:lnTo>
                <a:lnTo>
                  <a:pt x="369" y="336"/>
                </a:lnTo>
                <a:close/>
                <a:moveTo>
                  <a:pt x="524" y="303"/>
                </a:moveTo>
                <a:lnTo>
                  <a:pt x="434" y="353"/>
                </a:lnTo>
                <a:lnTo>
                  <a:pt x="436" y="361"/>
                </a:lnTo>
                <a:lnTo>
                  <a:pt x="436" y="370"/>
                </a:lnTo>
                <a:lnTo>
                  <a:pt x="432" y="392"/>
                </a:lnTo>
                <a:lnTo>
                  <a:pt x="422" y="411"/>
                </a:lnTo>
                <a:lnTo>
                  <a:pt x="406" y="425"/>
                </a:lnTo>
                <a:lnTo>
                  <a:pt x="386" y="434"/>
                </a:lnTo>
                <a:lnTo>
                  <a:pt x="386" y="536"/>
                </a:lnTo>
                <a:lnTo>
                  <a:pt x="422" y="530"/>
                </a:lnTo>
                <a:lnTo>
                  <a:pt x="453" y="515"/>
                </a:lnTo>
                <a:lnTo>
                  <a:pt x="481" y="494"/>
                </a:lnTo>
                <a:lnTo>
                  <a:pt x="504" y="470"/>
                </a:lnTo>
                <a:lnTo>
                  <a:pt x="523" y="439"/>
                </a:lnTo>
                <a:lnTo>
                  <a:pt x="533" y="405"/>
                </a:lnTo>
                <a:lnTo>
                  <a:pt x="537" y="370"/>
                </a:lnTo>
                <a:lnTo>
                  <a:pt x="533" y="335"/>
                </a:lnTo>
                <a:lnTo>
                  <a:pt x="524" y="303"/>
                </a:lnTo>
                <a:close/>
                <a:moveTo>
                  <a:pt x="215" y="303"/>
                </a:moveTo>
                <a:lnTo>
                  <a:pt x="204" y="335"/>
                </a:lnTo>
                <a:lnTo>
                  <a:pt x="202" y="370"/>
                </a:lnTo>
                <a:lnTo>
                  <a:pt x="206" y="405"/>
                </a:lnTo>
                <a:lnTo>
                  <a:pt x="216" y="439"/>
                </a:lnTo>
                <a:lnTo>
                  <a:pt x="235" y="470"/>
                </a:lnTo>
                <a:lnTo>
                  <a:pt x="257" y="494"/>
                </a:lnTo>
                <a:lnTo>
                  <a:pt x="286" y="515"/>
                </a:lnTo>
                <a:lnTo>
                  <a:pt x="317" y="530"/>
                </a:lnTo>
                <a:lnTo>
                  <a:pt x="352" y="536"/>
                </a:lnTo>
                <a:lnTo>
                  <a:pt x="352" y="434"/>
                </a:lnTo>
                <a:lnTo>
                  <a:pt x="333" y="425"/>
                </a:lnTo>
                <a:lnTo>
                  <a:pt x="317" y="411"/>
                </a:lnTo>
                <a:lnTo>
                  <a:pt x="305" y="392"/>
                </a:lnTo>
                <a:lnTo>
                  <a:pt x="303" y="370"/>
                </a:lnTo>
                <a:lnTo>
                  <a:pt x="303" y="361"/>
                </a:lnTo>
                <a:lnTo>
                  <a:pt x="304" y="353"/>
                </a:lnTo>
                <a:lnTo>
                  <a:pt x="215" y="303"/>
                </a:lnTo>
                <a:close/>
                <a:moveTo>
                  <a:pt x="369" y="201"/>
                </a:moveTo>
                <a:lnTo>
                  <a:pt x="335" y="205"/>
                </a:lnTo>
                <a:lnTo>
                  <a:pt x="305" y="214"/>
                </a:lnTo>
                <a:lnTo>
                  <a:pt x="276" y="230"/>
                </a:lnTo>
                <a:lnTo>
                  <a:pt x="252" y="250"/>
                </a:lnTo>
                <a:lnTo>
                  <a:pt x="232" y="273"/>
                </a:lnTo>
                <a:lnTo>
                  <a:pt x="321" y="323"/>
                </a:lnTo>
                <a:lnTo>
                  <a:pt x="334" y="312"/>
                </a:lnTo>
                <a:lnTo>
                  <a:pt x="351" y="305"/>
                </a:lnTo>
                <a:lnTo>
                  <a:pt x="369" y="302"/>
                </a:lnTo>
                <a:lnTo>
                  <a:pt x="388" y="305"/>
                </a:lnTo>
                <a:lnTo>
                  <a:pt x="403" y="312"/>
                </a:lnTo>
                <a:lnTo>
                  <a:pt x="418" y="323"/>
                </a:lnTo>
                <a:lnTo>
                  <a:pt x="507" y="273"/>
                </a:lnTo>
                <a:lnTo>
                  <a:pt x="487" y="250"/>
                </a:lnTo>
                <a:lnTo>
                  <a:pt x="462" y="230"/>
                </a:lnTo>
                <a:lnTo>
                  <a:pt x="434" y="214"/>
                </a:lnTo>
                <a:lnTo>
                  <a:pt x="402" y="205"/>
                </a:lnTo>
                <a:lnTo>
                  <a:pt x="369" y="201"/>
                </a:lnTo>
                <a:close/>
                <a:moveTo>
                  <a:pt x="369" y="168"/>
                </a:moveTo>
                <a:lnTo>
                  <a:pt x="410" y="172"/>
                </a:lnTo>
                <a:lnTo>
                  <a:pt x="448" y="184"/>
                </a:lnTo>
                <a:lnTo>
                  <a:pt x="482" y="202"/>
                </a:lnTo>
                <a:lnTo>
                  <a:pt x="512" y="227"/>
                </a:lnTo>
                <a:lnTo>
                  <a:pt x="537" y="256"/>
                </a:lnTo>
                <a:lnTo>
                  <a:pt x="555" y="292"/>
                </a:lnTo>
                <a:lnTo>
                  <a:pt x="567" y="329"/>
                </a:lnTo>
                <a:lnTo>
                  <a:pt x="571" y="370"/>
                </a:lnTo>
                <a:lnTo>
                  <a:pt x="567" y="411"/>
                </a:lnTo>
                <a:lnTo>
                  <a:pt x="555" y="449"/>
                </a:lnTo>
                <a:lnTo>
                  <a:pt x="537" y="483"/>
                </a:lnTo>
                <a:lnTo>
                  <a:pt x="512" y="511"/>
                </a:lnTo>
                <a:lnTo>
                  <a:pt x="482" y="536"/>
                </a:lnTo>
                <a:lnTo>
                  <a:pt x="448" y="555"/>
                </a:lnTo>
                <a:lnTo>
                  <a:pt x="410" y="566"/>
                </a:lnTo>
                <a:lnTo>
                  <a:pt x="369" y="572"/>
                </a:lnTo>
                <a:lnTo>
                  <a:pt x="329" y="566"/>
                </a:lnTo>
                <a:lnTo>
                  <a:pt x="291" y="555"/>
                </a:lnTo>
                <a:lnTo>
                  <a:pt x="257" y="536"/>
                </a:lnTo>
                <a:lnTo>
                  <a:pt x="227" y="511"/>
                </a:lnTo>
                <a:lnTo>
                  <a:pt x="202" y="483"/>
                </a:lnTo>
                <a:lnTo>
                  <a:pt x="183" y="449"/>
                </a:lnTo>
                <a:lnTo>
                  <a:pt x="172" y="411"/>
                </a:lnTo>
                <a:lnTo>
                  <a:pt x="168" y="370"/>
                </a:lnTo>
                <a:lnTo>
                  <a:pt x="172" y="329"/>
                </a:lnTo>
                <a:lnTo>
                  <a:pt x="183" y="292"/>
                </a:lnTo>
                <a:lnTo>
                  <a:pt x="202" y="256"/>
                </a:lnTo>
                <a:lnTo>
                  <a:pt x="227" y="227"/>
                </a:lnTo>
                <a:lnTo>
                  <a:pt x="257" y="202"/>
                </a:lnTo>
                <a:lnTo>
                  <a:pt x="291" y="184"/>
                </a:lnTo>
                <a:lnTo>
                  <a:pt x="329" y="172"/>
                </a:lnTo>
                <a:lnTo>
                  <a:pt x="369" y="168"/>
                </a:lnTo>
                <a:close/>
                <a:moveTo>
                  <a:pt x="327" y="34"/>
                </a:moveTo>
                <a:lnTo>
                  <a:pt x="318" y="69"/>
                </a:lnTo>
                <a:lnTo>
                  <a:pt x="314" y="79"/>
                </a:lnTo>
                <a:lnTo>
                  <a:pt x="305" y="87"/>
                </a:lnTo>
                <a:lnTo>
                  <a:pt x="295" y="93"/>
                </a:lnTo>
                <a:lnTo>
                  <a:pt x="259" y="104"/>
                </a:lnTo>
                <a:lnTo>
                  <a:pt x="227" y="121"/>
                </a:lnTo>
                <a:lnTo>
                  <a:pt x="220" y="124"/>
                </a:lnTo>
                <a:lnTo>
                  <a:pt x="215" y="125"/>
                </a:lnTo>
                <a:lnTo>
                  <a:pt x="210" y="127"/>
                </a:lnTo>
                <a:lnTo>
                  <a:pt x="203" y="125"/>
                </a:lnTo>
                <a:lnTo>
                  <a:pt x="198" y="124"/>
                </a:lnTo>
                <a:lnTo>
                  <a:pt x="193" y="121"/>
                </a:lnTo>
                <a:lnTo>
                  <a:pt x="161" y="103"/>
                </a:lnTo>
                <a:lnTo>
                  <a:pt x="102" y="162"/>
                </a:lnTo>
                <a:lnTo>
                  <a:pt x="102" y="162"/>
                </a:lnTo>
                <a:lnTo>
                  <a:pt x="121" y="192"/>
                </a:lnTo>
                <a:lnTo>
                  <a:pt x="125" y="204"/>
                </a:lnTo>
                <a:lnTo>
                  <a:pt x="125" y="216"/>
                </a:lnTo>
                <a:lnTo>
                  <a:pt x="121" y="226"/>
                </a:lnTo>
                <a:lnTo>
                  <a:pt x="105" y="260"/>
                </a:lnTo>
                <a:lnTo>
                  <a:pt x="92" y="295"/>
                </a:lnTo>
                <a:lnTo>
                  <a:pt x="87" y="306"/>
                </a:lnTo>
                <a:lnTo>
                  <a:pt x="79" y="315"/>
                </a:lnTo>
                <a:lnTo>
                  <a:pt x="68" y="319"/>
                </a:lnTo>
                <a:lnTo>
                  <a:pt x="33" y="328"/>
                </a:lnTo>
                <a:lnTo>
                  <a:pt x="33" y="411"/>
                </a:lnTo>
                <a:lnTo>
                  <a:pt x="34" y="411"/>
                </a:lnTo>
                <a:lnTo>
                  <a:pt x="68" y="420"/>
                </a:lnTo>
                <a:lnTo>
                  <a:pt x="79" y="425"/>
                </a:lnTo>
                <a:lnTo>
                  <a:pt x="87" y="433"/>
                </a:lnTo>
                <a:lnTo>
                  <a:pt x="92" y="443"/>
                </a:lnTo>
                <a:lnTo>
                  <a:pt x="105" y="479"/>
                </a:lnTo>
                <a:lnTo>
                  <a:pt x="121" y="513"/>
                </a:lnTo>
                <a:lnTo>
                  <a:pt x="125" y="525"/>
                </a:lnTo>
                <a:lnTo>
                  <a:pt x="125" y="536"/>
                </a:lnTo>
                <a:lnTo>
                  <a:pt x="121" y="547"/>
                </a:lnTo>
                <a:lnTo>
                  <a:pt x="102" y="578"/>
                </a:lnTo>
                <a:lnTo>
                  <a:pt x="161" y="636"/>
                </a:lnTo>
                <a:lnTo>
                  <a:pt x="161" y="636"/>
                </a:lnTo>
                <a:lnTo>
                  <a:pt x="193" y="617"/>
                </a:lnTo>
                <a:lnTo>
                  <a:pt x="198" y="615"/>
                </a:lnTo>
                <a:lnTo>
                  <a:pt x="203" y="614"/>
                </a:lnTo>
                <a:lnTo>
                  <a:pt x="210" y="614"/>
                </a:lnTo>
                <a:lnTo>
                  <a:pt x="215" y="614"/>
                </a:lnTo>
                <a:lnTo>
                  <a:pt x="220" y="615"/>
                </a:lnTo>
                <a:lnTo>
                  <a:pt x="227" y="617"/>
                </a:lnTo>
                <a:lnTo>
                  <a:pt x="259" y="634"/>
                </a:lnTo>
                <a:lnTo>
                  <a:pt x="295" y="646"/>
                </a:lnTo>
                <a:lnTo>
                  <a:pt x="305" y="652"/>
                </a:lnTo>
                <a:lnTo>
                  <a:pt x="314" y="659"/>
                </a:lnTo>
                <a:lnTo>
                  <a:pt x="318" y="670"/>
                </a:lnTo>
                <a:lnTo>
                  <a:pt x="327" y="705"/>
                </a:lnTo>
                <a:lnTo>
                  <a:pt x="411" y="705"/>
                </a:lnTo>
                <a:lnTo>
                  <a:pt x="411" y="705"/>
                </a:lnTo>
                <a:lnTo>
                  <a:pt x="419" y="670"/>
                </a:lnTo>
                <a:lnTo>
                  <a:pt x="424" y="659"/>
                </a:lnTo>
                <a:lnTo>
                  <a:pt x="432" y="652"/>
                </a:lnTo>
                <a:lnTo>
                  <a:pt x="444" y="646"/>
                </a:lnTo>
                <a:lnTo>
                  <a:pt x="479" y="634"/>
                </a:lnTo>
                <a:lnTo>
                  <a:pt x="512" y="617"/>
                </a:lnTo>
                <a:lnTo>
                  <a:pt x="517" y="615"/>
                </a:lnTo>
                <a:lnTo>
                  <a:pt x="524" y="614"/>
                </a:lnTo>
                <a:lnTo>
                  <a:pt x="529" y="614"/>
                </a:lnTo>
                <a:lnTo>
                  <a:pt x="536" y="614"/>
                </a:lnTo>
                <a:lnTo>
                  <a:pt x="541" y="615"/>
                </a:lnTo>
                <a:lnTo>
                  <a:pt x="546" y="617"/>
                </a:lnTo>
                <a:lnTo>
                  <a:pt x="578" y="636"/>
                </a:lnTo>
                <a:lnTo>
                  <a:pt x="578" y="636"/>
                </a:lnTo>
                <a:lnTo>
                  <a:pt x="636" y="578"/>
                </a:lnTo>
                <a:lnTo>
                  <a:pt x="618" y="547"/>
                </a:lnTo>
                <a:lnTo>
                  <a:pt x="613" y="536"/>
                </a:lnTo>
                <a:lnTo>
                  <a:pt x="613" y="525"/>
                </a:lnTo>
                <a:lnTo>
                  <a:pt x="617" y="513"/>
                </a:lnTo>
                <a:lnTo>
                  <a:pt x="634" y="479"/>
                </a:lnTo>
                <a:lnTo>
                  <a:pt x="646" y="443"/>
                </a:lnTo>
                <a:lnTo>
                  <a:pt x="651" y="433"/>
                </a:lnTo>
                <a:lnTo>
                  <a:pt x="660" y="425"/>
                </a:lnTo>
                <a:lnTo>
                  <a:pt x="670" y="420"/>
                </a:lnTo>
                <a:lnTo>
                  <a:pt x="704" y="411"/>
                </a:lnTo>
                <a:lnTo>
                  <a:pt x="706" y="411"/>
                </a:lnTo>
                <a:lnTo>
                  <a:pt x="706" y="328"/>
                </a:lnTo>
                <a:lnTo>
                  <a:pt x="670" y="319"/>
                </a:lnTo>
                <a:lnTo>
                  <a:pt x="660" y="315"/>
                </a:lnTo>
                <a:lnTo>
                  <a:pt x="651" y="306"/>
                </a:lnTo>
                <a:lnTo>
                  <a:pt x="646" y="295"/>
                </a:lnTo>
                <a:lnTo>
                  <a:pt x="634" y="260"/>
                </a:lnTo>
                <a:lnTo>
                  <a:pt x="617" y="226"/>
                </a:lnTo>
                <a:lnTo>
                  <a:pt x="613" y="216"/>
                </a:lnTo>
                <a:lnTo>
                  <a:pt x="613" y="204"/>
                </a:lnTo>
                <a:lnTo>
                  <a:pt x="618" y="192"/>
                </a:lnTo>
                <a:lnTo>
                  <a:pt x="636" y="162"/>
                </a:lnTo>
                <a:lnTo>
                  <a:pt x="636" y="162"/>
                </a:lnTo>
                <a:lnTo>
                  <a:pt x="578" y="103"/>
                </a:lnTo>
                <a:lnTo>
                  <a:pt x="546" y="121"/>
                </a:lnTo>
                <a:lnTo>
                  <a:pt x="541" y="124"/>
                </a:lnTo>
                <a:lnTo>
                  <a:pt x="536" y="125"/>
                </a:lnTo>
                <a:lnTo>
                  <a:pt x="529" y="127"/>
                </a:lnTo>
                <a:lnTo>
                  <a:pt x="524" y="125"/>
                </a:lnTo>
                <a:lnTo>
                  <a:pt x="517" y="124"/>
                </a:lnTo>
                <a:lnTo>
                  <a:pt x="512" y="121"/>
                </a:lnTo>
                <a:lnTo>
                  <a:pt x="479" y="104"/>
                </a:lnTo>
                <a:lnTo>
                  <a:pt x="444" y="93"/>
                </a:lnTo>
                <a:lnTo>
                  <a:pt x="432" y="87"/>
                </a:lnTo>
                <a:lnTo>
                  <a:pt x="424" y="79"/>
                </a:lnTo>
                <a:lnTo>
                  <a:pt x="419" y="69"/>
                </a:lnTo>
                <a:lnTo>
                  <a:pt x="411" y="34"/>
                </a:lnTo>
                <a:lnTo>
                  <a:pt x="411" y="34"/>
                </a:lnTo>
                <a:lnTo>
                  <a:pt x="327" y="34"/>
                </a:lnTo>
                <a:close/>
                <a:moveTo>
                  <a:pt x="320" y="0"/>
                </a:moveTo>
                <a:lnTo>
                  <a:pt x="419" y="0"/>
                </a:lnTo>
                <a:lnTo>
                  <a:pt x="427" y="2"/>
                </a:lnTo>
                <a:lnTo>
                  <a:pt x="435" y="7"/>
                </a:lnTo>
                <a:lnTo>
                  <a:pt x="440" y="15"/>
                </a:lnTo>
                <a:lnTo>
                  <a:pt x="443" y="24"/>
                </a:lnTo>
                <a:lnTo>
                  <a:pt x="452" y="60"/>
                </a:lnTo>
                <a:lnTo>
                  <a:pt x="492" y="74"/>
                </a:lnTo>
                <a:lnTo>
                  <a:pt x="529" y="93"/>
                </a:lnTo>
                <a:lnTo>
                  <a:pt x="560" y="73"/>
                </a:lnTo>
                <a:lnTo>
                  <a:pt x="567" y="70"/>
                </a:lnTo>
                <a:lnTo>
                  <a:pt x="574" y="68"/>
                </a:lnTo>
                <a:lnTo>
                  <a:pt x="580" y="68"/>
                </a:lnTo>
                <a:lnTo>
                  <a:pt x="585" y="68"/>
                </a:lnTo>
                <a:lnTo>
                  <a:pt x="591" y="70"/>
                </a:lnTo>
                <a:lnTo>
                  <a:pt x="596" y="73"/>
                </a:lnTo>
                <a:lnTo>
                  <a:pt x="665" y="144"/>
                </a:lnTo>
                <a:lnTo>
                  <a:pt x="670" y="151"/>
                </a:lnTo>
                <a:lnTo>
                  <a:pt x="672" y="159"/>
                </a:lnTo>
                <a:lnTo>
                  <a:pt x="669" y="168"/>
                </a:lnTo>
                <a:lnTo>
                  <a:pt x="665" y="178"/>
                </a:lnTo>
                <a:lnTo>
                  <a:pt x="647" y="209"/>
                </a:lnTo>
                <a:lnTo>
                  <a:pt x="665" y="247"/>
                </a:lnTo>
                <a:lnTo>
                  <a:pt x="678" y="286"/>
                </a:lnTo>
                <a:lnTo>
                  <a:pt x="714" y="295"/>
                </a:lnTo>
                <a:lnTo>
                  <a:pt x="723" y="299"/>
                </a:lnTo>
                <a:lnTo>
                  <a:pt x="731" y="305"/>
                </a:lnTo>
                <a:lnTo>
                  <a:pt x="737" y="311"/>
                </a:lnTo>
                <a:lnTo>
                  <a:pt x="739" y="320"/>
                </a:lnTo>
                <a:lnTo>
                  <a:pt x="739" y="418"/>
                </a:lnTo>
                <a:lnTo>
                  <a:pt x="737" y="428"/>
                </a:lnTo>
                <a:lnTo>
                  <a:pt x="731" y="434"/>
                </a:lnTo>
                <a:lnTo>
                  <a:pt x="723" y="439"/>
                </a:lnTo>
                <a:lnTo>
                  <a:pt x="714" y="443"/>
                </a:lnTo>
                <a:lnTo>
                  <a:pt x="678" y="453"/>
                </a:lnTo>
                <a:lnTo>
                  <a:pt x="665" y="492"/>
                </a:lnTo>
                <a:lnTo>
                  <a:pt x="647" y="530"/>
                </a:lnTo>
                <a:lnTo>
                  <a:pt x="665" y="561"/>
                </a:lnTo>
                <a:lnTo>
                  <a:pt x="669" y="570"/>
                </a:lnTo>
                <a:lnTo>
                  <a:pt x="672" y="580"/>
                </a:lnTo>
                <a:lnTo>
                  <a:pt x="670" y="587"/>
                </a:lnTo>
                <a:lnTo>
                  <a:pt x="665" y="597"/>
                </a:lnTo>
                <a:lnTo>
                  <a:pt x="596" y="666"/>
                </a:lnTo>
                <a:lnTo>
                  <a:pt x="591" y="669"/>
                </a:lnTo>
                <a:lnTo>
                  <a:pt x="587" y="671"/>
                </a:lnTo>
                <a:lnTo>
                  <a:pt x="581" y="671"/>
                </a:lnTo>
                <a:lnTo>
                  <a:pt x="574" y="671"/>
                </a:lnTo>
                <a:lnTo>
                  <a:pt x="567" y="669"/>
                </a:lnTo>
                <a:lnTo>
                  <a:pt x="560" y="666"/>
                </a:lnTo>
                <a:lnTo>
                  <a:pt x="529" y="646"/>
                </a:lnTo>
                <a:lnTo>
                  <a:pt x="492" y="665"/>
                </a:lnTo>
                <a:lnTo>
                  <a:pt x="452" y="679"/>
                </a:lnTo>
                <a:lnTo>
                  <a:pt x="443" y="714"/>
                </a:lnTo>
                <a:lnTo>
                  <a:pt x="440" y="724"/>
                </a:lnTo>
                <a:lnTo>
                  <a:pt x="435" y="731"/>
                </a:lnTo>
                <a:lnTo>
                  <a:pt x="427" y="737"/>
                </a:lnTo>
                <a:lnTo>
                  <a:pt x="419" y="739"/>
                </a:lnTo>
                <a:lnTo>
                  <a:pt x="320" y="739"/>
                </a:lnTo>
                <a:lnTo>
                  <a:pt x="310" y="737"/>
                </a:lnTo>
                <a:lnTo>
                  <a:pt x="304" y="731"/>
                </a:lnTo>
                <a:lnTo>
                  <a:pt x="299" y="724"/>
                </a:lnTo>
                <a:lnTo>
                  <a:pt x="295" y="714"/>
                </a:lnTo>
                <a:lnTo>
                  <a:pt x="287" y="679"/>
                </a:lnTo>
                <a:lnTo>
                  <a:pt x="246" y="665"/>
                </a:lnTo>
                <a:lnTo>
                  <a:pt x="210" y="646"/>
                </a:lnTo>
                <a:lnTo>
                  <a:pt x="177" y="666"/>
                </a:lnTo>
                <a:lnTo>
                  <a:pt x="170" y="669"/>
                </a:lnTo>
                <a:lnTo>
                  <a:pt x="164" y="671"/>
                </a:lnTo>
                <a:lnTo>
                  <a:pt x="157" y="671"/>
                </a:lnTo>
                <a:lnTo>
                  <a:pt x="152" y="671"/>
                </a:lnTo>
                <a:lnTo>
                  <a:pt x="147" y="669"/>
                </a:lnTo>
                <a:lnTo>
                  <a:pt x="143" y="666"/>
                </a:lnTo>
                <a:lnTo>
                  <a:pt x="74" y="597"/>
                </a:lnTo>
                <a:lnTo>
                  <a:pt x="68" y="587"/>
                </a:lnTo>
                <a:lnTo>
                  <a:pt x="67" y="580"/>
                </a:lnTo>
                <a:lnTo>
                  <a:pt x="70" y="570"/>
                </a:lnTo>
                <a:lnTo>
                  <a:pt x="74" y="561"/>
                </a:lnTo>
                <a:lnTo>
                  <a:pt x="92" y="530"/>
                </a:lnTo>
                <a:lnTo>
                  <a:pt x="74" y="492"/>
                </a:lnTo>
                <a:lnTo>
                  <a:pt x="60" y="453"/>
                </a:lnTo>
                <a:lnTo>
                  <a:pt x="24" y="443"/>
                </a:lnTo>
                <a:lnTo>
                  <a:pt x="16" y="439"/>
                </a:lnTo>
                <a:lnTo>
                  <a:pt x="8" y="434"/>
                </a:lnTo>
                <a:lnTo>
                  <a:pt x="2" y="428"/>
                </a:lnTo>
                <a:lnTo>
                  <a:pt x="0" y="418"/>
                </a:lnTo>
                <a:lnTo>
                  <a:pt x="0" y="320"/>
                </a:lnTo>
                <a:lnTo>
                  <a:pt x="2" y="311"/>
                </a:lnTo>
                <a:lnTo>
                  <a:pt x="8" y="305"/>
                </a:lnTo>
                <a:lnTo>
                  <a:pt x="16" y="299"/>
                </a:lnTo>
                <a:lnTo>
                  <a:pt x="24" y="295"/>
                </a:lnTo>
                <a:lnTo>
                  <a:pt x="60" y="286"/>
                </a:lnTo>
                <a:lnTo>
                  <a:pt x="74" y="247"/>
                </a:lnTo>
                <a:lnTo>
                  <a:pt x="92" y="209"/>
                </a:lnTo>
                <a:lnTo>
                  <a:pt x="74" y="178"/>
                </a:lnTo>
                <a:lnTo>
                  <a:pt x="70" y="168"/>
                </a:lnTo>
                <a:lnTo>
                  <a:pt x="67" y="159"/>
                </a:lnTo>
                <a:lnTo>
                  <a:pt x="68" y="151"/>
                </a:lnTo>
                <a:lnTo>
                  <a:pt x="74" y="144"/>
                </a:lnTo>
                <a:lnTo>
                  <a:pt x="143" y="73"/>
                </a:lnTo>
                <a:lnTo>
                  <a:pt x="147" y="70"/>
                </a:lnTo>
                <a:lnTo>
                  <a:pt x="152" y="68"/>
                </a:lnTo>
                <a:lnTo>
                  <a:pt x="157" y="68"/>
                </a:lnTo>
                <a:lnTo>
                  <a:pt x="165" y="68"/>
                </a:lnTo>
                <a:lnTo>
                  <a:pt x="172" y="70"/>
                </a:lnTo>
                <a:lnTo>
                  <a:pt x="177" y="73"/>
                </a:lnTo>
                <a:lnTo>
                  <a:pt x="210" y="93"/>
                </a:lnTo>
                <a:lnTo>
                  <a:pt x="246" y="74"/>
                </a:lnTo>
                <a:lnTo>
                  <a:pt x="287" y="60"/>
                </a:lnTo>
                <a:lnTo>
                  <a:pt x="295" y="24"/>
                </a:lnTo>
                <a:lnTo>
                  <a:pt x="299" y="15"/>
                </a:lnTo>
                <a:lnTo>
                  <a:pt x="304" y="7"/>
                </a:lnTo>
                <a:lnTo>
                  <a:pt x="310" y="2"/>
                </a:lnTo>
                <a:lnTo>
                  <a:pt x="32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121882" tIns="60941" rIns="121882" bIns="60941" numCol="1" anchor="t" anchorCtr="0" compatLnSpc="1"/>
          <a:lstStyle/>
          <a:p>
            <a:endParaRPr lang="zh-CN" altLang="en-US" sz="2600">
              <a:latin typeface="#9Slide03 Sofia Pro Soft Bold" panose="020B0000000000000000" pitchFamily="34" charset="0"/>
              <a:cs typeface="#9Slide03 Sofia Pro Soft Bold" panose="020B0000000000000000" pitchFamily="34" charset="0"/>
            </a:endParaRPr>
          </a:p>
        </p:txBody>
      </p:sp>
      <p:sp>
        <p:nvSpPr>
          <p:cNvPr id="1048813" name="菱形 46"/>
          <p:cNvSpPr/>
          <p:nvPr/>
        </p:nvSpPr>
        <p:spPr>
          <a:xfrm>
            <a:off x="6895028" y="2455179"/>
            <a:ext cx="1187880" cy="1188247"/>
          </a:xfrm>
          <a:prstGeom prst="diamond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>
              <a:latin typeface="#9Slide03 Sofia Pro Soft Bold" panose="020B0000000000000000" pitchFamily="34" charset="0"/>
              <a:cs typeface="#9Slide03 Sofia Pro Soft Bold" panose="020B0000000000000000" pitchFamily="34" charset="0"/>
            </a:endParaRPr>
          </a:p>
        </p:txBody>
      </p:sp>
      <p:sp>
        <p:nvSpPr>
          <p:cNvPr id="1048814" name="Freeform 50"/>
          <p:cNvSpPr>
            <a:spLocks noEditPoints="1"/>
          </p:cNvSpPr>
          <p:nvPr/>
        </p:nvSpPr>
        <p:spPr bwMode="auto">
          <a:xfrm>
            <a:off x="7260966" y="2874038"/>
            <a:ext cx="454736" cy="372120"/>
          </a:xfrm>
          <a:custGeom>
            <a:avLst/>
            <a:gdLst>
              <a:gd name="T0" fmla="*/ 707 w 819"/>
              <a:gd name="T1" fmla="*/ 107 h 670"/>
              <a:gd name="T2" fmla="*/ 733 w 819"/>
              <a:gd name="T3" fmla="*/ 246 h 670"/>
              <a:gd name="T4" fmla="*/ 721 w 819"/>
              <a:gd name="T5" fmla="*/ 326 h 670"/>
              <a:gd name="T6" fmla="*/ 700 w 819"/>
              <a:gd name="T7" fmla="*/ 420 h 670"/>
              <a:gd name="T8" fmla="*/ 741 w 819"/>
              <a:gd name="T9" fmla="*/ 465 h 670"/>
              <a:gd name="T10" fmla="*/ 817 w 819"/>
              <a:gd name="T11" fmla="*/ 551 h 670"/>
              <a:gd name="T12" fmla="*/ 816 w 819"/>
              <a:gd name="T13" fmla="*/ 589 h 670"/>
              <a:gd name="T14" fmla="*/ 700 w 819"/>
              <a:gd name="T15" fmla="*/ 558 h 670"/>
              <a:gd name="T16" fmla="*/ 717 w 819"/>
              <a:gd name="T17" fmla="*/ 496 h 670"/>
              <a:gd name="T18" fmla="*/ 662 w 819"/>
              <a:gd name="T19" fmla="*/ 376 h 670"/>
              <a:gd name="T20" fmla="*/ 691 w 819"/>
              <a:gd name="T21" fmla="*/ 304 h 670"/>
              <a:gd name="T22" fmla="*/ 698 w 819"/>
              <a:gd name="T23" fmla="*/ 233 h 670"/>
              <a:gd name="T24" fmla="*/ 685 w 819"/>
              <a:gd name="T25" fmla="*/ 137 h 670"/>
              <a:gd name="T26" fmla="*/ 630 w 819"/>
              <a:gd name="T27" fmla="*/ 113 h 670"/>
              <a:gd name="T28" fmla="*/ 615 w 819"/>
              <a:gd name="T29" fmla="*/ 75 h 670"/>
              <a:gd name="T30" fmla="*/ 228 w 819"/>
              <a:gd name="T31" fmla="*/ 116 h 670"/>
              <a:gd name="T32" fmla="*/ 157 w 819"/>
              <a:gd name="T33" fmla="*/ 124 h 670"/>
              <a:gd name="T34" fmla="*/ 113 w 819"/>
              <a:gd name="T35" fmla="*/ 190 h 670"/>
              <a:gd name="T36" fmla="*/ 127 w 819"/>
              <a:gd name="T37" fmla="*/ 284 h 670"/>
              <a:gd name="T38" fmla="*/ 142 w 819"/>
              <a:gd name="T39" fmla="*/ 323 h 670"/>
              <a:gd name="T40" fmla="*/ 139 w 819"/>
              <a:gd name="T41" fmla="*/ 466 h 670"/>
              <a:gd name="T42" fmla="*/ 53 w 819"/>
              <a:gd name="T43" fmla="*/ 525 h 670"/>
              <a:gd name="T44" fmla="*/ 13 w 819"/>
              <a:gd name="T45" fmla="*/ 594 h 670"/>
              <a:gd name="T46" fmla="*/ 0 w 819"/>
              <a:gd name="T47" fmla="*/ 579 h 670"/>
              <a:gd name="T48" fmla="*/ 40 w 819"/>
              <a:gd name="T49" fmla="*/ 486 h 670"/>
              <a:gd name="T50" fmla="*/ 100 w 819"/>
              <a:gd name="T51" fmla="*/ 454 h 670"/>
              <a:gd name="T52" fmla="*/ 113 w 819"/>
              <a:gd name="T53" fmla="*/ 349 h 670"/>
              <a:gd name="T54" fmla="*/ 89 w 819"/>
              <a:gd name="T55" fmla="*/ 300 h 670"/>
              <a:gd name="T56" fmla="*/ 81 w 819"/>
              <a:gd name="T57" fmla="*/ 161 h 670"/>
              <a:gd name="T58" fmla="*/ 168 w 819"/>
              <a:gd name="T59" fmla="*/ 80 h 670"/>
              <a:gd name="T60" fmla="*/ 375 w 819"/>
              <a:gd name="T61" fmla="*/ 51 h 670"/>
              <a:gd name="T62" fmla="*/ 299 w 819"/>
              <a:gd name="T63" fmla="*/ 145 h 670"/>
              <a:gd name="T64" fmla="*/ 322 w 819"/>
              <a:gd name="T65" fmla="*/ 238 h 670"/>
              <a:gd name="T66" fmla="*/ 320 w 819"/>
              <a:gd name="T67" fmla="*/ 300 h 670"/>
              <a:gd name="T68" fmla="*/ 351 w 819"/>
              <a:gd name="T69" fmla="*/ 346 h 670"/>
              <a:gd name="T70" fmla="*/ 331 w 819"/>
              <a:gd name="T71" fmla="*/ 507 h 670"/>
              <a:gd name="T72" fmla="*/ 232 w 819"/>
              <a:gd name="T73" fmla="*/ 559 h 670"/>
              <a:gd name="T74" fmla="*/ 644 w 819"/>
              <a:gd name="T75" fmla="*/ 613 h 670"/>
              <a:gd name="T76" fmla="*/ 547 w 819"/>
              <a:gd name="T77" fmla="*/ 542 h 670"/>
              <a:gd name="T78" fmla="*/ 457 w 819"/>
              <a:gd name="T79" fmla="*/ 448 h 670"/>
              <a:gd name="T80" fmla="*/ 495 w 819"/>
              <a:gd name="T81" fmla="*/ 306 h 670"/>
              <a:gd name="T82" fmla="*/ 504 w 819"/>
              <a:gd name="T83" fmla="*/ 289 h 670"/>
              <a:gd name="T84" fmla="*/ 516 w 819"/>
              <a:gd name="T85" fmla="*/ 203 h 670"/>
              <a:gd name="T86" fmla="*/ 488 w 819"/>
              <a:gd name="T87" fmla="*/ 67 h 670"/>
              <a:gd name="T88" fmla="*/ 450 w 819"/>
              <a:gd name="T89" fmla="*/ 1 h 670"/>
              <a:gd name="T90" fmla="*/ 551 w 819"/>
              <a:gd name="T91" fmla="*/ 119 h 670"/>
              <a:gd name="T92" fmla="*/ 542 w 819"/>
              <a:gd name="T93" fmla="*/ 285 h 670"/>
              <a:gd name="T94" fmla="*/ 517 w 819"/>
              <a:gd name="T95" fmla="*/ 338 h 670"/>
              <a:gd name="T96" fmla="*/ 500 w 819"/>
              <a:gd name="T97" fmla="*/ 459 h 670"/>
              <a:gd name="T98" fmla="*/ 558 w 819"/>
              <a:gd name="T99" fmla="*/ 507 h 670"/>
              <a:gd name="T100" fmla="*/ 669 w 819"/>
              <a:gd name="T101" fmla="*/ 579 h 670"/>
              <a:gd name="T102" fmla="*/ 687 w 819"/>
              <a:gd name="T103" fmla="*/ 658 h 670"/>
              <a:gd name="T104" fmla="*/ 149 w 819"/>
              <a:gd name="T105" fmla="*/ 670 h 670"/>
              <a:gd name="T106" fmla="*/ 131 w 819"/>
              <a:gd name="T107" fmla="*/ 656 h 670"/>
              <a:gd name="T108" fmla="*/ 164 w 819"/>
              <a:gd name="T109" fmla="*/ 562 h 670"/>
              <a:gd name="T110" fmla="*/ 263 w 819"/>
              <a:gd name="T111" fmla="*/ 505 h 670"/>
              <a:gd name="T112" fmla="*/ 326 w 819"/>
              <a:gd name="T113" fmla="*/ 442 h 670"/>
              <a:gd name="T114" fmla="*/ 296 w 819"/>
              <a:gd name="T115" fmla="*/ 330 h 670"/>
              <a:gd name="T116" fmla="*/ 280 w 819"/>
              <a:gd name="T117" fmla="*/ 264 h 670"/>
              <a:gd name="T118" fmla="*/ 269 w 819"/>
              <a:gd name="T119" fmla="*/ 110 h 670"/>
              <a:gd name="T120" fmla="*/ 367 w 819"/>
              <a:gd name="T121" fmla="*/ 13 h 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819" h="670">
                <a:moveTo>
                  <a:pt x="615" y="75"/>
                </a:moveTo>
                <a:lnTo>
                  <a:pt x="635" y="76"/>
                </a:lnTo>
                <a:lnTo>
                  <a:pt x="652" y="80"/>
                </a:lnTo>
                <a:lnTo>
                  <a:pt x="668" y="85"/>
                </a:lnTo>
                <a:lnTo>
                  <a:pt x="678" y="90"/>
                </a:lnTo>
                <a:lnTo>
                  <a:pt x="694" y="98"/>
                </a:lnTo>
                <a:lnTo>
                  <a:pt x="707" y="107"/>
                </a:lnTo>
                <a:lnTo>
                  <a:pt x="717" y="119"/>
                </a:lnTo>
                <a:lnTo>
                  <a:pt x="728" y="137"/>
                </a:lnTo>
                <a:lnTo>
                  <a:pt x="738" y="161"/>
                </a:lnTo>
                <a:lnTo>
                  <a:pt x="745" y="183"/>
                </a:lnTo>
                <a:lnTo>
                  <a:pt x="744" y="207"/>
                </a:lnTo>
                <a:lnTo>
                  <a:pt x="740" y="228"/>
                </a:lnTo>
                <a:lnTo>
                  <a:pt x="733" y="246"/>
                </a:lnTo>
                <a:lnTo>
                  <a:pt x="727" y="262"/>
                </a:lnTo>
                <a:lnTo>
                  <a:pt x="729" y="283"/>
                </a:lnTo>
                <a:lnTo>
                  <a:pt x="730" y="300"/>
                </a:lnTo>
                <a:lnTo>
                  <a:pt x="728" y="311"/>
                </a:lnTo>
                <a:lnTo>
                  <a:pt x="725" y="319"/>
                </a:lnTo>
                <a:lnTo>
                  <a:pt x="723" y="325"/>
                </a:lnTo>
                <a:lnTo>
                  <a:pt x="721" y="326"/>
                </a:lnTo>
                <a:lnTo>
                  <a:pt x="717" y="332"/>
                </a:lnTo>
                <a:lnTo>
                  <a:pt x="712" y="340"/>
                </a:lnTo>
                <a:lnTo>
                  <a:pt x="707" y="349"/>
                </a:lnTo>
                <a:lnTo>
                  <a:pt x="703" y="364"/>
                </a:lnTo>
                <a:lnTo>
                  <a:pt x="700" y="380"/>
                </a:lnTo>
                <a:lnTo>
                  <a:pt x="699" y="402"/>
                </a:lnTo>
                <a:lnTo>
                  <a:pt x="700" y="420"/>
                </a:lnTo>
                <a:lnTo>
                  <a:pt x="706" y="435"/>
                </a:lnTo>
                <a:lnTo>
                  <a:pt x="712" y="445"/>
                </a:lnTo>
                <a:lnTo>
                  <a:pt x="720" y="454"/>
                </a:lnTo>
                <a:lnTo>
                  <a:pt x="727" y="459"/>
                </a:lnTo>
                <a:lnTo>
                  <a:pt x="734" y="463"/>
                </a:lnTo>
                <a:lnTo>
                  <a:pt x="738" y="465"/>
                </a:lnTo>
                <a:lnTo>
                  <a:pt x="741" y="465"/>
                </a:lnTo>
                <a:lnTo>
                  <a:pt x="754" y="470"/>
                </a:lnTo>
                <a:lnTo>
                  <a:pt x="767" y="478"/>
                </a:lnTo>
                <a:lnTo>
                  <a:pt x="780" y="486"/>
                </a:lnTo>
                <a:lnTo>
                  <a:pt x="792" y="497"/>
                </a:lnTo>
                <a:lnTo>
                  <a:pt x="804" y="512"/>
                </a:lnTo>
                <a:lnTo>
                  <a:pt x="812" y="530"/>
                </a:lnTo>
                <a:lnTo>
                  <a:pt x="817" y="551"/>
                </a:lnTo>
                <a:lnTo>
                  <a:pt x="819" y="577"/>
                </a:lnTo>
                <a:lnTo>
                  <a:pt x="819" y="577"/>
                </a:lnTo>
                <a:lnTo>
                  <a:pt x="819" y="579"/>
                </a:lnTo>
                <a:lnTo>
                  <a:pt x="819" y="581"/>
                </a:lnTo>
                <a:lnTo>
                  <a:pt x="818" y="584"/>
                </a:lnTo>
                <a:lnTo>
                  <a:pt x="817" y="586"/>
                </a:lnTo>
                <a:lnTo>
                  <a:pt x="816" y="589"/>
                </a:lnTo>
                <a:lnTo>
                  <a:pt x="813" y="592"/>
                </a:lnTo>
                <a:lnTo>
                  <a:pt x="810" y="593"/>
                </a:lnTo>
                <a:lnTo>
                  <a:pt x="806" y="594"/>
                </a:lnTo>
                <a:lnTo>
                  <a:pt x="801" y="596"/>
                </a:lnTo>
                <a:lnTo>
                  <a:pt x="717" y="596"/>
                </a:lnTo>
                <a:lnTo>
                  <a:pt x="710" y="576"/>
                </a:lnTo>
                <a:lnTo>
                  <a:pt x="700" y="558"/>
                </a:lnTo>
                <a:lnTo>
                  <a:pt x="780" y="558"/>
                </a:lnTo>
                <a:lnTo>
                  <a:pt x="776" y="539"/>
                </a:lnTo>
                <a:lnTo>
                  <a:pt x="767" y="525"/>
                </a:lnTo>
                <a:lnTo>
                  <a:pt x="757" y="514"/>
                </a:lnTo>
                <a:lnTo>
                  <a:pt x="744" y="507"/>
                </a:lnTo>
                <a:lnTo>
                  <a:pt x="729" y="501"/>
                </a:lnTo>
                <a:lnTo>
                  <a:pt x="717" y="496"/>
                </a:lnTo>
                <a:lnTo>
                  <a:pt x="706" y="490"/>
                </a:lnTo>
                <a:lnTo>
                  <a:pt x="693" y="479"/>
                </a:lnTo>
                <a:lnTo>
                  <a:pt x="681" y="466"/>
                </a:lnTo>
                <a:lnTo>
                  <a:pt x="670" y="448"/>
                </a:lnTo>
                <a:lnTo>
                  <a:pt x="664" y="427"/>
                </a:lnTo>
                <a:lnTo>
                  <a:pt x="661" y="402"/>
                </a:lnTo>
                <a:lnTo>
                  <a:pt x="662" y="376"/>
                </a:lnTo>
                <a:lnTo>
                  <a:pt x="666" y="355"/>
                </a:lnTo>
                <a:lnTo>
                  <a:pt x="672" y="336"/>
                </a:lnTo>
                <a:lnTo>
                  <a:pt x="678" y="323"/>
                </a:lnTo>
                <a:lnTo>
                  <a:pt x="685" y="313"/>
                </a:lnTo>
                <a:lnTo>
                  <a:pt x="690" y="305"/>
                </a:lnTo>
                <a:lnTo>
                  <a:pt x="691" y="304"/>
                </a:lnTo>
                <a:lnTo>
                  <a:pt x="691" y="304"/>
                </a:lnTo>
                <a:lnTo>
                  <a:pt x="693" y="300"/>
                </a:lnTo>
                <a:lnTo>
                  <a:pt x="693" y="293"/>
                </a:lnTo>
                <a:lnTo>
                  <a:pt x="693" y="284"/>
                </a:lnTo>
                <a:lnTo>
                  <a:pt x="690" y="270"/>
                </a:lnTo>
                <a:lnTo>
                  <a:pt x="689" y="258"/>
                </a:lnTo>
                <a:lnTo>
                  <a:pt x="693" y="245"/>
                </a:lnTo>
                <a:lnTo>
                  <a:pt x="698" y="233"/>
                </a:lnTo>
                <a:lnTo>
                  <a:pt x="703" y="220"/>
                </a:lnTo>
                <a:lnTo>
                  <a:pt x="707" y="204"/>
                </a:lnTo>
                <a:lnTo>
                  <a:pt x="707" y="190"/>
                </a:lnTo>
                <a:lnTo>
                  <a:pt x="704" y="174"/>
                </a:lnTo>
                <a:lnTo>
                  <a:pt x="696" y="157"/>
                </a:lnTo>
                <a:lnTo>
                  <a:pt x="690" y="145"/>
                </a:lnTo>
                <a:lnTo>
                  <a:pt x="685" y="137"/>
                </a:lnTo>
                <a:lnTo>
                  <a:pt x="678" y="132"/>
                </a:lnTo>
                <a:lnTo>
                  <a:pt x="672" y="128"/>
                </a:lnTo>
                <a:lnTo>
                  <a:pt x="662" y="124"/>
                </a:lnTo>
                <a:lnTo>
                  <a:pt x="657" y="122"/>
                </a:lnTo>
                <a:lnTo>
                  <a:pt x="652" y="118"/>
                </a:lnTo>
                <a:lnTo>
                  <a:pt x="641" y="115"/>
                </a:lnTo>
                <a:lnTo>
                  <a:pt x="630" y="113"/>
                </a:lnTo>
                <a:lnTo>
                  <a:pt x="615" y="111"/>
                </a:lnTo>
                <a:lnTo>
                  <a:pt x="601" y="113"/>
                </a:lnTo>
                <a:lnTo>
                  <a:pt x="590" y="116"/>
                </a:lnTo>
                <a:lnTo>
                  <a:pt x="589" y="118"/>
                </a:lnTo>
                <a:lnTo>
                  <a:pt x="577" y="81"/>
                </a:lnTo>
                <a:lnTo>
                  <a:pt x="596" y="76"/>
                </a:lnTo>
                <a:lnTo>
                  <a:pt x="615" y="75"/>
                </a:lnTo>
                <a:close/>
                <a:moveTo>
                  <a:pt x="204" y="75"/>
                </a:moveTo>
                <a:lnTo>
                  <a:pt x="223" y="76"/>
                </a:lnTo>
                <a:lnTo>
                  <a:pt x="241" y="81"/>
                </a:lnTo>
                <a:lnTo>
                  <a:pt x="237" y="89"/>
                </a:lnTo>
                <a:lnTo>
                  <a:pt x="235" y="97"/>
                </a:lnTo>
                <a:lnTo>
                  <a:pt x="231" y="106"/>
                </a:lnTo>
                <a:lnTo>
                  <a:pt x="228" y="116"/>
                </a:lnTo>
                <a:lnTo>
                  <a:pt x="218" y="113"/>
                </a:lnTo>
                <a:lnTo>
                  <a:pt x="204" y="111"/>
                </a:lnTo>
                <a:lnTo>
                  <a:pt x="190" y="113"/>
                </a:lnTo>
                <a:lnTo>
                  <a:pt x="178" y="115"/>
                </a:lnTo>
                <a:lnTo>
                  <a:pt x="168" y="118"/>
                </a:lnTo>
                <a:lnTo>
                  <a:pt x="163" y="122"/>
                </a:lnTo>
                <a:lnTo>
                  <a:pt x="157" y="124"/>
                </a:lnTo>
                <a:lnTo>
                  <a:pt x="148" y="128"/>
                </a:lnTo>
                <a:lnTo>
                  <a:pt x="142" y="132"/>
                </a:lnTo>
                <a:lnTo>
                  <a:pt x="135" y="137"/>
                </a:lnTo>
                <a:lnTo>
                  <a:pt x="130" y="145"/>
                </a:lnTo>
                <a:lnTo>
                  <a:pt x="123" y="157"/>
                </a:lnTo>
                <a:lnTo>
                  <a:pt x="115" y="174"/>
                </a:lnTo>
                <a:lnTo>
                  <a:pt x="113" y="190"/>
                </a:lnTo>
                <a:lnTo>
                  <a:pt x="113" y="204"/>
                </a:lnTo>
                <a:lnTo>
                  <a:pt x="117" y="220"/>
                </a:lnTo>
                <a:lnTo>
                  <a:pt x="122" y="233"/>
                </a:lnTo>
                <a:lnTo>
                  <a:pt x="127" y="245"/>
                </a:lnTo>
                <a:lnTo>
                  <a:pt x="131" y="258"/>
                </a:lnTo>
                <a:lnTo>
                  <a:pt x="130" y="270"/>
                </a:lnTo>
                <a:lnTo>
                  <a:pt x="127" y="284"/>
                </a:lnTo>
                <a:lnTo>
                  <a:pt x="127" y="293"/>
                </a:lnTo>
                <a:lnTo>
                  <a:pt x="127" y="300"/>
                </a:lnTo>
                <a:lnTo>
                  <a:pt x="129" y="304"/>
                </a:lnTo>
                <a:lnTo>
                  <a:pt x="129" y="304"/>
                </a:lnTo>
                <a:lnTo>
                  <a:pt x="130" y="305"/>
                </a:lnTo>
                <a:lnTo>
                  <a:pt x="135" y="313"/>
                </a:lnTo>
                <a:lnTo>
                  <a:pt x="142" y="323"/>
                </a:lnTo>
                <a:lnTo>
                  <a:pt x="148" y="336"/>
                </a:lnTo>
                <a:lnTo>
                  <a:pt x="153" y="355"/>
                </a:lnTo>
                <a:lnTo>
                  <a:pt x="157" y="376"/>
                </a:lnTo>
                <a:lnTo>
                  <a:pt x="159" y="402"/>
                </a:lnTo>
                <a:lnTo>
                  <a:pt x="156" y="427"/>
                </a:lnTo>
                <a:lnTo>
                  <a:pt x="149" y="448"/>
                </a:lnTo>
                <a:lnTo>
                  <a:pt x="139" y="466"/>
                </a:lnTo>
                <a:lnTo>
                  <a:pt x="127" y="479"/>
                </a:lnTo>
                <a:lnTo>
                  <a:pt x="114" y="490"/>
                </a:lnTo>
                <a:lnTo>
                  <a:pt x="102" y="496"/>
                </a:lnTo>
                <a:lnTo>
                  <a:pt x="91" y="501"/>
                </a:lnTo>
                <a:lnTo>
                  <a:pt x="76" y="507"/>
                </a:lnTo>
                <a:lnTo>
                  <a:pt x="63" y="514"/>
                </a:lnTo>
                <a:lnTo>
                  <a:pt x="53" y="525"/>
                </a:lnTo>
                <a:lnTo>
                  <a:pt x="43" y="539"/>
                </a:lnTo>
                <a:lnTo>
                  <a:pt x="40" y="558"/>
                </a:lnTo>
                <a:lnTo>
                  <a:pt x="119" y="558"/>
                </a:lnTo>
                <a:lnTo>
                  <a:pt x="110" y="576"/>
                </a:lnTo>
                <a:lnTo>
                  <a:pt x="102" y="596"/>
                </a:lnTo>
                <a:lnTo>
                  <a:pt x="19" y="596"/>
                </a:lnTo>
                <a:lnTo>
                  <a:pt x="13" y="594"/>
                </a:lnTo>
                <a:lnTo>
                  <a:pt x="9" y="593"/>
                </a:lnTo>
                <a:lnTo>
                  <a:pt x="7" y="592"/>
                </a:lnTo>
                <a:lnTo>
                  <a:pt x="4" y="589"/>
                </a:lnTo>
                <a:lnTo>
                  <a:pt x="3" y="586"/>
                </a:lnTo>
                <a:lnTo>
                  <a:pt x="2" y="584"/>
                </a:lnTo>
                <a:lnTo>
                  <a:pt x="0" y="581"/>
                </a:lnTo>
                <a:lnTo>
                  <a:pt x="0" y="579"/>
                </a:lnTo>
                <a:lnTo>
                  <a:pt x="0" y="577"/>
                </a:lnTo>
                <a:lnTo>
                  <a:pt x="0" y="577"/>
                </a:lnTo>
                <a:lnTo>
                  <a:pt x="3" y="551"/>
                </a:lnTo>
                <a:lnTo>
                  <a:pt x="8" y="530"/>
                </a:lnTo>
                <a:lnTo>
                  <a:pt x="16" y="512"/>
                </a:lnTo>
                <a:lnTo>
                  <a:pt x="28" y="497"/>
                </a:lnTo>
                <a:lnTo>
                  <a:pt x="40" y="486"/>
                </a:lnTo>
                <a:lnTo>
                  <a:pt x="53" y="478"/>
                </a:lnTo>
                <a:lnTo>
                  <a:pt x="66" y="470"/>
                </a:lnTo>
                <a:lnTo>
                  <a:pt x="79" y="465"/>
                </a:lnTo>
                <a:lnTo>
                  <a:pt x="81" y="465"/>
                </a:lnTo>
                <a:lnTo>
                  <a:pt x="85" y="463"/>
                </a:lnTo>
                <a:lnTo>
                  <a:pt x="93" y="459"/>
                </a:lnTo>
                <a:lnTo>
                  <a:pt x="100" y="454"/>
                </a:lnTo>
                <a:lnTo>
                  <a:pt x="108" y="445"/>
                </a:lnTo>
                <a:lnTo>
                  <a:pt x="114" y="435"/>
                </a:lnTo>
                <a:lnTo>
                  <a:pt x="119" y="420"/>
                </a:lnTo>
                <a:lnTo>
                  <a:pt x="121" y="402"/>
                </a:lnTo>
                <a:lnTo>
                  <a:pt x="119" y="380"/>
                </a:lnTo>
                <a:lnTo>
                  <a:pt x="117" y="364"/>
                </a:lnTo>
                <a:lnTo>
                  <a:pt x="113" y="349"/>
                </a:lnTo>
                <a:lnTo>
                  <a:pt x="108" y="340"/>
                </a:lnTo>
                <a:lnTo>
                  <a:pt x="102" y="332"/>
                </a:lnTo>
                <a:lnTo>
                  <a:pt x="98" y="326"/>
                </a:lnTo>
                <a:lnTo>
                  <a:pt x="97" y="325"/>
                </a:lnTo>
                <a:lnTo>
                  <a:pt x="95" y="319"/>
                </a:lnTo>
                <a:lnTo>
                  <a:pt x="92" y="311"/>
                </a:lnTo>
                <a:lnTo>
                  <a:pt x="89" y="300"/>
                </a:lnTo>
                <a:lnTo>
                  <a:pt x="91" y="283"/>
                </a:lnTo>
                <a:lnTo>
                  <a:pt x="93" y="262"/>
                </a:lnTo>
                <a:lnTo>
                  <a:pt x="87" y="246"/>
                </a:lnTo>
                <a:lnTo>
                  <a:pt x="80" y="228"/>
                </a:lnTo>
                <a:lnTo>
                  <a:pt x="76" y="207"/>
                </a:lnTo>
                <a:lnTo>
                  <a:pt x="75" y="183"/>
                </a:lnTo>
                <a:lnTo>
                  <a:pt x="81" y="161"/>
                </a:lnTo>
                <a:lnTo>
                  <a:pt x="92" y="137"/>
                </a:lnTo>
                <a:lnTo>
                  <a:pt x="102" y="119"/>
                </a:lnTo>
                <a:lnTo>
                  <a:pt x="113" y="107"/>
                </a:lnTo>
                <a:lnTo>
                  <a:pt x="126" y="98"/>
                </a:lnTo>
                <a:lnTo>
                  <a:pt x="142" y="90"/>
                </a:lnTo>
                <a:lnTo>
                  <a:pt x="152" y="85"/>
                </a:lnTo>
                <a:lnTo>
                  <a:pt x="168" y="80"/>
                </a:lnTo>
                <a:lnTo>
                  <a:pt x="185" y="76"/>
                </a:lnTo>
                <a:lnTo>
                  <a:pt x="204" y="75"/>
                </a:lnTo>
                <a:close/>
                <a:moveTo>
                  <a:pt x="432" y="37"/>
                </a:moveTo>
                <a:lnTo>
                  <a:pt x="413" y="38"/>
                </a:lnTo>
                <a:lnTo>
                  <a:pt x="395" y="42"/>
                </a:lnTo>
                <a:lnTo>
                  <a:pt x="382" y="47"/>
                </a:lnTo>
                <a:lnTo>
                  <a:pt x="375" y="51"/>
                </a:lnTo>
                <a:lnTo>
                  <a:pt x="369" y="54"/>
                </a:lnTo>
                <a:lnTo>
                  <a:pt x="352" y="61"/>
                </a:lnTo>
                <a:lnTo>
                  <a:pt x="339" y="71"/>
                </a:lnTo>
                <a:lnTo>
                  <a:pt x="326" y="82"/>
                </a:lnTo>
                <a:lnTo>
                  <a:pt x="314" y="101"/>
                </a:lnTo>
                <a:lnTo>
                  <a:pt x="304" y="124"/>
                </a:lnTo>
                <a:lnTo>
                  <a:pt x="299" y="145"/>
                </a:lnTo>
                <a:lnTo>
                  <a:pt x="300" y="167"/>
                </a:lnTo>
                <a:lnTo>
                  <a:pt x="304" y="190"/>
                </a:lnTo>
                <a:lnTo>
                  <a:pt x="312" y="208"/>
                </a:lnTo>
                <a:lnTo>
                  <a:pt x="318" y="224"/>
                </a:lnTo>
                <a:lnTo>
                  <a:pt x="320" y="226"/>
                </a:lnTo>
                <a:lnTo>
                  <a:pt x="321" y="230"/>
                </a:lnTo>
                <a:lnTo>
                  <a:pt x="322" y="238"/>
                </a:lnTo>
                <a:lnTo>
                  <a:pt x="321" y="249"/>
                </a:lnTo>
                <a:lnTo>
                  <a:pt x="317" y="267"/>
                </a:lnTo>
                <a:lnTo>
                  <a:pt x="317" y="281"/>
                </a:lnTo>
                <a:lnTo>
                  <a:pt x="317" y="291"/>
                </a:lnTo>
                <a:lnTo>
                  <a:pt x="318" y="297"/>
                </a:lnTo>
                <a:lnTo>
                  <a:pt x="320" y="300"/>
                </a:lnTo>
                <a:lnTo>
                  <a:pt x="320" y="300"/>
                </a:lnTo>
                <a:lnTo>
                  <a:pt x="320" y="301"/>
                </a:lnTo>
                <a:lnTo>
                  <a:pt x="321" y="302"/>
                </a:lnTo>
                <a:lnTo>
                  <a:pt x="324" y="305"/>
                </a:lnTo>
                <a:lnTo>
                  <a:pt x="325" y="306"/>
                </a:lnTo>
                <a:lnTo>
                  <a:pt x="333" y="317"/>
                </a:lnTo>
                <a:lnTo>
                  <a:pt x="342" y="330"/>
                </a:lnTo>
                <a:lnTo>
                  <a:pt x="351" y="346"/>
                </a:lnTo>
                <a:lnTo>
                  <a:pt x="358" y="366"/>
                </a:lnTo>
                <a:lnTo>
                  <a:pt x="363" y="391"/>
                </a:lnTo>
                <a:lnTo>
                  <a:pt x="365" y="420"/>
                </a:lnTo>
                <a:lnTo>
                  <a:pt x="363" y="448"/>
                </a:lnTo>
                <a:lnTo>
                  <a:pt x="355" y="471"/>
                </a:lnTo>
                <a:lnTo>
                  <a:pt x="344" y="491"/>
                </a:lnTo>
                <a:lnTo>
                  <a:pt x="331" y="507"/>
                </a:lnTo>
                <a:lnTo>
                  <a:pt x="317" y="520"/>
                </a:lnTo>
                <a:lnTo>
                  <a:pt x="301" y="530"/>
                </a:lnTo>
                <a:lnTo>
                  <a:pt x="286" y="538"/>
                </a:lnTo>
                <a:lnTo>
                  <a:pt x="272" y="542"/>
                </a:lnTo>
                <a:lnTo>
                  <a:pt x="271" y="542"/>
                </a:lnTo>
                <a:lnTo>
                  <a:pt x="252" y="550"/>
                </a:lnTo>
                <a:lnTo>
                  <a:pt x="232" y="559"/>
                </a:lnTo>
                <a:lnTo>
                  <a:pt x="214" y="568"/>
                </a:lnTo>
                <a:lnTo>
                  <a:pt x="198" y="580"/>
                </a:lnTo>
                <a:lnTo>
                  <a:pt x="185" y="594"/>
                </a:lnTo>
                <a:lnTo>
                  <a:pt x="176" y="613"/>
                </a:lnTo>
                <a:lnTo>
                  <a:pt x="169" y="632"/>
                </a:lnTo>
                <a:lnTo>
                  <a:pt x="651" y="632"/>
                </a:lnTo>
                <a:lnTo>
                  <a:pt x="644" y="613"/>
                </a:lnTo>
                <a:lnTo>
                  <a:pt x="635" y="594"/>
                </a:lnTo>
                <a:lnTo>
                  <a:pt x="622" y="580"/>
                </a:lnTo>
                <a:lnTo>
                  <a:pt x="606" y="568"/>
                </a:lnTo>
                <a:lnTo>
                  <a:pt x="588" y="559"/>
                </a:lnTo>
                <a:lnTo>
                  <a:pt x="568" y="550"/>
                </a:lnTo>
                <a:lnTo>
                  <a:pt x="549" y="542"/>
                </a:lnTo>
                <a:lnTo>
                  <a:pt x="547" y="542"/>
                </a:lnTo>
                <a:lnTo>
                  <a:pt x="534" y="538"/>
                </a:lnTo>
                <a:lnTo>
                  <a:pt x="518" y="530"/>
                </a:lnTo>
                <a:lnTo>
                  <a:pt x="503" y="520"/>
                </a:lnTo>
                <a:lnTo>
                  <a:pt x="488" y="507"/>
                </a:lnTo>
                <a:lnTo>
                  <a:pt x="475" y="491"/>
                </a:lnTo>
                <a:lnTo>
                  <a:pt x="465" y="471"/>
                </a:lnTo>
                <a:lnTo>
                  <a:pt x="457" y="448"/>
                </a:lnTo>
                <a:lnTo>
                  <a:pt x="454" y="420"/>
                </a:lnTo>
                <a:lnTo>
                  <a:pt x="457" y="391"/>
                </a:lnTo>
                <a:lnTo>
                  <a:pt x="462" y="366"/>
                </a:lnTo>
                <a:lnTo>
                  <a:pt x="469" y="346"/>
                </a:lnTo>
                <a:lnTo>
                  <a:pt x="478" y="330"/>
                </a:lnTo>
                <a:lnTo>
                  <a:pt x="487" y="317"/>
                </a:lnTo>
                <a:lnTo>
                  <a:pt x="495" y="306"/>
                </a:lnTo>
                <a:lnTo>
                  <a:pt x="496" y="305"/>
                </a:lnTo>
                <a:lnTo>
                  <a:pt x="499" y="302"/>
                </a:lnTo>
                <a:lnTo>
                  <a:pt x="500" y="301"/>
                </a:lnTo>
                <a:lnTo>
                  <a:pt x="501" y="298"/>
                </a:lnTo>
                <a:lnTo>
                  <a:pt x="501" y="298"/>
                </a:lnTo>
                <a:lnTo>
                  <a:pt x="503" y="294"/>
                </a:lnTo>
                <a:lnTo>
                  <a:pt x="504" y="289"/>
                </a:lnTo>
                <a:lnTo>
                  <a:pt x="504" y="280"/>
                </a:lnTo>
                <a:lnTo>
                  <a:pt x="504" y="267"/>
                </a:lnTo>
                <a:lnTo>
                  <a:pt x="500" y="251"/>
                </a:lnTo>
                <a:lnTo>
                  <a:pt x="500" y="236"/>
                </a:lnTo>
                <a:lnTo>
                  <a:pt x="507" y="221"/>
                </a:lnTo>
                <a:lnTo>
                  <a:pt x="511" y="213"/>
                </a:lnTo>
                <a:lnTo>
                  <a:pt x="516" y="203"/>
                </a:lnTo>
                <a:lnTo>
                  <a:pt x="520" y="190"/>
                </a:lnTo>
                <a:lnTo>
                  <a:pt x="521" y="173"/>
                </a:lnTo>
                <a:lnTo>
                  <a:pt x="520" y="152"/>
                </a:lnTo>
                <a:lnTo>
                  <a:pt x="515" y="128"/>
                </a:lnTo>
                <a:lnTo>
                  <a:pt x="505" y="101"/>
                </a:lnTo>
                <a:lnTo>
                  <a:pt x="496" y="81"/>
                </a:lnTo>
                <a:lnTo>
                  <a:pt x="488" y="67"/>
                </a:lnTo>
                <a:lnTo>
                  <a:pt x="481" y="56"/>
                </a:lnTo>
                <a:lnTo>
                  <a:pt x="474" y="50"/>
                </a:lnTo>
                <a:lnTo>
                  <a:pt x="467" y="44"/>
                </a:lnTo>
                <a:lnTo>
                  <a:pt x="452" y="39"/>
                </a:lnTo>
                <a:lnTo>
                  <a:pt x="432" y="37"/>
                </a:lnTo>
                <a:close/>
                <a:moveTo>
                  <a:pt x="432" y="0"/>
                </a:moveTo>
                <a:lnTo>
                  <a:pt x="450" y="1"/>
                </a:lnTo>
                <a:lnTo>
                  <a:pt x="469" y="5"/>
                </a:lnTo>
                <a:lnTo>
                  <a:pt x="486" y="12"/>
                </a:lnTo>
                <a:lnTo>
                  <a:pt x="501" y="23"/>
                </a:lnTo>
                <a:lnTo>
                  <a:pt x="515" y="39"/>
                </a:lnTo>
                <a:lnTo>
                  <a:pt x="528" y="60"/>
                </a:lnTo>
                <a:lnTo>
                  <a:pt x="539" y="86"/>
                </a:lnTo>
                <a:lnTo>
                  <a:pt x="551" y="119"/>
                </a:lnTo>
                <a:lnTo>
                  <a:pt x="558" y="149"/>
                </a:lnTo>
                <a:lnTo>
                  <a:pt x="558" y="177"/>
                </a:lnTo>
                <a:lnTo>
                  <a:pt x="555" y="202"/>
                </a:lnTo>
                <a:lnTo>
                  <a:pt x="547" y="224"/>
                </a:lnTo>
                <a:lnTo>
                  <a:pt x="537" y="242"/>
                </a:lnTo>
                <a:lnTo>
                  <a:pt x="541" y="266"/>
                </a:lnTo>
                <a:lnTo>
                  <a:pt x="542" y="285"/>
                </a:lnTo>
                <a:lnTo>
                  <a:pt x="539" y="300"/>
                </a:lnTo>
                <a:lnTo>
                  <a:pt x="537" y="310"/>
                </a:lnTo>
                <a:lnTo>
                  <a:pt x="534" y="318"/>
                </a:lnTo>
                <a:lnTo>
                  <a:pt x="530" y="322"/>
                </a:lnTo>
                <a:lnTo>
                  <a:pt x="529" y="323"/>
                </a:lnTo>
                <a:lnTo>
                  <a:pt x="524" y="330"/>
                </a:lnTo>
                <a:lnTo>
                  <a:pt x="517" y="338"/>
                </a:lnTo>
                <a:lnTo>
                  <a:pt x="511" y="348"/>
                </a:lnTo>
                <a:lnTo>
                  <a:pt x="503" y="361"/>
                </a:lnTo>
                <a:lnTo>
                  <a:pt x="498" y="377"/>
                </a:lnTo>
                <a:lnTo>
                  <a:pt x="494" y="397"/>
                </a:lnTo>
                <a:lnTo>
                  <a:pt x="491" y="420"/>
                </a:lnTo>
                <a:lnTo>
                  <a:pt x="494" y="442"/>
                </a:lnTo>
                <a:lnTo>
                  <a:pt x="500" y="459"/>
                </a:lnTo>
                <a:lnTo>
                  <a:pt x="509" y="474"/>
                </a:lnTo>
                <a:lnTo>
                  <a:pt x="520" y="486"/>
                </a:lnTo>
                <a:lnTo>
                  <a:pt x="530" y="493"/>
                </a:lnTo>
                <a:lnTo>
                  <a:pt x="541" y="500"/>
                </a:lnTo>
                <a:lnTo>
                  <a:pt x="550" y="504"/>
                </a:lnTo>
                <a:lnTo>
                  <a:pt x="556" y="505"/>
                </a:lnTo>
                <a:lnTo>
                  <a:pt x="558" y="507"/>
                </a:lnTo>
                <a:lnTo>
                  <a:pt x="572" y="512"/>
                </a:lnTo>
                <a:lnTo>
                  <a:pt x="588" y="517"/>
                </a:lnTo>
                <a:lnTo>
                  <a:pt x="605" y="525"/>
                </a:lnTo>
                <a:lnTo>
                  <a:pt x="623" y="535"/>
                </a:lnTo>
                <a:lnTo>
                  <a:pt x="640" y="547"/>
                </a:lnTo>
                <a:lnTo>
                  <a:pt x="656" y="562"/>
                </a:lnTo>
                <a:lnTo>
                  <a:pt x="669" y="579"/>
                </a:lnTo>
                <a:lnTo>
                  <a:pt x="679" y="599"/>
                </a:lnTo>
                <a:lnTo>
                  <a:pt x="686" y="623"/>
                </a:lnTo>
                <a:lnTo>
                  <a:pt x="689" y="652"/>
                </a:lnTo>
                <a:lnTo>
                  <a:pt x="689" y="652"/>
                </a:lnTo>
                <a:lnTo>
                  <a:pt x="689" y="653"/>
                </a:lnTo>
                <a:lnTo>
                  <a:pt x="689" y="656"/>
                </a:lnTo>
                <a:lnTo>
                  <a:pt x="687" y="658"/>
                </a:lnTo>
                <a:lnTo>
                  <a:pt x="687" y="661"/>
                </a:lnTo>
                <a:lnTo>
                  <a:pt x="685" y="664"/>
                </a:lnTo>
                <a:lnTo>
                  <a:pt x="683" y="666"/>
                </a:lnTo>
                <a:lnTo>
                  <a:pt x="679" y="668"/>
                </a:lnTo>
                <a:lnTo>
                  <a:pt x="676" y="669"/>
                </a:lnTo>
                <a:lnTo>
                  <a:pt x="670" y="670"/>
                </a:lnTo>
                <a:lnTo>
                  <a:pt x="149" y="670"/>
                </a:lnTo>
                <a:lnTo>
                  <a:pt x="144" y="669"/>
                </a:lnTo>
                <a:lnTo>
                  <a:pt x="140" y="668"/>
                </a:lnTo>
                <a:lnTo>
                  <a:pt x="136" y="666"/>
                </a:lnTo>
                <a:lnTo>
                  <a:pt x="135" y="664"/>
                </a:lnTo>
                <a:lnTo>
                  <a:pt x="132" y="661"/>
                </a:lnTo>
                <a:lnTo>
                  <a:pt x="132" y="658"/>
                </a:lnTo>
                <a:lnTo>
                  <a:pt x="131" y="656"/>
                </a:lnTo>
                <a:lnTo>
                  <a:pt x="131" y="653"/>
                </a:lnTo>
                <a:lnTo>
                  <a:pt x="131" y="652"/>
                </a:lnTo>
                <a:lnTo>
                  <a:pt x="131" y="652"/>
                </a:lnTo>
                <a:lnTo>
                  <a:pt x="134" y="623"/>
                </a:lnTo>
                <a:lnTo>
                  <a:pt x="140" y="599"/>
                </a:lnTo>
                <a:lnTo>
                  <a:pt x="151" y="579"/>
                </a:lnTo>
                <a:lnTo>
                  <a:pt x="164" y="562"/>
                </a:lnTo>
                <a:lnTo>
                  <a:pt x="180" y="547"/>
                </a:lnTo>
                <a:lnTo>
                  <a:pt x="197" y="535"/>
                </a:lnTo>
                <a:lnTo>
                  <a:pt x="215" y="525"/>
                </a:lnTo>
                <a:lnTo>
                  <a:pt x="232" y="517"/>
                </a:lnTo>
                <a:lnTo>
                  <a:pt x="248" y="512"/>
                </a:lnTo>
                <a:lnTo>
                  <a:pt x="262" y="507"/>
                </a:lnTo>
                <a:lnTo>
                  <a:pt x="263" y="505"/>
                </a:lnTo>
                <a:lnTo>
                  <a:pt x="270" y="504"/>
                </a:lnTo>
                <a:lnTo>
                  <a:pt x="279" y="500"/>
                </a:lnTo>
                <a:lnTo>
                  <a:pt x="289" y="493"/>
                </a:lnTo>
                <a:lnTo>
                  <a:pt x="300" y="486"/>
                </a:lnTo>
                <a:lnTo>
                  <a:pt x="310" y="474"/>
                </a:lnTo>
                <a:lnTo>
                  <a:pt x="320" y="459"/>
                </a:lnTo>
                <a:lnTo>
                  <a:pt x="326" y="442"/>
                </a:lnTo>
                <a:lnTo>
                  <a:pt x="329" y="420"/>
                </a:lnTo>
                <a:lnTo>
                  <a:pt x="326" y="397"/>
                </a:lnTo>
                <a:lnTo>
                  <a:pt x="322" y="377"/>
                </a:lnTo>
                <a:lnTo>
                  <a:pt x="317" y="361"/>
                </a:lnTo>
                <a:lnTo>
                  <a:pt x="309" y="348"/>
                </a:lnTo>
                <a:lnTo>
                  <a:pt x="303" y="338"/>
                </a:lnTo>
                <a:lnTo>
                  <a:pt x="296" y="330"/>
                </a:lnTo>
                <a:lnTo>
                  <a:pt x="291" y="323"/>
                </a:lnTo>
                <a:lnTo>
                  <a:pt x="289" y="322"/>
                </a:lnTo>
                <a:lnTo>
                  <a:pt x="287" y="317"/>
                </a:lnTo>
                <a:lnTo>
                  <a:pt x="283" y="310"/>
                </a:lnTo>
                <a:lnTo>
                  <a:pt x="280" y="298"/>
                </a:lnTo>
                <a:lnTo>
                  <a:pt x="279" y="284"/>
                </a:lnTo>
                <a:lnTo>
                  <a:pt x="280" y="264"/>
                </a:lnTo>
                <a:lnTo>
                  <a:pt x="284" y="241"/>
                </a:lnTo>
                <a:lnTo>
                  <a:pt x="278" y="225"/>
                </a:lnTo>
                <a:lnTo>
                  <a:pt x="271" y="205"/>
                </a:lnTo>
                <a:lnTo>
                  <a:pt x="265" y="183"/>
                </a:lnTo>
                <a:lnTo>
                  <a:pt x="261" y="160"/>
                </a:lnTo>
                <a:lnTo>
                  <a:pt x="262" y="135"/>
                </a:lnTo>
                <a:lnTo>
                  <a:pt x="269" y="110"/>
                </a:lnTo>
                <a:lnTo>
                  <a:pt x="280" y="85"/>
                </a:lnTo>
                <a:lnTo>
                  <a:pt x="293" y="64"/>
                </a:lnTo>
                <a:lnTo>
                  <a:pt x="307" y="50"/>
                </a:lnTo>
                <a:lnTo>
                  <a:pt x="321" y="38"/>
                </a:lnTo>
                <a:lnTo>
                  <a:pt x="337" y="29"/>
                </a:lnTo>
                <a:lnTo>
                  <a:pt x="355" y="20"/>
                </a:lnTo>
                <a:lnTo>
                  <a:pt x="367" y="13"/>
                </a:lnTo>
                <a:lnTo>
                  <a:pt x="386" y="6"/>
                </a:lnTo>
                <a:lnTo>
                  <a:pt x="409" y="1"/>
                </a:lnTo>
                <a:lnTo>
                  <a:pt x="43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121882" tIns="60941" rIns="121882" bIns="60941" numCol="1" anchor="t" anchorCtr="0" compatLnSpc="1"/>
          <a:lstStyle/>
          <a:p>
            <a:endParaRPr lang="zh-CN" altLang="en-US" sz="2600">
              <a:latin typeface="#9Slide03 Sofia Pro Soft Bold" panose="020B0000000000000000" pitchFamily="34" charset="0"/>
              <a:cs typeface="#9Slide03 Sofia Pro Soft Bold" panose="020B0000000000000000" pitchFamily="34" charset="0"/>
            </a:endParaRPr>
          </a:p>
        </p:txBody>
      </p:sp>
      <p:grpSp>
        <p:nvGrpSpPr>
          <p:cNvPr id="72" name="组合 48"/>
          <p:cNvGrpSpPr/>
          <p:nvPr/>
        </p:nvGrpSpPr>
        <p:grpSpPr>
          <a:xfrm>
            <a:off x="7696103" y="1018622"/>
            <a:ext cx="2801722" cy="1287395"/>
            <a:chOff x="1626835" y="2280783"/>
            <a:chExt cx="2492110" cy="1145128"/>
          </a:xfrm>
        </p:grpSpPr>
        <p:sp>
          <p:nvSpPr>
            <p:cNvPr id="1048815" name="文本框 49"/>
            <p:cNvSpPr txBox="1"/>
            <p:nvPr/>
          </p:nvSpPr>
          <p:spPr>
            <a:xfrm>
              <a:off x="1806000" y="2280783"/>
              <a:ext cx="2133781" cy="43717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altLang="zh-CN" sz="2600" b="1">
                  <a:solidFill>
                    <a:schemeClr val="accent2">
                      <a:lumMod val="75000"/>
                    </a:schemeClr>
                  </a:solidFill>
                  <a:effectLst/>
                  <a:latin typeface="#9Slide03 Sofia Pro Soft Bold" panose="020B0000000000000000" pitchFamily="34" charset="0"/>
                  <a:cs typeface="#9Slide03 Sofia Pro Soft Bold" panose="020B0000000000000000" pitchFamily="34" charset="0"/>
                </a:rPr>
                <a:t>TÍNH DẺO</a:t>
              </a:r>
              <a:endParaRPr lang="en-US" altLang="zh-CN" sz="2600" b="1" dirty="0">
                <a:solidFill>
                  <a:schemeClr val="accent2">
                    <a:lumMod val="75000"/>
                  </a:schemeClr>
                </a:solidFill>
                <a:effectLst/>
                <a:latin typeface="#9Slide03 Sofia Pro Soft Bold" panose="020B0000000000000000" pitchFamily="34" charset="0"/>
                <a:cs typeface="#9Slide03 Sofia Pro Soft Bold" panose="020B0000000000000000" pitchFamily="34" charset="0"/>
              </a:endParaRPr>
            </a:p>
          </p:txBody>
        </p:sp>
        <p:sp>
          <p:nvSpPr>
            <p:cNvPr id="1048816" name="文本框 50"/>
            <p:cNvSpPr/>
            <p:nvPr/>
          </p:nvSpPr>
          <p:spPr>
            <a:xfrm>
              <a:off x="1626835" y="2687681"/>
              <a:ext cx="2492110" cy="738230"/>
            </a:xfrm>
            <a:prstGeom prst="rect">
              <a:avLst/>
            </a:prstGeom>
            <a:solidFill>
              <a:srgbClr val="F692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2600">
                  <a:latin typeface="#9Slide03 Sofia Pro Soft Bold" panose="020B0000000000000000" pitchFamily="34" charset="0"/>
                  <a:cs typeface="#9Slide03 Sofia Pro Soft Bold" panose="020B0000000000000000" pitchFamily="34" charset="0"/>
                  <a:sym typeface="+mn-ea"/>
                </a:rPr>
                <a:t>Vì sao kim loại có tính dẻo</a:t>
              </a:r>
              <a:r>
                <a:rPr lang="zh-CN" altLang="en-US" sz="2600">
                  <a:latin typeface="#9Slide03 Sofia Pro Soft Bold" panose="020B0000000000000000" pitchFamily="34" charset="0"/>
                  <a:cs typeface="#9Slide03 Sofia Pro Soft Bold" panose="020B0000000000000000" pitchFamily="34" charset="0"/>
                  <a:sym typeface="+mn-ea"/>
                </a:rPr>
                <a:t>?</a:t>
              </a:r>
            </a:p>
          </p:txBody>
        </p:sp>
      </p:grpSp>
      <p:grpSp>
        <p:nvGrpSpPr>
          <p:cNvPr id="73" name="组合 51"/>
          <p:cNvGrpSpPr/>
          <p:nvPr/>
        </p:nvGrpSpPr>
        <p:grpSpPr>
          <a:xfrm>
            <a:off x="8024959" y="2443993"/>
            <a:ext cx="3175635" cy="1348037"/>
            <a:chOff x="1805885" y="2349127"/>
            <a:chExt cx="2824703" cy="1199069"/>
          </a:xfrm>
        </p:grpSpPr>
        <p:sp>
          <p:nvSpPr>
            <p:cNvPr id="1048817" name="文本框 52"/>
            <p:cNvSpPr txBox="1"/>
            <p:nvPr/>
          </p:nvSpPr>
          <p:spPr>
            <a:xfrm>
              <a:off x="1805885" y="2349127"/>
              <a:ext cx="2824703" cy="43717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2600" b="1">
                  <a:gradFill>
                    <a:gsLst>
                      <a:gs pos="0">
                        <a:srgbClr val="FE4444"/>
                      </a:gs>
                      <a:gs pos="100000">
                        <a:srgbClr val="832B2B"/>
                      </a:gs>
                    </a:gsLst>
                    <a:lin scaled="0"/>
                  </a:gradFill>
                  <a:effectLst/>
                  <a:latin typeface="#9Slide03 Sofia Pro Soft Bold" panose="020B0000000000000000" pitchFamily="34" charset="0"/>
                  <a:cs typeface="#9Slide03 Sofia Pro Soft Bold" panose="020B0000000000000000" pitchFamily="34" charset="0"/>
                  <a:sym typeface="+mn-ea"/>
                </a:rPr>
                <a:t>TÍNH DẪN ĐIỆN</a:t>
              </a:r>
            </a:p>
          </p:txBody>
        </p:sp>
        <p:sp>
          <p:nvSpPr>
            <p:cNvPr id="1048818" name="文本框 53"/>
            <p:cNvSpPr/>
            <p:nvPr/>
          </p:nvSpPr>
          <p:spPr>
            <a:xfrm>
              <a:off x="1971945" y="2809966"/>
              <a:ext cx="2492110" cy="738230"/>
            </a:xfrm>
            <a:prstGeom prst="rect">
              <a:avLst/>
            </a:prstGeom>
            <a:solidFill>
              <a:srgbClr val="EC1C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2600">
                  <a:latin typeface="#9Slide03 Sofia Pro Soft Bold" panose="020B0000000000000000" pitchFamily="34" charset="0"/>
                  <a:cs typeface="#9Slide03 Sofia Pro Soft Bold" panose="020B0000000000000000" pitchFamily="34" charset="0"/>
                  <a:sym typeface="+mn-ea"/>
                </a:rPr>
                <a:t>Vì sao kim loại có tính dẫn điện</a:t>
              </a:r>
              <a:r>
                <a:rPr lang="zh-CN" altLang="en-US" sz="2600">
                  <a:latin typeface="#9Slide03 Sofia Pro Soft Bold" panose="020B0000000000000000" pitchFamily="34" charset="0"/>
                  <a:cs typeface="#9Slide03 Sofia Pro Soft Bold" panose="020B0000000000000000" pitchFamily="34" charset="0"/>
                  <a:sym typeface="+mn-ea"/>
                </a:rPr>
                <a:t>?</a:t>
              </a:r>
            </a:p>
          </p:txBody>
        </p:sp>
      </p:grpSp>
      <p:grpSp>
        <p:nvGrpSpPr>
          <p:cNvPr id="74" name="组合 54"/>
          <p:cNvGrpSpPr/>
          <p:nvPr/>
        </p:nvGrpSpPr>
        <p:grpSpPr>
          <a:xfrm>
            <a:off x="7504526" y="3952490"/>
            <a:ext cx="3185160" cy="1332798"/>
            <a:chOff x="1805885" y="2349127"/>
            <a:chExt cx="2833175" cy="1185514"/>
          </a:xfrm>
        </p:grpSpPr>
        <p:sp>
          <p:nvSpPr>
            <p:cNvPr id="1048819" name="文本框 55"/>
            <p:cNvSpPr txBox="1"/>
            <p:nvPr/>
          </p:nvSpPr>
          <p:spPr>
            <a:xfrm>
              <a:off x="1805885" y="2349127"/>
              <a:ext cx="2833175" cy="43717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sz="2600">
                  <a:solidFill>
                    <a:srgbClr val="2B8F66"/>
                  </a:solidFill>
                  <a:latin typeface="#9Slide03 Sofia Pro Soft Bold" panose="020B0000000000000000" pitchFamily="34" charset="0"/>
                  <a:ea typeface="Calibri" panose="020F0502020204030204" charset="0"/>
                  <a:cs typeface="#9Slide03 Sofia Pro Soft Bold" panose="020B0000000000000000" pitchFamily="34" charset="0"/>
                </a:rPr>
                <a:t>TÍNH DẪN NHIỆT</a:t>
              </a:r>
            </a:p>
          </p:txBody>
        </p:sp>
        <p:sp>
          <p:nvSpPr>
            <p:cNvPr id="1048820" name="文本框 56"/>
            <p:cNvSpPr/>
            <p:nvPr/>
          </p:nvSpPr>
          <p:spPr>
            <a:xfrm>
              <a:off x="1903036" y="2796411"/>
              <a:ext cx="2492110" cy="738230"/>
            </a:xfrm>
            <a:prstGeom prst="rect">
              <a:avLst/>
            </a:prstGeom>
            <a:solidFill>
              <a:srgbClr val="2B8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2600">
                  <a:latin typeface="#9Slide03 Sofia Pro Soft Bold" panose="020B0000000000000000" pitchFamily="34" charset="0"/>
                  <a:cs typeface="#9Slide03 Sofia Pro Soft Bold" panose="020B0000000000000000" pitchFamily="34" charset="0"/>
                  <a:sym typeface="+mn-ea"/>
                </a:rPr>
                <a:t>Vì sao kim loại có tính dẫn nhiệt</a:t>
              </a:r>
              <a:r>
                <a:rPr lang="zh-CN" altLang="en-US" sz="2600">
                  <a:latin typeface="#9Slide03 Sofia Pro Soft Bold" panose="020B0000000000000000" pitchFamily="34" charset="0"/>
                  <a:cs typeface="#9Slide03 Sofia Pro Soft Bold" panose="020B0000000000000000" pitchFamily="34" charset="0"/>
                  <a:sym typeface="+mn-ea"/>
                </a:rPr>
                <a:t>?</a:t>
              </a:r>
            </a:p>
          </p:txBody>
        </p:sp>
      </p:grpSp>
      <p:sp>
        <p:nvSpPr>
          <p:cNvPr id="1048821" name="Text Box 7"/>
          <p:cNvSpPr txBox="1"/>
          <p:nvPr/>
        </p:nvSpPr>
        <p:spPr>
          <a:xfrm>
            <a:off x="3082925" y="2498725"/>
            <a:ext cx="23056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b="1" u="sng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Giải thích</a:t>
            </a:r>
          </a:p>
        </p:txBody>
      </p:sp>
      <p:sp>
        <p:nvSpPr>
          <p:cNvPr id="1048822" name="Title 3"/>
          <p:cNvSpPr>
            <a:spLocks noGrp="1"/>
          </p:cNvSpPr>
          <p:nvPr>
            <p:ph type="title"/>
          </p:nvPr>
        </p:nvSpPr>
        <p:spPr>
          <a:xfrm>
            <a:off x="837884" y="63672"/>
            <a:ext cx="10515600" cy="795790"/>
          </a:xfrm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I. TÍNH CHẤT VẬT LÝ VÀ 1 SỐ ỨNG DỤNG CỦA KIM LOẠI</a:t>
            </a:r>
          </a:p>
        </p:txBody>
      </p:sp>
      <p:sp>
        <p:nvSpPr>
          <p:cNvPr id="1048823" name="Text Box 41"/>
          <p:cNvSpPr txBox="1"/>
          <p:nvPr/>
        </p:nvSpPr>
        <p:spPr>
          <a:xfrm>
            <a:off x="284096" y="606442"/>
            <a:ext cx="62960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zh-CN" b="1" dirty="0">
                <a:solidFill>
                  <a:srgbClr val="0000FF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1. Tính chất vật lý chung và ứng dụng</a:t>
            </a:r>
            <a:endParaRPr lang="en-US" altLang="en-US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cxnSp>
        <p:nvCxnSpPr>
          <p:cNvPr id="3145733" name="直接连接符 37"/>
          <p:cNvCxnSpPr>
            <a:cxnSpLocks/>
          </p:cNvCxnSpPr>
          <p:nvPr/>
        </p:nvCxnSpPr>
        <p:spPr>
          <a:xfrm>
            <a:off x="5736205" y="5989907"/>
            <a:ext cx="876030" cy="0"/>
          </a:xfrm>
          <a:prstGeom prst="line">
            <a:avLst/>
          </a:prstGeom>
          <a:ln w="28575" cmpd="sng">
            <a:solidFill>
              <a:srgbClr val="00A69C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824" name="菱形 43"/>
          <p:cNvSpPr/>
          <p:nvPr/>
        </p:nvSpPr>
        <p:spPr>
          <a:xfrm>
            <a:off x="6844074" y="5414833"/>
            <a:ext cx="1187880" cy="1188247"/>
          </a:xfrm>
          <a:prstGeom prst="diamond">
            <a:avLst/>
          </a:prstGeom>
          <a:solidFill>
            <a:srgbClr val="00A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2600">
              <a:latin typeface="#9Slide03 Sofia Pro Soft Bold" panose="020B0000000000000000" pitchFamily="34" charset="0"/>
              <a:cs typeface="#9Slide03 Sofia Pro Soft Bold" panose="020B0000000000000000" pitchFamily="34" charset="0"/>
              <a:sym typeface="+mn-ea"/>
            </a:endParaRPr>
          </a:p>
        </p:txBody>
      </p:sp>
      <p:grpSp>
        <p:nvGrpSpPr>
          <p:cNvPr id="75" name="组合 54"/>
          <p:cNvGrpSpPr/>
          <p:nvPr/>
        </p:nvGrpSpPr>
        <p:grpSpPr>
          <a:xfrm>
            <a:off x="8154766" y="5432992"/>
            <a:ext cx="3185160" cy="1302001"/>
            <a:chOff x="1805885" y="2376521"/>
            <a:chExt cx="2833175" cy="1158120"/>
          </a:xfrm>
        </p:grpSpPr>
        <p:sp>
          <p:nvSpPr>
            <p:cNvPr id="1048825" name="文本框 55"/>
            <p:cNvSpPr txBox="1"/>
            <p:nvPr/>
          </p:nvSpPr>
          <p:spPr>
            <a:xfrm>
              <a:off x="1805885" y="2376521"/>
              <a:ext cx="2833175" cy="437177"/>
            </a:xfrm>
            <a:prstGeom prst="rect">
              <a:avLst/>
            </a:prstGeom>
            <a:noFill/>
          </p:spPr>
          <p:txBody>
            <a:bodyPr vert="horz" wrap="square" numCol="1" spcCol="0" rtlCol="0" fromWordArt="0" anchor="t" anchorCtr="0" forceAA="0" compatLnSpc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ctr">
                <a:buClrTx/>
                <a:buSzTx/>
                <a:buFontTx/>
              </a:pPr>
              <a:r>
                <a:rPr lang="en-US" sz="2600">
                  <a:solidFill>
                    <a:srgbClr val="00A69C"/>
                  </a:solidFill>
                  <a:latin typeface="#9Slide03 Sofia Pro Soft Bold" panose="020B0000000000000000" pitchFamily="34" charset="0"/>
                  <a:ea typeface="Calibri" panose="020F0502020204030204" charset="0"/>
                  <a:cs typeface="#9Slide03 Sofia Pro Soft Bold" panose="020B0000000000000000" pitchFamily="34" charset="0"/>
                  <a:sym typeface="+mn-ea"/>
                </a:rPr>
                <a:t>CÓ ÁNH KIM</a:t>
              </a:r>
            </a:p>
          </p:txBody>
        </p:sp>
        <p:sp>
          <p:nvSpPr>
            <p:cNvPr id="1048826" name="文本框 56"/>
            <p:cNvSpPr/>
            <p:nvPr/>
          </p:nvSpPr>
          <p:spPr>
            <a:xfrm>
              <a:off x="1903036" y="2796411"/>
              <a:ext cx="2492110" cy="738230"/>
            </a:xfrm>
            <a:prstGeom prst="rect">
              <a:avLst/>
            </a:prstGeom>
            <a:solidFill>
              <a:srgbClr val="00A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600">
                  <a:latin typeface="#9Slide03 Sofia Pro Soft Bold" panose="020B0000000000000000" pitchFamily="34" charset="0"/>
                  <a:cs typeface="#9Slide03 Sofia Pro Soft Bold" panose="020B0000000000000000" pitchFamily="34" charset="0"/>
                  <a:sym typeface="+mn-ea"/>
                </a:rPr>
                <a:t>V</a:t>
              </a:r>
              <a:r>
                <a:rPr lang="en-US" altLang="zh-CN" sz="2600">
                  <a:latin typeface="#9Slide03 Sofia Pro Soft Bold" panose="020B0000000000000000" pitchFamily="34" charset="0"/>
                  <a:cs typeface="#9Slide03 Sofia Pro Soft Bold" panose="020B0000000000000000" pitchFamily="34" charset="0"/>
                  <a:sym typeface="+mn-ea"/>
                </a:rPr>
                <a:t>ì </a:t>
              </a:r>
              <a:r>
                <a:rPr lang="zh-CN" altLang="en-US" sz="2600">
                  <a:latin typeface="#9Slide03 Sofia Pro Soft Bold" panose="020B0000000000000000" pitchFamily="34" charset="0"/>
                  <a:cs typeface="#9Slide03 Sofia Pro Soft Bold" panose="020B0000000000000000" pitchFamily="34" charset="0"/>
                  <a:sym typeface="+mn-ea"/>
                </a:rPr>
                <a:t>sao kim l</a:t>
              </a:r>
              <a:r>
                <a:rPr lang="en-US" altLang="zh-CN" sz="2600">
                  <a:latin typeface="#9Slide03 Sofia Pro Soft Bold" panose="020B0000000000000000" pitchFamily="34" charset="0"/>
                  <a:cs typeface="#9Slide03 Sofia Pro Soft Bold" panose="020B0000000000000000" pitchFamily="34" charset="0"/>
                  <a:sym typeface="+mn-ea"/>
                </a:rPr>
                <a:t>oại </a:t>
              </a:r>
              <a:r>
                <a:rPr lang="zh-CN" altLang="en-US" sz="2600">
                  <a:latin typeface="#9Slide03 Sofia Pro Soft Bold" panose="020B0000000000000000" pitchFamily="34" charset="0"/>
                  <a:cs typeface="#9Slide03 Sofia Pro Soft Bold" panose="020B0000000000000000" pitchFamily="34" charset="0"/>
                  <a:sym typeface="+mn-ea"/>
                </a:rPr>
                <a:t>c</a:t>
              </a:r>
              <a:r>
                <a:rPr lang="en-US" altLang="zh-CN" sz="2600">
                  <a:latin typeface="#9Slide03 Sofia Pro Soft Bold" panose="020B0000000000000000" pitchFamily="34" charset="0"/>
                  <a:cs typeface="#9Slide03 Sofia Pro Soft Bold" panose="020B0000000000000000" pitchFamily="34" charset="0"/>
                  <a:sym typeface="+mn-ea"/>
                </a:rPr>
                <a:t>ó ánh kim</a:t>
              </a:r>
              <a:r>
                <a:rPr lang="zh-CN" altLang="en-US" sz="2600">
                  <a:latin typeface="#9Slide03 Sofia Pro Soft Bold" panose="020B0000000000000000" pitchFamily="34" charset="0"/>
                  <a:cs typeface="#9Slide03 Sofia Pro Soft Bold" panose="020B0000000000000000" pitchFamily="34" charset="0"/>
                  <a:sym typeface="+mn-ea"/>
                </a:rPr>
                <a:t>?</a:t>
              </a:r>
            </a:p>
          </p:txBody>
        </p:sp>
      </p:grpSp>
      <p:sp>
        <p:nvSpPr>
          <p:cNvPr id="1048827" name="Freeform 8"/>
          <p:cNvSpPr>
            <a:spLocks noEditPoints="1"/>
          </p:cNvSpPr>
          <p:nvPr/>
        </p:nvSpPr>
        <p:spPr bwMode="auto">
          <a:xfrm>
            <a:off x="7210369" y="5781405"/>
            <a:ext cx="455289" cy="455430"/>
          </a:xfrm>
          <a:custGeom>
            <a:avLst/>
            <a:gdLst>
              <a:gd name="T0" fmla="*/ 274 w 740"/>
              <a:gd name="T1" fmla="*/ 555 h 740"/>
              <a:gd name="T2" fmla="*/ 283 w 740"/>
              <a:gd name="T3" fmla="*/ 562 h 740"/>
              <a:gd name="T4" fmla="*/ 286 w 740"/>
              <a:gd name="T5" fmla="*/ 571 h 740"/>
              <a:gd name="T6" fmla="*/ 283 w 740"/>
              <a:gd name="T7" fmla="*/ 580 h 740"/>
              <a:gd name="T8" fmla="*/ 231 w 740"/>
              <a:gd name="T9" fmla="*/ 634 h 740"/>
              <a:gd name="T10" fmla="*/ 223 w 740"/>
              <a:gd name="T11" fmla="*/ 638 h 740"/>
              <a:gd name="T12" fmla="*/ 214 w 740"/>
              <a:gd name="T13" fmla="*/ 638 h 740"/>
              <a:gd name="T14" fmla="*/ 205 w 740"/>
              <a:gd name="T15" fmla="*/ 631 h 740"/>
              <a:gd name="T16" fmla="*/ 202 w 740"/>
              <a:gd name="T17" fmla="*/ 622 h 740"/>
              <a:gd name="T18" fmla="*/ 205 w 740"/>
              <a:gd name="T19" fmla="*/ 613 h 740"/>
              <a:gd name="T20" fmla="*/ 257 w 740"/>
              <a:gd name="T21" fmla="*/ 559 h 740"/>
              <a:gd name="T22" fmla="*/ 265 w 740"/>
              <a:gd name="T23" fmla="*/ 555 h 740"/>
              <a:gd name="T24" fmla="*/ 252 w 740"/>
              <a:gd name="T25" fmla="*/ 470 h 740"/>
              <a:gd name="T26" fmla="*/ 262 w 740"/>
              <a:gd name="T27" fmla="*/ 474 h 740"/>
              <a:gd name="T28" fmla="*/ 269 w 740"/>
              <a:gd name="T29" fmla="*/ 482 h 740"/>
              <a:gd name="T30" fmla="*/ 269 w 740"/>
              <a:gd name="T31" fmla="*/ 491 h 740"/>
              <a:gd name="T32" fmla="*/ 263 w 740"/>
              <a:gd name="T33" fmla="*/ 499 h 740"/>
              <a:gd name="T34" fmla="*/ 93 w 740"/>
              <a:gd name="T35" fmla="*/ 669 h 740"/>
              <a:gd name="T36" fmla="*/ 84 w 740"/>
              <a:gd name="T37" fmla="*/ 672 h 740"/>
              <a:gd name="T38" fmla="*/ 74 w 740"/>
              <a:gd name="T39" fmla="*/ 669 h 740"/>
              <a:gd name="T40" fmla="*/ 68 w 740"/>
              <a:gd name="T41" fmla="*/ 660 h 740"/>
              <a:gd name="T42" fmla="*/ 68 w 740"/>
              <a:gd name="T43" fmla="*/ 651 h 740"/>
              <a:gd name="T44" fmla="*/ 72 w 740"/>
              <a:gd name="T45" fmla="*/ 643 h 740"/>
              <a:gd name="T46" fmla="*/ 244 w 740"/>
              <a:gd name="T47" fmla="*/ 473 h 740"/>
              <a:gd name="T48" fmla="*/ 252 w 740"/>
              <a:gd name="T49" fmla="*/ 470 h 740"/>
              <a:gd name="T50" fmla="*/ 173 w 740"/>
              <a:gd name="T51" fmla="*/ 455 h 740"/>
              <a:gd name="T52" fmla="*/ 182 w 740"/>
              <a:gd name="T53" fmla="*/ 461 h 740"/>
              <a:gd name="T54" fmla="*/ 185 w 740"/>
              <a:gd name="T55" fmla="*/ 470 h 740"/>
              <a:gd name="T56" fmla="*/ 182 w 740"/>
              <a:gd name="T57" fmla="*/ 479 h 740"/>
              <a:gd name="T58" fmla="*/ 163 w 740"/>
              <a:gd name="T59" fmla="*/ 499 h 740"/>
              <a:gd name="T60" fmla="*/ 156 w 740"/>
              <a:gd name="T61" fmla="*/ 503 h 740"/>
              <a:gd name="T62" fmla="*/ 146 w 740"/>
              <a:gd name="T63" fmla="*/ 503 h 740"/>
              <a:gd name="T64" fmla="*/ 138 w 740"/>
              <a:gd name="T65" fmla="*/ 498 h 740"/>
              <a:gd name="T66" fmla="*/ 135 w 740"/>
              <a:gd name="T67" fmla="*/ 487 h 740"/>
              <a:gd name="T68" fmla="*/ 137 w 740"/>
              <a:gd name="T69" fmla="*/ 479 h 740"/>
              <a:gd name="T70" fmla="*/ 156 w 740"/>
              <a:gd name="T71" fmla="*/ 458 h 740"/>
              <a:gd name="T72" fmla="*/ 164 w 740"/>
              <a:gd name="T73" fmla="*/ 455 h 740"/>
              <a:gd name="T74" fmla="*/ 673 w 740"/>
              <a:gd name="T75" fmla="*/ 91 h 740"/>
              <a:gd name="T76" fmla="*/ 421 w 740"/>
              <a:gd name="T77" fmla="*/ 680 h 740"/>
              <a:gd name="T78" fmla="*/ 650 w 740"/>
              <a:gd name="T79" fmla="*/ 67 h 740"/>
              <a:gd name="T80" fmla="*/ 299 w 740"/>
              <a:gd name="T81" fmla="*/ 418 h 740"/>
              <a:gd name="T82" fmla="*/ 723 w 740"/>
              <a:gd name="T83" fmla="*/ 0 h 740"/>
              <a:gd name="T84" fmla="*/ 732 w 740"/>
              <a:gd name="T85" fmla="*/ 3 h 740"/>
              <a:gd name="T86" fmla="*/ 739 w 740"/>
              <a:gd name="T87" fmla="*/ 12 h 740"/>
              <a:gd name="T88" fmla="*/ 739 w 740"/>
              <a:gd name="T89" fmla="*/ 21 h 740"/>
              <a:gd name="T90" fmla="*/ 737 w 740"/>
              <a:gd name="T91" fmla="*/ 24 h 740"/>
              <a:gd name="T92" fmla="*/ 435 w 740"/>
              <a:gd name="T93" fmla="*/ 729 h 740"/>
              <a:gd name="T94" fmla="*/ 435 w 740"/>
              <a:gd name="T95" fmla="*/ 729 h 740"/>
              <a:gd name="T96" fmla="*/ 430 w 740"/>
              <a:gd name="T97" fmla="*/ 737 h 740"/>
              <a:gd name="T98" fmla="*/ 421 w 740"/>
              <a:gd name="T99" fmla="*/ 740 h 740"/>
              <a:gd name="T100" fmla="*/ 410 w 740"/>
              <a:gd name="T101" fmla="*/ 736 h 740"/>
              <a:gd name="T102" fmla="*/ 405 w 740"/>
              <a:gd name="T103" fmla="*/ 727 h 740"/>
              <a:gd name="T104" fmla="*/ 290 w 740"/>
              <a:gd name="T105" fmla="*/ 449 h 740"/>
              <a:gd name="T106" fmla="*/ 12 w 740"/>
              <a:gd name="T107" fmla="*/ 335 h 740"/>
              <a:gd name="T108" fmla="*/ 4 w 740"/>
              <a:gd name="T109" fmla="*/ 329 h 740"/>
              <a:gd name="T110" fmla="*/ 0 w 740"/>
              <a:gd name="T111" fmla="*/ 320 h 740"/>
              <a:gd name="T112" fmla="*/ 3 w 740"/>
              <a:gd name="T113" fmla="*/ 311 h 740"/>
              <a:gd name="T114" fmla="*/ 10 w 740"/>
              <a:gd name="T115" fmla="*/ 304 h 740"/>
              <a:gd name="T116" fmla="*/ 11 w 740"/>
              <a:gd name="T117" fmla="*/ 304 h 740"/>
              <a:gd name="T118" fmla="*/ 715 w 740"/>
              <a:gd name="T119" fmla="*/ 2 h 740"/>
              <a:gd name="T120" fmla="*/ 719 w 740"/>
              <a:gd name="T121" fmla="*/ 0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40" h="740">
                <a:moveTo>
                  <a:pt x="269" y="554"/>
                </a:moveTo>
                <a:lnTo>
                  <a:pt x="274" y="555"/>
                </a:lnTo>
                <a:lnTo>
                  <a:pt x="279" y="558"/>
                </a:lnTo>
                <a:lnTo>
                  <a:pt x="283" y="562"/>
                </a:lnTo>
                <a:lnTo>
                  <a:pt x="284" y="566"/>
                </a:lnTo>
                <a:lnTo>
                  <a:pt x="286" y="571"/>
                </a:lnTo>
                <a:lnTo>
                  <a:pt x="286" y="576"/>
                </a:lnTo>
                <a:lnTo>
                  <a:pt x="283" y="580"/>
                </a:lnTo>
                <a:lnTo>
                  <a:pt x="281" y="583"/>
                </a:lnTo>
                <a:lnTo>
                  <a:pt x="231" y="634"/>
                </a:lnTo>
                <a:lnTo>
                  <a:pt x="227" y="637"/>
                </a:lnTo>
                <a:lnTo>
                  <a:pt x="223" y="638"/>
                </a:lnTo>
                <a:lnTo>
                  <a:pt x="219" y="639"/>
                </a:lnTo>
                <a:lnTo>
                  <a:pt x="214" y="638"/>
                </a:lnTo>
                <a:lnTo>
                  <a:pt x="209" y="635"/>
                </a:lnTo>
                <a:lnTo>
                  <a:pt x="205" y="631"/>
                </a:lnTo>
                <a:lnTo>
                  <a:pt x="203" y="627"/>
                </a:lnTo>
                <a:lnTo>
                  <a:pt x="202" y="622"/>
                </a:lnTo>
                <a:lnTo>
                  <a:pt x="202" y="617"/>
                </a:lnTo>
                <a:lnTo>
                  <a:pt x="205" y="613"/>
                </a:lnTo>
                <a:lnTo>
                  <a:pt x="207" y="610"/>
                </a:lnTo>
                <a:lnTo>
                  <a:pt x="257" y="559"/>
                </a:lnTo>
                <a:lnTo>
                  <a:pt x="261" y="557"/>
                </a:lnTo>
                <a:lnTo>
                  <a:pt x="265" y="555"/>
                </a:lnTo>
                <a:lnTo>
                  <a:pt x="269" y="554"/>
                </a:lnTo>
                <a:close/>
                <a:moveTo>
                  <a:pt x="252" y="470"/>
                </a:moveTo>
                <a:lnTo>
                  <a:pt x="257" y="472"/>
                </a:lnTo>
                <a:lnTo>
                  <a:pt x="262" y="474"/>
                </a:lnTo>
                <a:lnTo>
                  <a:pt x="266" y="477"/>
                </a:lnTo>
                <a:lnTo>
                  <a:pt x="269" y="482"/>
                </a:lnTo>
                <a:lnTo>
                  <a:pt x="269" y="487"/>
                </a:lnTo>
                <a:lnTo>
                  <a:pt x="269" y="491"/>
                </a:lnTo>
                <a:lnTo>
                  <a:pt x="266" y="496"/>
                </a:lnTo>
                <a:lnTo>
                  <a:pt x="263" y="499"/>
                </a:lnTo>
                <a:lnTo>
                  <a:pt x="96" y="667"/>
                </a:lnTo>
                <a:lnTo>
                  <a:pt x="93" y="669"/>
                </a:lnTo>
                <a:lnTo>
                  <a:pt x="88" y="672"/>
                </a:lnTo>
                <a:lnTo>
                  <a:pt x="84" y="672"/>
                </a:lnTo>
                <a:lnTo>
                  <a:pt x="79" y="672"/>
                </a:lnTo>
                <a:lnTo>
                  <a:pt x="74" y="669"/>
                </a:lnTo>
                <a:lnTo>
                  <a:pt x="71" y="665"/>
                </a:lnTo>
                <a:lnTo>
                  <a:pt x="68" y="660"/>
                </a:lnTo>
                <a:lnTo>
                  <a:pt x="67" y="655"/>
                </a:lnTo>
                <a:lnTo>
                  <a:pt x="68" y="651"/>
                </a:lnTo>
                <a:lnTo>
                  <a:pt x="70" y="647"/>
                </a:lnTo>
                <a:lnTo>
                  <a:pt x="72" y="643"/>
                </a:lnTo>
                <a:lnTo>
                  <a:pt x="240" y="476"/>
                </a:lnTo>
                <a:lnTo>
                  <a:pt x="244" y="473"/>
                </a:lnTo>
                <a:lnTo>
                  <a:pt x="248" y="472"/>
                </a:lnTo>
                <a:lnTo>
                  <a:pt x="252" y="470"/>
                </a:lnTo>
                <a:close/>
                <a:moveTo>
                  <a:pt x="168" y="453"/>
                </a:moveTo>
                <a:lnTo>
                  <a:pt x="173" y="455"/>
                </a:lnTo>
                <a:lnTo>
                  <a:pt x="178" y="457"/>
                </a:lnTo>
                <a:lnTo>
                  <a:pt x="182" y="461"/>
                </a:lnTo>
                <a:lnTo>
                  <a:pt x="184" y="465"/>
                </a:lnTo>
                <a:lnTo>
                  <a:pt x="185" y="470"/>
                </a:lnTo>
                <a:lnTo>
                  <a:pt x="185" y="476"/>
                </a:lnTo>
                <a:lnTo>
                  <a:pt x="182" y="479"/>
                </a:lnTo>
                <a:lnTo>
                  <a:pt x="180" y="482"/>
                </a:lnTo>
                <a:lnTo>
                  <a:pt x="163" y="499"/>
                </a:lnTo>
                <a:lnTo>
                  <a:pt x="160" y="502"/>
                </a:lnTo>
                <a:lnTo>
                  <a:pt x="156" y="503"/>
                </a:lnTo>
                <a:lnTo>
                  <a:pt x="151" y="504"/>
                </a:lnTo>
                <a:lnTo>
                  <a:pt x="146" y="503"/>
                </a:lnTo>
                <a:lnTo>
                  <a:pt x="142" y="500"/>
                </a:lnTo>
                <a:lnTo>
                  <a:pt x="138" y="498"/>
                </a:lnTo>
                <a:lnTo>
                  <a:pt x="135" y="493"/>
                </a:lnTo>
                <a:lnTo>
                  <a:pt x="135" y="487"/>
                </a:lnTo>
                <a:lnTo>
                  <a:pt x="135" y="483"/>
                </a:lnTo>
                <a:lnTo>
                  <a:pt x="137" y="479"/>
                </a:lnTo>
                <a:lnTo>
                  <a:pt x="139" y="476"/>
                </a:lnTo>
                <a:lnTo>
                  <a:pt x="156" y="458"/>
                </a:lnTo>
                <a:lnTo>
                  <a:pt x="160" y="456"/>
                </a:lnTo>
                <a:lnTo>
                  <a:pt x="164" y="455"/>
                </a:lnTo>
                <a:lnTo>
                  <a:pt x="168" y="453"/>
                </a:lnTo>
                <a:close/>
                <a:moveTo>
                  <a:pt x="673" y="91"/>
                </a:moveTo>
                <a:lnTo>
                  <a:pt x="322" y="441"/>
                </a:lnTo>
                <a:lnTo>
                  <a:pt x="421" y="680"/>
                </a:lnTo>
                <a:lnTo>
                  <a:pt x="673" y="91"/>
                </a:lnTo>
                <a:close/>
                <a:moveTo>
                  <a:pt x="650" y="67"/>
                </a:moveTo>
                <a:lnTo>
                  <a:pt x="61" y="320"/>
                </a:lnTo>
                <a:lnTo>
                  <a:pt x="299" y="418"/>
                </a:lnTo>
                <a:lnTo>
                  <a:pt x="650" y="67"/>
                </a:lnTo>
                <a:close/>
                <a:moveTo>
                  <a:pt x="723" y="0"/>
                </a:moveTo>
                <a:lnTo>
                  <a:pt x="728" y="2"/>
                </a:lnTo>
                <a:lnTo>
                  <a:pt x="732" y="3"/>
                </a:lnTo>
                <a:lnTo>
                  <a:pt x="736" y="7"/>
                </a:lnTo>
                <a:lnTo>
                  <a:pt x="739" y="12"/>
                </a:lnTo>
                <a:lnTo>
                  <a:pt x="740" y="17"/>
                </a:lnTo>
                <a:lnTo>
                  <a:pt x="739" y="21"/>
                </a:lnTo>
                <a:lnTo>
                  <a:pt x="737" y="24"/>
                </a:lnTo>
                <a:lnTo>
                  <a:pt x="737" y="24"/>
                </a:lnTo>
                <a:lnTo>
                  <a:pt x="436" y="729"/>
                </a:lnTo>
                <a:lnTo>
                  <a:pt x="435" y="729"/>
                </a:lnTo>
                <a:lnTo>
                  <a:pt x="435" y="729"/>
                </a:lnTo>
                <a:lnTo>
                  <a:pt x="435" y="729"/>
                </a:lnTo>
                <a:lnTo>
                  <a:pt x="432" y="733"/>
                </a:lnTo>
                <a:lnTo>
                  <a:pt x="430" y="737"/>
                </a:lnTo>
                <a:lnTo>
                  <a:pt x="425" y="739"/>
                </a:lnTo>
                <a:lnTo>
                  <a:pt x="421" y="740"/>
                </a:lnTo>
                <a:lnTo>
                  <a:pt x="415" y="739"/>
                </a:lnTo>
                <a:lnTo>
                  <a:pt x="410" y="736"/>
                </a:lnTo>
                <a:lnTo>
                  <a:pt x="406" y="732"/>
                </a:lnTo>
                <a:lnTo>
                  <a:pt x="405" y="727"/>
                </a:lnTo>
                <a:lnTo>
                  <a:pt x="404" y="727"/>
                </a:lnTo>
                <a:lnTo>
                  <a:pt x="290" y="449"/>
                </a:lnTo>
                <a:lnTo>
                  <a:pt x="12" y="335"/>
                </a:lnTo>
                <a:lnTo>
                  <a:pt x="12" y="335"/>
                </a:lnTo>
                <a:lnTo>
                  <a:pt x="7" y="333"/>
                </a:lnTo>
                <a:lnTo>
                  <a:pt x="4" y="329"/>
                </a:lnTo>
                <a:lnTo>
                  <a:pt x="2" y="325"/>
                </a:lnTo>
                <a:lnTo>
                  <a:pt x="0" y="320"/>
                </a:lnTo>
                <a:lnTo>
                  <a:pt x="0" y="314"/>
                </a:lnTo>
                <a:lnTo>
                  <a:pt x="3" y="311"/>
                </a:lnTo>
                <a:lnTo>
                  <a:pt x="6" y="307"/>
                </a:lnTo>
                <a:lnTo>
                  <a:pt x="10" y="304"/>
                </a:lnTo>
                <a:lnTo>
                  <a:pt x="10" y="304"/>
                </a:lnTo>
                <a:lnTo>
                  <a:pt x="11" y="304"/>
                </a:lnTo>
                <a:lnTo>
                  <a:pt x="11" y="304"/>
                </a:lnTo>
                <a:lnTo>
                  <a:pt x="715" y="2"/>
                </a:lnTo>
                <a:lnTo>
                  <a:pt x="715" y="2"/>
                </a:lnTo>
                <a:lnTo>
                  <a:pt x="719" y="0"/>
                </a:lnTo>
                <a:lnTo>
                  <a:pt x="72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121882" tIns="60941" rIns="121882" bIns="60941" numCol="1" anchor="t" anchorCtr="0" compatLnSpc="1"/>
          <a:lstStyle/>
          <a:p>
            <a:endParaRPr lang="zh-CN" altLang="en-US" sz="2600">
              <a:latin typeface="#9Slide03 Sofia Pro Soft Bold" panose="020B0000000000000000" pitchFamily="34" charset="0"/>
              <a:cs typeface="#9Slide03 Sofia Pro Soft Bold" panose="020B0000000000000000" pitchFamily="34" charset="0"/>
            </a:endParaRPr>
          </a:p>
        </p:txBody>
      </p:sp>
      <p:sp>
        <p:nvSpPr>
          <p:cNvPr id="1048828" name="Freeform 13"/>
          <p:cNvSpPr/>
          <p:nvPr/>
        </p:nvSpPr>
        <p:spPr>
          <a:xfrm>
            <a:off x="6367780" y="1426845"/>
            <a:ext cx="652780" cy="510540"/>
          </a:xfrm>
          <a:custGeom>
            <a:avLst/>
            <a:gdLst>
              <a:gd name="connisteX0" fmla="*/ 172781 w 652544"/>
              <a:gd name="connsiteY0" fmla="*/ 18221 h 510769"/>
              <a:gd name="connisteX1" fmla="*/ 240091 w 652544"/>
              <a:gd name="connsiteY1" fmla="*/ 18221 h 510769"/>
              <a:gd name="connisteX2" fmla="*/ 306766 w 652544"/>
              <a:gd name="connsiteY2" fmla="*/ 18221 h 510769"/>
              <a:gd name="connisteX3" fmla="*/ 374076 w 652544"/>
              <a:gd name="connsiteY3" fmla="*/ 8061 h 510769"/>
              <a:gd name="connisteX4" fmla="*/ 441386 w 652544"/>
              <a:gd name="connsiteY4" fmla="*/ 8061 h 510769"/>
              <a:gd name="connisteX5" fmla="*/ 460436 w 652544"/>
              <a:gd name="connsiteY5" fmla="*/ 94421 h 510769"/>
              <a:gd name="connisteX6" fmla="*/ 412176 w 652544"/>
              <a:gd name="connsiteY6" fmla="*/ 161731 h 510769"/>
              <a:gd name="connisteX7" fmla="*/ 345501 w 652544"/>
              <a:gd name="connsiteY7" fmla="*/ 199831 h 510769"/>
              <a:gd name="connisteX8" fmla="*/ 278191 w 652544"/>
              <a:gd name="connsiteY8" fmla="*/ 229041 h 510769"/>
              <a:gd name="connisteX9" fmla="*/ 210881 w 652544"/>
              <a:gd name="connsiteY9" fmla="*/ 248091 h 510769"/>
              <a:gd name="connisteX10" fmla="*/ 134681 w 652544"/>
              <a:gd name="connsiteY10" fmla="*/ 257616 h 510769"/>
              <a:gd name="connisteX11" fmla="*/ 67371 w 652544"/>
              <a:gd name="connsiteY11" fmla="*/ 276666 h 510769"/>
              <a:gd name="connisteX12" fmla="*/ 61 w 652544"/>
              <a:gd name="connsiteY12" fmla="*/ 295716 h 510769"/>
              <a:gd name="connisteX13" fmla="*/ 76896 w 652544"/>
              <a:gd name="connsiteY13" fmla="*/ 353501 h 510769"/>
              <a:gd name="connisteX14" fmla="*/ 144206 w 652544"/>
              <a:gd name="connsiteY14" fmla="*/ 372551 h 510769"/>
              <a:gd name="connisteX15" fmla="*/ 210881 w 652544"/>
              <a:gd name="connsiteY15" fmla="*/ 372551 h 510769"/>
              <a:gd name="connisteX16" fmla="*/ 278191 w 652544"/>
              <a:gd name="connsiteY16" fmla="*/ 372551 h 510769"/>
              <a:gd name="connisteX17" fmla="*/ 345501 w 652544"/>
              <a:gd name="connsiteY17" fmla="*/ 382076 h 510769"/>
              <a:gd name="connisteX18" fmla="*/ 422336 w 652544"/>
              <a:gd name="connsiteY18" fmla="*/ 353501 h 510769"/>
              <a:gd name="connisteX19" fmla="*/ 460436 w 652544"/>
              <a:gd name="connsiteY19" fmla="*/ 276666 h 510769"/>
              <a:gd name="connisteX20" fmla="*/ 537271 w 652544"/>
              <a:gd name="connsiteY20" fmla="*/ 267141 h 510769"/>
              <a:gd name="connisteX21" fmla="*/ 603946 w 652544"/>
              <a:gd name="connsiteY21" fmla="*/ 315401 h 510769"/>
              <a:gd name="connisteX22" fmla="*/ 652206 w 652544"/>
              <a:gd name="connsiteY22" fmla="*/ 391601 h 510769"/>
              <a:gd name="connisteX23" fmla="*/ 584896 w 652544"/>
              <a:gd name="connsiteY23" fmla="*/ 458911 h 510769"/>
              <a:gd name="connisteX24" fmla="*/ 517586 w 652544"/>
              <a:gd name="connsiteY24" fmla="*/ 506536 h 510769"/>
              <a:gd name="connisteX25" fmla="*/ 450911 w 652544"/>
              <a:gd name="connsiteY25" fmla="*/ 506536 h 510769"/>
              <a:gd name="connisteX26" fmla="*/ 383601 w 652544"/>
              <a:gd name="connsiteY26" fmla="*/ 506536 h 510769"/>
              <a:gd name="connisteX27" fmla="*/ 316926 w 652544"/>
              <a:gd name="connsiteY27" fmla="*/ 506536 h 510769"/>
              <a:gd name="connisteX28" fmla="*/ 249616 w 652544"/>
              <a:gd name="connsiteY28" fmla="*/ 506536 h 51076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</a:cxnLst>
            <a:rect l="l" t="t" r="r" b="b"/>
            <a:pathLst>
              <a:path w="652545" h="510770">
                <a:moveTo>
                  <a:pt x="172782" y="18221"/>
                </a:moveTo>
                <a:cubicBezTo>
                  <a:pt x="184847" y="18221"/>
                  <a:pt x="213422" y="18221"/>
                  <a:pt x="240092" y="18221"/>
                </a:cubicBezTo>
                <a:cubicBezTo>
                  <a:pt x="266762" y="18221"/>
                  <a:pt x="280097" y="20126"/>
                  <a:pt x="306767" y="18221"/>
                </a:cubicBezTo>
                <a:cubicBezTo>
                  <a:pt x="333437" y="16316"/>
                  <a:pt x="347407" y="9966"/>
                  <a:pt x="374077" y="8061"/>
                </a:cubicBezTo>
                <a:cubicBezTo>
                  <a:pt x="400747" y="6156"/>
                  <a:pt x="424242" y="-9084"/>
                  <a:pt x="441387" y="8061"/>
                </a:cubicBezTo>
                <a:cubicBezTo>
                  <a:pt x="458532" y="25206"/>
                  <a:pt x="466152" y="63941"/>
                  <a:pt x="460437" y="94421"/>
                </a:cubicBezTo>
                <a:cubicBezTo>
                  <a:pt x="454722" y="124901"/>
                  <a:pt x="435037" y="140776"/>
                  <a:pt x="412177" y="161731"/>
                </a:cubicBezTo>
                <a:cubicBezTo>
                  <a:pt x="389317" y="182686"/>
                  <a:pt x="372172" y="186496"/>
                  <a:pt x="345502" y="199831"/>
                </a:cubicBezTo>
                <a:cubicBezTo>
                  <a:pt x="318832" y="213166"/>
                  <a:pt x="304862" y="219516"/>
                  <a:pt x="278192" y="229041"/>
                </a:cubicBezTo>
                <a:cubicBezTo>
                  <a:pt x="251522" y="238566"/>
                  <a:pt x="239457" y="242376"/>
                  <a:pt x="210882" y="248091"/>
                </a:cubicBezTo>
                <a:cubicBezTo>
                  <a:pt x="182307" y="253806"/>
                  <a:pt x="163257" y="251901"/>
                  <a:pt x="134682" y="257616"/>
                </a:cubicBezTo>
                <a:cubicBezTo>
                  <a:pt x="106107" y="263331"/>
                  <a:pt x="94042" y="269046"/>
                  <a:pt x="67372" y="276666"/>
                </a:cubicBezTo>
                <a:cubicBezTo>
                  <a:pt x="40702" y="284286"/>
                  <a:pt x="-1843" y="280476"/>
                  <a:pt x="62" y="295716"/>
                </a:cubicBezTo>
                <a:cubicBezTo>
                  <a:pt x="1967" y="310956"/>
                  <a:pt x="48322" y="338261"/>
                  <a:pt x="76897" y="353501"/>
                </a:cubicBezTo>
                <a:cubicBezTo>
                  <a:pt x="105472" y="368741"/>
                  <a:pt x="117537" y="368741"/>
                  <a:pt x="144207" y="372551"/>
                </a:cubicBezTo>
                <a:cubicBezTo>
                  <a:pt x="170877" y="376361"/>
                  <a:pt x="184212" y="372551"/>
                  <a:pt x="210882" y="372551"/>
                </a:cubicBezTo>
                <a:cubicBezTo>
                  <a:pt x="237552" y="372551"/>
                  <a:pt x="251522" y="370646"/>
                  <a:pt x="278192" y="372551"/>
                </a:cubicBezTo>
                <a:cubicBezTo>
                  <a:pt x="304862" y="374456"/>
                  <a:pt x="316927" y="385886"/>
                  <a:pt x="345502" y="382076"/>
                </a:cubicBezTo>
                <a:cubicBezTo>
                  <a:pt x="374077" y="378266"/>
                  <a:pt x="399477" y="374456"/>
                  <a:pt x="422337" y="353501"/>
                </a:cubicBezTo>
                <a:cubicBezTo>
                  <a:pt x="445197" y="332546"/>
                  <a:pt x="437577" y="293811"/>
                  <a:pt x="460437" y="276666"/>
                </a:cubicBezTo>
                <a:cubicBezTo>
                  <a:pt x="483297" y="259521"/>
                  <a:pt x="508697" y="259521"/>
                  <a:pt x="537272" y="267141"/>
                </a:cubicBezTo>
                <a:cubicBezTo>
                  <a:pt x="565847" y="274761"/>
                  <a:pt x="581087" y="290636"/>
                  <a:pt x="603947" y="315401"/>
                </a:cubicBezTo>
                <a:cubicBezTo>
                  <a:pt x="626807" y="340166"/>
                  <a:pt x="656017" y="363026"/>
                  <a:pt x="652207" y="391601"/>
                </a:cubicBezTo>
                <a:cubicBezTo>
                  <a:pt x="648397" y="420176"/>
                  <a:pt x="611567" y="436051"/>
                  <a:pt x="584897" y="458911"/>
                </a:cubicBezTo>
                <a:cubicBezTo>
                  <a:pt x="558227" y="481771"/>
                  <a:pt x="544257" y="497011"/>
                  <a:pt x="517587" y="506536"/>
                </a:cubicBezTo>
                <a:cubicBezTo>
                  <a:pt x="490917" y="516061"/>
                  <a:pt x="477582" y="506536"/>
                  <a:pt x="450912" y="506536"/>
                </a:cubicBezTo>
                <a:cubicBezTo>
                  <a:pt x="424242" y="506536"/>
                  <a:pt x="410272" y="506536"/>
                  <a:pt x="383602" y="506536"/>
                </a:cubicBezTo>
                <a:cubicBezTo>
                  <a:pt x="356932" y="506536"/>
                  <a:pt x="343597" y="506536"/>
                  <a:pt x="316927" y="506536"/>
                </a:cubicBezTo>
                <a:cubicBezTo>
                  <a:pt x="290257" y="506536"/>
                  <a:pt x="261682" y="506536"/>
                  <a:pt x="249617" y="506536"/>
                </a:cubicBezTo>
              </a:path>
            </a:pathLst>
          </a:custGeom>
          <a:noFill/>
          <a:ln w="4127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latin typeface="#9Slide03 Sofia Pro Soft Bold" panose="020B0000000000000000" pitchFamily="34" charset="0"/>
              <a:cs typeface="#9Slide03 Sofia Pro Soft Bold" panose="020B0000000000000000" pitchFamily="34" charset="0"/>
            </a:endParaRPr>
          </a:p>
        </p:txBody>
      </p:sp>
      <p:sp>
        <p:nvSpPr>
          <p:cNvPr id="1048829" name="Text Box 15"/>
          <p:cNvSpPr txBox="1"/>
          <p:nvPr/>
        </p:nvSpPr>
        <p:spPr>
          <a:xfrm>
            <a:off x="71120" y="2825115"/>
            <a:ext cx="18211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aphicFrame>
        <p:nvGraphicFramePr>
          <p:cNvPr id="4194305" name="Diagram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2637235"/>
              </p:ext>
            </p:extLst>
          </p:nvPr>
        </p:nvGraphicFramePr>
        <p:xfrm>
          <a:off x="233045" y="5129530"/>
          <a:ext cx="6488430" cy="698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048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45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048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48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45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8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8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145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048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048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145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048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048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2000"/>
                                        <p:tgtEl>
                                          <p:spTgt spid="4194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10" grpId="0" animBg="1"/>
      <p:bldP spid="1048810" grpId="1" animBg="1"/>
      <p:bldP spid="1048811" grpId="0" animBg="1"/>
      <p:bldP spid="1048811" grpId="1" animBg="1"/>
      <p:bldP spid="1048812" grpId="0" animBg="1"/>
      <p:bldP spid="1048812" grpId="1" animBg="1"/>
      <p:bldP spid="1048813" grpId="0" animBg="1"/>
      <p:bldP spid="1048813" grpId="1" animBg="1"/>
      <p:bldP spid="1048814" grpId="0" animBg="1"/>
      <p:bldP spid="1048814" grpId="1" animBg="1"/>
      <p:bldP spid="1048821" grpId="0"/>
      <p:bldP spid="1048824" grpId="0" animBg="1"/>
      <p:bldP spid="1048824" grpId="1" animBg="1"/>
      <p:bldP spid="1048827" grpId="0" animBg="1"/>
      <p:bldP spid="1048827" grpId="1" animBg="1"/>
      <p:bldP spid="1048828" grpId="0" animBg="1"/>
      <p:bldP spid="104882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06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262899"/>
              </p:ext>
            </p:extLst>
          </p:nvPr>
        </p:nvGraphicFramePr>
        <p:xfrm>
          <a:off x="127775" y="939800"/>
          <a:ext cx="11864900" cy="5893732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372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2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2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2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729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00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FF"/>
                          </a:solidFill>
                        </a:rPr>
                        <a:t>Tính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</a:rPr>
                        <a:t>chất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</a:rPr>
                        <a:t> 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</a:rPr>
                        <a:t>lí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</a:rPr>
                        <a:t>chung</a:t>
                      </a:r>
                      <a:endParaRPr lang="en-US" sz="28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FF"/>
                          </a:solidFill>
                        </a:rPr>
                        <a:t>Tính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</a:rPr>
                        <a:t>dẻo</a:t>
                      </a:r>
                      <a:endParaRPr lang="en-US" sz="28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FF"/>
                          </a:solidFill>
                        </a:rPr>
                        <a:t>Tính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</a:rPr>
                        <a:t>dẫn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</a:rPr>
                        <a:t>điện</a:t>
                      </a:r>
                      <a:endParaRPr lang="en-US" sz="28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FF"/>
                          </a:solidFill>
                        </a:rPr>
                        <a:t>Tính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</a:rPr>
                        <a:t>dẫn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</a:rPr>
                        <a:t>nhiệt</a:t>
                      </a:r>
                      <a:endParaRPr lang="en-US" sz="28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FF"/>
                          </a:solidFill>
                        </a:rPr>
                        <a:t>Tính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</a:rPr>
                        <a:t>ánh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</a:rPr>
                        <a:t>kim</a:t>
                      </a:r>
                      <a:endParaRPr lang="en-US" sz="28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574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FF"/>
                          </a:solidFill>
                        </a:rPr>
                        <a:t>Khái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</a:rPr>
                        <a:t>niệm</a:t>
                      </a:r>
                      <a:endParaRPr lang="en-US" sz="28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148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00FF"/>
                          </a:solidFill>
                        </a:rPr>
                        <a:t>Nguyên</a:t>
                      </a:r>
                      <a:r>
                        <a:rPr lang="en-US" sz="2800" b="1" baseline="0" dirty="0" smtClean="0">
                          <a:solidFill>
                            <a:srgbClr val="0000FF"/>
                          </a:solidFill>
                        </a:rPr>
                        <a:t> nhân gây ra</a:t>
                      </a:r>
                      <a:endParaRPr lang="en-US" sz="28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745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FF"/>
                          </a:solidFill>
                        </a:rPr>
                        <a:t>Giải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</a:rPr>
                        <a:t>thích</a:t>
                      </a:r>
                      <a:endParaRPr lang="en-US" sz="28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  <a:p>
                      <a:pPr algn="ctr"/>
                      <a:endParaRPr lang="en-US" sz="2800" b="1" dirty="0"/>
                    </a:p>
                    <a:p>
                      <a:pPr algn="ctr"/>
                      <a:endParaRPr lang="en-US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00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FF"/>
                          </a:solidFill>
                        </a:rPr>
                        <a:t>Ứng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</a:rPr>
                        <a:t>dụng</a:t>
                      </a:r>
                      <a:endParaRPr lang="en-US" sz="28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48830" name="Rounded Rectangle 2"/>
          <p:cNvSpPr>
            <a:spLocks noChangeArrowheads="1"/>
          </p:cNvSpPr>
          <p:nvPr/>
        </p:nvSpPr>
        <p:spPr bwMode="auto">
          <a:xfrm>
            <a:off x="613954" y="0"/>
            <a:ext cx="10593977" cy="883285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solidFill>
              <a:srgbClr val="F9F9F9"/>
            </a:solidFill>
            <a:rou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Phiếu học tập 1: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Hoạt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động theo cặp</a:t>
            </a:r>
          </a:p>
        </p:txBody>
      </p:sp>
    </p:spTree>
    <p:extLst>
      <p:ext uri="{BB962C8B-B14F-4D97-AF65-F5344CB8AC3E}">
        <p14:creationId xmlns:p14="http://schemas.microsoft.com/office/powerpoint/2010/main" val="382732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88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8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8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30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3" name="Text Box 2"/>
          <p:cNvSpPr txBox="1"/>
          <p:nvPr/>
        </p:nvSpPr>
        <p:spPr>
          <a:xfrm>
            <a:off x="1806575" y="450850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b="1" u="sng" dirty="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a. Tính dẻo</a:t>
            </a:r>
          </a:p>
        </p:txBody>
      </p:sp>
      <p:sp>
        <p:nvSpPr>
          <p:cNvPr id="1048844" name="Oval 3"/>
          <p:cNvSpPr/>
          <p:nvPr/>
        </p:nvSpPr>
        <p:spPr>
          <a:xfrm>
            <a:off x="8062913" y="18923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8845" name="Oval 4"/>
          <p:cNvSpPr/>
          <p:nvPr/>
        </p:nvSpPr>
        <p:spPr>
          <a:xfrm>
            <a:off x="8126413" y="23622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endParaRPr lang="vi-VN" altLang="x-none" dirty="0">
              <a:solidFill>
                <a:srgbClr val="FF33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48846" name="Text Box 5"/>
          <p:cNvSpPr txBox="1"/>
          <p:nvPr/>
        </p:nvSpPr>
        <p:spPr>
          <a:xfrm>
            <a:off x="8367713" y="1828800"/>
            <a:ext cx="2300287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b="1" dirty="0">
                <a:latin typeface="Arial" panose="020B0604020202020204" pitchFamily="34" charset="0"/>
                <a:ea typeface="MS PGothic" panose="020B0600070205080204" pitchFamily="34" charset="-128"/>
              </a:rPr>
              <a:t>Ion dương kim loại</a:t>
            </a:r>
          </a:p>
        </p:txBody>
      </p:sp>
      <p:sp>
        <p:nvSpPr>
          <p:cNvPr id="1048847" name="Text Box 6"/>
          <p:cNvSpPr txBox="1"/>
          <p:nvPr/>
        </p:nvSpPr>
        <p:spPr>
          <a:xfrm>
            <a:off x="8443913" y="2209800"/>
            <a:ext cx="20574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b="1" dirty="0">
                <a:latin typeface="Arial" panose="020B0604020202020204" pitchFamily="34" charset="0"/>
                <a:ea typeface="MS PGothic" panose="020B0600070205080204" pitchFamily="34" charset="-128"/>
              </a:rPr>
              <a:t>Electron tự do</a:t>
            </a:r>
          </a:p>
        </p:txBody>
      </p:sp>
      <p:grpSp>
        <p:nvGrpSpPr>
          <p:cNvPr id="80" name="Group 7"/>
          <p:cNvGrpSpPr/>
          <p:nvPr/>
        </p:nvGrpSpPr>
        <p:grpSpPr>
          <a:xfrm>
            <a:off x="1685925" y="838200"/>
            <a:ext cx="3384550" cy="2713038"/>
            <a:chOff x="-48" y="813"/>
            <a:chExt cx="2132" cy="1175"/>
          </a:xfrm>
        </p:grpSpPr>
        <p:sp>
          <p:nvSpPr>
            <p:cNvPr id="1048848" name="AutoShape 8"/>
            <p:cNvSpPr/>
            <p:nvPr/>
          </p:nvSpPr>
          <p:spPr>
            <a:xfrm>
              <a:off x="-48" y="813"/>
              <a:ext cx="2132" cy="1175"/>
            </a:xfrm>
            <a:prstGeom prst="irregularSeal1">
              <a:avLst/>
            </a:prstGeom>
            <a:solidFill>
              <a:srgbClr val="F692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algn="ctr">
                <a:lnSpc>
                  <a:spcPct val="100000"/>
                </a:lnSpc>
                <a:buClrTx/>
                <a:buSzTx/>
                <a:buFontTx/>
                <a:buNone/>
              </a:pPr>
              <a:endParaRPr lang="zh-CN" altLang="en-US" sz="2600">
                <a:solidFill>
                  <a:schemeClr val="lt1"/>
                </a:solidFill>
                <a:latin typeface="#9Slide03 Sofia Pro Soft Bold" panose="020B0000000000000000" pitchFamily="34" charset="0"/>
                <a:cs typeface="#9Slide03 Sofia Pro Soft Bold" panose="020B0000000000000000" pitchFamily="34" charset="0"/>
                <a:sym typeface="+mn-ea"/>
              </a:endParaRPr>
            </a:p>
          </p:txBody>
        </p:sp>
        <p:sp>
          <p:nvSpPr>
            <p:cNvPr id="1048849" name="Text Box 9"/>
            <p:cNvSpPr/>
            <p:nvPr/>
          </p:nvSpPr>
          <p:spPr>
            <a:xfrm>
              <a:off x="238" y="1182"/>
              <a:ext cx="1643" cy="442"/>
            </a:xfrm>
            <a:prstGeom prst="rect">
              <a:avLst/>
            </a:prstGeom>
            <a:solidFill>
              <a:srgbClr val="F692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algn="ctr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zh-CN" altLang="en-US" sz="2600" dirty="0">
                  <a:solidFill>
                    <a:schemeClr val="lt1"/>
                  </a:solidFill>
                  <a:latin typeface="#9Slide03 Sofia Pro Soft Bold" panose="020B0000000000000000" pitchFamily="34" charset="0"/>
                  <a:cs typeface="#9Slide03 Sofia Pro Soft Bold" panose="020B0000000000000000" pitchFamily="34" charset="0"/>
                  <a:sym typeface="+mn-ea"/>
                </a:rPr>
                <a:t>Lực cơ học</a:t>
              </a:r>
            </a:p>
            <a:p>
              <a:pPr marL="0" lvl="0" algn="ctr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zh-CN" altLang="en-US" sz="2600" dirty="0">
                  <a:solidFill>
                    <a:schemeClr val="lt1"/>
                  </a:solidFill>
                  <a:latin typeface="#9Slide03 Sofia Pro Soft Bold" panose="020B0000000000000000" pitchFamily="34" charset="0"/>
                  <a:cs typeface="#9Slide03 Sofia Pro Soft Bold" panose="020B0000000000000000" pitchFamily="34" charset="0"/>
                  <a:sym typeface="+mn-ea"/>
                </a:rPr>
                <a:t> tác động</a:t>
              </a:r>
            </a:p>
          </p:txBody>
        </p:sp>
      </p:grpSp>
      <p:sp>
        <p:nvSpPr>
          <p:cNvPr id="1048850" name="Text Box 10"/>
          <p:cNvSpPr txBox="1"/>
          <p:nvPr/>
        </p:nvSpPr>
        <p:spPr>
          <a:xfrm>
            <a:off x="5562600" y="838200"/>
            <a:ext cx="2362200" cy="2713038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None/>
            </a:pPr>
            <a:endParaRPr lang="vi-VN" altLang="x-none" sz="17200" dirty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48851" name="Oval 11"/>
          <p:cNvSpPr/>
          <p:nvPr/>
        </p:nvSpPr>
        <p:spPr>
          <a:xfrm>
            <a:off x="5867400" y="11112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8852" name="Oval 12"/>
          <p:cNvSpPr/>
          <p:nvPr/>
        </p:nvSpPr>
        <p:spPr>
          <a:xfrm>
            <a:off x="5851525" y="17589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8853" name="Oval 13"/>
          <p:cNvSpPr/>
          <p:nvPr/>
        </p:nvSpPr>
        <p:spPr>
          <a:xfrm>
            <a:off x="6629400" y="11112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8854" name="Oval 14"/>
          <p:cNvSpPr/>
          <p:nvPr/>
        </p:nvSpPr>
        <p:spPr>
          <a:xfrm>
            <a:off x="7315200" y="11112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8855" name="Oval 15"/>
          <p:cNvSpPr/>
          <p:nvPr/>
        </p:nvSpPr>
        <p:spPr>
          <a:xfrm>
            <a:off x="6629400" y="17970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8856" name="Oval 16"/>
          <p:cNvSpPr/>
          <p:nvPr/>
        </p:nvSpPr>
        <p:spPr>
          <a:xfrm>
            <a:off x="7315200" y="17970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8857" name="Oval 17"/>
          <p:cNvSpPr/>
          <p:nvPr/>
        </p:nvSpPr>
        <p:spPr>
          <a:xfrm>
            <a:off x="5867400" y="24066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8858" name="Oval 18"/>
          <p:cNvSpPr/>
          <p:nvPr/>
        </p:nvSpPr>
        <p:spPr>
          <a:xfrm>
            <a:off x="6629400" y="24066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8859" name="Oval 19"/>
          <p:cNvSpPr/>
          <p:nvPr/>
        </p:nvSpPr>
        <p:spPr>
          <a:xfrm>
            <a:off x="7315200" y="24066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8860" name="Oval 20"/>
          <p:cNvSpPr/>
          <p:nvPr/>
        </p:nvSpPr>
        <p:spPr>
          <a:xfrm>
            <a:off x="6629400" y="30924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8861" name="Oval 21"/>
          <p:cNvSpPr/>
          <p:nvPr/>
        </p:nvSpPr>
        <p:spPr>
          <a:xfrm>
            <a:off x="5867400" y="30924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8862" name="Oval 22"/>
          <p:cNvSpPr/>
          <p:nvPr/>
        </p:nvSpPr>
        <p:spPr>
          <a:xfrm>
            <a:off x="7315200" y="30924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8863" name="Oval 23"/>
          <p:cNvSpPr/>
          <p:nvPr/>
        </p:nvSpPr>
        <p:spPr>
          <a:xfrm>
            <a:off x="5746750" y="140335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endParaRPr lang="vi-VN" altLang="x-none" dirty="0">
              <a:solidFill>
                <a:srgbClr val="FF33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48864" name="Oval 24"/>
          <p:cNvSpPr/>
          <p:nvPr/>
        </p:nvSpPr>
        <p:spPr>
          <a:xfrm>
            <a:off x="6553200" y="14478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endParaRPr lang="vi-VN" altLang="x-none" dirty="0">
              <a:solidFill>
                <a:srgbClr val="FF33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48865" name="Oval 25"/>
          <p:cNvSpPr/>
          <p:nvPr/>
        </p:nvSpPr>
        <p:spPr>
          <a:xfrm>
            <a:off x="7239000" y="14478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endParaRPr lang="vi-VN" altLang="x-none" dirty="0">
              <a:solidFill>
                <a:srgbClr val="FF33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48866" name="Oval 26"/>
          <p:cNvSpPr/>
          <p:nvPr/>
        </p:nvSpPr>
        <p:spPr>
          <a:xfrm>
            <a:off x="6172200" y="19050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48867" name="Oval 27"/>
          <p:cNvSpPr/>
          <p:nvPr/>
        </p:nvSpPr>
        <p:spPr>
          <a:xfrm>
            <a:off x="6934200" y="19050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48868" name="Oval 28"/>
          <p:cNvSpPr/>
          <p:nvPr/>
        </p:nvSpPr>
        <p:spPr>
          <a:xfrm>
            <a:off x="7620000" y="24384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48869" name="Oval 29"/>
          <p:cNvSpPr/>
          <p:nvPr/>
        </p:nvSpPr>
        <p:spPr>
          <a:xfrm>
            <a:off x="7086600" y="19812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48870" name="Oval 30"/>
          <p:cNvSpPr/>
          <p:nvPr/>
        </p:nvSpPr>
        <p:spPr>
          <a:xfrm>
            <a:off x="6934200" y="23622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48871" name="Oval 31"/>
          <p:cNvSpPr/>
          <p:nvPr/>
        </p:nvSpPr>
        <p:spPr>
          <a:xfrm>
            <a:off x="7239000" y="32766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48872" name="Oval 32"/>
          <p:cNvSpPr/>
          <p:nvPr/>
        </p:nvSpPr>
        <p:spPr>
          <a:xfrm>
            <a:off x="5715000" y="32766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48873" name="Oval 33"/>
          <p:cNvSpPr/>
          <p:nvPr/>
        </p:nvSpPr>
        <p:spPr>
          <a:xfrm>
            <a:off x="5791200" y="26670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endParaRPr lang="vi-VN" altLang="x-none" dirty="0">
              <a:solidFill>
                <a:srgbClr val="FF33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48874" name="Oval 34"/>
          <p:cNvSpPr/>
          <p:nvPr/>
        </p:nvSpPr>
        <p:spPr>
          <a:xfrm>
            <a:off x="6477000" y="33528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endParaRPr lang="vi-VN" altLang="x-none" dirty="0">
              <a:solidFill>
                <a:srgbClr val="FF33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48875" name="Line 35"/>
          <p:cNvSpPr/>
          <p:nvPr/>
        </p:nvSpPr>
        <p:spPr>
          <a:xfrm>
            <a:off x="5105400" y="1143000"/>
            <a:ext cx="3810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048876" name="Line 36"/>
          <p:cNvSpPr/>
          <p:nvPr/>
        </p:nvSpPr>
        <p:spPr>
          <a:xfrm>
            <a:off x="5105400" y="1828800"/>
            <a:ext cx="3810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048877" name="Line 37"/>
          <p:cNvSpPr/>
          <p:nvPr/>
        </p:nvSpPr>
        <p:spPr>
          <a:xfrm>
            <a:off x="5105400" y="2514600"/>
            <a:ext cx="3810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048878" name="Text Box 38"/>
          <p:cNvSpPr txBox="1"/>
          <p:nvPr/>
        </p:nvSpPr>
        <p:spPr>
          <a:xfrm>
            <a:off x="5562600" y="3810000"/>
            <a:ext cx="5105400" cy="831850"/>
          </a:xfrm>
          <a:prstGeom prst="rect">
            <a:avLst/>
          </a:prstGeom>
          <a:solidFill>
            <a:srgbClr val="FFFF99"/>
          </a:solidFill>
          <a:ln w="9525" cap="flat" cmpd="sng">
            <a:solidFill>
              <a:srgbClr val="FFFF99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sz="2400" b="1" dirty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Sơ đồ mô tả electron chuyển động tự do trong kim loại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8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8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48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48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8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8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1000"/>
                                        <p:tgtEl>
                                          <p:spTgt spid="1048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2222e-06 5.18519e-06 C 0.01736 -0.00115 0.03472 -0.00208 0.0434 -0.00902 C 0.05208 -0.01597 0.05312 -0.03171 0.05173 -0.04236 C 0.05034 -0.053 0.04201 -0.06782 0.03506 -0.07337 C 0.02812 -0.07893 0.01753 -0.07708 0.01006 -0.07569 C 0.0026 -0.0743 -0.00487 -0.07245 -0.0099 -0.06458 C -0.01494 -0.05671 -0.01997 -0.03935 -0.01997 -0.02893 C -0.01997 -0.01851 -0.01164 -0.00671 -0.0099 -0.00232 " pathEditMode="fixed" rAng="0" ptsTypes="aaaaaaaA">
                                      <p:cBhvr>
                                        <p:cTn id="27" dur="500" fill="hold"/>
                                        <p:tgtEl>
                                          <p:spTgt spid="10488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-3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1000"/>
                                        <p:tgtEl>
                                          <p:spTgt spid="1048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27778E-6 -2.22222E-6 C 0.01008 0.01297 0.02032 0.02593 0.02501 0.04005 C 0.0297 0.05417 0.03386 0.07523 0.02831 0.08449 C 0.02275 0.09375 0.00088 0.10185 -0.00833 0.0956 C -0.01753 0.08935 -0.03228 0.06644 -0.02673 0.04676 C -0.02117 0.02709 0.0172 -0.00116 0.02501 -0.02222 C 0.03282 -0.04328 0.02865 -0.07384 0.01997 -0.08009 C 0.01129 -0.08634 -0.02169 -0.07037 -0.02673 -0.05995 C -0.03176 -0.04953 -0.021 -0.03379 -0.01006 -0.01782 " pathEditMode="relative" ptsTypes="aaaaaaaaA">
                                      <p:cBhvr>
                                        <p:cTn id="32" dur="2000" fill="hold"/>
                                        <p:tgtEl>
                                          <p:spTgt spid="10488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1000"/>
                                        <p:tgtEl>
                                          <p:spTgt spid="1048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145 0.1 C 0.00591 0.09884 0.02327 0.09792 0.03195 0.09097 C 0.04063 0.08403 0.04167 0.06829 0.04028 0.05764 C 0.03889 0.04699 0.03056 0.03218 0.02361 0.02662 C 0.01667 0.02107 0.00608 0.02292 -0.00139 0.02431 C -0.00885 0.0257 -0.01632 0.02755 -0.02135 0.03542 C -0.02639 0.04329 -0.03142 0.06065 -0.03142 0.07107 C -0.03142 0.08148 -0.02309 0.09329 -0.02135 0.09769 " pathEditMode="fixed" rAng="0" ptsTypes="aaaaaaaA">
                                      <p:cBhvr>
                                        <p:cTn id="37" dur="500" fill="hold"/>
                                        <p:tgtEl>
                                          <p:spTgt spid="10488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-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88889e-06 -4.81481e-06 C -0.00608 0.00973 -0.025 0.02431 -0.0349 0.02431 C -0.04479 0.02431 -0.05625 0.01111 -0.0599 -4.81481e-06 C -0.06354 -0.01111 -0.06267 -0.0331 -0.0566 -0.04236 C -0.05052 -0.05162 -0.03299 -0.05694 -0.02326 -0.05555 C -0.01354 -0.05416 -0.00243 -0.04213 0.00174 -0.03333 C 0.0059 -0.02453 0.00608 -0.00972 -3.88889e-06 -4.81481e-06 Z " pathEditMode="fixed" rAng="0" ptsTypes="aaaaaaa">
                                      <p:cBhvr>
                                        <p:cTn id="39" dur="500" fill="hold"/>
                                        <p:tgtEl>
                                          <p:spTgt spid="10488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" y="-1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42125e-17 0.00903 C -0.00608 0.01875 -0.025 0.03333 -0.0349 0.03333 C -0.04479 0.03333 -0.05625 0.02014 -0.0599 0.00903 C -0.06354 -0.00208 -0.06267 -0.02408 -0.0566 -0.03333 C -0.05052 -0.04259 -0.03299 -0.04792 -0.02326 -0.04653 C -0.01354 -0.04514 -0.00243 -0.0331 0.00174 -0.02431 C 0.0059 -0.01551 0.00608 -0.0007 8.42125e-17 0.00903 Z " pathEditMode="fixed" rAng="0" ptsTypes="aaaaaaa">
                                      <p:cBhvr>
                                        <p:cTn id="41" dur="500" fill="hold"/>
                                        <p:tgtEl>
                                          <p:spTgt spid="10488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" y="-1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8.42125e-17 0.02014 C -0.00608 0.02986 -0.025 0.04444 -0.0349 0.04444 C -0.04479 0.04444 -0.05625 0.03125 -0.0599 0.02014 C -0.06354 0.00903 -0.06267 -0.01296 -0.0566 -0.02222 C -0.05052 -0.03148 -0.03299 -0.03681 -0.02326 -0.03542 C -0.01354 -0.03403 -0.00243 -0.02199 0.00174 -0.0132 C 0.0059 -0.0044 0.00608 0.01042 8.42125e-17 0.02014 Z " pathEditMode="fixed" rAng="0" ptsTypes="aaaaaaa">
                                      <p:cBhvr>
                                        <p:cTn id="43" dur="500" fill="hold"/>
                                        <p:tgtEl>
                                          <p:spTgt spid="10488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" y="-1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59 -0.10972 C 0.05451 -0.1 0.03559 -0.08542 0.02569 -0.08542 C 0.0158 -0.08542 0.00434 -0.09861 0.00069 -0.10972 C -0.00295 -0.12083 -0.00209 -0.14282 0.00399 -0.15208 C 0.01007 -0.16134 0.0276 -0.16667 0.03732 -0.16528 C 0.04705 -0.16389 0.05816 -0.15185 0.06232 -0.14305 C 0.06649 -0.13426 0.06666 -0.11944 0.06059 -0.10972 Z " pathEditMode="fixed" rAng="0" ptsTypes="aaaaaaa">
                                      <p:cBhvr>
                                        <p:cTn id="45" dur="500" fill="hold"/>
                                        <p:tgtEl>
                                          <p:spTgt spid="10488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" y="-15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88889E-6 -4.81481E-6 C -0.00399 0.01597 -0.00781 0.03218 -0.01493 0.03982 C -0.02204 0.04745 -0.03593 0.04838 -0.04323 0.04653 C -0.05052 0.04468 -0.05555 0.03819 -0.05833 0.0287 C -0.06111 0.01921 -0.06597 -0.00162 -0.05989 -0.01111 C -0.05382 -0.0206 -0.03211 -0.01412 -0.02152 -0.02893 C -0.01093 -0.04375 0.00677 -0.08518 0.00348 -0.1 C 0.00018 -0.11481 -0.0302 -0.12454 -0.04166 -0.11782 C -0.05312 -0.11111 -0.06875 -0.07801 -0.06493 -0.06018 C -0.06111 -0.04236 -0.02621 -0.01898 -0.01823 -0.01111 " pathEditMode="relative" ptsTypes="aaaaaaaaaA">
                                      <p:cBhvr>
                                        <p:cTn id="47" dur="2000" fill="hold"/>
                                        <p:tgtEl>
                                          <p:spTgt spid="10488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486 C 0.00886 0.01111 0.03316 0.00625 0.04011 -0.00185 C 0.04705 -0.00995 0.04948 -0.03287 0.04167 -0.04398 C 0.03386 -0.05509 0.00469 -0.0544 -0.00659 -0.06852 C -0.01788 -0.08264 -0.03264 -0.1125 -0.02656 -0.12847 C -0.02048 -0.14445 0.01702 -0.1632 0.03004 -0.16389 C 0.04306 -0.16458 0.05261 -0.14769 0.05174 -0.13287 C 0.05087 -0.11806 0.03577 -0.09051 0.025 -0.075 C 0.01424 -0.05949 -0.0085 -0.05324 -0.01319 -0.03958 C -0.01788 -0.02593 -0.00885 -0.00139 -3.33333E-6 0.00486 Z " pathEditMode="relative" rAng="0" ptsTypes="aaaaaaaaaa">
                                      <p:cBhvr>
                                        <p:cTn id="49" dur="2000" fill="hold"/>
                                        <p:tgtEl>
                                          <p:spTgt spid="10488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" y="-820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625 0.0044 C 0.01788 0.00764 0.02951 0.01111 0.03628 0.0044 C 0.04305 -0.00232 0.04861 -0.02431 0.04635 -0.03542 C 0.04409 -0.04653 0.0335 -0.05 0.02291 -0.06227 C 0.01232 -0.07454 -0.0125 -0.09283 -0.01702 -0.1088 C -0.02153 -0.12477 -0.01285 -0.14908 -0.00365 -0.15764 C 0.00555 -0.1662 0.02968 -0.16875 0.03802 -0.15995 C 0.04635 -0.15116 0.05 -0.12037 0.04635 -0.1044 C 0.04271 -0.08843 0.02604 -0.07847 0.01632 -0.06435 C 0.00659 -0.05023 -0.00278 -0.03519 -0.01198 -0.01991 " pathEditMode="relative" rAng="0" ptsTypes="aaaaaaaaaA">
                                      <p:cBhvr>
                                        <p:cTn id="51" dur="2000" fill="hold"/>
                                        <p:tgtEl>
                                          <p:spTgt spid="10488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" y="-830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1000"/>
                                        <p:tgtEl>
                                          <p:spTgt spid="1048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2222e-06 5.18519e-06 C 0.01736 -0.00115 0.03472 -0.00208 0.0434 -0.00902 C 0.05208 -0.01597 0.05312 -0.03171 0.05173 -0.04236 C 0.05034 -0.053 0.04201 -0.06782 0.03506 -0.07337 C 0.02812 -0.07893 0.01753 -0.07708 0.01006 -0.07569 C 0.0026 -0.0743 -0.00487 -0.07245 -0.0099 -0.06458 C -0.01494 -0.05671 -0.01997 -0.03935 -0.01997 -0.02893 C -0.01997 -0.01851 -0.01164 -0.00671 -0.0099 -0.00232 " pathEditMode="fixed" rAng="0" ptsTypes="aaaaaaaA">
                                      <p:cBhvr>
                                        <p:cTn id="56" dur="500" fill="hold"/>
                                        <p:tgtEl>
                                          <p:spTgt spid="10488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-38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1000"/>
                                        <p:tgtEl>
                                          <p:spTgt spid="1048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7 0.0088 C 0.02691 -0.00255 0.04392 -0.01389 0.0434 -0.02894 C 0.04288 -0.04398 0.01458 -0.06597 0.0066 -0.08218 C -0.00139 -0.09838 -0.00451 -0.11134 -0.00503 -0.12662 C -0.00556 -0.1419 -0.00503 -0.16829 0.0033 -0.17338 C 0.01163 -0.17847 0.03854 -0.16898 0.04497 -0.15787 C 0.05139 -0.14676 0.04722 -0.12037 0.04167 -0.10671 C 0.03611 -0.09306 0.01892 -0.08542 0.01163 -0.07546 C 0.00434 -0.06551 0.00069 -0.05671 -0.00174 -0.04676 C -0.00417 -0.03681 -0.00556 -0.02245 -0.0033 -0.01551 C -0.00104 -0.00856 0.00781 -0.00625 0.01163 -0.0044 " pathEditMode="relative" ptsTypes="aaaaaaaaaaA">
                                      <p:cBhvr>
                                        <p:cTn id="61" dur="2000" fill="hold"/>
                                        <p:tgtEl>
                                          <p:spTgt spid="10488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048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048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1048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" dur="500"/>
                                        <p:tgtEl>
                                          <p:spTgt spid="1048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44" grpId="0" bldLvl="0" animBg="1"/>
      <p:bldP spid="1048845" grpId="0" bldLvl="0" animBg="1"/>
      <p:bldP spid="1048846" grpId="0"/>
      <p:bldP spid="1048847" grpId="0"/>
      <p:bldP spid="1048878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9" name="Text Box 2"/>
          <p:cNvSpPr txBox="1">
            <a:spLocks noChangeArrowheads="1"/>
          </p:cNvSpPr>
          <p:nvPr/>
        </p:nvSpPr>
        <p:spPr bwMode="auto">
          <a:xfrm>
            <a:off x="1101090" y="3427730"/>
            <a:ext cx="9414510" cy="1383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b="1" u="sng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  <a:sym typeface="Wingdings" panose="05000000000000000000" pitchFamily="2" charset="2"/>
              </a:rPr>
              <a:t></a:t>
            </a:r>
            <a:r>
              <a:rPr lang="en-US" altLang="vi-VN" b="1" dirty="0">
                <a:effectLst>
                  <a:outerShdw blurRad="38100" dist="38100" dir="2700000">
                    <a:srgbClr val="C0C0C0"/>
                  </a:outerShdw>
                </a:effectLst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Các lớp mạng tinh thể kim loại khi trượt lên nhau vẫn liên kết được với nhau nhờ </a:t>
            </a:r>
            <a:r>
              <a:rPr lang="en-US" altLang="vi-VN" b="1" i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lực hút tĩnh điện </a:t>
            </a:r>
            <a:r>
              <a:rPr lang="en-US" altLang="vi-VN" b="1" dirty="0">
                <a:effectLst>
                  <a:outerShdw blurRad="38100" dist="38100" dir="2700000">
                    <a:srgbClr val="C0C0C0"/>
                  </a:outerShdw>
                </a:effectLst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của </a:t>
            </a:r>
            <a:r>
              <a:rPr lang="en-US" altLang="vi-VN" b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các electron tự do </a:t>
            </a:r>
            <a:r>
              <a:rPr lang="en-US" altLang="vi-VN" b="1" dirty="0">
                <a:effectLst>
                  <a:outerShdw blurRad="38100" dist="38100" dir="2700000">
                    <a:srgbClr val="C0C0C0"/>
                  </a:outerShdw>
                </a:effectLst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với các </a:t>
            </a:r>
            <a:r>
              <a:rPr lang="en-US" altLang="vi-VN" b="1" i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cation kim loại.</a:t>
            </a:r>
          </a:p>
        </p:txBody>
      </p:sp>
      <p:sp>
        <p:nvSpPr>
          <p:cNvPr id="1048880" name="Text Box 3"/>
          <p:cNvSpPr txBox="1"/>
          <p:nvPr/>
        </p:nvSpPr>
        <p:spPr>
          <a:xfrm>
            <a:off x="5638800" y="2514600"/>
            <a:ext cx="2362200" cy="762000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endParaRPr lang="vi-VN" altLang="x-none" sz="4400" dirty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48881" name="Oval 4"/>
          <p:cNvSpPr/>
          <p:nvPr/>
        </p:nvSpPr>
        <p:spPr>
          <a:xfrm>
            <a:off x="6705600" y="27876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8882" name="Oval 5"/>
          <p:cNvSpPr/>
          <p:nvPr/>
        </p:nvSpPr>
        <p:spPr>
          <a:xfrm>
            <a:off x="5943600" y="27876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8883" name="Oval 6"/>
          <p:cNvSpPr/>
          <p:nvPr/>
        </p:nvSpPr>
        <p:spPr>
          <a:xfrm>
            <a:off x="7391400" y="27876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8884" name="Text Box 7"/>
          <p:cNvSpPr txBox="1"/>
          <p:nvPr/>
        </p:nvSpPr>
        <p:spPr>
          <a:xfrm>
            <a:off x="7162800" y="609600"/>
            <a:ext cx="2286000" cy="650875"/>
          </a:xfrm>
          <a:prstGeom prst="rect">
            <a:avLst/>
          </a:prstGeom>
          <a:solidFill>
            <a:srgbClr val="FFFF99"/>
          </a:solidFill>
          <a:ln w="9525" cap="flat" cmpd="sng">
            <a:solidFill>
              <a:srgbClr val="FFFF99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endParaRPr lang="vi-VN" altLang="x-none" sz="3600" dirty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48885" name="Oval 8"/>
          <p:cNvSpPr/>
          <p:nvPr/>
        </p:nvSpPr>
        <p:spPr>
          <a:xfrm>
            <a:off x="7543800" y="8064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8886" name="Oval 9"/>
          <p:cNvSpPr/>
          <p:nvPr/>
        </p:nvSpPr>
        <p:spPr>
          <a:xfrm>
            <a:off x="8305800" y="8064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8887" name="Oval 10"/>
          <p:cNvSpPr/>
          <p:nvPr/>
        </p:nvSpPr>
        <p:spPr>
          <a:xfrm>
            <a:off x="8991600" y="8064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8888" name="Text Box 11"/>
          <p:cNvSpPr txBox="1"/>
          <p:nvPr/>
        </p:nvSpPr>
        <p:spPr>
          <a:xfrm>
            <a:off x="6705600" y="1219200"/>
            <a:ext cx="2133600" cy="671513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endParaRPr lang="vi-VN" altLang="x-none" sz="3800" dirty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48889" name="Oval 12"/>
          <p:cNvSpPr/>
          <p:nvPr/>
        </p:nvSpPr>
        <p:spPr>
          <a:xfrm>
            <a:off x="6918325" y="14541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8890" name="Oval 13"/>
          <p:cNvSpPr/>
          <p:nvPr/>
        </p:nvSpPr>
        <p:spPr>
          <a:xfrm>
            <a:off x="7696200" y="14922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8891" name="Oval 14"/>
          <p:cNvSpPr/>
          <p:nvPr/>
        </p:nvSpPr>
        <p:spPr>
          <a:xfrm>
            <a:off x="8382000" y="14922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8892" name="Text Box 15"/>
          <p:cNvSpPr txBox="1"/>
          <p:nvPr/>
        </p:nvSpPr>
        <p:spPr>
          <a:xfrm>
            <a:off x="6324600" y="1828800"/>
            <a:ext cx="2209800" cy="70167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endParaRPr lang="vi-VN" altLang="x-none" sz="4000" dirty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48893" name="Oval 16"/>
          <p:cNvSpPr/>
          <p:nvPr/>
        </p:nvSpPr>
        <p:spPr>
          <a:xfrm>
            <a:off x="6629400" y="21018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8894" name="Oval 17"/>
          <p:cNvSpPr/>
          <p:nvPr/>
        </p:nvSpPr>
        <p:spPr>
          <a:xfrm>
            <a:off x="7391400" y="21018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8895" name="Oval 18"/>
          <p:cNvSpPr/>
          <p:nvPr/>
        </p:nvSpPr>
        <p:spPr>
          <a:xfrm>
            <a:off x="7924800" y="21336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8896" name="Oval 19"/>
          <p:cNvSpPr/>
          <p:nvPr/>
        </p:nvSpPr>
        <p:spPr>
          <a:xfrm>
            <a:off x="7315200" y="29718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48897" name="Oval 20"/>
          <p:cNvSpPr/>
          <p:nvPr/>
        </p:nvSpPr>
        <p:spPr>
          <a:xfrm>
            <a:off x="5791200" y="29718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48898" name="Oval 21"/>
          <p:cNvSpPr/>
          <p:nvPr/>
        </p:nvSpPr>
        <p:spPr>
          <a:xfrm>
            <a:off x="6553200" y="30480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endParaRPr lang="vi-VN" altLang="x-none" b="1" dirty="0">
              <a:solidFill>
                <a:srgbClr val="FF3300"/>
              </a:solidFill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8899" name="Oval 22"/>
          <p:cNvSpPr/>
          <p:nvPr/>
        </p:nvSpPr>
        <p:spPr>
          <a:xfrm>
            <a:off x="7423150" y="9906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endParaRPr lang="vi-VN" altLang="x-none" dirty="0">
              <a:solidFill>
                <a:srgbClr val="FF33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48900" name="Oval 23"/>
          <p:cNvSpPr/>
          <p:nvPr/>
        </p:nvSpPr>
        <p:spPr>
          <a:xfrm>
            <a:off x="8229600" y="103505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endParaRPr lang="vi-VN" altLang="x-none" dirty="0">
              <a:solidFill>
                <a:srgbClr val="FF33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48901" name="Oval 24"/>
          <p:cNvSpPr/>
          <p:nvPr/>
        </p:nvSpPr>
        <p:spPr>
          <a:xfrm>
            <a:off x="8915400" y="103505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endParaRPr lang="vi-VN" altLang="x-none" dirty="0">
              <a:solidFill>
                <a:srgbClr val="FF33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48902" name="Oval 25"/>
          <p:cNvSpPr/>
          <p:nvPr/>
        </p:nvSpPr>
        <p:spPr>
          <a:xfrm>
            <a:off x="7239000" y="16002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48903" name="Oval 26"/>
          <p:cNvSpPr/>
          <p:nvPr/>
        </p:nvSpPr>
        <p:spPr>
          <a:xfrm>
            <a:off x="8001000" y="16002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48904" name="Oval 27"/>
          <p:cNvSpPr/>
          <p:nvPr/>
        </p:nvSpPr>
        <p:spPr>
          <a:xfrm>
            <a:off x="8153400" y="16764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48905" name="Oval 28"/>
          <p:cNvSpPr/>
          <p:nvPr/>
        </p:nvSpPr>
        <p:spPr>
          <a:xfrm>
            <a:off x="8153400" y="22860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48906" name="Oval 29"/>
          <p:cNvSpPr/>
          <p:nvPr/>
        </p:nvSpPr>
        <p:spPr>
          <a:xfrm>
            <a:off x="6629400" y="22860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48907" name="Oval 30"/>
          <p:cNvSpPr/>
          <p:nvPr/>
        </p:nvSpPr>
        <p:spPr>
          <a:xfrm>
            <a:off x="7391400" y="23622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endParaRPr lang="vi-VN" altLang="x-none" dirty="0">
              <a:solidFill>
                <a:srgbClr val="FF33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48908" name="Line 31"/>
          <p:cNvSpPr/>
          <p:nvPr/>
        </p:nvSpPr>
        <p:spPr>
          <a:xfrm>
            <a:off x="6248400" y="914400"/>
            <a:ext cx="6096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048909" name="Line 32"/>
          <p:cNvSpPr/>
          <p:nvPr/>
        </p:nvSpPr>
        <p:spPr>
          <a:xfrm>
            <a:off x="5867400" y="1447800"/>
            <a:ext cx="6096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048910" name="Line 33"/>
          <p:cNvSpPr/>
          <p:nvPr/>
        </p:nvSpPr>
        <p:spPr>
          <a:xfrm>
            <a:off x="5410200" y="2133600"/>
            <a:ext cx="6096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grpSp>
        <p:nvGrpSpPr>
          <p:cNvPr id="82" name="Group 34"/>
          <p:cNvGrpSpPr/>
          <p:nvPr/>
        </p:nvGrpSpPr>
        <p:grpSpPr>
          <a:xfrm>
            <a:off x="1752600" y="381000"/>
            <a:ext cx="3352800" cy="2743200"/>
            <a:chOff x="0" y="912"/>
            <a:chExt cx="2112" cy="1056"/>
          </a:xfrm>
        </p:grpSpPr>
        <p:sp>
          <p:nvSpPr>
            <p:cNvPr id="1048911" name="AutoShape 35"/>
            <p:cNvSpPr/>
            <p:nvPr/>
          </p:nvSpPr>
          <p:spPr>
            <a:xfrm>
              <a:off x="0" y="912"/>
              <a:ext cx="2112" cy="1056"/>
            </a:xfrm>
            <a:prstGeom prst="irregularSeal1">
              <a:avLst/>
            </a:prstGeom>
            <a:solidFill>
              <a:srgbClr val="F692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600">
                <a:latin typeface="#9Slide03 Sofia Pro Soft Bold" panose="020B0000000000000000" pitchFamily="34" charset="0"/>
                <a:cs typeface="#9Slide03 Sofia Pro Soft Bold" panose="020B0000000000000000" pitchFamily="34" charset="0"/>
                <a:sym typeface="+mn-ea"/>
              </a:endParaRPr>
            </a:p>
          </p:txBody>
        </p:sp>
        <p:sp>
          <p:nvSpPr>
            <p:cNvPr id="1048912" name="Text Box 36"/>
            <p:cNvSpPr/>
            <p:nvPr/>
          </p:nvSpPr>
          <p:spPr>
            <a:xfrm>
              <a:off x="238" y="1235"/>
              <a:ext cx="1643" cy="343"/>
            </a:xfrm>
            <a:prstGeom prst="rect">
              <a:avLst/>
            </a:prstGeom>
            <a:solidFill>
              <a:srgbClr val="F692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600">
                  <a:latin typeface="#9Slide03 Sofia Pro Soft Bold" panose="020B0000000000000000" pitchFamily="34" charset="0"/>
                  <a:cs typeface="#9Slide03 Sofia Pro Soft Bold" panose="020B0000000000000000" pitchFamily="34" charset="0"/>
                  <a:sym typeface="+mn-ea"/>
                </a:rPr>
                <a:t>Kim loại bị          biến dạng</a:t>
              </a:r>
            </a:p>
          </p:txBody>
        </p:sp>
      </p:grpSp>
      <p:sp>
        <p:nvSpPr>
          <p:cNvPr id="1048913" name="Rectangle 2"/>
          <p:cNvSpPr/>
          <p:nvPr/>
        </p:nvSpPr>
        <p:spPr>
          <a:xfrm>
            <a:off x="1101725" y="5411153"/>
            <a:ext cx="922655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b="1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- Những kim loại có tính dẻo cao là Au, Ag, Al, Cu, Zn… </a:t>
            </a:r>
          </a:p>
        </p:txBody>
      </p:sp>
      <p:sp>
        <p:nvSpPr>
          <p:cNvPr id="1048914" name="Text Box 39"/>
          <p:cNvSpPr txBox="1"/>
          <p:nvPr/>
        </p:nvSpPr>
        <p:spPr>
          <a:xfrm>
            <a:off x="1101090" y="4889500"/>
            <a:ext cx="9618980" cy="52197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b="1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- Kim loại có tính dẻo : dễ rèn, dễ dát mỏng và dễ kéo sợi.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93 0.00139 C 0.03785 0.01111 0.01893 0.02569 0.00903 0.02569 C -0.00086 0.02569 -0.01232 0.0125 -0.01597 0.00139 C -0.01961 -0.00972 -0.01875 -0.03171 -0.01267 -0.04097 C -0.00659 -0.05023 0.01094 -0.05556 0.02066 -0.05417 C 0.03039 -0.05278 0.0415 -0.04074 0.04566 -0.03195 C 0.04983 -0.02315 0.05 -0.00833 0.04393 0.00139 Z " pathEditMode="fixed" rAng="0" ptsTypes="aaaaaaa">
                                      <p:cBhvr>
                                        <p:cTn id="6" dur="500" fill="hold"/>
                                        <p:tgtEl>
                                          <p:spTgt spid="10488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0" y="-16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92 0.00139 C 0.03784 0.01111 0.01892 0.02569 0.00902 0.02569 C -0.00087 0.02569 -0.01233 0.0125 -0.01598 0.00139 C -0.01962 -0.00972 -0.01875 -0.03171 -0.01268 -0.04097 C -0.0066 -0.05023 0.01093 -0.05556 0.02066 -0.05417 C 0.03038 -0.05278 0.04149 -0.04074 0.04566 -0.03195 C 0.04982 -0.02315 0.05 -0.00833 0.04392 0.00139 Z " pathEditMode="fixed" rAng="0" ptsTypes="aaaaaaa">
                                      <p:cBhvr>
                                        <p:cTn id="8" dur="500" fill="hold"/>
                                        <p:tgtEl>
                                          <p:spTgt spid="10488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0" y="-16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1048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C 0.00937 0.00185 0.04479 -0.01042 0.05173 -0.01991 C 0.05868 -0.0294 0.05225 -0.04769 0.04166 -0.05764 C 0.03107 -0.0676 -0.00157 -0.06343 -0.01164 -0.07987 C -0.02171 -0.0963 -0.02796 -0.1426 -0.01823 -0.15556 C -0.00851 -0.16852 0.03871 -0.16922 0.0467 -0.15764 C 0.05468 -0.14607 0.03871 -0.10764 0.03003 -0.08658 C 0.02135 -0.06551 -0.00035 -0.04514 -0.00504 -0.03102 C -0.00973 -0.0169 -0.00938 -0.00186 4.72222E-6 4.81481E-6 Z " pathEditMode="relative" ptsTypes="aaaaaaaaa">
                                      <p:cBhvr>
                                        <p:cTn id="13" dur="2000" fill="hold"/>
                                        <p:tgtEl>
                                          <p:spTgt spid="10488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1048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0.0088 C 0.03611 0.02431 0.05556 0.04005 0.06007 0.05787 C 0.06458 0.07569 0.05087 0.11111 0.0434 0.11551 C 0.03594 0.11991 0.01615 0.10116 0.0151 0.08449 C 0.01406 0.06782 0.03264 0.03657 0.03681 0.01551 C 0.04097 -0.00556 0.04688 -0.03032 0.0401 -0.04213 C 0.03333 -0.05394 0.0033 -0.0625 -0.0033 -0.05556 C -0.0099 -0.04861 -0.00503 -0.02431 -1.66667E-6 0 " pathEditMode="relative" ptsTypes="aaaaaaaA">
                                      <p:cBhvr>
                                        <p:cTn id="18" dur="1000" fill="hold"/>
                                        <p:tgtEl>
                                          <p:spTgt spid="10488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1000"/>
                                        <p:tgtEl>
                                          <p:spTgt spid="1048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146 -0.0051 C -0.01563 -0.02547 -0.01979 -0.0456 -0.0132 -0.05417 C -0.0066 -0.06273 0.02152 -0.06505 0.02847 -0.05625 C 0.03541 -0.04746 0.03264 -0.01806 0.02847 -0.0007 C 0.0243 0.01666 0.00868 0.03217 0.00347 0.04815 C -0.00174 0.06412 -0.00764 0.08611 -0.00313 0.0949 C 0.00139 0.1037 0.02187 0.11065 0.03021 0.10139 C 0.03854 0.09213 0.05191 0.05532 0.04687 0.03935 C 0.04184 0.02338 0.021 0.01458 0.00017 0.00602 " pathEditMode="relative" rAng="0" ptsTypes="AAAAAAAAA">
                                      <p:cBhvr>
                                        <p:cTn id="23" dur="2000" fill="hold"/>
                                        <p:tgtEl>
                                          <p:spTgt spid="10489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27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048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295 0.00208 C 0.0092 0.00093 0.02136 0.00023 0.02726 -0.00579 C 0.03334 -0.0118 0.0342 -0.02523 0.03299 -0.03449 C 0.03212 -0.04352 0.02639 -0.05625 0.02136 -0.06111 C 0.01667 -0.06574 0.00938 -0.06435 0.00417 -0.06296 C -0.00104 -0.0618 -0.00625 -0.06018 -0.00972 -0.05347 C -0.01336 -0.04676 -0.01666 -0.03194 -0.01666 -0.02292 C -0.01666 -0.01389 -0.01111 -0.0037 -0.00972 -1.48148E-6 " pathEditMode="fixed" rAng="0" ptsTypes="aaaaaaaA">
                                      <p:cBhvr>
                                        <p:cTn id="28" dur="500" fill="hold"/>
                                        <p:tgtEl>
                                          <p:spTgt spid="10489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" y="-34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892 1.11111E-6 C 0.01285 0.00972 -0.00608 0.0243 -0.01597 0.0243 C -0.02587 0.0243 -0.03733 0.01111 -0.04097 1.11111E-6 C -0.04462 -0.01111 -0.04375 -0.0331 -0.03767 -0.04236 C -0.0316 -0.05162 -0.01406 -0.05695 -0.00434 -0.05556 C 0.00538 -0.05417 0.01649 -0.04213 0.02066 -0.03333 C 0.02483 -0.02454 0.025 -0.00972 0.01892 1.11111E-6 Z " pathEditMode="fixed" rAng="0" ptsTypes="aaaaaaa">
                                      <p:cBhvr>
                                        <p:cTn id="30" dur="1000" fill="hold"/>
                                        <p:tgtEl>
                                          <p:spTgt spid="10489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0" y="-16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-1.85185E-6 C 0.00105 -0.00555 0.00522 -0.01505 6.11111E-6 -0.02222 C -0.0052 -0.0294 -0.02308 -0.04259 -0.03159 -0.04236 C -0.0401 -0.04213 -0.05103 -0.03449 -0.05156 -0.02014 C -0.05208 -0.00579 -0.04704 0.03148 -0.03489 0.04445 C -0.02274 0.05741 0.01164 0.04954 0.02171 0.05764 C 0.03178 0.06574 0.02779 0.08403 0.02501 0.09329 C 0.02223 0.10255 0.01442 0.11088 0.00504 0.1132 C -0.00433 0.11551 -0.02499 0.11551 -0.03159 0.10671 C -0.03819 0.09792 -0.02968 0.07153 -0.03489 0.05995 C -0.0401 0.04838 -0.05312 0.03357 -0.06319 0.03773 C -0.07326 0.0419 -0.0927 0.07083 -0.09496 0.08449 C -0.09721 0.09815 -0.08437 0.11412 -0.07656 0.11991 C -0.06874 0.1257 -0.0552 0.12986 -0.04826 0.11991 C -0.04131 0.10995 -0.04183 0.07801 -0.03489 0.05995 C -0.02794 0.0419 -0.01353 0.02176 -0.00659 0.01111 C 0.00035 0.00046 -0.00103 0.00556 6.11111E-6 -1.85185E-6 Z " pathEditMode="relative" ptsTypes="aaaaaaaaaaaaaaaaa">
                                      <p:cBhvr>
                                        <p:cTn id="32" dur="2000" fill="hold"/>
                                        <p:tgtEl>
                                          <p:spTgt spid="10489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365 -0.00995 C 0.04896 -0.00162 0.03455 0.01111 0.02708 0.01111 C 0.01962 0.01111 0.01076 -0.00046 0.00799 -0.00995 C 0.00538 -0.01968 0.0059 -0.03866 0.01059 -0.04653 C 0.01528 -0.05463 0.02847 -0.05903 0.03594 -0.05787 C 0.0434 -0.05671 0.05174 -0.0463 0.05486 -0.03866 C 0.05816 -0.03125 0.05833 -0.01829 0.05365 -0.00995 Z " pathEditMode="fixed" rAng="0" ptsTypes="aaaaaaa">
                                      <p:cBhvr>
                                        <p:cTn id="34" dur="1000" fill="hold"/>
                                        <p:tgtEl>
                                          <p:spTgt spid="10489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" y="-14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98 -0.00972 C 0.00591 -4.44444E-6 -0.01302 0.01459 -0.02291 0.01459 C -0.03281 0.01459 -0.04427 0.00139 -0.04791 -0.00972 C -0.05156 -0.02083 -0.05069 -0.04282 -0.04461 -0.05208 C -0.03854 -0.06134 -0.021 -0.06666 -0.01128 -0.06527 C -0.00156 -0.06388 0.00955 -0.05185 0.01372 -0.04305 C 0.01789 -0.03425 0.01806 -0.01944 0.01198 -0.00972 Z " pathEditMode="fixed" rAng="0" ptsTypes="AAAAAAA">
                                      <p:cBhvr>
                                        <p:cTn id="36" dur="1000" fill="hold"/>
                                        <p:tgtEl>
                                          <p:spTgt spid="10489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0" y="-16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812 -0.00208 C 0.02309 0.00764 0.00729 0.02223 -0.00104 0.02223 C -0.00938 0.02223 -0.01893 0.00903 -0.02205 -0.00208 C -0.025 -0.01319 -0.02431 -0.03518 -0.01927 -0.04444 C -0.01424 -0.0537 0.00052 -0.05902 0.00868 -0.05763 C 0.01684 -0.05625 0.02604 -0.04421 0.02968 -0.03541 C 0.03316 -0.02662 0.03333 -0.0118 0.02812 -0.00208 Z " pathEditMode="fixed" rAng="0" ptsTypes="AAAAAAA">
                                      <p:cBhvr>
                                        <p:cTn id="38" dur="500" fill="hold"/>
                                        <p:tgtEl>
                                          <p:spTgt spid="10489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0" y="-16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1000"/>
                                        <p:tgtEl>
                                          <p:spTgt spid="1048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787 C 0.01093 0.00324 0.02205 -0.00116 0.02673 -0.00995 C 0.03142 -0.01875 0.03333 -0.03773 0.0283 -0.04537 C 0.02326 -0.05301 0.00468 -0.05949 -0.0033 -0.05648 C -0.01129 -0.05347 -0.01806 -0.03819 -0.01997 -0.02755 C -0.02188 -0.0169 -0.02604 -0.00648 -0.01493 0.00787 C -0.00382 0.02222 0.03889 0.0419 0.0467 0.05903 C 0.05451 0.07616 0.0401 0.10139 0.03159 0.11019 C 0.02309 0.11898 0.00503 0.12037 -0.00504 0.11227 C -0.01511 0.10417 -0.02917 0.07454 -0.0283 0.06134 C -0.02743 0.04815 -0.00834 0.03843 3.33333E-6 0.03241 C 0.00833 0.02639 0.0158 0.03611 0.0217 0.02569 C 0.0276 0.01528 0.02725 -0.01458 0.03507 -0.02986 C 0.04288 -0.04514 0.0592 -0.06667 0.0684 -0.06551 C 0.0776 -0.06435 0.09271 -0.03611 0.08993 -0.02315 C 0.08715 -0.01019 0.06284 0.00903 0.05173 0.01227 C 0.04062 0.01551 0.02968 -0.00023 0.02326 -0.00324 C 0.01684 -0.00625 0.0151 -0.00579 0.01336 -0.00532 " pathEditMode="relative" rAng="0" ptsTypes="aaaaaaaaaaaaaaaaaA">
                                      <p:cBhvr>
                                        <p:cTn id="43" dur="2000" fill="hold"/>
                                        <p:tgtEl>
                                          <p:spTgt spid="10489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0" y="190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48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48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600"/>
                                        <p:tgtEl>
                                          <p:spTgt spid="104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48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48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48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48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79" grpId="0" bldLvl="0"/>
      <p:bldP spid="1048898" grpId="0" bldLvl="0" animBg="1"/>
      <p:bldP spid="1048898" grpId="1" bldLvl="0" animBg="1"/>
      <p:bldP spid="1048899" grpId="0" bldLvl="0" animBg="1"/>
      <p:bldP spid="1048899" grpId="1" bldLvl="0" animBg="1"/>
      <p:bldP spid="1048900" grpId="0" bldLvl="0" animBg="1"/>
      <p:bldP spid="1048900" grpId="1" bldLvl="0" animBg="1"/>
      <p:bldP spid="1048901" grpId="0" bldLvl="0" animBg="1"/>
      <p:bldP spid="1048901" grpId="1" bldLvl="0" animBg="1"/>
      <p:bldP spid="1048907" grpId="0" bldLvl="0" animBg="1"/>
      <p:bldP spid="1048907" grpId="1" bldLvl="0" animBg="1"/>
      <p:bldP spid="1048913" grpId="0" build="allAtOnce"/>
      <p:bldP spid="10489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2" name="Picture 183" descr="SPARKL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4572000"/>
            <a:ext cx="612775" cy="771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8915" name="Rectangle 6"/>
          <p:cNvSpPr/>
          <p:nvPr/>
        </p:nvSpPr>
        <p:spPr>
          <a:xfrm>
            <a:off x="-3822700" y="2633663"/>
            <a:ext cx="184150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u="sng" dirty="0">
              <a:latin typeface=".VnTime" panose="020B7200000000000000" pitchFamily="34" charset="0"/>
              <a:ea typeface="MS PGothic" panose="020B0600070205080204" pitchFamily="34" charset="-128"/>
            </a:endParaRPr>
          </a:p>
        </p:txBody>
      </p:sp>
      <p:pic>
        <p:nvPicPr>
          <p:cNvPr id="2097193" name="Picture 1" descr="http://i180.photobucket.com/albums/x200/motconrua/200912/Keo/IMG_00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638" y="990600"/>
            <a:ext cx="4754562" cy="2103438"/>
          </a:xfrm>
          <a:prstGeom prst="rect">
            <a:avLst/>
          </a:prstGeom>
          <a:noFill/>
          <a:ln w="9525" cap="flat" cmpd="sng">
            <a:solidFill>
              <a:srgbClr val="D60093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048916" name="Text Box 12"/>
          <p:cNvSpPr txBox="1"/>
          <p:nvPr/>
        </p:nvSpPr>
        <p:spPr>
          <a:xfrm>
            <a:off x="8305800" y="6227763"/>
            <a:ext cx="152400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2000" b="1" u="sng" dirty="0">
                <a:solidFill>
                  <a:srgbClr val="FF33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 </a:t>
            </a:r>
            <a:r>
              <a:rPr lang="en-US" altLang="vi-VN" sz="2000" b="1" u="sng" dirty="0">
                <a:latin typeface="Times New Roman" panose="02020603050405020304" pitchFamily="18" charset="0"/>
                <a:ea typeface="MS PGothic" panose="020B0600070205080204" pitchFamily="34" charset="-128"/>
              </a:rPr>
              <a:t>Vật liệu sắt</a:t>
            </a:r>
            <a:r>
              <a:rPr lang="en-US" altLang="vi-VN" sz="2000" u="sng" dirty="0">
                <a:latin typeface="Times New Roman" panose="02020603050405020304" pitchFamily="18" charset="0"/>
                <a:ea typeface="MS PGothic" panose="020B0600070205080204" pitchFamily="34" charset="-128"/>
              </a:rPr>
              <a:t> </a:t>
            </a:r>
          </a:p>
        </p:txBody>
      </p:sp>
      <p:pic>
        <p:nvPicPr>
          <p:cNvPr id="2097194" name="Picture 4" descr="http://img197.imageshack.us/img197/5069/333bi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638" y="3632200"/>
            <a:ext cx="2228850" cy="2511425"/>
          </a:xfrm>
          <a:prstGeom prst="rect">
            <a:avLst/>
          </a:prstGeom>
          <a:noFill/>
          <a:ln w="9525" cap="flat" cmpd="sng">
            <a:solidFill>
              <a:srgbClr val="0066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048917" name="Text Box 14"/>
          <p:cNvSpPr txBox="1"/>
          <p:nvPr/>
        </p:nvSpPr>
        <p:spPr>
          <a:xfrm>
            <a:off x="2122488" y="6227763"/>
            <a:ext cx="144780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2000" b="1" u="sng" dirty="0">
                <a:solidFill>
                  <a:srgbClr val="FF33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 </a:t>
            </a:r>
            <a:r>
              <a:rPr lang="en-US" altLang="vi-VN" sz="2000" b="1" u="sng" dirty="0">
                <a:latin typeface="Times New Roman" panose="02020603050405020304" pitchFamily="18" charset="0"/>
                <a:ea typeface="MS PGothic" panose="020B0600070205080204" pitchFamily="34" charset="-128"/>
              </a:rPr>
              <a:t>Lon thiếc</a:t>
            </a:r>
          </a:p>
        </p:txBody>
      </p:sp>
      <p:pic>
        <p:nvPicPr>
          <p:cNvPr id="2097195" name="Picture 5" descr="adv125506346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800" y="990600"/>
            <a:ext cx="2895600" cy="18034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097196" name="Picture 9" descr="big_107260_15_Picture_1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800" y="4619625"/>
            <a:ext cx="2895600" cy="1524000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097197" name="Picture 17" descr="ANd9GcR0gLrwim16hPDkBixJWCjvyccf0V5cj-WUFBcXkX0dzO3-y7EwwjT6CA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2800" y="2819400"/>
            <a:ext cx="2895600" cy="1752600"/>
          </a:xfrm>
          <a:prstGeom prst="rect">
            <a:avLst/>
          </a:prstGeom>
          <a:noFill/>
          <a:ln w="9525" cap="flat" cmpd="sng">
            <a:solidFill>
              <a:srgbClr val="66FF33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048918" name="Text Box 19"/>
          <p:cNvSpPr txBox="1"/>
          <p:nvPr/>
        </p:nvSpPr>
        <p:spPr>
          <a:xfrm>
            <a:off x="2667000" y="3098800"/>
            <a:ext cx="342900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2000" b="1" u="sng" dirty="0">
                <a:solidFill>
                  <a:srgbClr val="FF33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 </a:t>
            </a:r>
            <a:r>
              <a:rPr lang="en-US" altLang="vi-VN" sz="2000" b="1" u="sng" dirty="0">
                <a:latin typeface="Times New Roman" panose="02020603050405020304" pitchFamily="18" charset="0"/>
                <a:ea typeface="MS PGothic" panose="020B0600070205080204" pitchFamily="34" charset="-128"/>
              </a:rPr>
              <a:t>Giấy nhôm gói chocolate</a:t>
            </a:r>
            <a:r>
              <a:rPr lang="en-US" altLang="vi-VN" sz="2000" u="sng" dirty="0">
                <a:latin typeface="Times New Roman" panose="02020603050405020304" pitchFamily="18" charset="0"/>
                <a:ea typeface="MS PGothic" panose="020B0600070205080204" pitchFamily="34" charset="-128"/>
              </a:rPr>
              <a:t> </a:t>
            </a:r>
          </a:p>
        </p:txBody>
      </p:sp>
      <p:sp>
        <p:nvSpPr>
          <p:cNvPr id="1048919" name="Text Box 20"/>
          <p:cNvSpPr txBox="1"/>
          <p:nvPr/>
        </p:nvSpPr>
        <p:spPr>
          <a:xfrm>
            <a:off x="4229100" y="6227763"/>
            <a:ext cx="167640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2000" b="1" u="sng" dirty="0">
                <a:solidFill>
                  <a:srgbClr val="FF33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 </a:t>
            </a:r>
            <a:r>
              <a:rPr lang="en-US" altLang="vi-VN" sz="2000" b="1" u="sng" dirty="0">
                <a:latin typeface="Times New Roman" panose="02020603050405020304" pitchFamily="18" charset="0"/>
                <a:ea typeface="MS PGothic" panose="020B0600070205080204" pitchFamily="34" charset="-128"/>
              </a:rPr>
              <a:t>Đồ trang sức</a:t>
            </a:r>
          </a:p>
        </p:txBody>
      </p:sp>
      <p:pic>
        <p:nvPicPr>
          <p:cNvPr id="2097198" name="Picture 13" descr="vang ta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4800" y="3632200"/>
            <a:ext cx="2438400" cy="2511425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048920" name="Rectangle 16"/>
          <p:cNvSpPr/>
          <p:nvPr/>
        </p:nvSpPr>
        <p:spPr>
          <a:xfrm>
            <a:off x="1646238" y="298450"/>
            <a:ext cx="8686800" cy="7731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Một số ứng dụng về tính dẻo của kim loại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9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620" y="169545"/>
            <a:ext cx="5464175" cy="2803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20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230" y="3104515"/>
            <a:ext cx="4440555" cy="34467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201" name="Picture 109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202" name="Content Placeholder 110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29550" r="27897"/>
          <a:stretch>
            <a:fillRect/>
          </a:stretch>
        </p:blipFill>
        <p:spPr>
          <a:xfrm>
            <a:off x="951230" y="168275"/>
            <a:ext cx="1242695" cy="280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203" name="Picture 11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193925" y="167640"/>
            <a:ext cx="3197225" cy="28041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204" name="Picture 114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205" name="Picture 115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206" name="Picture 116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5595620" y="3104515"/>
            <a:ext cx="5463540" cy="34461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7" name="E0A8F94A.WAV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5532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208" name="Picture 183" descr="SPARKL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4572000"/>
            <a:ext cx="612775" cy="771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8921" name="Rectangle 6"/>
          <p:cNvSpPr/>
          <p:nvPr/>
        </p:nvSpPr>
        <p:spPr>
          <a:xfrm>
            <a:off x="-3822700" y="2633663"/>
            <a:ext cx="184150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u="sng" dirty="0">
              <a:latin typeface=".VnTime" panose="020B7200000000000000" pitchFamily="34" charset="0"/>
              <a:ea typeface="MS PGothic" panose="020B0600070205080204" pitchFamily="34" charset="-128"/>
            </a:endParaRPr>
          </a:p>
        </p:txBody>
      </p:sp>
      <p:sp>
        <p:nvSpPr>
          <p:cNvPr id="1048922" name="Text Box 17"/>
          <p:cNvSpPr txBox="1"/>
          <p:nvPr/>
        </p:nvSpPr>
        <p:spPr>
          <a:xfrm>
            <a:off x="845185" y="101918"/>
            <a:ext cx="59436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3200" u="sng" dirty="0">
                <a:solidFill>
                  <a:srgbClr val="0000FF"/>
                </a:solidFill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b. Tính dẫn điện</a:t>
            </a:r>
          </a:p>
        </p:txBody>
      </p:sp>
      <p:graphicFrame>
        <p:nvGraphicFramePr>
          <p:cNvPr id="4194308" name="Table 3277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1849259"/>
              </p:ext>
            </p:extLst>
          </p:nvPr>
        </p:nvGraphicFramePr>
        <p:xfrm>
          <a:off x="1981200" y="4800600"/>
          <a:ext cx="9121140" cy="1968754"/>
        </p:xfrm>
        <a:graphic>
          <a:graphicData uri="http://schemas.openxmlformats.org/drawingml/2006/table">
            <a:tbl>
              <a:tblPr/>
              <a:tblGrid>
                <a:gridCol w="3040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0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0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5650">
                <a:tc>
                  <a:txBody>
                    <a:bodyPr/>
                    <a:lstStyle>
                      <a:lvl1pPr marL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</a:defRPr>
                      </a:lvl1pPr>
                      <a:lvl2pPr marL="457200" lvl="1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2pPr>
                      <a:lvl3pPr marL="914400" lvl="2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3pPr>
                      <a:lvl4pPr marL="1371600" lvl="3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4pPr>
                      <a:lvl5pPr marL="1828800" lvl="4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914400" eaLnBrk="1" hangingPunct="1">
                        <a:spcBef>
                          <a:spcPct val="20000"/>
                        </a:spcBef>
                        <a:buNone/>
                      </a:pPr>
                      <a:endParaRPr lang="en-US" altLang="vi-VN" sz="1000" dirty="0">
                        <a:solidFill>
                          <a:srgbClr val="C00000"/>
                        </a:solidFill>
                        <a:latin typeface="#9Slide03 Sofia Pro Soft Bold" panose="020B0000000000000000" pitchFamily="34" charset="0"/>
                        <a:ea typeface="MS PGothic" panose="020B0600070205080204" pitchFamily="34" charset="-128"/>
                        <a:cs typeface="#9Slide03 Sofia Pro Soft Bold" panose="020B0000000000000000" pitchFamily="34" charset="0"/>
                      </a:endParaRPr>
                    </a:p>
                    <a:p>
                      <a:pPr lvl="0" algn="ctr" defTabSz="9144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vi-VN" sz="2800" dirty="0">
                          <a:solidFill>
                            <a:srgbClr val="C00000"/>
                          </a:solidFill>
                          <a:latin typeface="#9Slide03 Sofia Pro Soft Bold" panose="020B0000000000000000" pitchFamily="34" charset="0"/>
                          <a:ea typeface="MS PGothic" panose="020B0600070205080204" pitchFamily="34" charset="-128"/>
                          <a:cs typeface="#9Slide03 Sofia Pro Soft Bold" panose="020B0000000000000000" pitchFamily="34" charset="0"/>
                        </a:rPr>
                        <a:t>THÍ NGHIỆM</a:t>
                      </a: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</a:defRPr>
                      </a:lvl1pPr>
                      <a:lvl2pPr marL="457200" lvl="1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2pPr>
                      <a:lvl3pPr marL="914400" lvl="2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3pPr>
                      <a:lvl4pPr marL="1371600" lvl="3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4pPr>
                      <a:lvl5pPr marL="1828800" lvl="4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914400" eaLnBrk="1" hangingPunct="1">
                        <a:spcBef>
                          <a:spcPct val="20000"/>
                        </a:spcBef>
                        <a:buNone/>
                      </a:pPr>
                      <a:endParaRPr lang="en-US" altLang="vi-VN" sz="1000" dirty="0">
                        <a:solidFill>
                          <a:srgbClr val="C00000"/>
                        </a:solidFill>
                        <a:latin typeface="#9Slide03 Sofia Pro Soft Bold" panose="020B0000000000000000" pitchFamily="34" charset="0"/>
                        <a:ea typeface="MS PGothic" panose="020B0600070205080204" pitchFamily="34" charset="-128"/>
                        <a:cs typeface="#9Slide03 Sofia Pro Soft Bold" panose="020B0000000000000000" pitchFamily="34" charset="0"/>
                      </a:endParaRPr>
                    </a:p>
                    <a:p>
                      <a:pPr lvl="0" algn="ctr" defTabSz="9144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vi-VN" sz="2800" dirty="0">
                          <a:solidFill>
                            <a:srgbClr val="C00000"/>
                          </a:solidFill>
                          <a:latin typeface="#9Slide03 Sofia Pro Soft Bold" panose="020B0000000000000000" pitchFamily="34" charset="0"/>
                          <a:ea typeface="MS PGothic" panose="020B0600070205080204" pitchFamily="34" charset="-128"/>
                          <a:cs typeface="#9Slide03 Sofia Pro Soft Bold" panose="020B0000000000000000" pitchFamily="34" charset="0"/>
                        </a:rPr>
                        <a:t>HIỆN TƯỢNG</a:t>
                      </a: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</a:defRPr>
                      </a:lvl1pPr>
                      <a:lvl2pPr marL="457200" lvl="1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2pPr>
                      <a:lvl3pPr marL="914400" lvl="2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3pPr>
                      <a:lvl4pPr marL="1371600" lvl="3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4pPr>
                      <a:lvl5pPr marL="1828800" lvl="4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914400" eaLnBrk="1" hangingPunct="1">
                        <a:spcBef>
                          <a:spcPct val="20000"/>
                        </a:spcBef>
                        <a:buNone/>
                      </a:pPr>
                      <a:endParaRPr lang="en-US" altLang="vi-VN" sz="1000" dirty="0">
                        <a:solidFill>
                          <a:srgbClr val="C00000"/>
                        </a:solidFill>
                        <a:latin typeface="#9Slide03 Sofia Pro Soft Bold" panose="020B0000000000000000" pitchFamily="34" charset="0"/>
                        <a:ea typeface="MS PGothic" panose="020B0600070205080204" pitchFamily="34" charset="-128"/>
                        <a:cs typeface="#9Slide03 Sofia Pro Soft Bold" panose="020B0000000000000000" pitchFamily="34" charset="0"/>
                      </a:endParaRPr>
                    </a:p>
                    <a:p>
                      <a:pPr lvl="0" algn="ctr" defTabSz="9144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vi-VN" sz="2800" dirty="0">
                          <a:solidFill>
                            <a:srgbClr val="C00000"/>
                          </a:solidFill>
                          <a:latin typeface="#9Slide03 Sofia Pro Soft Bold" panose="020B0000000000000000" pitchFamily="34" charset="0"/>
                          <a:ea typeface="MS PGothic" panose="020B0600070205080204" pitchFamily="34" charset="-128"/>
                          <a:cs typeface="#9Slide03 Sofia Pro Soft Bold" panose="020B0000000000000000" pitchFamily="34" charset="0"/>
                        </a:rPr>
                        <a:t>GIẢI THÍCH </a:t>
                      </a: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2850">
                <a:tc>
                  <a:txBody>
                    <a:bodyPr/>
                    <a:lstStyle>
                      <a:lvl1pPr marL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</a:defRPr>
                      </a:lvl1pPr>
                      <a:lvl2pPr marL="457200" lvl="1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2pPr>
                      <a:lvl3pPr marL="914400" lvl="2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3pPr>
                      <a:lvl4pPr marL="1371600" lvl="3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4pPr>
                      <a:lvl5pPr marL="1828800" lvl="4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defTabSz="914400" eaLnBrk="1" hangingPunct="1">
                        <a:spcBef>
                          <a:spcPct val="20000"/>
                        </a:spcBef>
                        <a:buNone/>
                      </a:pPr>
                      <a:endParaRPr lang="vi-VN" altLang="vi-VN" sz="2800" dirty="0">
                        <a:latin typeface="#9Slide03 Sofia Pro Soft Bold" panose="020B0000000000000000" pitchFamily="34" charset="0"/>
                        <a:ea typeface="MS PGothic" panose="020B0600070205080204" pitchFamily="34" charset="-128"/>
                        <a:cs typeface="#9Slide03 Sofia Pro Soft Bold" panose="020B0000000000000000" pitchFamily="34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</a:defRPr>
                      </a:lvl1pPr>
                      <a:lvl2pPr marL="457200" lvl="1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2pPr>
                      <a:lvl3pPr marL="914400" lvl="2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3pPr>
                      <a:lvl4pPr marL="1371600" lvl="3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4pPr>
                      <a:lvl5pPr marL="1828800" lvl="4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defTabSz="914400" eaLnBrk="1" hangingPunct="1">
                        <a:spcBef>
                          <a:spcPct val="20000"/>
                        </a:spcBef>
                        <a:buNone/>
                      </a:pPr>
                      <a:endParaRPr lang="vi-VN" altLang="vi-VN" sz="2800" dirty="0">
                        <a:latin typeface="#9Slide03 Sofia Pro Soft Bold" panose="020B0000000000000000" pitchFamily="34" charset="0"/>
                        <a:ea typeface="MS PGothic" panose="020B0600070205080204" pitchFamily="34" charset="-128"/>
                        <a:cs typeface="#9Slide03 Sofia Pro Soft Bold" panose="020B00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</a:defRPr>
                      </a:lvl1pPr>
                      <a:lvl2pPr marL="457200" lvl="1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2pPr>
                      <a:lvl3pPr marL="914400" lvl="2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3pPr>
                      <a:lvl4pPr marL="1371600" lvl="3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4pPr>
                      <a:lvl5pPr marL="1828800" lvl="4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defTabSz="914400" eaLnBrk="1" hangingPunct="1">
                        <a:spcBef>
                          <a:spcPct val="20000"/>
                        </a:spcBef>
                        <a:buNone/>
                      </a:pPr>
                      <a:endParaRPr lang="vi-VN" altLang="vi-VN" sz="2800" dirty="0">
                        <a:latin typeface="#9Slide03 Sofia Pro Soft Bold" panose="020B0000000000000000" pitchFamily="34" charset="0"/>
                        <a:ea typeface="MS PGothic" panose="020B0600070205080204" pitchFamily="34" charset="-128"/>
                        <a:cs typeface="#9Slide03 Sofia Pro Soft Bold" panose="020B00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48923" name="TextBox 10"/>
          <p:cNvSpPr txBox="1"/>
          <p:nvPr/>
        </p:nvSpPr>
        <p:spPr>
          <a:xfrm>
            <a:off x="2057400" y="5518150"/>
            <a:ext cx="2651125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Có mạch điện.</a:t>
            </a:r>
          </a:p>
          <a:p>
            <a:pPr marL="0" lvl="0" indent="0" algn="just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Cắm phích điện vào nguồn điện</a:t>
            </a:r>
          </a:p>
        </p:txBody>
      </p:sp>
      <p:sp>
        <p:nvSpPr>
          <p:cNvPr id="1048924" name="TextBox 9"/>
          <p:cNvSpPr txBox="1"/>
          <p:nvPr/>
        </p:nvSpPr>
        <p:spPr>
          <a:xfrm flipH="1">
            <a:off x="5469890" y="5795010"/>
            <a:ext cx="22860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600" b="1" u="sng" dirty="0">
                <a:solidFill>
                  <a:srgbClr val="FF0000"/>
                </a:solidFill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Đèn sáng</a:t>
            </a:r>
          </a:p>
        </p:txBody>
      </p:sp>
      <p:sp>
        <p:nvSpPr>
          <p:cNvPr id="1048925" name="Text Box 25"/>
          <p:cNvSpPr txBox="1"/>
          <p:nvPr/>
        </p:nvSpPr>
        <p:spPr>
          <a:xfrm>
            <a:off x="8071485" y="5568950"/>
            <a:ext cx="303085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2400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Dây dẫn điện dẫn điện từ nguồn tới bóng điện.</a:t>
            </a:r>
          </a:p>
        </p:txBody>
      </p:sp>
      <p:sp>
        <p:nvSpPr>
          <p:cNvPr id="1048926" name="Text Box 11"/>
          <p:cNvSpPr txBox="1"/>
          <p:nvPr/>
        </p:nvSpPr>
        <p:spPr>
          <a:xfrm>
            <a:off x="1229193" y="612170"/>
            <a:ext cx="9873147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3200" b="1" dirty="0">
                <a:solidFill>
                  <a:srgbClr val="C00000"/>
                </a:solidFill>
                <a:ea typeface="MS PGothic" panose="020B0600070205080204" pitchFamily="34" charset="-128"/>
                <a:cs typeface="#9Slide03 Sofia Pro Soft Bold" panose="020B0000000000000000" pitchFamily="34" charset="0"/>
              </a:rPr>
              <a:t>Có mạch điện sau. Cắm phích điện vào nguồn điện </a:t>
            </a:r>
          </a:p>
        </p:txBody>
      </p:sp>
      <p:pic>
        <p:nvPicPr>
          <p:cNvPr id="2097209" name="Picture 13" descr="T46_H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0563" y="1143000"/>
            <a:ext cx="5508625" cy="3438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4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97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4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923" grpId="0"/>
      <p:bldP spid="1048924" grpId="0"/>
      <p:bldP spid="1048925" grpId="0"/>
      <p:bldP spid="10489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Title 5"/>
          <p:cNvSpPr>
            <a:spLocks noGrp="1"/>
          </p:cNvSpPr>
          <p:nvPr>
            <p:ph type="ctrTitle"/>
          </p:nvPr>
        </p:nvSpPr>
        <p:spPr>
          <a:xfrm>
            <a:off x="1724297" y="514144"/>
            <a:ext cx="9300753" cy="77908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Chủ đề 6</a:t>
            </a:r>
            <a:r>
              <a:rPr lang="en-US" sz="3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ĐẠI CƯƠNG VỀ KIM LOẠI</a:t>
            </a:r>
          </a:p>
        </p:txBody>
      </p:sp>
      <p:sp>
        <p:nvSpPr>
          <p:cNvPr id="1048588" name="Subtitle 6"/>
          <p:cNvSpPr>
            <a:spLocks noGrp="1"/>
          </p:cNvSpPr>
          <p:nvPr>
            <p:ph type="subTitle" idx="1"/>
          </p:nvPr>
        </p:nvSpPr>
        <p:spPr>
          <a:xfrm>
            <a:off x="627017" y="2978280"/>
            <a:ext cx="10659292" cy="65682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BÀI 13</a:t>
            </a:r>
            <a:r>
              <a:rPr lang="en-US" sz="36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endParaRPr lang="en-US" sz="3600" b="1" dirty="0" smtClean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3600" b="1" dirty="0" smtClean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36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CẤU TẠO VÀ TÍNH CHẤT VẬT LÝ CỦA KIM LOẠI</a:t>
            </a:r>
            <a:endParaRPr lang="en-US" sz="36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06025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7" name="Text Box 2"/>
          <p:cNvSpPr txBox="1"/>
          <p:nvPr/>
        </p:nvSpPr>
        <p:spPr>
          <a:xfrm>
            <a:off x="2057400" y="139700"/>
            <a:ext cx="3106738" cy="2738120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endParaRPr lang="vi-VN" altLang="x-none" sz="17200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8928" name="Oval 3"/>
          <p:cNvSpPr/>
          <p:nvPr/>
        </p:nvSpPr>
        <p:spPr>
          <a:xfrm>
            <a:off x="2743200" y="38417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8929" name="Oval 4"/>
          <p:cNvSpPr/>
          <p:nvPr/>
        </p:nvSpPr>
        <p:spPr>
          <a:xfrm>
            <a:off x="2727325" y="103187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8930" name="Oval 5"/>
          <p:cNvSpPr/>
          <p:nvPr/>
        </p:nvSpPr>
        <p:spPr>
          <a:xfrm>
            <a:off x="3505200" y="38417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8931" name="Oval 6"/>
          <p:cNvSpPr/>
          <p:nvPr/>
        </p:nvSpPr>
        <p:spPr>
          <a:xfrm>
            <a:off x="4191000" y="38417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8932" name="Oval 7"/>
          <p:cNvSpPr/>
          <p:nvPr/>
        </p:nvSpPr>
        <p:spPr>
          <a:xfrm>
            <a:off x="3505200" y="106997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8933" name="Oval 8"/>
          <p:cNvSpPr/>
          <p:nvPr/>
        </p:nvSpPr>
        <p:spPr>
          <a:xfrm>
            <a:off x="4191000" y="106997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8934" name="Oval 9"/>
          <p:cNvSpPr/>
          <p:nvPr/>
        </p:nvSpPr>
        <p:spPr>
          <a:xfrm>
            <a:off x="2743200" y="167957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8935" name="Oval 10"/>
          <p:cNvSpPr/>
          <p:nvPr/>
        </p:nvSpPr>
        <p:spPr>
          <a:xfrm>
            <a:off x="3505200" y="167957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8936" name="Oval 11"/>
          <p:cNvSpPr/>
          <p:nvPr/>
        </p:nvSpPr>
        <p:spPr>
          <a:xfrm>
            <a:off x="4191000" y="167957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8937" name="Oval 12"/>
          <p:cNvSpPr/>
          <p:nvPr/>
        </p:nvSpPr>
        <p:spPr>
          <a:xfrm>
            <a:off x="3505200" y="236537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8938" name="Oval 13"/>
          <p:cNvSpPr/>
          <p:nvPr/>
        </p:nvSpPr>
        <p:spPr>
          <a:xfrm>
            <a:off x="2743200" y="236537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8939" name="Oval 14"/>
          <p:cNvSpPr/>
          <p:nvPr/>
        </p:nvSpPr>
        <p:spPr>
          <a:xfrm>
            <a:off x="4191000" y="236537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8940" name="Oval 15"/>
          <p:cNvSpPr/>
          <p:nvPr/>
        </p:nvSpPr>
        <p:spPr>
          <a:xfrm>
            <a:off x="2622550" y="676275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endParaRPr lang="vi-VN" altLang="x-none" dirty="0">
              <a:solidFill>
                <a:srgbClr val="FF3300"/>
              </a:solidFill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8941" name="Oval 16"/>
          <p:cNvSpPr/>
          <p:nvPr/>
        </p:nvSpPr>
        <p:spPr>
          <a:xfrm>
            <a:off x="3429000" y="720725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endParaRPr lang="vi-VN" altLang="x-none" dirty="0">
              <a:solidFill>
                <a:srgbClr val="FF3300"/>
              </a:solidFill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8942" name="Oval 17"/>
          <p:cNvSpPr/>
          <p:nvPr/>
        </p:nvSpPr>
        <p:spPr>
          <a:xfrm>
            <a:off x="4114800" y="720725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endParaRPr lang="vi-VN" altLang="x-none" dirty="0">
              <a:solidFill>
                <a:srgbClr val="FF3300"/>
              </a:solidFill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8943" name="Oval 18"/>
          <p:cNvSpPr/>
          <p:nvPr/>
        </p:nvSpPr>
        <p:spPr>
          <a:xfrm>
            <a:off x="3048000" y="1177925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8944" name="Oval 19"/>
          <p:cNvSpPr/>
          <p:nvPr/>
        </p:nvSpPr>
        <p:spPr>
          <a:xfrm>
            <a:off x="3810000" y="1177925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8945" name="Oval 20"/>
          <p:cNvSpPr/>
          <p:nvPr/>
        </p:nvSpPr>
        <p:spPr>
          <a:xfrm>
            <a:off x="4495800" y="1711325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8946" name="Oval 21"/>
          <p:cNvSpPr/>
          <p:nvPr/>
        </p:nvSpPr>
        <p:spPr>
          <a:xfrm>
            <a:off x="3962400" y="1254125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8947" name="Oval 22"/>
          <p:cNvSpPr/>
          <p:nvPr/>
        </p:nvSpPr>
        <p:spPr>
          <a:xfrm>
            <a:off x="3810000" y="1635125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8948" name="Oval 23"/>
          <p:cNvSpPr/>
          <p:nvPr/>
        </p:nvSpPr>
        <p:spPr>
          <a:xfrm>
            <a:off x="4114800" y="2549525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8949" name="Oval 24"/>
          <p:cNvSpPr/>
          <p:nvPr/>
        </p:nvSpPr>
        <p:spPr>
          <a:xfrm>
            <a:off x="2590800" y="2549525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8950" name="Oval 25"/>
          <p:cNvSpPr/>
          <p:nvPr/>
        </p:nvSpPr>
        <p:spPr>
          <a:xfrm>
            <a:off x="2667000" y="1939925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endParaRPr lang="vi-VN" altLang="x-none" dirty="0">
              <a:solidFill>
                <a:srgbClr val="FF3300"/>
              </a:solidFill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8951" name="Oval 26"/>
          <p:cNvSpPr/>
          <p:nvPr/>
        </p:nvSpPr>
        <p:spPr>
          <a:xfrm>
            <a:off x="3352800" y="2625725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endParaRPr lang="vi-VN" altLang="x-none" dirty="0">
              <a:solidFill>
                <a:srgbClr val="FF3300"/>
              </a:solidFill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8952" name="Text Box 27"/>
          <p:cNvSpPr txBox="1"/>
          <p:nvPr/>
        </p:nvSpPr>
        <p:spPr>
          <a:xfrm>
            <a:off x="6172200" y="3657600"/>
            <a:ext cx="40386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None/>
            </a:pPr>
            <a:r>
              <a:rPr sz="2400" dirty="0">
                <a:solidFill>
                  <a:srgbClr val="0000FF"/>
                </a:solidFill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Nối kim loại với 2 điện cực một nguồn điện</a:t>
            </a:r>
          </a:p>
        </p:txBody>
      </p:sp>
      <p:sp>
        <p:nvSpPr>
          <p:cNvPr id="1048953" name="Text Box 28"/>
          <p:cNvSpPr txBox="1"/>
          <p:nvPr/>
        </p:nvSpPr>
        <p:spPr>
          <a:xfrm>
            <a:off x="9066213" y="139700"/>
            <a:ext cx="307975" cy="2667000"/>
          </a:xfrm>
          <a:prstGeom prst="rect">
            <a:avLst/>
          </a:prstGeom>
          <a:solidFill>
            <a:schemeClr val="hlink"/>
          </a:solidFill>
          <a:ln w="9525">
            <a:noFill/>
          </a:ln>
        </p:spPr>
        <p:txBody>
          <a:bodyPr vert="eaVert"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endParaRPr lang="vi-VN" altLang="x-none" sz="800" dirty="0">
              <a:solidFill>
                <a:schemeClr val="accent2"/>
              </a:solidFill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8954" name="Text Box 29"/>
          <p:cNvSpPr txBox="1"/>
          <p:nvPr/>
        </p:nvSpPr>
        <p:spPr>
          <a:xfrm>
            <a:off x="6397625" y="139700"/>
            <a:ext cx="307975" cy="2667000"/>
          </a:xfrm>
          <a:prstGeom prst="rect">
            <a:avLst/>
          </a:prstGeom>
          <a:solidFill>
            <a:schemeClr val="hlink"/>
          </a:solidFill>
          <a:ln w="9525">
            <a:noFill/>
          </a:ln>
        </p:spPr>
        <p:txBody>
          <a:bodyPr vert="eaVert"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endParaRPr lang="vi-VN" altLang="x-none" sz="800" dirty="0">
              <a:solidFill>
                <a:schemeClr val="accent2"/>
              </a:solidFill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8955" name="Oval 30"/>
          <p:cNvSpPr/>
          <p:nvPr/>
        </p:nvSpPr>
        <p:spPr>
          <a:xfrm>
            <a:off x="9112250" y="2159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8956" name="Oval 31"/>
          <p:cNvSpPr/>
          <p:nvPr/>
        </p:nvSpPr>
        <p:spPr>
          <a:xfrm>
            <a:off x="9112250" y="5207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8957" name="Oval 32"/>
          <p:cNvSpPr/>
          <p:nvPr/>
        </p:nvSpPr>
        <p:spPr>
          <a:xfrm>
            <a:off x="9112250" y="8255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8958" name="Oval 33"/>
          <p:cNvSpPr/>
          <p:nvPr/>
        </p:nvSpPr>
        <p:spPr>
          <a:xfrm>
            <a:off x="9112250" y="11303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8959" name="Oval 34"/>
          <p:cNvSpPr/>
          <p:nvPr/>
        </p:nvSpPr>
        <p:spPr>
          <a:xfrm>
            <a:off x="9112250" y="14351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8960" name="Oval 35"/>
          <p:cNvSpPr/>
          <p:nvPr/>
        </p:nvSpPr>
        <p:spPr>
          <a:xfrm>
            <a:off x="9112250" y="17399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8961" name="Oval 36"/>
          <p:cNvSpPr/>
          <p:nvPr/>
        </p:nvSpPr>
        <p:spPr>
          <a:xfrm>
            <a:off x="9112250" y="20447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8962" name="Oval 37"/>
          <p:cNvSpPr/>
          <p:nvPr/>
        </p:nvSpPr>
        <p:spPr>
          <a:xfrm>
            <a:off x="9112250" y="23495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8963" name="Oval 38"/>
          <p:cNvSpPr/>
          <p:nvPr/>
        </p:nvSpPr>
        <p:spPr>
          <a:xfrm>
            <a:off x="6443663" y="2159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-</a:t>
            </a:r>
          </a:p>
        </p:txBody>
      </p:sp>
      <p:sp>
        <p:nvSpPr>
          <p:cNvPr id="1048964" name="Oval 39"/>
          <p:cNvSpPr/>
          <p:nvPr/>
        </p:nvSpPr>
        <p:spPr>
          <a:xfrm>
            <a:off x="6443663" y="5207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-</a:t>
            </a:r>
          </a:p>
        </p:txBody>
      </p:sp>
      <p:sp>
        <p:nvSpPr>
          <p:cNvPr id="1048965" name="Oval 40"/>
          <p:cNvSpPr/>
          <p:nvPr/>
        </p:nvSpPr>
        <p:spPr>
          <a:xfrm>
            <a:off x="6443663" y="8255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-</a:t>
            </a:r>
          </a:p>
        </p:txBody>
      </p:sp>
      <p:sp>
        <p:nvSpPr>
          <p:cNvPr id="1048966" name="Oval 41"/>
          <p:cNvSpPr/>
          <p:nvPr/>
        </p:nvSpPr>
        <p:spPr>
          <a:xfrm>
            <a:off x="6443663" y="11303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-</a:t>
            </a:r>
          </a:p>
        </p:txBody>
      </p:sp>
      <p:sp>
        <p:nvSpPr>
          <p:cNvPr id="1048967" name="Oval 42"/>
          <p:cNvSpPr/>
          <p:nvPr/>
        </p:nvSpPr>
        <p:spPr>
          <a:xfrm>
            <a:off x="6443663" y="14351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-</a:t>
            </a:r>
          </a:p>
        </p:txBody>
      </p:sp>
      <p:sp>
        <p:nvSpPr>
          <p:cNvPr id="1048968" name="Oval 43"/>
          <p:cNvSpPr/>
          <p:nvPr/>
        </p:nvSpPr>
        <p:spPr>
          <a:xfrm>
            <a:off x="6443663" y="17399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-</a:t>
            </a:r>
          </a:p>
        </p:txBody>
      </p:sp>
      <p:sp>
        <p:nvSpPr>
          <p:cNvPr id="1048969" name="Oval 44"/>
          <p:cNvSpPr/>
          <p:nvPr/>
        </p:nvSpPr>
        <p:spPr>
          <a:xfrm>
            <a:off x="6443663" y="20447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-</a:t>
            </a:r>
          </a:p>
        </p:txBody>
      </p:sp>
      <p:sp>
        <p:nvSpPr>
          <p:cNvPr id="1048970" name="Oval 45"/>
          <p:cNvSpPr/>
          <p:nvPr/>
        </p:nvSpPr>
        <p:spPr>
          <a:xfrm>
            <a:off x="6443663" y="23495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-</a:t>
            </a:r>
          </a:p>
        </p:txBody>
      </p:sp>
      <p:sp>
        <p:nvSpPr>
          <p:cNvPr id="1048971" name="Text Box 46"/>
          <p:cNvSpPr txBox="1"/>
          <p:nvPr/>
        </p:nvSpPr>
        <p:spPr>
          <a:xfrm>
            <a:off x="6705600" y="139700"/>
            <a:ext cx="2362200" cy="2652713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endParaRPr lang="vi-VN" altLang="x-none" sz="16800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8972" name="Oval 47"/>
          <p:cNvSpPr/>
          <p:nvPr/>
        </p:nvSpPr>
        <p:spPr>
          <a:xfrm>
            <a:off x="7010400" y="4445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8973" name="Oval 48"/>
          <p:cNvSpPr/>
          <p:nvPr/>
        </p:nvSpPr>
        <p:spPr>
          <a:xfrm>
            <a:off x="6994525" y="9842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8974" name="Oval 49"/>
          <p:cNvSpPr/>
          <p:nvPr/>
        </p:nvSpPr>
        <p:spPr>
          <a:xfrm>
            <a:off x="7772400" y="4445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8975" name="Oval 50"/>
          <p:cNvSpPr/>
          <p:nvPr/>
        </p:nvSpPr>
        <p:spPr>
          <a:xfrm>
            <a:off x="8458200" y="4445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8976" name="Oval 51"/>
          <p:cNvSpPr/>
          <p:nvPr/>
        </p:nvSpPr>
        <p:spPr>
          <a:xfrm>
            <a:off x="7772400" y="10223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8977" name="Oval 52"/>
          <p:cNvSpPr/>
          <p:nvPr/>
        </p:nvSpPr>
        <p:spPr>
          <a:xfrm>
            <a:off x="8458200" y="10223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8978" name="Oval 53"/>
          <p:cNvSpPr/>
          <p:nvPr/>
        </p:nvSpPr>
        <p:spPr>
          <a:xfrm>
            <a:off x="7010400" y="16319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8979" name="Oval 54"/>
          <p:cNvSpPr/>
          <p:nvPr/>
        </p:nvSpPr>
        <p:spPr>
          <a:xfrm>
            <a:off x="7772400" y="16319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8980" name="Oval 55"/>
          <p:cNvSpPr/>
          <p:nvPr/>
        </p:nvSpPr>
        <p:spPr>
          <a:xfrm>
            <a:off x="8458200" y="16319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8981" name="Oval 56"/>
          <p:cNvSpPr/>
          <p:nvPr/>
        </p:nvSpPr>
        <p:spPr>
          <a:xfrm>
            <a:off x="7772400" y="23177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8982" name="Oval 57"/>
          <p:cNvSpPr/>
          <p:nvPr/>
        </p:nvSpPr>
        <p:spPr>
          <a:xfrm>
            <a:off x="7010400" y="23177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8983" name="Oval 58"/>
          <p:cNvSpPr/>
          <p:nvPr/>
        </p:nvSpPr>
        <p:spPr>
          <a:xfrm>
            <a:off x="8458200" y="23177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8984" name="Line 59"/>
          <p:cNvSpPr/>
          <p:nvPr/>
        </p:nvSpPr>
        <p:spPr>
          <a:xfrm>
            <a:off x="6553200" y="2806700"/>
            <a:ext cx="0" cy="533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48985" name="Line 60"/>
          <p:cNvSpPr/>
          <p:nvPr/>
        </p:nvSpPr>
        <p:spPr>
          <a:xfrm>
            <a:off x="9220200" y="2806700"/>
            <a:ext cx="0" cy="533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48986" name="Line 61"/>
          <p:cNvSpPr/>
          <p:nvPr/>
        </p:nvSpPr>
        <p:spPr>
          <a:xfrm>
            <a:off x="6553200" y="3324225"/>
            <a:ext cx="914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48987" name="Line 62"/>
          <p:cNvSpPr/>
          <p:nvPr/>
        </p:nvSpPr>
        <p:spPr>
          <a:xfrm>
            <a:off x="8305800" y="3324225"/>
            <a:ext cx="914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48988" name="Oval 63"/>
          <p:cNvSpPr/>
          <p:nvPr/>
        </p:nvSpPr>
        <p:spPr>
          <a:xfrm>
            <a:off x="7391400" y="320357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-</a:t>
            </a:r>
          </a:p>
        </p:txBody>
      </p:sp>
      <p:sp>
        <p:nvSpPr>
          <p:cNvPr id="1048989" name="Oval 64"/>
          <p:cNvSpPr/>
          <p:nvPr/>
        </p:nvSpPr>
        <p:spPr>
          <a:xfrm>
            <a:off x="8077200" y="321627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8990" name="Text Box 65"/>
          <p:cNvSpPr txBox="1"/>
          <p:nvPr/>
        </p:nvSpPr>
        <p:spPr>
          <a:xfrm>
            <a:off x="7086600" y="2959100"/>
            <a:ext cx="1600200" cy="65087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endParaRPr lang="vi-VN" altLang="x-none" sz="3600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8991" name="Oval 66"/>
          <p:cNvSpPr/>
          <p:nvPr/>
        </p:nvSpPr>
        <p:spPr>
          <a:xfrm>
            <a:off x="6705600" y="2159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endParaRPr lang="vi-VN" altLang="x-none" dirty="0">
              <a:solidFill>
                <a:srgbClr val="FF3300"/>
              </a:solidFill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8992" name="Oval 67"/>
          <p:cNvSpPr/>
          <p:nvPr/>
        </p:nvSpPr>
        <p:spPr>
          <a:xfrm>
            <a:off x="6705600" y="13589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8993" name="Oval 68"/>
          <p:cNvSpPr/>
          <p:nvPr/>
        </p:nvSpPr>
        <p:spPr>
          <a:xfrm>
            <a:off x="6705600" y="25781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8994" name="Oval 69"/>
          <p:cNvSpPr/>
          <p:nvPr/>
        </p:nvSpPr>
        <p:spPr>
          <a:xfrm>
            <a:off x="6705600" y="19685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endParaRPr lang="vi-VN" altLang="x-none" dirty="0">
              <a:solidFill>
                <a:srgbClr val="FF3300"/>
              </a:solidFill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8995" name="Oval 70"/>
          <p:cNvSpPr/>
          <p:nvPr/>
        </p:nvSpPr>
        <p:spPr>
          <a:xfrm>
            <a:off x="6705600" y="70485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endParaRPr lang="vi-VN" altLang="x-none" dirty="0">
              <a:solidFill>
                <a:srgbClr val="FF3300"/>
              </a:solidFill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8996" name="Oval 71"/>
          <p:cNvSpPr/>
          <p:nvPr/>
        </p:nvSpPr>
        <p:spPr>
          <a:xfrm>
            <a:off x="7848600" y="2159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endParaRPr lang="vi-VN" altLang="x-none" dirty="0">
              <a:solidFill>
                <a:srgbClr val="FF3300"/>
              </a:solidFill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8997" name="Oval 72"/>
          <p:cNvSpPr/>
          <p:nvPr/>
        </p:nvSpPr>
        <p:spPr>
          <a:xfrm>
            <a:off x="7848600" y="13589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8998" name="Oval 73"/>
          <p:cNvSpPr/>
          <p:nvPr/>
        </p:nvSpPr>
        <p:spPr>
          <a:xfrm>
            <a:off x="7848600" y="25781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8999" name="Oval 74"/>
          <p:cNvSpPr/>
          <p:nvPr/>
        </p:nvSpPr>
        <p:spPr>
          <a:xfrm>
            <a:off x="7848600" y="19685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endParaRPr lang="vi-VN" altLang="x-none" dirty="0">
              <a:solidFill>
                <a:srgbClr val="FF3300"/>
              </a:solidFill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000" name="Oval 75"/>
          <p:cNvSpPr/>
          <p:nvPr/>
        </p:nvSpPr>
        <p:spPr>
          <a:xfrm>
            <a:off x="7848600" y="70485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endParaRPr lang="vi-VN" altLang="x-none" dirty="0">
              <a:solidFill>
                <a:srgbClr val="FF3300"/>
              </a:solidFill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001" name="Text Box 76"/>
          <p:cNvSpPr txBox="1"/>
          <p:nvPr/>
        </p:nvSpPr>
        <p:spPr>
          <a:xfrm>
            <a:off x="9448800" y="2719388"/>
            <a:ext cx="1143000" cy="939800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None/>
            </a:pPr>
            <a:r>
              <a:rPr sz="2200" b="1" dirty="0">
                <a:solidFill>
                  <a:srgbClr val="0000FF"/>
                </a:solidFill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Nguồn </a:t>
            </a:r>
          </a:p>
          <a:p>
            <a:pPr algn="ctr" eaLnBrk="1" hangingPunct="1">
              <a:spcBef>
                <a:spcPct val="50000"/>
              </a:spcBef>
              <a:buNone/>
            </a:pPr>
            <a:r>
              <a:rPr sz="2200" b="1" dirty="0">
                <a:solidFill>
                  <a:srgbClr val="0000FF"/>
                </a:solidFill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điện</a:t>
            </a:r>
          </a:p>
        </p:txBody>
      </p:sp>
      <p:sp>
        <p:nvSpPr>
          <p:cNvPr id="1049002" name="Oval 77"/>
          <p:cNvSpPr/>
          <p:nvPr/>
        </p:nvSpPr>
        <p:spPr>
          <a:xfrm>
            <a:off x="6705600" y="21971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003" name="Oval 78"/>
          <p:cNvSpPr/>
          <p:nvPr/>
        </p:nvSpPr>
        <p:spPr>
          <a:xfrm>
            <a:off x="6705600" y="8255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endParaRPr lang="vi-VN" altLang="x-none" dirty="0">
              <a:solidFill>
                <a:srgbClr val="FF3300"/>
              </a:solidFill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004" name="Oval 79"/>
          <p:cNvSpPr/>
          <p:nvPr/>
        </p:nvSpPr>
        <p:spPr>
          <a:xfrm>
            <a:off x="6705600" y="15113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005" name="Rectangle 80"/>
          <p:cNvSpPr/>
          <p:nvPr/>
        </p:nvSpPr>
        <p:spPr>
          <a:xfrm>
            <a:off x="1990725" y="3130550"/>
            <a:ext cx="324929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buNone/>
            </a:pPr>
            <a:r>
              <a:rPr sz="2400" dirty="0">
                <a:solidFill>
                  <a:srgbClr val="0000FF"/>
                </a:solidFill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Electron chuyển động tự do trong mạng tinh thể kim loại</a:t>
            </a:r>
          </a:p>
        </p:txBody>
      </p:sp>
      <p:sp>
        <p:nvSpPr>
          <p:cNvPr id="1049006" name="Text Box 81"/>
          <p:cNvSpPr txBox="1"/>
          <p:nvPr/>
        </p:nvSpPr>
        <p:spPr>
          <a:xfrm>
            <a:off x="2350770" y="4850130"/>
            <a:ext cx="7771765" cy="1291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2600" u="sng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  <a:sym typeface="Wingdings" panose="05000000000000000000" pitchFamily="2" charset="2"/>
              </a:rPr>
              <a:t></a:t>
            </a:r>
            <a:r>
              <a:rPr lang="en-US" altLang="vi-VN" sz="2600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=&gt; Dưới tác dụng của điện trường</a:t>
            </a:r>
            <a:r>
              <a:rPr lang="en-US" altLang="vi-VN" sz="2600" dirty="0">
                <a:solidFill>
                  <a:srgbClr val="FFFF00"/>
                </a:solidFill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 </a:t>
            </a:r>
            <a:r>
              <a:rPr lang="en-US" altLang="vi-VN" sz="2600" dirty="0">
                <a:solidFill>
                  <a:srgbClr val="C00000"/>
                </a:solidFill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các electron tự do </a:t>
            </a:r>
            <a:r>
              <a:rPr lang="en-US" altLang="vi-VN" sz="2600" dirty="0">
                <a:solidFill>
                  <a:srgbClr val="0000FF"/>
                </a:solidFill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trong kim loại sẽ chuyển động thành dòng có hướng từ cực âm đến cực dương.</a:t>
            </a:r>
          </a:p>
        </p:txBody>
      </p:sp>
      <p:sp>
        <p:nvSpPr>
          <p:cNvPr id="1049007" name="Oval 85"/>
          <p:cNvSpPr/>
          <p:nvPr/>
        </p:nvSpPr>
        <p:spPr>
          <a:xfrm>
            <a:off x="3505200" y="3810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9008" name="Oval 86"/>
          <p:cNvSpPr/>
          <p:nvPr/>
        </p:nvSpPr>
        <p:spPr>
          <a:xfrm>
            <a:off x="4191000" y="3810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9009" name="Oval 87"/>
          <p:cNvSpPr/>
          <p:nvPr/>
        </p:nvSpPr>
        <p:spPr>
          <a:xfrm>
            <a:off x="3505200" y="37782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048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7 -7.40741e-07 C 0.02343 -0.00116 0.04079 -0.00208 0.04947 -0.00903 C 0.05815 -0.01597 0.05919 -0.03171 0.0578 -0.04236 C 0.05641 -0.05301 0.04808 -0.06782 0.04114 -0.07338 C 0.03419 -0.07893 0.0236 -0.07708 0.01614 -0.07569 C 0.00867 -0.0743 0.00121 -0.07245 -0.00383 -0.06458 C -0.00886 -0.05671 -0.0139 -0.03935 -0.0139 -0.02893 C -0.0139 -0.01852 -0.00556 -0.00671 -0.00383 -0.00231 " pathEditMode="fixed" rAng="0" ptsTypes="aaaaaaaA">
                                      <p:cBhvr>
                                        <p:cTn id="9" dur="1000" fill="hold"/>
                                        <p:tgtEl>
                                          <p:spTgt spid="10489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-3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4 -0.00671 C 0.02535 -0.01643 0.03507 -0.02361 0.03837 -0.03333 C 0.04167 -0.04305 0.04201 -0.0581 0.03837 -0.06435 C 0.03472 -0.0706 0.02465 -0.07129 0.01667 -0.07106 C 0.00868 -0.07083 -0.00538 -0.07037 -0.01007 -0.06227 C -0.01476 -0.05416 -0.01667 -0.0375 -0.01163 -0.02222 C -0.0066 -0.00694 0.01198 0.01644 0.01997 0.02894 C 0.02795 0.04144 0.03611 0.04213 0.03663 0.05324 C 0.03715 0.06435 0.03073 0.09005 0.02326 0.0956 C 0.0158 0.10116 -0.00382 0.09838 -0.00833 0.08658 C -0.01285 0.07477 -0.00694 0.03889 -0.0033 0.02454 C 0.00035 0.01019 0.01146 0.00301 0.0184 -0.00671 Z " pathEditMode="relative" ptsTypes="aaaaaaaaaaaa">
                                      <p:cBhvr>
                                        <p:cTn id="11" dur="2000" fill="hold"/>
                                        <p:tgtEl>
                                          <p:spTgt spid="10489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indefinite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84 -0.00671 C 0.02535 -0.01643 0.03507 -0.02361 0.03837 -0.03333 C 0.04167 -0.04305 0.04201 -0.0581 0.03837 -0.06435 C 0.03472 -0.0706 0.02465 -0.07129 0.01667 -0.07106 C 0.00868 -0.07083 -0.00538 -0.07037 -0.01007 -0.06227 C -0.01476 -0.05416 -0.01667 -0.0375 -0.01163 -0.02222 C -0.0066 -0.00694 0.01198 0.01644 0.01997 0.02894 C 0.02795 0.04144 0.03611 0.04213 0.03663 0.05324 C 0.03715 0.06435 0.03073 0.09005 0.02326 0.0956 C 0.0158 0.10116 -0.00382 0.09838 -0.00833 0.08658 C -0.01285 0.07477 -0.00694 0.03889 -0.0033 0.02454 C 0.00035 0.01019 0.01146 0.00301 0.0184 -0.00671 Z " pathEditMode="relative" ptsTypes="aaaaaaaaaaaa">
                                      <p:cBhvr>
                                        <p:cTn id="13" dur="2000" fill="hold"/>
                                        <p:tgtEl>
                                          <p:spTgt spid="10489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1048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539 0.1 C 0.01197 0.09884 0.02934 0.09792 0.03802 0.09097 C 0.0467 0.08403 0.04774 0.06829 0.04635 0.05764 C 0.04496 0.04699 0.03663 0.03218 0.02968 0.02662 C 0.02274 0.02107 0.01215 0.02292 0.00468 0.02431 C -0.00278 0.0257 -0.01025 0.02755 -0.01528 0.03542 C -0.02032 0.04329 -0.02535 0.06065 -0.02535 0.07107 C -0.02535 0.08148 -0.01702 0.09329 -0.01528 0.09769 " pathEditMode="fixed" rAng="0" ptsTypes="aaaaaaaA">
                                      <p:cBhvr>
                                        <p:cTn id="18" dur="500" fill="hold"/>
                                        <p:tgtEl>
                                          <p:spTgt spid="10489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-3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607 1.11111e-06 C 7.5e-06 0.00972 -0.01893 0.0243 -0.02882 0.0243 C -0.03872 0.0243 -0.05018 0.01111 -0.05382 1.11111e-06 C -0.05747 -0.01111 -0.0566 -0.0331 -0.05052 -0.04236 C -0.04445 -0.05162 -0.02691 -0.05695 -0.01719 -0.05556 C -0.00747 -0.05417 0.00364 -0.04213 0.00781 -0.03333 C 0.01198 -0.02454 0.01215 -0.00972 0.00607 1.11111e-06 Z " pathEditMode="fixed" rAng="0" ptsTypes="aaaaaaa">
                                      <p:cBhvr>
                                        <p:cTn id="20" dur="500" fill="hold"/>
                                        <p:tgtEl>
                                          <p:spTgt spid="10489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" y="-1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7 0.00903 C -2.5e-06 0.01875 -0.01893 0.03333 -0.02883 0.03333 C -0.03872 0.03333 -0.05018 0.02014 -0.05383 0.00903 C -0.05747 -0.00208 -0.05661 -0.02408 -0.05053 -0.03333 C -0.04445 -0.04259 -0.02692 -0.04792 -0.0172 -0.04653 C -0.00747 -0.04514 0.00364 -0.0331 0.0078 -0.02431 C 0.01197 -0.01551 0.01214 -0.0007 0.00607 0.00903 Z " pathEditMode="fixed" rAng="0" ptsTypes="aaaaaaa">
                                      <p:cBhvr>
                                        <p:cTn id="22" dur="500" fill="hold"/>
                                        <p:tgtEl>
                                          <p:spTgt spid="10489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" y="-1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607 0.02014 C -2.5e-06 0.02986 -0.01893 0.04444 -0.02883 0.04444 C -0.03872 0.04444 -0.05018 0.03125 -0.05383 0.02014 C -0.05747 0.00902 -0.05661 -0.01297 -0.05053 -0.02223 C -0.04445 -0.03148 -0.02692 -0.03681 -0.0172 -0.03542 C -0.00747 -0.03403 0.00364 -0.02199 0.0078 -0.0132 C 0.01197 -0.0044 0.01214 0.01041 0.00607 0.02014 Z " pathEditMode="fixed" rAng="0" ptsTypes="aaaaaaa">
                                      <p:cBhvr>
                                        <p:cTn id="24" dur="500" fill="hold"/>
                                        <p:tgtEl>
                                          <p:spTgt spid="10489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" y="-1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6667 -0.10972 C 0.06059 -0.1 0.04167 -0.08542 0.03177 -0.08542 C 0.02187 -0.08542 0.01042 -0.09861 0.00677 -0.10972 C 0.00312 -0.12083 0.00399 -0.14282 0.01007 -0.15208 C 0.01614 -0.16134 0.03368 -0.16667 0.0434 -0.16528 C 0.05312 -0.16389 0.06423 -0.15185 0.0684 -0.14306 C 0.07257 -0.13426 0.07274 -0.11944 0.06667 -0.10972 Z " pathEditMode="fixed" rAng="0" ptsTypes="aaaaaaa">
                                      <p:cBhvr>
                                        <p:cTn id="26" dur="500" fill="hold"/>
                                        <p:tgtEl>
                                          <p:spTgt spid="10489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" y="-1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88889E-6 -4.81481E-6 C -0.00399 0.01597 -0.00781 0.03218 -0.01493 0.03982 C -0.02204 0.04745 -0.03593 0.04838 -0.04323 0.04653 C -0.05052 0.04468 -0.05555 0.03819 -0.05833 0.0287 C -0.06111 0.01921 -0.06597 -0.00162 -0.05989 -0.01111 C -0.05382 -0.0206 -0.03211 -0.01412 -0.02152 -0.02893 C -0.01093 -0.04375 0.00677 -0.08518 0.00348 -0.1 C 0.00018 -0.11481 -0.0302 -0.12454 -0.04166 -0.11782 C -0.05312 -0.11111 -0.06875 -0.07801 -0.06493 -0.06018 C -0.06111 -0.04236 -0.02621 -0.01898 -0.01823 -0.01111 " pathEditMode="relative" ptsTypes="aaaaaaaaaA">
                                      <p:cBhvr>
                                        <p:cTn id="28" dur="2000" fill="hold"/>
                                        <p:tgtEl>
                                          <p:spTgt spid="10489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0.00139 C 0.04392 0.01111 0.025 0.02569 0.0151 0.02569 C 0.0052 0.02569 -0.00625 0.0125 -0.0099 0.00139 C -0.01355 -0.00972 -0.01268 -0.03171 -0.0066 -0.04097 C -0.00053 -0.05023 0.01701 -0.05556 0.02673 -0.05417 C 0.03645 -0.05278 0.04756 -0.04074 0.05173 -0.03195 C 0.0559 -0.02315 0.05607 -0.00833 0.05 0.00139 Z " pathEditMode="fixed" rAng="0" ptsTypes="aaaaaaa">
                                      <p:cBhvr>
                                        <p:cTn id="30" dur="1000" fill="hold"/>
                                        <p:tgtEl>
                                          <p:spTgt spid="10489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" y="-1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 0.00139 C 0.04392 0.01111 0.025 0.02569 0.0151 0.02569 C 0.00521 0.02569 -0.00625 0.0125 -0.0099 0.00139 C -0.01354 -0.00972 -0.01268 -0.03171 -0.0066 -0.04097 C -0.00052 -0.05023 0.01701 -0.05556 0.02673 -0.05417 C 0.03646 -0.05278 0.04757 -0.04074 0.05173 -0.03195 C 0.0559 -0.02315 0.05607 -0.00833 0.05 0.00139 Z " pathEditMode="fixed" rAng="0" ptsTypes="aaaaaaa">
                                      <p:cBhvr>
                                        <p:cTn id="32" dur="500" fill="hold"/>
                                        <p:tgtEl>
                                          <p:spTgt spid="10489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" y="-1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07 -0.01111 C 0.00746 -0.02199 0.025 -0.03264 0.02656 -0.04445 C 0.02812 -0.05625 0.01145 -0.07083 -0.00018 -0.08218 C -0.01181 -0.09352 -0.03976 -0.09722 -0.04341 -0.1132 C -0.04705 -0.12917 -0.03212 -0.16921 -0.02188 -0.17778 C -0.01164 -0.18634 0.01163 -0.175 0.01822 -0.16435 C 0.02482 -0.1537 0.02743 -0.12801 0.01822 -0.1132 C 0.00902 -0.09838 -0.02882 -0.08982 -0.03681 -0.07546 C -0.0448 -0.06111 -0.0375 -0.04398 -0.03021 -0.02662 " pathEditMode="relative" ptsTypes="aaaaaaaaA">
                                      <p:cBhvr>
                                        <p:cTn id="34" dur="2000" fill="hold"/>
                                        <p:tgtEl>
                                          <p:spTgt spid="10489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7 0.0044 C 0.0276 -0.00648 0.04514 -0.01713 0.0467 -0.02894 C 0.04826 -0.04074 0.03159 -0.05532 0.01996 -0.06667 C 0.00833 -0.07801 -0.01962 -0.08171 -0.02327 -0.09769 C -0.02691 -0.11366 -0.01198 -0.1537 -0.00174 -0.16227 C 0.0085 -0.17083 0.03177 -0.15949 0.03836 -0.14884 C 0.04496 -0.13819 0.04757 -0.1125 0.03836 -0.09769 C 0.02916 -0.08287 -0.00868 -0.07431 -0.01667 -0.05995 C -0.02466 -0.0456 -0.01736 -0.02847 -0.01007 -0.01111 " pathEditMode="relative" ptsTypes="aaaaaaaaA">
                                      <p:cBhvr>
                                        <p:cTn id="36" dur="2000" fill="hold"/>
                                        <p:tgtEl>
                                          <p:spTgt spid="10489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3.7037E-6 C 0.00885 0.00069 0.01787 0.00162 0.02499 -0.00209 C 0.03211 -0.00579 0.04131 -0.00973 0.04322 -0.02223 C 0.04513 -0.03473 0.04444 -0.06459 0.03662 -0.07778 C 0.02881 -0.09098 0.00537 -0.08982 -0.00348 -0.10209 C -0.01233 -0.11436 -0.0191 -0.13681 -0.01667 -0.15093 C -0.01424 -0.16505 0.00034 -0.18403 0.01162 -0.18658 C 0.02291 -0.18912 0.046 -0.17917 0.05156 -0.16667 C 0.05711 -0.15417 0.05433 -0.12732 0.04496 -0.11111 C 0.03558 -0.09491 0.00329 -0.08426 -0.00504 -0.06875 C -0.01338 -0.05324 -0.00921 -0.03542 -0.00504 -0.0176 " pathEditMode="relative" ptsTypes="aaaaaaaaaaA">
                                      <p:cBhvr>
                                        <p:cTn id="38" dur="2000" fill="hold"/>
                                        <p:tgtEl>
                                          <p:spTgt spid="10489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3.7037E-6 C 0.00885 0.00069 0.01787 0.00162 0.02499 -0.00209 C 0.03211 -0.00579 0.04131 -0.00973 0.04322 -0.02223 C 0.04513 -0.03473 0.04444 -0.06459 0.03662 -0.07778 C 0.02881 -0.09098 0.00537 -0.08982 -0.00348 -0.10209 C -0.01233 -0.11436 -0.0191 -0.13681 -0.01667 -0.15093 C -0.01424 -0.16505 0.00034 -0.18403 0.01162 -0.18658 C 0.02291 -0.18912 0.046 -0.17917 0.05156 -0.16667 C 0.05711 -0.15417 0.05433 -0.12732 0.04496 -0.11111 C 0.03558 -0.09491 0.00329 -0.08426 -0.00504 -0.06875 C -0.01338 -0.05324 -0.00921 -0.03542 -0.00504 -0.0176 " pathEditMode="relative" ptsTypes="aaaaaaaaaaA">
                                      <p:cBhvr>
                                        <p:cTn id="40" dur="2000" fill="hold"/>
                                        <p:tgtEl>
                                          <p:spTgt spid="10489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10833 0.00023 0.21666 0.0007 0.26006 0 " pathEditMode="relative" ptsTypes="aA">
                                      <p:cBhvr>
                                        <p:cTn id="42" dur="500" fill="hold"/>
                                        <p:tgtEl>
                                          <p:spTgt spid="10489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10833 0.00023 0.21666 0.0007 0.26006 0 " pathEditMode="relative" ptsTypes="aA">
                                      <p:cBhvr>
                                        <p:cTn id="44" dur="1000" fill="hold"/>
                                        <p:tgtEl>
                                          <p:spTgt spid="10489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C 0.10833 0.00023 0.21666 0.0007 0.26006 0 " pathEditMode="relative" ptsTypes="aA">
                                      <p:cBhvr>
                                        <p:cTn id="46" dur="500" fill="hold"/>
                                        <p:tgtEl>
                                          <p:spTgt spid="10489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-0.00532 C 0.10833 -0.00509 0.21666 -0.00463 0.26007 -0.00532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10489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0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10833 0.00023 0.21666 0.0007 0.26006 0 " pathEditMode="relative" ptsTypes="aA">
                                      <p:cBhvr>
                                        <p:cTn id="50" dur="500" fill="hold"/>
                                        <p:tgtEl>
                                          <p:spTgt spid="10489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C 0.05885 0.0037 0.11788 0.01111 0.14166 0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489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6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C 0.06232 0.00394 0.12482 0.01181 0.15 0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0489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6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C 0.05885 0.00394 0.11788 0.01181 0.14166 -2.22222E-6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10489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60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-1.85185E-6 C 0.05885 0.00347 0.11788 0.01088 0.14166 -1.85185E-6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10490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50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C 0.05885 -0.00371 0.11788 -0.01112 0.14166 4.44444E-6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10489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-60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10833 0.00023 0.21666 0.0007 0.26006 0 " pathEditMode="relative" ptsTypes="aA">
                                      <p:cBhvr>
                                        <p:cTn id="62" dur="500" fill="hold"/>
                                        <p:tgtEl>
                                          <p:spTgt spid="10490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10833 0.00023 0.21666 0.0007 0.26006 0 " pathEditMode="relative" ptsTypes="aA">
                                      <p:cBhvr>
                                        <p:cTn id="64" dur="500" fill="hold"/>
                                        <p:tgtEl>
                                          <p:spTgt spid="10490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C 0.10833 0.00023 0.21666 0.0007 0.26006 0 " pathEditMode="relative" ptsTypes="aA">
                                      <p:cBhvr>
                                        <p:cTn id="76" dur="1000" fill="hold"/>
                                        <p:tgtEl>
                                          <p:spTgt spid="10490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1049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48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48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49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049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940" grpId="0" bldLvl="0" animBg="1"/>
      <p:bldP spid="1048940" grpId="1" bldLvl="0" animBg="1"/>
      <p:bldP spid="1048941" grpId="0" bldLvl="0" animBg="1"/>
      <p:bldP spid="1048941" grpId="1" bldLvl="0" animBg="1"/>
      <p:bldP spid="1048952" grpId="0"/>
      <p:bldP spid="1049005" grpId="0"/>
      <p:bldP spid="104900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10" name="Text Box 5"/>
          <p:cNvSpPr txBox="1"/>
          <p:nvPr/>
        </p:nvSpPr>
        <p:spPr>
          <a:xfrm>
            <a:off x="9829800" y="415925"/>
            <a:ext cx="307975" cy="2667000"/>
          </a:xfrm>
          <a:prstGeom prst="rect">
            <a:avLst/>
          </a:prstGeom>
          <a:solidFill>
            <a:schemeClr val="hlink"/>
          </a:solidFill>
          <a:ln w="9525">
            <a:noFill/>
          </a:ln>
        </p:spPr>
        <p:txBody>
          <a:bodyPr vert="eaVert"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endParaRPr lang="vi-VN" altLang="x-none" sz="800" dirty="0">
              <a:solidFill>
                <a:schemeClr val="accent2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49011" name="Text Box 6"/>
          <p:cNvSpPr txBox="1"/>
          <p:nvPr/>
        </p:nvSpPr>
        <p:spPr>
          <a:xfrm>
            <a:off x="7161213" y="415925"/>
            <a:ext cx="307975" cy="2667000"/>
          </a:xfrm>
          <a:prstGeom prst="rect">
            <a:avLst/>
          </a:prstGeom>
          <a:solidFill>
            <a:schemeClr val="hlink"/>
          </a:solidFill>
          <a:ln w="9525">
            <a:noFill/>
          </a:ln>
        </p:spPr>
        <p:txBody>
          <a:bodyPr vert="eaVert"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endParaRPr lang="vi-VN" altLang="x-none" sz="800" dirty="0">
              <a:solidFill>
                <a:schemeClr val="accent2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49012" name="Oval 7"/>
          <p:cNvSpPr/>
          <p:nvPr/>
        </p:nvSpPr>
        <p:spPr>
          <a:xfrm>
            <a:off x="9875838" y="49212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9013" name="Oval 8"/>
          <p:cNvSpPr/>
          <p:nvPr/>
        </p:nvSpPr>
        <p:spPr>
          <a:xfrm>
            <a:off x="9875838" y="79692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9014" name="Oval 9"/>
          <p:cNvSpPr/>
          <p:nvPr/>
        </p:nvSpPr>
        <p:spPr>
          <a:xfrm>
            <a:off x="9875838" y="110172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9015" name="Oval 10"/>
          <p:cNvSpPr/>
          <p:nvPr/>
        </p:nvSpPr>
        <p:spPr>
          <a:xfrm>
            <a:off x="9875838" y="140652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9016" name="Oval 11"/>
          <p:cNvSpPr/>
          <p:nvPr/>
        </p:nvSpPr>
        <p:spPr>
          <a:xfrm>
            <a:off x="9875838" y="171132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9017" name="Oval 12"/>
          <p:cNvSpPr/>
          <p:nvPr/>
        </p:nvSpPr>
        <p:spPr>
          <a:xfrm>
            <a:off x="9875838" y="201612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9018" name="Oval 13"/>
          <p:cNvSpPr/>
          <p:nvPr/>
        </p:nvSpPr>
        <p:spPr>
          <a:xfrm>
            <a:off x="9875838" y="232092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9019" name="Oval 14"/>
          <p:cNvSpPr/>
          <p:nvPr/>
        </p:nvSpPr>
        <p:spPr>
          <a:xfrm>
            <a:off x="9875838" y="262572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9020" name="Oval 15"/>
          <p:cNvSpPr/>
          <p:nvPr/>
        </p:nvSpPr>
        <p:spPr>
          <a:xfrm>
            <a:off x="7207250" y="49212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-</a:t>
            </a:r>
          </a:p>
        </p:txBody>
      </p:sp>
      <p:sp>
        <p:nvSpPr>
          <p:cNvPr id="1049021" name="Oval 16"/>
          <p:cNvSpPr/>
          <p:nvPr/>
        </p:nvSpPr>
        <p:spPr>
          <a:xfrm>
            <a:off x="7207250" y="79692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-</a:t>
            </a:r>
          </a:p>
        </p:txBody>
      </p:sp>
      <p:sp>
        <p:nvSpPr>
          <p:cNvPr id="1049022" name="Oval 17"/>
          <p:cNvSpPr/>
          <p:nvPr/>
        </p:nvSpPr>
        <p:spPr>
          <a:xfrm>
            <a:off x="7207250" y="110172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-</a:t>
            </a:r>
          </a:p>
        </p:txBody>
      </p:sp>
      <p:sp>
        <p:nvSpPr>
          <p:cNvPr id="1049023" name="Oval 18"/>
          <p:cNvSpPr/>
          <p:nvPr/>
        </p:nvSpPr>
        <p:spPr>
          <a:xfrm>
            <a:off x="7207250" y="140652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-</a:t>
            </a:r>
          </a:p>
        </p:txBody>
      </p:sp>
      <p:sp>
        <p:nvSpPr>
          <p:cNvPr id="1049024" name="Oval 19"/>
          <p:cNvSpPr/>
          <p:nvPr/>
        </p:nvSpPr>
        <p:spPr>
          <a:xfrm>
            <a:off x="7207250" y="171132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-</a:t>
            </a:r>
          </a:p>
        </p:txBody>
      </p:sp>
      <p:sp>
        <p:nvSpPr>
          <p:cNvPr id="1049025" name="Oval 20"/>
          <p:cNvSpPr/>
          <p:nvPr/>
        </p:nvSpPr>
        <p:spPr>
          <a:xfrm>
            <a:off x="7207250" y="201612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-</a:t>
            </a:r>
          </a:p>
        </p:txBody>
      </p:sp>
      <p:sp>
        <p:nvSpPr>
          <p:cNvPr id="1049026" name="Oval 21"/>
          <p:cNvSpPr/>
          <p:nvPr/>
        </p:nvSpPr>
        <p:spPr>
          <a:xfrm>
            <a:off x="7207250" y="232092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-</a:t>
            </a:r>
          </a:p>
        </p:txBody>
      </p:sp>
      <p:sp>
        <p:nvSpPr>
          <p:cNvPr id="1049027" name="Text Box 23"/>
          <p:cNvSpPr txBox="1"/>
          <p:nvPr/>
        </p:nvSpPr>
        <p:spPr>
          <a:xfrm>
            <a:off x="7469188" y="415925"/>
            <a:ext cx="2362200" cy="2652713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endParaRPr lang="vi-VN" altLang="x-none" sz="16800" dirty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49028" name="Oval 24"/>
          <p:cNvSpPr/>
          <p:nvPr/>
        </p:nvSpPr>
        <p:spPr>
          <a:xfrm>
            <a:off x="7773988" y="72072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9029" name="Oval 25"/>
          <p:cNvSpPr/>
          <p:nvPr/>
        </p:nvSpPr>
        <p:spPr>
          <a:xfrm>
            <a:off x="7758113" y="126047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9030" name="Oval 26"/>
          <p:cNvSpPr/>
          <p:nvPr/>
        </p:nvSpPr>
        <p:spPr>
          <a:xfrm>
            <a:off x="8535988" y="72072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9031" name="Oval 27"/>
          <p:cNvSpPr/>
          <p:nvPr/>
        </p:nvSpPr>
        <p:spPr>
          <a:xfrm>
            <a:off x="9221788" y="72072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9032" name="Oval 28"/>
          <p:cNvSpPr/>
          <p:nvPr/>
        </p:nvSpPr>
        <p:spPr>
          <a:xfrm>
            <a:off x="8535988" y="129857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9033" name="Oval 29"/>
          <p:cNvSpPr/>
          <p:nvPr/>
        </p:nvSpPr>
        <p:spPr>
          <a:xfrm>
            <a:off x="9221788" y="129857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9034" name="Oval 30"/>
          <p:cNvSpPr/>
          <p:nvPr/>
        </p:nvSpPr>
        <p:spPr>
          <a:xfrm>
            <a:off x="7773988" y="190817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9035" name="Oval 31"/>
          <p:cNvSpPr/>
          <p:nvPr/>
        </p:nvSpPr>
        <p:spPr>
          <a:xfrm>
            <a:off x="8535988" y="190817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9036" name="Oval 32"/>
          <p:cNvSpPr/>
          <p:nvPr/>
        </p:nvSpPr>
        <p:spPr>
          <a:xfrm>
            <a:off x="9221788" y="190817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9037" name="Oval 33"/>
          <p:cNvSpPr/>
          <p:nvPr/>
        </p:nvSpPr>
        <p:spPr>
          <a:xfrm>
            <a:off x="8535988" y="259397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9038" name="Oval 34"/>
          <p:cNvSpPr/>
          <p:nvPr/>
        </p:nvSpPr>
        <p:spPr>
          <a:xfrm>
            <a:off x="7773988" y="259397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9039" name="Oval 35"/>
          <p:cNvSpPr/>
          <p:nvPr/>
        </p:nvSpPr>
        <p:spPr>
          <a:xfrm>
            <a:off x="9221788" y="259397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9040" name="Line 37"/>
          <p:cNvSpPr/>
          <p:nvPr/>
        </p:nvSpPr>
        <p:spPr>
          <a:xfrm>
            <a:off x="9983788" y="3082925"/>
            <a:ext cx="0" cy="533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49041" name="Line 39"/>
          <p:cNvSpPr/>
          <p:nvPr/>
        </p:nvSpPr>
        <p:spPr>
          <a:xfrm>
            <a:off x="9069388" y="3600450"/>
            <a:ext cx="914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49042" name="Oval 41"/>
          <p:cNvSpPr/>
          <p:nvPr/>
        </p:nvSpPr>
        <p:spPr>
          <a:xfrm>
            <a:off x="8840788" y="34925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9043" name="Text Box 42"/>
          <p:cNvSpPr txBox="1"/>
          <p:nvPr/>
        </p:nvSpPr>
        <p:spPr>
          <a:xfrm>
            <a:off x="7850188" y="3235325"/>
            <a:ext cx="1600200" cy="65087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endParaRPr lang="vi-VN" altLang="x-none" sz="3600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044" name="Oval 43"/>
          <p:cNvSpPr/>
          <p:nvPr/>
        </p:nvSpPr>
        <p:spPr>
          <a:xfrm>
            <a:off x="7316788" y="492125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endParaRPr lang="vi-VN" altLang="x-none" dirty="0">
              <a:solidFill>
                <a:srgbClr val="FF33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49045" name="Oval 44"/>
          <p:cNvSpPr/>
          <p:nvPr/>
        </p:nvSpPr>
        <p:spPr>
          <a:xfrm>
            <a:off x="7392988" y="1635125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49046" name="Oval 45"/>
          <p:cNvSpPr/>
          <p:nvPr/>
        </p:nvSpPr>
        <p:spPr>
          <a:xfrm>
            <a:off x="7392988" y="568325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49047" name="Oval 46"/>
          <p:cNvSpPr/>
          <p:nvPr/>
        </p:nvSpPr>
        <p:spPr>
          <a:xfrm>
            <a:off x="7469188" y="2244725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endParaRPr lang="vi-VN" altLang="x-none" dirty="0">
              <a:solidFill>
                <a:srgbClr val="FF3300"/>
              </a:solidFill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048" name="Oval 47"/>
          <p:cNvSpPr/>
          <p:nvPr/>
        </p:nvSpPr>
        <p:spPr>
          <a:xfrm>
            <a:off x="7469188" y="981075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endParaRPr lang="vi-VN" altLang="x-none" dirty="0">
              <a:solidFill>
                <a:srgbClr val="FF33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49049" name="Oval 48"/>
          <p:cNvSpPr/>
          <p:nvPr/>
        </p:nvSpPr>
        <p:spPr>
          <a:xfrm>
            <a:off x="8612188" y="492125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endParaRPr lang="vi-VN" altLang="x-none" dirty="0">
              <a:solidFill>
                <a:srgbClr val="FF33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49050" name="Oval 49"/>
          <p:cNvSpPr/>
          <p:nvPr/>
        </p:nvSpPr>
        <p:spPr>
          <a:xfrm>
            <a:off x="8612188" y="1635125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49051" name="Oval 50"/>
          <p:cNvSpPr/>
          <p:nvPr/>
        </p:nvSpPr>
        <p:spPr>
          <a:xfrm>
            <a:off x="8459788" y="2854325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052" name="Oval 51"/>
          <p:cNvSpPr/>
          <p:nvPr/>
        </p:nvSpPr>
        <p:spPr>
          <a:xfrm>
            <a:off x="8612188" y="2244725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endParaRPr lang="vi-VN" altLang="x-none" dirty="0">
              <a:solidFill>
                <a:srgbClr val="FF3300"/>
              </a:solidFill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053" name="Oval 52"/>
          <p:cNvSpPr/>
          <p:nvPr/>
        </p:nvSpPr>
        <p:spPr>
          <a:xfrm>
            <a:off x="8612188" y="981075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endParaRPr lang="vi-VN" altLang="x-none" dirty="0">
              <a:solidFill>
                <a:srgbClr val="FF33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49054" name="Oval 55"/>
          <p:cNvSpPr/>
          <p:nvPr/>
        </p:nvSpPr>
        <p:spPr>
          <a:xfrm>
            <a:off x="7316788" y="2473325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055" name="Oval 56"/>
          <p:cNvSpPr/>
          <p:nvPr/>
        </p:nvSpPr>
        <p:spPr>
          <a:xfrm>
            <a:off x="7316788" y="1101725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endParaRPr lang="vi-VN" altLang="x-none" dirty="0">
              <a:solidFill>
                <a:srgbClr val="FF33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49056" name="Text Box 57"/>
          <p:cNvSpPr txBox="1"/>
          <p:nvPr/>
        </p:nvSpPr>
        <p:spPr>
          <a:xfrm>
            <a:off x="3717925" y="4862513"/>
            <a:ext cx="5033963" cy="946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b="1" u="sng" dirty="0">
                <a:solidFill>
                  <a:srgbClr val="0000FF"/>
                </a:solidFill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   </a:t>
            </a:r>
            <a:r>
              <a:rPr lang="en-US" altLang="vi-VN" b="1" dirty="0">
                <a:solidFill>
                  <a:srgbClr val="0000FF"/>
                </a:solidFill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Nhiệt độ ảnh hưởng gì đến tính dẫn điện của kim loại ?</a:t>
            </a:r>
          </a:p>
        </p:txBody>
      </p:sp>
      <p:sp>
        <p:nvSpPr>
          <p:cNvPr id="1049057" name="Text Box 58"/>
          <p:cNvSpPr txBox="1"/>
          <p:nvPr/>
        </p:nvSpPr>
        <p:spPr>
          <a:xfrm>
            <a:off x="7162800" y="4037330"/>
            <a:ext cx="3890645" cy="460375"/>
          </a:xfrm>
          <a:prstGeom prst="rect">
            <a:avLst/>
          </a:prstGeom>
          <a:solidFill>
            <a:srgbClr val="FFFFCC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r>
              <a:rPr sz="2400" b="1" dirty="0">
                <a:solidFill>
                  <a:srgbClr val="FF3300"/>
                </a:solidFill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Nhiệt độ kim loại tăng</a:t>
            </a:r>
          </a:p>
        </p:txBody>
      </p:sp>
      <p:sp>
        <p:nvSpPr>
          <p:cNvPr id="1049058" name="Text Box 59"/>
          <p:cNvSpPr txBox="1"/>
          <p:nvPr/>
        </p:nvSpPr>
        <p:spPr>
          <a:xfrm>
            <a:off x="5029200" y="381000"/>
            <a:ext cx="307975" cy="2667000"/>
          </a:xfrm>
          <a:prstGeom prst="rect">
            <a:avLst/>
          </a:prstGeom>
          <a:solidFill>
            <a:schemeClr val="hlink"/>
          </a:solidFill>
          <a:ln w="9525">
            <a:noFill/>
          </a:ln>
        </p:spPr>
        <p:txBody>
          <a:bodyPr vert="eaVert"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endParaRPr lang="vi-VN" altLang="x-none" sz="800" dirty="0">
              <a:solidFill>
                <a:schemeClr val="accent2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49059" name="Text Box 60"/>
          <p:cNvSpPr txBox="1"/>
          <p:nvPr/>
        </p:nvSpPr>
        <p:spPr>
          <a:xfrm>
            <a:off x="2360613" y="381000"/>
            <a:ext cx="307975" cy="2667000"/>
          </a:xfrm>
          <a:prstGeom prst="rect">
            <a:avLst/>
          </a:prstGeom>
          <a:solidFill>
            <a:schemeClr val="hlink"/>
          </a:solidFill>
          <a:ln w="9525">
            <a:noFill/>
          </a:ln>
        </p:spPr>
        <p:txBody>
          <a:bodyPr vert="eaVert"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endParaRPr lang="vi-VN" altLang="x-none" sz="800" dirty="0">
              <a:solidFill>
                <a:schemeClr val="accent2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49060" name="Oval 61"/>
          <p:cNvSpPr/>
          <p:nvPr/>
        </p:nvSpPr>
        <p:spPr>
          <a:xfrm>
            <a:off x="5075238" y="4572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9061" name="Oval 62"/>
          <p:cNvSpPr/>
          <p:nvPr/>
        </p:nvSpPr>
        <p:spPr>
          <a:xfrm>
            <a:off x="5075238" y="7620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9062" name="Oval 63"/>
          <p:cNvSpPr/>
          <p:nvPr/>
        </p:nvSpPr>
        <p:spPr>
          <a:xfrm>
            <a:off x="5075238" y="10668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9063" name="Oval 64"/>
          <p:cNvSpPr/>
          <p:nvPr/>
        </p:nvSpPr>
        <p:spPr>
          <a:xfrm>
            <a:off x="5075238" y="13716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9064" name="Oval 65"/>
          <p:cNvSpPr/>
          <p:nvPr/>
        </p:nvSpPr>
        <p:spPr>
          <a:xfrm>
            <a:off x="5075238" y="16764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9065" name="Oval 66"/>
          <p:cNvSpPr/>
          <p:nvPr/>
        </p:nvSpPr>
        <p:spPr>
          <a:xfrm>
            <a:off x="5075238" y="19812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9066" name="Oval 67"/>
          <p:cNvSpPr/>
          <p:nvPr/>
        </p:nvSpPr>
        <p:spPr>
          <a:xfrm>
            <a:off x="5075238" y="22860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9067" name="Oval 68"/>
          <p:cNvSpPr/>
          <p:nvPr/>
        </p:nvSpPr>
        <p:spPr>
          <a:xfrm>
            <a:off x="5075238" y="25908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9068" name="Oval 69"/>
          <p:cNvSpPr/>
          <p:nvPr/>
        </p:nvSpPr>
        <p:spPr>
          <a:xfrm>
            <a:off x="2406650" y="4572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-</a:t>
            </a:r>
          </a:p>
        </p:txBody>
      </p:sp>
      <p:sp>
        <p:nvSpPr>
          <p:cNvPr id="1049069" name="Oval 70"/>
          <p:cNvSpPr/>
          <p:nvPr/>
        </p:nvSpPr>
        <p:spPr>
          <a:xfrm>
            <a:off x="2406650" y="7620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-</a:t>
            </a:r>
          </a:p>
        </p:txBody>
      </p:sp>
      <p:sp>
        <p:nvSpPr>
          <p:cNvPr id="1049070" name="Oval 71"/>
          <p:cNvSpPr/>
          <p:nvPr/>
        </p:nvSpPr>
        <p:spPr>
          <a:xfrm>
            <a:off x="2406650" y="10668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-</a:t>
            </a:r>
          </a:p>
        </p:txBody>
      </p:sp>
      <p:sp>
        <p:nvSpPr>
          <p:cNvPr id="1049071" name="Oval 72"/>
          <p:cNvSpPr/>
          <p:nvPr/>
        </p:nvSpPr>
        <p:spPr>
          <a:xfrm>
            <a:off x="2406650" y="13716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-</a:t>
            </a:r>
          </a:p>
        </p:txBody>
      </p:sp>
      <p:sp>
        <p:nvSpPr>
          <p:cNvPr id="1049072" name="Oval 73"/>
          <p:cNvSpPr/>
          <p:nvPr/>
        </p:nvSpPr>
        <p:spPr>
          <a:xfrm>
            <a:off x="2406650" y="16764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-</a:t>
            </a:r>
          </a:p>
        </p:txBody>
      </p:sp>
      <p:sp>
        <p:nvSpPr>
          <p:cNvPr id="1049073" name="Oval 74"/>
          <p:cNvSpPr/>
          <p:nvPr/>
        </p:nvSpPr>
        <p:spPr>
          <a:xfrm>
            <a:off x="2406650" y="19812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-</a:t>
            </a:r>
          </a:p>
        </p:txBody>
      </p:sp>
      <p:sp>
        <p:nvSpPr>
          <p:cNvPr id="1049074" name="Oval 75"/>
          <p:cNvSpPr/>
          <p:nvPr/>
        </p:nvSpPr>
        <p:spPr>
          <a:xfrm>
            <a:off x="2406650" y="22860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-</a:t>
            </a:r>
          </a:p>
        </p:txBody>
      </p:sp>
      <p:sp>
        <p:nvSpPr>
          <p:cNvPr id="1049075" name="Oval 76"/>
          <p:cNvSpPr/>
          <p:nvPr/>
        </p:nvSpPr>
        <p:spPr>
          <a:xfrm>
            <a:off x="2406650" y="25908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-</a:t>
            </a:r>
          </a:p>
        </p:txBody>
      </p:sp>
      <p:sp>
        <p:nvSpPr>
          <p:cNvPr id="1049076" name="Text Box 77"/>
          <p:cNvSpPr txBox="1"/>
          <p:nvPr/>
        </p:nvSpPr>
        <p:spPr>
          <a:xfrm>
            <a:off x="2657475" y="381000"/>
            <a:ext cx="2362200" cy="2652713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endParaRPr lang="vi-VN" altLang="x-none" sz="16800" dirty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49077" name="Oval 78"/>
          <p:cNvSpPr/>
          <p:nvPr/>
        </p:nvSpPr>
        <p:spPr>
          <a:xfrm>
            <a:off x="2973388" y="6858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9078" name="Oval 79"/>
          <p:cNvSpPr/>
          <p:nvPr/>
        </p:nvSpPr>
        <p:spPr>
          <a:xfrm>
            <a:off x="2957513" y="12255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9079" name="Oval 80"/>
          <p:cNvSpPr/>
          <p:nvPr/>
        </p:nvSpPr>
        <p:spPr>
          <a:xfrm>
            <a:off x="3735388" y="6858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9080" name="Oval 81"/>
          <p:cNvSpPr/>
          <p:nvPr/>
        </p:nvSpPr>
        <p:spPr>
          <a:xfrm>
            <a:off x="4421188" y="6858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9081" name="Oval 82"/>
          <p:cNvSpPr/>
          <p:nvPr/>
        </p:nvSpPr>
        <p:spPr>
          <a:xfrm>
            <a:off x="3735388" y="12636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9082" name="Oval 83"/>
          <p:cNvSpPr/>
          <p:nvPr/>
        </p:nvSpPr>
        <p:spPr>
          <a:xfrm>
            <a:off x="4421188" y="12636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9083" name="Oval 84"/>
          <p:cNvSpPr/>
          <p:nvPr/>
        </p:nvSpPr>
        <p:spPr>
          <a:xfrm>
            <a:off x="2973388" y="18732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9084" name="Oval 85"/>
          <p:cNvSpPr/>
          <p:nvPr/>
        </p:nvSpPr>
        <p:spPr>
          <a:xfrm>
            <a:off x="3735388" y="18732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9085" name="Oval 86"/>
          <p:cNvSpPr/>
          <p:nvPr/>
        </p:nvSpPr>
        <p:spPr>
          <a:xfrm>
            <a:off x="4421188" y="18732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49086" name="Oval 87"/>
          <p:cNvSpPr/>
          <p:nvPr/>
        </p:nvSpPr>
        <p:spPr>
          <a:xfrm>
            <a:off x="3735388" y="25590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9087" name="Oval 88"/>
          <p:cNvSpPr/>
          <p:nvPr/>
        </p:nvSpPr>
        <p:spPr>
          <a:xfrm>
            <a:off x="2973388" y="25590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9088" name="Oval 89"/>
          <p:cNvSpPr/>
          <p:nvPr/>
        </p:nvSpPr>
        <p:spPr>
          <a:xfrm>
            <a:off x="4421188" y="25590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9089" name="Line 90"/>
          <p:cNvSpPr/>
          <p:nvPr/>
        </p:nvSpPr>
        <p:spPr>
          <a:xfrm>
            <a:off x="2516188" y="3048000"/>
            <a:ext cx="0" cy="533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49090" name="Line 91"/>
          <p:cNvSpPr/>
          <p:nvPr/>
        </p:nvSpPr>
        <p:spPr>
          <a:xfrm>
            <a:off x="5183188" y="3048000"/>
            <a:ext cx="0" cy="533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49091" name="Line 92"/>
          <p:cNvSpPr/>
          <p:nvPr/>
        </p:nvSpPr>
        <p:spPr>
          <a:xfrm>
            <a:off x="2516188" y="3565525"/>
            <a:ext cx="914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49092" name="Line 93"/>
          <p:cNvSpPr/>
          <p:nvPr/>
        </p:nvSpPr>
        <p:spPr>
          <a:xfrm>
            <a:off x="4268788" y="3565525"/>
            <a:ext cx="914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49093" name="Oval 94"/>
          <p:cNvSpPr/>
          <p:nvPr/>
        </p:nvSpPr>
        <p:spPr>
          <a:xfrm>
            <a:off x="3354388" y="344487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-</a:t>
            </a:r>
          </a:p>
        </p:txBody>
      </p:sp>
      <p:sp>
        <p:nvSpPr>
          <p:cNvPr id="1049094" name="Oval 95"/>
          <p:cNvSpPr/>
          <p:nvPr/>
        </p:nvSpPr>
        <p:spPr>
          <a:xfrm>
            <a:off x="4040188" y="345757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9095" name="Text Box 96"/>
          <p:cNvSpPr txBox="1"/>
          <p:nvPr/>
        </p:nvSpPr>
        <p:spPr>
          <a:xfrm>
            <a:off x="3049588" y="3200400"/>
            <a:ext cx="1600200" cy="65087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endParaRPr lang="vi-VN" altLang="x-none" sz="3600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096" name="Oval 97"/>
          <p:cNvSpPr/>
          <p:nvPr/>
        </p:nvSpPr>
        <p:spPr>
          <a:xfrm>
            <a:off x="2668588" y="4572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endParaRPr lang="vi-VN" altLang="x-none" dirty="0">
              <a:solidFill>
                <a:srgbClr val="FF33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49097" name="Oval 98"/>
          <p:cNvSpPr/>
          <p:nvPr/>
        </p:nvSpPr>
        <p:spPr>
          <a:xfrm>
            <a:off x="2668588" y="16002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49098" name="Oval 99"/>
          <p:cNvSpPr/>
          <p:nvPr/>
        </p:nvSpPr>
        <p:spPr>
          <a:xfrm>
            <a:off x="2668588" y="28194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099" name="Oval 100"/>
          <p:cNvSpPr/>
          <p:nvPr/>
        </p:nvSpPr>
        <p:spPr>
          <a:xfrm>
            <a:off x="2668588" y="22098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endParaRPr lang="vi-VN" altLang="x-none" dirty="0">
              <a:solidFill>
                <a:srgbClr val="FF3300"/>
              </a:solidFill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100" name="Oval 101"/>
          <p:cNvSpPr/>
          <p:nvPr/>
        </p:nvSpPr>
        <p:spPr>
          <a:xfrm>
            <a:off x="2668588" y="94615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endParaRPr lang="vi-VN" altLang="x-none" dirty="0">
              <a:solidFill>
                <a:srgbClr val="FF33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49101" name="Oval 102"/>
          <p:cNvSpPr/>
          <p:nvPr/>
        </p:nvSpPr>
        <p:spPr>
          <a:xfrm>
            <a:off x="3811588" y="4572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endParaRPr lang="vi-VN" altLang="x-none" dirty="0">
              <a:solidFill>
                <a:srgbClr val="FF33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49102" name="Oval 103"/>
          <p:cNvSpPr/>
          <p:nvPr/>
        </p:nvSpPr>
        <p:spPr>
          <a:xfrm>
            <a:off x="3811588" y="16002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49103" name="Oval 104"/>
          <p:cNvSpPr/>
          <p:nvPr/>
        </p:nvSpPr>
        <p:spPr>
          <a:xfrm>
            <a:off x="3811588" y="28194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104" name="Oval 105"/>
          <p:cNvSpPr/>
          <p:nvPr/>
        </p:nvSpPr>
        <p:spPr>
          <a:xfrm>
            <a:off x="3811588" y="22098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endParaRPr lang="vi-VN" altLang="x-none" dirty="0">
              <a:solidFill>
                <a:srgbClr val="FF3300"/>
              </a:solidFill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105" name="Oval 106"/>
          <p:cNvSpPr/>
          <p:nvPr/>
        </p:nvSpPr>
        <p:spPr>
          <a:xfrm>
            <a:off x="3811588" y="94615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endParaRPr lang="vi-VN" altLang="x-none" dirty="0">
              <a:solidFill>
                <a:srgbClr val="FF33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49106" name="Text Box 107"/>
          <p:cNvSpPr txBox="1"/>
          <p:nvPr/>
        </p:nvSpPr>
        <p:spPr>
          <a:xfrm>
            <a:off x="5691188" y="3713163"/>
            <a:ext cx="1219200" cy="1016000"/>
          </a:xfrm>
          <a:prstGeom prst="rect">
            <a:avLst/>
          </a:prstGeom>
          <a:solidFill>
            <a:srgbClr val="CCFFCC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2400" b="1" u="sng" dirty="0">
                <a:solidFill>
                  <a:srgbClr val="FF3300"/>
                </a:solidFill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Nguồn </a:t>
            </a:r>
          </a:p>
          <a:p>
            <a:pPr marL="0" lvl="0" indent="0" algn="ctr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2400" b="1" u="sng" dirty="0">
                <a:solidFill>
                  <a:srgbClr val="FF3300"/>
                </a:solidFill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điện</a:t>
            </a:r>
          </a:p>
        </p:txBody>
      </p:sp>
      <p:sp>
        <p:nvSpPr>
          <p:cNvPr id="1049107" name="Oval 108"/>
          <p:cNvSpPr/>
          <p:nvPr/>
        </p:nvSpPr>
        <p:spPr>
          <a:xfrm>
            <a:off x="2668588" y="24384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108" name="Oval 109"/>
          <p:cNvSpPr/>
          <p:nvPr/>
        </p:nvSpPr>
        <p:spPr>
          <a:xfrm>
            <a:off x="2668588" y="10668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endParaRPr lang="vi-VN" altLang="x-none" dirty="0">
              <a:solidFill>
                <a:srgbClr val="FF33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49109" name="Oval 110"/>
          <p:cNvSpPr/>
          <p:nvPr/>
        </p:nvSpPr>
        <p:spPr>
          <a:xfrm>
            <a:off x="2668588" y="17526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49110" name="Oval 111"/>
          <p:cNvSpPr/>
          <p:nvPr/>
        </p:nvSpPr>
        <p:spPr>
          <a:xfrm>
            <a:off x="7208838" y="262572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-</a:t>
            </a:r>
          </a:p>
        </p:txBody>
      </p:sp>
      <p:sp>
        <p:nvSpPr>
          <p:cNvPr id="1049111" name="Line 112"/>
          <p:cNvSpPr/>
          <p:nvPr/>
        </p:nvSpPr>
        <p:spPr>
          <a:xfrm>
            <a:off x="7316788" y="3082925"/>
            <a:ext cx="0" cy="533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49112" name="Line 113"/>
          <p:cNvSpPr/>
          <p:nvPr/>
        </p:nvSpPr>
        <p:spPr>
          <a:xfrm>
            <a:off x="7316788" y="3616325"/>
            <a:ext cx="914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49113" name="Oval 114"/>
          <p:cNvSpPr/>
          <p:nvPr/>
        </p:nvSpPr>
        <p:spPr>
          <a:xfrm>
            <a:off x="8154988" y="3508375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-</a:t>
            </a:r>
          </a:p>
        </p:txBody>
      </p:sp>
      <p:sp>
        <p:nvSpPr>
          <p:cNvPr id="1049114" name="Text Box 116"/>
          <p:cNvSpPr txBox="1"/>
          <p:nvPr/>
        </p:nvSpPr>
        <p:spPr>
          <a:xfrm>
            <a:off x="2665413" y="4038600"/>
            <a:ext cx="2439987" cy="461963"/>
          </a:xfrm>
          <a:prstGeom prst="rect">
            <a:avLst/>
          </a:prstGeom>
          <a:solidFill>
            <a:srgbClr val="E4F4AA"/>
          </a:solidFill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r>
              <a:rPr sz="2400" b="1" dirty="0">
                <a:solidFill>
                  <a:srgbClr val="FF3300"/>
                </a:solidFill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Nhiệt độ thường</a:t>
            </a:r>
          </a:p>
        </p:txBody>
      </p:sp>
      <p:sp>
        <p:nvSpPr>
          <p:cNvPr id="1049115" name="Text Box 107"/>
          <p:cNvSpPr txBox="1"/>
          <p:nvPr/>
        </p:nvSpPr>
        <p:spPr>
          <a:xfrm>
            <a:off x="1676400" y="4730750"/>
            <a:ext cx="9117965" cy="8915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u="sng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  <a:sym typeface="Wingdings" panose="05000000000000000000" pitchFamily="2" charset="2"/>
              </a:rPr>
              <a:t></a:t>
            </a:r>
            <a:r>
              <a:rPr lang="en-US" altLang="vi-VN" sz="2400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Khi nhiệt độ tăng, các ion kim loại dao động mạnh hơn =&gt; </a:t>
            </a:r>
            <a:r>
              <a:rPr lang="en-US" altLang="vi-VN" sz="2400" dirty="0">
                <a:solidFill>
                  <a:srgbClr val="FF0000"/>
                </a:solidFill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cản trở sự chuyển động của dòng electron</a:t>
            </a:r>
            <a:r>
              <a:rPr lang="en-US" altLang="vi-VN" sz="2400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 =&gt; độ dẫn điện giảm.</a:t>
            </a:r>
          </a:p>
        </p:txBody>
      </p:sp>
      <p:sp>
        <p:nvSpPr>
          <p:cNvPr id="1049116" name="Rectangle 2"/>
          <p:cNvSpPr/>
          <p:nvPr/>
        </p:nvSpPr>
        <p:spPr>
          <a:xfrm>
            <a:off x="1752600" y="5668645"/>
            <a:ext cx="9434830" cy="12058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FontTx/>
              <a:buNone/>
            </a:pPr>
            <a:r>
              <a:rPr lang="en-US" altLang="vi-VN" sz="2400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- Nói chung nhiệt độ của kim loại càng cao thì tính dẫn điện sẽ càng giảm. </a:t>
            </a:r>
          </a:p>
          <a:p>
            <a:pPr marL="0" lvl="0" indent="0" defTabSz="457200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FontTx/>
              <a:buChar char="-"/>
            </a:pPr>
            <a:r>
              <a:rPr lang="en-US" altLang="vi-VN" sz="2400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 Kim loại dẫn điện tốt nhất là Ag, Cu, Au, Al, Fe…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-1.48148E-6 C 0.01146 -0.01342 0.02309 -0.02685 0.03837 -0.02685 C 0.05365 -0.02685 0.07552 -0.00116 0.09167 -1.48148E-6 C 0.10782 0.00116 0.12153 -0.02014 0.13507 -0.02014 C 0.14861 -0.02014 0.16077 -1.48148E-6 0.17327 -1.48148E-6 C 0.18577 -1.48148E-6 0.1948 -0.01898 0.21007 -0.02014 C 0.22535 -0.02129 0.24514 -0.01412 0.26493 -0.00671 " pathEditMode="relative" rAng="0" ptsTypes="AAAAAAA">
                                      <p:cBhvr>
                                        <p:cTn id="6" dur="2000" fill="hold"/>
                                        <p:tgtEl>
                                          <p:spTgt spid="1049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00" y="-1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05556E-6 4.07407E-6 C 0.10833 0.00023 0.21666 0.00069 0.26007 4.07407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490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0.01111 C 0.11789 0.0074 0.23594 2.96296E-6 0.28334 0.011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490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0" y="-3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05556E-6 3.33333E-6 C 0.10833 0.00023 0.21666 0.00069 0.26007 3.33333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49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7 C 0.01389 -0.00833 0.02778 -0.01643 0.04323 -0.01574 C 0.05868 -0.01505 0.07413 0.0044 0.09323 0.0044 C 0.11233 0.0044 0.14271 -0.01528 0.15833 -0.01574 C 0.17396 -0.0162 0.17465 0.00162 0.18663 0.00208 C 0.19861 0.00255 0.21545 -0.01412 0.22986 -0.01343 C 0.24427 -0.01273 0.25868 -0.00324 0.27326 0.00648 " pathEditMode="relative" rAng="0" ptsTypes="AAAAAAA">
                                      <p:cBhvr>
                                        <p:cTn id="14" dur="2000" fill="hold"/>
                                        <p:tgtEl>
                                          <p:spTgt spid="1049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00" y="-5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7778E-7 7.40741E-7 C 0.01979 -0.01019 0.03976 -0.02037 0.0566 -0.02222 C 0.07344 -0.02407 0.08733 -0.01157 0.10156 -0.01111 C 0.1158 -0.01065 0.1283 -0.01875 0.14167 -0.01991 C 0.15504 -0.02107 0.16962 -0.01829 0.1816 -0.01759 C 0.19358 -0.0169 0.1967 -0.01551 0.21337 -0.01551 C 0.23004 -0.01551 0.25573 -0.01667 0.2816 -0.01759 " pathEditMode="relative" rAng="0" ptsTypes="AAAAAAA">
                                      <p:cBhvr>
                                        <p:cTn id="16" dur="2000" fill="hold"/>
                                        <p:tgtEl>
                                          <p:spTgt spid="1049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00" y="-11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59259E-6 C -0.00382 -0.00695 -0.0066 -0.0257 -0.0033 -0.02894 C 3.05556E-6 -0.03218 0.01614 -0.02685 0.01996 -0.01991 C 0.02378 -0.01297 0.02465 0.01088 0.01996 0.01342 C 0.01527 0.01597 0.00382 0.00694 3.05556E-6 2.59259E-6 Z " pathEditMode="relative" rAng="0" ptsTypes="AAAAA">
                                      <p:cBhvr>
                                        <p:cTn id="18" dur="500" fill="hold"/>
                                        <p:tgtEl>
                                          <p:spTgt spid="1049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" y="-8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59259E-6 C -0.00382 -0.00695 -0.0066 -0.0257 -0.0033 -0.02894 C -2.77778E-7 -0.03218 0.01615 -0.02685 0.01997 -0.01991 C 0.02379 -0.01297 0.02465 0.01088 0.01997 0.01342 C 0.01528 0.01597 0.00382 0.00694 -2.77778E-7 2.59259E-6 Z " pathEditMode="relative" rAng="0" ptsTypes="AAAAA">
                                      <p:cBhvr>
                                        <p:cTn id="20" dur="1000" fill="hold"/>
                                        <p:tgtEl>
                                          <p:spTgt spid="1049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" y="-8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59259E-6 C -0.00382 -0.00695 -0.0066 -0.0257 -0.0033 -0.02894 C -2.77778E-7 -0.03218 0.01615 -0.02685 0.01997 -0.01991 C 0.02379 -0.01297 0.02465 0.01088 0.01997 0.01342 C 0.01528 0.01597 0.00382 0.00694 -2.77778E-7 2.59259E-6 Z " pathEditMode="relative" rAng="0" ptsTypes="AAAAA">
                                      <p:cBhvr>
                                        <p:cTn id="22" dur="500" fill="hold"/>
                                        <p:tgtEl>
                                          <p:spTgt spid="10490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" y="-8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59259E-6 C -0.00382 -0.00695 -0.0066 -0.0257 -0.0033 -0.02894 C -2.77778E-7 -0.03218 0.01615 -0.02685 0.01997 -0.01991 C 0.02379 -0.01297 0.02465 0.01088 0.01997 0.01342 C 0.01528 0.01597 0.00382 0.00694 -2.77778E-7 2.59259E-6 Z " pathEditMode="relative" rAng="0" ptsTypes="AAAAA">
                                      <p:cBhvr>
                                        <p:cTn id="24" dur="1000" fill="hold"/>
                                        <p:tgtEl>
                                          <p:spTgt spid="1049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" y="-8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59259E-6 C -0.00382 -0.00695 -0.0066 -0.0257 -0.0033 -0.02894 C -2.77778E-7 -0.03218 0.01615 -0.02685 0.01997 -0.01991 C 0.02379 -0.01297 0.02465 0.01088 0.01997 0.01342 C 0.01528 0.01597 0.00382 0.00694 -2.77778E-7 2.59259E-6 Z " pathEditMode="relative" rAng="0" ptsTypes="AAAAA">
                                      <p:cBhvr>
                                        <p:cTn id="26" dur="500" fill="hold"/>
                                        <p:tgtEl>
                                          <p:spTgt spid="1049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" y="-8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1 -0.00209 C -0.00973 -0.00903 -0.0125 -0.02778 -0.0092 -0.03102 C -0.00591 -0.03426 0.01024 -0.02894 0.01406 -0.02199 C 0.01788 -0.01505 0.01875 0.00879 0.01406 0.01134 C 0.00937 0.01389 -0.00209 0.00486 -0.00591 -0.00209 Z " pathEditMode="relative" rAng="0" ptsTypes="AAAAA">
                                      <p:cBhvr>
                                        <p:cTn id="28" dur="1000" fill="hold"/>
                                        <p:tgtEl>
                                          <p:spTgt spid="1049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" y="-8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C -0.00382 -0.00694 -0.0066 -0.02569 -0.0033 -0.02893 C -8.33333E-7 -0.03217 0.01615 -0.02685 0.01997 -0.0199 C 0.02379 -0.01296 0.02465 0.01088 0.01997 0.01343 C 0.01528 0.01598 0.00382 0.00695 -8.33333E-7 -2.96296E-6 Z " pathEditMode="relative" rAng="0" ptsTypes="AAAAA">
                                      <p:cBhvr>
                                        <p:cTn id="30" dur="500" fill="hold"/>
                                        <p:tgtEl>
                                          <p:spTgt spid="1049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" y="-8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48148E-6 C -0.00382 -0.00695 -0.0066 -0.0257 -0.0033 -0.02894 C -2.77778E-7 -0.03218 0.01615 -0.02685 0.01997 -0.01991 C 0.02379 -0.01296 0.02465 0.01088 0.01997 0.01342 C 0.01528 0.01597 0.00382 0.00694 -2.77778E-7 1.48148E-6 Z " pathEditMode="relative" rAng="0" ptsTypes="AAAAA">
                                      <p:cBhvr>
                                        <p:cTn id="32" dur="1000" fill="hold"/>
                                        <p:tgtEl>
                                          <p:spTgt spid="1049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" y="-8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48148E-6 C -0.00382 -0.00695 -0.0066 -0.0257 -0.0033 -0.02894 C -2.77778E-7 -0.03218 0.01615 -0.02685 0.01997 -0.01991 C 0.02379 -0.01296 0.02465 0.01088 0.01997 0.01342 C 0.01528 0.01597 0.00382 0.00694 -2.77778E-7 1.48148E-6 Z " pathEditMode="relative" rAng="0" ptsTypes="AAAAA">
                                      <p:cBhvr>
                                        <p:cTn id="34" dur="500" fill="hold"/>
                                        <p:tgtEl>
                                          <p:spTgt spid="1049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" y="-8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C -0.00382 -0.00695 -0.0066 -0.0257 -0.0033 -0.02894 C -2.77778E-7 -0.03218 0.01615 -0.02685 0.01997 -0.01991 C 0.02379 -0.01296 0.02465 0.01088 0.01997 0.01343 C 0.01528 0.01597 0.00382 0.00694 -2.77778E-7 7.40741E-7 Z " pathEditMode="relative" rAng="0" ptsTypes="AAAAA">
                                      <p:cBhvr>
                                        <p:cTn id="36" dur="1000" fill="hold"/>
                                        <p:tgtEl>
                                          <p:spTgt spid="1049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" y="-8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C -0.00382 -0.00695 -0.0066 -0.0257 -0.0033 -0.02894 C -2.77778E-7 -0.03218 0.01615 -0.02685 0.01997 -0.01991 C 0.02379 -0.01296 0.02465 0.01088 0.01997 0.01343 C 0.01528 0.01597 0.00382 0.00694 -2.77778E-7 7.40741E-7 Z " pathEditMode="relative" rAng="0" ptsTypes="AAAAA">
                                      <p:cBhvr>
                                        <p:cTn id="38" dur="500" fill="hold"/>
                                        <p:tgtEl>
                                          <p:spTgt spid="1049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" y="-8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40741E-7 C -0.00382 -0.00695 -0.0066 -0.0257 -0.0033 -0.02894 C 3.05556E-6 -0.03218 0.01614 -0.02685 0.01996 -0.01991 C 0.02378 -0.01296 0.02465 0.01088 0.01996 0.01343 C 0.01527 0.01597 0.00382 0.00694 3.05556E-6 7.40741E-7 Z " pathEditMode="relative" rAng="0" ptsTypes="AAAAA">
                                      <p:cBhvr>
                                        <p:cTn id="40" dur="1000" fill="hold"/>
                                        <p:tgtEl>
                                          <p:spTgt spid="1049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" y="-8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C 0.11788 -0.0037 0.23594 -0.01111 0.28333 7.40741E-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49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0" y="-3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81481E-6 C 0.03872 -0.01087 0.09323 -0.00439 0.13177 -0.00439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049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0" y="-30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07407E-6 C 0.03871 -0.01088 0.09323 -0.0044 0.13177 -0.004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49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0" y="-3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C 0.03871 -0.01088 0.09323 -0.0044 0.13177 -0.0044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1049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0" y="-30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33333E-6 C 0.03871 -0.01088 0.09323 -0.0044 0.13177 -0.004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49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0" y="-30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7 C 0.03871 -0.01088 0.09323 -0.0044 0.13177 -0.0044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0490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0" y="-3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8" presetClass="exit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" dur="1000"/>
                                        <p:tgtEl>
                                          <p:spTgt spid="1049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9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8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7" dur="2000"/>
                                        <p:tgtEl>
                                          <p:spTgt spid="1049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9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8" presetClass="exit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0" dur="1000"/>
                                        <p:tgtEl>
                                          <p:spTgt spid="1049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9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8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3" dur="2000"/>
                                        <p:tgtEl>
                                          <p:spTgt spid="1049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9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8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6" dur="2000"/>
                                        <p:tgtEl>
                                          <p:spTgt spid="1049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9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22222E-6 C 0.10833 0.00023 0.21666 0.0007 0.26007 -2.22222E-6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1049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0.10833 0.00023 0.21666 0.0007 0.26007 -3.33333E-6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1049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0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05556E-6 -4.44444E-6 C 0.10833 0.00024 0.21666 0.0007 0.26007 -4.44444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10490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0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repeatCount="indefinite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05556E-6 -0.00532 C 0.10833 -0.00509 0.21666 -0.00463 0.26007 -0.00532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1049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0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22222E-6 C 0.10833 0.00023 0.21666 0.00069 0.26007 2.22222E-6 " pathEditMode="relative" rAng="0" ptsTypes="AA">
                                      <p:cBhvr>
                                        <p:cTn id="77" dur="500" fill="hold"/>
                                        <p:tgtEl>
                                          <p:spTgt spid="10490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0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22222E-6 C 0.05885 0.00371 0.11788 0.01111 0.14166 -2.22222E-6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049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30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0.06232 0.00394 0.12482 0.01181 0.15 -3.33333E-6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1049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30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44444E-6 C 0.05885 0.00394 0.11788 0.01181 0.14166 -4.44444E-6 " pathEditMode="relative" rAng="0" ptsTypes="AA">
                                      <p:cBhvr>
                                        <p:cTn id="83" dur="500" fill="hold"/>
                                        <p:tgtEl>
                                          <p:spTgt spid="1049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30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repeatCount="indefinite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05556E-6 -4.07407E-6 C 0.05885 0.00348 0.11788 0.01088 0.14166 -4.07407E-6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1049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30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22222E-6 C 0.05885 -0.00371 0.11788 -0.01111 0.14166 2.22222E-6 " pathEditMode="relative" rAng="0" ptsTypes="AA">
                                      <p:cBhvr>
                                        <p:cTn id="87" dur="500" fill="hold"/>
                                        <p:tgtEl>
                                          <p:spTgt spid="1049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-300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33333E-6 C 0.10833 0.00023 0.21666 0.00069 0.26007 3.33333E-6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1049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0" y="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33333E-6 C 0.10833 0.00023 0.21666 0.00069 0.26007 3.33333E-6 " pathEditMode="relative" rAng="0" ptsTypes="AA">
                                      <p:cBhvr>
                                        <p:cTn id="91" dur="500" fill="hold"/>
                                        <p:tgtEl>
                                          <p:spTgt spid="1049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0" y="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05556E-6 3.33333E-6 C 0.10833 0.00023 0.21666 0.00069 0.26007 3.33333E-6 " pathEditMode="relative" rAng="0" ptsTypes="AA">
                                      <p:cBhvr>
                                        <p:cTn id="103" dur="1000" fill="hold"/>
                                        <p:tgtEl>
                                          <p:spTgt spid="1049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049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049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700"/>
                                        <p:tgtEl>
                                          <p:spTgt spid="1049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700"/>
                                        <p:tgtEl>
                                          <p:spTgt spid="1049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00"/>
                                        <p:tgtEl>
                                          <p:spTgt spid="1049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049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700" fill="hold"/>
                                        <p:tgtEl>
                                          <p:spTgt spid="1049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700" fill="hold"/>
                                        <p:tgtEl>
                                          <p:spTgt spid="1049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700"/>
                                        <p:tgtEl>
                                          <p:spTgt spid="1049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5" dur="700"/>
                                        <p:tgtEl>
                                          <p:spTgt spid="1049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049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049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049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049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049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9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028" grpId="0" bldLvl="0" animBg="1"/>
      <p:bldP spid="1049029" grpId="0" bldLvl="0" animBg="1"/>
      <p:bldP spid="1049030" grpId="0" bldLvl="0" animBg="1"/>
      <p:bldP spid="1049031" grpId="0" bldLvl="0" animBg="1"/>
      <p:bldP spid="1049032" grpId="0" bldLvl="0" animBg="1"/>
      <p:bldP spid="1049033" grpId="0" bldLvl="0" animBg="1"/>
      <p:bldP spid="1049034" grpId="0" bldLvl="0" animBg="1"/>
      <p:bldP spid="1049035" grpId="0" bldLvl="0" animBg="1"/>
      <p:bldP spid="1049036" grpId="0" bldLvl="0" animBg="1"/>
      <p:bldP spid="1049037" grpId="0" bldLvl="0" animBg="1"/>
      <p:bldP spid="1049038" grpId="0" bldLvl="0" animBg="1"/>
      <p:bldP spid="1049039" grpId="0" bldLvl="0" animBg="1"/>
      <p:bldP spid="1049044" grpId="0" bldLvl="0" animBg="1"/>
      <p:bldP spid="1049047" grpId="0" bldLvl="0" animBg="1"/>
      <p:bldP spid="1049048" grpId="0" bldLvl="0" animBg="1"/>
      <p:bldP spid="1049049" grpId="0" bldLvl="0" animBg="1"/>
      <p:bldP spid="1049049" grpId="1" bldLvl="0" animBg="1"/>
      <p:bldP spid="1049052" grpId="0" bldLvl="0" animBg="1"/>
      <p:bldP spid="1049052" grpId="1" bldLvl="0" animBg="1"/>
      <p:bldP spid="1049053" grpId="0" bldLvl="0" animBg="1"/>
      <p:bldP spid="1049053" grpId="1" bldLvl="0" animBg="1"/>
      <p:bldP spid="1049055" grpId="0" bldLvl="0" animBg="1"/>
      <p:bldP spid="1049056" grpId="0"/>
      <p:bldP spid="1049056" grpId="1"/>
      <p:bldP spid="1049096" grpId="0" bldLvl="0" animBg="1"/>
      <p:bldP spid="1049099" grpId="0" bldLvl="0" animBg="1"/>
      <p:bldP spid="1049100" grpId="0" bldLvl="0" animBg="1"/>
      <p:bldP spid="1049101" grpId="0" bldLvl="0" animBg="1"/>
      <p:bldP spid="1049101" grpId="1" bldLvl="0" animBg="1"/>
      <p:bldP spid="1049104" grpId="0" bldLvl="0" animBg="1"/>
      <p:bldP spid="1049104" grpId="1" bldLvl="0" animBg="1"/>
      <p:bldP spid="1049105" grpId="0" bldLvl="0" animBg="1"/>
      <p:bldP spid="1049105" grpId="1" bldLvl="0" animBg="1"/>
      <p:bldP spid="1049108" grpId="0" bldLvl="0" animBg="1"/>
      <p:bldP spid="1049115" grpId="0"/>
      <p:bldP spid="1049115" grpId="1"/>
      <p:bldP spid="1049116" grpId="0"/>
      <p:bldP spid="104911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0" name="Picture 2" descr="100913_lectrical-Wires1"/>
          <p:cNvPicPr>
            <a:picLocks noChangeAspect="1"/>
          </p:cNvPicPr>
          <p:nvPr/>
        </p:nvPicPr>
        <p:blipFill>
          <a:blip r:embed="rId2"/>
          <a:srcRect l="3391" t="5605" r="3391" b="4729"/>
          <a:stretch>
            <a:fillRect/>
          </a:stretch>
        </p:blipFill>
        <p:spPr>
          <a:xfrm>
            <a:off x="1828800" y="3124200"/>
            <a:ext cx="4419600" cy="289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211" name="Picture 3" descr="55253908-1253587460-cot-dien-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28600"/>
            <a:ext cx="4419600" cy="2846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212" name="Picture 4" descr="leo-cot-di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228600"/>
            <a:ext cx="4419600" cy="2846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9117" name="Text Box 5"/>
          <p:cNvSpPr txBox="1"/>
          <p:nvPr/>
        </p:nvSpPr>
        <p:spPr>
          <a:xfrm>
            <a:off x="2057400" y="6186488"/>
            <a:ext cx="81534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b="1" u="sng" dirty="0" smtClean="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Một số ứng dụng về tính dẫn điện của kim loại</a:t>
            </a:r>
            <a:endParaRPr lang="en-US" altLang="vi-VN" b="1" u="sng" dirty="0">
              <a:solidFill>
                <a:srgbClr val="0000FF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2097213" name="Picture 16" descr="day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3124200"/>
            <a:ext cx="4419600" cy="2895600"/>
          </a:xfrm>
          <a:prstGeom prst="rect">
            <a:avLst/>
          </a:prstGeom>
          <a:noFill/>
          <a:ln w="9525" cap="flat" cmpd="sng">
            <a:solidFill>
              <a:srgbClr val="D60093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49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97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097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097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097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1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4" name="Picture 2" descr="282200910833706dieuduong_dien%20gia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381000"/>
            <a:ext cx="4267200" cy="289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215" name="Picture 3" descr="20843453-images1768378_h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3352800"/>
            <a:ext cx="3886200" cy="3124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9118" name="AutoShape 4" descr="2Q=="/>
          <p:cNvSpPr>
            <a:spLocks noChangeAspect="1"/>
          </p:cNvSpPr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pic>
        <p:nvPicPr>
          <p:cNvPr id="2097216" name="Picture 5" descr="images444938_a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381000"/>
            <a:ext cx="3962400" cy="2876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217" name="Picture 6" descr="thongtinsaigon-3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3352800"/>
            <a:ext cx="4267200" cy="3124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9119" name="AutoShape 7"/>
          <p:cNvSpPr/>
          <p:nvPr/>
        </p:nvSpPr>
        <p:spPr>
          <a:xfrm>
            <a:off x="4800600" y="2209800"/>
            <a:ext cx="1828800" cy="2362200"/>
          </a:xfrm>
          <a:prstGeom prst="irregularSeal1">
            <a:avLst/>
          </a:prstGeom>
          <a:solidFill>
            <a:srgbClr val="FF33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sz="2000" b="1" dirty="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KHÔNG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49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9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9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49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119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8" name="Picture 183" descr="SPARKL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4572000"/>
            <a:ext cx="612775" cy="771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9120" name="Rectangle 10"/>
          <p:cNvSpPr/>
          <p:nvPr/>
        </p:nvSpPr>
        <p:spPr>
          <a:xfrm>
            <a:off x="-3822700" y="2634616"/>
            <a:ext cx="3098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u="sng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121" name="Text Box 10"/>
          <p:cNvSpPr txBox="1"/>
          <p:nvPr/>
        </p:nvSpPr>
        <p:spPr>
          <a:xfrm>
            <a:off x="1828800" y="177800"/>
            <a:ext cx="43434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3200" u="sng" dirty="0">
                <a:solidFill>
                  <a:srgbClr val="0000FF"/>
                </a:solidFill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c. Tính dẫn nhiệt</a:t>
            </a:r>
          </a:p>
        </p:txBody>
      </p:sp>
      <p:sp>
        <p:nvSpPr>
          <p:cNvPr id="1049122" name="Text Box 5"/>
          <p:cNvSpPr txBox="1"/>
          <p:nvPr/>
        </p:nvSpPr>
        <p:spPr>
          <a:xfrm>
            <a:off x="1388268" y="660777"/>
            <a:ext cx="9057323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3200" b="1" dirty="0">
                <a:solidFill>
                  <a:srgbClr val="C00000"/>
                </a:solidFill>
                <a:ea typeface="MS PGothic" panose="020B0600070205080204" pitchFamily="34" charset="-128"/>
                <a:cs typeface="#9Slide03 Sofia Pro Soft Bold" panose="020B0000000000000000" pitchFamily="34" charset="0"/>
              </a:rPr>
              <a:t>Đốt nóng đoạn dây thép trên ngọn lửa đèn cồn</a:t>
            </a:r>
          </a:p>
        </p:txBody>
      </p:sp>
      <p:pic>
        <p:nvPicPr>
          <p:cNvPr id="2097219" name="Picture 7" descr="T47_H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193800"/>
            <a:ext cx="5334000" cy="289560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4194309" name="Table 39942"/>
          <p:cNvGraphicFramePr>
            <a:graphicFrameLocks/>
          </p:cNvGraphicFramePr>
          <p:nvPr/>
        </p:nvGraphicFramePr>
        <p:xfrm>
          <a:off x="266700" y="4163378"/>
          <a:ext cx="11163935" cy="2253615"/>
        </p:xfrm>
        <a:graphic>
          <a:graphicData uri="http://schemas.openxmlformats.org/drawingml/2006/table">
            <a:tbl>
              <a:tblPr/>
              <a:tblGrid>
                <a:gridCol w="3794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89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0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8340">
                <a:tc>
                  <a:txBody>
                    <a:bodyPr/>
                    <a:lstStyle>
                      <a:lvl1pPr marL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</a:defRPr>
                      </a:lvl1pPr>
                      <a:lvl2pPr marL="457200" lvl="1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2pPr>
                      <a:lvl3pPr marL="914400" lvl="2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3pPr>
                      <a:lvl4pPr marL="1371600" lvl="3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4pPr>
                      <a:lvl5pPr marL="1828800" lvl="4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914400" eaLnBrk="1" hangingPunct="1">
                        <a:spcBef>
                          <a:spcPct val="20000"/>
                        </a:spcBef>
                        <a:buNone/>
                      </a:pPr>
                      <a:endParaRPr lang="en-US" altLang="vi-VN" sz="900" b="1" dirty="0">
                        <a:solidFill>
                          <a:srgbClr val="0D0D0D"/>
                        </a:solidFill>
                        <a:latin typeface="#9Slide03 Sofia Pro Soft Bold" panose="020B0000000000000000" pitchFamily="34" charset="0"/>
                        <a:ea typeface="MS PGothic" panose="020B0600070205080204" pitchFamily="34" charset="-128"/>
                        <a:cs typeface="#9Slide03 Sofia Pro Soft Bold" panose="020B0000000000000000" pitchFamily="34" charset="0"/>
                      </a:endParaRPr>
                    </a:p>
                    <a:p>
                      <a:pPr lvl="0" algn="ctr" defTabSz="9144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vi-VN" sz="2400" b="1" dirty="0">
                          <a:solidFill>
                            <a:srgbClr val="0D0D0D"/>
                          </a:solidFill>
                          <a:latin typeface="#9Slide03 Sofia Pro Soft Bold" panose="020B0000000000000000" pitchFamily="34" charset="0"/>
                          <a:ea typeface="MS PGothic" panose="020B0600070205080204" pitchFamily="34" charset="-128"/>
                          <a:cs typeface="#9Slide03 Sofia Pro Soft Bold" panose="020B0000000000000000" pitchFamily="34" charset="0"/>
                        </a:rPr>
                        <a:t>THÍ NGHIỆM</a:t>
                      </a: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</a:defRPr>
                      </a:lvl1pPr>
                      <a:lvl2pPr marL="457200" lvl="1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2pPr>
                      <a:lvl3pPr marL="914400" lvl="2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3pPr>
                      <a:lvl4pPr marL="1371600" lvl="3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4pPr>
                      <a:lvl5pPr marL="1828800" lvl="4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914400" eaLnBrk="1" hangingPunct="1">
                        <a:spcBef>
                          <a:spcPct val="20000"/>
                        </a:spcBef>
                        <a:buNone/>
                      </a:pPr>
                      <a:endParaRPr lang="en-US" altLang="vi-VN" sz="900" b="1" dirty="0">
                        <a:solidFill>
                          <a:srgbClr val="0D0D0D"/>
                        </a:solidFill>
                        <a:latin typeface="#9Slide03 Sofia Pro Soft Bold" panose="020B0000000000000000" pitchFamily="34" charset="0"/>
                        <a:ea typeface="MS PGothic" panose="020B0600070205080204" pitchFamily="34" charset="-128"/>
                        <a:cs typeface="#9Slide03 Sofia Pro Soft Bold" panose="020B0000000000000000" pitchFamily="34" charset="0"/>
                      </a:endParaRPr>
                    </a:p>
                    <a:p>
                      <a:pPr lvl="0" algn="ctr" defTabSz="9144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vi-VN" sz="2400" b="1" dirty="0">
                          <a:solidFill>
                            <a:srgbClr val="0D0D0D"/>
                          </a:solidFill>
                          <a:latin typeface="#9Slide03 Sofia Pro Soft Bold" panose="020B0000000000000000" pitchFamily="34" charset="0"/>
                          <a:ea typeface="MS PGothic" panose="020B0600070205080204" pitchFamily="34" charset="-128"/>
                          <a:cs typeface="#9Slide03 Sofia Pro Soft Bold" panose="020B0000000000000000" pitchFamily="34" charset="0"/>
                        </a:rPr>
                        <a:t>HIỆN TƯỢNG</a:t>
                      </a: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</a:defRPr>
                      </a:lvl1pPr>
                      <a:lvl2pPr marL="457200" lvl="1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2pPr>
                      <a:lvl3pPr marL="914400" lvl="2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3pPr>
                      <a:lvl4pPr marL="1371600" lvl="3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4pPr>
                      <a:lvl5pPr marL="1828800" lvl="4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914400" eaLnBrk="1" hangingPunct="1">
                        <a:spcBef>
                          <a:spcPct val="20000"/>
                        </a:spcBef>
                        <a:buNone/>
                      </a:pPr>
                      <a:endParaRPr lang="en-US" altLang="vi-VN" sz="900" b="1" dirty="0">
                        <a:solidFill>
                          <a:srgbClr val="0D0D0D"/>
                        </a:solidFill>
                        <a:latin typeface="#9Slide03 Sofia Pro Soft Bold" panose="020B0000000000000000" pitchFamily="34" charset="0"/>
                        <a:ea typeface="MS PGothic" panose="020B0600070205080204" pitchFamily="34" charset="-128"/>
                        <a:cs typeface="#9Slide03 Sofia Pro Soft Bold" panose="020B0000000000000000" pitchFamily="34" charset="0"/>
                      </a:endParaRPr>
                    </a:p>
                    <a:p>
                      <a:pPr lvl="0" algn="ctr" defTabSz="9144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vi-VN" sz="2400" b="1" dirty="0">
                          <a:solidFill>
                            <a:srgbClr val="0D0D0D"/>
                          </a:solidFill>
                          <a:latin typeface="#9Slide03 Sofia Pro Soft Bold" panose="020B0000000000000000" pitchFamily="34" charset="0"/>
                          <a:ea typeface="MS PGothic" panose="020B0600070205080204" pitchFamily="34" charset="-128"/>
                          <a:cs typeface="#9Slide03 Sofia Pro Soft Bold" panose="020B0000000000000000" pitchFamily="34" charset="0"/>
                        </a:rPr>
                        <a:t>GIẢI THÍCH </a:t>
                      </a: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5275">
                <a:tc>
                  <a:txBody>
                    <a:bodyPr/>
                    <a:lstStyle>
                      <a:lvl1pPr marL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</a:defRPr>
                      </a:lvl1pPr>
                      <a:lvl2pPr marL="457200" lvl="1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2pPr>
                      <a:lvl3pPr marL="914400" lvl="2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3pPr>
                      <a:lvl4pPr marL="1371600" lvl="3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4pPr>
                      <a:lvl5pPr marL="1828800" lvl="4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defTabSz="914400" eaLnBrk="1" hangingPunct="1">
                        <a:spcBef>
                          <a:spcPct val="20000"/>
                        </a:spcBef>
                        <a:buNone/>
                      </a:pPr>
                      <a:endParaRPr lang="vi-VN" altLang="vi-VN" sz="2800" dirty="0">
                        <a:latin typeface="#9Slide03 Sofia Pro Soft Bold" panose="020B0000000000000000" pitchFamily="34" charset="0"/>
                        <a:ea typeface="MS PGothic" panose="020B0600070205080204" pitchFamily="34" charset="-128"/>
                        <a:cs typeface="#9Slide03 Sofia Pro Soft Bold" panose="020B0000000000000000" pitchFamily="34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</a:defRPr>
                      </a:lvl1pPr>
                      <a:lvl2pPr marL="457200" lvl="1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2pPr>
                      <a:lvl3pPr marL="914400" lvl="2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3pPr>
                      <a:lvl4pPr marL="1371600" lvl="3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4pPr>
                      <a:lvl5pPr marL="1828800" lvl="4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defTabSz="914400" eaLnBrk="1" hangingPunct="1">
                        <a:spcBef>
                          <a:spcPct val="20000"/>
                        </a:spcBef>
                        <a:buNone/>
                      </a:pPr>
                      <a:endParaRPr lang="vi-VN" altLang="vi-VN" sz="2800" dirty="0">
                        <a:latin typeface="#9Slide03 Sofia Pro Soft Bold" panose="020B0000000000000000" pitchFamily="34" charset="0"/>
                        <a:ea typeface="MS PGothic" panose="020B0600070205080204" pitchFamily="34" charset="-128"/>
                        <a:cs typeface="#9Slide03 Sofia Pro Soft Bold" panose="020B00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</a:defRPr>
                      </a:lvl1pPr>
                      <a:lvl2pPr marL="457200" lvl="1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2pPr>
                      <a:lvl3pPr marL="914400" lvl="2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3pPr>
                      <a:lvl4pPr marL="1371600" lvl="3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4pPr>
                      <a:lvl5pPr marL="1828800" lvl="4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defTabSz="914400" eaLnBrk="1" hangingPunct="1">
                        <a:spcBef>
                          <a:spcPct val="20000"/>
                        </a:spcBef>
                        <a:buNone/>
                      </a:pPr>
                      <a:endParaRPr lang="vi-VN" altLang="vi-VN" sz="2800" dirty="0">
                        <a:latin typeface="#9Slide03 Sofia Pro Soft Bold" panose="020B0000000000000000" pitchFamily="34" charset="0"/>
                        <a:ea typeface="MS PGothic" panose="020B0600070205080204" pitchFamily="34" charset="-128"/>
                        <a:cs typeface="#9Slide03 Sofia Pro Soft Bold" panose="020B00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49123" name="Rectangle 23"/>
          <p:cNvSpPr/>
          <p:nvPr/>
        </p:nvSpPr>
        <p:spPr>
          <a:xfrm>
            <a:off x="399415" y="4936490"/>
            <a:ext cx="363156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Đốt nóng 1 đoạn dây thép trên ngọn lửa đèn cồn.</a:t>
            </a:r>
          </a:p>
        </p:txBody>
      </p:sp>
      <p:sp>
        <p:nvSpPr>
          <p:cNvPr id="1049124" name="Rectangle 22"/>
          <p:cNvSpPr/>
          <p:nvPr/>
        </p:nvSpPr>
        <p:spPr>
          <a:xfrm>
            <a:off x="4190365" y="4936490"/>
            <a:ext cx="345313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dirty="0">
                <a:solidFill>
                  <a:srgbClr val="521DE7"/>
                </a:solidFill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Phần không tiếp xúc với ngọn lửa cũng bị </a:t>
            </a:r>
            <a:r>
              <a:rPr lang="en-US" altLang="vi-VN" dirty="0">
                <a:solidFill>
                  <a:srgbClr val="FF0000"/>
                </a:solidFill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nóng đỏ </a:t>
            </a:r>
            <a:r>
              <a:rPr lang="en-US" altLang="vi-VN" dirty="0">
                <a:solidFill>
                  <a:srgbClr val="521DE7"/>
                </a:solidFill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lên.</a:t>
            </a:r>
          </a:p>
        </p:txBody>
      </p:sp>
      <p:sp>
        <p:nvSpPr>
          <p:cNvPr id="1049125" name="Text Box 21"/>
          <p:cNvSpPr txBox="1"/>
          <p:nvPr/>
        </p:nvSpPr>
        <p:spPr>
          <a:xfrm>
            <a:off x="8458200" y="4936490"/>
            <a:ext cx="270700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dirty="0">
                <a:solidFill>
                  <a:srgbClr val="0D0D0D"/>
                </a:solidFill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Do dây thép có tính dẫn nhiệt.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9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49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97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97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97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94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94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9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/>
                                        <p:tgtEl>
                                          <p:spTgt spid="1049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1049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121" grpId="0"/>
      <p:bldP spid="1049122" grpId="0"/>
      <p:bldP spid="1049123" grpId="0"/>
      <p:bldP spid="1049124" grpId="0"/>
      <p:bldP spid="10491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26" name="Text Box 2"/>
          <p:cNvSpPr txBox="1"/>
          <p:nvPr/>
        </p:nvSpPr>
        <p:spPr>
          <a:xfrm>
            <a:off x="6858000" y="866775"/>
            <a:ext cx="2362200" cy="2738120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endParaRPr lang="vi-VN" altLang="x-none" sz="17200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127" name="Oval 3"/>
          <p:cNvSpPr/>
          <p:nvPr/>
        </p:nvSpPr>
        <p:spPr>
          <a:xfrm>
            <a:off x="7162800" y="11430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9128" name="Oval 4"/>
          <p:cNvSpPr/>
          <p:nvPr/>
        </p:nvSpPr>
        <p:spPr>
          <a:xfrm>
            <a:off x="7146925" y="17589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9129" name="Oval 5"/>
          <p:cNvSpPr/>
          <p:nvPr/>
        </p:nvSpPr>
        <p:spPr>
          <a:xfrm>
            <a:off x="7924800" y="11112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9130" name="Oval 6"/>
          <p:cNvSpPr/>
          <p:nvPr/>
        </p:nvSpPr>
        <p:spPr>
          <a:xfrm>
            <a:off x="8610600" y="11112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9131" name="Oval 7"/>
          <p:cNvSpPr/>
          <p:nvPr/>
        </p:nvSpPr>
        <p:spPr>
          <a:xfrm>
            <a:off x="7924800" y="17970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9132" name="Oval 8"/>
          <p:cNvSpPr/>
          <p:nvPr/>
        </p:nvSpPr>
        <p:spPr>
          <a:xfrm>
            <a:off x="8610600" y="18288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9133" name="Oval 9"/>
          <p:cNvSpPr/>
          <p:nvPr/>
        </p:nvSpPr>
        <p:spPr>
          <a:xfrm>
            <a:off x="7162800" y="24066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9134" name="Oval 10"/>
          <p:cNvSpPr/>
          <p:nvPr/>
        </p:nvSpPr>
        <p:spPr>
          <a:xfrm>
            <a:off x="7924800" y="24066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9135" name="Oval 11"/>
          <p:cNvSpPr/>
          <p:nvPr/>
        </p:nvSpPr>
        <p:spPr>
          <a:xfrm>
            <a:off x="8610600" y="24066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9136" name="Oval 12"/>
          <p:cNvSpPr/>
          <p:nvPr/>
        </p:nvSpPr>
        <p:spPr>
          <a:xfrm>
            <a:off x="7924800" y="30924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9137" name="Oval 13"/>
          <p:cNvSpPr/>
          <p:nvPr/>
        </p:nvSpPr>
        <p:spPr>
          <a:xfrm>
            <a:off x="7162800" y="31242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9138" name="Oval 14"/>
          <p:cNvSpPr/>
          <p:nvPr/>
        </p:nvSpPr>
        <p:spPr>
          <a:xfrm>
            <a:off x="8610600" y="30924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9139" name="Oval 15"/>
          <p:cNvSpPr/>
          <p:nvPr/>
        </p:nvSpPr>
        <p:spPr>
          <a:xfrm>
            <a:off x="7042150" y="140335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endParaRPr lang="vi-VN" altLang="x-none" dirty="0">
              <a:solidFill>
                <a:srgbClr val="FF3300"/>
              </a:solidFill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140" name="Oval 16"/>
          <p:cNvSpPr/>
          <p:nvPr/>
        </p:nvSpPr>
        <p:spPr>
          <a:xfrm>
            <a:off x="7848600" y="14478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endParaRPr lang="vi-VN" altLang="x-none" dirty="0">
              <a:solidFill>
                <a:srgbClr val="FF3300"/>
              </a:solidFill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141" name="Oval 17"/>
          <p:cNvSpPr/>
          <p:nvPr/>
        </p:nvSpPr>
        <p:spPr>
          <a:xfrm>
            <a:off x="8915400" y="13716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endParaRPr lang="vi-VN" altLang="x-none" dirty="0">
              <a:solidFill>
                <a:srgbClr val="FF3300"/>
              </a:solidFill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142" name="Oval 18"/>
          <p:cNvSpPr/>
          <p:nvPr/>
        </p:nvSpPr>
        <p:spPr>
          <a:xfrm>
            <a:off x="7467600" y="19050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143" name="Oval 19"/>
          <p:cNvSpPr/>
          <p:nvPr/>
        </p:nvSpPr>
        <p:spPr>
          <a:xfrm>
            <a:off x="8229600" y="19050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144" name="Oval 20"/>
          <p:cNvSpPr/>
          <p:nvPr/>
        </p:nvSpPr>
        <p:spPr>
          <a:xfrm>
            <a:off x="8915400" y="24384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145" name="Oval 21"/>
          <p:cNvSpPr/>
          <p:nvPr/>
        </p:nvSpPr>
        <p:spPr>
          <a:xfrm>
            <a:off x="8382000" y="19812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146" name="Oval 22"/>
          <p:cNvSpPr/>
          <p:nvPr/>
        </p:nvSpPr>
        <p:spPr>
          <a:xfrm>
            <a:off x="8229600" y="23622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147" name="Oval 23"/>
          <p:cNvSpPr/>
          <p:nvPr/>
        </p:nvSpPr>
        <p:spPr>
          <a:xfrm>
            <a:off x="8534400" y="32766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148" name="Oval 24"/>
          <p:cNvSpPr/>
          <p:nvPr/>
        </p:nvSpPr>
        <p:spPr>
          <a:xfrm>
            <a:off x="6934200" y="32766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>
              <a:buNone/>
            </a:pPr>
            <a:endParaRPr lang="vi-VN" altLang="x-none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149" name="Oval 25"/>
          <p:cNvSpPr/>
          <p:nvPr/>
        </p:nvSpPr>
        <p:spPr>
          <a:xfrm>
            <a:off x="7086600" y="26670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endParaRPr lang="vi-VN" altLang="x-none" dirty="0">
              <a:solidFill>
                <a:srgbClr val="FF3300"/>
              </a:solidFill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150" name="Oval 26"/>
          <p:cNvSpPr/>
          <p:nvPr/>
        </p:nvSpPr>
        <p:spPr>
          <a:xfrm>
            <a:off x="7772400" y="33528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endParaRPr lang="vi-VN" altLang="x-none" dirty="0">
              <a:solidFill>
                <a:srgbClr val="FF3300"/>
              </a:solidFill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pic>
        <p:nvPicPr>
          <p:cNvPr id="2097220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3854450"/>
            <a:ext cx="838200" cy="1327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9151" name="AutoShape 28"/>
          <p:cNvSpPr/>
          <p:nvPr/>
        </p:nvSpPr>
        <p:spPr>
          <a:xfrm rot="10800000">
            <a:off x="6858000" y="3592513"/>
            <a:ext cx="304800" cy="522287"/>
          </a:xfrm>
          <a:custGeom>
            <a:avLst/>
            <a:gdLst>
              <a:gd name="txL" fmla="*/ 5037 w 21600"/>
              <a:gd name="txT" fmla="*/ 2277 h 21600"/>
              <a:gd name="txR" fmla="*/ 16557 w 21600"/>
              <a:gd name="txB" fmla="*/ 13677 h 21600"/>
            </a:gdLst>
            <a:ahLst/>
            <a:cxnLst>
              <a:cxn ang="17694720">
                <a:pos x="2147483646" y="2147483646"/>
              </a:cxn>
              <a:cxn ang="11796480">
                <a:pos x="1672551209" y="2147483646"/>
              </a:cxn>
              <a:cxn ang="589824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gradFill rotWithShape="1">
            <a:gsLst>
              <a:gs pos="0">
                <a:srgbClr val="FA4C58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5400000" scaled="1"/>
          </a:gradFill>
          <a:ln w="9525" cap="flat" cmpd="sng">
            <a:solidFill>
              <a:srgbClr val="FF0B0B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endParaRPr lang="en-US">
              <a:latin typeface="#9Slide03 Sofia Pro Soft Bold" panose="020B0000000000000000" pitchFamily="34" charset="0"/>
              <a:cs typeface="#9Slide03 Sofia Pro Soft Bold" panose="020B0000000000000000" pitchFamily="34" charset="0"/>
            </a:endParaRPr>
          </a:p>
        </p:txBody>
      </p:sp>
      <p:sp>
        <p:nvSpPr>
          <p:cNvPr id="1049152" name="AutoShape 29"/>
          <p:cNvSpPr/>
          <p:nvPr/>
        </p:nvSpPr>
        <p:spPr>
          <a:xfrm rot="10800000">
            <a:off x="6858000" y="3624263"/>
            <a:ext cx="304800" cy="487362"/>
          </a:xfrm>
          <a:custGeom>
            <a:avLst/>
            <a:gdLst>
              <a:gd name="txL" fmla="*/ 5037 w 21600"/>
              <a:gd name="txT" fmla="*/ 2277 h 21600"/>
              <a:gd name="txR" fmla="*/ 16557 w 21600"/>
              <a:gd name="txB" fmla="*/ 13677 h 21600"/>
            </a:gdLst>
            <a:ahLst/>
            <a:cxnLst>
              <a:cxn ang="17694720">
                <a:pos x="2147483646" y="2147483646"/>
              </a:cxn>
              <a:cxn ang="11796480">
                <a:pos x="821954950" y="2147483646"/>
              </a:cxn>
              <a:cxn ang="589824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gradFill rotWithShape="1">
            <a:gsLst>
              <a:gs pos="0">
                <a:srgbClr val="FF3300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5400000" scaled="1"/>
          </a:gradFill>
          <a:ln w="9525">
            <a:noFill/>
          </a:ln>
        </p:spPr>
        <p:txBody>
          <a:bodyPr/>
          <a:lstStyle/>
          <a:p>
            <a:endParaRPr lang="en-US">
              <a:latin typeface="#9Slide03 Sofia Pro Soft Bold" panose="020B0000000000000000" pitchFamily="34" charset="0"/>
              <a:cs typeface="#9Slide03 Sofia Pro Soft Bold" panose="020B0000000000000000" pitchFamily="34" charset="0"/>
            </a:endParaRPr>
          </a:p>
        </p:txBody>
      </p:sp>
      <p:sp>
        <p:nvSpPr>
          <p:cNvPr id="1049153" name="Rectangle 30"/>
          <p:cNvSpPr/>
          <p:nvPr/>
        </p:nvSpPr>
        <p:spPr>
          <a:xfrm>
            <a:off x="995680" y="1111250"/>
            <a:ext cx="5328920" cy="267652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  <a:sym typeface="Wingdings" panose="05000000000000000000" pitchFamily="2" charset="2"/>
              </a:rPr>
              <a:t></a:t>
            </a:r>
            <a:r>
              <a:rPr lang="en-US" altLang="vi-VN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Nhờ </a:t>
            </a:r>
            <a:r>
              <a:rPr lang="en-US" altLang="vi-VN" dirty="0">
                <a:solidFill>
                  <a:srgbClr val="FF0000"/>
                </a:solidFill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sự chuyển động của các electron tự do</a:t>
            </a:r>
            <a:r>
              <a:rPr lang="en-US" altLang="vi-VN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 mang năng lượng từ vùng có </a:t>
            </a:r>
            <a:r>
              <a:rPr lang="en-US" altLang="vi-VN" i="1" dirty="0">
                <a:solidFill>
                  <a:srgbClr val="FF0000"/>
                </a:solidFill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nhiệt độ cao </a:t>
            </a:r>
            <a:r>
              <a:rPr lang="en-US" altLang="vi-VN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đến vùng có </a:t>
            </a:r>
            <a:r>
              <a:rPr lang="en-US" altLang="vi-VN" i="1" dirty="0">
                <a:solidFill>
                  <a:srgbClr val="FF0000"/>
                </a:solidFill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nhiệt độ thấp </a:t>
            </a:r>
            <a:r>
              <a:rPr lang="en-US" altLang="vi-VN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và truyền năng lượng cho các ion dương ở vùng này. </a:t>
            </a:r>
          </a:p>
        </p:txBody>
      </p:sp>
      <p:sp>
        <p:nvSpPr>
          <p:cNvPr id="1049154" name="Text Box 31"/>
          <p:cNvSpPr txBox="1"/>
          <p:nvPr/>
        </p:nvSpPr>
        <p:spPr>
          <a:xfrm>
            <a:off x="1828800" y="228600"/>
            <a:ext cx="43434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3200" u="sng" dirty="0">
                <a:solidFill>
                  <a:srgbClr val="0000FF"/>
                </a:solidFill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c. Tính dẫn nhiệt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049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animMotion origin="layout" path="M 0.00295 -0.00463 C 0.02031 -0.00579 0.03767 -0.00671 0.04635 -0.01366 C 0.05503 -0.0206 0.05607 -0.03634 0.05468 -0.04699 C 0.05329 -0.05764 0.04496 -0.07245 0.03802 -0.07801 C 0.03107 -0.08356 0.02048 -0.08171 0.01302 -0.08032 C 0.00555 -0.07893 -0.00191 -0.07708 -0.00695 -0.06921 C -0.01198 -0.06134 -0.01702 -0.04398 -0.01702 -0.03356 C -0.01702 -0.02315 -0.00868 -0.01134 -0.00695 -0.00694 " pathEditMode="fixed" rAng="0" ptsTypes="aaaaaaaA">
                                      <p:cBhvr>
                                        <p:cTn id="9" dur="1000" fill="hold"/>
                                        <p:tgtEl>
                                          <p:spTgt spid="1049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-3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4 -0.00671 C 0.02535 -0.01643 0.03507 -0.02361 0.03837 -0.03333 C 0.04167 -0.04305 0.04201 -0.0581 0.03837 -0.06435 C 0.03472 -0.0706 0.02465 -0.07129 0.01667 -0.07106 C 0.00868 -0.07083 -0.00538 -0.07037 -0.01007 -0.06227 C -0.01476 -0.05416 -0.01667 -0.0375 -0.01163 -0.02222 C -0.0066 -0.00694 0.01198 0.01644 0.01997 0.02894 C 0.02795 0.04144 0.03611 0.04213 0.03663 0.05324 C 0.03715 0.06435 0.03073 0.09005 0.02326 0.0956 C 0.0158 0.10116 -0.00382 0.09838 -0.00833 0.08658 C -0.01285 0.07477 -0.00694 0.03889 -0.0033 0.02454 C 0.00035 0.01019 0.01146 0.00301 0.0184 -0.00671 Z " pathEditMode="relative" ptsTypes="aaaaaaaaaaaa">
                                      <p:cBhvr>
                                        <p:cTn id="11" dur="2000" fill="hold"/>
                                        <p:tgtEl>
                                          <p:spTgt spid="1049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indefinite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1 -0.00486 C 0.02604 -0.01458 0.03576 -0.02176 0.03906 -0.03148 C 0.04236 -0.0412 0.04271 -0.05625 0.03906 -0.0625 C 0.03542 -0.06875 0.02535 -0.06944 0.01736 -0.06921 C 0.00938 -0.06898 -0.00469 -0.06852 -0.00937 -0.06041 C -0.01406 -0.05231 -0.01597 -0.03565 -0.01094 -0.02037 C -0.0059 -0.00509 0.01267 0.01829 0.02066 0.03079 C 0.02865 0.04329 0.03681 0.04398 0.03733 0.05509 C 0.03785 0.06621 0.03142 0.0919 0.02396 0.09746 C 0.01649 0.10301 -0.00312 0.10023 -0.00764 0.08843 C -0.01215 0.07662 -0.00625 0.04074 -0.0026 0.02639 C 0.00104 0.01204 0.01215 0.00486 0.0191 -0.00486 Z " pathEditMode="relative" rAng="0" ptsTypes="AAAAAAAAAAAA">
                                      <p:cBhvr>
                                        <p:cTn id="13" dur="2000" fill="hold"/>
                                        <p:tgtEl>
                                          <p:spTgt spid="1049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20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1049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animMotion origin="layout" path="M -0.0467 0.11111 C -0.02934 0.10995 -0.01198 0.10903 -0.0033 0.10208 C 0.00538 0.09514 0.00642 0.0794 0.00503 0.06875 C 0.00364 0.0581 -0.00469 0.04329 -0.01164 0.03773 C -0.01858 0.03218 -0.02917 0.03403 -0.03664 0.03542 C -0.0441 0.03681 -0.05157 0.03866 -0.0566 0.04653 C -0.06164 0.0544 -0.06667 0.07176 -0.06667 0.08218 C -0.06667 0.09259 -0.05834 0.1044 -0.0566 0.1088 " pathEditMode="fixed" rAng="0" ptsTypes="aaaaaaaA">
                                      <p:cBhvr>
                                        <p:cTn id="18" dur="500" fill="hold"/>
                                        <p:tgtEl>
                                          <p:spTgt spid="1049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-3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295 1.11111e-06 C -0.00312 0.00972 -0.02205 0.0243 -0.03194 0.0243 C -0.04184 0.0243 -0.0533 0.01111 -0.05694 1.11111e-06 C -0.06059 -0.01111 -0.05972 -0.0331 -0.05364 -0.04236 C -0.04757 -0.05162 -0.03003 -0.05695 -0.02031 -0.05556 C -0.01059 -0.05417 0.00052 -0.04213 0.00469 -0.03333 C 0.00886 -0.02454 0.00903 -0.00972 0.00295 1.11111e-06 Z " pathEditMode="fixed" rAng="0" ptsTypes="aaaaaaa">
                                      <p:cBhvr>
                                        <p:cTn id="20" dur="500" fill="hold"/>
                                        <p:tgtEl>
                                          <p:spTgt spid="1049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" y="-1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08 0.00903 C -0.01216 0.01875 -0.03108 0.03333 -0.04098 0.03333 C -0.05087 0.03333 -0.06233 0.02014 -0.06598 0.00903 C -0.06962 -0.00208 -0.06875 -0.02408 -0.06268 -0.03333 C -0.0566 -0.04259 -0.03907 -0.04792 -0.02934 -0.04653 C -0.01962 -0.04514 -0.00851 -0.0331 -0.00434 -0.02431 C -0.00018 -0.01551 3.33333e-06 -0.0007 -0.00608 0.00903 Z " pathEditMode="fixed" rAng="0" ptsTypes="aaaaaaa">
                                      <p:cBhvr>
                                        <p:cTn id="22" dur="500" fill="hold"/>
                                        <p:tgtEl>
                                          <p:spTgt spid="1049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" y="-1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295 0.02014 C -0.00313 0.02986 -0.02205 0.04444 -0.03195 0.04444 C -0.04184 0.04444 -0.0533 0.03125 -0.05695 0.02014 C -0.06059 0.00902 -0.05973 -0.01297 -0.05365 -0.02223 C -0.04757 -0.03148 -0.03004 -0.03681 -0.02032 -0.03542 C -0.01059 -0.03403 0.00052 -0.02199 0.00468 -0.0132 C 0.00885 -0.0044 0.00902 0.01041 0.00295 0.02014 Z " pathEditMode="fixed" rAng="0" ptsTypes="aaaaaaa">
                                      <p:cBhvr>
                                        <p:cTn id="24" dur="500" fill="hold"/>
                                        <p:tgtEl>
                                          <p:spTgt spid="1049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" y="-1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6355 -0.10972 C 0.05747 -0.1 0.03855 -0.08542 0.02865 -0.08542 C 0.01875 -0.08542 0.0073 -0.09861 0.00365 -0.10972 C -6.66667e-06 -0.12083 0.00087 -0.14282 0.00695 -0.15208 C 0.01302 -0.16134 0.03056 -0.16667 0.04028 -0.16528 C 0.05 -0.16389 0.06111 -0.15185 0.06528 -0.14306 C 0.06945 -0.13426 0.06962 -0.11944 0.06355 -0.10972 Z " pathEditMode="fixed" rAng="0" ptsTypes="aaaaaaa">
                                      <p:cBhvr>
                                        <p:cTn id="26" dur="500" fill="hold"/>
                                        <p:tgtEl>
                                          <p:spTgt spid="1049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" y="-1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04 4.44444E-6 C -0.00504 0.01597 -0.00886 0.03217 -0.01598 0.03981 C -0.02309 0.04745 -0.03698 0.04838 -0.04427 0.04652 C -0.05157 0.04467 -0.0566 0.03819 -0.05938 0.0287 C -0.06216 0.01921 -0.06702 -0.00162 -0.06094 -0.01112 C -0.05486 -0.02061 -0.03316 -0.01412 -0.02257 -0.02894 C -0.01198 -0.04375 0.00573 -0.08519 0.00243 -0.1 C -0.00087 -0.11482 -0.03125 -0.12454 -0.04271 -0.11783 C -0.05417 -0.11112 -0.06979 -0.07801 -0.06598 -0.06019 C -0.06216 -0.04237 -0.02726 -0.01899 -0.01927 -0.01112 " pathEditMode="relative" rAng="0" ptsTypes="AAAAAAAAAA">
                                      <p:cBhvr>
                                        <p:cTn id="28" dur="2000" fill="hold"/>
                                        <p:tgtEl>
                                          <p:spTgt spid="1049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0" y="-37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88 0.00139 C 0.0408 0.01111 0.02188 0.02569 0.01198 0.02569 C 0.00208 0.02569 -0.00937 0.0125 -0.01302 0.00139 C -0.01667 -0.00972 -0.0158 -0.03171 -0.00972 -0.04097 C -0.00365 -0.05023 0.01389 -0.05556 0.02361 -0.05417 C 0.03333 -0.05278 0.04444 -0.04074 0.04861 -0.03195 C 0.05278 -0.02315 0.05295 -0.00833 0.04688 0.00139 Z " pathEditMode="fixed" rAng="0" ptsTypes="aaaaaaa">
                                      <p:cBhvr>
                                        <p:cTn id="30" dur="1000" fill="hold"/>
                                        <p:tgtEl>
                                          <p:spTgt spid="1049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" y="-1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21 0.00139 C 0.04913 0.01111 0.03021 0.02569 0.02031 0.02569 C 0.01042 0.02569 -0.00104 0.0125 -0.00469 0.00139 C -0.00833 -0.00972 -0.00747 -0.03171 -0.00139 -0.04097 C 0.00469 -0.05023 0.02222 -0.05556 0.03194 -0.05417 C 0.04167 -0.05278 0.05278 -0.04074 0.05694 -0.03195 C 0.06111 -0.02315 0.06128 -0.00833 0.05521 0.00139 Z " pathEditMode="fixed" rAng="0" ptsTypes="aaaaaaa">
                                      <p:cBhvr>
                                        <p:cTn id="32" dur="500" fill="hold"/>
                                        <p:tgtEl>
                                          <p:spTgt spid="1049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" y="-1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36 0 C 0.0309 -0.01088 0.04843 -0.02153 0.05 -0.03333 C 0.05156 -0.04514 0.03489 -0.05972 0.02326 -0.07106 C 0.01163 -0.08241 -0.01632 -0.08611 -0.01997 -0.10208 C -0.02361 -0.11806 -0.00868 -0.1581 0.00156 -0.16667 C 0.0118 -0.17523 0.03507 -0.16389 0.04166 -0.15324 C 0.04826 -0.14259 0.05086 -0.1169 0.04166 -0.10208 C 0.03246 -0.08727 -0.00539 -0.0787 -0.01337 -0.06435 C -0.02136 -0.05 -0.01407 -0.03287 -0.00677 -0.01551 " pathEditMode="relative" rAng="0" ptsTypes="AAAAAAAAA">
                                      <p:cBhvr>
                                        <p:cTn id="34" dur="2000" fill="hold"/>
                                        <p:tgtEl>
                                          <p:spTgt spid="1049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-85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7 0.0044 C 0.0276 -0.00648 0.04514 -0.01713 0.0467 -0.02894 C 0.04826 -0.04074 0.03159 -0.05532 0.01996 -0.06667 C 0.00833 -0.07801 -0.01962 -0.08171 -0.02327 -0.09769 C -0.02691 -0.11366 -0.01198 -0.1537 -0.00174 -0.16227 C 0.0085 -0.17083 0.03177 -0.15949 0.03836 -0.14884 C 0.04496 -0.13819 0.04757 -0.1125 0.03836 -0.09769 C 0.02916 -0.08287 -0.00868 -0.07431 -0.01667 -0.05995 C -0.02466 -0.0456 -0.01736 -0.02847 -0.01007 -0.01111 " pathEditMode="relative" ptsTypes="aaaaaaaaA">
                                      <p:cBhvr>
                                        <p:cTn id="36" dur="2000" fill="hold"/>
                                        <p:tgtEl>
                                          <p:spTgt spid="1049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3.7037E-6 C 0.00885 0.00069 0.01787 0.00162 0.02499 -0.00209 C 0.03211 -0.00579 0.04131 -0.00973 0.04322 -0.02223 C 0.04513 -0.03473 0.04444 -0.06459 0.03662 -0.07778 C 0.02881 -0.09098 0.00537 -0.08982 -0.00348 -0.10209 C -0.01233 -0.11436 -0.0191 -0.13681 -0.01667 -0.15093 C -0.01424 -0.16505 0.00034 -0.18403 0.01162 -0.18658 C 0.02291 -0.18912 0.046 -0.17917 0.05156 -0.16667 C 0.05711 -0.15417 0.05433 -0.12732 0.04496 -0.11111 C 0.03558 -0.09491 0.00329 -0.08426 -0.00504 -0.06875 C -0.01338 -0.05324 -0.00921 -0.03542 -0.00504 -0.0176 " pathEditMode="relative" ptsTypes="aaaaaaaaaaA">
                                      <p:cBhvr>
                                        <p:cTn id="38" dur="2000" fill="hold"/>
                                        <p:tgtEl>
                                          <p:spTgt spid="1049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0 C 0.01284 0.00069 0.02187 0.00162 0.02899 -0.00208 C 0.03611 -0.00579 0.04531 -0.00972 0.04722 -0.02222 C 0.04913 -0.03472 0.04843 -0.06458 0.04062 -0.07778 C 0.03281 -0.09097 0.00937 -0.08981 0.00052 -0.10208 C -0.00834 -0.11435 -0.01511 -0.13681 -0.01268 -0.15093 C -0.01025 -0.16505 0.00434 -0.18403 0.01562 -0.18657 C 0.02691 -0.18912 0.05 -0.17917 0.05555 -0.16667 C 0.06111 -0.15417 0.05833 -0.12731 0.04896 -0.11111 C 0.03958 -0.09491 0.00729 -0.08426 -0.00104 -0.06875 C -0.00938 -0.05324 -0.00521 -0.03542 -0.00104 -0.01759 " pathEditMode="relative" rAng="0" ptsTypes="AAAAAAAAAAA">
                                      <p:cBhvr>
                                        <p:cTn id="40" dur="2000" fill="hold"/>
                                        <p:tgtEl>
                                          <p:spTgt spid="1049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0" y="-93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2" dur="2000" fill="hold"/>
                                        <p:tgtEl>
                                          <p:spTgt spid="1049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4" dur="2000" fill="hold"/>
                                        <p:tgtEl>
                                          <p:spTgt spid="1049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1049151"/>
                                        </p:tgtEl>
                                      </p:cBhvr>
                                      <p:by x="10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repeatCount="indefinite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1000" fill="hold"/>
                                        <p:tgtEl>
                                          <p:spTgt spid="1049152"/>
                                        </p:tgtEl>
                                      </p:cBhvr>
                                      <p:by x="12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mph" presetSubtype="0" repeatCount="indefinite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1049151"/>
                                        </p:tgtEl>
                                      </p:cBhvr>
                                      <p:by x="7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repeatCount="indefinite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1000" fill="hold"/>
                                        <p:tgtEl>
                                          <p:spTgt spid="1049152"/>
                                        </p:tgtEl>
                                      </p:cBhvr>
                                      <p:by x="7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54" dur="2000" fill="hold"/>
                                        <p:tgtEl>
                                          <p:spTgt spid="1049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56" dur="2000" fill="hold"/>
                                        <p:tgtEl>
                                          <p:spTgt spid="1049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1049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049148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49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049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1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1049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049137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049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049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mp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1049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049136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0491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049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1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049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049150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049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049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1" presetClass="emph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1049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049133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0491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049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1" presetClass="emph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10491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049149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0491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049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1" presetClass="emph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049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049134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049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049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1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1049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1049147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1049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049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1" presetClass="emph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1049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1049138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10491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049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10491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1049144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10491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0491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1" presetClass="emph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10491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1049135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10491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049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1" presetClass="emph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10491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1049142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10491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0491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1" presetClass="emph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10491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1049131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10491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0491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1" presetClass="emph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1049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1049128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10491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049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1" presetClass="emph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0" dur="500" fill="hold"/>
                                        <p:tgtEl>
                                          <p:spTgt spid="1049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1049146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10491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1049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1" presetClass="emp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10491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1049143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10491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1049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1" presetClass="emph" presetSubtype="0" fill="hold" grpId="2" nodeType="withEffect">
                                  <p:stCondLst>
                                    <p:cond delay="16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10491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1049140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10491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10491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1" presetClass="emph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10491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1049129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10491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1049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1" presetClass="emph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0" dur="500" fill="hold"/>
                                        <p:tgtEl>
                                          <p:spTgt spid="1049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1049127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10491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1049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1" presetClass="emph" presetSubtype="0" fill="hold" grpId="2" nodeType="withEffect">
                                  <p:stCondLst>
                                    <p:cond delay="19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5" dur="500" fill="hold"/>
                                        <p:tgtEl>
                                          <p:spTgt spid="10491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1049139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7" dur="500" fill="hold"/>
                                        <p:tgtEl>
                                          <p:spTgt spid="10491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0491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1" presetClass="emph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0" dur="500" fill="hold"/>
                                        <p:tgtEl>
                                          <p:spTgt spid="1049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1049132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0" fill="hold"/>
                                        <p:tgtEl>
                                          <p:spTgt spid="10491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049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1" presetClass="emph" presetSubtype="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5" dur="500" fill="hold"/>
                                        <p:tgtEl>
                                          <p:spTgt spid="1049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1049127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10491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1049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1" presetClass="emph" presetSubtype="0" fill="hold" grpId="2" nodeType="withEffect">
                                  <p:stCondLst>
                                    <p:cond delay="2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0" dur="500" fill="hold"/>
                                        <p:tgtEl>
                                          <p:spTgt spid="10491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1049141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10491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10491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1" presetClass="emph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1049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1049130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10491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1049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1" presetClass="emph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10491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1049145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10491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10491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1" presetClass="emph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5" dur="500" fill="hold"/>
                                        <p:tgtEl>
                                          <p:spTgt spid="1049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1049132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10491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1049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1049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1049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127" grpId="0" bldLvl="0" animBg="1"/>
      <p:bldP spid="1049127" grpId="1" bldLvl="0" animBg="1"/>
      <p:bldP spid="1049128" grpId="0" bldLvl="0" animBg="1"/>
      <p:bldP spid="1049129" grpId="0" bldLvl="0" animBg="1"/>
      <p:bldP spid="1049130" grpId="0" bldLvl="0" animBg="1"/>
      <p:bldP spid="1049131" grpId="0" bldLvl="0" animBg="1"/>
      <p:bldP spid="1049132" grpId="0" bldLvl="0" animBg="1"/>
      <p:bldP spid="1049132" grpId="1" bldLvl="0" animBg="1"/>
      <p:bldP spid="1049133" grpId="0" bldLvl="0" animBg="1"/>
      <p:bldP spid="1049134" grpId="0" bldLvl="0" animBg="1"/>
      <p:bldP spid="1049135" grpId="0" bldLvl="0" animBg="1"/>
      <p:bldP spid="1049136" grpId="0" bldLvl="0" animBg="1"/>
      <p:bldP spid="1049137" grpId="0" bldLvl="0" animBg="1"/>
      <p:bldP spid="1049138" grpId="0" bldLvl="0" animBg="1"/>
      <p:bldP spid="1049139" grpId="0" bldLvl="0" animBg="1"/>
      <p:bldP spid="1049139" grpId="1" bldLvl="0" animBg="1"/>
      <p:bldP spid="1049139" grpId="2" bldLvl="0" animBg="1"/>
      <p:bldP spid="1049140" grpId="0" bldLvl="0" animBg="1"/>
      <p:bldP spid="1049140" grpId="1" bldLvl="0" animBg="1"/>
      <p:bldP spid="1049140" grpId="2" bldLvl="0" animBg="1"/>
      <p:bldP spid="1049141" grpId="0" bldLvl="0" animBg="1"/>
      <p:bldP spid="1049141" grpId="1" bldLvl="0" animBg="1"/>
      <p:bldP spid="1049141" grpId="2" bldLvl="0" animBg="1"/>
      <p:bldP spid="1049149" grpId="0" bldLvl="0" animBg="1"/>
      <p:bldP spid="1049149" grpId="1" bldLvl="0" animBg="1"/>
      <p:bldP spid="1049149" grpId="2" bldLvl="0" animBg="1"/>
      <p:bldP spid="1049150" grpId="0" bldLvl="0" animBg="1"/>
      <p:bldP spid="1049150" grpId="1" bldLvl="0" animBg="1"/>
      <p:bldP spid="1049150" grpId="2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1" name="Picture 3" descr="untit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425" y="3810000"/>
            <a:ext cx="2187575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222" name="Picture 4" descr="BAN%20LA%20HOI%20NUO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219710"/>
            <a:ext cx="3657600" cy="34378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9155" name="Text Box 5"/>
          <p:cNvSpPr txBox="1"/>
          <p:nvPr/>
        </p:nvSpPr>
        <p:spPr>
          <a:xfrm>
            <a:off x="2057400" y="6172200"/>
            <a:ext cx="81534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b="1" u="sng" dirty="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Một số ứng dụng về tính dẫn nhiệt của kim loại</a:t>
            </a:r>
          </a:p>
        </p:txBody>
      </p:sp>
      <p:pic>
        <p:nvPicPr>
          <p:cNvPr id="2097223" name="Picture 13"/>
          <p:cNvPicPr>
            <a:picLocks noChangeAspect="1"/>
          </p:cNvPicPr>
          <p:nvPr/>
        </p:nvPicPr>
        <p:blipFill>
          <a:blip r:embed="rId4">
            <a:lum bright="-17999" contrast="18000"/>
          </a:blip>
          <a:stretch>
            <a:fillRect/>
          </a:stretch>
        </p:blipFill>
        <p:spPr>
          <a:xfrm>
            <a:off x="5562600" y="3657600"/>
            <a:ext cx="5105400" cy="23622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097224" name="Picture 117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225" name="Picture 119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384425" y="236855"/>
            <a:ext cx="4398645" cy="16579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226" name="Picture 120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227" name="Picture 121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384425" y="1904365"/>
            <a:ext cx="4399280" cy="1714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8621905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08621905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8621905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15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56" name="Rectangle 2"/>
          <p:cNvSpPr>
            <a:spLocks noGrp="1"/>
          </p:cNvSpPr>
          <p:nvPr>
            <p:ph type="ctrTitle"/>
          </p:nvPr>
        </p:nvSpPr>
        <p:spPr>
          <a:xfrm>
            <a:off x="990600" y="749508"/>
            <a:ext cx="10613390" cy="710992"/>
          </a:xfrm>
        </p:spPr>
        <p:txBody>
          <a:bodyPr vert="horz" wrap="square" lIns="91440" tIns="45720" rIns="91440" bIns="45720" anchor="b" anchorCtr="0"/>
          <a:lstStyle/>
          <a:p>
            <a:pPr defTabSz="914400">
              <a:buClrTx/>
              <a:buSzTx/>
              <a:buFontTx/>
              <a:buNone/>
            </a:pPr>
            <a:r>
              <a:rPr lang="en-US" altLang="vi-VN" sz="4000" b="1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Tại sao người ta dùng kim loại làm đồ trang sức ?</a:t>
            </a:r>
            <a:endParaRPr lang="en-US" altLang="vi-VN" sz="4000" kern="12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97228" name="Picture 3" descr="DSC059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905000"/>
            <a:ext cx="6481763" cy="4692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9" name="Picture 2" descr="06"/>
          <p:cNvPicPr>
            <a:picLocks noChangeAspect="1"/>
          </p:cNvPicPr>
          <p:nvPr/>
        </p:nvPicPr>
        <p:blipFill>
          <a:blip r:embed="rId2">
            <a:lum bright="-12000" contrast="12000"/>
          </a:blip>
          <a:stretch>
            <a:fillRect/>
          </a:stretch>
        </p:blipFill>
        <p:spPr>
          <a:xfrm>
            <a:off x="1709738" y="14288"/>
            <a:ext cx="3967162" cy="4095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230" name="Picture 3" descr="Trang_suc_1_5_6"/>
          <p:cNvPicPr>
            <a:picLocks noChangeAspect="1"/>
          </p:cNvPicPr>
          <p:nvPr/>
        </p:nvPicPr>
        <p:blipFill>
          <a:blip r:embed="rId3">
            <a:lum bright="-6000" contrast="6000"/>
          </a:blip>
          <a:stretch>
            <a:fillRect/>
          </a:stretch>
        </p:blipFill>
        <p:spPr>
          <a:xfrm>
            <a:off x="6457950" y="14288"/>
            <a:ext cx="3810000" cy="403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231" name="Picture 4" descr="tt2"/>
          <p:cNvPicPr>
            <a:picLocks noChangeAspect="1"/>
          </p:cNvPicPr>
          <p:nvPr/>
        </p:nvPicPr>
        <p:blipFill>
          <a:blip r:embed="rId4">
            <a:lum bright="-12000" contrast="24000"/>
          </a:blip>
          <a:stretch>
            <a:fillRect/>
          </a:stretch>
        </p:blipFill>
        <p:spPr>
          <a:xfrm>
            <a:off x="1774825" y="4292600"/>
            <a:ext cx="3962400" cy="2133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9157" name="Text Box 6"/>
          <p:cNvSpPr txBox="1"/>
          <p:nvPr/>
        </p:nvSpPr>
        <p:spPr>
          <a:xfrm>
            <a:off x="2362200" y="6096000"/>
            <a:ext cx="2667000" cy="461963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2400" b="1" u="sng" dirty="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Đồ trang sức</a:t>
            </a:r>
          </a:p>
        </p:txBody>
      </p:sp>
      <p:pic>
        <p:nvPicPr>
          <p:cNvPr id="2097232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892550"/>
            <a:ext cx="4557713" cy="28305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097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97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97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97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97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0491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049157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0491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97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15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58" name="Text Box 2"/>
          <p:cNvSpPr txBox="1"/>
          <p:nvPr/>
        </p:nvSpPr>
        <p:spPr>
          <a:xfrm>
            <a:off x="1919288" y="304800"/>
            <a:ext cx="2879725" cy="645160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3600" b="1" u="sng" dirty="0">
                <a:solidFill>
                  <a:srgbClr val="0000FF"/>
                </a:solidFill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d) Ánh kim</a:t>
            </a:r>
            <a:r>
              <a:rPr lang="en-US" altLang="vi-VN" sz="3600" u="sng" dirty="0">
                <a:solidFill>
                  <a:srgbClr val="0000FF"/>
                </a:solidFill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     </a:t>
            </a:r>
          </a:p>
        </p:txBody>
      </p:sp>
      <p:sp>
        <p:nvSpPr>
          <p:cNvPr id="1049159" name="Text Box 12"/>
          <p:cNvSpPr txBox="1"/>
          <p:nvPr/>
        </p:nvSpPr>
        <p:spPr>
          <a:xfrm>
            <a:off x="5403850" y="1676400"/>
            <a:ext cx="2362200" cy="2713038"/>
          </a:xfrm>
          <a:prstGeom prst="rect">
            <a:avLst/>
          </a:prstGeom>
          <a:solidFill>
            <a:srgbClr val="00FF00"/>
          </a:solidFill>
          <a:ln w="9525">
            <a:noFill/>
          </a:ln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vi-VN" altLang="vi-VN" sz="17200" u="sng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160" name="Oval 13"/>
          <p:cNvSpPr/>
          <p:nvPr/>
        </p:nvSpPr>
        <p:spPr>
          <a:xfrm>
            <a:off x="5708650" y="19494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800" u="sng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9161" name="Oval 14"/>
          <p:cNvSpPr/>
          <p:nvPr/>
        </p:nvSpPr>
        <p:spPr>
          <a:xfrm>
            <a:off x="5692775" y="25971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800" u="sng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9162" name="Oval 15"/>
          <p:cNvSpPr/>
          <p:nvPr/>
        </p:nvSpPr>
        <p:spPr>
          <a:xfrm>
            <a:off x="6470650" y="19494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800" u="sng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9163" name="Oval 16"/>
          <p:cNvSpPr/>
          <p:nvPr/>
        </p:nvSpPr>
        <p:spPr>
          <a:xfrm>
            <a:off x="7156450" y="19494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800" u="sng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9164" name="Oval 17"/>
          <p:cNvSpPr/>
          <p:nvPr/>
        </p:nvSpPr>
        <p:spPr>
          <a:xfrm>
            <a:off x="6470650" y="26352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800" u="sng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9165" name="Oval 18"/>
          <p:cNvSpPr/>
          <p:nvPr/>
        </p:nvSpPr>
        <p:spPr>
          <a:xfrm>
            <a:off x="7156450" y="26352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800" u="sng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9166" name="Oval 19"/>
          <p:cNvSpPr/>
          <p:nvPr/>
        </p:nvSpPr>
        <p:spPr>
          <a:xfrm>
            <a:off x="5708650" y="32448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800" u="sng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9167" name="Oval 20"/>
          <p:cNvSpPr/>
          <p:nvPr/>
        </p:nvSpPr>
        <p:spPr>
          <a:xfrm>
            <a:off x="6470650" y="32448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800" u="sng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9168" name="Oval 21"/>
          <p:cNvSpPr/>
          <p:nvPr/>
        </p:nvSpPr>
        <p:spPr>
          <a:xfrm>
            <a:off x="7156450" y="32448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800" u="sng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9169" name="Oval 22"/>
          <p:cNvSpPr/>
          <p:nvPr/>
        </p:nvSpPr>
        <p:spPr>
          <a:xfrm>
            <a:off x="6470650" y="39306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800" u="sng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9170" name="Oval 23"/>
          <p:cNvSpPr/>
          <p:nvPr/>
        </p:nvSpPr>
        <p:spPr>
          <a:xfrm>
            <a:off x="5708650" y="39306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800" u="sng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9171" name="Oval 24"/>
          <p:cNvSpPr/>
          <p:nvPr/>
        </p:nvSpPr>
        <p:spPr>
          <a:xfrm>
            <a:off x="7156450" y="393065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800" u="sng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9172" name="Oval 25"/>
          <p:cNvSpPr/>
          <p:nvPr/>
        </p:nvSpPr>
        <p:spPr>
          <a:xfrm>
            <a:off x="5588000" y="224155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solidFill>
                <a:srgbClr val="FF3300"/>
              </a:solidFill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173" name="Oval 26"/>
          <p:cNvSpPr/>
          <p:nvPr/>
        </p:nvSpPr>
        <p:spPr>
          <a:xfrm>
            <a:off x="6394450" y="22860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solidFill>
                <a:srgbClr val="FF3300"/>
              </a:solidFill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174" name="Oval 27"/>
          <p:cNvSpPr/>
          <p:nvPr/>
        </p:nvSpPr>
        <p:spPr>
          <a:xfrm>
            <a:off x="7080250" y="22860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solidFill>
                <a:srgbClr val="FF3300"/>
              </a:solidFill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175" name="Oval 28"/>
          <p:cNvSpPr/>
          <p:nvPr/>
        </p:nvSpPr>
        <p:spPr>
          <a:xfrm>
            <a:off x="6013450" y="27432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176" name="Oval 29"/>
          <p:cNvSpPr/>
          <p:nvPr/>
        </p:nvSpPr>
        <p:spPr>
          <a:xfrm>
            <a:off x="6775450" y="27432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177" name="Oval 30"/>
          <p:cNvSpPr/>
          <p:nvPr/>
        </p:nvSpPr>
        <p:spPr>
          <a:xfrm>
            <a:off x="7461250" y="32766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178" name="Oval 31"/>
          <p:cNvSpPr/>
          <p:nvPr/>
        </p:nvSpPr>
        <p:spPr>
          <a:xfrm>
            <a:off x="6927850" y="28194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179" name="Oval 32"/>
          <p:cNvSpPr/>
          <p:nvPr/>
        </p:nvSpPr>
        <p:spPr>
          <a:xfrm>
            <a:off x="6775450" y="32004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180" name="Oval 33"/>
          <p:cNvSpPr/>
          <p:nvPr/>
        </p:nvSpPr>
        <p:spPr>
          <a:xfrm>
            <a:off x="7080250" y="41148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181" name="Oval 34"/>
          <p:cNvSpPr/>
          <p:nvPr/>
        </p:nvSpPr>
        <p:spPr>
          <a:xfrm>
            <a:off x="5505450" y="40513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182" name="Oval 35"/>
          <p:cNvSpPr/>
          <p:nvPr/>
        </p:nvSpPr>
        <p:spPr>
          <a:xfrm>
            <a:off x="5632450" y="35052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solidFill>
                <a:srgbClr val="FF3300"/>
              </a:solidFill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183" name="Oval 36"/>
          <p:cNvSpPr/>
          <p:nvPr/>
        </p:nvSpPr>
        <p:spPr>
          <a:xfrm>
            <a:off x="6318250" y="41910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solidFill>
                <a:srgbClr val="FF3300"/>
              </a:solidFill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184" name="Oval 37"/>
          <p:cNvSpPr/>
          <p:nvPr/>
        </p:nvSpPr>
        <p:spPr>
          <a:xfrm>
            <a:off x="8070850" y="27813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800" u="sng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+</a:t>
            </a:r>
          </a:p>
        </p:txBody>
      </p:sp>
      <p:sp>
        <p:nvSpPr>
          <p:cNvPr id="1049185" name="Oval 38"/>
          <p:cNvSpPr/>
          <p:nvPr/>
        </p:nvSpPr>
        <p:spPr>
          <a:xfrm>
            <a:off x="8134350" y="32512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solidFill>
                <a:srgbClr val="FF3300"/>
              </a:solidFill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186" name="Text Box 39"/>
          <p:cNvSpPr txBox="1"/>
          <p:nvPr/>
        </p:nvSpPr>
        <p:spPr>
          <a:xfrm>
            <a:off x="8313738" y="2684463"/>
            <a:ext cx="2133600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1800" u="sng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Ion dương kim loại</a:t>
            </a:r>
          </a:p>
        </p:txBody>
      </p:sp>
      <p:sp>
        <p:nvSpPr>
          <p:cNvPr id="1049187" name="Text Box 40"/>
          <p:cNvSpPr txBox="1"/>
          <p:nvPr/>
        </p:nvSpPr>
        <p:spPr>
          <a:xfrm>
            <a:off x="8451850" y="3109913"/>
            <a:ext cx="2057400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1800" u="sng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Electron tự do</a:t>
            </a:r>
          </a:p>
        </p:txBody>
      </p:sp>
      <p:sp>
        <p:nvSpPr>
          <p:cNvPr id="1049188" name="Line 41"/>
          <p:cNvSpPr/>
          <p:nvPr/>
        </p:nvSpPr>
        <p:spPr>
          <a:xfrm>
            <a:off x="3776663" y="1747838"/>
            <a:ext cx="1800225" cy="576262"/>
          </a:xfrm>
          <a:prstGeom prst="line">
            <a:avLst/>
          </a:prstGeom>
          <a:ln w="38100" cap="flat" cmpd="sng">
            <a:solidFill>
              <a:schemeClr val="tx1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1049189" name="Line 42"/>
          <p:cNvSpPr/>
          <p:nvPr/>
        </p:nvSpPr>
        <p:spPr>
          <a:xfrm flipH="1">
            <a:off x="4351338" y="2324100"/>
            <a:ext cx="1225550" cy="576263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</p:sp>
      <p:sp>
        <p:nvSpPr>
          <p:cNvPr id="1049190" name="Line 46"/>
          <p:cNvSpPr/>
          <p:nvPr/>
        </p:nvSpPr>
        <p:spPr>
          <a:xfrm>
            <a:off x="3705225" y="2108200"/>
            <a:ext cx="2303463" cy="719138"/>
          </a:xfrm>
          <a:prstGeom prst="line">
            <a:avLst/>
          </a:prstGeom>
          <a:ln w="38100" cap="flat" cmpd="sng">
            <a:solidFill>
              <a:schemeClr val="tx1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1049191" name="Line 47"/>
          <p:cNvSpPr/>
          <p:nvPr/>
        </p:nvSpPr>
        <p:spPr>
          <a:xfrm flipH="1">
            <a:off x="4783138" y="2827338"/>
            <a:ext cx="1225550" cy="576262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</p:sp>
      <p:sp>
        <p:nvSpPr>
          <p:cNvPr id="1049192" name="Line 49"/>
          <p:cNvSpPr/>
          <p:nvPr/>
        </p:nvSpPr>
        <p:spPr>
          <a:xfrm>
            <a:off x="3489325" y="2755900"/>
            <a:ext cx="2232025" cy="792163"/>
          </a:xfrm>
          <a:prstGeom prst="line">
            <a:avLst/>
          </a:prstGeom>
          <a:ln w="38100" cap="flat" cmpd="sng">
            <a:solidFill>
              <a:schemeClr val="tx1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1049193" name="Line 50"/>
          <p:cNvSpPr/>
          <p:nvPr/>
        </p:nvSpPr>
        <p:spPr>
          <a:xfrm flipH="1">
            <a:off x="4495800" y="3548063"/>
            <a:ext cx="1225550" cy="576262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</p:sp>
      <p:sp>
        <p:nvSpPr>
          <p:cNvPr id="1049194" name="Line 52"/>
          <p:cNvSpPr/>
          <p:nvPr/>
        </p:nvSpPr>
        <p:spPr>
          <a:xfrm>
            <a:off x="3200400" y="3403600"/>
            <a:ext cx="2376488" cy="720725"/>
          </a:xfrm>
          <a:prstGeom prst="line">
            <a:avLst/>
          </a:prstGeom>
          <a:ln w="38100" cap="flat" cmpd="sng">
            <a:solidFill>
              <a:schemeClr val="tx1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1049195" name="Line 53"/>
          <p:cNvSpPr/>
          <p:nvPr/>
        </p:nvSpPr>
        <p:spPr>
          <a:xfrm flipH="1">
            <a:off x="4351338" y="4124325"/>
            <a:ext cx="1225550" cy="576263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</p:sp>
      <p:sp>
        <p:nvSpPr>
          <p:cNvPr id="1049196" name="Text Box 54"/>
          <p:cNvSpPr txBox="1"/>
          <p:nvPr/>
        </p:nvSpPr>
        <p:spPr>
          <a:xfrm>
            <a:off x="1905000" y="1747838"/>
            <a:ext cx="2016125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b="1" u="sng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ánh sáng</a:t>
            </a:r>
          </a:p>
        </p:txBody>
      </p:sp>
      <p:sp>
        <p:nvSpPr>
          <p:cNvPr id="1049197" name="Text Box 3"/>
          <p:cNvSpPr txBox="1"/>
          <p:nvPr/>
        </p:nvSpPr>
        <p:spPr>
          <a:xfrm>
            <a:off x="609600" y="5160963"/>
            <a:ext cx="10515600" cy="9540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  <a:sym typeface="Wingdings" panose="05000000000000000000" pitchFamily="2" charset="2"/>
              </a:rPr>
              <a:t></a:t>
            </a:r>
            <a:r>
              <a:rPr lang="en-US" altLang="vi-VN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Kim loại có ánh kim là do các </a:t>
            </a:r>
            <a:r>
              <a:rPr lang="en-US" altLang="vi-VN" dirty="0">
                <a:solidFill>
                  <a:srgbClr val="0000FF"/>
                </a:solidFill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electron tự do </a:t>
            </a:r>
            <a:r>
              <a:rPr lang="en-US" altLang="vi-VN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trong kim loại đã </a:t>
            </a:r>
            <a:r>
              <a:rPr lang="en-US" altLang="vi-VN" dirty="0">
                <a:solidFill>
                  <a:srgbClr val="0000FF"/>
                </a:solidFill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phản xạ tia sáng </a:t>
            </a:r>
            <a:r>
              <a:rPr lang="en-US" altLang="vi-VN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có bước sóng mà mắt ta có thể nhìn thấy được.</a:t>
            </a:r>
          </a:p>
        </p:txBody>
      </p:sp>
      <p:pic>
        <p:nvPicPr>
          <p:cNvPr id="209723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350" y="0"/>
            <a:ext cx="3422650" cy="20526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9198" name="AutoShape 5"/>
          <p:cNvSpPr/>
          <p:nvPr/>
        </p:nvSpPr>
        <p:spPr>
          <a:xfrm>
            <a:off x="814070" y="904875"/>
            <a:ext cx="5770880" cy="3311525"/>
          </a:xfrm>
          <a:prstGeom prst="cloudCallout">
            <a:avLst>
              <a:gd name="adj1" fmla="val 67954"/>
              <a:gd name="adj2" fmla="val 34190"/>
            </a:avLst>
          </a:prstGeom>
          <a:solidFill>
            <a:srgbClr val="00A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3200" dirty="0">
                <a:solidFill>
                  <a:schemeClr val="lt1"/>
                </a:solidFill>
                <a:latin typeface="#9Slide03 Sofia Pro Soft Bold" panose="020B0000000000000000" pitchFamily="34" charset="0"/>
                <a:cs typeface="Calibri" panose="020F0502020204030204" charset="0"/>
                <a:sym typeface="+mn-ea"/>
              </a:rPr>
              <a:t> </a:t>
            </a:r>
            <a:r>
              <a:rPr lang="zh-CN" altLang="en-US" sz="3200" dirty="0">
                <a:solidFill>
                  <a:srgbClr val="C00000"/>
                </a:solidFill>
                <a:latin typeface="#9Slide03 Sofia Pro Soft Bold" panose="020B0000000000000000" pitchFamily="34" charset="0"/>
                <a:cs typeface="Calibri" panose="020F0502020204030204" charset="0"/>
                <a:sym typeface="+mn-ea"/>
              </a:rPr>
              <a:t>Vì sao kim loại có ánh kim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972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800" fill="hold"/>
                                        <p:tgtEl>
                                          <p:spTgt spid="1049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1049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049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800"/>
                                        <p:tgtEl>
                                          <p:spTgt spid="1049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97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97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97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1049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9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097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049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0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0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049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049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049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0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049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1049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049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04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049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1049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049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049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1049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1049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1049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1049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1049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1049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1049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1049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1049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10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1049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1049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1049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4" dur="500"/>
                                        <p:tgtEl>
                                          <p:spTgt spid="1049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1049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3000"/>
                                        <p:tgtEl>
                                          <p:spTgt spid="1049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3000"/>
                                        <p:tgtEl>
                                          <p:spTgt spid="1049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3000"/>
                                        <p:tgtEl>
                                          <p:spTgt spid="1049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3000"/>
                                        <p:tgtEl>
                                          <p:spTgt spid="1049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500"/>
                            </p:stCondLst>
                            <p:childTnLst>
                              <p:par>
                                <p:cTn id="13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3000"/>
                                        <p:tgtEl>
                                          <p:spTgt spid="1049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" dur="3000"/>
                                        <p:tgtEl>
                                          <p:spTgt spid="1049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3000"/>
                                        <p:tgtEl>
                                          <p:spTgt spid="1049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5" dur="3000"/>
                                        <p:tgtEl>
                                          <p:spTgt spid="1049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0" dur="500"/>
                                        <p:tgtEl>
                                          <p:spTgt spid="1049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158" grpId="0"/>
      <p:bldP spid="1049159" grpId="0" bldLvl="0" animBg="1"/>
      <p:bldP spid="1049160" grpId="0" bldLvl="0" animBg="1"/>
      <p:bldP spid="1049161" grpId="0" bldLvl="0" animBg="1"/>
      <p:bldP spid="1049162" grpId="0" bldLvl="0" animBg="1"/>
      <p:bldP spid="1049163" grpId="0" bldLvl="0" animBg="1"/>
      <p:bldP spid="1049164" grpId="0" bldLvl="0" animBg="1"/>
      <p:bldP spid="1049165" grpId="0" bldLvl="0" animBg="1"/>
      <p:bldP spid="1049166" grpId="0" bldLvl="0" animBg="1"/>
      <p:bldP spid="1049167" grpId="0" bldLvl="0" animBg="1"/>
      <p:bldP spid="1049168" grpId="0" bldLvl="0" animBg="1"/>
      <p:bldP spid="1049169" grpId="0" bldLvl="0" animBg="1"/>
      <p:bldP spid="1049170" grpId="0" bldLvl="0" animBg="1"/>
      <p:bldP spid="1049171" grpId="0" bldLvl="0" animBg="1"/>
      <p:bldP spid="1049172" grpId="0" bldLvl="0" animBg="1"/>
      <p:bldP spid="1049173" grpId="0" bldLvl="0" animBg="1"/>
      <p:bldP spid="1049174" grpId="0" bldLvl="0" animBg="1"/>
      <p:bldP spid="1049175" grpId="0" bldLvl="0" animBg="1"/>
      <p:bldP spid="1049176" grpId="0" bldLvl="0" animBg="1"/>
      <p:bldP spid="1049177" grpId="0" bldLvl="0" animBg="1"/>
      <p:bldP spid="1049178" grpId="0" bldLvl="0" animBg="1"/>
      <p:bldP spid="1049179" grpId="0" bldLvl="0" animBg="1"/>
      <p:bldP spid="1049180" grpId="0" bldLvl="0" animBg="1"/>
      <p:bldP spid="1049181" grpId="0" bldLvl="0" animBg="1"/>
      <p:bldP spid="1049182" grpId="0" bldLvl="0" animBg="1"/>
      <p:bldP spid="1049183" grpId="0" bldLvl="0" animBg="1"/>
      <p:bldP spid="1049184" grpId="0" bldLvl="0" animBg="1"/>
      <p:bldP spid="1049185" grpId="0" bldLvl="0" animBg="1"/>
      <p:bldP spid="1049186" grpId="0"/>
      <p:bldP spid="1049187" grpId="0"/>
      <p:bldP spid="1049196" grpId="0"/>
      <p:bldP spid="1049197" grpId="0"/>
      <p:bldP spid="1049198" grpId="0" bldLvl="0" animBg="1"/>
      <p:bldP spid="1049198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1446125" y="-1721867"/>
            <a:ext cx="997131" cy="1599112"/>
          </a:xfrm>
          <a:prstGeom prst="rect">
            <a:avLst/>
          </a:prstGeom>
          <a:solidFill>
            <a:srgbClr val="82C69F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48598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2443256" y="-1721867"/>
            <a:ext cx="997131" cy="1599112"/>
          </a:xfrm>
          <a:prstGeom prst="rect">
            <a:avLst/>
          </a:prstGeom>
          <a:solidFill>
            <a:srgbClr val="F5C13A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48599" name="Content Placeholder 3"/>
          <p:cNvSpPr>
            <a:spLocks noGrp="1"/>
          </p:cNvSpPr>
          <p:nvPr>
            <p:ph sz="half" idx="1"/>
          </p:nvPr>
        </p:nvSpPr>
        <p:spPr>
          <a:xfrm>
            <a:off x="914400" y="1805940"/>
            <a:ext cx="9679577" cy="1933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I. Đặc điểm cấu tạo và liên kết kim loại</a:t>
            </a:r>
          </a:p>
          <a:p>
            <a:pPr marL="0" indent="0">
              <a:buNone/>
            </a:pPr>
            <a:endParaRPr lang="en-US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48600" name="Content Placeholder 4"/>
          <p:cNvSpPr>
            <a:spLocks noGrp="1"/>
          </p:cNvSpPr>
          <p:nvPr>
            <p:ph sz="half" idx="2"/>
          </p:nvPr>
        </p:nvSpPr>
        <p:spPr>
          <a:xfrm>
            <a:off x="1124584" y="4171315"/>
            <a:ext cx="10187849" cy="2047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II. Tính chất vật lý và một số ứng dụng của kim loại</a:t>
            </a:r>
          </a:p>
        </p:txBody>
      </p:sp>
      <p:sp>
        <p:nvSpPr>
          <p:cNvPr id="1048601" name="Subtitle 6"/>
          <p:cNvSpPr>
            <a:spLocks noGrp="1"/>
          </p:cNvSpPr>
          <p:nvPr/>
        </p:nvSpPr>
        <p:spPr>
          <a:xfrm>
            <a:off x="481693" y="309045"/>
            <a:ext cx="9885045" cy="35269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F304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BÀI 13: </a:t>
            </a:r>
            <a:r>
              <a:rPr lang="en-US" sz="44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CẤU </a:t>
            </a:r>
            <a:r>
              <a:rPr lang="en-US" sz="44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TẠO VÀ TÍNH CHẤT VẬT LÝ CỦA KIM LOẠI</a:t>
            </a: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34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088" y="3529013"/>
            <a:ext cx="4762500" cy="2857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9199" name="Text Box 4"/>
          <p:cNvSpPr/>
          <p:nvPr/>
        </p:nvSpPr>
        <p:spPr>
          <a:xfrm>
            <a:off x="1481455" y="1957705"/>
            <a:ext cx="1301750" cy="2461260"/>
          </a:xfrm>
          <a:prstGeom prst="rect">
            <a:avLst/>
          </a:prstGeom>
          <a:solidFill>
            <a:srgbClr val="00A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3200" dirty="0">
                <a:solidFill>
                  <a:schemeClr val="lt1"/>
                </a:solidFill>
                <a:latin typeface="#9Slide03 Sofia Pro Soft Bold" panose="020B0000000000000000" pitchFamily="34" charset="0"/>
                <a:cs typeface="Calibri" panose="020F0502020204030204" charset="0"/>
                <a:sym typeface="+mn-ea"/>
              </a:rPr>
              <a:t>Tính </a:t>
            </a:r>
          </a:p>
          <a:p>
            <a:pPr marL="0" lvl="0" algn="ctr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3200" dirty="0">
                <a:solidFill>
                  <a:schemeClr val="lt1"/>
                </a:solidFill>
                <a:latin typeface="#9Slide03 Sofia Pro Soft Bold" panose="020B0000000000000000" pitchFamily="34" charset="0"/>
                <a:cs typeface="Calibri" panose="020F0502020204030204" charset="0"/>
                <a:sym typeface="+mn-ea"/>
              </a:rPr>
              <a:t>chất</a:t>
            </a:r>
          </a:p>
          <a:p>
            <a:pPr marL="0" lvl="0" algn="ctr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3200" dirty="0">
                <a:solidFill>
                  <a:srgbClr val="C00000"/>
                </a:solidFill>
                <a:latin typeface="#9Slide03 Sofia Pro Soft Bold" panose="020B0000000000000000" pitchFamily="34" charset="0"/>
                <a:cs typeface="Calibri" panose="020F0502020204030204" charset="0"/>
                <a:sym typeface="+mn-ea"/>
              </a:rPr>
              <a:t>Vật lí </a:t>
            </a:r>
          </a:p>
          <a:p>
            <a:pPr marL="0" lvl="0" algn="ctr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3200" dirty="0">
                <a:solidFill>
                  <a:srgbClr val="C00000"/>
                </a:solidFill>
                <a:latin typeface="#9Slide03 Sofia Pro Soft Bold" panose="020B0000000000000000" pitchFamily="34" charset="0"/>
                <a:cs typeface="Calibri" panose="020F0502020204030204" charset="0"/>
                <a:sym typeface="+mn-ea"/>
              </a:rPr>
              <a:t>riêng</a:t>
            </a:r>
          </a:p>
        </p:txBody>
      </p:sp>
      <p:sp>
        <p:nvSpPr>
          <p:cNvPr id="1049200" name="Text Box 5"/>
          <p:cNvSpPr/>
          <p:nvPr/>
        </p:nvSpPr>
        <p:spPr>
          <a:xfrm>
            <a:off x="3576638" y="1219518"/>
            <a:ext cx="2087562" cy="491490"/>
          </a:xfrm>
          <a:prstGeom prst="rect">
            <a:avLst/>
          </a:prstGeom>
          <a:solidFill>
            <a:srgbClr val="F69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600">
                <a:solidFill>
                  <a:schemeClr val="lt1"/>
                </a:solidFill>
                <a:latin typeface="#9Slide03 Sofia Pro Soft Bold" panose="020B0000000000000000" pitchFamily="34" charset="0"/>
                <a:cs typeface="#9Slide03 Sofia Pro Soft Bold" panose="020B0000000000000000" pitchFamily="34" charset="0"/>
                <a:sym typeface="+mn-ea"/>
              </a:rPr>
              <a:t>Tính cứng</a:t>
            </a:r>
          </a:p>
        </p:txBody>
      </p:sp>
      <p:sp>
        <p:nvSpPr>
          <p:cNvPr id="1049201" name="Text Box 6">
            <a:hlinkClick r:id="" action="ppaction://noaction"/>
          </p:cNvPr>
          <p:cNvSpPr/>
          <p:nvPr/>
        </p:nvSpPr>
        <p:spPr>
          <a:xfrm>
            <a:off x="3503613" y="3019743"/>
            <a:ext cx="2663825" cy="49149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600">
                <a:latin typeface="#9Slide03 Sofia Pro Soft Bold" panose="020B0000000000000000" pitchFamily="34" charset="0"/>
                <a:cs typeface="#9Slide03 Sofia Pro Soft Bold" panose="020B0000000000000000" pitchFamily="34" charset="0"/>
                <a:sym typeface="+mn-ea"/>
              </a:rPr>
              <a:t>khối lượng riêng</a:t>
            </a:r>
          </a:p>
        </p:txBody>
      </p:sp>
      <p:sp>
        <p:nvSpPr>
          <p:cNvPr id="1049202" name="Text Box 7"/>
          <p:cNvSpPr/>
          <p:nvPr/>
        </p:nvSpPr>
        <p:spPr>
          <a:xfrm>
            <a:off x="3503613" y="4892993"/>
            <a:ext cx="2736850" cy="491490"/>
          </a:xfrm>
          <a:prstGeom prst="rect">
            <a:avLst/>
          </a:prstGeom>
          <a:solidFill>
            <a:srgbClr val="2B8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600" dirty="0">
                <a:solidFill>
                  <a:srgbClr val="C00000"/>
                </a:solidFill>
                <a:latin typeface="#9Slide03 Sofia Pro Soft Bold" panose="020B0000000000000000" pitchFamily="34" charset="0"/>
                <a:cs typeface="#9Slide03 Sofia Pro Soft Bold" panose="020B0000000000000000" pitchFamily="34" charset="0"/>
                <a:sym typeface="+mn-ea"/>
              </a:rPr>
              <a:t>nhiệt nóng chảy</a:t>
            </a:r>
          </a:p>
        </p:txBody>
      </p:sp>
      <p:sp>
        <p:nvSpPr>
          <p:cNvPr id="1049203" name="Line 15"/>
          <p:cNvSpPr/>
          <p:nvPr/>
        </p:nvSpPr>
        <p:spPr>
          <a:xfrm flipV="1">
            <a:off x="2782888" y="1628775"/>
            <a:ext cx="792162" cy="107950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none" w="sm" len="sm"/>
            <a:tailEnd type="arrow" w="med" len="med"/>
          </a:ln>
        </p:spPr>
      </p:sp>
      <p:sp>
        <p:nvSpPr>
          <p:cNvPr id="1049204" name="Line 16"/>
          <p:cNvSpPr/>
          <p:nvPr/>
        </p:nvSpPr>
        <p:spPr>
          <a:xfrm flipV="1">
            <a:off x="2782888" y="3200400"/>
            <a:ext cx="720725" cy="1270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none" w="sm" len="sm"/>
            <a:tailEnd type="arrow" w="med" len="med"/>
          </a:ln>
        </p:spPr>
      </p:sp>
      <p:sp>
        <p:nvSpPr>
          <p:cNvPr id="1049205" name="Line 17"/>
          <p:cNvSpPr/>
          <p:nvPr/>
        </p:nvSpPr>
        <p:spPr>
          <a:xfrm>
            <a:off x="2782888" y="3860800"/>
            <a:ext cx="720725" cy="121285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none" w="sm" len="sm"/>
            <a:tailEnd type="arrow" w="med" len="med"/>
          </a:ln>
        </p:spPr>
      </p:sp>
      <p:sp>
        <p:nvSpPr>
          <p:cNvPr id="1049206" name="AutoShape 5"/>
          <p:cNvSpPr/>
          <p:nvPr/>
        </p:nvSpPr>
        <p:spPr>
          <a:xfrm>
            <a:off x="1118553" y="675640"/>
            <a:ext cx="5975350" cy="3311525"/>
          </a:xfrm>
          <a:prstGeom prst="cloudCallout">
            <a:avLst>
              <a:gd name="adj1" fmla="val 49847"/>
              <a:gd name="adj2" fmla="val 57426"/>
            </a:avLst>
          </a:prstGeom>
          <a:solidFill>
            <a:srgbClr val="00A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3200" dirty="0">
                <a:solidFill>
                  <a:srgbClr val="C00000"/>
                </a:solidFill>
                <a:latin typeface="#9Slide03 Sofia Pro Soft Bold" panose="020B0000000000000000" pitchFamily="34" charset="0"/>
                <a:cs typeface="Calibri" panose="020F0502020204030204" charset="0"/>
                <a:sym typeface="+mn-ea"/>
              </a:rPr>
              <a:t>Ngoài các tính chất vật lý chung, kim loại còn có những tính chất vật lý riêng gì khác nhau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972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1049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049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10492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1049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97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97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97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1049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097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7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49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49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49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49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49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49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049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199" grpId="0" bldLvl="0" animBg="1"/>
      <p:bldP spid="1049200" grpId="0" bldLvl="0" animBg="1"/>
      <p:bldP spid="1049201" grpId="0" bldLvl="0" animBg="1"/>
      <p:bldP spid="1049202" grpId="0" bldLvl="0" animBg="1"/>
      <p:bldP spid="1049206" grpId="0" bldLvl="0" animBg="1"/>
      <p:bldP spid="1049206" grpId="1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07" name="Text Box 3"/>
          <p:cNvSpPr/>
          <p:nvPr/>
        </p:nvSpPr>
        <p:spPr>
          <a:xfrm>
            <a:off x="3576638" y="1230313"/>
            <a:ext cx="2087562" cy="460375"/>
          </a:xfrm>
          <a:prstGeom prst="rect">
            <a:avLst/>
          </a:prstGeom>
          <a:solidFill>
            <a:srgbClr val="F69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600">
                <a:solidFill>
                  <a:schemeClr val="lt1"/>
                </a:solidFill>
                <a:latin typeface="#9Slide03 Sofia Pro Soft Bold" panose="020B0000000000000000" pitchFamily="34" charset="0"/>
                <a:cs typeface="#9Slide03 Sofia Pro Soft Bold" panose="020B0000000000000000" pitchFamily="34" charset="0"/>
                <a:sym typeface="+mn-ea"/>
              </a:rPr>
              <a:t>Tính cứng</a:t>
            </a:r>
          </a:p>
        </p:txBody>
      </p:sp>
      <p:sp>
        <p:nvSpPr>
          <p:cNvPr id="1049208" name="Text Box 4">
            <a:hlinkClick r:id="" action="ppaction://noaction"/>
          </p:cNvPr>
          <p:cNvSpPr/>
          <p:nvPr/>
        </p:nvSpPr>
        <p:spPr>
          <a:xfrm>
            <a:off x="3503613" y="3019743"/>
            <a:ext cx="2663825" cy="49149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600">
                <a:latin typeface="#9Slide03 Sofia Pro Soft Bold" panose="020B0000000000000000" pitchFamily="34" charset="0"/>
                <a:cs typeface="#9Slide03 Sofia Pro Soft Bold" panose="020B0000000000000000" pitchFamily="34" charset="0"/>
                <a:sym typeface="+mn-ea"/>
              </a:rPr>
              <a:t>khối lượng riêng</a:t>
            </a:r>
          </a:p>
        </p:txBody>
      </p:sp>
      <p:sp>
        <p:nvSpPr>
          <p:cNvPr id="1049209" name="Text Box 5"/>
          <p:cNvSpPr/>
          <p:nvPr/>
        </p:nvSpPr>
        <p:spPr>
          <a:xfrm>
            <a:off x="3503613" y="4892993"/>
            <a:ext cx="2736850" cy="491490"/>
          </a:xfrm>
          <a:prstGeom prst="rect">
            <a:avLst/>
          </a:prstGeom>
          <a:solidFill>
            <a:srgbClr val="2B8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600">
                <a:solidFill>
                  <a:schemeClr val="lt1"/>
                </a:solidFill>
                <a:latin typeface="#9Slide03 Sofia Pro Soft Bold" panose="020B0000000000000000" pitchFamily="34" charset="0"/>
                <a:cs typeface="#9Slide03 Sofia Pro Soft Bold" panose="020B0000000000000000" pitchFamily="34" charset="0"/>
                <a:sym typeface="+mn-ea"/>
              </a:rPr>
              <a:t>nhiệt nóng chảy</a:t>
            </a:r>
          </a:p>
        </p:txBody>
      </p:sp>
      <p:sp>
        <p:nvSpPr>
          <p:cNvPr id="1049210" name="Text Box 6"/>
          <p:cNvSpPr/>
          <p:nvPr/>
        </p:nvSpPr>
        <p:spPr>
          <a:xfrm>
            <a:off x="6672263" y="597218"/>
            <a:ext cx="3743325" cy="491490"/>
          </a:xfrm>
          <a:prstGeom prst="rect">
            <a:avLst/>
          </a:prstGeom>
          <a:solidFill>
            <a:srgbClr val="F69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600">
                <a:solidFill>
                  <a:schemeClr val="lt1"/>
                </a:solidFill>
                <a:latin typeface="#9Slide03 Sofia Pro Soft Bold" panose="020B0000000000000000" pitchFamily="34" charset="0"/>
                <a:cs typeface="#9Slide03 Sofia Pro Soft Bold" panose="020B0000000000000000" pitchFamily="34" charset="0"/>
                <a:sym typeface="+mn-ea"/>
              </a:rPr>
              <a:t>kim loại cứng nhất: Cr</a:t>
            </a:r>
          </a:p>
        </p:txBody>
      </p:sp>
      <p:sp>
        <p:nvSpPr>
          <p:cNvPr id="1049211" name="Text Box 7"/>
          <p:cNvSpPr/>
          <p:nvPr/>
        </p:nvSpPr>
        <p:spPr>
          <a:xfrm>
            <a:off x="6672263" y="1473518"/>
            <a:ext cx="3743325" cy="491490"/>
          </a:xfrm>
          <a:prstGeom prst="rect">
            <a:avLst/>
          </a:prstGeom>
          <a:solidFill>
            <a:srgbClr val="F69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600">
                <a:solidFill>
                  <a:schemeClr val="lt1"/>
                </a:solidFill>
                <a:latin typeface="#9Slide03 Sofia Pro Soft Bold" panose="020B0000000000000000" pitchFamily="34" charset="0"/>
                <a:cs typeface="#9Slide03 Sofia Pro Soft Bold" panose="020B0000000000000000" pitchFamily="34" charset="0"/>
                <a:sym typeface="+mn-ea"/>
              </a:rPr>
              <a:t>kim loại mền nhất: Cs</a:t>
            </a:r>
          </a:p>
        </p:txBody>
      </p:sp>
      <p:sp>
        <p:nvSpPr>
          <p:cNvPr id="1049212" name="Text Box 8"/>
          <p:cNvSpPr/>
          <p:nvPr/>
        </p:nvSpPr>
        <p:spPr>
          <a:xfrm>
            <a:off x="6672263" y="2468881"/>
            <a:ext cx="3743325" cy="49149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600">
                <a:latin typeface="#9Slide03 Sofia Pro Soft Bold" panose="020B0000000000000000" pitchFamily="34" charset="0"/>
                <a:cs typeface="#9Slide03 Sofia Pro Soft Bold" panose="020B0000000000000000" pitchFamily="34" charset="0"/>
                <a:sym typeface="+mn-ea"/>
              </a:rPr>
              <a:t>kim loại nặng nhất: Os</a:t>
            </a:r>
          </a:p>
        </p:txBody>
      </p:sp>
      <p:sp>
        <p:nvSpPr>
          <p:cNvPr id="1049213" name="Text Box 9"/>
          <p:cNvSpPr/>
          <p:nvPr/>
        </p:nvSpPr>
        <p:spPr>
          <a:xfrm>
            <a:off x="6672263" y="3494406"/>
            <a:ext cx="3743325" cy="49149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600">
                <a:latin typeface="#9Slide03 Sofia Pro Soft Bold" panose="020B0000000000000000" pitchFamily="34" charset="0"/>
                <a:cs typeface="#9Slide03 Sofia Pro Soft Bold" panose="020B0000000000000000" pitchFamily="34" charset="0"/>
                <a:sym typeface="+mn-ea"/>
              </a:rPr>
              <a:t>kim loại nhẹ nhất: Li</a:t>
            </a:r>
          </a:p>
        </p:txBody>
      </p:sp>
      <p:sp>
        <p:nvSpPr>
          <p:cNvPr id="1049214" name="Text Box 10"/>
          <p:cNvSpPr/>
          <p:nvPr/>
        </p:nvSpPr>
        <p:spPr>
          <a:xfrm>
            <a:off x="6672263" y="4281806"/>
            <a:ext cx="3743325" cy="491490"/>
          </a:xfrm>
          <a:prstGeom prst="rect">
            <a:avLst/>
          </a:prstGeom>
          <a:solidFill>
            <a:srgbClr val="2B8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600">
                <a:solidFill>
                  <a:schemeClr val="lt1"/>
                </a:solidFill>
                <a:latin typeface="#9Slide03 Sofia Pro Soft Bold" panose="020B0000000000000000" pitchFamily="34" charset="0"/>
                <a:cs typeface="#9Slide03 Sofia Pro Soft Bold" panose="020B0000000000000000" pitchFamily="34" charset="0"/>
                <a:sym typeface="+mn-ea"/>
              </a:rPr>
              <a:t>KL có tnc cao nhất: W</a:t>
            </a:r>
          </a:p>
        </p:txBody>
      </p:sp>
      <p:sp>
        <p:nvSpPr>
          <p:cNvPr id="1049215" name="Text Box 11"/>
          <p:cNvSpPr/>
          <p:nvPr/>
        </p:nvSpPr>
        <p:spPr>
          <a:xfrm>
            <a:off x="6672263" y="5426393"/>
            <a:ext cx="3743325" cy="491490"/>
          </a:xfrm>
          <a:prstGeom prst="rect">
            <a:avLst/>
          </a:prstGeom>
          <a:solidFill>
            <a:srgbClr val="2B8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600">
                <a:solidFill>
                  <a:schemeClr val="lt1"/>
                </a:solidFill>
                <a:latin typeface="#9Slide03 Sofia Pro Soft Bold" panose="020B0000000000000000" pitchFamily="34" charset="0"/>
                <a:cs typeface="#9Slide03 Sofia Pro Soft Bold" panose="020B0000000000000000" pitchFamily="34" charset="0"/>
                <a:sym typeface="+mn-ea"/>
              </a:rPr>
              <a:t>KL có tnc thấp nhất: Hg</a:t>
            </a:r>
          </a:p>
        </p:txBody>
      </p:sp>
      <p:sp>
        <p:nvSpPr>
          <p:cNvPr id="1049216" name="Line 12"/>
          <p:cNvSpPr/>
          <p:nvPr/>
        </p:nvSpPr>
        <p:spPr>
          <a:xfrm flipV="1">
            <a:off x="2782888" y="1411288"/>
            <a:ext cx="793750" cy="1441450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sp>
      <p:sp>
        <p:nvSpPr>
          <p:cNvPr id="1049217" name="Line 13"/>
          <p:cNvSpPr/>
          <p:nvPr/>
        </p:nvSpPr>
        <p:spPr>
          <a:xfrm>
            <a:off x="2782888" y="3284538"/>
            <a:ext cx="720725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049218" name="Line 14"/>
          <p:cNvSpPr/>
          <p:nvPr/>
        </p:nvSpPr>
        <p:spPr>
          <a:xfrm>
            <a:off x="2782888" y="3933825"/>
            <a:ext cx="720725" cy="1323975"/>
          </a:xfrm>
          <a:prstGeom prst="line">
            <a:avLst/>
          </a:prstGeom>
          <a:ln w="28575" cmpd="sng">
            <a:solidFill>
              <a:srgbClr val="2B8F66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049219" name="Line 15"/>
          <p:cNvSpPr/>
          <p:nvPr/>
        </p:nvSpPr>
        <p:spPr>
          <a:xfrm flipV="1">
            <a:off x="5664200" y="865188"/>
            <a:ext cx="1008063" cy="547687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sp>
      <p:sp>
        <p:nvSpPr>
          <p:cNvPr id="1049220" name="Line 16"/>
          <p:cNvSpPr/>
          <p:nvPr/>
        </p:nvSpPr>
        <p:spPr>
          <a:xfrm>
            <a:off x="5664200" y="1412875"/>
            <a:ext cx="1008063" cy="339725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sp>
      <p:sp>
        <p:nvSpPr>
          <p:cNvPr id="1049221" name="Line 17"/>
          <p:cNvSpPr/>
          <p:nvPr/>
        </p:nvSpPr>
        <p:spPr>
          <a:xfrm flipV="1">
            <a:off x="6167438" y="2678113"/>
            <a:ext cx="504825" cy="60642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049222" name="Line 18"/>
          <p:cNvSpPr/>
          <p:nvPr/>
        </p:nvSpPr>
        <p:spPr>
          <a:xfrm>
            <a:off x="6167438" y="3284538"/>
            <a:ext cx="504825" cy="522287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049223" name="Line 19"/>
          <p:cNvSpPr/>
          <p:nvPr/>
        </p:nvSpPr>
        <p:spPr>
          <a:xfrm flipV="1">
            <a:off x="6240463" y="4562475"/>
            <a:ext cx="431800" cy="522288"/>
          </a:xfrm>
          <a:prstGeom prst="line">
            <a:avLst/>
          </a:prstGeom>
          <a:ln w="28575" cmpd="sng">
            <a:solidFill>
              <a:srgbClr val="2B8F66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049224" name="Line 20"/>
          <p:cNvSpPr/>
          <p:nvPr/>
        </p:nvSpPr>
        <p:spPr>
          <a:xfrm>
            <a:off x="6240463" y="5084763"/>
            <a:ext cx="431800" cy="595312"/>
          </a:xfrm>
          <a:prstGeom prst="line">
            <a:avLst/>
          </a:prstGeom>
          <a:ln w="28575" cmpd="sng">
            <a:solidFill>
              <a:srgbClr val="2B8F66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049225" name="Text Box 2"/>
          <p:cNvSpPr/>
          <p:nvPr/>
        </p:nvSpPr>
        <p:spPr>
          <a:xfrm>
            <a:off x="1727200" y="2416652"/>
            <a:ext cx="1079500" cy="1953260"/>
          </a:xfrm>
          <a:prstGeom prst="rect">
            <a:avLst/>
          </a:prstGeom>
          <a:solidFill>
            <a:srgbClr val="00A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400" dirty="0">
                <a:solidFill>
                  <a:schemeClr val="lt1"/>
                </a:solidFill>
                <a:latin typeface="#9Slide03 Sofia Pro Soft Bold" panose="020B0000000000000000" pitchFamily="34" charset="0"/>
                <a:cs typeface="Calibri" panose="020F0502020204030204" charset="0"/>
                <a:sym typeface="+mn-ea"/>
              </a:rPr>
              <a:t>Tính </a:t>
            </a:r>
          </a:p>
          <a:p>
            <a:pPr marL="0" lvl="0" algn="ctr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400" dirty="0">
                <a:solidFill>
                  <a:schemeClr val="lt1"/>
                </a:solidFill>
                <a:latin typeface="#9Slide03 Sofia Pro Soft Bold" panose="020B0000000000000000" pitchFamily="34" charset="0"/>
                <a:cs typeface="Calibri" panose="020F0502020204030204" charset="0"/>
                <a:sym typeface="+mn-ea"/>
              </a:rPr>
              <a:t>chất</a:t>
            </a:r>
          </a:p>
          <a:p>
            <a:pPr marL="0" lvl="0" algn="ctr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400" dirty="0">
                <a:solidFill>
                  <a:schemeClr val="lt1"/>
                </a:solidFill>
                <a:latin typeface="#9Slide03 Sofia Pro Soft Bold" panose="020B0000000000000000" pitchFamily="34" charset="0"/>
                <a:cs typeface="Calibri" panose="020F0502020204030204" charset="0"/>
                <a:sym typeface="+mn-ea"/>
              </a:rPr>
              <a:t>Vật lí </a:t>
            </a:r>
          </a:p>
          <a:p>
            <a:pPr marL="0" lvl="0" algn="ctr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400" dirty="0">
                <a:solidFill>
                  <a:schemeClr val="lt1"/>
                </a:solidFill>
                <a:latin typeface="#9Slide03 Sofia Pro Soft Bold" panose="020B0000000000000000" pitchFamily="34" charset="0"/>
                <a:cs typeface="Calibri" panose="020F0502020204030204" charset="0"/>
                <a:sym typeface="+mn-ea"/>
              </a:rPr>
              <a:t>riêng</a:t>
            </a:r>
          </a:p>
        </p:txBody>
      </p:sp>
      <p:pic>
        <p:nvPicPr>
          <p:cNvPr id="2097235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2905" y="1163955"/>
            <a:ext cx="1066800" cy="798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236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1475" y="170180"/>
            <a:ext cx="1077913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23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1475" y="3284855"/>
            <a:ext cx="990600" cy="806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238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1475" y="2273935"/>
            <a:ext cx="1066800" cy="881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239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6075" y="4168775"/>
            <a:ext cx="1092200" cy="927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240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1158" y="5229225"/>
            <a:ext cx="1122362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4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49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097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4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49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097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9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097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04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49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097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04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049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097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04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049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097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210" grpId="0" animBg="1"/>
      <p:bldP spid="1049210" grpId="1" animBg="1"/>
      <p:bldP spid="1049211" grpId="0" animBg="1"/>
      <p:bldP spid="1049211" grpId="1" animBg="1"/>
      <p:bldP spid="1049212" grpId="0" animBg="1"/>
      <p:bldP spid="1049212" grpId="1" animBg="1"/>
      <p:bldP spid="1049213" grpId="0" animBg="1"/>
      <p:bldP spid="1049213" grpId="1" animBg="1"/>
      <p:bldP spid="1049214" grpId="0" animBg="1"/>
      <p:bldP spid="1049214" grpId="1" animBg="1"/>
      <p:bldP spid="1049215" grpId="0" animBg="1"/>
      <p:bldP spid="1049215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26" name="Text Box 6"/>
          <p:cNvSpPr/>
          <p:nvPr/>
        </p:nvSpPr>
        <p:spPr>
          <a:xfrm>
            <a:off x="8162290" y="749300"/>
            <a:ext cx="4020820" cy="972820"/>
          </a:xfrm>
          <a:prstGeom prst="rect">
            <a:avLst/>
          </a:prstGeom>
          <a:solidFill>
            <a:srgbClr val="F69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600" b="1">
                <a:solidFill>
                  <a:schemeClr val="lt1"/>
                </a:solidFill>
                <a:latin typeface="#9Slide03 Sofia Pro Soft Bold" panose="020B0000000000000000" pitchFamily="34" charset="0"/>
                <a:cs typeface="#9Slide03 Sofia Pro Soft Bold" panose="020B0000000000000000" pitchFamily="34" charset="0"/>
                <a:sym typeface="+mn-ea"/>
              </a:rPr>
              <a:t> </a:t>
            </a:r>
            <a:r>
              <a:rPr lang="en-US" altLang="zh-CN" sz="2600" b="1">
                <a:solidFill>
                  <a:schemeClr val="lt1"/>
                </a:solidFill>
                <a:latin typeface="#9Slide03 Sofia Pro Soft Bold" panose="020B0000000000000000" pitchFamily="34" charset="0"/>
                <a:cs typeface="#9Slide03 Sofia Pro Soft Bold" panose="020B0000000000000000" pitchFamily="34" charset="0"/>
                <a:sym typeface="+mn-ea"/>
              </a:rPr>
              <a:t>KL </a:t>
            </a:r>
            <a:r>
              <a:rPr lang="zh-CN" altLang="en-US" sz="2600" b="1">
                <a:solidFill>
                  <a:schemeClr val="lt1"/>
                </a:solidFill>
                <a:latin typeface="#9Slide03 Sofia Pro Soft Bold" panose="020B0000000000000000" pitchFamily="34" charset="0"/>
                <a:cs typeface="#9Slide03 Sofia Pro Soft Bold" panose="020B0000000000000000" pitchFamily="34" charset="0"/>
                <a:sym typeface="+mn-ea"/>
              </a:rPr>
              <a:t>cứng: Cr</a:t>
            </a:r>
            <a:r>
              <a:rPr lang="zh-CN" altLang="en-US" sz="26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→</a:t>
            </a:r>
            <a:r>
              <a:rPr lang="en-US" altLang="zh-CN" sz="26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mạ, chống mài mòn</a:t>
            </a:r>
          </a:p>
        </p:txBody>
      </p:sp>
      <p:sp>
        <p:nvSpPr>
          <p:cNvPr id="1049227" name="Text Box 7"/>
          <p:cNvSpPr/>
          <p:nvPr/>
        </p:nvSpPr>
        <p:spPr>
          <a:xfrm>
            <a:off x="8162925" y="3687445"/>
            <a:ext cx="4027170" cy="812165"/>
          </a:xfrm>
          <a:prstGeom prst="rect">
            <a:avLst/>
          </a:prstGeom>
          <a:solidFill>
            <a:srgbClr val="F69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>
              <a:lnSpc>
                <a:spcPct val="100000"/>
              </a:lnSpc>
              <a:buClrTx/>
              <a:buSzTx/>
              <a:buFontTx/>
              <a:buNone/>
            </a:pPr>
            <a:r>
              <a:rPr lang="en-US" sz="2600" b="1">
                <a:solidFill>
                  <a:schemeClr val="lt1"/>
                </a:solidFill>
                <a:latin typeface="#9Slide03 Sofia Pro Soft Bold" panose="020B0000000000000000" pitchFamily="34" charset="0"/>
                <a:cs typeface="#9Slide03 Sofia Pro Soft Bold" panose="020B0000000000000000" pitchFamily="34" charset="0"/>
                <a:sym typeface="+mn-ea"/>
              </a:rPr>
              <a:t>KL</a:t>
            </a:r>
            <a:r>
              <a:rPr lang="en-US" altLang="zh-CN" sz="2600" b="1">
                <a:solidFill>
                  <a:schemeClr val="lt1"/>
                </a:solidFill>
                <a:latin typeface="#9Slide03 Sofia Pro Soft Bold" panose="020B0000000000000000" pitchFamily="34" charset="0"/>
                <a:cs typeface="#9Slide03 Sofia Pro Soft Bold" panose="020B0000000000000000" pitchFamily="34" charset="0"/>
                <a:sym typeface="+mn-ea"/>
              </a:rPr>
              <a:t> cứng vừa</a:t>
            </a:r>
            <a:r>
              <a:rPr lang="zh-CN" altLang="en-US" sz="2600" b="1">
                <a:solidFill>
                  <a:schemeClr val="lt1"/>
                </a:solidFill>
                <a:latin typeface="#9Slide03 Sofia Pro Soft Bold" panose="020B0000000000000000" pitchFamily="34" charset="0"/>
                <a:cs typeface="#9Slide03 Sofia Pro Soft Bold" panose="020B0000000000000000" pitchFamily="34" charset="0"/>
                <a:sym typeface="+mn-ea"/>
              </a:rPr>
              <a:t>: </a:t>
            </a:r>
            <a:r>
              <a:rPr lang="en-US" altLang="zh-CN" sz="2600" b="1">
                <a:solidFill>
                  <a:schemeClr val="lt1"/>
                </a:solidFill>
                <a:latin typeface="#9Slide03 Sofia Pro Soft Bold" panose="020B0000000000000000" pitchFamily="34" charset="0"/>
                <a:cs typeface="#9Slide03 Sofia Pro Soft Bold" panose="020B0000000000000000" pitchFamily="34" charset="0"/>
                <a:sym typeface="+mn-ea"/>
              </a:rPr>
              <a:t>Al</a:t>
            </a:r>
            <a:r>
              <a:rPr lang="en-US" altLang="zh-CN" sz="26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→vật liệu xây dựng, lon, hộp</a:t>
            </a:r>
          </a:p>
        </p:txBody>
      </p:sp>
      <p:sp>
        <p:nvSpPr>
          <p:cNvPr id="1049228" name="Text Box 8"/>
          <p:cNvSpPr/>
          <p:nvPr/>
        </p:nvSpPr>
        <p:spPr>
          <a:xfrm>
            <a:off x="18415" y="749300"/>
            <a:ext cx="4044315" cy="973455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600">
                <a:latin typeface="#9Slide03 Sofia Pro Soft Bold" panose="020B0000000000000000" pitchFamily="34" charset="0"/>
                <a:cs typeface="#9Slide03 Sofia Pro Soft Bold" panose="020B0000000000000000" pitchFamily="34" charset="0"/>
                <a:sym typeface="+mn-ea"/>
              </a:rPr>
              <a:t>KL nặng: Fe, Tungsten</a:t>
            </a:r>
            <a:r>
              <a:rPr lang="en-US" altLang="zh-CN" sz="26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→</a:t>
            </a:r>
            <a:r>
              <a:rPr lang="en-US" altLang="zh-CN" sz="2600">
                <a:latin typeface="#9Slide03 Sofia Pro Soft Bold" panose="020B0000000000000000" pitchFamily="34" charset="0"/>
                <a:cs typeface="#9Slide03 Sofia Pro Soft Bold" panose="020B0000000000000000" pitchFamily="34" charset="0"/>
                <a:sym typeface="+mn-ea"/>
              </a:rPr>
              <a:t>hợp kim nặng</a:t>
            </a:r>
          </a:p>
        </p:txBody>
      </p:sp>
      <p:sp>
        <p:nvSpPr>
          <p:cNvPr id="1049229" name="Text Box 9"/>
          <p:cNvSpPr/>
          <p:nvPr/>
        </p:nvSpPr>
        <p:spPr>
          <a:xfrm>
            <a:off x="18415" y="3687445"/>
            <a:ext cx="4043680" cy="81153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2600">
              <a:latin typeface="#9Slide03 Sofia Pro Soft Bold" panose="020B0000000000000000" pitchFamily="34" charset="0"/>
              <a:cs typeface="#9Slide03 Sofia Pro Soft Bold" panose="020B0000000000000000" pitchFamily="34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2600">
                <a:latin typeface="#9Slide03 Sofia Pro Soft Bold" panose="020B0000000000000000" pitchFamily="34" charset="0"/>
                <a:cs typeface="#9Slide03 Sofia Pro Soft Bold" panose="020B0000000000000000" pitchFamily="34" charset="0"/>
                <a:sym typeface="+mn-ea"/>
              </a:rPr>
              <a:t>KL </a:t>
            </a:r>
            <a:r>
              <a:rPr lang="zh-CN" altLang="en-US" sz="2600">
                <a:latin typeface="#9Slide03 Sofia Pro Soft Bold" panose="020B0000000000000000" pitchFamily="34" charset="0"/>
                <a:cs typeface="#9Slide03 Sofia Pro Soft Bold" panose="020B0000000000000000" pitchFamily="34" charset="0"/>
                <a:sym typeface="+mn-ea"/>
              </a:rPr>
              <a:t>nhẹ: </a:t>
            </a:r>
            <a:r>
              <a:rPr lang="en-US" altLang="zh-CN" sz="2600">
                <a:latin typeface="#9Slide03 Sofia Pro Soft Bold" panose="020B0000000000000000" pitchFamily="34" charset="0"/>
                <a:cs typeface="#9Slide03 Sofia Pro Soft Bold" panose="020B0000000000000000" pitchFamily="34" charset="0"/>
                <a:sym typeface="+mn-ea"/>
              </a:rPr>
              <a:t>Mg, Al </a:t>
            </a:r>
          </a:p>
          <a:p>
            <a:pPr lvl="0" algn="ctr">
              <a:buClrTx/>
              <a:buSzTx/>
              <a:buFontTx/>
            </a:pPr>
            <a:r>
              <a:rPr lang="en-US" altLang="zh-CN" sz="26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→</a:t>
            </a:r>
            <a:r>
              <a:rPr lang="en-US" altLang="zh-CN" sz="2600">
                <a:latin typeface="#9Slide03 Sofia Pro Soft Bold" panose="020B0000000000000000" pitchFamily="34" charset="0"/>
                <a:cs typeface="#9Slide03 Sofia Pro Soft Bold" panose="020B0000000000000000" pitchFamily="34" charset="0"/>
                <a:sym typeface="+mn-ea"/>
              </a:rPr>
              <a:t>hợp kim nhẹ</a:t>
            </a:r>
          </a:p>
          <a:p>
            <a:pPr lvl="0" algn="ctr">
              <a:buClrTx/>
              <a:buSzTx/>
              <a:buFontTx/>
            </a:pPr>
            <a:endParaRPr lang="en-US" altLang="zh-CN" sz="2600">
              <a:latin typeface="#9Slide03 Sofia Pro Soft Bold" panose="020B0000000000000000" pitchFamily="34" charset="0"/>
              <a:cs typeface="#9Slide03 Sofia Pro Soft Bold" panose="020B0000000000000000" pitchFamily="34" charset="0"/>
              <a:sym typeface="+mn-ea"/>
            </a:endParaRPr>
          </a:p>
        </p:txBody>
      </p:sp>
      <p:sp>
        <p:nvSpPr>
          <p:cNvPr id="1049230" name="Text Box 10"/>
          <p:cNvSpPr/>
          <p:nvPr/>
        </p:nvSpPr>
        <p:spPr>
          <a:xfrm>
            <a:off x="4062730" y="749300"/>
            <a:ext cx="4099560" cy="974090"/>
          </a:xfrm>
          <a:prstGeom prst="rect">
            <a:avLst/>
          </a:prstGeom>
          <a:solidFill>
            <a:srgbClr val="2B8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600">
                <a:solidFill>
                  <a:schemeClr val="lt1"/>
                </a:solidFill>
                <a:latin typeface="#9Slide03 Sofia Pro Soft Bold" panose="020B0000000000000000" pitchFamily="34" charset="0"/>
                <a:cs typeface="#9Slide03 Sofia Pro Soft Bold" panose="020B0000000000000000" pitchFamily="34" charset="0"/>
                <a:sym typeface="+mn-ea"/>
              </a:rPr>
              <a:t>KL có tnc cao: </a:t>
            </a:r>
            <a:r>
              <a:rPr lang="en-US" altLang="zh-CN" sz="2600">
                <a:solidFill>
                  <a:schemeClr val="lt1"/>
                </a:solidFill>
                <a:latin typeface="#9Slide03 Sofia Pro Soft Bold" panose="020B0000000000000000" pitchFamily="34" charset="0"/>
                <a:cs typeface="#9Slide03 Sofia Pro Soft Bold" panose="020B0000000000000000" pitchFamily="34" charset="0"/>
                <a:sym typeface="+mn-ea"/>
              </a:rPr>
              <a:t>Tungsten làm dây tóc bóng đèn</a:t>
            </a:r>
          </a:p>
        </p:txBody>
      </p:sp>
      <p:sp>
        <p:nvSpPr>
          <p:cNvPr id="1049231" name="Text Box 11"/>
          <p:cNvSpPr/>
          <p:nvPr/>
        </p:nvSpPr>
        <p:spPr>
          <a:xfrm>
            <a:off x="4062095" y="3687445"/>
            <a:ext cx="4100830" cy="811530"/>
          </a:xfrm>
          <a:prstGeom prst="rect">
            <a:avLst/>
          </a:prstGeom>
          <a:solidFill>
            <a:srgbClr val="2B8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600">
                <a:solidFill>
                  <a:schemeClr val="lt1"/>
                </a:solidFill>
                <a:latin typeface="#9Slide03 Sofia Pro Soft Bold" panose="020B0000000000000000" pitchFamily="34" charset="0"/>
                <a:cs typeface="#9Slide03 Sofia Pro Soft Bold" panose="020B0000000000000000" pitchFamily="34" charset="0"/>
                <a:sym typeface="+mn-ea"/>
              </a:rPr>
              <a:t>KL có tnc thấ</a:t>
            </a:r>
            <a:r>
              <a:rPr lang="en-US" altLang="zh-CN" sz="2600">
                <a:solidFill>
                  <a:schemeClr val="lt1"/>
                </a:solidFill>
                <a:latin typeface="#9Slide03 Sofia Pro Soft Bold" panose="020B0000000000000000" pitchFamily="34" charset="0"/>
                <a:cs typeface="#9Slide03 Sofia Pro Soft Bold" panose="020B0000000000000000" pitchFamily="34" charset="0"/>
                <a:sym typeface="+mn-ea"/>
              </a:rPr>
              <a:t>p</a:t>
            </a:r>
            <a:r>
              <a:rPr lang="zh-CN" altLang="en-US" sz="2600">
                <a:solidFill>
                  <a:schemeClr val="lt1"/>
                </a:solidFill>
                <a:latin typeface="#9Slide03 Sofia Pro Soft Bold" panose="020B0000000000000000" pitchFamily="34" charset="0"/>
                <a:cs typeface="#9Slide03 Sofia Pro Soft Bold" panose="020B0000000000000000" pitchFamily="34" charset="0"/>
                <a:sym typeface="+mn-ea"/>
              </a:rPr>
              <a:t>: </a:t>
            </a:r>
            <a:r>
              <a:rPr lang="en-US" altLang="zh-CN" sz="2600">
                <a:solidFill>
                  <a:schemeClr val="lt1"/>
                </a:solidFill>
                <a:latin typeface="#9Slide03 Sofia Pro Soft Bold" panose="020B0000000000000000" pitchFamily="34" charset="0"/>
                <a:cs typeface="#9Slide03 Sofia Pro Soft Bold" panose="020B0000000000000000" pitchFamily="34" charset="0"/>
                <a:sym typeface="+mn-ea"/>
              </a:rPr>
              <a:t>Pb, Cd, Sn dây chảy trong cầu chì</a:t>
            </a:r>
          </a:p>
        </p:txBody>
      </p:sp>
      <p:pic>
        <p:nvPicPr>
          <p:cNvPr id="2097241" name="Picture 12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242" name="Picture 12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3390"/>
            <a:ext cx="4062095" cy="19640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243" name="Picture 12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244" name="Content Placeholder 6"/>
          <p:cNvPicPr>
            <a:picLocks noGrp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4498975"/>
            <a:ext cx="4063365" cy="2358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245" name="Picture 125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246" name="Content Placeholder 8"/>
          <p:cNvPicPr>
            <a:picLocks noGrp="1"/>
          </p:cNvPicPr>
          <p:nvPr>
            <p:ph sz="half" idx="2"/>
          </p:nvPr>
        </p:nvPicPr>
        <p:blipFill>
          <a:blip r:embed="rId4"/>
          <a:srcRect b="21587"/>
          <a:stretch>
            <a:fillRect/>
          </a:stretch>
        </p:blipFill>
        <p:spPr>
          <a:xfrm>
            <a:off x="4063365" y="1722120"/>
            <a:ext cx="4089400" cy="1965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247" name="Picture 126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062095" y="4498975"/>
            <a:ext cx="4093845" cy="2343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248" name="Picture 127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146415" y="1722120"/>
            <a:ext cx="4044315" cy="19646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249" name="Picture 128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8155940" y="4500245"/>
            <a:ext cx="1300480" cy="1336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250" name="Picture 129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8146415" y="5712460"/>
            <a:ext cx="1393825" cy="11455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251" name="Picture 130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9456420" y="4498975"/>
            <a:ext cx="2745105" cy="23437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9232" name="Text Box 9"/>
          <p:cNvSpPr txBox="1"/>
          <p:nvPr/>
        </p:nvSpPr>
        <p:spPr>
          <a:xfrm>
            <a:off x="5323840" y="95885"/>
            <a:ext cx="1881505" cy="491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600" dirty="0">
                <a:solidFill>
                  <a:srgbClr val="0000FF"/>
                </a:solidFill>
                <a:latin typeface="#9Slide03 Sofia Pro Soft Bold" panose="020B0000000000000000" pitchFamily="34" charset="0"/>
                <a:cs typeface="#9Slide03 Sofia Pro Soft Bold" panose="020B0000000000000000" pitchFamily="34" charset="0"/>
                <a:sym typeface="+mn-ea"/>
              </a:rPr>
              <a:t>ỨNG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4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97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4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097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4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097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097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097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097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04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097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04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097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04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097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097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097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226" grpId="0" animBg="1"/>
      <p:bldP spid="1049226" grpId="1" animBg="1"/>
      <p:bldP spid="1049227" grpId="0" animBg="1"/>
      <p:bldP spid="1049227" grpId="1" animBg="1"/>
      <p:bldP spid="1049228" grpId="0" animBg="1"/>
      <p:bldP spid="1049228" grpId="1" animBg="1"/>
      <p:bldP spid="1049229" grpId="0" animBg="1"/>
      <p:bldP spid="1049229" grpId="1" animBg="1"/>
      <p:bldP spid="1049230" grpId="0" animBg="1"/>
      <p:bldP spid="1049230" grpId="1" animBg="1"/>
      <p:bldP spid="1049231" grpId="0" animBg="1"/>
      <p:bldP spid="1049231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33" name="Oval 10"/>
          <p:cNvSpPr/>
          <p:nvPr/>
        </p:nvSpPr>
        <p:spPr>
          <a:xfrm>
            <a:off x="1385403" y="3585741"/>
            <a:ext cx="533338" cy="509666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234" name="Rectangle 3"/>
          <p:cNvSpPr/>
          <p:nvPr/>
        </p:nvSpPr>
        <p:spPr>
          <a:xfrm>
            <a:off x="919397" y="1660795"/>
            <a:ext cx="11272603" cy="310854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2400" b="1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 </a:t>
            </a:r>
            <a:r>
              <a:rPr lang="en-US" altLang="vi-VN" b="1" dirty="0">
                <a:solidFill>
                  <a:srgbClr val="CC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Câu 1:</a:t>
            </a:r>
            <a:r>
              <a:rPr lang="en-US" altLang="vi-VN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vi-VN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Kim loại có những tính chất vật lí chung là </a:t>
            </a:r>
          </a:p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vi-VN" altLang="vi-VN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lang="en-US" altLang="vi-VN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vi-VN" altLang="vi-VN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 </a:t>
            </a:r>
            <a:r>
              <a:rPr lang="vi-VN" altLang="vi-VN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Tính dẻo, khối lượng riêng, dẫn điện, dẫn nhiệt</a:t>
            </a:r>
            <a:r>
              <a:rPr lang="en-US" altLang="vi-VN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vi-VN" altLang="vi-VN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lang="en-US" altLang="vi-VN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vi-VN" altLang="vi-VN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B. </a:t>
            </a:r>
            <a:r>
              <a:rPr lang="vi-VN" altLang="vi-VN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Tính dẻo, nhiệt độ nóng chảy, dẫn điện, dẫn nhiệt</a:t>
            </a:r>
            <a:r>
              <a:rPr lang="en-US" altLang="vi-VN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vi-VN" altLang="vi-VN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vi-VN" altLang="vi-VN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C. </a:t>
            </a:r>
            <a:r>
              <a:rPr lang="vi-VN" altLang="vi-VN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Tính dẻo, dẫn điện, dẫn nhiệt, ánh kim</a:t>
            </a:r>
            <a:r>
              <a:rPr lang="en-US" altLang="vi-VN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vi-VN" altLang="vi-VN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	</a:t>
            </a:r>
            <a:r>
              <a:rPr lang="vi-VN" altLang="vi-VN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D. </a:t>
            </a:r>
            <a:r>
              <a:rPr lang="vi-VN" altLang="vi-VN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Tính dẻo, tính cứng, dẫn điện, dẫn nhiệt</a:t>
            </a:r>
            <a:r>
              <a:rPr lang="en-US" altLang="vi-VN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vi-VN" altLang="vi-VN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49235" name="Rectangle 10" descr="Outlined diamond"/>
          <p:cNvSpPr/>
          <p:nvPr/>
        </p:nvSpPr>
        <p:spPr>
          <a:xfrm>
            <a:off x="3657600" y="302895"/>
            <a:ext cx="4876800" cy="762000"/>
          </a:xfrm>
          <a:prstGeom prst="rect">
            <a:avLst/>
          </a:prstGeom>
          <a:pattFill prst="openDmnd">
            <a:fgClr>
              <a:srgbClr val="CCECFF"/>
            </a:fgClr>
            <a:bgClr>
              <a:srgbClr val="FFFFFF"/>
            </a:bgClr>
          </a:patt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44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LUYỆN TẬP</a:t>
            </a:r>
            <a:endParaRPr lang="en-US" altLang="vi-VN" sz="44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104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1000"/>
                                        <p:tgtEl>
                                          <p:spTgt spid="104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233" grpId="0" bldLvl="0" animBg="1"/>
      <p:bldP spid="104923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36" name="Oval 11"/>
          <p:cNvSpPr/>
          <p:nvPr/>
        </p:nvSpPr>
        <p:spPr>
          <a:xfrm>
            <a:off x="1750495" y="4048910"/>
            <a:ext cx="528009" cy="516109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237" name="Rectangle 4"/>
          <p:cNvSpPr/>
          <p:nvPr/>
        </p:nvSpPr>
        <p:spPr>
          <a:xfrm>
            <a:off x="1261025" y="1456476"/>
            <a:ext cx="10716115" cy="310854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rgbClr val="CC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Câu 2: </a:t>
            </a:r>
            <a:r>
              <a:rPr lang="nl-NL" altLang="vi-VN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Những tính chất vật lí chung của kim loại, do</a:t>
            </a:r>
            <a:r>
              <a:rPr lang="nl-NL" altLang="vi-VN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altLang="vi-VN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altLang="vi-VN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</a:t>
            </a:r>
            <a:r>
              <a:rPr lang="en-US" altLang="vi-VN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vi-VN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mạng tinh thể kim loại gây ra</a:t>
            </a:r>
            <a:r>
              <a:rPr lang="en-US" altLang="vi-VN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vi-VN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altLang="vi-VN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B. </a:t>
            </a:r>
            <a:r>
              <a:rPr lang="nl-NL" altLang="vi-VN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ion dương kim loại gây ra</a:t>
            </a:r>
            <a:r>
              <a:rPr lang="en-US" altLang="vi-VN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vi-VN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altLang="vi-VN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C. </a:t>
            </a:r>
            <a:r>
              <a:rPr lang="nl-NL" altLang="vi-VN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nguyên tử kim loại gây ra</a:t>
            </a:r>
            <a:r>
              <a:rPr lang="en-US" altLang="vi-VN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vi-VN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altLang="vi-VN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D.</a:t>
            </a:r>
            <a:r>
              <a:rPr lang="en-US" altLang="vi-VN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các </a:t>
            </a:r>
            <a:r>
              <a:rPr lang="nl-NL" altLang="vi-VN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electron tự do gây ra</a:t>
            </a:r>
            <a:r>
              <a:rPr lang="en-US" altLang="vi-VN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vi-VN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1049238" name="Rectangle 10" descr="Outlined diamond"/>
          <p:cNvSpPr/>
          <p:nvPr/>
        </p:nvSpPr>
        <p:spPr>
          <a:xfrm>
            <a:off x="3657600" y="92075"/>
            <a:ext cx="4876800" cy="762000"/>
          </a:xfrm>
          <a:prstGeom prst="rect">
            <a:avLst/>
          </a:prstGeom>
          <a:pattFill prst="openDmnd">
            <a:fgClr>
              <a:srgbClr val="CCECFF"/>
            </a:fgClr>
            <a:bgClr>
              <a:srgbClr val="FFFFFF"/>
            </a:bgClr>
          </a:patt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44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LUYỆN TẬP</a:t>
            </a:r>
            <a:endParaRPr lang="en-US" altLang="vi-VN" sz="44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04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1000"/>
                                        <p:tgtEl>
                                          <p:spTgt spid="104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236" grpId="0" bldLvl="0" animBg="1"/>
      <p:bldP spid="104923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39" name="Rectangle 4"/>
          <p:cNvSpPr/>
          <p:nvPr/>
        </p:nvSpPr>
        <p:spPr>
          <a:xfrm>
            <a:off x="816183" y="1393460"/>
            <a:ext cx="10786204" cy="36379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vi-VN" sz="3200" b="1" dirty="0">
                <a:solidFill>
                  <a:srgbClr val="E343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Câu 3:</a:t>
            </a:r>
            <a:r>
              <a:rPr lang="en-US" altLang="vi-VN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vi-VN" sz="32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Khi nhiệt độ tăng thì tính dẫn điện của kim loại </a:t>
            </a:r>
          </a:p>
          <a:p>
            <a:pPr marL="0" lvl="0" indent="0" defTabSz="4572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vi-VN" sz="32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 </a:t>
            </a:r>
            <a:r>
              <a:rPr lang="nl-NL" altLang="vi-VN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giảm</a:t>
            </a:r>
            <a:r>
              <a:rPr lang="en-US" altLang="vi-VN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									</a:t>
            </a:r>
          </a:p>
          <a:p>
            <a:pPr marL="0" lvl="0" indent="0" defTabSz="4572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vi-VN" sz="32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B. </a:t>
            </a:r>
            <a:r>
              <a:rPr lang="nl-NL" altLang="vi-VN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không thay đổi</a:t>
            </a:r>
            <a:r>
              <a:rPr lang="en-US" altLang="vi-VN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lvl="0" indent="0" defTabSz="4572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vi-VN" sz="32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C.</a:t>
            </a:r>
            <a:r>
              <a:rPr lang="en-US" altLang="vi-VN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vi-VN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tăng hay giảm tuỳ từng kim loại</a:t>
            </a:r>
            <a:r>
              <a:rPr lang="en-US" altLang="vi-VN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	</a:t>
            </a:r>
          </a:p>
          <a:p>
            <a:pPr marL="0" lvl="0" indent="0" defTabSz="4572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vi-VN" sz="32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D. </a:t>
            </a:r>
            <a:r>
              <a:rPr lang="nl-NL" altLang="vi-VN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tăng</a:t>
            </a:r>
            <a:r>
              <a:rPr lang="en-US" altLang="vi-VN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1049240" name="Oval 7"/>
          <p:cNvSpPr/>
          <p:nvPr/>
        </p:nvSpPr>
        <p:spPr>
          <a:xfrm>
            <a:off x="816183" y="2662449"/>
            <a:ext cx="570511" cy="524258"/>
          </a:xfrm>
          <a:prstGeom prst="ellipse">
            <a:avLst/>
          </a:prstGeom>
          <a:noFill/>
          <a:ln w="28575" cap="flat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241" name="Rectangle 10" descr="Outlined diamond"/>
          <p:cNvSpPr/>
          <p:nvPr/>
        </p:nvSpPr>
        <p:spPr>
          <a:xfrm>
            <a:off x="3657600" y="92075"/>
            <a:ext cx="4876800" cy="762000"/>
          </a:xfrm>
          <a:prstGeom prst="rect">
            <a:avLst/>
          </a:prstGeom>
          <a:pattFill prst="openDmnd">
            <a:fgClr>
              <a:srgbClr val="CCECFF"/>
            </a:fgClr>
            <a:bgClr>
              <a:srgbClr val="FFFFFF"/>
            </a:bgClr>
          </a:patt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44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LUYỆN TẬP</a:t>
            </a:r>
            <a:endParaRPr lang="en-US" altLang="vi-VN" sz="44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9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9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1000"/>
                                        <p:tgtEl>
                                          <p:spTgt spid="104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239" grpId="0"/>
      <p:bldP spid="1049240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42" name="Text Box 14"/>
          <p:cNvSpPr txBox="1"/>
          <p:nvPr/>
        </p:nvSpPr>
        <p:spPr>
          <a:xfrm>
            <a:off x="779489" y="983615"/>
            <a:ext cx="10672996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24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Câu 4: </a:t>
            </a:r>
            <a:r>
              <a:rPr lang="en-US" altLang="vi-VN" sz="24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Hãy chọn những từ (cụm từ) thích hợp để điền vào chỗ trống trong các câu sau.</a:t>
            </a:r>
          </a:p>
        </p:txBody>
      </p:sp>
      <p:sp>
        <p:nvSpPr>
          <p:cNvPr id="1049243" name="Rectangle 2"/>
          <p:cNvSpPr/>
          <p:nvPr/>
        </p:nvSpPr>
        <p:spPr>
          <a:xfrm>
            <a:off x="1436370" y="1853565"/>
            <a:ext cx="9624060" cy="41541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2400" b="1" dirty="0">
                <a:solidFill>
                  <a:srgbClr val="C00000"/>
                </a:solidFill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1.</a:t>
            </a:r>
            <a:r>
              <a:rPr lang="en-US" altLang="vi-VN" sz="2400" dirty="0">
                <a:solidFill>
                  <a:srgbClr val="C00000"/>
                </a:solidFill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 </a:t>
            </a:r>
            <a:r>
              <a:rPr lang="en-US" altLang="vi-VN" sz="2400" b="1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Kim loại vonfram được dùng làm dây tóc bóng đèn điện là do có  </a:t>
            </a:r>
            <a:r>
              <a:rPr lang="en-US" altLang="vi-VN" sz="2400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………………………</a:t>
            </a:r>
          </a:p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2400" b="1" dirty="0">
                <a:solidFill>
                  <a:srgbClr val="C00000"/>
                </a:solidFill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2. </a:t>
            </a:r>
            <a:r>
              <a:rPr lang="en-US" altLang="vi-VN" sz="2400" b="1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Bạc, vàng được dùng làm </a:t>
            </a:r>
            <a:r>
              <a:rPr lang="en-US" altLang="vi-VN" sz="2400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………..……….....</a:t>
            </a:r>
            <a:r>
              <a:rPr lang="en-US" altLang="vi-VN" sz="2400" b="1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 vì có </a:t>
            </a:r>
            <a:r>
              <a:rPr lang="en-US" altLang="vi-VN" sz="2400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…………..……….. </a:t>
            </a:r>
            <a:r>
              <a:rPr lang="en-US" altLang="vi-VN" sz="2400" b="1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rất đẹp.</a:t>
            </a:r>
          </a:p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2400" b="1" dirty="0">
                <a:solidFill>
                  <a:srgbClr val="C00000"/>
                </a:solidFill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3. </a:t>
            </a:r>
            <a:r>
              <a:rPr lang="en-US" altLang="vi-VN" sz="2400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………….....</a:t>
            </a:r>
            <a:r>
              <a:rPr lang="en-US" altLang="vi-VN" sz="2400" b="1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 được dùng làm vật liệu chế tạo vỏ máy bay là do  </a:t>
            </a:r>
            <a:r>
              <a:rPr lang="en-US" altLang="vi-VN" sz="2400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…….</a:t>
            </a:r>
            <a:r>
              <a:rPr lang="en-US" altLang="vi-VN" sz="2400" b="1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  và  </a:t>
            </a:r>
            <a:r>
              <a:rPr lang="en-US" altLang="vi-VN" sz="2400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……</a:t>
            </a:r>
            <a:r>
              <a:rPr lang="en-US" altLang="vi-VN" sz="2400" b="1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                                       </a:t>
            </a:r>
          </a:p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2400" b="1" dirty="0">
                <a:solidFill>
                  <a:srgbClr val="C00000"/>
                </a:solidFill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4. </a:t>
            </a:r>
            <a:r>
              <a:rPr lang="en-US" altLang="vi-VN" sz="2400" b="1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Đồng và nhôm được dùng làm  </a:t>
            </a:r>
            <a:r>
              <a:rPr lang="en-US" altLang="vi-VN" sz="2400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………..……</a:t>
            </a:r>
            <a:r>
              <a:rPr lang="en-US" altLang="vi-VN" sz="2400" b="1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là do dẫn điện tốt.</a:t>
            </a:r>
          </a:p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2400" b="1" dirty="0">
                <a:solidFill>
                  <a:srgbClr val="C00000"/>
                </a:solidFill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5.  </a:t>
            </a:r>
            <a:r>
              <a:rPr lang="en-US" altLang="vi-VN" sz="2400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……….……</a:t>
            </a:r>
            <a:r>
              <a:rPr lang="en-US" altLang="vi-VN" sz="2400" b="1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 được dùng làm vật dụng nấu bếp là do bền trong không khí và </a:t>
            </a:r>
            <a:r>
              <a:rPr lang="en-US" altLang="vi-VN" sz="2400" dirty="0"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…………….……</a:t>
            </a:r>
          </a:p>
        </p:txBody>
      </p:sp>
      <p:sp>
        <p:nvSpPr>
          <p:cNvPr id="1049244" name="Text Box 4"/>
          <p:cNvSpPr txBox="1"/>
          <p:nvPr/>
        </p:nvSpPr>
        <p:spPr>
          <a:xfrm>
            <a:off x="1892300" y="2134870"/>
            <a:ext cx="427736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2400" b="1" u="sng" dirty="0">
                <a:solidFill>
                  <a:srgbClr val="0000FF"/>
                </a:solidFill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nhiệt độ nóng chảy cao</a:t>
            </a:r>
          </a:p>
        </p:txBody>
      </p:sp>
      <p:sp>
        <p:nvSpPr>
          <p:cNvPr id="1049245" name="Text Box 5"/>
          <p:cNvSpPr txBox="1"/>
          <p:nvPr/>
        </p:nvSpPr>
        <p:spPr>
          <a:xfrm>
            <a:off x="5426075" y="2595245"/>
            <a:ext cx="225298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2400" b="1" u="sng" dirty="0">
                <a:solidFill>
                  <a:srgbClr val="0000FF"/>
                </a:solidFill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đồ trang sức</a:t>
            </a:r>
          </a:p>
        </p:txBody>
      </p:sp>
      <p:sp>
        <p:nvSpPr>
          <p:cNvPr id="1049246" name="Text Box 11"/>
          <p:cNvSpPr txBox="1"/>
          <p:nvPr/>
        </p:nvSpPr>
        <p:spPr>
          <a:xfrm>
            <a:off x="8432165" y="2704465"/>
            <a:ext cx="14408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u="sng" dirty="0">
                <a:solidFill>
                  <a:srgbClr val="0000FF"/>
                </a:solidFill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ánh kim</a:t>
            </a:r>
          </a:p>
        </p:txBody>
      </p:sp>
      <p:sp>
        <p:nvSpPr>
          <p:cNvPr id="1049247" name="Text Box 15"/>
          <p:cNvSpPr txBox="1"/>
          <p:nvPr/>
        </p:nvSpPr>
        <p:spPr>
          <a:xfrm>
            <a:off x="1892300" y="3596640"/>
            <a:ext cx="11303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u="sng" dirty="0">
                <a:solidFill>
                  <a:srgbClr val="0000FF"/>
                </a:solidFill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Nhôm</a:t>
            </a:r>
          </a:p>
        </p:txBody>
      </p:sp>
      <p:sp>
        <p:nvSpPr>
          <p:cNvPr id="1049248" name="Text Box 6"/>
          <p:cNvSpPr txBox="1"/>
          <p:nvPr/>
        </p:nvSpPr>
        <p:spPr>
          <a:xfrm>
            <a:off x="10166985" y="3512185"/>
            <a:ext cx="116649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2400" b="1" u="sng" dirty="0">
                <a:solidFill>
                  <a:srgbClr val="0000FF"/>
                </a:solidFill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nhẹ</a:t>
            </a:r>
          </a:p>
        </p:txBody>
      </p:sp>
      <p:sp>
        <p:nvSpPr>
          <p:cNvPr id="1049249" name="Text Box 7"/>
          <p:cNvSpPr txBox="1"/>
          <p:nvPr/>
        </p:nvSpPr>
        <p:spPr>
          <a:xfrm>
            <a:off x="2016125" y="4057015"/>
            <a:ext cx="11652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2400" b="1" u="sng" dirty="0">
                <a:solidFill>
                  <a:srgbClr val="0000FF"/>
                </a:solidFill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bền</a:t>
            </a:r>
          </a:p>
        </p:txBody>
      </p:sp>
      <p:sp>
        <p:nvSpPr>
          <p:cNvPr id="1049250" name="Text Box 8"/>
          <p:cNvSpPr txBox="1"/>
          <p:nvPr/>
        </p:nvSpPr>
        <p:spPr>
          <a:xfrm>
            <a:off x="6125845" y="4528185"/>
            <a:ext cx="189103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u="sng" dirty="0">
                <a:solidFill>
                  <a:srgbClr val="0000FF"/>
                </a:solidFill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dây điện</a:t>
            </a:r>
          </a:p>
        </p:txBody>
      </p:sp>
      <p:sp>
        <p:nvSpPr>
          <p:cNvPr id="1049251" name="Text Box 9"/>
          <p:cNvSpPr txBox="1"/>
          <p:nvPr/>
        </p:nvSpPr>
        <p:spPr>
          <a:xfrm>
            <a:off x="1822450" y="5058410"/>
            <a:ext cx="155321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2400" b="1" u="sng" dirty="0">
                <a:solidFill>
                  <a:srgbClr val="0000FF"/>
                </a:solidFill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Nhôm</a:t>
            </a:r>
          </a:p>
        </p:txBody>
      </p:sp>
      <p:sp>
        <p:nvSpPr>
          <p:cNvPr id="1049252" name="Text Box 12"/>
          <p:cNvSpPr txBox="1"/>
          <p:nvPr/>
        </p:nvSpPr>
        <p:spPr>
          <a:xfrm>
            <a:off x="3381375" y="5447665"/>
            <a:ext cx="21685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u="sng" dirty="0">
                <a:solidFill>
                  <a:srgbClr val="0000FF"/>
                </a:solidFill>
                <a:latin typeface="#9Slide03 Sofia Pro Soft Bold" panose="020B0000000000000000" pitchFamily="34" charset="0"/>
                <a:ea typeface="MS PGothic" panose="020B0600070205080204" pitchFamily="34" charset="-128"/>
                <a:cs typeface="#9Slide03 Sofia Pro Soft Bold" panose="020B0000000000000000" pitchFamily="34" charset="0"/>
              </a:rPr>
              <a:t>dẫn nhiệt tốt</a:t>
            </a:r>
          </a:p>
        </p:txBody>
      </p:sp>
      <p:sp>
        <p:nvSpPr>
          <p:cNvPr id="1049253" name="Rectangle 10" descr="Outlined diamond"/>
          <p:cNvSpPr/>
          <p:nvPr/>
        </p:nvSpPr>
        <p:spPr>
          <a:xfrm>
            <a:off x="3657600" y="92075"/>
            <a:ext cx="4876800" cy="762000"/>
          </a:xfrm>
          <a:prstGeom prst="rect">
            <a:avLst/>
          </a:prstGeom>
          <a:pattFill prst="openDmnd">
            <a:fgClr>
              <a:srgbClr val="CCECFF"/>
            </a:fgClr>
            <a:bgClr>
              <a:srgbClr val="FFFFFF"/>
            </a:bgClr>
          </a:patt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44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LUYỆN TẬP</a:t>
            </a:r>
            <a:endParaRPr lang="en-US" altLang="vi-VN" sz="44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4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49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04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49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5" dur="500"/>
                                        <p:tgtEl>
                                          <p:spTgt spid="1049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049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9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049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049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049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049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242" grpId="0"/>
      <p:bldP spid="1049243" grpId="0"/>
      <p:bldP spid="1049244" grpId="0"/>
      <p:bldP spid="104924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54" name="Oval 10"/>
          <p:cNvSpPr/>
          <p:nvPr/>
        </p:nvSpPr>
        <p:spPr>
          <a:xfrm>
            <a:off x="6515724" y="2927090"/>
            <a:ext cx="544643" cy="520648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255" name="Text Box 3"/>
          <p:cNvSpPr txBox="1"/>
          <p:nvPr/>
        </p:nvSpPr>
        <p:spPr>
          <a:xfrm>
            <a:off x="962930" y="1640663"/>
            <a:ext cx="10744387" cy="22467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sz="2800" b="1" dirty="0">
                <a:latin typeface="#9Slide03 Sofia Pro Soft Bold" panose="020B0000000000000000" pitchFamily="34" charset="0"/>
                <a:cs typeface="#9Slide03 Sofia Pro Soft Bold" panose="020B0000000000000000" pitchFamily="34" charset="0"/>
                <a:sym typeface="+mn-ea"/>
              </a:rPr>
              <a:t> </a:t>
            </a:r>
            <a:r>
              <a:rPr lang="en-US" altLang="vi-VN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+mn-ea"/>
              </a:rPr>
              <a:t>Câu 5: </a:t>
            </a:r>
            <a:r>
              <a:rPr lang="en-US" altLang="en-US" sz="2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+mn-ea"/>
              </a:rPr>
              <a:t>Kim loại dùng làm vật liệu chế tạo vỏ máy bay do tính nhẹ và bền là:   </a:t>
            </a:r>
            <a:endParaRPr lang="en-US" altLang="en-US" sz="2800" b="1" dirty="0" smtClean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+mn-ea"/>
            </a:endParaRPr>
          </a:p>
          <a:p>
            <a:r>
              <a:rPr lang="en-US" alt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+mn-ea"/>
              </a:rPr>
              <a:t>    </a:t>
            </a:r>
            <a:endParaRPr lang="en-US" alt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alt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+mn-ea"/>
              </a:rPr>
              <a:t>  </a:t>
            </a:r>
            <a:r>
              <a:rPr lang="en-US" altLang="en-US" sz="28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+mn-ea"/>
              </a:rPr>
              <a:t>A</a:t>
            </a:r>
            <a:r>
              <a:rPr lang="en-US" altLang="en-US" sz="2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+mn-ea"/>
              </a:rPr>
              <a:t>.</a:t>
            </a:r>
            <a:r>
              <a:rPr lang="en-US" alt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+mn-ea"/>
              </a:rPr>
              <a:t> Na            </a:t>
            </a:r>
            <a:r>
              <a:rPr lang="en-US" altLang="en-US" sz="2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+mn-ea"/>
              </a:rPr>
              <a:t>B. </a:t>
            </a:r>
            <a:r>
              <a:rPr lang="en-US" alt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+mn-ea"/>
              </a:rPr>
              <a:t>Zn              </a:t>
            </a:r>
            <a:r>
              <a:rPr lang="en-US" altLang="en-US" sz="2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+mn-ea"/>
              </a:rPr>
              <a:t>C. </a:t>
            </a:r>
            <a:r>
              <a:rPr lang="en-US" alt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+mn-ea"/>
              </a:rPr>
              <a:t>Al                </a:t>
            </a:r>
            <a:r>
              <a:rPr lang="en-US" altLang="en-US" sz="2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+mn-ea"/>
              </a:rPr>
              <a:t>D. </a:t>
            </a:r>
            <a:r>
              <a:rPr lang="en-US" alt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+mn-ea"/>
              </a:rPr>
              <a:t>K</a:t>
            </a:r>
            <a:endParaRPr lang="en-US" alt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altLang="en-US" sz="2800" b="1" dirty="0">
                <a:latin typeface="#9Slide03 Sofia Pro Soft Bold" panose="020B0000000000000000" pitchFamily="34" charset="0"/>
                <a:cs typeface="#9Slide03 Sofia Pro Soft Bold" panose="020B0000000000000000" pitchFamily="34" charset="0"/>
                <a:sym typeface="+mn-ea"/>
              </a:rPr>
              <a:t>       </a:t>
            </a:r>
            <a:endParaRPr lang="en-US" sz="2800" dirty="0">
              <a:latin typeface="#9Slide03 Sofia Pro Soft Bold" panose="020B0000000000000000" pitchFamily="34" charset="0"/>
              <a:cs typeface="#9Slide03 Sofia Pro Soft Bold" panose="020B0000000000000000" pitchFamily="34" charset="0"/>
            </a:endParaRPr>
          </a:p>
        </p:txBody>
      </p:sp>
      <p:sp>
        <p:nvSpPr>
          <p:cNvPr id="1049256" name="Rectangle 10" descr="Outlined diamond"/>
          <p:cNvSpPr/>
          <p:nvPr/>
        </p:nvSpPr>
        <p:spPr>
          <a:xfrm>
            <a:off x="3657600" y="92075"/>
            <a:ext cx="4876800" cy="762000"/>
          </a:xfrm>
          <a:prstGeom prst="rect">
            <a:avLst/>
          </a:prstGeom>
          <a:pattFill prst="openDmnd">
            <a:fgClr>
              <a:srgbClr val="CCECFF"/>
            </a:fgClr>
            <a:bgClr>
              <a:srgbClr val="FFFFFF"/>
            </a:bgClr>
          </a:patt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44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LUYỆN TẬP</a:t>
            </a:r>
            <a:endParaRPr lang="en-US" altLang="vi-VN" sz="44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049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254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57" name="Oval 10"/>
          <p:cNvSpPr/>
          <p:nvPr/>
        </p:nvSpPr>
        <p:spPr>
          <a:xfrm>
            <a:off x="5602047" y="2652778"/>
            <a:ext cx="568180" cy="540344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u="sng" dirty="0">
              <a:latin typeface="#9Slide03 Sofia Pro Soft Bold" panose="020B0000000000000000" pitchFamily="34" charset="0"/>
              <a:ea typeface="MS PGothic" panose="020B0600070205080204" pitchFamily="34" charset="-128"/>
              <a:cs typeface="#9Slide03 Sofia Pro Soft Bold" panose="020B0000000000000000" pitchFamily="34" charset="0"/>
            </a:endParaRPr>
          </a:p>
        </p:txBody>
      </p:sp>
      <p:sp>
        <p:nvSpPr>
          <p:cNvPr id="1049258" name="Text Box 3"/>
          <p:cNvSpPr txBox="1"/>
          <p:nvPr/>
        </p:nvSpPr>
        <p:spPr>
          <a:xfrm>
            <a:off x="773440" y="1313950"/>
            <a:ext cx="10225395" cy="26776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>
                <a:latin typeface="#9Slide03 Sofia Pro Soft Bold" panose="020B0000000000000000" pitchFamily="34" charset="0"/>
                <a:cs typeface="#9Slide03 Sofia Pro Soft Bold" panose="020B0000000000000000" pitchFamily="34" charset="0"/>
                <a:sym typeface="+mn-ea"/>
              </a:rPr>
              <a:t> </a:t>
            </a:r>
            <a:r>
              <a:rPr lang="en-US" altLang="vi-VN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+mn-ea"/>
              </a:rPr>
              <a:t>Câu 6: </a:t>
            </a:r>
            <a:r>
              <a:rPr lang="en-US" alt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+mn-ea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+mn-ea"/>
              </a:rPr>
              <a:t>Kim loại dùng làm đồ trang sức có ánh kim đẹp là:</a:t>
            </a:r>
            <a:endParaRPr lang="en-US" altLang="en-US" sz="28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+mn-ea"/>
              </a:rPr>
              <a:t>A. </a:t>
            </a:r>
            <a:r>
              <a:rPr lang="en-US" alt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+mn-ea"/>
              </a:rPr>
              <a:t>Ag, Cu      </a:t>
            </a:r>
            <a:r>
              <a:rPr lang="en-US" alt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+mn-ea"/>
              </a:rPr>
              <a:t>                   </a:t>
            </a:r>
            <a:r>
              <a:rPr lang="en-US" altLang="en-US" sz="28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+mn-ea"/>
              </a:rPr>
              <a:t>B</a:t>
            </a:r>
            <a:r>
              <a:rPr lang="en-US" altLang="en-US" sz="2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+mn-ea"/>
              </a:rPr>
              <a:t>. </a:t>
            </a:r>
            <a:r>
              <a:rPr lang="en-US" alt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+mn-ea"/>
              </a:rPr>
              <a:t>Au, Pt        </a:t>
            </a:r>
          </a:p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+mn-ea"/>
              </a:rPr>
              <a:t>C. </a:t>
            </a:r>
            <a:r>
              <a:rPr lang="en-US" alt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+mn-ea"/>
              </a:rPr>
              <a:t>Au, Al         </a:t>
            </a:r>
            <a:r>
              <a:rPr lang="en-US" alt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+mn-ea"/>
              </a:rPr>
              <a:t>                 </a:t>
            </a:r>
            <a:r>
              <a:rPr lang="en-US" altLang="en-US" sz="28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+mn-ea"/>
              </a:rPr>
              <a:t>D</a:t>
            </a:r>
            <a:r>
              <a:rPr lang="en-US" altLang="en-US" sz="2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+mn-ea"/>
              </a:rPr>
              <a:t>. </a:t>
            </a:r>
            <a:r>
              <a:rPr lang="en-US" alt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+mn-ea"/>
              </a:rPr>
              <a:t>Ag, Al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49259" name="Rectangle 10" descr="Outlined diamond"/>
          <p:cNvSpPr/>
          <p:nvPr/>
        </p:nvSpPr>
        <p:spPr>
          <a:xfrm>
            <a:off x="3657600" y="92075"/>
            <a:ext cx="4876800" cy="762000"/>
          </a:xfrm>
          <a:prstGeom prst="rect">
            <a:avLst/>
          </a:prstGeom>
          <a:pattFill prst="openDmnd">
            <a:fgClr>
              <a:srgbClr val="CCECFF"/>
            </a:fgClr>
            <a:bgClr>
              <a:srgbClr val="FFFFFF"/>
            </a:bgClr>
          </a:patt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44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LUYỆN TẬP</a:t>
            </a:r>
            <a:endParaRPr lang="en-US" altLang="vi-VN" sz="44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049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257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60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0" y="-1"/>
            <a:ext cx="12192000" cy="4881093"/>
          </a:xfrm>
          <a:prstGeom prst="rect">
            <a:avLst/>
          </a:prstGeom>
          <a:solidFill>
            <a:srgbClr val="82C69F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49261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1446125" y="-1721867"/>
            <a:ext cx="997131" cy="1599112"/>
          </a:xfrm>
          <a:prstGeom prst="rect">
            <a:avLst/>
          </a:prstGeom>
          <a:solidFill>
            <a:srgbClr val="82C69F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49262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2443256" y="-1721867"/>
            <a:ext cx="997131" cy="1599112"/>
          </a:xfrm>
          <a:prstGeom prst="rect">
            <a:avLst/>
          </a:prstGeom>
          <a:solidFill>
            <a:srgbClr val="F5C13A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097252" name="图片 11"/>
          <p:cNvPicPr>
            <a:picLocks noChangeAspect="1"/>
          </p:cNvPicPr>
          <p:nvPr/>
        </p:nvPicPr>
        <p:blipFill rotWithShape="1">
          <a:blip r:embed="rId2" cstate="print"/>
          <a:srcRect l="6226" r="7389" b="84853"/>
          <a:stretch>
            <a:fillRect/>
          </a:stretch>
        </p:blipFill>
        <p:spPr>
          <a:xfrm>
            <a:off x="1687112" y="-3115"/>
            <a:ext cx="8772281" cy="4085718"/>
          </a:xfrm>
          <a:prstGeom prst="rect">
            <a:avLst/>
          </a:prstGeom>
        </p:spPr>
      </p:pic>
      <p:sp>
        <p:nvSpPr>
          <p:cNvPr id="1049263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0" y="4881093"/>
            <a:ext cx="12192000" cy="1976908"/>
          </a:xfrm>
          <a:prstGeom prst="rect">
            <a:avLst/>
          </a:prstGeom>
          <a:solidFill>
            <a:srgbClr val="F5C13A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097253" name="图片 4"/>
          <p:cNvPicPr>
            <a:picLocks noChangeAspect="1"/>
          </p:cNvPicPr>
          <p:nvPr/>
        </p:nvPicPr>
        <p:blipFill rotWithShape="1">
          <a:blip r:embed="rId3" cstate="print"/>
          <a:srcRect l="31922" t="724" r="34057" b="90923"/>
          <a:stretch>
            <a:fillRect/>
          </a:stretch>
        </p:blipFill>
        <p:spPr>
          <a:xfrm>
            <a:off x="4130369" y="677618"/>
            <a:ext cx="3967179" cy="2587295"/>
          </a:xfrm>
          <a:prstGeom prst="rect">
            <a:avLst/>
          </a:prstGeom>
        </p:spPr>
      </p:pic>
      <p:pic>
        <p:nvPicPr>
          <p:cNvPr id="2097254" name="图片 13"/>
          <p:cNvPicPr>
            <a:picLocks noChangeAspect="1"/>
          </p:cNvPicPr>
          <p:nvPr/>
        </p:nvPicPr>
        <p:blipFill rotWithShape="1">
          <a:blip r:embed="rId3" cstate="print"/>
          <a:srcRect l="3521" t="2395" r="84645" b="93484"/>
          <a:stretch>
            <a:fillRect/>
          </a:stretch>
        </p:blipFill>
        <p:spPr>
          <a:xfrm>
            <a:off x="984649" y="541975"/>
            <a:ext cx="1458608" cy="1349215"/>
          </a:xfrm>
          <a:prstGeom prst="rect">
            <a:avLst/>
          </a:prstGeom>
        </p:spPr>
      </p:pic>
      <p:pic>
        <p:nvPicPr>
          <p:cNvPr id="2097255" name="图片 14"/>
          <p:cNvPicPr>
            <a:picLocks noChangeAspect="1"/>
          </p:cNvPicPr>
          <p:nvPr/>
        </p:nvPicPr>
        <p:blipFill rotWithShape="1">
          <a:blip r:embed="rId3" cstate="print"/>
          <a:srcRect l="14172" t="7630" r="75474" b="88472"/>
          <a:stretch>
            <a:fillRect/>
          </a:stretch>
        </p:blipFill>
        <p:spPr>
          <a:xfrm>
            <a:off x="2135534" y="2220329"/>
            <a:ext cx="1276283" cy="1276283"/>
          </a:xfrm>
          <a:prstGeom prst="rect">
            <a:avLst/>
          </a:prstGeom>
        </p:spPr>
      </p:pic>
      <p:pic>
        <p:nvPicPr>
          <p:cNvPr id="2097256" name="图片 15"/>
          <p:cNvPicPr>
            <a:picLocks noChangeAspect="1"/>
          </p:cNvPicPr>
          <p:nvPr/>
        </p:nvPicPr>
        <p:blipFill rotWithShape="1">
          <a:blip r:embed="rId3" cstate="print"/>
          <a:srcRect l="2338" t="12307" r="86125" b="83906"/>
          <a:stretch>
            <a:fillRect/>
          </a:stretch>
        </p:blipFill>
        <p:spPr>
          <a:xfrm>
            <a:off x="627017" y="3242030"/>
            <a:ext cx="1422143" cy="1239817"/>
          </a:xfrm>
          <a:prstGeom prst="rect">
            <a:avLst/>
          </a:prstGeom>
        </p:spPr>
      </p:pic>
      <p:pic>
        <p:nvPicPr>
          <p:cNvPr id="2097257" name="图片 16"/>
          <p:cNvPicPr>
            <a:picLocks noChangeAspect="1"/>
          </p:cNvPicPr>
          <p:nvPr/>
        </p:nvPicPr>
        <p:blipFill rotWithShape="1">
          <a:blip r:embed="rId3" cstate="print"/>
          <a:srcRect l="83102" t="9746" r="5952" b="86022"/>
          <a:stretch>
            <a:fillRect/>
          </a:stretch>
        </p:blipFill>
        <p:spPr>
          <a:xfrm>
            <a:off x="9929798" y="3030396"/>
            <a:ext cx="1349211" cy="1385680"/>
          </a:xfrm>
          <a:prstGeom prst="rect">
            <a:avLst/>
          </a:prstGeom>
        </p:spPr>
      </p:pic>
      <p:pic>
        <p:nvPicPr>
          <p:cNvPr id="2097258" name="图片 17"/>
          <p:cNvPicPr>
            <a:picLocks noChangeAspect="1"/>
          </p:cNvPicPr>
          <p:nvPr/>
        </p:nvPicPr>
        <p:blipFill rotWithShape="1">
          <a:blip r:embed="rId3" cstate="print"/>
          <a:srcRect l="84877" t="3174" r="3881" b="93039"/>
          <a:stretch>
            <a:fillRect/>
          </a:stretch>
        </p:blipFill>
        <p:spPr>
          <a:xfrm>
            <a:off x="9961570" y="388505"/>
            <a:ext cx="1385680" cy="1239816"/>
          </a:xfrm>
          <a:prstGeom prst="rect">
            <a:avLst/>
          </a:prstGeom>
        </p:spPr>
      </p:pic>
      <p:pic>
        <p:nvPicPr>
          <p:cNvPr id="2097259" name="图片 18"/>
          <p:cNvPicPr>
            <a:picLocks noChangeAspect="1"/>
          </p:cNvPicPr>
          <p:nvPr/>
        </p:nvPicPr>
        <p:blipFill rotWithShape="1">
          <a:blip r:embed="rId3" cstate="print"/>
          <a:srcRect l="13284" t="14646" r="12461" b="75553"/>
          <a:stretch>
            <a:fillRect/>
          </a:stretch>
        </p:blipFill>
        <p:spPr>
          <a:xfrm>
            <a:off x="2266487" y="2842467"/>
            <a:ext cx="7826715" cy="2744028"/>
          </a:xfrm>
          <a:prstGeom prst="rect">
            <a:avLst/>
          </a:prstGeom>
        </p:spPr>
      </p:pic>
      <p:sp>
        <p:nvSpPr>
          <p:cNvPr id="1049264" name="文本框 22"/>
          <p:cNvSpPr txBox="1"/>
          <p:nvPr/>
        </p:nvSpPr>
        <p:spPr>
          <a:xfrm>
            <a:off x="2029275" y="5468967"/>
            <a:ext cx="808795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0000FF"/>
                </a:solidFill>
                <a:latin typeface=".VnCooperH" panose="020B7200000000000000" pitchFamily="34" charset="0"/>
                <a:ea typeface="Calibri" panose="020F0502020204030204" charset="0"/>
                <a:cs typeface="Calibri" panose="020F0502020204030204" charset="0"/>
              </a:rPr>
              <a:t>Thank you</a:t>
            </a:r>
            <a:endParaRPr lang="zh-CN" altLang="en-US" sz="5400" b="1" dirty="0">
              <a:solidFill>
                <a:srgbClr val="0000FF"/>
              </a:solidFill>
              <a:latin typeface=".VnCooperH" panose="020B72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097260" name="图片 23"/>
          <p:cNvPicPr>
            <a:picLocks noChangeAspect="1"/>
          </p:cNvPicPr>
          <p:nvPr/>
        </p:nvPicPr>
        <p:blipFill rotWithShape="1">
          <a:blip r:embed="rId2" cstate="print"/>
          <a:srcRect l="82256" t="20493" r="3839" b="71711"/>
          <a:stretch>
            <a:fillRect/>
          </a:stretch>
        </p:blipFill>
        <p:spPr>
          <a:xfrm>
            <a:off x="1098576" y="5296749"/>
            <a:ext cx="605307" cy="901521"/>
          </a:xfrm>
          <a:prstGeom prst="rect">
            <a:avLst/>
          </a:prstGeom>
        </p:spPr>
      </p:pic>
      <p:pic>
        <p:nvPicPr>
          <p:cNvPr id="2097261" name="图片 24"/>
          <p:cNvPicPr>
            <a:picLocks noChangeAspect="1"/>
          </p:cNvPicPr>
          <p:nvPr/>
        </p:nvPicPr>
        <p:blipFill rotWithShape="1">
          <a:blip r:embed="rId2" cstate="print"/>
          <a:srcRect t="29848" r="80462" b="64472"/>
          <a:stretch>
            <a:fillRect/>
          </a:stretch>
        </p:blipFill>
        <p:spPr>
          <a:xfrm>
            <a:off x="10428450" y="5613283"/>
            <a:ext cx="850559" cy="65682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9" name="Picture 2" descr="BANG TUAN HOAN">
            <a:hlinkClick r:id="" action="ppaction://noaction"/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74140" y="114935"/>
            <a:ext cx="9865995" cy="66675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Text Box 14"/>
          <p:cNvSpPr txBox="1"/>
          <p:nvPr/>
        </p:nvSpPr>
        <p:spPr>
          <a:xfrm>
            <a:off x="837884" y="1908175"/>
            <a:ext cx="10515600" cy="35394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50000"/>
              </a:spcBef>
              <a:buNone/>
            </a:pPr>
            <a:r>
              <a:rPr lang="en-US" altLang="en-US" sz="2800" b="1" dirty="0">
                <a:latin typeface="Arial" panose="020B0604020202020204" pitchFamily="34" charset="0"/>
              </a:rPr>
              <a:t>Viết cấu hình electron các nguyên tố sau và cho biết số e hoá trị lớp ngoài cùng:</a:t>
            </a:r>
          </a:p>
          <a:p>
            <a:pPr marL="342900" indent="-342900" eaLnBrk="1" hangingPunct="1">
              <a:spcBef>
                <a:spcPct val="50000"/>
              </a:spcBef>
              <a:buAutoNum type="alphaLcPeriod"/>
            </a:pPr>
            <a:r>
              <a:rPr lang="en-US" altLang="en-US" sz="2800" b="1" baseline="-25000" dirty="0">
                <a:latin typeface="Arial" panose="020B0604020202020204" pitchFamily="34" charset="0"/>
              </a:rPr>
              <a:t>11</a:t>
            </a:r>
            <a:r>
              <a:rPr lang="en-US" altLang="en-US" sz="2800" b="1" dirty="0">
                <a:latin typeface="Arial" panose="020B0604020202020204" pitchFamily="34" charset="0"/>
              </a:rPr>
              <a:t>Na: </a:t>
            </a:r>
            <a:r>
              <a:rPr lang="en-US" altLang="en-US" sz="2800" b="1" baseline="30000" dirty="0">
                <a:solidFill>
                  <a:srgbClr val="FF0066"/>
                </a:solidFill>
                <a:latin typeface="Arial" panose="020B0604020202020204" pitchFamily="34" charset="0"/>
              </a:rPr>
              <a:t>		</a:t>
            </a:r>
          </a:p>
          <a:p>
            <a:pPr marL="342900" indent="-342900" eaLnBrk="1" hangingPunct="1">
              <a:spcBef>
                <a:spcPct val="50000"/>
              </a:spcBef>
              <a:buNone/>
            </a:pPr>
            <a:r>
              <a:rPr lang="en-US" altLang="en-US" sz="2800" b="1" dirty="0">
                <a:latin typeface="Arial" panose="020B0604020202020204" pitchFamily="34" charset="0"/>
              </a:rPr>
              <a:t>b. </a:t>
            </a:r>
            <a:r>
              <a:rPr lang="en-US" altLang="en-US" sz="2800" b="1" baseline="-25000" dirty="0">
                <a:latin typeface="Arial" panose="020B0604020202020204" pitchFamily="34" charset="0"/>
              </a:rPr>
              <a:t>12</a:t>
            </a:r>
            <a:r>
              <a:rPr lang="en-US" altLang="en-US" sz="2800" b="1" dirty="0">
                <a:latin typeface="Arial" panose="020B0604020202020204" pitchFamily="34" charset="0"/>
              </a:rPr>
              <a:t>Mg:	</a:t>
            </a:r>
          </a:p>
          <a:p>
            <a:pPr marL="342900" indent="-342900" eaLnBrk="1" hangingPunct="1">
              <a:spcBef>
                <a:spcPct val="50000"/>
              </a:spcBef>
              <a:buNone/>
            </a:pPr>
            <a:r>
              <a:rPr lang="en-US" altLang="en-US" sz="2800" b="1" dirty="0">
                <a:latin typeface="Arial" panose="020B0604020202020204" pitchFamily="34" charset="0"/>
              </a:rPr>
              <a:t>c. </a:t>
            </a:r>
            <a:r>
              <a:rPr lang="en-US" altLang="en-US" sz="2800" b="1" baseline="-25000" dirty="0">
                <a:latin typeface="Arial" panose="020B0604020202020204" pitchFamily="34" charset="0"/>
              </a:rPr>
              <a:t>13</a:t>
            </a:r>
            <a:r>
              <a:rPr lang="en-US" altLang="en-US" sz="2800" b="1" dirty="0">
                <a:latin typeface="Arial" panose="020B0604020202020204" pitchFamily="34" charset="0"/>
              </a:rPr>
              <a:t>Al:  </a:t>
            </a:r>
          </a:p>
          <a:p>
            <a:pPr marL="342900" indent="-342900" eaLnBrk="1" hangingPunct="1">
              <a:spcBef>
                <a:spcPct val="50000"/>
              </a:spcBef>
              <a:buNone/>
            </a:pPr>
            <a:r>
              <a:rPr lang="en-US" altLang="en-US" sz="2800" b="1" dirty="0">
                <a:latin typeface="Arial" panose="020B0604020202020204" pitchFamily="34" charset="0"/>
              </a:rPr>
              <a:t>d.</a:t>
            </a:r>
            <a:r>
              <a:rPr lang="en-US" altLang="en-US" sz="2800" b="1" baseline="-25000" dirty="0">
                <a:latin typeface="Arial" panose="020B0604020202020204" pitchFamily="34" charset="0"/>
              </a:rPr>
              <a:t>26</a:t>
            </a:r>
            <a:r>
              <a:rPr lang="en-US" altLang="en-US" sz="2800" b="1" dirty="0">
                <a:latin typeface="Arial" panose="020B0604020202020204" pitchFamily="34" charset="0"/>
              </a:rPr>
              <a:t>Fe: </a:t>
            </a:r>
            <a:endParaRPr lang="en-US" altLang="en-US" sz="2800" b="1" dirty="0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sp>
        <p:nvSpPr>
          <p:cNvPr id="1048610" name="Text Box 15"/>
          <p:cNvSpPr txBox="1"/>
          <p:nvPr/>
        </p:nvSpPr>
        <p:spPr>
          <a:xfrm>
            <a:off x="3333750" y="3000375"/>
            <a:ext cx="25908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</a:rPr>
              <a:t>1s</a:t>
            </a:r>
            <a:r>
              <a:rPr lang="en-US" altLang="en-US" b="1" baseline="30000" dirty="0">
                <a:latin typeface="Arial" panose="020B0604020202020204" pitchFamily="34" charset="0"/>
              </a:rPr>
              <a:t>2</a:t>
            </a:r>
            <a:r>
              <a:rPr lang="en-US" altLang="en-US" b="1" dirty="0">
                <a:latin typeface="Arial" panose="020B0604020202020204" pitchFamily="34" charset="0"/>
              </a:rPr>
              <a:t>2s</a:t>
            </a:r>
            <a:r>
              <a:rPr lang="en-US" altLang="en-US" b="1" baseline="30000" dirty="0">
                <a:latin typeface="Arial" panose="020B0604020202020204" pitchFamily="34" charset="0"/>
              </a:rPr>
              <a:t>2</a:t>
            </a:r>
            <a:r>
              <a:rPr lang="en-US" altLang="en-US" b="1" dirty="0">
                <a:latin typeface="Arial" panose="020B0604020202020204" pitchFamily="34" charset="0"/>
              </a:rPr>
              <a:t>2p</a:t>
            </a:r>
            <a:r>
              <a:rPr lang="en-US" altLang="en-US" b="1" baseline="30000" dirty="0">
                <a:latin typeface="Arial" panose="020B0604020202020204" pitchFamily="34" charset="0"/>
              </a:rPr>
              <a:t>6</a:t>
            </a:r>
            <a:r>
              <a:rPr lang="en-US" altLang="en-US" b="1" dirty="0">
                <a:solidFill>
                  <a:srgbClr val="FF0066"/>
                </a:solidFill>
                <a:latin typeface="Arial" panose="020B0604020202020204" pitchFamily="34" charset="0"/>
              </a:rPr>
              <a:t>3s</a:t>
            </a:r>
            <a:r>
              <a:rPr lang="en-US" altLang="en-US" b="1" baseline="30000" dirty="0">
                <a:solidFill>
                  <a:srgbClr val="FF0066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048611" name="Text Box 16"/>
          <p:cNvSpPr txBox="1"/>
          <p:nvPr/>
        </p:nvSpPr>
        <p:spPr>
          <a:xfrm>
            <a:off x="3206750" y="3630930"/>
            <a:ext cx="28194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</a:rPr>
              <a:t>1s</a:t>
            </a:r>
            <a:r>
              <a:rPr lang="en-US" altLang="en-US" b="1" baseline="30000" dirty="0">
                <a:latin typeface="Arial" panose="020B0604020202020204" pitchFamily="34" charset="0"/>
              </a:rPr>
              <a:t>2</a:t>
            </a:r>
            <a:r>
              <a:rPr lang="en-US" altLang="en-US" b="1" dirty="0">
                <a:latin typeface="Arial" panose="020B0604020202020204" pitchFamily="34" charset="0"/>
              </a:rPr>
              <a:t>2s</a:t>
            </a:r>
            <a:r>
              <a:rPr lang="en-US" altLang="en-US" b="1" baseline="30000" dirty="0">
                <a:latin typeface="Arial" panose="020B0604020202020204" pitchFamily="34" charset="0"/>
              </a:rPr>
              <a:t>2</a:t>
            </a:r>
            <a:r>
              <a:rPr lang="en-US" altLang="en-US" b="1" dirty="0">
                <a:latin typeface="Arial" panose="020B0604020202020204" pitchFamily="34" charset="0"/>
              </a:rPr>
              <a:t>2p</a:t>
            </a:r>
            <a:r>
              <a:rPr lang="en-US" altLang="en-US" b="1" baseline="30000" dirty="0">
                <a:latin typeface="Arial" panose="020B0604020202020204" pitchFamily="34" charset="0"/>
              </a:rPr>
              <a:t>6</a:t>
            </a:r>
            <a:r>
              <a:rPr lang="en-US" altLang="en-US" b="1" dirty="0">
                <a:solidFill>
                  <a:srgbClr val="FF0066"/>
                </a:solidFill>
                <a:latin typeface="Arial" panose="020B0604020202020204" pitchFamily="34" charset="0"/>
              </a:rPr>
              <a:t>3s</a:t>
            </a:r>
            <a:r>
              <a:rPr lang="en-US" altLang="en-US" b="1" baseline="30000" dirty="0">
                <a:solidFill>
                  <a:srgbClr val="FF0066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latin typeface="Arial" panose="020B0604020202020204" pitchFamily="34" charset="0"/>
            </a:endParaRPr>
          </a:p>
        </p:txBody>
      </p:sp>
      <p:sp>
        <p:nvSpPr>
          <p:cNvPr id="1048612" name="Text Box 17"/>
          <p:cNvSpPr txBox="1"/>
          <p:nvPr/>
        </p:nvSpPr>
        <p:spPr>
          <a:xfrm>
            <a:off x="3333750" y="4261485"/>
            <a:ext cx="29718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</a:rPr>
              <a:t>1s</a:t>
            </a:r>
            <a:r>
              <a:rPr lang="en-US" altLang="en-US" b="1" baseline="30000" dirty="0">
                <a:latin typeface="Arial" panose="020B0604020202020204" pitchFamily="34" charset="0"/>
              </a:rPr>
              <a:t>2</a:t>
            </a:r>
            <a:r>
              <a:rPr lang="en-US" altLang="en-US" b="1" dirty="0">
                <a:latin typeface="Arial" panose="020B0604020202020204" pitchFamily="34" charset="0"/>
              </a:rPr>
              <a:t>2s</a:t>
            </a:r>
            <a:r>
              <a:rPr lang="en-US" altLang="en-US" b="1" baseline="30000" dirty="0">
                <a:latin typeface="Arial" panose="020B0604020202020204" pitchFamily="34" charset="0"/>
              </a:rPr>
              <a:t>2</a:t>
            </a:r>
            <a:r>
              <a:rPr lang="en-US" altLang="en-US" b="1" dirty="0">
                <a:latin typeface="Arial" panose="020B0604020202020204" pitchFamily="34" charset="0"/>
              </a:rPr>
              <a:t>2p</a:t>
            </a:r>
            <a:r>
              <a:rPr lang="en-US" altLang="en-US" b="1" baseline="30000" dirty="0">
                <a:latin typeface="Arial" panose="020B0604020202020204" pitchFamily="34" charset="0"/>
              </a:rPr>
              <a:t>6</a:t>
            </a:r>
            <a:r>
              <a:rPr lang="en-US" altLang="en-US" b="1" dirty="0">
                <a:solidFill>
                  <a:srgbClr val="FF0066"/>
                </a:solidFill>
                <a:latin typeface="Arial" panose="020B0604020202020204" pitchFamily="34" charset="0"/>
              </a:rPr>
              <a:t>3s</a:t>
            </a:r>
            <a:r>
              <a:rPr lang="en-US" altLang="en-US" b="1" baseline="30000" dirty="0">
                <a:solidFill>
                  <a:srgbClr val="FF0066"/>
                </a:solidFill>
                <a:latin typeface="Arial" panose="020B0604020202020204" pitchFamily="34" charset="0"/>
              </a:rPr>
              <a:t>2</a:t>
            </a:r>
            <a:r>
              <a:rPr lang="en-US" altLang="en-US" b="1" dirty="0">
                <a:solidFill>
                  <a:srgbClr val="FF0066"/>
                </a:solidFill>
                <a:latin typeface="Arial" panose="020B0604020202020204" pitchFamily="34" charset="0"/>
              </a:rPr>
              <a:t>3p</a:t>
            </a:r>
            <a:r>
              <a:rPr lang="en-US" altLang="en-US" b="1" baseline="30000" dirty="0">
                <a:solidFill>
                  <a:srgbClr val="FF0066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048613" name="Text Box 18"/>
          <p:cNvSpPr txBox="1"/>
          <p:nvPr/>
        </p:nvSpPr>
        <p:spPr>
          <a:xfrm>
            <a:off x="3206750" y="4922520"/>
            <a:ext cx="44196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</a:rPr>
              <a:t>1s</a:t>
            </a:r>
            <a:r>
              <a:rPr lang="en-US" altLang="en-US" b="1" baseline="30000" dirty="0">
                <a:latin typeface="Arial" panose="020B0604020202020204" pitchFamily="34" charset="0"/>
              </a:rPr>
              <a:t>2</a:t>
            </a:r>
            <a:r>
              <a:rPr lang="en-US" altLang="en-US" b="1" dirty="0">
                <a:latin typeface="Arial" panose="020B0604020202020204" pitchFamily="34" charset="0"/>
              </a:rPr>
              <a:t>2s</a:t>
            </a:r>
            <a:r>
              <a:rPr lang="en-US" altLang="en-US" b="1" baseline="30000" dirty="0">
                <a:latin typeface="Arial" panose="020B0604020202020204" pitchFamily="34" charset="0"/>
              </a:rPr>
              <a:t>2</a:t>
            </a:r>
            <a:r>
              <a:rPr lang="en-US" altLang="en-US" b="1" dirty="0">
                <a:latin typeface="Arial" panose="020B0604020202020204" pitchFamily="34" charset="0"/>
              </a:rPr>
              <a:t>2p</a:t>
            </a:r>
            <a:r>
              <a:rPr lang="en-US" altLang="en-US" b="1" baseline="30000" dirty="0">
                <a:latin typeface="Arial" panose="020B0604020202020204" pitchFamily="34" charset="0"/>
              </a:rPr>
              <a:t>6</a:t>
            </a:r>
            <a:r>
              <a:rPr lang="en-US" altLang="en-US" b="1" dirty="0">
                <a:latin typeface="Arial" panose="020B0604020202020204" pitchFamily="34" charset="0"/>
              </a:rPr>
              <a:t>3s</a:t>
            </a:r>
            <a:r>
              <a:rPr lang="en-US" altLang="en-US" b="1" baseline="30000" dirty="0">
                <a:latin typeface="Arial" panose="020B0604020202020204" pitchFamily="34" charset="0"/>
              </a:rPr>
              <a:t>2</a:t>
            </a:r>
            <a:r>
              <a:rPr lang="en-US" altLang="en-US" b="1" dirty="0">
                <a:latin typeface="Arial" panose="020B0604020202020204" pitchFamily="34" charset="0"/>
              </a:rPr>
              <a:t>3p</a:t>
            </a:r>
            <a:r>
              <a:rPr lang="en-US" altLang="en-US" b="1" baseline="30000" dirty="0">
                <a:latin typeface="Arial" panose="020B0604020202020204" pitchFamily="34" charset="0"/>
              </a:rPr>
              <a:t>6</a:t>
            </a:r>
            <a:r>
              <a:rPr lang="en-US" altLang="en-US" b="1" dirty="0">
                <a:latin typeface="Arial" panose="020B0604020202020204" pitchFamily="34" charset="0"/>
              </a:rPr>
              <a:t>3d</a:t>
            </a:r>
            <a:r>
              <a:rPr lang="en-US" altLang="en-US" b="1" baseline="30000" dirty="0">
                <a:latin typeface="Arial" panose="020B0604020202020204" pitchFamily="34" charset="0"/>
              </a:rPr>
              <a:t>6 </a:t>
            </a:r>
            <a:r>
              <a:rPr lang="en-US" altLang="en-US" b="1" dirty="0">
                <a:solidFill>
                  <a:srgbClr val="FF0066"/>
                </a:solidFill>
                <a:latin typeface="Arial" panose="020B0604020202020204" pitchFamily="34" charset="0"/>
              </a:rPr>
              <a:t>4s</a:t>
            </a:r>
            <a:r>
              <a:rPr lang="en-US" altLang="en-US" b="1" baseline="30000" dirty="0">
                <a:solidFill>
                  <a:srgbClr val="FF0066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048614" name="Title 3"/>
          <p:cNvSpPr>
            <a:spLocks noGrp="1"/>
          </p:cNvSpPr>
          <p:nvPr>
            <p:ph type="title"/>
          </p:nvPr>
        </p:nvSpPr>
        <p:spPr>
          <a:xfrm>
            <a:off x="837884" y="63672"/>
            <a:ext cx="10515600" cy="795790"/>
          </a:xfrm>
          <a:prstGeom prst="roundRect">
            <a:avLst/>
          </a:prstGeo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I. ĐẶC ĐIỂM CẤU TẠO VÀ LIÊN KẾT KIM LOẠI</a:t>
            </a:r>
          </a:p>
        </p:txBody>
      </p:sp>
      <p:grpSp>
        <p:nvGrpSpPr>
          <p:cNvPr id="61" name="Group 5"/>
          <p:cNvGrpSpPr/>
          <p:nvPr/>
        </p:nvGrpSpPr>
        <p:grpSpPr>
          <a:xfrm>
            <a:off x="558818" y="1014599"/>
            <a:ext cx="9929777" cy="914400"/>
            <a:chOff x="558818" y="920009"/>
            <a:chExt cx="9929777" cy="914400"/>
          </a:xfrm>
        </p:grpSpPr>
        <p:sp>
          <p:nvSpPr>
            <p:cNvPr id="1048615" name="文本框 22"/>
            <p:cNvSpPr txBox="1"/>
            <p:nvPr/>
          </p:nvSpPr>
          <p:spPr>
            <a:xfrm>
              <a:off x="1502762" y="1280849"/>
              <a:ext cx="89858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2800" b="1" dirty="0">
                  <a:solidFill>
                    <a:srgbClr val="C00000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Câu hỏi thảo luận:</a:t>
              </a:r>
              <a:endParaRPr lang="zh-CN" altLang="en-US" sz="2800" b="1" dirty="0">
                <a:solidFill>
                  <a:srgbClr val="C00000"/>
                </a:solidFill>
                <a:latin typeface="#9Slide03 Sofia Pro Soft Bold" panose="020B0000000000000000" pitchFamily="34" charset="0"/>
                <a:cs typeface="Calibri" panose="020F0502020204030204" charset="0"/>
              </a:endParaRPr>
            </a:p>
          </p:txBody>
        </p:sp>
        <p:pic>
          <p:nvPicPr>
            <p:cNvPr id="2097170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8818" y="920009"/>
              <a:ext cx="914400" cy="914400"/>
            </a:xfrm>
            <a:prstGeom prst="rect">
              <a:avLst/>
            </a:prstGeom>
          </p:spPr>
        </p:pic>
      </p:grpSp>
      <p:sp>
        <p:nvSpPr>
          <p:cNvPr id="1048616" name="文本框 22"/>
          <p:cNvSpPr txBox="1"/>
          <p:nvPr/>
        </p:nvSpPr>
        <p:spPr>
          <a:xfrm>
            <a:off x="1473218" y="671562"/>
            <a:ext cx="9115707" cy="9531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Đặc điểm cấu tạo của nguyên tử kim loại</a:t>
            </a:r>
          </a:p>
          <a:p>
            <a:r>
              <a:rPr lang="en-US" altLang="zh-CN" sz="28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endParaRPr lang="zh-CN" altLang="en-US" sz="2800" b="1" dirty="0">
              <a:solidFill>
                <a:srgbClr val="00A69C"/>
              </a:solidFill>
              <a:latin typeface="#9Slide03 Sofia Pro Soft Bold" panose="020B0000000000000000" pitchFamily="34" charset="0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48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04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04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104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104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0486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048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048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0486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048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9" grpId="0"/>
      <p:bldP spid="1048609" grpId="1"/>
      <p:bldP spid="1048610" grpId="0"/>
      <p:bldP spid="1048610" grpId="1"/>
      <p:bldP spid="1048611" grpId="0"/>
      <p:bldP spid="1048611" grpId="1"/>
      <p:bldP spid="1048612" grpId="0"/>
      <p:bldP spid="1048612" grpId="1"/>
      <p:bldP spid="1048613" grpId="0"/>
      <p:bldP spid="10486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Text Box 4"/>
          <p:cNvSpPr txBox="1"/>
          <p:nvPr/>
        </p:nvSpPr>
        <p:spPr>
          <a:xfrm>
            <a:off x="1676400" y="1981200"/>
            <a:ext cx="8839200" cy="9531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618" name="Text Box 5"/>
          <p:cNvSpPr txBox="1"/>
          <p:nvPr/>
        </p:nvSpPr>
        <p:spPr>
          <a:xfrm>
            <a:off x="1524000" y="2743200"/>
            <a:ext cx="9144000" cy="1143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  11</a:t>
            </a:r>
            <a:r>
              <a:rPr lang="en-US" altLang="en-US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altLang="en-US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altLang="en-US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b="1" baseline="-250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altLang="en-US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Si         </a:t>
            </a:r>
            <a:r>
              <a:rPr lang="en-US" altLang="en-US" b="1" baseline="-250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altLang="en-US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       </a:t>
            </a:r>
            <a:r>
              <a:rPr lang="en-US" altLang="en-US" b="1" baseline="-250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altLang="en-US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       </a:t>
            </a:r>
            <a:r>
              <a:rPr lang="en-US" altLang="en-US" b="1" baseline="-250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US" altLang="en-US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</a:p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 0,157   0,136    0,125    0,117    0,110    0,104   0,099</a:t>
            </a:r>
          </a:p>
        </p:txBody>
      </p:sp>
      <p:sp>
        <p:nvSpPr>
          <p:cNvPr id="1048619" name="Text Box 6"/>
          <p:cNvSpPr txBox="1"/>
          <p:nvPr/>
        </p:nvSpPr>
        <p:spPr>
          <a:xfrm>
            <a:off x="1828800" y="1447800"/>
            <a:ext cx="8534400" cy="9531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CC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So sánh </a:t>
            </a:r>
            <a:r>
              <a:rPr lang="en-US" altLang="vi" b="1" dirty="0">
                <a:latin typeface="Arial" panose="020B0604020202020204" pitchFamily="34" charset="0"/>
                <a:cs typeface="Arial" panose="020B0604020202020204" pitchFamily="34" charset="0"/>
              </a:rPr>
              <a:t>bán kính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nguyên tử của các nguyên tố </a:t>
            </a:r>
            <a:r>
              <a:rPr lang="en-US" altLang="en-US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loại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vs </a:t>
            </a: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 kim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thuộc chu kỳ 3:</a:t>
            </a:r>
          </a:p>
        </p:txBody>
      </p:sp>
      <p:graphicFrame>
        <p:nvGraphicFramePr>
          <p:cNvPr id="4194304" name="Group 7"/>
          <p:cNvGraphicFramePr>
            <a:graphicFrameLocks noGrp="1"/>
          </p:cNvGraphicFramePr>
          <p:nvPr>
            <p:ph type="tbl" idx="1"/>
          </p:nvPr>
        </p:nvGraphicFramePr>
        <p:xfrm>
          <a:off x="1618615" y="2679700"/>
          <a:ext cx="8839200" cy="1295400"/>
        </p:xfrm>
        <a:graphic>
          <a:graphicData uri="http://schemas.openxmlformats.org/drawingml/2006/table">
            <a:tbl>
              <a:tblPr/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09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cs typeface="Arial" panose="020B0604020202020204" pitchFamily="34" charset="0"/>
                        </a:rPr>
                        <a:t>  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cs typeface="Arial" panose="020B0604020202020204" pitchFamily="34" charset="0"/>
                        </a:rPr>
                        <a:t>               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48620" name="Text Box 34"/>
          <p:cNvSpPr txBox="1"/>
          <p:nvPr/>
        </p:nvSpPr>
        <p:spPr>
          <a:xfrm>
            <a:off x="2514600" y="4038600"/>
            <a:ext cx="73152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(bán kính nguyên tử đo bằng đơn vị nm)</a:t>
            </a:r>
          </a:p>
        </p:txBody>
      </p:sp>
      <p:sp>
        <p:nvSpPr>
          <p:cNvPr id="1048621" name="Title 3"/>
          <p:cNvSpPr>
            <a:spLocks noGrp="1"/>
          </p:cNvSpPr>
          <p:nvPr>
            <p:ph type="title"/>
          </p:nvPr>
        </p:nvSpPr>
        <p:spPr>
          <a:xfrm>
            <a:off x="837884" y="63672"/>
            <a:ext cx="10515600" cy="795790"/>
          </a:xfrm>
          <a:prstGeom prst="roundRect">
            <a:avLst/>
          </a:prstGeo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I. ĐẶC ĐIỂM CẤU TẠO VÀ LIÊN KẾT KIM LOẠI</a:t>
            </a:r>
          </a:p>
        </p:txBody>
      </p:sp>
      <p:sp>
        <p:nvSpPr>
          <p:cNvPr id="1048622" name="文本框 22"/>
          <p:cNvSpPr txBox="1"/>
          <p:nvPr/>
        </p:nvSpPr>
        <p:spPr>
          <a:xfrm>
            <a:off x="1136470" y="671562"/>
            <a:ext cx="9452456" cy="9531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Đặc điểm cấu tạo của nguyên tử kim loại</a:t>
            </a:r>
          </a:p>
          <a:p>
            <a:r>
              <a:rPr lang="en-US" altLang="zh-CN" sz="28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endParaRPr lang="zh-CN" altLang="en-US" sz="2800" b="1" dirty="0">
              <a:solidFill>
                <a:srgbClr val="00A69C"/>
              </a:solidFill>
              <a:latin typeface="#9Slide03 Sofia Pro Soft Bold" panose="020B0000000000000000" pitchFamily="34" charset="0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48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194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048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8">
                                            <p:txEl>
                                              <p:charRg st="0" end="6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048618">
                                            <p:txEl>
                                              <p:charRg st="0" end="6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8">
                                            <p:txEl>
                                              <p:charRg st="61" end="1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048618">
                                            <p:txEl>
                                              <p:charRg st="61" end="1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9" grpId="0"/>
      <p:bldP spid="10486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8"/>
          <p:cNvGrpSpPr/>
          <p:nvPr/>
        </p:nvGrpSpPr>
        <p:grpSpPr>
          <a:xfrm>
            <a:off x="457200" y="1254034"/>
            <a:ext cx="11255375" cy="5252176"/>
            <a:chOff x="2332955" y="2862854"/>
            <a:chExt cx="8548626" cy="3093725"/>
          </a:xfrm>
        </p:grpSpPr>
        <p:grpSp>
          <p:nvGrpSpPr>
            <p:cNvPr id="65" name="Group 7"/>
            <p:cNvGrpSpPr/>
            <p:nvPr/>
          </p:nvGrpSpPr>
          <p:grpSpPr>
            <a:xfrm>
              <a:off x="2332955" y="2862854"/>
              <a:ext cx="8548626" cy="3093725"/>
              <a:chOff x="2332955" y="2862854"/>
              <a:chExt cx="8548626" cy="3093725"/>
            </a:xfrm>
          </p:grpSpPr>
          <p:sp>
            <p:nvSpPr>
              <p:cNvPr id="1048623" name="Rounded Rectangle 148"/>
              <p:cNvSpPr/>
              <p:nvPr/>
            </p:nvSpPr>
            <p:spPr>
              <a:xfrm>
                <a:off x="2332955" y="3203095"/>
                <a:ext cx="8548626" cy="2753484"/>
              </a:xfrm>
              <a:prstGeom prst="roundRect">
                <a:avLst>
                  <a:gd name="adj" fmla="val 12069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 w="28575" cap="flat" cmpd="sng" algn="ctr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ctr" defTabSz="21774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624" name="Rectangle: Rounded Corners 5"/>
              <p:cNvSpPr>
                <a:spLocks noChangeAspect="1"/>
              </p:cNvSpPr>
              <p:nvPr/>
            </p:nvSpPr>
            <p:spPr>
              <a:xfrm>
                <a:off x="4935962" y="2862854"/>
                <a:ext cx="3342612" cy="415079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0000FF"/>
                    </a:solidFill>
                    <a:latin typeface="#9Slide03 Sofia Pro Soft Bold" panose="020B0000000000000000" pitchFamily="34" charset="0"/>
                  </a:rPr>
                  <a:t>Kết luận </a:t>
                </a:r>
              </a:p>
            </p:txBody>
          </p:sp>
        </p:grpSp>
        <p:pic>
          <p:nvPicPr>
            <p:cNvPr id="2097171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52701" y="2881632"/>
              <a:ext cx="476074" cy="321578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48625" name="Rounded Rectangle 4"/>
          <p:cNvSpPr/>
          <p:nvPr/>
        </p:nvSpPr>
        <p:spPr>
          <a:xfrm>
            <a:off x="1175658" y="3148330"/>
            <a:ext cx="3911328" cy="1859280"/>
          </a:xfrm>
          <a:prstGeom prst="roundRect">
            <a:avLst/>
          </a:prstGeom>
          <a:ln w="28575" cmpd="sng">
            <a:solidFill>
              <a:srgbClr val="FFFFFF"/>
            </a:solidFill>
            <a:prstDash val="soli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Electron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hoá trị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lnc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- Hạt nhân hút yếu</a:t>
            </a:r>
          </a:p>
        </p:txBody>
      </p:sp>
      <p:sp>
        <p:nvSpPr>
          <p:cNvPr id="1048626" name="Rounded Rectangle 9"/>
          <p:cNvSpPr/>
          <p:nvPr/>
        </p:nvSpPr>
        <p:spPr>
          <a:xfrm>
            <a:off x="6102985" y="2429510"/>
            <a:ext cx="4360364" cy="1431606"/>
          </a:xfrm>
          <a:prstGeom prst="roundRect">
            <a:avLst/>
          </a:prstGeom>
          <a:ln w="28575" cmpd="sng">
            <a:solidFill>
              <a:srgbClr val="FFFFFF"/>
            </a:solidFill>
            <a:prstDash val="soli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Số e hoá trị</a:t>
            </a:r>
            <a:r>
              <a:rPr lang="en-US" altLang="vi" sz="28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vi" sz="28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lớp ngoài cùng: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ít (1,2,3 e)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048627" name="Rounded Rectangle 10"/>
          <p:cNvSpPr/>
          <p:nvPr/>
        </p:nvSpPr>
        <p:spPr>
          <a:xfrm>
            <a:off x="6093460" y="4394835"/>
            <a:ext cx="4495465" cy="1810022"/>
          </a:xfrm>
          <a:prstGeom prst="roundRect">
            <a:avLst/>
          </a:prstGeom>
          <a:ln w="28575" cmpd="sng">
            <a:solidFill>
              <a:srgbClr val="FFFFFF"/>
            </a:solidFill>
            <a:prstDash val="soli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Bán kính nguyên tử kim loại (R)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lớn</a:t>
            </a:r>
          </a:p>
        </p:txBody>
      </p:sp>
      <p:cxnSp>
        <p:nvCxnSpPr>
          <p:cNvPr id="3145728" name="Straight Connector 11"/>
          <p:cNvCxnSpPr>
            <a:cxnSpLocks/>
          </p:cNvCxnSpPr>
          <p:nvPr/>
        </p:nvCxnSpPr>
        <p:spPr>
          <a:xfrm flipV="1">
            <a:off x="5077460" y="2870835"/>
            <a:ext cx="1016000" cy="1207135"/>
          </a:xfrm>
          <a:prstGeom prst="line">
            <a:avLst/>
          </a:prstGeom>
          <a:ln w="28575">
            <a:solidFill>
              <a:srgbClr val="2B8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29" name="Straight Connector 12"/>
          <p:cNvCxnSpPr>
            <a:cxnSpLocks/>
            <a:stCxn id="1048625" idx="3"/>
            <a:endCxn id="1048627" idx="1"/>
          </p:cNvCxnSpPr>
          <p:nvPr/>
        </p:nvCxnSpPr>
        <p:spPr>
          <a:xfrm>
            <a:off x="5086986" y="4077970"/>
            <a:ext cx="1006474" cy="1221876"/>
          </a:xfrm>
          <a:prstGeom prst="line">
            <a:avLst/>
          </a:prstGeom>
          <a:ln w="28575">
            <a:solidFill>
              <a:srgbClr val="2B8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28" name="Title 13"/>
          <p:cNvSpPr>
            <a:spLocks noGrp="1"/>
          </p:cNvSpPr>
          <p:nvPr>
            <p:ph type="title"/>
          </p:nvPr>
        </p:nvSpPr>
        <p:spPr>
          <a:xfrm>
            <a:off x="837884" y="63672"/>
            <a:ext cx="10515600" cy="795790"/>
          </a:xfrm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I. ĐẶC ĐIỂM CẤU TẠO VÀ LIÊN KẾT KIM LOẠI</a:t>
            </a:r>
          </a:p>
        </p:txBody>
      </p:sp>
      <p:sp>
        <p:nvSpPr>
          <p:cNvPr id="1048629" name="文本框 22"/>
          <p:cNvSpPr txBox="1"/>
          <p:nvPr/>
        </p:nvSpPr>
        <p:spPr>
          <a:xfrm>
            <a:off x="1603092" y="671562"/>
            <a:ext cx="8985833" cy="9531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8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1</a:t>
            </a:r>
            <a:r>
              <a:rPr lang="en-US" altLang="zh-CN" sz="2800" b="1" dirty="0">
                <a:solidFill>
                  <a:srgbClr val="0000FF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. Đặc điểm cấu tạo của nguyên tử kim loại</a:t>
            </a:r>
          </a:p>
          <a:p>
            <a:r>
              <a:rPr lang="en-US" altLang="zh-CN" sz="28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endParaRPr lang="zh-CN" altLang="en-US" sz="2800" b="1" dirty="0">
              <a:solidFill>
                <a:srgbClr val="00A69C"/>
              </a:solidFill>
              <a:latin typeface="#9Slide03 Sofia Pro Soft Bold" panose="020B0000000000000000" pitchFamily="34" charset="0"/>
              <a:cs typeface="Calibri" panose="020F0502020204030204" charset="0"/>
            </a:endParaRPr>
          </a:p>
        </p:txBody>
      </p:sp>
      <p:pic>
        <p:nvPicPr>
          <p:cNvPr id="2097172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6581" y="1446641"/>
            <a:ext cx="711775" cy="711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Text Box 4"/>
          <p:cNvSpPr txBox="1"/>
          <p:nvPr/>
        </p:nvSpPr>
        <p:spPr>
          <a:xfrm>
            <a:off x="1012825" y="312420"/>
            <a:ext cx="540575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zh-CN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Cấu tạo tinh thể</a:t>
            </a:r>
          </a:p>
        </p:txBody>
      </p:sp>
      <p:sp>
        <p:nvSpPr>
          <p:cNvPr id="1048631" name="Text Box 5"/>
          <p:cNvSpPr txBox="1"/>
          <p:nvPr/>
        </p:nvSpPr>
        <p:spPr>
          <a:xfrm>
            <a:off x="466090" y="849741"/>
            <a:ext cx="107264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* Ở điều kiện thường, các kim loại thường ở trạng thái nào ?</a:t>
            </a:r>
          </a:p>
        </p:txBody>
      </p:sp>
      <p:pic>
        <p:nvPicPr>
          <p:cNvPr id="2097173" name="Content Placeholder 99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6090" y="1544320"/>
            <a:ext cx="3332480" cy="3220085"/>
          </a:xfrm>
          <a:prstGeom prst="rect">
            <a:avLst/>
          </a:prstGeom>
          <a:noFill/>
          <a:ln w="9525">
            <a:solidFill>
              <a:srgbClr val="000000">
                <a:alpha val="0"/>
              </a:srgb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048632" name="Text Box 6"/>
          <p:cNvSpPr txBox="1"/>
          <p:nvPr/>
        </p:nvSpPr>
        <p:spPr>
          <a:xfrm>
            <a:off x="1229995" y="5339715"/>
            <a:ext cx="1011428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</a:rPr>
              <a:t>- Ở điều kiện  thường, trừ thủy ngân ở thể lỏng còn các kim loại khác ở thể rắn và có cấu tạo tinh thể.</a:t>
            </a:r>
          </a:p>
        </p:txBody>
      </p:sp>
      <p:sp>
        <p:nvSpPr>
          <p:cNvPr id="1048633" name="Right Arrow 2"/>
          <p:cNvSpPr/>
          <p:nvPr/>
        </p:nvSpPr>
        <p:spPr>
          <a:xfrm>
            <a:off x="818515" y="5405120"/>
            <a:ext cx="594360" cy="344805"/>
          </a:xfrm>
          <a:prstGeom prst="rightArrow">
            <a:avLst/>
          </a:prstGeom>
          <a:solidFill>
            <a:srgbClr val="00A69C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97174" name="Picture 100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175" name="Picture 101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176" name="Content Placeholder 102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251960" y="1543685"/>
            <a:ext cx="4094480" cy="32207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8634" name="Text Box 4"/>
          <p:cNvSpPr txBox="1"/>
          <p:nvPr/>
        </p:nvSpPr>
        <p:spPr>
          <a:xfrm>
            <a:off x="2274570" y="3565525"/>
            <a:ext cx="1524000" cy="1170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Hg</a:t>
            </a:r>
          </a:p>
        </p:txBody>
      </p:sp>
      <p:pic>
        <p:nvPicPr>
          <p:cNvPr id="2097177" name="Picture 10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941310" y="1439545"/>
            <a:ext cx="3877310" cy="33248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8635" name="Text Box 5"/>
          <p:cNvSpPr txBox="1"/>
          <p:nvPr/>
        </p:nvSpPr>
        <p:spPr>
          <a:xfrm>
            <a:off x="4250690" y="4024630"/>
            <a:ext cx="3459481" cy="7518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4400" b="1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Arial" panose="020B0604020202020204" pitchFamily="34" charset="0"/>
                <a:sym typeface="+mn-ea"/>
              </a:rPr>
              <a:t>kim loại khác</a:t>
            </a:r>
          </a:p>
        </p:txBody>
      </p:sp>
      <p:pic>
        <p:nvPicPr>
          <p:cNvPr id="2097178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2341" y="5877036"/>
            <a:ext cx="711775" cy="711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48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048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48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048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31" grpId="0"/>
      <p:bldP spid="1048631" grpId="1"/>
      <p:bldP spid="1048632" grpId="0"/>
      <p:bldP spid="1048633" grpId="0" bldLvl="0" animBg="1"/>
      <p:bldP spid="1048633" grpId="1" animBg="1"/>
      <p:bldP spid="1048634" grpId="0"/>
      <p:bldP spid="1048634" grpId="1"/>
      <p:bldP spid="1048635" grpId="0"/>
      <p:bldP spid="104863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9" name="Picture 106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180" name="Content Placeholder 10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7070" b="9177"/>
          <a:stretch>
            <a:fillRect/>
          </a:stretch>
        </p:blipFill>
        <p:spPr>
          <a:xfrm>
            <a:off x="5332095" y="862330"/>
            <a:ext cx="6198235" cy="264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181" name="Content Placeholder 1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" y="861695"/>
            <a:ext cx="3912870" cy="2787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8636" name="Text Box 9"/>
          <p:cNvSpPr txBox="1"/>
          <p:nvPr/>
        </p:nvSpPr>
        <p:spPr>
          <a:xfrm>
            <a:off x="230505" y="3792855"/>
            <a:ext cx="11416030" cy="2613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</a:rPr>
              <a:t>- Tinh thể kim loại chứa : </a:t>
            </a:r>
            <a:r>
              <a:rPr lang="en-US" altLang="en-US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20204" pitchFamily="34" charset="0"/>
              </a:rPr>
              <a:t>cation kim loại</a:t>
            </a:r>
            <a:r>
              <a:rPr lang="en-US" altLang="en-US" b="1" dirty="0">
                <a:latin typeface="Arial" panose="020B0604020202020204" pitchFamily="34" charset="0"/>
              </a:rPr>
              <a:t> sắp xếp theo trật tự nhất định + 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e hoá trị</a:t>
            </a:r>
            <a:r>
              <a:rPr lang="en-US" altLang="en-US" b="1" dirty="0">
                <a:latin typeface="Arial" panose="020B0604020202020204" pitchFamily="34" charset="0"/>
              </a:rPr>
              <a:t> chuyển động 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tự do</a:t>
            </a:r>
            <a:r>
              <a:rPr lang="en-US" altLang="en-US" b="1" dirty="0">
                <a:latin typeface="Arial" panose="020B0604020202020204" pitchFamily="34" charset="0"/>
              </a:rPr>
              <a:t>. </a:t>
            </a:r>
          </a:p>
          <a:p>
            <a:pPr marL="0" lvl="0" indent="0" algn="just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</a:rPr>
              <a:t>- Giải thích: + </a:t>
            </a:r>
            <a:r>
              <a:rPr lang="en-US" altLang="en-US" b="1" dirty="0">
                <a:solidFill>
                  <a:schemeClr val="tx1"/>
                </a:solidFill>
                <a:latin typeface="Arial" panose="020B0604020202020204" pitchFamily="34" charset="0"/>
                <a:sym typeface="+mn-ea"/>
              </a:rPr>
              <a:t>Các</a:t>
            </a:r>
            <a:r>
              <a:rPr lang="en-US" altLang="en-US" b="1" dirty="0">
                <a:solidFill>
                  <a:srgbClr val="FF6600"/>
                </a:solidFill>
                <a:latin typeface="Arial" panose="020B0604020202020204" pitchFamily="34" charset="0"/>
                <a:sym typeface="+mn-ea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electron hóa trị</a:t>
            </a:r>
            <a:r>
              <a:rPr lang="en-US" altLang="en-US" b="1" dirty="0">
                <a:latin typeface="Arial" panose="020B0604020202020204" pitchFamily="34" charset="0"/>
                <a:sym typeface="+mn-ea"/>
              </a:rPr>
              <a:t> - liên kết yếu với hạt nhân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→</a:t>
            </a:r>
            <a:r>
              <a:rPr lang="en-US" altLang="en-US" b="1" dirty="0">
                <a:latin typeface="Arial" panose="020B0604020202020204" pitchFamily="34" charset="0"/>
                <a:sym typeface="+mn-ea"/>
              </a:rPr>
              <a:t> dễ tách ra khỏi nguyên tử 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→</a:t>
            </a:r>
            <a:r>
              <a:rPr lang="en-US" altLang="en-US" b="1" dirty="0">
                <a:latin typeface="Arial" panose="020B0604020202020204" pitchFamily="34" charset="0"/>
                <a:sym typeface="+mn-ea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e hoá trị tự do</a:t>
            </a:r>
            <a:r>
              <a:rPr lang="en-US" altLang="en-US" b="1" dirty="0">
                <a:latin typeface="Arial" panose="020B0604020202020204" pitchFamily="34" charset="0"/>
                <a:sym typeface="+mn-ea"/>
              </a:rPr>
              <a:t>. </a:t>
            </a:r>
          </a:p>
          <a:p>
            <a:pPr marL="0" lvl="0" indent="0" algn="just" defTabSz="4572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sym typeface="+mn-ea"/>
              </a:rPr>
              <a:t>                     + Các </a:t>
            </a:r>
            <a:r>
              <a:rPr lang="en-US" altLang="en-US" b="1" dirty="0">
                <a:solidFill>
                  <a:srgbClr val="0070C0"/>
                </a:solidFill>
                <a:latin typeface="Arial" panose="020B0604020202020204" pitchFamily="34" charset="0"/>
                <a:sym typeface="+mn-ea"/>
              </a:rPr>
              <a:t>nguyên tử</a:t>
            </a:r>
            <a:r>
              <a:rPr lang="en-US" altLang="en-US" b="1" dirty="0">
                <a:latin typeface="Arial" panose="020B0604020202020204" pitchFamily="34" charset="0"/>
                <a:sym typeface="+mn-ea"/>
              </a:rPr>
              <a:t> 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→</a:t>
            </a:r>
            <a:r>
              <a:rPr lang="en-US" altLang="en-US" b="1" dirty="0">
                <a:latin typeface="Arial" panose="020B0604020202020204" pitchFamily="34" charset="0"/>
                <a:sym typeface="+mn-ea"/>
              </a:rPr>
              <a:t> </a:t>
            </a:r>
            <a:r>
              <a:rPr lang="en-US" altLang="en-US" b="1" dirty="0">
                <a:solidFill>
                  <a:srgbClr val="0070C0"/>
                </a:solidFill>
                <a:latin typeface="Arial" panose="020B0604020202020204" pitchFamily="34" charset="0"/>
                <a:sym typeface="+mn-ea"/>
              </a:rPr>
              <a:t>cation kim loại</a:t>
            </a:r>
            <a:r>
              <a:rPr lang="en-US" altLang="en-US" b="1" dirty="0">
                <a:latin typeface="Arial" panose="020B0604020202020204" pitchFamily="34" charset="0"/>
                <a:sym typeface="+mn-ea"/>
              </a:rPr>
              <a:t>.</a:t>
            </a:r>
          </a:p>
        </p:txBody>
      </p:sp>
      <p:sp>
        <p:nvSpPr>
          <p:cNvPr id="1048637" name="Text Box 3"/>
          <p:cNvSpPr txBox="1"/>
          <p:nvPr/>
        </p:nvSpPr>
        <p:spPr>
          <a:xfrm>
            <a:off x="899160" y="196215"/>
            <a:ext cx="6006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sym typeface="+mn-ea"/>
              </a:rPr>
              <a:t>Tinh thể kim loại chứa gì? Vì sao?</a:t>
            </a:r>
          </a:p>
        </p:txBody>
      </p:sp>
      <p:sp>
        <p:nvSpPr>
          <p:cNvPr id="1048638" name="Right Arrow 4"/>
          <p:cNvSpPr/>
          <p:nvPr/>
        </p:nvSpPr>
        <p:spPr>
          <a:xfrm>
            <a:off x="0" y="3592830"/>
            <a:ext cx="594360" cy="344805"/>
          </a:xfrm>
          <a:prstGeom prst="rightArrow">
            <a:avLst/>
          </a:prstGeom>
          <a:solidFill>
            <a:srgbClr val="00A69C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97182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154" y="2937621"/>
            <a:ext cx="711775" cy="711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48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48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48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36" grpId="0"/>
      <p:bldP spid="1048637" grpId="0"/>
      <p:bldP spid="1048637" grpId="1"/>
      <p:bldP spid="1048638" grpId="0" bldLvl="0" animBg="1"/>
      <p:bldP spid="104863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游ゴシック Light"/>
        <a:font script="Hang" typeface="맑은 고딕"/>
        <a:font script="Hans" typeface="Calibri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Calibri"/>
        <a:font script="Hant" typeface="新細明體"/>
        <a:font script="Arab" typeface="Calibri"/>
        <a:font script="Hebr" typeface="Calibri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Calibri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Calibri"/>
        <a:font script="Hebr" typeface="Calibri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Calibri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Calibri"/>
        <a:font script="Hebr" typeface="Calibri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Calibri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2165</Words>
  <Application>Microsoft Office PowerPoint</Application>
  <PresentationFormat>Widescreen</PresentationFormat>
  <Paragraphs>471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Calibri</vt:lpstr>
      <vt:lpstr>.VnTime</vt:lpstr>
      <vt:lpstr>MS PGothic</vt:lpstr>
      <vt:lpstr>Verdana</vt:lpstr>
      <vt:lpstr>Arial</vt:lpstr>
      <vt:lpstr>Cambria</vt:lpstr>
      <vt:lpstr>.VnCooperH</vt:lpstr>
      <vt:lpstr>#9Slide03 Sofia Pro Soft Bold</vt:lpstr>
      <vt:lpstr>Times New Roman</vt:lpstr>
      <vt:lpstr>Wingdings</vt:lpstr>
      <vt:lpstr>Office Theme</vt:lpstr>
      <vt:lpstr>PowerPoint Presentation</vt:lpstr>
      <vt:lpstr>Chủ đề 6: ĐẠI CƯƠNG VỀ KIM LOẠI</vt:lpstr>
      <vt:lpstr>PowerPoint Presentation</vt:lpstr>
      <vt:lpstr>PowerPoint Presentation</vt:lpstr>
      <vt:lpstr>I. ĐẶC ĐIỂM CẤU TẠO VÀ LIÊN KẾT KIM LOẠI</vt:lpstr>
      <vt:lpstr>I. ĐẶC ĐIỂM CẤU TẠO VÀ LIÊN KẾT KIM LOẠI</vt:lpstr>
      <vt:lpstr>I. ĐẶC ĐIỂM CẤU TẠO VÀ LIÊN KẾT KIM LOẠI</vt:lpstr>
      <vt:lpstr>PowerPoint Presentation</vt:lpstr>
      <vt:lpstr>PowerPoint Presentation</vt:lpstr>
      <vt:lpstr>PowerPoint Presentation</vt:lpstr>
      <vt:lpstr>PowerPoint Presentation</vt:lpstr>
      <vt:lpstr>I. TÍNH CHẤT VẬT LÝ VÀ 1 SỐ ỨNG DỤNG CỦA KIM LOẠI</vt:lpstr>
      <vt:lpstr>I. TÍNH CHẤT VẬT LÝ VÀ 1 SỐ ỨNG DỤNG CỦA KIM LOẠI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Tại sao người ta dùng kim loại làm đồ trang sức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TGDD</dc:creator>
  <cp:lastModifiedBy>MAYTINH</cp:lastModifiedBy>
  <cp:revision>4</cp:revision>
  <dcterms:created xsi:type="dcterms:W3CDTF">2018-03-11T19:20:00Z</dcterms:created>
  <dcterms:modified xsi:type="dcterms:W3CDTF">2026-01-06T08:29:26Z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1033-11.2.0.11219</vt:lpwstr>
  </property>
  <property fmtid="{D5CDD505-2E9C-101B-9397-08002B2CF9AE}" pid="3" name="ICV">
    <vt:lpwstr>384CA03CCC0344E79C2DFAEC3C46E8F7</vt:lpwstr>
  </property>
</Properties>
</file>